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934" r:id="rId2"/>
    <p:sldId id="866" r:id="rId3"/>
    <p:sldId id="905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C755"/>
    <a:srgbClr val="E30100"/>
    <a:srgbClr val="FFE3EE"/>
    <a:srgbClr val="FF0000"/>
    <a:srgbClr val="404040"/>
    <a:srgbClr val="C82322"/>
    <a:srgbClr val="9BB8DB"/>
    <a:srgbClr val="A6CF8D"/>
    <a:srgbClr val="EEBECA"/>
    <a:srgbClr val="FCF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9" autoAdjust="0"/>
    <p:restoredTop sz="96370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1200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7DBB-5675-2E4F-BEA7-A12638B1E5E2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3D5B-C7B1-184E-8B07-0ED119BBE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9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84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24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6822C-3A83-6143-8558-7841D4196EF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39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9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12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25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2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2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1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E98D-7076-6747-8AC7-408718821CA4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2E24-86D3-984A-9627-D8339157BD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>
            <a:extLst>
              <a:ext uri="{FF2B5EF4-FFF2-40B4-BE49-F238E27FC236}">
                <a16:creationId xmlns:a16="http://schemas.microsoft.com/office/drawing/2014/main" id="{C10562D9-BBFD-F841-E38B-C01111C29954}"/>
              </a:ext>
            </a:extLst>
          </p:cNvPr>
          <p:cNvSpPr/>
          <p:nvPr/>
        </p:nvSpPr>
        <p:spPr>
          <a:xfrm>
            <a:off x="319489" y="233462"/>
            <a:ext cx="9276203" cy="3195537"/>
          </a:xfrm>
          <a:prstGeom prst="roundRect">
            <a:avLst>
              <a:gd name="adj" fmla="val 2696"/>
            </a:avLst>
          </a:prstGeom>
          <a:solidFill>
            <a:srgbClr val="D826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1CE1FEA-738D-470F-BAB3-EC6E2FE9AE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19191" y="3981093"/>
            <a:ext cx="2218147" cy="1397993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620B7AF-E29A-6C78-83F5-D22BC95CFF3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30334" y="3975393"/>
            <a:ext cx="711594" cy="1403693"/>
          </a:xfrm>
          <a:prstGeom prst="rect">
            <a:avLst/>
          </a:prstGeom>
          <a:effectLst>
            <a:glow rad="25400">
              <a:schemeClr val="bg1"/>
            </a:glow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C37E30-8D33-AFD7-F25D-7176EECA2A8C}"/>
              </a:ext>
            </a:extLst>
          </p:cNvPr>
          <p:cNvSpPr txBox="1"/>
          <p:nvPr/>
        </p:nvSpPr>
        <p:spPr>
          <a:xfrm>
            <a:off x="4307987" y="6086104"/>
            <a:ext cx="1313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>
                <a:latin typeface="Meiryo" panose="020B0604030504040204" pitchFamily="34" charset="-128"/>
                <a:ea typeface="Meiryo" panose="020B0604030504040204" pitchFamily="34" charset="-128"/>
              </a:rPr>
              <a:t>2023.02</a:t>
            </a:r>
            <a:endParaRPr kumimoji="1" lang="ja-JP" altLang="en-US" sz="20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22ED63F-D8ED-7D26-352C-5F85858EE4DA}"/>
              </a:ext>
            </a:extLst>
          </p:cNvPr>
          <p:cNvGrpSpPr/>
          <p:nvPr/>
        </p:nvGrpSpPr>
        <p:grpSpPr>
          <a:xfrm>
            <a:off x="2244433" y="1363124"/>
            <a:ext cx="5421719" cy="936212"/>
            <a:chOff x="2244433" y="1242523"/>
            <a:chExt cx="5421719" cy="936212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090A39F3-2222-A6FC-DCB6-2A5ABEC0F0EB}"/>
                </a:ext>
              </a:extLst>
            </p:cNvPr>
            <p:cNvSpPr txBox="1"/>
            <p:nvPr/>
          </p:nvSpPr>
          <p:spPr>
            <a:xfrm>
              <a:off x="3219191" y="1481110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3200" b="1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ヤフーパッケージ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F6C336E-4215-F671-A435-24DC29C263B7}"/>
                </a:ext>
              </a:extLst>
            </p:cNvPr>
            <p:cNvSpPr/>
            <p:nvPr/>
          </p:nvSpPr>
          <p:spPr>
            <a:xfrm>
              <a:off x="2244433" y="1242523"/>
              <a:ext cx="5421719" cy="936212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66C6D9C0-1E79-E1DE-5CCD-AF19DEB4B8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7398" y="373884"/>
            <a:ext cx="1324471" cy="15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31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正方形/長方形 320">
            <a:extLst>
              <a:ext uri="{FF2B5EF4-FFF2-40B4-BE49-F238E27FC236}">
                <a16:creationId xmlns:a16="http://schemas.microsoft.com/office/drawing/2014/main" id="{5BBFC2AB-4844-A34D-83AA-0C2DDBE566D6}"/>
              </a:ext>
            </a:extLst>
          </p:cNvPr>
          <p:cNvSpPr/>
          <p:nvPr/>
        </p:nvSpPr>
        <p:spPr>
          <a:xfrm flipV="1">
            <a:off x="361190" y="2325344"/>
            <a:ext cx="9288000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FFE8E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EB6402F6-3A7A-9D46-AB3B-8D2673AB400D}"/>
              </a:ext>
            </a:extLst>
          </p:cNvPr>
          <p:cNvGrpSpPr/>
          <p:nvPr/>
        </p:nvGrpSpPr>
        <p:grpSpPr>
          <a:xfrm>
            <a:off x="1803252" y="2793355"/>
            <a:ext cx="7155697" cy="2717139"/>
            <a:chOff x="1803253" y="2793355"/>
            <a:chExt cx="5137685" cy="2717139"/>
          </a:xfrm>
        </p:grpSpPr>
        <p:sp>
          <p:nvSpPr>
            <p:cNvPr id="153" name="角丸四角形 204">
              <a:extLst>
                <a:ext uri="{FF2B5EF4-FFF2-40B4-BE49-F238E27FC236}">
                  <a16:creationId xmlns:a16="http://schemas.microsoft.com/office/drawing/2014/main" id="{BDADFB6D-ACD0-B344-B9BB-A830696C4A79}"/>
                </a:ext>
              </a:extLst>
            </p:cNvPr>
            <p:cNvSpPr/>
            <p:nvPr/>
          </p:nvSpPr>
          <p:spPr>
            <a:xfrm>
              <a:off x="1803253" y="2793355"/>
              <a:ext cx="5137685" cy="2664000"/>
            </a:xfrm>
            <a:prstGeom prst="roundRect">
              <a:avLst>
                <a:gd name="adj" fmla="val 2989"/>
              </a:avLst>
            </a:prstGeom>
            <a:solidFill>
              <a:srgbClr val="FFE6E3"/>
            </a:solidFill>
            <a:ln w="38100">
              <a:solidFill>
                <a:schemeClr val="bg1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63" name="台形 162">
              <a:extLst>
                <a:ext uri="{FF2B5EF4-FFF2-40B4-BE49-F238E27FC236}">
                  <a16:creationId xmlns:a16="http://schemas.microsoft.com/office/drawing/2014/main" id="{3932D21E-4D22-BC4D-BB70-6B3723E13C90}"/>
                </a:ext>
              </a:extLst>
            </p:cNvPr>
            <p:cNvSpPr/>
            <p:nvPr/>
          </p:nvSpPr>
          <p:spPr>
            <a:xfrm rot="10800000">
              <a:off x="3640853" y="2811155"/>
              <a:ext cx="1513576" cy="324000"/>
            </a:xfrm>
            <a:prstGeom prst="trapezoid">
              <a:avLst/>
            </a:prstGeom>
            <a:solidFill>
              <a:srgbClr val="E30201"/>
            </a:solidFill>
            <a:ln w="57150" cap="rnd">
              <a:solidFill>
                <a:srgbClr val="E3020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64" name="台形 163">
              <a:extLst>
                <a:ext uri="{FF2B5EF4-FFF2-40B4-BE49-F238E27FC236}">
                  <a16:creationId xmlns:a16="http://schemas.microsoft.com/office/drawing/2014/main" id="{39209CDD-DB24-994D-9B56-AA9F2485B906}"/>
                </a:ext>
              </a:extLst>
            </p:cNvPr>
            <p:cNvSpPr/>
            <p:nvPr/>
          </p:nvSpPr>
          <p:spPr>
            <a:xfrm rot="10800000">
              <a:off x="5345666" y="2811155"/>
              <a:ext cx="1513576" cy="324000"/>
            </a:xfrm>
            <a:prstGeom prst="trapezoid">
              <a:avLst/>
            </a:prstGeom>
            <a:solidFill>
              <a:srgbClr val="E30201"/>
            </a:solidFill>
            <a:ln w="57150" cap="rnd">
              <a:solidFill>
                <a:srgbClr val="E3020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" name="台形 4">
              <a:extLst>
                <a:ext uri="{FF2B5EF4-FFF2-40B4-BE49-F238E27FC236}">
                  <a16:creationId xmlns:a16="http://schemas.microsoft.com/office/drawing/2014/main" id="{FFF1C4B9-2C6D-FE49-9EA8-14FDA734FC18}"/>
                </a:ext>
              </a:extLst>
            </p:cNvPr>
            <p:cNvSpPr/>
            <p:nvPr/>
          </p:nvSpPr>
          <p:spPr>
            <a:xfrm rot="10800000">
              <a:off x="1912792" y="2811155"/>
              <a:ext cx="1513576" cy="324000"/>
            </a:xfrm>
            <a:prstGeom prst="trapezoid">
              <a:avLst/>
            </a:prstGeom>
            <a:solidFill>
              <a:srgbClr val="E30201"/>
            </a:solidFill>
            <a:ln w="57150" cap="rnd">
              <a:solidFill>
                <a:srgbClr val="E3020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E4F8BF8-7611-2240-9865-8C1C46BD883B}"/>
                </a:ext>
              </a:extLst>
            </p:cNvPr>
            <p:cNvCxnSpPr/>
            <p:nvPr/>
          </p:nvCxnSpPr>
          <p:spPr>
            <a:xfrm>
              <a:off x="5244710" y="2799116"/>
              <a:ext cx="0" cy="271137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C799470B-2023-8E40-8178-D25B2262281A}"/>
                </a:ext>
              </a:extLst>
            </p:cNvPr>
            <p:cNvCxnSpPr/>
            <p:nvPr/>
          </p:nvCxnSpPr>
          <p:spPr>
            <a:xfrm>
              <a:off x="3545063" y="2799116"/>
              <a:ext cx="0" cy="2711378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0" name="正方形/長方形 319">
            <a:extLst>
              <a:ext uri="{FF2B5EF4-FFF2-40B4-BE49-F238E27FC236}">
                <a16:creationId xmlns:a16="http://schemas.microsoft.com/office/drawing/2014/main" id="{F2E6F894-D9CF-064C-90AF-2E783A301D1D}"/>
              </a:ext>
            </a:extLst>
          </p:cNvPr>
          <p:cNvSpPr/>
          <p:nvPr/>
        </p:nvSpPr>
        <p:spPr>
          <a:xfrm flipV="1">
            <a:off x="361190" y="1062010"/>
            <a:ext cx="9288000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FFE8E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E30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E30201"/>
          </a:solidFill>
          <a:ln w="76200" cap="rnd">
            <a:solidFill>
              <a:srgbClr val="E3020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E30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19246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3256233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85206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90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ヤフーパッケージ</a:t>
            </a:r>
            <a:endParaRPr kumimoji="0" lang="en-US" altLang="ja-JP" sz="26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1C15182-7EA2-EB48-9132-51F111758813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既存の静止画データから</a:t>
            </a:r>
            <a:r>
              <a:rPr kumimoji="0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15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秒の動画を制作し、</a:t>
            </a:r>
            <a:endParaRPr kumimoji="0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Yahoo! JAPAN </a:t>
            </a:r>
            <a:r>
              <a:rPr kumimoji="0" lang="ja-JP" altLang="en-US" sz="9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トップページ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動画広告を実施。</a:t>
            </a:r>
            <a:endParaRPr kumimoji="0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386494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233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4921585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0" cap="none" spc="-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スマホ</a:t>
            </a:r>
            <a:endParaRPr kumimoji="1" lang="ja-JP" altLang="en-US" sz="2100" b="1" i="0" u="none" strike="noStrike" kern="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6979224" y="2803294"/>
            <a:ext cx="1593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r>
              <a:rPr kumimoji="1" lang="ja-JP" altLang="en-US" sz="2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＋</a:t>
            </a:r>
            <a:r>
              <a:rPr kumimoji="1" lang="ja-JP" altLang="en-US" sz="2100" b="1" i="0" u="none" strike="noStrike" kern="1200" cap="none" spc="-1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スマホ</a:t>
            </a:r>
            <a:endParaRPr kumimoji="1" lang="ja-JP" altLang="en-US" sz="2100" b="1" i="0" u="none" strike="noStrike" kern="1200" cap="none" spc="-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386494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213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4684703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145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4684703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133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7116222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152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7106032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掲載保証回数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139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,000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回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613622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277720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6783121" y="489525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6783121" y="436704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257726" y="3225370"/>
            <a:ext cx="1030790" cy="530291"/>
          </a:xfrm>
          <a:prstGeom prst="rect">
            <a:avLst/>
          </a:prstGeom>
        </p:spPr>
      </p:pic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6801121" y="3838836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707666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PC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41" name="円/楕円 140">
            <a:extLst>
              <a:ext uri="{FF2B5EF4-FFF2-40B4-BE49-F238E27FC236}">
                <a16:creationId xmlns:a16="http://schemas.microsoft.com/office/drawing/2014/main" id="{7409E510-9F49-7E4A-8889-335C11EEA1EB}"/>
              </a:ext>
            </a:extLst>
          </p:cNvPr>
          <p:cNvSpPr>
            <a:spLocks noChangeAspect="1"/>
          </p:cNvSpPr>
          <p:nvPr/>
        </p:nvSpPr>
        <p:spPr>
          <a:xfrm>
            <a:off x="40258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3020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E30201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3562" y="90580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次利用可能な動画制作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から広告出稿までのオールインワン企画！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7716342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E30201"/>
              </a:gs>
              <a:gs pos="0">
                <a:srgbClr val="FFE6E3"/>
              </a:gs>
            </a:gsLst>
            <a:lin ang="16200000" scaled="1"/>
          </a:gradFill>
          <a:ln w="76200" cap="rnd">
            <a:gradFill>
              <a:gsLst>
                <a:gs pos="0">
                  <a:srgbClr val="E30201"/>
                </a:gs>
                <a:gs pos="100000">
                  <a:srgbClr val="FFE6E3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E30201"/>
              </a:gs>
              <a:gs pos="0">
                <a:srgbClr val="FFE6E3"/>
              </a:gs>
            </a:gsLst>
            <a:lin ang="16200000" scaled="1"/>
          </a:gradFill>
          <a:ln w="76200" cap="rnd">
            <a:gradFill>
              <a:gsLst>
                <a:gs pos="0">
                  <a:srgbClr val="E30201"/>
                </a:gs>
                <a:gs pos="100000">
                  <a:srgbClr val="FFE6E3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88C17635-8F71-CB48-B969-BA6445D2FBF1}"/>
              </a:ext>
            </a:extLst>
          </p:cNvPr>
          <p:cNvCxnSpPr>
            <a:cxnSpLocks/>
          </p:cNvCxnSpPr>
          <p:nvPr/>
        </p:nvCxnSpPr>
        <p:spPr>
          <a:xfrm>
            <a:off x="4419747" y="489525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B6C7C7AC-0345-1D4E-AFBD-9091340C8442}"/>
              </a:ext>
            </a:extLst>
          </p:cNvPr>
          <p:cNvCxnSpPr>
            <a:cxnSpLocks/>
          </p:cNvCxnSpPr>
          <p:nvPr/>
        </p:nvCxnSpPr>
        <p:spPr>
          <a:xfrm>
            <a:off x="4419747" y="436704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08198941-727F-9C42-BAD4-E787D0B1AB32}"/>
              </a:ext>
            </a:extLst>
          </p:cNvPr>
          <p:cNvCxnSpPr>
            <a:cxnSpLocks/>
          </p:cNvCxnSpPr>
          <p:nvPr/>
        </p:nvCxnSpPr>
        <p:spPr>
          <a:xfrm>
            <a:off x="4437747" y="3838836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コネクタ 326">
            <a:extLst>
              <a:ext uri="{FF2B5EF4-FFF2-40B4-BE49-F238E27FC236}">
                <a16:creationId xmlns:a16="http://schemas.microsoft.com/office/drawing/2014/main" id="{57B5A2D3-2EE6-A442-845B-7EBA3708FEA8}"/>
              </a:ext>
            </a:extLst>
          </p:cNvPr>
          <p:cNvCxnSpPr>
            <a:cxnSpLocks/>
          </p:cNvCxnSpPr>
          <p:nvPr/>
        </p:nvCxnSpPr>
        <p:spPr>
          <a:xfrm>
            <a:off x="2028241" y="4895254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>
            <a:extLst>
              <a:ext uri="{FF2B5EF4-FFF2-40B4-BE49-F238E27FC236}">
                <a16:creationId xmlns:a16="http://schemas.microsoft.com/office/drawing/2014/main" id="{8C5F0751-E6C5-344C-97F1-70C833CCC339}"/>
              </a:ext>
            </a:extLst>
          </p:cNvPr>
          <p:cNvCxnSpPr>
            <a:cxnSpLocks/>
          </p:cNvCxnSpPr>
          <p:nvPr/>
        </p:nvCxnSpPr>
        <p:spPr>
          <a:xfrm>
            <a:off x="2028241" y="4367045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コネクタ 328">
            <a:extLst>
              <a:ext uri="{FF2B5EF4-FFF2-40B4-BE49-F238E27FC236}">
                <a16:creationId xmlns:a16="http://schemas.microsoft.com/office/drawing/2014/main" id="{B046757B-8476-6A4E-AFB1-ADCC17085153}"/>
              </a:ext>
            </a:extLst>
          </p:cNvPr>
          <p:cNvCxnSpPr>
            <a:cxnSpLocks/>
          </p:cNvCxnSpPr>
          <p:nvPr/>
        </p:nvCxnSpPr>
        <p:spPr>
          <a:xfrm>
            <a:off x="2046241" y="3838836"/>
            <a:ext cx="1980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977166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26" name="円/楕円 281">
            <a:extLst>
              <a:ext uri="{FF2B5EF4-FFF2-40B4-BE49-F238E27FC236}">
                <a16:creationId xmlns:a16="http://schemas.microsoft.com/office/drawing/2014/main" id="{3514264D-59E3-3B49-8E6C-1217C8451851}"/>
              </a:ext>
            </a:extLst>
          </p:cNvPr>
          <p:cNvSpPr>
            <a:spLocks noChangeAspect="1"/>
          </p:cNvSpPr>
          <p:nvPr/>
        </p:nvSpPr>
        <p:spPr>
          <a:xfrm>
            <a:off x="5254497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58" name="円/楕円 140">
            <a:extLst>
              <a:ext uri="{FF2B5EF4-FFF2-40B4-BE49-F238E27FC236}">
                <a16:creationId xmlns:a16="http://schemas.microsoft.com/office/drawing/2014/main" id="{E08ABE7A-6AF8-46D4-8F6B-B4B6078AB7B7}"/>
              </a:ext>
            </a:extLst>
          </p:cNvPr>
          <p:cNvSpPr>
            <a:spLocks noChangeAspect="1"/>
          </p:cNvSpPr>
          <p:nvPr/>
        </p:nvSpPr>
        <p:spPr>
          <a:xfrm>
            <a:off x="639821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E3020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8D0B553D-4A85-433A-A27D-2E67EA0A2E39}"/>
              </a:ext>
            </a:extLst>
          </p:cNvPr>
          <p:cNvSpPr/>
          <p:nvPr/>
        </p:nvSpPr>
        <p:spPr>
          <a:xfrm>
            <a:off x="3348658" y="486828"/>
            <a:ext cx="141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50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万プラン</a:t>
            </a:r>
            <a:endParaRPr lang="en-US" altLang="ja-JP" b="1" spc="300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grpSp>
        <p:nvGrpSpPr>
          <p:cNvPr id="130" name="グループ化 129">
            <a:extLst>
              <a:ext uri="{FF2B5EF4-FFF2-40B4-BE49-F238E27FC236}">
                <a16:creationId xmlns:a16="http://schemas.microsoft.com/office/drawing/2014/main" id="{64564C1B-D9DF-4C3B-96DA-3E1261DA27C6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31" name="角丸四角形 204">
              <a:extLst>
                <a:ext uri="{FF2B5EF4-FFF2-40B4-BE49-F238E27FC236}">
                  <a16:creationId xmlns:a16="http://schemas.microsoft.com/office/drawing/2014/main" id="{E904876C-803F-4430-9C27-F6D0F841C5FB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46" name="角丸四角形 204">
              <a:extLst>
                <a:ext uri="{FF2B5EF4-FFF2-40B4-BE49-F238E27FC236}">
                  <a16:creationId xmlns:a16="http://schemas.microsoft.com/office/drawing/2014/main" id="{7C46474D-A8C6-4501-8B6B-10CB212AADD7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48" name="角丸四角形 204">
              <a:extLst>
                <a:ext uri="{FF2B5EF4-FFF2-40B4-BE49-F238E27FC236}">
                  <a16:creationId xmlns:a16="http://schemas.microsoft.com/office/drawing/2014/main" id="{973DE772-1DF3-4A77-9D51-43EDB552CB3B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50" name="角丸四角形 204">
              <a:extLst>
                <a:ext uri="{FF2B5EF4-FFF2-40B4-BE49-F238E27FC236}">
                  <a16:creationId xmlns:a16="http://schemas.microsoft.com/office/drawing/2014/main" id="{FBCAF4E3-3932-4AB9-B1F6-9FB9058F2BF4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67" name="角丸四角形 204">
              <a:extLst>
                <a:ext uri="{FF2B5EF4-FFF2-40B4-BE49-F238E27FC236}">
                  <a16:creationId xmlns:a16="http://schemas.microsoft.com/office/drawing/2014/main" id="{777F1E73-D7FD-4E52-8F6E-B75CED60F799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</a:t>
              </a:r>
              <a:r>
                <a:rPr lang="ja-JP" altLang="en-US" sz="700">
                  <a:solidFill>
                    <a:prstClr val="white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成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動画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データ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</a:t>
              </a:r>
            </a:p>
          </p:txBody>
        </p:sp>
        <p:sp>
          <p:nvSpPr>
            <p:cNvPr id="168" name="角丸四角形 204">
              <a:extLst>
                <a:ext uri="{FF2B5EF4-FFF2-40B4-BE49-F238E27FC236}">
                  <a16:creationId xmlns:a16="http://schemas.microsoft.com/office/drawing/2014/main" id="{01295DB7-D81E-4745-A3CA-4624E5AA838E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69" name="角丸四角形 204">
              <a:extLst>
                <a:ext uri="{FF2B5EF4-FFF2-40B4-BE49-F238E27FC236}">
                  <a16:creationId xmlns:a16="http://schemas.microsoft.com/office/drawing/2014/main" id="{7DD340B3-68CD-414F-88C8-9318D99C38C6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70" name="角丸四角形 204">
              <a:extLst>
                <a:ext uri="{FF2B5EF4-FFF2-40B4-BE49-F238E27FC236}">
                  <a16:creationId xmlns:a16="http://schemas.microsoft.com/office/drawing/2014/main" id="{11C8DBEE-5E77-48ED-9E19-2CA5B6C60342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71" name="角丸四角形 204">
              <a:extLst>
                <a:ext uri="{FF2B5EF4-FFF2-40B4-BE49-F238E27FC236}">
                  <a16:creationId xmlns:a16="http://schemas.microsoft.com/office/drawing/2014/main" id="{87B0E021-C982-41B5-8D87-C7D005288B06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6D776B51-9D23-4BB3-BE84-2BB8F224A0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36859CD0-DAAF-4C26-BA9B-3372F05D8F4D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D63E6248-B219-4EA4-B47E-F457936197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224C827F-477E-425E-8A7A-1A62D9A2C6EE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2AE40767-6233-452F-9F5F-9C394058FB58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489C2D7A-A334-473C-8B9A-8679E69E60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178" name="グループ化 177">
              <a:extLst>
                <a:ext uri="{FF2B5EF4-FFF2-40B4-BE49-F238E27FC236}">
                  <a16:creationId xmlns:a16="http://schemas.microsoft.com/office/drawing/2014/main" id="{7D9B10E7-5C12-4E6C-9720-4BEF36C0DA43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180" name="図 179">
                <a:extLst>
                  <a:ext uri="{FF2B5EF4-FFF2-40B4-BE49-F238E27FC236}">
                    <a16:creationId xmlns:a16="http://schemas.microsoft.com/office/drawing/2014/main" id="{E4E3A708-6F62-4DFA-B3B7-08D2FA3356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181" name="直線矢印コネクタ 180">
                <a:extLst>
                  <a:ext uri="{FF2B5EF4-FFF2-40B4-BE49-F238E27FC236}">
                    <a16:creationId xmlns:a16="http://schemas.microsoft.com/office/drawing/2014/main" id="{EE754E26-1634-4472-92F1-23491E80FE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2" name="図 181">
                <a:extLst>
                  <a:ext uri="{FF2B5EF4-FFF2-40B4-BE49-F238E27FC236}">
                    <a16:creationId xmlns:a16="http://schemas.microsoft.com/office/drawing/2014/main" id="{2011FA44-5C2F-426E-98B7-90D569C95D7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1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183" name="グループ化 182">
                <a:extLst>
                  <a:ext uri="{FF2B5EF4-FFF2-40B4-BE49-F238E27FC236}">
                    <a16:creationId xmlns:a16="http://schemas.microsoft.com/office/drawing/2014/main" id="{CED62A4D-772C-4BA3-BFCB-B23CE8E176CD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188" name="グループ化 187">
                  <a:extLst>
                    <a:ext uri="{FF2B5EF4-FFF2-40B4-BE49-F238E27FC236}">
                      <a16:creationId xmlns:a16="http://schemas.microsoft.com/office/drawing/2014/main" id="{9D4DEF1A-ACD9-4D8F-8116-8EA6D1DBEC5F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190" name="円/楕円 184">
                    <a:extLst>
                      <a:ext uri="{FF2B5EF4-FFF2-40B4-BE49-F238E27FC236}">
                        <a16:creationId xmlns:a16="http://schemas.microsoft.com/office/drawing/2014/main" id="{EB3F1D5F-F37F-4716-AF11-E6D251F1815D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192" name="テキスト ボックス 191">
                    <a:extLst>
                      <a:ext uri="{FF2B5EF4-FFF2-40B4-BE49-F238E27FC236}">
                        <a16:creationId xmlns:a16="http://schemas.microsoft.com/office/drawing/2014/main" id="{D8C94287-E069-4FD7-9D09-372BF20331CE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DC3AAF54-6F0B-494E-93A1-21A96029FB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919CEED7-7D8E-47FD-A14C-048AADBFB9D2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185" name="図 184">
                <a:extLst>
                  <a:ext uri="{FF2B5EF4-FFF2-40B4-BE49-F238E27FC236}">
                    <a16:creationId xmlns:a16="http://schemas.microsoft.com/office/drawing/2014/main" id="{D9B56B0B-F95B-4210-8E14-5966353A13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186" name="テキスト ボックス 185">
                <a:extLst>
                  <a:ext uri="{FF2B5EF4-FFF2-40B4-BE49-F238E27FC236}">
                    <a16:creationId xmlns:a16="http://schemas.microsoft.com/office/drawing/2014/main" id="{FC78FA59-1D58-4C4C-8244-8142FF48DB99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187" name="正方形/長方形 186">
                <a:extLst>
                  <a:ext uri="{FF2B5EF4-FFF2-40B4-BE49-F238E27FC236}">
                    <a16:creationId xmlns:a16="http://schemas.microsoft.com/office/drawing/2014/main" id="{FBDC9186-B9A9-41E6-AFB9-AF54C6B2CFBE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C14F259E-17E3-4AE2-B5A5-53957FC81D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57821" y="1825880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10084F24-95B4-4E91-83E1-5F64652DEC83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12" name="Text Box 11">
            <a:extLst>
              <a:ext uri="{FF2B5EF4-FFF2-40B4-BE49-F238E27FC236}">
                <a16:creationId xmlns:a16="http://schemas.microsoft.com/office/drawing/2014/main" id="{353C6B1C-29C3-4D15-98C2-0A37970E1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850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8F889E72-9AA3-4737-AFD4-2AFCB3C7464A}"/>
              </a:ext>
            </a:extLst>
          </p:cNvPr>
          <p:cNvCxnSpPr>
            <a:cxnSpLocks/>
          </p:cNvCxnSpPr>
          <p:nvPr/>
        </p:nvCxnSpPr>
        <p:spPr>
          <a:xfrm>
            <a:off x="833896" y="6281326"/>
            <a:ext cx="7653590" cy="0"/>
          </a:xfrm>
          <a:prstGeom prst="line">
            <a:avLst/>
          </a:prstGeom>
          <a:ln>
            <a:solidFill>
              <a:srgbClr val="E30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769BF8FF-1A0E-466B-834F-8817D6C61F9C}"/>
              </a:ext>
            </a:extLst>
          </p:cNvPr>
          <p:cNvSpPr/>
          <p:nvPr/>
        </p:nvSpPr>
        <p:spPr>
          <a:xfrm flipV="1">
            <a:off x="361190" y="5552945"/>
            <a:ext cx="9288000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FFE8E5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15" name="直線コネクタ 214">
            <a:extLst>
              <a:ext uri="{FF2B5EF4-FFF2-40B4-BE49-F238E27FC236}">
                <a16:creationId xmlns:a16="http://schemas.microsoft.com/office/drawing/2014/main" id="{3CCF8C90-3B91-4008-9942-04F02F219D32}"/>
              </a:ext>
            </a:extLst>
          </p:cNvPr>
          <p:cNvCxnSpPr>
            <a:cxnSpLocks/>
          </p:cNvCxnSpPr>
          <p:nvPr/>
        </p:nvCxnSpPr>
        <p:spPr>
          <a:xfrm flipV="1">
            <a:off x="361585" y="5552945"/>
            <a:ext cx="9293209" cy="7144"/>
          </a:xfrm>
          <a:prstGeom prst="line">
            <a:avLst/>
          </a:prstGeom>
          <a:ln>
            <a:solidFill>
              <a:srgbClr val="E302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角丸四角形 204">
            <a:extLst>
              <a:ext uri="{FF2B5EF4-FFF2-40B4-BE49-F238E27FC236}">
                <a16:creationId xmlns:a16="http://schemas.microsoft.com/office/drawing/2014/main" id="{CBCB5AA0-1276-4EE7-89B8-2703ADCF1E00}"/>
              </a:ext>
            </a:extLst>
          </p:cNvPr>
          <p:cNvSpPr/>
          <p:nvPr/>
        </p:nvSpPr>
        <p:spPr>
          <a:xfrm>
            <a:off x="5117126" y="5870375"/>
            <a:ext cx="4187233" cy="872947"/>
          </a:xfrm>
          <a:prstGeom prst="roundRect">
            <a:avLst>
              <a:gd name="adj" fmla="val 14697"/>
            </a:avLst>
          </a:prstGeom>
          <a:solidFill>
            <a:srgbClr val="E30201"/>
          </a:solidFill>
          <a:ln w="25400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C9DED06A-21B3-45BE-9EC9-1C3EB64222D0}"/>
              </a:ext>
            </a:extLst>
          </p:cNvPr>
          <p:cNvSpPr txBox="1"/>
          <p:nvPr/>
        </p:nvSpPr>
        <p:spPr>
          <a:xfrm>
            <a:off x="5115383" y="619161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 charset="-128"/>
                <a:ea typeface="Meiryo" charset="-128"/>
                <a:cs typeface="Meiryo" charset="-128"/>
              </a:rPr>
              <a:t>5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22" name="台形 221">
            <a:extLst>
              <a:ext uri="{FF2B5EF4-FFF2-40B4-BE49-F238E27FC236}">
                <a16:creationId xmlns:a16="http://schemas.microsoft.com/office/drawing/2014/main" id="{A3A5C25F-9595-43B8-AB42-994A6C498CD3}"/>
              </a:ext>
            </a:extLst>
          </p:cNvPr>
          <p:cNvSpPr/>
          <p:nvPr/>
        </p:nvSpPr>
        <p:spPr>
          <a:xfrm rot="10800000">
            <a:off x="5296483" y="5832068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E3020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6" name="正方形/長方形 225">
            <a:extLst>
              <a:ext uri="{FF2B5EF4-FFF2-40B4-BE49-F238E27FC236}">
                <a16:creationId xmlns:a16="http://schemas.microsoft.com/office/drawing/2014/main" id="{2EA89E03-3BCF-4A82-AEAA-3B049265E6FC}"/>
              </a:ext>
            </a:extLst>
          </p:cNvPr>
          <p:cNvSpPr/>
          <p:nvPr/>
        </p:nvSpPr>
        <p:spPr>
          <a:xfrm>
            <a:off x="5153537" y="5850880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E3020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E3020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29" name="正方形/長方形 228">
            <a:extLst>
              <a:ext uri="{FF2B5EF4-FFF2-40B4-BE49-F238E27FC236}">
                <a16:creationId xmlns:a16="http://schemas.microsoft.com/office/drawing/2014/main" id="{26165F23-C437-40CA-916F-46B3CCEA2ABA}"/>
              </a:ext>
            </a:extLst>
          </p:cNvPr>
          <p:cNvSpPr/>
          <p:nvPr/>
        </p:nvSpPr>
        <p:spPr>
          <a:xfrm>
            <a:off x="7718811" y="636362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3" name="平行四辺形 232">
            <a:extLst>
              <a:ext uri="{FF2B5EF4-FFF2-40B4-BE49-F238E27FC236}">
                <a16:creationId xmlns:a16="http://schemas.microsoft.com/office/drawing/2014/main" id="{F68C1219-308B-4CAF-88BC-87F01A0E5903}"/>
              </a:ext>
            </a:extLst>
          </p:cNvPr>
          <p:cNvSpPr/>
          <p:nvPr/>
        </p:nvSpPr>
        <p:spPr>
          <a:xfrm>
            <a:off x="160869" y="5542848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E30201"/>
              </a:gs>
              <a:gs pos="0">
                <a:srgbClr val="FFE6E3"/>
              </a:gs>
            </a:gsLst>
            <a:lin ang="16200000" scaled="1"/>
          </a:gradFill>
          <a:ln w="76200" cap="rnd">
            <a:gradFill>
              <a:gsLst>
                <a:gs pos="0">
                  <a:srgbClr val="E30201"/>
                </a:gs>
                <a:gs pos="100000">
                  <a:srgbClr val="FFE6E3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07B616AE-D687-487E-BEF1-3392E40635FB}"/>
              </a:ext>
            </a:extLst>
          </p:cNvPr>
          <p:cNvSpPr txBox="1"/>
          <p:nvPr/>
        </p:nvSpPr>
        <p:spPr>
          <a:xfrm>
            <a:off x="177693" y="5426950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C70FC539-10BA-410A-9EEB-365AD52A1E2A}"/>
              </a:ext>
            </a:extLst>
          </p:cNvPr>
          <p:cNvSpPr txBox="1"/>
          <p:nvPr/>
        </p:nvSpPr>
        <p:spPr>
          <a:xfrm>
            <a:off x="967805" y="5604273"/>
            <a:ext cx="223009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75" name="ホームベース 136">
            <a:extLst>
              <a:ext uri="{FF2B5EF4-FFF2-40B4-BE49-F238E27FC236}">
                <a16:creationId xmlns:a16="http://schemas.microsoft.com/office/drawing/2014/main" id="{4E364C9C-61D2-453C-87DC-BEA9419D5477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7" name="ホームベース 141">
            <a:extLst>
              <a:ext uri="{FF2B5EF4-FFF2-40B4-BE49-F238E27FC236}">
                <a16:creationId xmlns:a16="http://schemas.microsoft.com/office/drawing/2014/main" id="{18C4052A-D495-4111-A06F-A0DB9364F1C6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8" name="片側の 2 つの角を丸めた四角形 131">
            <a:extLst>
              <a:ext uri="{FF2B5EF4-FFF2-40B4-BE49-F238E27FC236}">
                <a16:creationId xmlns:a16="http://schemas.microsoft.com/office/drawing/2014/main" id="{54591670-4B1A-4A99-826D-CBEFCB1F39E6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9" name="ホームベース 142">
            <a:extLst>
              <a:ext uri="{FF2B5EF4-FFF2-40B4-BE49-F238E27FC236}">
                <a16:creationId xmlns:a16="http://schemas.microsoft.com/office/drawing/2014/main" id="{E2B8C00E-BB6F-41E6-88DF-F923ED479132}"/>
              </a:ext>
            </a:extLst>
          </p:cNvPr>
          <p:cNvSpPr/>
          <p:nvPr/>
        </p:nvSpPr>
        <p:spPr>
          <a:xfrm>
            <a:off x="990948" y="3899235"/>
            <a:ext cx="1070891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0" name="片側の 2 つの角を丸めた四角形 123">
            <a:extLst>
              <a:ext uri="{FF2B5EF4-FFF2-40B4-BE49-F238E27FC236}">
                <a16:creationId xmlns:a16="http://schemas.microsoft.com/office/drawing/2014/main" id="{AC4D07A9-CCEF-4E79-AB2E-85DB66ACF518}"/>
              </a:ext>
            </a:extLst>
          </p:cNvPr>
          <p:cNvSpPr/>
          <p:nvPr/>
        </p:nvSpPr>
        <p:spPr>
          <a:xfrm rot="16200000">
            <a:off x="773283" y="3990743"/>
            <a:ext cx="404437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id="{68EEC4C5-D35F-4884-890C-14E38BA84D5E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2" name="テキスト ボックス 281">
            <a:extLst>
              <a:ext uri="{FF2B5EF4-FFF2-40B4-BE49-F238E27FC236}">
                <a16:creationId xmlns:a16="http://schemas.microsoft.com/office/drawing/2014/main" id="{1CFA8468-9AC3-48C4-BAC4-F7AB116864E7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都道府県</a:t>
            </a:r>
            <a:r>
              <a:rPr kumimoji="0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指定</a:t>
            </a:r>
            <a:endParaRPr kumimoji="0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　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84" name="円/楕円 162">
            <a:extLst>
              <a:ext uri="{FF2B5EF4-FFF2-40B4-BE49-F238E27FC236}">
                <a16:creationId xmlns:a16="http://schemas.microsoft.com/office/drawing/2014/main" id="{149A3A41-E5D6-4D58-902F-18DF8A4E34E2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9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85" name="テキスト ボックス 284">
            <a:extLst>
              <a:ext uri="{FF2B5EF4-FFF2-40B4-BE49-F238E27FC236}">
                <a16:creationId xmlns:a16="http://schemas.microsoft.com/office/drawing/2014/main" id="{C40A9E51-6968-46FA-80AB-B99ADBD3B5D5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市区郡指定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の場合</a:t>
            </a:r>
            <a:endParaRPr kumimoji="1" lang="en-US" altLang="ja-JP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286" name="テキスト ボックス 285">
            <a:extLst>
              <a:ext uri="{FF2B5EF4-FFF2-40B4-BE49-F238E27FC236}">
                <a16:creationId xmlns:a16="http://schemas.microsoft.com/office/drawing/2014/main" id="{F648AF3D-56BA-4D6B-8ADE-5AB0320734E9}"/>
              </a:ext>
            </a:extLst>
          </p:cNvPr>
          <p:cNvSpPr txBox="1"/>
          <p:nvPr/>
        </p:nvSpPr>
        <p:spPr>
          <a:xfrm>
            <a:off x="810084" y="4359109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kumimoji="0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7" name="ホームベース 142">
            <a:extLst>
              <a:ext uri="{FF2B5EF4-FFF2-40B4-BE49-F238E27FC236}">
                <a16:creationId xmlns:a16="http://schemas.microsoft.com/office/drawing/2014/main" id="{CC9B172F-A8CE-4781-B3A3-E8DFC28AD36F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8" name="片側の 2 つの角を丸めた四角形 123">
            <a:extLst>
              <a:ext uri="{FF2B5EF4-FFF2-40B4-BE49-F238E27FC236}">
                <a16:creationId xmlns:a16="http://schemas.microsoft.com/office/drawing/2014/main" id="{B1F94D71-2336-434F-9265-87BF5D86F636}"/>
              </a:ext>
            </a:extLst>
          </p:cNvPr>
          <p:cNvSpPr/>
          <p:nvPr/>
        </p:nvSpPr>
        <p:spPr>
          <a:xfrm rot="16200000">
            <a:off x="773285" y="3392380"/>
            <a:ext cx="404436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9" name="テキスト ボックス 288">
            <a:extLst>
              <a:ext uri="{FF2B5EF4-FFF2-40B4-BE49-F238E27FC236}">
                <a16:creationId xmlns:a16="http://schemas.microsoft.com/office/drawing/2014/main" id="{2DA3DEB7-8246-44F5-84E8-18BAE87E5E78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95142D3D-9914-41BF-AF84-0B59401636FB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0D58AE2C-C858-43D4-8F98-3B9B4AE85C7E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292" name="Text Box 11">
            <a:extLst>
              <a:ext uri="{FF2B5EF4-FFF2-40B4-BE49-F238E27FC236}">
                <a16:creationId xmlns:a16="http://schemas.microsoft.com/office/drawing/2014/main" id="{3D02449E-3066-4E68-8C4C-EF46FA4BB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853" y="3904225"/>
            <a:ext cx="4718493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kumimoji="0" lang="en-US" altLang="ja-JP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kumimoji="0" lang="en-US" altLang="ja-JP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kumimoji="0" lang="en-US" altLang="ja-JP" sz="1500" b="1" i="0" u="none" strike="noStrike" kern="1200" cap="none" spc="300" normalizeH="0" baseline="0" noProof="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kumimoji="0" lang="ja-JP" altLang="en-US" sz="1500" b="1" i="0" u="none" strike="noStrike" kern="1200" cap="none" spc="300" normalizeH="0" baseline="0" noProof="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kumimoji="0" lang="ja-JP" altLang="en-US" sz="15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228600">
                    <a:srgbClr val="FFE6E3"/>
                  </a:glow>
                </a:effectLst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kumimoji="0" lang="en-US" altLang="ja-JP" sz="15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>
                <a:glow rad="228600">
                  <a:srgbClr val="FFE6E3"/>
                </a:glow>
              </a:effectLst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4CDBB3A5-5F18-4CE0-A50A-F8AA5FD3F5BA}"/>
              </a:ext>
            </a:extLst>
          </p:cNvPr>
          <p:cNvSpPr txBox="1"/>
          <p:nvPr/>
        </p:nvSpPr>
        <p:spPr>
          <a:xfrm>
            <a:off x="1410759" y="6441156"/>
            <a:ext cx="3716778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27" name="図 126">
            <a:extLst>
              <a:ext uri="{FF2B5EF4-FFF2-40B4-BE49-F238E27FC236}">
                <a16:creationId xmlns:a16="http://schemas.microsoft.com/office/drawing/2014/main" id="{26153AFB-D971-49DD-AF1D-B0D62DC7D153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l="154" r="154"/>
          <a:stretch/>
        </p:blipFill>
        <p:spPr>
          <a:xfrm>
            <a:off x="813366" y="6468218"/>
            <a:ext cx="597393" cy="275105"/>
          </a:xfrm>
          <a:prstGeom prst="rect">
            <a:avLst/>
          </a:prstGeom>
        </p:spPr>
      </p:pic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D8B45666-A120-4E3F-B6B9-104E342C2520}"/>
              </a:ext>
            </a:extLst>
          </p:cNvPr>
          <p:cNvSpPr/>
          <p:nvPr/>
        </p:nvSpPr>
        <p:spPr>
          <a:xfrm>
            <a:off x="1410759" y="6550742"/>
            <a:ext cx="3843738" cy="225652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71D7CD67-B127-4F56-A361-3589D3F8C5E5}"/>
              </a:ext>
            </a:extLst>
          </p:cNvPr>
          <p:cNvSpPr txBox="1"/>
          <p:nvPr/>
        </p:nvSpPr>
        <p:spPr>
          <a:xfrm>
            <a:off x="728373" y="62915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394F3A6-30B0-CBDC-FEF7-2DF712BC7DBA}"/>
              </a:ext>
            </a:extLst>
          </p:cNvPr>
          <p:cNvGrpSpPr/>
          <p:nvPr/>
        </p:nvGrpSpPr>
        <p:grpSpPr>
          <a:xfrm>
            <a:off x="8546144" y="5673524"/>
            <a:ext cx="1176847" cy="1074614"/>
            <a:chOff x="-2403128" y="3714564"/>
            <a:chExt cx="1337032" cy="1220883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5CA9FCFB-343A-8E7D-DD1E-E5F17DFBED0D}"/>
                </a:ext>
              </a:extLst>
            </p:cNvPr>
            <p:cNvGrpSpPr/>
            <p:nvPr/>
          </p:nvGrpSpPr>
          <p:grpSpPr>
            <a:xfrm>
              <a:off x="-2403128" y="3714564"/>
              <a:ext cx="1337032" cy="1220883"/>
              <a:chOff x="-2688372" y="4115065"/>
              <a:chExt cx="1223198" cy="1116938"/>
            </a:xfrm>
            <a:solidFill>
              <a:schemeClr val="bg1"/>
            </a:solidFill>
          </p:grpSpPr>
          <p:sp>
            <p:nvSpPr>
              <p:cNvPr id="9" name="三角形 48">
                <a:extLst>
                  <a:ext uri="{FF2B5EF4-FFF2-40B4-BE49-F238E27FC236}">
                    <a16:creationId xmlns:a16="http://schemas.microsoft.com/office/drawing/2014/main" id="{31235E76-5E91-7E7C-5015-8C80AA8AFB4C}"/>
                  </a:ext>
                </a:extLst>
              </p:cNvPr>
              <p:cNvSpPr/>
              <p:nvPr/>
            </p:nvSpPr>
            <p:spPr>
              <a:xfrm rot="15335352">
                <a:off x="-2732839" y="4738793"/>
                <a:ext cx="212204" cy="123269"/>
              </a:xfrm>
              <a:prstGeom prst="triangl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" name="円/楕円 47">
                <a:extLst>
                  <a:ext uri="{FF2B5EF4-FFF2-40B4-BE49-F238E27FC236}">
                    <a16:creationId xmlns:a16="http://schemas.microsoft.com/office/drawing/2014/main" id="{FAA17AAA-ABAA-290E-9ECB-24DD14AB42B5}"/>
                  </a:ext>
                </a:extLst>
              </p:cNvPr>
              <p:cNvSpPr/>
              <p:nvPr/>
            </p:nvSpPr>
            <p:spPr>
              <a:xfrm rot="210102">
                <a:off x="-2593605" y="4115065"/>
                <a:ext cx="1128431" cy="1116938"/>
              </a:xfrm>
              <a:prstGeom prst="ellipse">
                <a:avLst/>
              </a:prstGeom>
              <a:grp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6" name="三角形 48">
              <a:extLst>
                <a:ext uri="{FF2B5EF4-FFF2-40B4-BE49-F238E27FC236}">
                  <a16:creationId xmlns:a16="http://schemas.microsoft.com/office/drawing/2014/main" id="{5FC47724-7AC6-6208-DF12-DB0AB127B2F8}"/>
                </a:ext>
              </a:extLst>
            </p:cNvPr>
            <p:cNvSpPr/>
            <p:nvPr/>
          </p:nvSpPr>
          <p:spPr>
            <a:xfrm rot="15335352">
              <a:off x="-2386651" y="4387949"/>
              <a:ext cx="212204" cy="123269"/>
            </a:xfrm>
            <a:prstGeom prst="triangle">
              <a:avLst/>
            </a:prstGeom>
            <a:solidFill>
              <a:srgbClr val="FCF1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" name="円/楕円 47">
              <a:extLst>
                <a:ext uri="{FF2B5EF4-FFF2-40B4-BE49-F238E27FC236}">
                  <a16:creationId xmlns:a16="http://schemas.microsoft.com/office/drawing/2014/main" id="{1EB3E941-93D8-FA74-2888-FFAD23C04CC6}"/>
                </a:ext>
              </a:extLst>
            </p:cNvPr>
            <p:cNvSpPr/>
            <p:nvPr/>
          </p:nvSpPr>
          <p:spPr>
            <a:xfrm rot="210102">
              <a:off x="-2247417" y="3764221"/>
              <a:ext cx="1128431" cy="111693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CF1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0CF0FCA-DC6E-D68D-997F-EE7B18B0763E}"/>
              </a:ext>
            </a:extLst>
          </p:cNvPr>
          <p:cNvSpPr txBox="1"/>
          <p:nvPr/>
        </p:nvSpPr>
        <p:spPr>
          <a:xfrm>
            <a:off x="8601467" y="5798717"/>
            <a:ext cx="1117767" cy="53245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都道府県単位の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エリア指</a:t>
            </a: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定時は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性別</a:t>
            </a: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・年齢</a:t>
            </a:r>
            <a:r>
              <a:rPr lang="ja-JP" altLang="en-US" sz="800" b="1">
                <a:solidFill>
                  <a:srgbClr val="E301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・属性</a:t>
            </a:r>
            <a:endParaRPr lang="en-US" altLang="ja-JP" sz="800" b="1" dirty="0">
              <a:solidFill>
                <a:srgbClr val="E301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の指定</a:t>
            </a:r>
            <a:r>
              <a:rPr lang="ja-JP" altLang="en-US" sz="6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も可能</a:t>
            </a:r>
            <a:r>
              <a:rPr lang="ja-JP" altLang="en-US" sz="600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です。</a:t>
            </a:r>
            <a:endParaRPr lang="en-US" altLang="ja-JP" sz="600" b="1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三角形 48">
            <a:extLst>
              <a:ext uri="{FF2B5EF4-FFF2-40B4-BE49-F238E27FC236}">
                <a16:creationId xmlns:a16="http://schemas.microsoft.com/office/drawing/2014/main" id="{83EBE760-8558-68C9-942F-3A9CDEDE77B3}"/>
              </a:ext>
            </a:extLst>
          </p:cNvPr>
          <p:cNvSpPr/>
          <p:nvPr/>
        </p:nvSpPr>
        <p:spPr>
          <a:xfrm rot="16200000">
            <a:off x="8967266" y="4838670"/>
            <a:ext cx="170020" cy="112699"/>
          </a:xfrm>
          <a:prstGeom prst="triangle">
            <a:avLst/>
          </a:prstGeom>
          <a:solidFill>
            <a:srgbClr val="E30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E613D907-0D12-4BDA-A985-9232E8098F97}"/>
              </a:ext>
            </a:extLst>
          </p:cNvPr>
          <p:cNvSpPr txBox="1"/>
          <p:nvPr/>
        </p:nvSpPr>
        <p:spPr>
          <a:xfrm>
            <a:off x="9080897" y="4694273"/>
            <a:ext cx="685021" cy="381643"/>
          </a:xfrm>
          <a:prstGeom prst="rect">
            <a:avLst/>
          </a:prstGeom>
          <a:noFill/>
        </p:spPr>
        <p:txBody>
          <a:bodyPr wrap="square" rIns="3600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掲載回数は</a:t>
            </a:r>
            <a:endParaRPr kumimoji="0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E301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>
                <a:ln>
                  <a:noFill/>
                </a:ln>
                <a:solidFill>
                  <a:srgbClr val="E301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買増し可能</a:t>
            </a:r>
            <a:r>
              <a:rPr lang="en-US" altLang="ja-JP" sz="800" b="1" dirty="0">
                <a:solidFill>
                  <a:srgbClr val="E301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!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2FC9C64B-4383-F626-331E-EA8AF94E65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29540" y="6287448"/>
            <a:ext cx="666395" cy="572094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4DE5F1E-6B75-4CCD-4E80-2EAD65F14439}"/>
              </a:ext>
            </a:extLst>
          </p:cNvPr>
          <p:cNvSpPr txBox="1"/>
          <p:nvPr/>
        </p:nvSpPr>
        <p:spPr>
          <a:xfrm>
            <a:off x="8782103" y="6307069"/>
            <a:ext cx="6011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次ページ以降の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一覧表を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ご確認ください。</a:t>
            </a:r>
            <a:endParaRPr lang="en-US" altLang="ja-JP" sz="400" dirty="0">
              <a:solidFill>
                <a:prstClr val="black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右大かっこ 28">
            <a:extLst>
              <a:ext uri="{FF2B5EF4-FFF2-40B4-BE49-F238E27FC236}">
                <a16:creationId xmlns:a16="http://schemas.microsoft.com/office/drawing/2014/main" id="{143B4EF0-EFBF-8848-8F1F-44B5558B040E}"/>
              </a:ext>
            </a:extLst>
          </p:cNvPr>
          <p:cNvSpPr/>
          <p:nvPr/>
        </p:nvSpPr>
        <p:spPr>
          <a:xfrm>
            <a:off x="8864507" y="4455228"/>
            <a:ext cx="115004" cy="938446"/>
          </a:xfrm>
          <a:prstGeom prst="rightBracket">
            <a:avLst/>
          </a:prstGeom>
          <a:ln w="12700">
            <a:solidFill>
              <a:srgbClr val="E30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3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69EBED7-1E39-A64A-83FA-F3DEE6E26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58415"/>
              </p:ext>
            </p:extLst>
          </p:nvPr>
        </p:nvGraphicFramePr>
        <p:xfrm>
          <a:off x="376728" y="1324276"/>
          <a:ext cx="9153069" cy="5197321"/>
        </p:xfrm>
        <a:graphic>
          <a:graphicData uri="http://schemas.openxmlformats.org/drawingml/2006/table">
            <a:tbl>
              <a:tblPr/>
              <a:tblGrid>
                <a:gridCol w="1628241">
                  <a:extLst>
                    <a:ext uri="{9D8B030D-6E8A-4147-A177-3AD203B41FA5}">
                      <a16:colId xmlns:a16="http://schemas.microsoft.com/office/drawing/2014/main" val="245588759"/>
                    </a:ext>
                  </a:extLst>
                </a:gridCol>
                <a:gridCol w="1803633">
                  <a:extLst>
                    <a:ext uri="{9D8B030D-6E8A-4147-A177-3AD203B41FA5}">
                      <a16:colId xmlns:a16="http://schemas.microsoft.com/office/drawing/2014/main" val="1458429373"/>
                    </a:ext>
                  </a:extLst>
                </a:gridCol>
                <a:gridCol w="2359231">
                  <a:extLst>
                    <a:ext uri="{9D8B030D-6E8A-4147-A177-3AD203B41FA5}">
                      <a16:colId xmlns:a16="http://schemas.microsoft.com/office/drawing/2014/main" val="1423726797"/>
                    </a:ext>
                  </a:extLst>
                </a:gridCol>
                <a:gridCol w="1105422">
                  <a:extLst>
                    <a:ext uri="{9D8B030D-6E8A-4147-A177-3AD203B41FA5}">
                      <a16:colId xmlns:a16="http://schemas.microsoft.com/office/drawing/2014/main" val="1428626768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1036763628"/>
                    </a:ext>
                  </a:extLst>
                </a:gridCol>
                <a:gridCol w="1098861">
                  <a:extLst>
                    <a:ext uri="{9D8B030D-6E8A-4147-A177-3AD203B41FA5}">
                      <a16:colId xmlns:a16="http://schemas.microsoft.com/office/drawing/2014/main" val="1603748582"/>
                    </a:ext>
                  </a:extLst>
                </a:gridCol>
              </a:tblGrid>
              <a:tr h="38906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実施料金</a:t>
                      </a:r>
                      <a:r>
                        <a:rPr kumimoji="1" lang="ja-JP" altLang="en-US" sz="700" b="0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（税別）</a:t>
                      </a:r>
                      <a:endParaRPr kumimoji="1" lang="ja-JP" altLang="en-US" sz="1050" b="0" dirty="0">
                        <a:solidFill>
                          <a:schemeClr val="bg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オリジナル動画制作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エリア ＋ セグメント指定項目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1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デバイス別　掲載保証回数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1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96658970"/>
                  </a:ext>
                </a:extLst>
              </a:tr>
              <a:tr h="3428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の場合　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1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1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PC</a:t>
                      </a:r>
                      <a:r>
                        <a:rPr lang="ja-JP" alt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＋スマホの場合</a:t>
                      </a:r>
                    </a:p>
                  </a:txBody>
                  <a:tcPr marL="5315" marR="5315" marT="531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01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31185"/>
                  </a:ext>
                </a:extLst>
              </a:tr>
              <a:tr h="298174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500,000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円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ctr"/>
                      <a:r>
                        <a:rPr kumimoji="1" lang="ja-JP" altLang="en-US" sz="900" b="1" dirty="0">
                          <a:solidFill>
                            <a:srgbClr val="FF0000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（最低実施料金）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秒動画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×1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タイプ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お任せナレーション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</a:t>
                      </a:r>
                      <a:r>
                        <a:rPr kumimoji="1" lang="en-US" altLang="ja-JP" sz="8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BGM</a:t>
                      </a:r>
                    </a:p>
                    <a:p>
                      <a:pPr algn="l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お任せ効果音</a:t>
                      </a:r>
                      <a:endParaRPr kumimoji="1" lang="en-US" altLang="ja-JP" sz="8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1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●完成動画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二次利用権利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都道府県 単位でエリア指定</a:t>
                      </a:r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233,000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145,000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0124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市区郡 単位でエリア指定　</a:t>
                      </a:r>
                      <a:r>
                        <a:rPr lang="ja-JP" alt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213,000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133,000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139,000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98927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or 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  <a:endParaRPr lang="ja-JP" altLang="en-US" sz="8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FF0000"/>
                        </a:highlight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194,000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121,000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127,000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446318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161,000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835761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+ 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属性指定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94,000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11015"/>
                  </a:ext>
                </a:extLst>
              </a:tr>
              <a:tr h="29817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予算別事例①</a:t>
                      </a:r>
                      <a:b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endParaRPr kumimoji="1" lang="en-US" altLang="ja-JP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トータル予算</a:t>
                      </a:r>
                      <a:endParaRPr kumimoji="1" lang="en-US" altLang="ja-JP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100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</a:t>
                      </a:r>
                      <a:r>
                        <a:rPr kumimoji="1" lang="ja-JP" alt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の場合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</a:t>
                      </a:r>
                      <a:r>
                        <a:rPr kumimoji="1" lang="en-US" altLang="ja-JP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</a:t>
                      </a:r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秒動画</a:t>
                      </a:r>
                      <a:r>
                        <a:rPr kumimoji="1" lang="en-US" altLang="ja-JP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×1</a:t>
                      </a:r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タイプ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お任せナレーション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BGM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お任せ効果音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●完成動画二次利用権利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都道府県 単位でエリア指定</a:t>
                      </a:r>
                      <a:r>
                        <a:rPr lang="ja-JP" altLang="en-US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769,000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480,000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562,000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70555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市区郡 単位でエリア指定　</a:t>
                      </a:r>
                      <a:r>
                        <a:rPr lang="ja-JP" altLang="en-US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674,000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421,000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493,000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217529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or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641,000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400,000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468,000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22743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534,000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333,000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390,000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89300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+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属性指定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500,000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312,000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365,000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177898"/>
                  </a:ext>
                </a:extLst>
              </a:tr>
              <a:tr h="29817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予算別事例②</a:t>
                      </a:r>
                      <a:br>
                        <a:rPr kumimoji="1" lang="en-US" altLang="ja-JP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</a:br>
                      <a:endParaRPr kumimoji="1" lang="en-US" altLang="ja-JP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トータル予算</a:t>
                      </a:r>
                      <a:endParaRPr kumimoji="1" lang="en-US" altLang="ja-JP" sz="11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200</a:t>
                      </a:r>
                      <a:r>
                        <a:rPr kumimoji="1" lang="ja-JP" alt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万円</a:t>
                      </a:r>
                      <a:r>
                        <a:rPr kumimoji="1" lang="ja-JP" altLang="en-US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の場合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</a:t>
                      </a:r>
                      <a:r>
                        <a:rPr kumimoji="1" lang="en-US" altLang="ja-JP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15</a:t>
                      </a:r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秒動画</a:t>
                      </a:r>
                      <a:r>
                        <a:rPr kumimoji="1" lang="en-US" altLang="ja-JP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×1</a:t>
                      </a:r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タイプ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お任せナレーション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</a:t>
                      </a:r>
                      <a:r>
                        <a:rPr kumimoji="1" lang="en-US" altLang="ja-JP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BGM</a:t>
                      </a:r>
                    </a:p>
                    <a:p>
                      <a:pPr algn="l"/>
                      <a:r>
                        <a:rPr kumimoji="1" lang="ja-JP" altLang="en-US" sz="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　お任せ効果音</a:t>
                      </a:r>
                      <a:endParaRPr kumimoji="1" lang="en-US" altLang="ja-JP" sz="8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endParaRPr kumimoji="1" lang="en-US" altLang="ja-JP" sz="9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  <a:p>
                      <a:pPr algn="l"/>
                      <a:r>
                        <a:rPr kumimoji="1" lang="ja-JP" altLang="en-US" sz="9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●完成動画</a:t>
                      </a:r>
                      <a:r>
                        <a:rPr kumimoji="1" lang="ja-JP" altLang="en-US" sz="9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二次利用権利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都道府県 単位でエリア指定</a:t>
                      </a:r>
                      <a:r>
                        <a:rPr lang="ja-JP" altLang="en-US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2,159,000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1,350,000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1,630,000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944665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市区郡 単位でエリア指定　</a:t>
                      </a:r>
                      <a:r>
                        <a:rPr lang="ja-JP" altLang="en-US" sz="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（複数指定可）</a:t>
                      </a:r>
                      <a:endParaRPr lang="ja-JP" altLang="en-US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1,799,000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1,125,000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1,359,000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256148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or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1,799,000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1,125,000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1,359,000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11294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1,499,000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937,000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1,131,000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12752"/>
                  </a:ext>
                </a:extLst>
              </a:tr>
              <a:tr h="2909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性別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＋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年代</a:t>
                      </a:r>
                      <a:r>
                        <a:rPr lang="en-US" altLang="ja-JP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 + </a:t>
                      </a:r>
                      <a:r>
                        <a:rPr lang="ja-JP" altLang="en-US" sz="8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属性指定</a:t>
                      </a:r>
                    </a:p>
                  </a:txBody>
                  <a:tcPr marL="180000" marR="5315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1,403,000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877,000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ja-JP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1,059,000</a:t>
                      </a:r>
                    </a:p>
                  </a:txBody>
                  <a:tcPr marL="5315" marR="36000" marT="5315" marB="0" anchor="ctr">
                    <a:lnL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8046190"/>
                  </a:ext>
                </a:extLst>
              </a:tr>
            </a:tbl>
          </a:graphicData>
        </a:graphic>
      </p:graphicFrame>
      <p:sp>
        <p:nvSpPr>
          <p:cNvPr id="5" name="平行四辺形 4">
            <a:extLst>
              <a:ext uri="{FF2B5EF4-FFF2-40B4-BE49-F238E27FC236}">
                <a16:creationId xmlns:a16="http://schemas.microsoft.com/office/drawing/2014/main" id="{1351CD8F-0CFB-FE48-9EDD-521D67128B81}"/>
              </a:ext>
            </a:extLst>
          </p:cNvPr>
          <p:cNvSpPr/>
          <p:nvPr/>
        </p:nvSpPr>
        <p:spPr>
          <a:xfrm>
            <a:off x="225385" y="196494"/>
            <a:ext cx="7761781" cy="338555"/>
          </a:xfrm>
          <a:prstGeom prst="parallelogram">
            <a:avLst/>
          </a:prstGeom>
          <a:solidFill>
            <a:srgbClr val="E30100"/>
          </a:solidFill>
          <a:ln w="76200" cap="rnd">
            <a:solidFill>
              <a:srgbClr val="E301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329134F-925F-B94C-9C93-58F42322B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8172223" y="250924"/>
            <a:ext cx="1357574" cy="25099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3F83A9-E755-4842-B828-377BF2A624D2}"/>
              </a:ext>
            </a:extLst>
          </p:cNvPr>
          <p:cNvSpPr txBox="1"/>
          <p:nvPr/>
        </p:nvSpPr>
        <p:spPr>
          <a:xfrm>
            <a:off x="2022402" y="197211"/>
            <a:ext cx="543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lang="ja-JP" altLang="en-US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実施料金別　</a:t>
            </a:r>
            <a:r>
              <a:rPr lang="en-US" altLang="ja-JP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 </a:t>
            </a:r>
            <a:r>
              <a:rPr lang="ja-JP" altLang="en-US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掲載保証回数　</a:t>
            </a: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/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　</a:t>
            </a:r>
            <a:r>
              <a:rPr lang="ja-JP" altLang="en-US" sz="1600" b="1" kern="0" dirty="0">
                <a:solidFill>
                  <a:srgbClr val="FFFFFF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セグメント可能</a:t>
            </a: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項目　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40178F9-A39A-F046-90EF-01BEB3CD7C60}"/>
              </a:ext>
            </a:extLst>
          </p:cNvPr>
          <p:cNvCxnSpPr>
            <a:cxnSpLocks/>
          </p:cNvCxnSpPr>
          <p:nvPr/>
        </p:nvCxnSpPr>
        <p:spPr>
          <a:xfrm>
            <a:off x="1917783" y="218225"/>
            <a:ext cx="0" cy="2836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FAE1F5-AD82-FE45-AADD-ACCC59843615}"/>
              </a:ext>
            </a:extLst>
          </p:cNvPr>
          <p:cNvSpPr txBox="1"/>
          <p:nvPr/>
        </p:nvSpPr>
        <p:spPr>
          <a:xfrm>
            <a:off x="343544" y="197927"/>
            <a:ext cx="2715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34" charset="-128"/>
                <a:ea typeface="Meiryo UI" panose="020B0604030504040204" pitchFamily="34" charset="-128"/>
                <a:cs typeface="Arial"/>
                <a:sym typeface="Arial"/>
              </a:rPr>
              <a:t>ヤフーパッケージ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8C1806A-D5B5-EB6D-8505-0FD6780DB662}"/>
              </a:ext>
            </a:extLst>
          </p:cNvPr>
          <p:cNvGrpSpPr/>
          <p:nvPr/>
        </p:nvGrpSpPr>
        <p:grpSpPr>
          <a:xfrm>
            <a:off x="5230694" y="2703155"/>
            <a:ext cx="844880" cy="246221"/>
            <a:chOff x="5261350" y="4816096"/>
            <a:chExt cx="844880" cy="246221"/>
          </a:xfrm>
        </p:grpSpPr>
        <p:sp>
          <p:nvSpPr>
            <p:cNvPr id="32" name="角丸四角形 31">
              <a:extLst>
                <a:ext uri="{FF2B5EF4-FFF2-40B4-BE49-F238E27FC236}">
                  <a16:creationId xmlns:a16="http://schemas.microsoft.com/office/drawing/2014/main" id="{FDB44830-9D77-4E8C-E34F-42F4B8015709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8D3BEF4F-F30C-5EF3-A681-D889FA186F2B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83CE956-688D-3095-BC33-DAC952DD24C4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C776DA4-050A-9953-15B9-3412C8A5830C}"/>
              </a:ext>
            </a:extLst>
          </p:cNvPr>
          <p:cNvGrpSpPr/>
          <p:nvPr/>
        </p:nvGrpSpPr>
        <p:grpSpPr>
          <a:xfrm>
            <a:off x="5230694" y="2994970"/>
            <a:ext cx="844880" cy="246221"/>
            <a:chOff x="5261350" y="4816096"/>
            <a:chExt cx="844880" cy="246221"/>
          </a:xfrm>
        </p:grpSpPr>
        <p:sp>
          <p:nvSpPr>
            <p:cNvPr id="35" name="角丸四角形 34">
              <a:extLst>
                <a:ext uri="{FF2B5EF4-FFF2-40B4-BE49-F238E27FC236}">
                  <a16:creationId xmlns:a16="http://schemas.microsoft.com/office/drawing/2014/main" id="{243E7F67-9FA7-8838-36CF-3FBA82481CC3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37" name="円/楕円 36">
              <a:extLst>
                <a:ext uri="{FF2B5EF4-FFF2-40B4-BE49-F238E27FC236}">
                  <a16:creationId xmlns:a16="http://schemas.microsoft.com/office/drawing/2014/main" id="{28264F8F-3AFE-CFC6-A6DC-712B4A6558C4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28A48369-99FD-BC72-E047-D8C658CCA4BD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EB6E738-5298-0521-D74B-C73FE3EFE909}"/>
              </a:ext>
            </a:extLst>
          </p:cNvPr>
          <p:cNvGrpSpPr/>
          <p:nvPr/>
        </p:nvGrpSpPr>
        <p:grpSpPr>
          <a:xfrm>
            <a:off x="5230694" y="3300943"/>
            <a:ext cx="844880" cy="246221"/>
            <a:chOff x="5261350" y="4816096"/>
            <a:chExt cx="844880" cy="246221"/>
          </a:xfrm>
        </p:grpSpPr>
        <p:sp>
          <p:nvSpPr>
            <p:cNvPr id="40" name="角丸四角形 39">
              <a:extLst>
                <a:ext uri="{FF2B5EF4-FFF2-40B4-BE49-F238E27FC236}">
                  <a16:creationId xmlns:a16="http://schemas.microsoft.com/office/drawing/2014/main" id="{A892B740-4B75-4191-29C3-E58C667000A3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41" name="円/楕円 40">
              <a:extLst>
                <a:ext uri="{FF2B5EF4-FFF2-40B4-BE49-F238E27FC236}">
                  <a16:creationId xmlns:a16="http://schemas.microsoft.com/office/drawing/2014/main" id="{F8092254-46A7-31FF-A02F-03F5FDDB562D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E2990EEB-76C3-F0A9-FC56-118FFD776BCE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38409776-5D6C-9F1C-4C87-00FC085167A0}"/>
              </a:ext>
            </a:extLst>
          </p:cNvPr>
          <p:cNvGrpSpPr/>
          <p:nvPr/>
        </p:nvGrpSpPr>
        <p:grpSpPr>
          <a:xfrm>
            <a:off x="5230694" y="4206608"/>
            <a:ext cx="844880" cy="246221"/>
            <a:chOff x="5261350" y="4816096"/>
            <a:chExt cx="844880" cy="246221"/>
          </a:xfrm>
        </p:grpSpPr>
        <p:sp>
          <p:nvSpPr>
            <p:cNvPr id="44" name="角丸四角形 43">
              <a:extLst>
                <a:ext uri="{FF2B5EF4-FFF2-40B4-BE49-F238E27FC236}">
                  <a16:creationId xmlns:a16="http://schemas.microsoft.com/office/drawing/2014/main" id="{84860460-CDDB-B517-A34D-78613C05CF0E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45" name="円/楕円 44">
              <a:extLst>
                <a:ext uri="{FF2B5EF4-FFF2-40B4-BE49-F238E27FC236}">
                  <a16:creationId xmlns:a16="http://schemas.microsoft.com/office/drawing/2014/main" id="{C5FCD806-D0DD-7DB3-BD59-9F4D2538075A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948356C-30F2-E657-AE0A-FDEF1448974C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BE2FEA4F-3116-4B40-2E48-D0195C140EFF}"/>
              </a:ext>
            </a:extLst>
          </p:cNvPr>
          <p:cNvGrpSpPr/>
          <p:nvPr/>
        </p:nvGrpSpPr>
        <p:grpSpPr>
          <a:xfrm>
            <a:off x="5230694" y="4487211"/>
            <a:ext cx="844880" cy="246221"/>
            <a:chOff x="5261350" y="4816096"/>
            <a:chExt cx="844880" cy="246221"/>
          </a:xfrm>
        </p:grpSpPr>
        <p:sp>
          <p:nvSpPr>
            <p:cNvPr id="48" name="角丸四角形 47">
              <a:extLst>
                <a:ext uri="{FF2B5EF4-FFF2-40B4-BE49-F238E27FC236}">
                  <a16:creationId xmlns:a16="http://schemas.microsoft.com/office/drawing/2014/main" id="{E3E203C7-F6FD-DD3D-F674-F541E3391478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49" name="円/楕円 48">
              <a:extLst>
                <a:ext uri="{FF2B5EF4-FFF2-40B4-BE49-F238E27FC236}">
                  <a16:creationId xmlns:a16="http://schemas.microsoft.com/office/drawing/2014/main" id="{60E2F651-E64D-1205-FDBD-DCB4EAA2C7D5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21C53146-4A07-BB6F-3C52-6B87B75C53CC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3135454D-C58E-5F82-8D35-EAA3D2664715}"/>
              </a:ext>
            </a:extLst>
          </p:cNvPr>
          <p:cNvGrpSpPr/>
          <p:nvPr/>
        </p:nvGrpSpPr>
        <p:grpSpPr>
          <a:xfrm>
            <a:off x="5230694" y="4779846"/>
            <a:ext cx="844880" cy="246221"/>
            <a:chOff x="5261350" y="4816096"/>
            <a:chExt cx="844880" cy="246221"/>
          </a:xfrm>
        </p:grpSpPr>
        <p:sp>
          <p:nvSpPr>
            <p:cNvPr id="52" name="角丸四角形 51">
              <a:extLst>
                <a:ext uri="{FF2B5EF4-FFF2-40B4-BE49-F238E27FC236}">
                  <a16:creationId xmlns:a16="http://schemas.microsoft.com/office/drawing/2014/main" id="{7714DA85-F169-2D8C-DBA2-2FD7C6CEC5E6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53" name="円/楕円 52">
              <a:extLst>
                <a:ext uri="{FF2B5EF4-FFF2-40B4-BE49-F238E27FC236}">
                  <a16:creationId xmlns:a16="http://schemas.microsoft.com/office/drawing/2014/main" id="{D98D9D83-A481-FA4D-8CF7-8818F3EF61F1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7D341B4D-77FE-7CF6-076F-E4350F10C850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F05B9ADD-1774-C479-2982-DB4DEFE13917}"/>
              </a:ext>
            </a:extLst>
          </p:cNvPr>
          <p:cNvGrpSpPr/>
          <p:nvPr/>
        </p:nvGrpSpPr>
        <p:grpSpPr>
          <a:xfrm>
            <a:off x="5230694" y="5689558"/>
            <a:ext cx="844880" cy="246221"/>
            <a:chOff x="5261350" y="4816096"/>
            <a:chExt cx="844880" cy="246221"/>
          </a:xfrm>
        </p:grpSpPr>
        <p:sp>
          <p:nvSpPr>
            <p:cNvPr id="56" name="角丸四角形 55">
              <a:extLst>
                <a:ext uri="{FF2B5EF4-FFF2-40B4-BE49-F238E27FC236}">
                  <a16:creationId xmlns:a16="http://schemas.microsoft.com/office/drawing/2014/main" id="{16E29EA6-F2BD-A2A5-951C-F650038B79B7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57" name="円/楕円 56">
              <a:extLst>
                <a:ext uri="{FF2B5EF4-FFF2-40B4-BE49-F238E27FC236}">
                  <a16:creationId xmlns:a16="http://schemas.microsoft.com/office/drawing/2014/main" id="{2014E66F-EA8D-BD0E-B2A6-0EC37D3685AE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6ADBA53B-CDA5-0A6C-CE5C-2CA0C9190C48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8D39961F-F8D4-7D40-67D6-12907027648E}"/>
              </a:ext>
            </a:extLst>
          </p:cNvPr>
          <p:cNvGrpSpPr/>
          <p:nvPr/>
        </p:nvGrpSpPr>
        <p:grpSpPr>
          <a:xfrm>
            <a:off x="5230694" y="5982192"/>
            <a:ext cx="844880" cy="246221"/>
            <a:chOff x="5261350" y="4816096"/>
            <a:chExt cx="844880" cy="246221"/>
          </a:xfrm>
        </p:grpSpPr>
        <p:sp>
          <p:nvSpPr>
            <p:cNvPr id="60" name="角丸四角形 59">
              <a:extLst>
                <a:ext uri="{FF2B5EF4-FFF2-40B4-BE49-F238E27FC236}">
                  <a16:creationId xmlns:a16="http://schemas.microsoft.com/office/drawing/2014/main" id="{B0CD3C1B-989E-39F6-0192-9588E9A02C97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61" name="円/楕円 60">
              <a:extLst>
                <a:ext uri="{FF2B5EF4-FFF2-40B4-BE49-F238E27FC236}">
                  <a16:creationId xmlns:a16="http://schemas.microsoft.com/office/drawing/2014/main" id="{CE68B081-2E04-88D1-4085-D7EDE6036CEA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E5B68AC4-5C1F-D088-C53F-EE89A3BD48F9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544D5831-3292-287D-F5D1-B76CA23B9B0D}"/>
              </a:ext>
            </a:extLst>
          </p:cNvPr>
          <p:cNvGrpSpPr/>
          <p:nvPr/>
        </p:nvGrpSpPr>
        <p:grpSpPr>
          <a:xfrm>
            <a:off x="5230694" y="6270544"/>
            <a:ext cx="844880" cy="246221"/>
            <a:chOff x="5261350" y="4816096"/>
            <a:chExt cx="844880" cy="246221"/>
          </a:xfrm>
        </p:grpSpPr>
        <p:sp>
          <p:nvSpPr>
            <p:cNvPr id="1024" name="角丸四角形 1023">
              <a:extLst>
                <a:ext uri="{FF2B5EF4-FFF2-40B4-BE49-F238E27FC236}">
                  <a16:creationId xmlns:a16="http://schemas.microsoft.com/office/drawing/2014/main" id="{F572BB3C-877C-B518-DF04-91B74A9A6D15}"/>
                </a:ext>
              </a:extLst>
            </p:cNvPr>
            <p:cNvSpPr/>
            <p:nvPr/>
          </p:nvSpPr>
          <p:spPr>
            <a:xfrm>
              <a:off x="5333853" y="4840158"/>
              <a:ext cx="772377" cy="156410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　</a:t>
              </a:r>
              <a:r>
                <a:rPr kumimoji="1" lang="en-US" altLang="ja-JP" sz="700" b="1" dirty="0">
                  <a:latin typeface="Meiryo" panose="020B0604030504040204" pitchFamily="34" charset="-128"/>
                  <a:ea typeface="Meiryo" panose="020B0604030504040204" pitchFamily="34" charset="-128"/>
                </a:rPr>
                <a:t>  </a:t>
              </a:r>
              <a:r>
                <a:rPr kumimoji="1" lang="ja-JP" altLang="en-US" sz="700" b="1">
                  <a:latin typeface="Meiryo" panose="020B0604030504040204" pitchFamily="34" charset="-128"/>
                  <a:ea typeface="Meiryo" panose="020B0604030504040204" pitchFamily="34" charset="-128"/>
                </a:rPr>
                <a:t>都道府県限定</a:t>
              </a:r>
            </a:p>
          </p:txBody>
        </p:sp>
        <p:sp>
          <p:nvSpPr>
            <p:cNvPr id="1025" name="円/楕円 1024">
              <a:extLst>
                <a:ext uri="{FF2B5EF4-FFF2-40B4-BE49-F238E27FC236}">
                  <a16:creationId xmlns:a16="http://schemas.microsoft.com/office/drawing/2014/main" id="{E2A95D53-9CBE-E3BD-E295-1E267A05DE05}"/>
                </a:ext>
              </a:extLst>
            </p:cNvPr>
            <p:cNvSpPr/>
            <p:nvPr/>
          </p:nvSpPr>
          <p:spPr>
            <a:xfrm>
              <a:off x="5351871" y="4854137"/>
              <a:ext cx="131272" cy="1312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テキスト ボックス 1026">
              <a:extLst>
                <a:ext uri="{FF2B5EF4-FFF2-40B4-BE49-F238E27FC236}">
                  <a16:creationId xmlns:a16="http://schemas.microsoft.com/office/drawing/2014/main" id="{9DC0B456-1C5C-0ADB-3C99-F86A724CF4EB}"/>
                </a:ext>
              </a:extLst>
            </p:cNvPr>
            <p:cNvSpPr txBox="1"/>
            <p:nvPr/>
          </p:nvSpPr>
          <p:spPr>
            <a:xfrm>
              <a:off x="5261350" y="4816096"/>
              <a:ext cx="3129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b="1">
                  <a:solidFill>
                    <a:srgbClr val="FF0000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！</a:t>
              </a:r>
            </a:p>
          </p:txBody>
        </p:sp>
      </p:grpSp>
      <p:sp>
        <p:nvSpPr>
          <p:cNvPr id="1051" name="テキスト ボックス 1050">
            <a:extLst>
              <a:ext uri="{FF2B5EF4-FFF2-40B4-BE49-F238E27FC236}">
                <a16:creationId xmlns:a16="http://schemas.microsoft.com/office/drawing/2014/main" id="{AB88DF3D-0FE8-2085-B84F-4B53101D34B6}"/>
              </a:ext>
            </a:extLst>
          </p:cNvPr>
          <p:cNvSpPr txBox="1"/>
          <p:nvPr/>
        </p:nvSpPr>
        <p:spPr>
          <a:xfrm>
            <a:off x="1547937" y="823254"/>
            <a:ext cx="6623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ご予算にあわせて</a:t>
            </a:r>
            <a:r>
              <a:rPr kumimoji="1" lang="ja-JP" altLang="en-US" sz="1600" b="1" dirty="0">
                <a:solidFill>
                  <a:srgbClr val="FF0000"/>
                </a:solidFill>
                <a:highlight>
                  <a:srgbClr val="FFFF00"/>
                </a:highlight>
                <a:latin typeface="Meiryo" panose="020B0604030504040204" pitchFamily="34" charset="-128"/>
                <a:ea typeface="Meiryo" panose="020B0604030504040204" pitchFamily="34" charset="-128"/>
              </a:rPr>
              <a:t>掲載回数の買い増しが可能</a:t>
            </a:r>
            <a:r>
              <a:rPr kumimoji="1" lang="ja-JP" altLang="en-US" sz="16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です。ご相談ください</a:t>
            </a:r>
            <a:r>
              <a:rPr kumimoji="1" lang="en-US" altLang="ja-JP" sz="16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!</a:t>
            </a:r>
            <a:endParaRPr kumimoji="1" lang="ja-JP" altLang="en-US" sz="1600" b="1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9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4640</TotalTime>
  <Words>645</Words>
  <Application>Microsoft Macintosh PowerPoint</Application>
  <PresentationFormat>A4 210 x 297 mm</PresentationFormat>
  <Paragraphs>207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メディアラボ西口</cp:lastModifiedBy>
  <cp:revision>89</cp:revision>
  <cp:lastPrinted>2022-08-02T06:33:46Z</cp:lastPrinted>
  <dcterms:created xsi:type="dcterms:W3CDTF">2022-02-28T01:17:01Z</dcterms:created>
  <dcterms:modified xsi:type="dcterms:W3CDTF">2023-02-10T09:42:27Z</dcterms:modified>
</cp:coreProperties>
</file>