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929" r:id="rId2"/>
    <p:sldId id="863" r:id="rId3"/>
    <p:sldId id="864" r:id="rId4"/>
    <p:sldId id="931" r:id="rId5"/>
    <p:sldId id="934" r:id="rId6"/>
    <p:sldId id="935" r:id="rId7"/>
    <p:sldId id="866" r:id="rId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CED"/>
    <a:srgbClr val="71B5BD"/>
    <a:srgbClr val="7F7F7F"/>
    <a:srgbClr val="FF0000"/>
    <a:srgbClr val="F9F35C"/>
    <a:srgbClr val="C233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4" autoAdjust="0"/>
    <p:restoredTop sz="96000"/>
  </p:normalViewPr>
  <p:slideViewPr>
    <p:cSldViewPr snapToGrid="0" snapToObjects="1" showGuides="1">
      <p:cViewPr>
        <p:scale>
          <a:sx n="85" d="100"/>
          <a:sy n="85" d="100"/>
        </p:scale>
        <p:origin x="648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08460-3A31-2D4F-995A-2D8C42E90D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F55BF-B68A-9746-BD3A-AD830588E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41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19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6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397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277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C9F05-A39B-90AD-324B-1D28F1722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C787227-5955-1459-9B10-D6E19A9808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49E7BBAC-6897-4D1D-2164-E09EE7C017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0EF3AE-4A10-3CDA-41B4-B6D226D41E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151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66AE6-5AB5-7C74-159A-0817B2ABD0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BB53625-8102-799C-931C-DE095D4343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95A8FED-7A49-7D16-1244-033033BB6F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91101B-06CD-3E00-579A-5BA4B2795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414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80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91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5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8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9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38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6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6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87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3C339-F359-0448-AEEE-27E6EEF5F88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05EF-3523-7342-863D-C87CAD3F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3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3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C10562D9-BBFD-F841-E38B-C01111C29954}"/>
              </a:ext>
            </a:extLst>
          </p:cNvPr>
          <p:cNvSpPr/>
          <p:nvPr/>
        </p:nvSpPr>
        <p:spPr>
          <a:xfrm>
            <a:off x="319489" y="225022"/>
            <a:ext cx="9276203" cy="3098495"/>
          </a:xfrm>
          <a:prstGeom prst="roundRect">
            <a:avLst>
              <a:gd name="adj" fmla="val 2696"/>
            </a:avLst>
          </a:prstGeom>
          <a:solidFill>
            <a:srgbClr val="71B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1CE1FEA-738D-470F-BAB3-EC6E2FE9AE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06714" y="3981093"/>
            <a:ext cx="2218147" cy="1397993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620B7AF-E29A-6C78-83F5-D22BC95CFF3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17857" y="3975393"/>
            <a:ext cx="711594" cy="1403693"/>
          </a:xfrm>
          <a:prstGeom prst="rect">
            <a:avLst/>
          </a:prstGeom>
          <a:effectLst>
            <a:glow rad="25400">
              <a:schemeClr val="bg1"/>
            </a:glow>
          </a:effec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8E8120E9-10D1-2123-6790-8F8ADD2E5B3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544" t="64698" r="-1651" b="7886"/>
          <a:stretch/>
        </p:blipFill>
        <p:spPr>
          <a:xfrm>
            <a:off x="5847192" y="3893311"/>
            <a:ext cx="2218147" cy="1623000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sp>
        <p:nvSpPr>
          <p:cNvPr id="6" name="十字形 5">
            <a:extLst>
              <a:ext uri="{FF2B5EF4-FFF2-40B4-BE49-F238E27FC236}">
                <a16:creationId xmlns:a16="http://schemas.microsoft.com/office/drawing/2014/main" id="{5EB8431C-A162-349A-6FD8-D972330A16B5}"/>
              </a:ext>
            </a:extLst>
          </p:cNvPr>
          <p:cNvSpPr/>
          <p:nvPr/>
        </p:nvSpPr>
        <p:spPr>
          <a:xfrm>
            <a:off x="5289256" y="4508868"/>
            <a:ext cx="391885" cy="391885"/>
          </a:xfrm>
          <a:prstGeom prst="plus">
            <a:avLst>
              <a:gd name="adj" fmla="val 37122"/>
            </a:avLst>
          </a:prstGeom>
          <a:solidFill>
            <a:srgbClr val="71B5B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7A5B1EB-36EF-8440-B5A1-9364707468E9}"/>
              </a:ext>
            </a:extLst>
          </p:cNvPr>
          <p:cNvGrpSpPr/>
          <p:nvPr/>
        </p:nvGrpSpPr>
        <p:grpSpPr>
          <a:xfrm>
            <a:off x="2244433" y="1411646"/>
            <a:ext cx="5421719" cy="936212"/>
            <a:chOff x="2244433" y="1116279"/>
            <a:chExt cx="5421719" cy="936212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D3F8AF0-70C0-3E1A-6887-7864189C4D93}"/>
                </a:ext>
              </a:extLst>
            </p:cNvPr>
            <p:cNvSpPr/>
            <p:nvPr/>
          </p:nvSpPr>
          <p:spPr>
            <a:xfrm>
              <a:off x="2244433" y="1116279"/>
              <a:ext cx="5421719" cy="936212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05F21D8-1AAE-363C-A424-78220A317718}"/>
                </a:ext>
              </a:extLst>
            </p:cNvPr>
            <p:cNvSpPr txBox="1"/>
            <p:nvPr/>
          </p:nvSpPr>
          <p:spPr>
            <a:xfrm>
              <a:off x="3633570" y="1354866"/>
              <a:ext cx="26388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2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TVCM</a:t>
              </a:r>
              <a:r>
                <a:rPr kumimoji="1" lang="ja-JP" altLang="en-US" sz="32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セット</a:t>
              </a: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525BED-C8B3-AAE7-EC1D-E606EEAE1BBD}"/>
              </a:ext>
            </a:extLst>
          </p:cNvPr>
          <p:cNvSpPr txBox="1"/>
          <p:nvPr/>
        </p:nvSpPr>
        <p:spPr>
          <a:xfrm>
            <a:off x="4307987" y="6086104"/>
            <a:ext cx="1313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2024.02</a:t>
            </a:r>
            <a:endParaRPr kumimoji="1" lang="ja-JP" altLang="en-US" sz="2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17ACDBB-B2B4-B44C-F56E-7309AB10AC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7398" y="373884"/>
            <a:ext cx="1324471" cy="1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7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47696"/>
            <a:ext cx="5205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公式提携テレビ局 </a:t>
            </a:r>
            <a:r>
              <a:rPr lang="en-US" altLang="ja-JP" sz="24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4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セット概要</a:t>
            </a:r>
            <a:endParaRPr lang="en-US" altLang="ja-JP" sz="24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860867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40542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32138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角丸四角形 243">
            <a:extLst>
              <a:ext uri="{FF2B5EF4-FFF2-40B4-BE49-F238E27FC236}">
                <a16:creationId xmlns:a16="http://schemas.microsoft.com/office/drawing/2014/main" id="{51FA7389-2A18-3240-A2C5-83B3CC281439}"/>
              </a:ext>
            </a:extLst>
          </p:cNvPr>
          <p:cNvSpPr/>
          <p:nvPr/>
        </p:nvSpPr>
        <p:spPr>
          <a:xfrm>
            <a:off x="2247494" y="4487314"/>
            <a:ext cx="4333590" cy="256823"/>
          </a:xfrm>
          <a:prstGeom prst="roundRect">
            <a:avLst>
              <a:gd name="adj" fmla="val 39959"/>
            </a:avLst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2" name="角丸四角形 243">
            <a:extLst>
              <a:ext uri="{FF2B5EF4-FFF2-40B4-BE49-F238E27FC236}">
                <a16:creationId xmlns:a16="http://schemas.microsoft.com/office/drawing/2014/main" id="{F53CA1F6-B065-944B-95B0-1ADD00CECFC1}"/>
              </a:ext>
            </a:extLst>
          </p:cNvPr>
          <p:cNvSpPr/>
          <p:nvPr/>
        </p:nvSpPr>
        <p:spPr>
          <a:xfrm>
            <a:off x="2247494" y="5075142"/>
            <a:ext cx="4333590" cy="256823"/>
          </a:xfrm>
          <a:prstGeom prst="roundRect">
            <a:avLst>
              <a:gd name="adj" fmla="val 39959"/>
            </a:avLst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65E0CC7-2AE4-E14F-B9D2-2D565EF21301}"/>
              </a:ext>
            </a:extLst>
          </p:cNvPr>
          <p:cNvSpPr txBox="1"/>
          <p:nvPr/>
        </p:nvSpPr>
        <p:spPr>
          <a:xfrm>
            <a:off x="2620941" y="4481990"/>
            <a:ext cx="3577065" cy="28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掲載保証回数は次頁の一覧でご確認下さい。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8AC25F5F-BC17-FE46-8F3B-7A9B646E47F1}"/>
              </a:ext>
            </a:extLst>
          </p:cNvPr>
          <p:cNvSpPr txBox="1"/>
          <p:nvPr/>
        </p:nvSpPr>
        <p:spPr>
          <a:xfrm>
            <a:off x="2620941" y="5069819"/>
            <a:ext cx="3577065" cy="28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掲載保証回数は次頁の一覧でご確認下さい。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35" name="図 134">
            <a:extLst>
              <a:ext uri="{FF2B5EF4-FFF2-40B4-BE49-F238E27FC236}">
                <a16:creationId xmlns:a16="http://schemas.microsoft.com/office/drawing/2014/main" id="{30CD8B44-73AB-504B-A01E-39293A71F0D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544" t="64698" r="-1651" b="7886"/>
          <a:stretch/>
        </p:blipFill>
        <p:spPr>
          <a:xfrm>
            <a:off x="7938577" y="3256702"/>
            <a:ext cx="984946" cy="720677"/>
          </a:xfrm>
          <a:prstGeom prst="rect">
            <a:avLst/>
          </a:prstGeom>
        </p:spPr>
      </p:pic>
      <p:sp>
        <p:nvSpPr>
          <p:cNvPr id="136" name="角丸四角形 135">
            <a:extLst>
              <a:ext uri="{FF2B5EF4-FFF2-40B4-BE49-F238E27FC236}">
                <a16:creationId xmlns:a16="http://schemas.microsoft.com/office/drawing/2014/main" id="{6343BFB4-B4DF-614E-BF9B-8DFF0521C237}"/>
              </a:ext>
            </a:extLst>
          </p:cNvPr>
          <p:cNvSpPr/>
          <p:nvPr/>
        </p:nvSpPr>
        <p:spPr>
          <a:xfrm>
            <a:off x="7439207" y="4028522"/>
            <a:ext cx="2034234" cy="565916"/>
          </a:xfrm>
          <a:prstGeom prst="roundRect">
            <a:avLst>
              <a:gd name="adj" fmla="val 9903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5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E9D63C02-0670-FB45-8C89-B764005B3978}"/>
              </a:ext>
            </a:extLst>
          </p:cNvPr>
          <p:cNvSpPr txBox="1"/>
          <p:nvPr/>
        </p:nvSpPr>
        <p:spPr>
          <a:xfrm>
            <a:off x="7485338" y="4074242"/>
            <a:ext cx="1918299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各テレビ局の投下本数は</a:t>
            </a:r>
            <a:endParaRPr kumimoji="1" lang="en-US" altLang="ja-JP" sz="105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次頁の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一覧でご確認下さい。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9" name="角丸四角形 138">
            <a:extLst>
              <a:ext uri="{FF2B5EF4-FFF2-40B4-BE49-F238E27FC236}">
                <a16:creationId xmlns:a16="http://schemas.microsoft.com/office/drawing/2014/main" id="{4D980687-00F5-5D40-B13B-72BF601E5E35}"/>
              </a:ext>
            </a:extLst>
          </p:cNvPr>
          <p:cNvSpPr/>
          <p:nvPr/>
        </p:nvSpPr>
        <p:spPr>
          <a:xfrm>
            <a:off x="7341233" y="4757864"/>
            <a:ext cx="2203576" cy="633917"/>
          </a:xfrm>
          <a:prstGeom prst="roundRect">
            <a:avLst>
              <a:gd name="adj" fmla="val 9903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5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692811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113226" y="4688083"/>
            <a:ext cx="7232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共通留意事項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CFA7CF2D-4DEA-E349-A3A3-1CFDD51E61EF}"/>
              </a:ext>
            </a:extLst>
          </p:cNvPr>
          <p:cNvSpPr txBox="1"/>
          <p:nvPr/>
        </p:nvSpPr>
        <p:spPr>
          <a:xfrm>
            <a:off x="7408146" y="121929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b="1" dirty="0">
                <a:latin typeface="Meiryo" charset="-128"/>
                <a:ea typeface="Meiryo" charset="-128"/>
                <a:cs typeface="Meiryo" charset="-128"/>
              </a:rPr>
              <a:t>各提携テレビ局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F82A0801-198E-1E4E-AD54-502C05B7015A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2E9DA4B2-674C-BA41-8B1D-22E0E01C2B4F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CB7E4DC1-AAB8-EB4C-B83B-E1BF3E5A7A37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C46F378E-0857-624E-AAA2-F3C724A17450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6" name="円/楕円 155">
            <a:extLst>
              <a:ext uri="{FF2B5EF4-FFF2-40B4-BE49-F238E27FC236}">
                <a16:creationId xmlns:a16="http://schemas.microsoft.com/office/drawing/2014/main" id="{7EF5E6D1-0E35-D346-9EC7-593A1F72BA31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8" name="円/楕円 140">
            <a:extLst>
              <a:ext uri="{FF2B5EF4-FFF2-40B4-BE49-F238E27FC236}">
                <a16:creationId xmlns:a16="http://schemas.microsoft.com/office/drawing/2014/main" id="{EB015159-6AD1-624B-930F-48202CA70FD9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937848A6-A2EA-4D9E-8675-F9D2E0E7FCE7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26" name="角丸四角形 204">
              <a:extLst>
                <a:ext uri="{FF2B5EF4-FFF2-40B4-BE49-F238E27FC236}">
                  <a16:creationId xmlns:a16="http://schemas.microsoft.com/office/drawing/2014/main" id="{B5EAC0E7-4CBE-4999-8F48-5D26C44C1BBF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41" name="角丸四角形 204">
              <a:extLst>
                <a:ext uri="{FF2B5EF4-FFF2-40B4-BE49-F238E27FC236}">
                  <a16:creationId xmlns:a16="http://schemas.microsoft.com/office/drawing/2014/main" id="{1B017210-369B-4BB8-AE60-AE5282C002B2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46" name="角丸四角形 204">
              <a:extLst>
                <a:ext uri="{FF2B5EF4-FFF2-40B4-BE49-F238E27FC236}">
                  <a16:creationId xmlns:a16="http://schemas.microsoft.com/office/drawing/2014/main" id="{6458A05B-0F51-47F4-9FE2-AA5E3374A268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48" name="角丸四角形 204">
              <a:extLst>
                <a:ext uri="{FF2B5EF4-FFF2-40B4-BE49-F238E27FC236}">
                  <a16:creationId xmlns:a16="http://schemas.microsoft.com/office/drawing/2014/main" id="{D719DADB-FBE9-499D-9A98-5C32E8C1950A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50" name="角丸四角形 204">
              <a:extLst>
                <a:ext uri="{FF2B5EF4-FFF2-40B4-BE49-F238E27FC236}">
                  <a16:creationId xmlns:a16="http://schemas.microsoft.com/office/drawing/2014/main" id="{EA0F404E-0D83-44FB-A611-D4313DF9F607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51" name="角丸四角形 204">
              <a:extLst>
                <a:ext uri="{FF2B5EF4-FFF2-40B4-BE49-F238E27FC236}">
                  <a16:creationId xmlns:a16="http://schemas.microsoft.com/office/drawing/2014/main" id="{AF974C95-D561-4198-8C57-BBAAA918FC93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63536DE5-0448-454B-95F1-7C723FC5187F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2" name="角丸四角形 204">
              <a:extLst>
                <a:ext uri="{FF2B5EF4-FFF2-40B4-BE49-F238E27FC236}">
                  <a16:creationId xmlns:a16="http://schemas.microsoft.com/office/drawing/2014/main" id="{5E8A31A6-9027-4756-9896-6F42A14D4CD8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8" name="角丸四角形 204">
              <a:extLst>
                <a:ext uri="{FF2B5EF4-FFF2-40B4-BE49-F238E27FC236}">
                  <a16:creationId xmlns:a16="http://schemas.microsoft.com/office/drawing/2014/main" id="{965EB918-E34D-455E-97F5-58C5DB635E47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463417CC-6327-4128-BD87-11A137C176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95FFDD4C-AC3F-4A6E-8EF1-C966E3B3170A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173" name="直線コネクタ 172">
              <a:extLst>
                <a:ext uri="{FF2B5EF4-FFF2-40B4-BE49-F238E27FC236}">
                  <a16:creationId xmlns:a16="http://schemas.microsoft.com/office/drawing/2014/main" id="{3752B9BF-FA46-4F66-BEA0-7B07DF48C8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E7981B39-7C72-46B6-B4F1-E6D76C1E9F93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69E33EF4-20DD-4BC7-B43A-3EDBFE91F303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5EF44B7D-C6C3-4D06-A90A-5DE5E7C3BC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178" name="グループ化 177">
              <a:extLst>
                <a:ext uri="{FF2B5EF4-FFF2-40B4-BE49-F238E27FC236}">
                  <a16:creationId xmlns:a16="http://schemas.microsoft.com/office/drawing/2014/main" id="{35C6BF15-313F-4A8C-AF0C-409556EDD041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179" name="図 178">
                <a:extLst>
                  <a:ext uri="{FF2B5EF4-FFF2-40B4-BE49-F238E27FC236}">
                    <a16:creationId xmlns:a16="http://schemas.microsoft.com/office/drawing/2014/main" id="{5107F85A-DE1C-4F8F-9030-90F9768C2E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180" name="直線矢印コネクタ 179">
                <a:extLst>
                  <a:ext uri="{FF2B5EF4-FFF2-40B4-BE49-F238E27FC236}">
                    <a16:creationId xmlns:a16="http://schemas.microsoft.com/office/drawing/2014/main" id="{92B4141E-4061-4A6C-AA03-E30792EAFB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2" name="図 181">
                <a:extLst>
                  <a:ext uri="{FF2B5EF4-FFF2-40B4-BE49-F238E27FC236}">
                    <a16:creationId xmlns:a16="http://schemas.microsoft.com/office/drawing/2014/main" id="{70AEC8C3-C4D1-4427-BDEB-5039F7A228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187" name="グループ化 186">
                <a:extLst>
                  <a:ext uri="{FF2B5EF4-FFF2-40B4-BE49-F238E27FC236}">
                    <a16:creationId xmlns:a16="http://schemas.microsoft.com/office/drawing/2014/main" id="{6DE5A48D-FDC6-4B8E-A200-45C08C3CCEAF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193" name="グループ化 192">
                  <a:extLst>
                    <a:ext uri="{FF2B5EF4-FFF2-40B4-BE49-F238E27FC236}">
                      <a16:creationId xmlns:a16="http://schemas.microsoft.com/office/drawing/2014/main" id="{22CD1E9D-3E1A-47C7-91C7-3EB6E154BD6D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195" name="円/楕円 184">
                    <a:extLst>
                      <a:ext uri="{FF2B5EF4-FFF2-40B4-BE49-F238E27FC236}">
                        <a16:creationId xmlns:a16="http://schemas.microsoft.com/office/drawing/2014/main" id="{37FBFCF7-8A49-4806-AE8A-8C9699E2E378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196" name="テキスト ボックス 195">
                    <a:extLst>
                      <a:ext uri="{FF2B5EF4-FFF2-40B4-BE49-F238E27FC236}">
                        <a16:creationId xmlns:a16="http://schemas.microsoft.com/office/drawing/2014/main" id="{21A79E0A-6D9C-44A7-A305-9A80D0462482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194" name="直線コネクタ 193">
                  <a:extLst>
                    <a:ext uri="{FF2B5EF4-FFF2-40B4-BE49-F238E27FC236}">
                      <a16:creationId xmlns:a16="http://schemas.microsoft.com/office/drawing/2014/main" id="{AC5B70E6-20E6-42D0-AD35-B4821D9A1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テキスト ボックス 187">
                <a:extLst>
                  <a:ext uri="{FF2B5EF4-FFF2-40B4-BE49-F238E27FC236}">
                    <a16:creationId xmlns:a16="http://schemas.microsoft.com/office/drawing/2014/main" id="{A0B9CBD2-E9C8-441F-A9F9-C29A03480F16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189" name="図 188">
                <a:extLst>
                  <a:ext uri="{FF2B5EF4-FFF2-40B4-BE49-F238E27FC236}">
                    <a16:creationId xmlns:a16="http://schemas.microsoft.com/office/drawing/2014/main" id="{C278E280-AE14-4988-862D-C3F08A8A3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190" name="テキスト ボックス 189">
                <a:extLst>
                  <a:ext uri="{FF2B5EF4-FFF2-40B4-BE49-F238E27FC236}">
                    <a16:creationId xmlns:a16="http://schemas.microsoft.com/office/drawing/2014/main" id="{966D9EB2-2640-4B35-A987-80232AF5C295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192" name="正方形/長方形 191">
                <a:extLst>
                  <a:ext uri="{FF2B5EF4-FFF2-40B4-BE49-F238E27FC236}">
                    <a16:creationId xmlns:a16="http://schemas.microsoft.com/office/drawing/2014/main" id="{879615A0-3980-4153-982E-56CE3849CB71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245CA3C9-25DA-42E5-92A4-6087D8A633A7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198" name="直線コネクタ 197">
            <a:extLst>
              <a:ext uri="{FF2B5EF4-FFF2-40B4-BE49-F238E27FC236}">
                <a16:creationId xmlns:a16="http://schemas.microsoft.com/office/drawing/2014/main" id="{D4CE162A-4692-49AB-83D3-AF61DB6FAD26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95617F86-F431-404C-BF0B-86283A0382B1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9E8F7A2F-BEBC-4DCA-8FA1-00765B3069FF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平行四辺形 201">
            <a:extLst>
              <a:ext uri="{FF2B5EF4-FFF2-40B4-BE49-F238E27FC236}">
                <a16:creationId xmlns:a16="http://schemas.microsoft.com/office/drawing/2014/main" id="{396A8931-0B85-422E-B018-5CC9628EC4C9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B38655A7-F239-4816-867D-C7C11EBAFF93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2B847072-AD76-48DF-AB40-D557D3D14C9B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208" name="角丸四角形 204">
            <a:extLst>
              <a:ext uri="{FF2B5EF4-FFF2-40B4-BE49-F238E27FC236}">
                <a16:creationId xmlns:a16="http://schemas.microsoft.com/office/drawing/2014/main" id="{BBE142A6-88A0-4D0E-9A9B-9A151DD9F3BD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9" name="台形 208">
            <a:extLst>
              <a:ext uri="{FF2B5EF4-FFF2-40B4-BE49-F238E27FC236}">
                <a16:creationId xmlns:a16="http://schemas.microsoft.com/office/drawing/2014/main" id="{047DE6BA-ADEE-4FB2-B766-75EAB316E813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259A4AF5-F244-4BF2-800A-437889A61AE9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FBB10796-8824-4523-8384-A6834C79A309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C6CD8F3E-7034-41DA-836F-B90D1E811B37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88BE6D06-49D0-40C8-8AF6-384582B8903D}"/>
              </a:ext>
            </a:extLst>
          </p:cNvPr>
          <p:cNvSpPr txBox="1"/>
          <p:nvPr/>
        </p:nvSpPr>
        <p:spPr>
          <a:xfrm>
            <a:off x="1423464" y="6428456"/>
            <a:ext cx="3966530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215" name="図 214">
            <a:extLst>
              <a:ext uri="{FF2B5EF4-FFF2-40B4-BE49-F238E27FC236}">
                <a16:creationId xmlns:a16="http://schemas.microsoft.com/office/drawing/2014/main" id="{88F1A847-A5BD-4A1C-ACA8-4CCD13B9F4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AA6A8653-36E6-4CFE-AA85-0D50318E2A55}"/>
              </a:ext>
            </a:extLst>
          </p:cNvPr>
          <p:cNvSpPr/>
          <p:nvPr/>
        </p:nvSpPr>
        <p:spPr>
          <a:xfrm>
            <a:off x="1423464" y="6538041"/>
            <a:ext cx="418575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0AB8260E-D51C-4CAC-8D85-E69C651D7FB6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CB1402F2-9613-DF4C-8692-AF40ACA91D34}"/>
              </a:ext>
            </a:extLst>
          </p:cNvPr>
          <p:cNvSpPr txBox="1"/>
          <p:nvPr/>
        </p:nvSpPr>
        <p:spPr>
          <a:xfrm>
            <a:off x="5669576" y="6236936"/>
            <a:ext cx="297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80</a:t>
            </a:r>
            <a:r>
              <a:rPr lang="ja-JP" altLang="en-US" sz="2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万円</a:t>
            </a:r>
            <a:r>
              <a:rPr lang="en-US" altLang="ja-JP" sz="2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lang="en-US" altLang="ja-JP" sz="2800" b="1" dirty="0">
                <a:solidFill>
                  <a:prstClr val="white"/>
                </a:solidFill>
                <a:latin typeface="Meiryo" charset="-128"/>
                <a:ea typeface="Meiryo" charset="-128"/>
                <a:cs typeface="Meiryo" charset="-128"/>
              </a:rPr>
              <a:t>200</a:t>
            </a:r>
            <a:r>
              <a:rPr lang="ja-JP" altLang="en-US" sz="20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万円</a:t>
            </a:r>
            <a:endParaRPr kumimoji="1" lang="ja-JP" altLang="en-US" sz="20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9" name="Text Box 11">
            <a:extLst>
              <a:ext uri="{FF2B5EF4-FFF2-40B4-BE49-F238E27FC236}">
                <a16:creationId xmlns:a16="http://schemas.microsoft.com/office/drawing/2014/main" id="{DCB6E3BA-9971-4B67-8703-AB99DB318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100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591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69EBED7-1E39-A64A-83FA-F3DEE6E26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81740"/>
              </p:ext>
            </p:extLst>
          </p:nvPr>
        </p:nvGraphicFramePr>
        <p:xfrm>
          <a:off x="225385" y="796655"/>
          <a:ext cx="9358002" cy="5910941"/>
        </p:xfrm>
        <a:graphic>
          <a:graphicData uri="http://schemas.openxmlformats.org/drawingml/2006/table">
            <a:tbl>
              <a:tblPr/>
              <a:tblGrid>
                <a:gridCol w="1034511">
                  <a:extLst>
                    <a:ext uri="{9D8B030D-6E8A-4147-A177-3AD203B41FA5}">
                      <a16:colId xmlns:a16="http://schemas.microsoft.com/office/drawing/2014/main" val="245588759"/>
                    </a:ext>
                  </a:extLst>
                </a:gridCol>
                <a:gridCol w="1034511">
                  <a:extLst>
                    <a:ext uri="{9D8B030D-6E8A-4147-A177-3AD203B41FA5}">
                      <a16:colId xmlns:a16="http://schemas.microsoft.com/office/drawing/2014/main" val="1423726797"/>
                    </a:ext>
                  </a:extLst>
                </a:gridCol>
                <a:gridCol w="1034511">
                  <a:extLst>
                    <a:ext uri="{9D8B030D-6E8A-4147-A177-3AD203B41FA5}">
                      <a16:colId xmlns:a16="http://schemas.microsoft.com/office/drawing/2014/main" val="399754701"/>
                    </a:ext>
                  </a:extLst>
                </a:gridCol>
                <a:gridCol w="821142">
                  <a:extLst>
                    <a:ext uri="{9D8B030D-6E8A-4147-A177-3AD203B41FA5}">
                      <a16:colId xmlns:a16="http://schemas.microsoft.com/office/drawing/2014/main" val="156136876"/>
                    </a:ext>
                  </a:extLst>
                </a:gridCol>
                <a:gridCol w="536652">
                  <a:extLst>
                    <a:ext uri="{9D8B030D-6E8A-4147-A177-3AD203B41FA5}">
                      <a16:colId xmlns:a16="http://schemas.microsoft.com/office/drawing/2014/main" val="1428626768"/>
                    </a:ext>
                  </a:extLst>
                </a:gridCol>
                <a:gridCol w="536652">
                  <a:extLst>
                    <a:ext uri="{9D8B030D-6E8A-4147-A177-3AD203B41FA5}">
                      <a16:colId xmlns:a16="http://schemas.microsoft.com/office/drawing/2014/main" val="1156669471"/>
                    </a:ext>
                  </a:extLst>
                </a:gridCol>
                <a:gridCol w="536652">
                  <a:extLst>
                    <a:ext uri="{9D8B030D-6E8A-4147-A177-3AD203B41FA5}">
                      <a16:colId xmlns:a16="http://schemas.microsoft.com/office/drawing/2014/main" val="1036763628"/>
                    </a:ext>
                  </a:extLst>
                </a:gridCol>
                <a:gridCol w="536652">
                  <a:extLst>
                    <a:ext uri="{9D8B030D-6E8A-4147-A177-3AD203B41FA5}">
                      <a16:colId xmlns:a16="http://schemas.microsoft.com/office/drawing/2014/main" val="4243015923"/>
                    </a:ext>
                  </a:extLst>
                </a:gridCol>
                <a:gridCol w="536652">
                  <a:extLst>
                    <a:ext uri="{9D8B030D-6E8A-4147-A177-3AD203B41FA5}">
                      <a16:colId xmlns:a16="http://schemas.microsoft.com/office/drawing/2014/main" val="1603748582"/>
                    </a:ext>
                  </a:extLst>
                </a:gridCol>
                <a:gridCol w="577601">
                  <a:extLst>
                    <a:ext uri="{9D8B030D-6E8A-4147-A177-3AD203B41FA5}">
                      <a16:colId xmlns:a16="http://schemas.microsoft.com/office/drawing/2014/main" val="2742706143"/>
                    </a:ext>
                  </a:extLst>
                </a:gridCol>
                <a:gridCol w="577601">
                  <a:extLst>
                    <a:ext uri="{9D8B030D-6E8A-4147-A177-3AD203B41FA5}">
                      <a16:colId xmlns:a16="http://schemas.microsoft.com/office/drawing/2014/main" val="1304372753"/>
                    </a:ext>
                  </a:extLst>
                </a:gridCol>
                <a:gridCol w="318973">
                  <a:extLst>
                    <a:ext uri="{9D8B030D-6E8A-4147-A177-3AD203B41FA5}">
                      <a16:colId xmlns:a16="http://schemas.microsoft.com/office/drawing/2014/main" val="1067394345"/>
                    </a:ext>
                  </a:extLst>
                </a:gridCol>
                <a:gridCol w="318973">
                  <a:extLst>
                    <a:ext uri="{9D8B030D-6E8A-4147-A177-3AD203B41FA5}">
                      <a16:colId xmlns:a16="http://schemas.microsoft.com/office/drawing/2014/main" val="2718567384"/>
                    </a:ext>
                  </a:extLst>
                </a:gridCol>
                <a:gridCol w="318973">
                  <a:extLst>
                    <a:ext uri="{9D8B030D-6E8A-4147-A177-3AD203B41FA5}">
                      <a16:colId xmlns:a16="http://schemas.microsoft.com/office/drawing/2014/main" val="3130994314"/>
                    </a:ext>
                  </a:extLst>
                </a:gridCol>
                <a:gridCol w="318973">
                  <a:extLst>
                    <a:ext uri="{9D8B030D-6E8A-4147-A177-3AD203B41FA5}">
                      <a16:colId xmlns:a16="http://schemas.microsoft.com/office/drawing/2014/main" val="55719941"/>
                    </a:ext>
                  </a:extLst>
                </a:gridCol>
                <a:gridCol w="318973">
                  <a:extLst>
                    <a:ext uri="{9D8B030D-6E8A-4147-A177-3AD203B41FA5}">
                      <a16:colId xmlns:a16="http://schemas.microsoft.com/office/drawing/2014/main" val="2981233998"/>
                    </a:ext>
                  </a:extLst>
                </a:gridCol>
              </a:tblGrid>
              <a:tr h="221419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エリア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公式セット</a:t>
                      </a:r>
                      <a:b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</a:b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提携放送局名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実施料金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各局セット詳細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27643"/>
                  </a:ext>
                </a:extLst>
              </a:tr>
              <a:tr h="22141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ヤフー　デバイス、エリア指定別　掲載保証回数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</a:t>
                      </a:r>
                      <a:r>
                        <a:rPr lang="en-US" altLang="ja-JP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CM15</a:t>
                      </a:r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秒　保証内容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58970"/>
                  </a:ext>
                </a:extLst>
              </a:tr>
              <a:tr h="22141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の場合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＋スマホの場合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合計本数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タイムランク別本数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31185"/>
                  </a:ext>
                </a:extLst>
              </a:tr>
              <a:tr h="22141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市区郡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市区郡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市区郡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A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特</a:t>
                      </a:r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006"/>
                  </a:ext>
                </a:extLst>
              </a:tr>
              <a:tr h="1732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66340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1,025,000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899,000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641,000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562,000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759,000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4358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1240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宮城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17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11015"/>
                  </a:ext>
                </a:extLst>
              </a:tr>
              <a:tr h="1732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関東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栃木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とちぎテレビ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05017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15499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1,025,000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899,000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641,000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562,000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759,000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88662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テレビ神奈川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617469"/>
                  </a:ext>
                </a:extLst>
              </a:tr>
              <a:tr h="17328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中部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石川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北陸朝日放送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40059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静岡朝日テレビ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03556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愛知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42890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1,025,000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899,000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641,000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562,000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759,000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0988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095394"/>
                  </a:ext>
                </a:extLst>
              </a:tr>
              <a:tr h="17328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近畿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三重テレビ放送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28135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KBS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56758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大阪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11309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テレビ大阪②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1,025,000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899,000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641,000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562,000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759,000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47074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兵庫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サンテレビジョン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 </a:t>
                      </a:r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3285"/>
                  </a:ext>
                </a:extLst>
              </a:tr>
              <a:tr h="1732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中国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四国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岡山・香川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RSK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山陽放送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13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18632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テレビ新広島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10337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鳥取・島根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山陰放送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21588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40335"/>
                  </a:ext>
                </a:extLst>
              </a:tr>
              <a:tr h="17328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九州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福岡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69103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1,025,000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899,000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641,000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562,000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759,000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6406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66040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08401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鹿児島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南日本放送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618008"/>
                  </a:ext>
                </a:extLst>
              </a:tr>
              <a:tr h="17328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349,000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218,000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04419"/>
                  </a:ext>
                </a:extLst>
              </a:tr>
              <a:tr h="173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1,025,000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899,000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641,000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562,000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759,000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446841"/>
                  </a:ext>
                </a:extLst>
              </a:tr>
            </a:tbl>
          </a:graphicData>
        </a:graphic>
      </p:graphicFrame>
      <p:sp>
        <p:nvSpPr>
          <p:cNvPr id="5" name="平行四辺形 4">
            <a:extLst>
              <a:ext uri="{FF2B5EF4-FFF2-40B4-BE49-F238E27FC236}">
                <a16:creationId xmlns:a16="http://schemas.microsoft.com/office/drawing/2014/main" id="{1351CD8F-0CFB-FE48-9EDD-521D67128B81}"/>
              </a:ext>
            </a:extLst>
          </p:cNvPr>
          <p:cNvSpPr/>
          <p:nvPr/>
        </p:nvSpPr>
        <p:spPr>
          <a:xfrm>
            <a:off x="225385" y="136957"/>
            <a:ext cx="7761781" cy="338555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329134F-925F-B94C-9C93-58F42322BC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191387"/>
            <a:ext cx="1357574" cy="250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3F83A9-E755-4842-B828-377BF2A624D2}"/>
              </a:ext>
            </a:extLst>
          </p:cNvPr>
          <p:cNvSpPr txBox="1"/>
          <p:nvPr/>
        </p:nvSpPr>
        <p:spPr>
          <a:xfrm>
            <a:off x="2841711" y="137674"/>
            <a:ext cx="4963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セット一覧（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 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エリア指定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 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[</a:t>
            </a:r>
            <a:r>
              <a:rPr kumimoji="0" lang="ja-JP" altLang="en-US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都道府県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or </a:t>
            </a:r>
            <a:r>
              <a:rPr kumimoji="0" lang="ja-JP" altLang="en-US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市区郡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] 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）　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40178F9-A39A-F046-90EF-01BEB3CD7C60}"/>
              </a:ext>
            </a:extLst>
          </p:cNvPr>
          <p:cNvCxnSpPr>
            <a:cxnSpLocks/>
          </p:cNvCxnSpPr>
          <p:nvPr/>
        </p:nvCxnSpPr>
        <p:spPr>
          <a:xfrm>
            <a:off x="2872731" y="158688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FAE1F5-AD82-FE45-AADD-ACCC59843615}"/>
              </a:ext>
            </a:extLst>
          </p:cNvPr>
          <p:cNvSpPr txBox="1"/>
          <p:nvPr/>
        </p:nvSpPr>
        <p:spPr>
          <a:xfrm>
            <a:off x="343545" y="138390"/>
            <a:ext cx="2498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チラシビジョン提携テレビ局</a:t>
            </a:r>
          </a:p>
        </p:txBody>
      </p:sp>
    </p:spTree>
    <p:extLst>
      <p:ext uri="{BB962C8B-B14F-4D97-AF65-F5344CB8AC3E}">
        <p14:creationId xmlns:p14="http://schemas.microsoft.com/office/powerpoint/2010/main" val="354492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69EBED7-1E39-A64A-83FA-F3DEE6E26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78789"/>
              </p:ext>
            </p:extLst>
          </p:nvPr>
        </p:nvGraphicFramePr>
        <p:xfrm>
          <a:off x="369094" y="981955"/>
          <a:ext cx="9147216" cy="5737657"/>
        </p:xfrm>
        <a:graphic>
          <a:graphicData uri="http://schemas.openxmlformats.org/drawingml/2006/table">
            <a:tbl>
              <a:tblPr/>
              <a:tblGrid>
                <a:gridCol w="1227816">
                  <a:extLst>
                    <a:ext uri="{9D8B030D-6E8A-4147-A177-3AD203B41FA5}">
                      <a16:colId xmlns:a16="http://schemas.microsoft.com/office/drawing/2014/main" val="245588759"/>
                    </a:ext>
                  </a:extLst>
                </a:gridCol>
                <a:gridCol w="1227816">
                  <a:extLst>
                    <a:ext uri="{9D8B030D-6E8A-4147-A177-3AD203B41FA5}">
                      <a16:colId xmlns:a16="http://schemas.microsoft.com/office/drawing/2014/main" val="1423726797"/>
                    </a:ext>
                  </a:extLst>
                </a:gridCol>
                <a:gridCol w="1227816">
                  <a:extLst>
                    <a:ext uri="{9D8B030D-6E8A-4147-A177-3AD203B41FA5}">
                      <a16:colId xmlns:a16="http://schemas.microsoft.com/office/drawing/2014/main" val="399754701"/>
                    </a:ext>
                  </a:extLst>
                </a:gridCol>
                <a:gridCol w="974578">
                  <a:extLst>
                    <a:ext uri="{9D8B030D-6E8A-4147-A177-3AD203B41FA5}">
                      <a16:colId xmlns:a16="http://schemas.microsoft.com/office/drawing/2014/main" val="156136876"/>
                    </a:ext>
                  </a:extLst>
                </a:gridCol>
                <a:gridCol w="814593">
                  <a:extLst>
                    <a:ext uri="{9D8B030D-6E8A-4147-A177-3AD203B41FA5}">
                      <a16:colId xmlns:a16="http://schemas.microsoft.com/office/drawing/2014/main" val="1428626768"/>
                    </a:ext>
                  </a:extLst>
                </a:gridCol>
                <a:gridCol w="706772">
                  <a:extLst>
                    <a:ext uri="{9D8B030D-6E8A-4147-A177-3AD203B41FA5}">
                      <a16:colId xmlns:a16="http://schemas.microsoft.com/office/drawing/2014/main" val="1036763628"/>
                    </a:ext>
                  </a:extLst>
                </a:gridCol>
                <a:gridCol w="801474">
                  <a:extLst>
                    <a:ext uri="{9D8B030D-6E8A-4147-A177-3AD203B41FA5}">
                      <a16:colId xmlns:a16="http://schemas.microsoft.com/office/drawing/2014/main" val="1603748582"/>
                    </a:ext>
                  </a:extLst>
                </a:gridCol>
                <a:gridCol w="400737">
                  <a:extLst>
                    <a:ext uri="{9D8B030D-6E8A-4147-A177-3AD203B41FA5}">
                      <a16:colId xmlns:a16="http://schemas.microsoft.com/office/drawing/2014/main" val="1304372753"/>
                    </a:ext>
                  </a:extLst>
                </a:gridCol>
                <a:gridCol w="251314">
                  <a:extLst>
                    <a:ext uri="{9D8B030D-6E8A-4147-A177-3AD203B41FA5}">
                      <a16:colId xmlns:a16="http://schemas.microsoft.com/office/drawing/2014/main" val="1067394345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2718567384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3130994314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55719941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2981233998"/>
                    </a:ext>
                  </a:extLst>
                </a:gridCol>
              </a:tblGrid>
              <a:tr h="214928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エリア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公式セット</a:t>
                      </a:r>
                      <a:b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</a:b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提携放送局名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実施料金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各局セット詳細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27643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ヤフー　デバイス、エリア指定別　掲載保証回数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</a:t>
                      </a:r>
                      <a:r>
                        <a:rPr lang="en-US" altLang="ja-JP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CM15</a:t>
                      </a:r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秒　保証内容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58970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の場合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＋スマホの場合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合計本数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タイムランク別本数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31185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A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特</a:t>
                      </a:r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006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663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854,000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534,000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633,000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435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12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宮城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17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11015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関東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栃木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とちぎテレビ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05017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1549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854,000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534,000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633,000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88662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テレビ神奈川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617469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中部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石川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北陸朝日放送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4005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静岡朝日テレビ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03556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愛知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4289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854,000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534,000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633,000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098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06254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近畿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三重テレビ放送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28135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KBS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5675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大阪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1130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テレビ大阪②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854,000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534,000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633,000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47074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兵庫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サンテレビジョン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 </a:t>
                      </a:r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3285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中国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四国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岡山・香川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RSK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山陽放送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13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18632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テレビ新広島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10337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鳥取・島根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山陰放送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2158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40335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九州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福岡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69103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854,000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534,000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633,000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6406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660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08401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鹿児島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南日本放送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618008"/>
                  </a:ext>
                </a:extLst>
              </a:tr>
              <a:tr h="1682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291,000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0441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854,000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534,000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633,000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446841"/>
                  </a:ext>
                </a:extLst>
              </a:tr>
            </a:tbl>
          </a:graphicData>
        </a:graphic>
      </p:graphicFrame>
      <p:sp>
        <p:nvSpPr>
          <p:cNvPr id="5" name="平行四辺形 4">
            <a:extLst>
              <a:ext uri="{FF2B5EF4-FFF2-40B4-BE49-F238E27FC236}">
                <a16:creationId xmlns:a16="http://schemas.microsoft.com/office/drawing/2014/main" id="{1351CD8F-0CFB-FE48-9EDD-521D67128B81}"/>
              </a:ext>
            </a:extLst>
          </p:cNvPr>
          <p:cNvSpPr/>
          <p:nvPr/>
        </p:nvSpPr>
        <p:spPr>
          <a:xfrm>
            <a:off x="225385" y="136957"/>
            <a:ext cx="7761781" cy="338555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329134F-925F-B94C-9C93-58F42322BC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191387"/>
            <a:ext cx="1357574" cy="250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3F83A9-E755-4842-B828-377BF2A624D2}"/>
              </a:ext>
            </a:extLst>
          </p:cNvPr>
          <p:cNvSpPr txBox="1"/>
          <p:nvPr/>
        </p:nvSpPr>
        <p:spPr>
          <a:xfrm>
            <a:off x="2976799" y="137674"/>
            <a:ext cx="4569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セット一覧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 </a:t>
            </a:r>
            <a:r>
              <a:rPr lang="en-US" altLang="ja-JP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/ </a:t>
            </a:r>
            <a:r>
              <a:rPr lang="ja-JP" altLang="en-US" sz="1600" b="1" kern="0">
                <a:solidFill>
                  <a:srgbClr val="FFFF0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セグメント指定別掲載回数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　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40178F9-A39A-F046-90EF-01BEB3CD7C60}"/>
              </a:ext>
            </a:extLst>
          </p:cNvPr>
          <p:cNvCxnSpPr>
            <a:cxnSpLocks/>
          </p:cNvCxnSpPr>
          <p:nvPr/>
        </p:nvCxnSpPr>
        <p:spPr>
          <a:xfrm>
            <a:off x="2872731" y="158688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FAE1F5-AD82-FE45-AADD-ACCC59843615}"/>
              </a:ext>
            </a:extLst>
          </p:cNvPr>
          <p:cNvSpPr txBox="1"/>
          <p:nvPr/>
        </p:nvSpPr>
        <p:spPr>
          <a:xfrm>
            <a:off x="343545" y="138390"/>
            <a:ext cx="2498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チラシビジョン提携テレビ局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B87C53B-E28C-8C4D-58E0-DA31E007F9AF}"/>
              </a:ext>
            </a:extLst>
          </p:cNvPr>
          <p:cNvGrpSpPr/>
          <p:nvPr/>
        </p:nvGrpSpPr>
        <p:grpSpPr>
          <a:xfrm>
            <a:off x="1493790" y="592996"/>
            <a:ext cx="6919117" cy="338554"/>
            <a:chOff x="1692096" y="592996"/>
            <a:chExt cx="6919117" cy="338554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9B2ABF8C-18F4-93C6-278A-9BB296FCAB76}"/>
                </a:ext>
              </a:extLst>
            </p:cNvPr>
            <p:cNvGrpSpPr/>
            <p:nvPr/>
          </p:nvGrpSpPr>
          <p:grpSpPr>
            <a:xfrm>
              <a:off x="1692096" y="630270"/>
              <a:ext cx="1284703" cy="282378"/>
              <a:chOff x="5312986" y="4840158"/>
              <a:chExt cx="793244" cy="174355"/>
            </a:xfrm>
          </p:grpSpPr>
          <p:sp>
            <p:nvSpPr>
              <p:cNvPr id="3" name="角丸四角形 2">
                <a:extLst>
                  <a:ext uri="{FF2B5EF4-FFF2-40B4-BE49-F238E27FC236}">
                    <a16:creationId xmlns:a16="http://schemas.microsoft.com/office/drawing/2014/main" id="{9A94664C-3BC4-5837-146D-0FA43A2DBAFA}"/>
                  </a:ext>
                </a:extLst>
              </p:cNvPr>
              <p:cNvSpPr/>
              <p:nvPr/>
            </p:nvSpPr>
            <p:spPr>
              <a:xfrm>
                <a:off x="5333853" y="4840158"/>
                <a:ext cx="772377" cy="15641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b"/>
              <a:lstStyle/>
              <a:p>
                <a:r>
                  <a:rPr kumimoji="1" lang="ja-JP" altLang="en-US" sz="1000" b="1">
                    <a:latin typeface="Meiryo" panose="020B0604030504040204" pitchFamily="34" charset="-128"/>
                    <a:ea typeface="Meiryo" panose="020B0604030504040204" pitchFamily="34" charset="-128"/>
                  </a:rPr>
                  <a:t>　</a:t>
                </a:r>
                <a:r>
                  <a:rPr kumimoji="1" lang="en-US" altLang="ja-JP" sz="1000" b="1" dirty="0">
                    <a:latin typeface="Meiryo" panose="020B0604030504040204" pitchFamily="34" charset="-128"/>
                    <a:ea typeface="Meiryo" panose="020B0604030504040204" pitchFamily="34" charset="-128"/>
                  </a:rPr>
                  <a:t>   </a:t>
                </a:r>
                <a:r>
                  <a:rPr kumimoji="1" lang="ja-JP" altLang="en-US" sz="1000" b="1">
                    <a:latin typeface="Meiryo" panose="020B0604030504040204" pitchFamily="34" charset="-128"/>
                    <a:ea typeface="Meiryo" panose="020B0604030504040204" pitchFamily="34" charset="-128"/>
                  </a:rPr>
                  <a:t>都道府県限定</a:t>
                </a:r>
              </a:p>
            </p:txBody>
          </p:sp>
          <p:sp>
            <p:nvSpPr>
              <p:cNvPr id="7" name="円/楕円 6">
                <a:extLst>
                  <a:ext uri="{FF2B5EF4-FFF2-40B4-BE49-F238E27FC236}">
                    <a16:creationId xmlns:a16="http://schemas.microsoft.com/office/drawing/2014/main" id="{3A0C96B3-8B52-401C-3B8D-0C55238E6362}"/>
                  </a:ext>
                </a:extLst>
              </p:cNvPr>
              <p:cNvSpPr/>
              <p:nvPr/>
            </p:nvSpPr>
            <p:spPr>
              <a:xfrm>
                <a:off x="5351871" y="4854137"/>
                <a:ext cx="131272" cy="1312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185C5DA-409B-5675-414F-60EA5EE3EAE3}"/>
                  </a:ext>
                </a:extLst>
              </p:cNvPr>
              <p:cNvSpPr txBox="1"/>
              <p:nvPr/>
            </p:nvSpPr>
            <p:spPr>
              <a:xfrm>
                <a:off x="5312986" y="4843479"/>
                <a:ext cx="209041" cy="171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>
                    <a:solidFill>
                      <a:srgbClr val="FF0000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！</a:t>
                </a:r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B5B57F83-CC65-EE83-AC63-CCAF052F274C}"/>
                </a:ext>
              </a:extLst>
            </p:cNvPr>
            <p:cNvSpPr txBox="1"/>
            <p:nvPr/>
          </p:nvSpPr>
          <p:spPr>
            <a:xfrm>
              <a:off x="2929850" y="592996"/>
              <a:ext cx="5681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性別</a:t>
              </a:r>
              <a:r>
                <a:rPr kumimoji="1" lang="en-US" altLang="ja-JP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 or </a:t>
              </a:r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年代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を指定して実施する場合の各プランの掲載回数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58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DA367C-8C37-E851-E359-DCF3FCCA2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3E667CD-A461-FC5E-0E5A-E132F5F99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60809"/>
              </p:ext>
            </p:extLst>
          </p:nvPr>
        </p:nvGraphicFramePr>
        <p:xfrm>
          <a:off x="369094" y="981955"/>
          <a:ext cx="9147216" cy="5737657"/>
        </p:xfrm>
        <a:graphic>
          <a:graphicData uri="http://schemas.openxmlformats.org/drawingml/2006/table">
            <a:tbl>
              <a:tblPr/>
              <a:tblGrid>
                <a:gridCol w="1227816">
                  <a:extLst>
                    <a:ext uri="{9D8B030D-6E8A-4147-A177-3AD203B41FA5}">
                      <a16:colId xmlns:a16="http://schemas.microsoft.com/office/drawing/2014/main" val="245588759"/>
                    </a:ext>
                  </a:extLst>
                </a:gridCol>
                <a:gridCol w="1227816">
                  <a:extLst>
                    <a:ext uri="{9D8B030D-6E8A-4147-A177-3AD203B41FA5}">
                      <a16:colId xmlns:a16="http://schemas.microsoft.com/office/drawing/2014/main" val="1423726797"/>
                    </a:ext>
                  </a:extLst>
                </a:gridCol>
                <a:gridCol w="1227816">
                  <a:extLst>
                    <a:ext uri="{9D8B030D-6E8A-4147-A177-3AD203B41FA5}">
                      <a16:colId xmlns:a16="http://schemas.microsoft.com/office/drawing/2014/main" val="399754701"/>
                    </a:ext>
                  </a:extLst>
                </a:gridCol>
                <a:gridCol w="974578">
                  <a:extLst>
                    <a:ext uri="{9D8B030D-6E8A-4147-A177-3AD203B41FA5}">
                      <a16:colId xmlns:a16="http://schemas.microsoft.com/office/drawing/2014/main" val="156136876"/>
                    </a:ext>
                  </a:extLst>
                </a:gridCol>
                <a:gridCol w="814593">
                  <a:extLst>
                    <a:ext uri="{9D8B030D-6E8A-4147-A177-3AD203B41FA5}">
                      <a16:colId xmlns:a16="http://schemas.microsoft.com/office/drawing/2014/main" val="1428626768"/>
                    </a:ext>
                  </a:extLst>
                </a:gridCol>
                <a:gridCol w="706772">
                  <a:extLst>
                    <a:ext uri="{9D8B030D-6E8A-4147-A177-3AD203B41FA5}">
                      <a16:colId xmlns:a16="http://schemas.microsoft.com/office/drawing/2014/main" val="1036763628"/>
                    </a:ext>
                  </a:extLst>
                </a:gridCol>
                <a:gridCol w="801474">
                  <a:extLst>
                    <a:ext uri="{9D8B030D-6E8A-4147-A177-3AD203B41FA5}">
                      <a16:colId xmlns:a16="http://schemas.microsoft.com/office/drawing/2014/main" val="1603748582"/>
                    </a:ext>
                  </a:extLst>
                </a:gridCol>
                <a:gridCol w="400737">
                  <a:extLst>
                    <a:ext uri="{9D8B030D-6E8A-4147-A177-3AD203B41FA5}">
                      <a16:colId xmlns:a16="http://schemas.microsoft.com/office/drawing/2014/main" val="1304372753"/>
                    </a:ext>
                  </a:extLst>
                </a:gridCol>
                <a:gridCol w="251314">
                  <a:extLst>
                    <a:ext uri="{9D8B030D-6E8A-4147-A177-3AD203B41FA5}">
                      <a16:colId xmlns:a16="http://schemas.microsoft.com/office/drawing/2014/main" val="1067394345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2718567384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3130994314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55719941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2981233998"/>
                    </a:ext>
                  </a:extLst>
                </a:gridCol>
              </a:tblGrid>
              <a:tr h="214928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エリア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公式セット</a:t>
                      </a:r>
                      <a:b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</a:b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提携放送局名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実施料金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各局セット詳細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27643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ヤフー　デバイス、エリア指定別　掲載保証回数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</a:t>
                      </a:r>
                      <a:r>
                        <a:rPr lang="en-US" altLang="ja-JP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CM15</a:t>
                      </a:r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秒　保証内容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58970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の場合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＋スマホの場合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合計本数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タイムランク別本数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31185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A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特</a:t>
                      </a:r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006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663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712,000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445,000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435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12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宮城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17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11015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関東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栃木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とちぎテレビ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05017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1549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712,000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445,000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88662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テレビ神奈川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617469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中部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石川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北陸朝日放送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4005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静岡朝日テレビ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03556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愛知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4289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712,000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445,000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098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06254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近畿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三重テレビ放送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28135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KBS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5675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大阪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1130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テレビ大阪②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712,000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445,000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47074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兵庫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サンテレビジョン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 </a:t>
                      </a:r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3285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中国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四国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岡山・香川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RSK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山陽放送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13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18632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テレビ新広島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10337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鳥取・島根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山陰放送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2158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40335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九州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福岡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69103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712,000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445,000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6406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660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08401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鹿児島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南日本放送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618008"/>
                  </a:ext>
                </a:extLst>
              </a:tr>
              <a:tr h="1682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168,000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0441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712,000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445,000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446841"/>
                  </a:ext>
                </a:extLst>
              </a:tr>
            </a:tbl>
          </a:graphicData>
        </a:graphic>
      </p:graphicFrame>
      <p:sp>
        <p:nvSpPr>
          <p:cNvPr id="5" name="平行四辺形 4">
            <a:extLst>
              <a:ext uri="{FF2B5EF4-FFF2-40B4-BE49-F238E27FC236}">
                <a16:creationId xmlns:a16="http://schemas.microsoft.com/office/drawing/2014/main" id="{2CF563DD-B5F2-EAF0-FC93-01FE830C20FA}"/>
              </a:ext>
            </a:extLst>
          </p:cNvPr>
          <p:cNvSpPr/>
          <p:nvPr/>
        </p:nvSpPr>
        <p:spPr>
          <a:xfrm>
            <a:off x="225385" y="136957"/>
            <a:ext cx="7761781" cy="338555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FFE6E25-91E9-E592-22C5-F9EC3B081F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191387"/>
            <a:ext cx="1357574" cy="250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1313DF-5E56-E6C7-9CC0-011EF2EBCDDB}"/>
              </a:ext>
            </a:extLst>
          </p:cNvPr>
          <p:cNvSpPr txBox="1"/>
          <p:nvPr/>
        </p:nvSpPr>
        <p:spPr>
          <a:xfrm>
            <a:off x="2976799" y="137674"/>
            <a:ext cx="4569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セット一覧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 </a:t>
            </a:r>
            <a:r>
              <a:rPr lang="en-US" altLang="ja-JP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/ </a:t>
            </a:r>
            <a:r>
              <a:rPr lang="ja-JP" altLang="en-US" sz="1600" b="1" kern="0">
                <a:solidFill>
                  <a:srgbClr val="FFFF0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セグメント指定別掲載回数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　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376EA6A-1FB4-D73D-B555-900940EF4BF6}"/>
              </a:ext>
            </a:extLst>
          </p:cNvPr>
          <p:cNvCxnSpPr>
            <a:cxnSpLocks/>
          </p:cNvCxnSpPr>
          <p:nvPr/>
        </p:nvCxnSpPr>
        <p:spPr>
          <a:xfrm>
            <a:off x="2872731" y="158688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0ED3DE-AF06-1F10-5659-501B75EBFDB9}"/>
              </a:ext>
            </a:extLst>
          </p:cNvPr>
          <p:cNvSpPr txBox="1"/>
          <p:nvPr/>
        </p:nvSpPr>
        <p:spPr>
          <a:xfrm>
            <a:off x="343545" y="138390"/>
            <a:ext cx="2498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チラシビジョン提携テレビ局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FD09D23-B505-4952-E701-8320735B4C41}"/>
              </a:ext>
            </a:extLst>
          </p:cNvPr>
          <p:cNvGrpSpPr/>
          <p:nvPr/>
        </p:nvGrpSpPr>
        <p:grpSpPr>
          <a:xfrm>
            <a:off x="1493790" y="592996"/>
            <a:ext cx="6919117" cy="338554"/>
            <a:chOff x="1692096" y="592996"/>
            <a:chExt cx="6919117" cy="338554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2046265-3A37-1B5C-A513-F92388BCF272}"/>
                </a:ext>
              </a:extLst>
            </p:cNvPr>
            <p:cNvGrpSpPr/>
            <p:nvPr/>
          </p:nvGrpSpPr>
          <p:grpSpPr>
            <a:xfrm>
              <a:off x="1692096" y="630270"/>
              <a:ext cx="1284703" cy="282378"/>
              <a:chOff x="5312986" y="4840158"/>
              <a:chExt cx="793244" cy="174355"/>
            </a:xfrm>
          </p:grpSpPr>
          <p:sp>
            <p:nvSpPr>
              <p:cNvPr id="3" name="角丸四角形 2">
                <a:extLst>
                  <a:ext uri="{FF2B5EF4-FFF2-40B4-BE49-F238E27FC236}">
                    <a16:creationId xmlns:a16="http://schemas.microsoft.com/office/drawing/2014/main" id="{72AE28E3-4370-B740-508C-5B8B0398267D}"/>
                  </a:ext>
                </a:extLst>
              </p:cNvPr>
              <p:cNvSpPr/>
              <p:nvPr/>
            </p:nvSpPr>
            <p:spPr>
              <a:xfrm>
                <a:off x="5333853" y="4840158"/>
                <a:ext cx="772377" cy="15641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b"/>
              <a:lstStyle/>
              <a:p>
                <a:r>
                  <a:rPr kumimoji="1" lang="ja-JP" altLang="en-US" sz="1000" b="1">
                    <a:latin typeface="Meiryo" panose="020B0604030504040204" pitchFamily="34" charset="-128"/>
                    <a:ea typeface="Meiryo" panose="020B0604030504040204" pitchFamily="34" charset="-128"/>
                  </a:rPr>
                  <a:t>　</a:t>
                </a:r>
                <a:r>
                  <a:rPr kumimoji="1" lang="en-US" altLang="ja-JP" sz="1000" b="1" dirty="0">
                    <a:latin typeface="Meiryo" panose="020B0604030504040204" pitchFamily="34" charset="-128"/>
                    <a:ea typeface="Meiryo" panose="020B0604030504040204" pitchFamily="34" charset="-128"/>
                  </a:rPr>
                  <a:t>   </a:t>
                </a:r>
                <a:r>
                  <a:rPr kumimoji="1" lang="ja-JP" altLang="en-US" sz="1000" b="1">
                    <a:latin typeface="Meiryo" panose="020B0604030504040204" pitchFamily="34" charset="-128"/>
                    <a:ea typeface="Meiryo" panose="020B0604030504040204" pitchFamily="34" charset="-128"/>
                  </a:rPr>
                  <a:t>都道府県限定</a:t>
                </a:r>
              </a:p>
            </p:txBody>
          </p:sp>
          <p:sp>
            <p:nvSpPr>
              <p:cNvPr id="7" name="円/楕円 6">
                <a:extLst>
                  <a:ext uri="{FF2B5EF4-FFF2-40B4-BE49-F238E27FC236}">
                    <a16:creationId xmlns:a16="http://schemas.microsoft.com/office/drawing/2014/main" id="{127765C8-3AAE-9693-FA86-73482CDD14B4}"/>
                  </a:ext>
                </a:extLst>
              </p:cNvPr>
              <p:cNvSpPr/>
              <p:nvPr/>
            </p:nvSpPr>
            <p:spPr>
              <a:xfrm>
                <a:off x="5351871" y="4854137"/>
                <a:ext cx="131272" cy="1312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A8C101B-9B0A-E201-FE8E-4BD272E62140}"/>
                  </a:ext>
                </a:extLst>
              </p:cNvPr>
              <p:cNvSpPr txBox="1"/>
              <p:nvPr/>
            </p:nvSpPr>
            <p:spPr>
              <a:xfrm>
                <a:off x="5312986" y="4843479"/>
                <a:ext cx="209041" cy="171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>
                    <a:solidFill>
                      <a:srgbClr val="FF0000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！</a:t>
                </a:r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3E069AD-07E4-6F90-C22D-53CC3FF77FC1}"/>
                </a:ext>
              </a:extLst>
            </p:cNvPr>
            <p:cNvSpPr txBox="1"/>
            <p:nvPr/>
          </p:nvSpPr>
          <p:spPr>
            <a:xfrm>
              <a:off x="2953895" y="592996"/>
              <a:ext cx="5657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性別</a:t>
              </a:r>
              <a:r>
                <a:rPr kumimoji="1" lang="en-US" altLang="ja-JP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＋</a:t>
              </a:r>
              <a:r>
                <a:rPr kumimoji="1" lang="en-US" altLang="ja-JP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年代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を指定して実施する場合の各プランの掲載回数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14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95D17B-29C6-CD91-66FC-82A72DA7C3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F04F701-E254-3607-03AA-FE3687591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21974"/>
              </p:ext>
            </p:extLst>
          </p:nvPr>
        </p:nvGraphicFramePr>
        <p:xfrm>
          <a:off x="369094" y="981955"/>
          <a:ext cx="9147216" cy="5737657"/>
        </p:xfrm>
        <a:graphic>
          <a:graphicData uri="http://schemas.openxmlformats.org/drawingml/2006/table">
            <a:tbl>
              <a:tblPr/>
              <a:tblGrid>
                <a:gridCol w="1227816">
                  <a:extLst>
                    <a:ext uri="{9D8B030D-6E8A-4147-A177-3AD203B41FA5}">
                      <a16:colId xmlns:a16="http://schemas.microsoft.com/office/drawing/2014/main" val="245588759"/>
                    </a:ext>
                  </a:extLst>
                </a:gridCol>
                <a:gridCol w="1227816">
                  <a:extLst>
                    <a:ext uri="{9D8B030D-6E8A-4147-A177-3AD203B41FA5}">
                      <a16:colId xmlns:a16="http://schemas.microsoft.com/office/drawing/2014/main" val="1423726797"/>
                    </a:ext>
                  </a:extLst>
                </a:gridCol>
                <a:gridCol w="1227816">
                  <a:extLst>
                    <a:ext uri="{9D8B030D-6E8A-4147-A177-3AD203B41FA5}">
                      <a16:colId xmlns:a16="http://schemas.microsoft.com/office/drawing/2014/main" val="399754701"/>
                    </a:ext>
                  </a:extLst>
                </a:gridCol>
                <a:gridCol w="974578">
                  <a:extLst>
                    <a:ext uri="{9D8B030D-6E8A-4147-A177-3AD203B41FA5}">
                      <a16:colId xmlns:a16="http://schemas.microsoft.com/office/drawing/2014/main" val="156136876"/>
                    </a:ext>
                  </a:extLst>
                </a:gridCol>
                <a:gridCol w="814593">
                  <a:extLst>
                    <a:ext uri="{9D8B030D-6E8A-4147-A177-3AD203B41FA5}">
                      <a16:colId xmlns:a16="http://schemas.microsoft.com/office/drawing/2014/main" val="1428626768"/>
                    </a:ext>
                  </a:extLst>
                </a:gridCol>
                <a:gridCol w="706772">
                  <a:extLst>
                    <a:ext uri="{9D8B030D-6E8A-4147-A177-3AD203B41FA5}">
                      <a16:colId xmlns:a16="http://schemas.microsoft.com/office/drawing/2014/main" val="1036763628"/>
                    </a:ext>
                  </a:extLst>
                </a:gridCol>
                <a:gridCol w="801474">
                  <a:extLst>
                    <a:ext uri="{9D8B030D-6E8A-4147-A177-3AD203B41FA5}">
                      <a16:colId xmlns:a16="http://schemas.microsoft.com/office/drawing/2014/main" val="1603748582"/>
                    </a:ext>
                  </a:extLst>
                </a:gridCol>
                <a:gridCol w="400737">
                  <a:extLst>
                    <a:ext uri="{9D8B030D-6E8A-4147-A177-3AD203B41FA5}">
                      <a16:colId xmlns:a16="http://schemas.microsoft.com/office/drawing/2014/main" val="1304372753"/>
                    </a:ext>
                  </a:extLst>
                </a:gridCol>
                <a:gridCol w="251314">
                  <a:extLst>
                    <a:ext uri="{9D8B030D-6E8A-4147-A177-3AD203B41FA5}">
                      <a16:colId xmlns:a16="http://schemas.microsoft.com/office/drawing/2014/main" val="1067394345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2718567384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3130994314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55719941"/>
                    </a:ext>
                  </a:extLst>
                </a:gridCol>
                <a:gridCol w="378575">
                  <a:extLst>
                    <a:ext uri="{9D8B030D-6E8A-4147-A177-3AD203B41FA5}">
                      <a16:colId xmlns:a16="http://schemas.microsoft.com/office/drawing/2014/main" val="2981233998"/>
                    </a:ext>
                  </a:extLst>
                </a:gridCol>
              </a:tblGrid>
              <a:tr h="214928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エリア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公式セット</a:t>
                      </a:r>
                      <a:b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</a:b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提携放送局名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実施料金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各局セット詳細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27643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ヤフー　デバイス、エリア指定別　掲載保証回数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</a:t>
                      </a:r>
                      <a:r>
                        <a:rPr lang="en-US" altLang="ja-JP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CM15</a:t>
                      </a:r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秒　保証内容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58970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の場合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＋スマホの場合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合計本数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タイムランク別本数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31185"/>
                  </a:ext>
                </a:extLst>
              </a:tr>
              <a:tr h="21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都道府県</a:t>
                      </a:r>
                      <a:endParaRPr lang="en-US" altLang="ja-JP" sz="6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  <a:p>
                      <a:pPr algn="ctr" rtl="0" fontAlgn="ctr"/>
                      <a:r>
                        <a:rPr lang="ja-JP" alt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指定の場合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334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A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特</a:t>
                      </a:r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9006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663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北海道放送②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416,000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493,000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435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山形テレビ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12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宮城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17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11015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関東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栃木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とちぎテレビ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05017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1549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TOKYO MX②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416,000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493,000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88662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テレビ神奈川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617469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中部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石川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北陸朝日放送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4005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静岡朝日テレビ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03556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愛知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4289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テレビ愛知②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416,000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493,000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7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098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岐阜放送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06254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近畿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三重テレビ放送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600" b="0" i="0" u="none" strike="noStrike" dirty="0">
                        <a:solidFill>
                          <a:srgbClr val="595959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28135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KBS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京都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5675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大阪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テレビ大阪①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1130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テレビ大阪②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416,000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493,000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47074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兵庫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サンテレビジョン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 </a:t>
                      </a:r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3285"/>
                  </a:ext>
                </a:extLst>
              </a:tr>
              <a:tr h="1682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中国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四国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岡山・香川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RSK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山陽放送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13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18632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テレビ新広島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10337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鳥取・島根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山陰放送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9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21588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テレビ山口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40335"/>
                  </a:ext>
                </a:extLst>
              </a:tr>
              <a:tr h="16820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九州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福岡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69103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RKB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毎日放送②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416,000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493,000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28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6406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長崎放送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66040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大分放送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08401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鹿児島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南日本放送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800,000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　　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618008"/>
                  </a:ext>
                </a:extLst>
              </a:tr>
              <a:tr h="1682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全国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BS11①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1,000,000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142,000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157,000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04419"/>
                  </a:ext>
                </a:extLst>
              </a:tr>
              <a:tr h="168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BS11②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2,000,000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666,000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416,000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493,000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26</a:t>
                      </a:r>
                    </a:p>
                  </a:txBody>
                  <a:tcPr marL="5315" marR="36000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フリースポット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446841"/>
                  </a:ext>
                </a:extLst>
              </a:tr>
            </a:tbl>
          </a:graphicData>
        </a:graphic>
      </p:graphicFrame>
      <p:sp>
        <p:nvSpPr>
          <p:cNvPr id="5" name="平行四辺形 4">
            <a:extLst>
              <a:ext uri="{FF2B5EF4-FFF2-40B4-BE49-F238E27FC236}">
                <a16:creationId xmlns:a16="http://schemas.microsoft.com/office/drawing/2014/main" id="{BD26F4F6-3433-710A-4CC0-9CF39D41C523}"/>
              </a:ext>
            </a:extLst>
          </p:cNvPr>
          <p:cNvSpPr/>
          <p:nvPr/>
        </p:nvSpPr>
        <p:spPr>
          <a:xfrm>
            <a:off x="225385" y="136957"/>
            <a:ext cx="7761781" cy="338555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966442C-1D38-AAAA-9613-F9A3DEB9A0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191387"/>
            <a:ext cx="1357574" cy="250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4D13B4-F522-69C3-EFEA-0BB31BF160E1}"/>
              </a:ext>
            </a:extLst>
          </p:cNvPr>
          <p:cNvSpPr txBox="1"/>
          <p:nvPr/>
        </p:nvSpPr>
        <p:spPr>
          <a:xfrm>
            <a:off x="2976799" y="137674"/>
            <a:ext cx="4569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セット一覧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 </a:t>
            </a:r>
            <a:r>
              <a:rPr lang="en-US" altLang="ja-JP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/ </a:t>
            </a:r>
            <a:r>
              <a:rPr lang="ja-JP" altLang="en-US" sz="1600" b="1" kern="0">
                <a:solidFill>
                  <a:srgbClr val="FFFF0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セグメント指定別掲載回数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　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7774D3C-4F9A-E049-063B-22D985D0CA78}"/>
              </a:ext>
            </a:extLst>
          </p:cNvPr>
          <p:cNvCxnSpPr>
            <a:cxnSpLocks/>
          </p:cNvCxnSpPr>
          <p:nvPr/>
        </p:nvCxnSpPr>
        <p:spPr>
          <a:xfrm>
            <a:off x="2872731" y="158688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870B3E-8944-FF5D-E677-0D30B44D3E85}"/>
              </a:ext>
            </a:extLst>
          </p:cNvPr>
          <p:cNvSpPr txBox="1"/>
          <p:nvPr/>
        </p:nvSpPr>
        <p:spPr>
          <a:xfrm>
            <a:off x="343545" y="138390"/>
            <a:ext cx="2498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チラシビジョン提携テレビ局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01A2244-7C11-1DA5-C40E-AFEABEA62DAF}"/>
              </a:ext>
            </a:extLst>
          </p:cNvPr>
          <p:cNvGrpSpPr/>
          <p:nvPr/>
        </p:nvGrpSpPr>
        <p:grpSpPr>
          <a:xfrm>
            <a:off x="1134560" y="592996"/>
            <a:ext cx="7637574" cy="338554"/>
            <a:chOff x="1199876" y="592996"/>
            <a:chExt cx="7637574" cy="338554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0E8E2ED0-9405-E160-5625-8DE3AD3D7FC4}"/>
                </a:ext>
              </a:extLst>
            </p:cNvPr>
            <p:cNvSpPr txBox="1"/>
            <p:nvPr/>
          </p:nvSpPr>
          <p:spPr>
            <a:xfrm>
              <a:off x="1645972" y="592996"/>
              <a:ext cx="71914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性別</a:t>
              </a:r>
              <a:r>
                <a:rPr kumimoji="1" lang="en-US" altLang="ja-JP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＋</a:t>
              </a:r>
              <a:r>
                <a:rPr kumimoji="1" lang="en-US" altLang="ja-JP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kumimoji="1" lang="ja-JP" altLang="en-US" sz="16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" panose="020B0604030504040204" pitchFamily="34" charset="-128"/>
                  <a:ea typeface="Meiryo" panose="020B0604030504040204" pitchFamily="34" charset="-128"/>
                </a:rPr>
                <a:t>年代 ＋ 属性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を指定して実施する場合の各プランの掲載回数</a:t>
              </a:r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8E59BF31-3C18-B29D-147F-5CC5C30F86CC}"/>
                </a:ext>
              </a:extLst>
            </p:cNvPr>
            <p:cNvGrpSpPr/>
            <p:nvPr/>
          </p:nvGrpSpPr>
          <p:grpSpPr>
            <a:xfrm>
              <a:off x="1199876" y="630270"/>
              <a:ext cx="1284703" cy="282378"/>
              <a:chOff x="5312986" y="4840158"/>
              <a:chExt cx="793244" cy="174355"/>
            </a:xfrm>
          </p:grpSpPr>
          <p:sp>
            <p:nvSpPr>
              <p:cNvPr id="18" name="角丸四角形 14">
                <a:extLst>
                  <a:ext uri="{FF2B5EF4-FFF2-40B4-BE49-F238E27FC236}">
                    <a16:creationId xmlns:a16="http://schemas.microsoft.com/office/drawing/2014/main" id="{D468F034-242F-47AF-04F0-298BE964E55E}"/>
                  </a:ext>
                </a:extLst>
              </p:cNvPr>
              <p:cNvSpPr/>
              <p:nvPr/>
            </p:nvSpPr>
            <p:spPr>
              <a:xfrm>
                <a:off x="5333853" y="4840158"/>
                <a:ext cx="772377" cy="15641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b"/>
              <a:lstStyle/>
              <a:p>
                <a:r>
                  <a:rPr kumimoji="1" lang="ja-JP" altLang="en-US" sz="1000" b="1">
                    <a:latin typeface="Meiryo" panose="020B0604030504040204" pitchFamily="34" charset="-128"/>
                    <a:ea typeface="Meiryo" panose="020B0604030504040204" pitchFamily="34" charset="-128"/>
                  </a:rPr>
                  <a:t>　</a:t>
                </a:r>
                <a:r>
                  <a:rPr kumimoji="1" lang="en-US" altLang="ja-JP" sz="1000" b="1" dirty="0">
                    <a:latin typeface="Meiryo" panose="020B0604030504040204" pitchFamily="34" charset="-128"/>
                    <a:ea typeface="Meiryo" panose="020B0604030504040204" pitchFamily="34" charset="-128"/>
                  </a:rPr>
                  <a:t>   </a:t>
                </a:r>
                <a:r>
                  <a:rPr kumimoji="1" lang="ja-JP" altLang="en-US" sz="1000" b="1">
                    <a:latin typeface="Meiryo" panose="020B0604030504040204" pitchFamily="34" charset="-128"/>
                    <a:ea typeface="Meiryo" panose="020B0604030504040204" pitchFamily="34" charset="-128"/>
                  </a:rPr>
                  <a:t>都道府県限定</a:t>
                </a:r>
              </a:p>
            </p:txBody>
          </p:sp>
          <p:sp>
            <p:nvSpPr>
              <p:cNvPr id="19" name="円/楕円 15">
                <a:extLst>
                  <a:ext uri="{FF2B5EF4-FFF2-40B4-BE49-F238E27FC236}">
                    <a16:creationId xmlns:a16="http://schemas.microsoft.com/office/drawing/2014/main" id="{ADFB3FEB-D3BC-8D51-E69D-03BA49590D36}"/>
                  </a:ext>
                </a:extLst>
              </p:cNvPr>
              <p:cNvSpPr/>
              <p:nvPr/>
            </p:nvSpPr>
            <p:spPr>
              <a:xfrm>
                <a:off x="5351871" y="4854137"/>
                <a:ext cx="131272" cy="1312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EAD46A1-B26C-02D1-C596-F6B2D3A9FAF2}"/>
                  </a:ext>
                </a:extLst>
              </p:cNvPr>
              <p:cNvSpPr txBox="1"/>
              <p:nvPr/>
            </p:nvSpPr>
            <p:spPr>
              <a:xfrm>
                <a:off x="5312986" y="4843479"/>
                <a:ext cx="209041" cy="171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>
                    <a:solidFill>
                      <a:srgbClr val="FF0000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！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053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片側の 2 つの角を丸めた四角形 27">
            <a:extLst>
              <a:ext uri="{FF2B5EF4-FFF2-40B4-BE49-F238E27FC236}">
                <a16:creationId xmlns:a16="http://schemas.microsoft.com/office/drawing/2014/main" id="{73B7D9EE-F07E-494A-98C0-CEC3560BA982}"/>
              </a:ext>
            </a:extLst>
          </p:cNvPr>
          <p:cNvSpPr/>
          <p:nvPr/>
        </p:nvSpPr>
        <p:spPr>
          <a:xfrm>
            <a:off x="3093629" y="849460"/>
            <a:ext cx="4389873" cy="5916743"/>
          </a:xfrm>
          <a:prstGeom prst="round2SameRect">
            <a:avLst>
              <a:gd name="adj1" fmla="val 4218"/>
              <a:gd name="adj2" fmla="val 454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9D4D4"/>
              </a:solidFill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26C48475-CB99-754A-B717-27592F8E21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544" t="64698" r="-1651" b="7886"/>
          <a:stretch/>
        </p:blipFill>
        <p:spPr>
          <a:xfrm>
            <a:off x="3248735" y="939948"/>
            <a:ext cx="984946" cy="720677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A583966-823B-8646-BA98-0C5620C8715F}"/>
              </a:ext>
            </a:extLst>
          </p:cNvPr>
          <p:cNvSpPr txBox="1"/>
          <p:nvPr/>
        </p:nvSpPr>
        <p:spPr>
          <a:xfrm>
            <a:off x="4233681" y="939948"/>
            <a:ext cx="3942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提携外のテレビ局もバイイング代行可能です。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D09C6B7-B3EF-0840-8DFD-D2120089007A}"/>
              </a:ext>
            </a:extLst>
          </p:cNvPr>
          <p:cNvSpPr txBox="1"/>
          <p:nvPr/>
        </p:nvSpPr>
        <p:spPr>
          <a:xfrm>
            <a:off x="4225812" y="1186295"/>
            <a:ext cx="22529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※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お見積もりのご提出には</a:t>
            </a: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5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営業日程度かかります。</a:t>
            </a:r>
            <a:endParaRPr kumimoji="0" lang="en-US" altLang="ja-JP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93B6C3C-9156-C94C-A4A0-69AD35FEDC40}"/>
              </a:ext>
            </a:extLst>
          </p:cNvPr>
          <p:cNvSpPr txBox="1"/>
          <p:nvPr/>
        </p:nvSpPr>
        <p:spPr>
          <a:xfrm>
            <a:off x="4233681" y="1321982"/>
            <a:ext cx="2443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※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媒体費以外に局納品用のメディア</a:t>
            </a:r>
            <a:r>
              <a:rPr lang="ja-JP" altLang="en-US" sz="800" kern="0" dirty="0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費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が必要です。</a:t>
            </a:r>
            <a:endParaRPr kumimoji="0" lang="en-US" altLang="ja-JP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39" name="片側の 2 つの角を丸めた四角形 27">
            <a:extLst>
              <a:ext uri="{FF2B5EF4-FFF2-40B4-BE49-F238E27FC236}">
                <a16:creationId xmlns:a16="http://schemas.microsoft.com/office/drawing/2014/main" id="{FE0FAFF3-79B5-4A8B-907B-E95BB7D645EB}"/>
              </a:ext>
            </a:extLst>
          </p:cNvPr>
          <p:cNvSpPr/>
          <p:nvPr/>
        </p:nvSpPr>
        <p:spPr>
          <a:xfrm>
            <a:off x="490357" y="849461"/>
            <a:ext cx="2327604" cy="3369974"/>
          </a:xfrm>
          <a:prstGeom prst="round2SameRect">
            <a:avLst>
              <a:gd name="adj1" fmla="val 6612"/>
              <a:gd name="adj2" fmla="val 4545"/>
            </a:avLst>
          </a:prstGeom>
          <a:solidFill>
            <a:srgbClr val="F9D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9D4D4"/>
              </a:solidFill>
            </a:endParaRPr>
          </a:p>
        </p:txBody>
      </p:sp>
      <p:sp>
        <p:nvSpPr>
          <p:cNvPr id="50" name="角丸四角形 28">
            <a:extLst>
              <a:ext uri="{FF2B5EF4-FFF2-40B4-BE49-F238E27FC236}">
                <a16:creationId xmlns:a16="http://schemas.microsoft.com/office/drawing/2014/main" id="{C884C608-4C2A-4BD8-A187-A6349CD84203}"/>
              </a:ext>
            </a:extLst>
          </p:cNvPr>
          <p:cNvSpPr/>
          <p:nvPr/>
        </p:nvSpPr>
        <p:spPr>
          <a:xfrm>
            <a:off x="650357" y="984922"/>
            <a:ext cx="1986066" cy="444948"/>
          </a:xfrm>
          <a:prstGeom prst="roundRect">
            <a:avLst>
              <a:gd name="adj" fmla="val 50000"/>
            </a:avLst>
          </a:prstGeom>
          <a:solidFill>
            <a:srgbClr val="D31F1C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ja-JP" altLang="en-US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Arial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2FBA7C0-DD30-4467-B329-BF97CF1766B8}"/>
              </a:ext>
            </a:extLst>
          </p:cNvPr>
          <p:cNvSpPr txBox="1"/>
          <p:nvPr/>
        </p:nvSpPr>
        <p:spPr>
          <a:xfrm>
            <a:off x="692668" y="1038693"/>
            <a:ext cx="189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ヤフーパッケージ</a:t>
            </a:r>
          </a:p>
        </p:txBody>
      </p:sp>
      <p:sp>
        <p:nvSpPr>
          <p:cNvPr id="54" name="片側の 2 つの角を丸めた四角形 37">
            <a:extLst>
              <a:ext uri="{FF2B5EF4-FFF2-40B4-BE49-F238E27FC236}">
                <a16:creationId xmlns:a16="http://schemas.microsoft.com/office/drawing/2014/main" id="{FC1F5DCF-3B75-4189-A5D4-B798E4687140}"/>
              </a:ext>
            </a:extLst>
          </p:cNvPr>
          <p:cNvSpPr/>
          <p:nvPr/>
        </p:nvSpPr>
        <p:spPr>
          <a:xfrm>
            <a:off x="618964" y="1573963"/>
            <a:ext cx="2018982" cy="2029207"/>
          </a:xfrm>
          <a:prstGeom prst="round2SameRect">
            <a:avLst>
              <a:gd name="adj1" fmla="val 6612"/>
              <a:gd name="adj2" fmla="val 45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9D4D4"/>
              </a:solidFill>
            </a:endParaRPr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950184E1-CD2C-47C4-991C-2D0FD2AD0D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551" t="8929" r="35346" b="63273"/>
          <a:stretch/>
        </p:blipFill>
        <p:spPr>
          <a:xfrm>
            <a:off x="1257128" y="2346597"/>
            <a:ext cx="622164" cy="515484"/>
          </a:xfrm>
          <a:prstGeom prst="rect">
            <a:avLst/>
          </a:prstGeom>
        </p:spPr>
      </p:pic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1F6A15E1-6E16-4F95-A20F-771CCBABAF64}"/>
              </a:ext>
            </a:extLst>
          </p:cNvPr>
          <p:cNvGrpSpPr/>
          <p:nvPr/>
        </p:nvGrpSpPr>
        <p:grpSpPr>
          <a:xfrm>
            <a:off x="1685237" y="2317975"/>
            <a:ext cx="514885" cy="476009"/>
            <a:chOff x="3538097" y="1544532"/>
            <a:chExt cx="816550" cy="754898"/>
          </a:xfrm>
        </p:grpSpPr>
        <p:sp>
          <p:nvSpPr>
            <p:cNvPr id="60" name="円/楕円 33">
              <a:extLst>
                <a:ext uri="{FF2B5EF4-FFF2-40B4-BE49-F238E27FC236}">
                  <a16:creationId xmlns:a16="http://schemas.microsoft.com/office/drawing/2014/main" id="{A612861F-2008-455F-8DD1-285A7D78BC62}"/>
                </a:ext>
              </a:extLst>
            </p:cNvPr>
            <p:cNvSpPr/>
            <p:nvPr/>
          </p:nvSpPr>
          <p:spPr>
            <a:xfrm>
              <a:off x="3577777" y="1565044"/>
              <a:ext cx="734386" cy="73438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A9EA0269-CA7F-4750-8D79-36933F3600AA}"/>
                </a:ext>
              </a:extLst>
            </p:cNvPr>
            <p:cNvSpPr txBox="1"/>
            <p:nvPr/>
          </p:nvSpPr>
          <p:spPr>
            <a:xfrm>
              <a:off x="3538097" y="1544532"/>
              <a:ext cx="816550" cy="727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80000"/>
                </a:lnSpc>
              </a:pPr>
              <a:r>
                <a:rPr lang="en-US" altLang="ja-JP" sz="700" b="1">
                  <a:solidFill>
                    <a:schemeClr val="bg1"/>
                  </a:solidFill>
                  <a:latin typeface="Meiryo" charset="-128"/>
                  <a:ea typeface="Meiryo" charset="-128"/>
                  <a:cs typeface="Meiryo" charset="-128"/>
                </a:rPr>
                <a:t>15</a:t>
              </a:r>
              <a:r>
                <a:rPr lang="ja-JP" altLang="en-US" sz="700" b="1">
                  <a:solidFill>
                    <a:schemeClr val="bg1"/>
                  </a:solidFill>
                  <a:latin typeface="Meiryo" charset="-128"/>
                  <a:ea typeface="Meiryo" charset="-128"/>
                  <a:cs typeface="Meiryo" charset="-128"/>
                </a:rPr>
                <a:t>秒</a:t>
              </a:r>
              <a:endParaRPr lang="en-US" altLang="ja-JP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endParaRPr>
            </a:p>
            <a:p>
              <a:pPr algn="ctr">
                <a:lnSpc>
                  <a:spcPct val="180000"/>
                </a:lnSpc>
              </a:pPr>
              <a:r>
                <a:rPr lang="en-US" altLang="ja-JP" sz="700" b="1">
                  <a:solidFill>
                    <a:schemeClr val="bg1"/>
                  </a:solidFill>
                  <a:latin typeface="Meiryo" charset="-128"/>
                  <a:ea typeface="Meiryo" charset="-128"/>
                  <a:cs typeface="Meiryo" charset="-128"/>
                </a:rPr>
                <a:t>1</a:t>
              </a:r>
              <a:r>
                <a:rPr lang="ja-JP" altLang="en-US" sz="700" b="1">
                  <a:solidFill>
                    <a:schemeClr val="bg1"/>
                  </a:solidFill>
                  <a:latin typeface="Meiryo" charset="-128"/>
                  <a:ea typeface="Meiryo" charset="-128"/>
                  <a:cs typeface="Meiryo" charset="-128"/>
                </a:rPr>
                <a:t>タイプ</a:t>
              </a:r>
              <a:endParaRPr lang="ja-JP" altLang="en-US" sz="7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endParaRPr>
            </a:p>
          </p:txBody>
        </p:sp>
      </p:grp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C1F2166-D7FE-47FD-9310-E394F77DD93A}"/>
              </a:ext>
            </a:extLst>
          </p:cNvPr>
          <p:cNvCxnSpPr>
            <a:cxnSpLocks/>
          </p:cNvCxnSpPr>
          <p:nvPr/>
        </p:nvCxnSpPr>
        <p:spPr>
          <a:xfrm>
            <a:off x="1726130" y="2541624"/>
            <a:ext cx="42516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図 57">
            <a:extLst>
              <a:ext uri="{FF2B5EF4-FFF2-40B4-BE49-F238E27FC236}">
                <a16:creationId xmlns:a16="http://schemas.microsoft.com/office/drawing/2014/main" id="{53B534AA-F35E-49D7-B652-07962F519A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192" t="64136" r="5024" b="7935"/>
          <a:stretch/>
        </p:blipFill>
        <p:spPr>
          <a:xfrm>
            <a:off x="1240463" y="3018672"/>
            <a:ext cx="781967" cy="547602"/>
          </a:xfrm>
          <a:prstGeom prst="rect">
            <a:avLst/>
          </a:prstGeom>
        </p:spPr>
      </p:pic>
      <p:sp>
        <p:nvSpPr>
          <p:cNvPr id="59" name="下矢印 39">
            <a:extLst>
              <a:ext uri="{FF2B5EF4-FFF2-40B4-BE49-F238E27FC236}">
                <a16:creationId xmlns:a16="http://schemas.microsoft.com/office/drawing/2014/main" id="{051310C1-16A2-4490-999A-C91075586912}"/>
              </a:ext>
            </a:extLst>
          </p:cNvPr>
          <p:cNvSpPr/>
          <p:nvPr/>
        </p:nvSpPr>
        <p:spPr>
          <a:xfrm>
            <a:off x="1532350" y="2184420"/>
            <a:ext cx="216807" cy="162177"/>
          </a:xfrm>
          <a:prstGeom prst="downArrow">
            <a:avLst>
              <a:gd name="adj1" fmla="val 65036"/>
              <a:gd name="adj2" fmla="val 6036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十字形 61">
            <a:extLst>
              <a:ext uri="{FF2B5EF4-FFF2-40B4-BE49-F238E27FC236}">
                <a16:creationId xmlns:a16="http://schemas.microsoft.com/office/drawing/2014/main" id="{0B556A03-4F46-463B-A388-4D287DE60758}"/>
              </a:ext>
            </a:extLst>
          </p:cNvPr>
          <p:cNvSpPr/>
          <p:nvPr/>
        </p:nvSpPr>
        <p:spPr>
          <a:xfrm>
            <a:off x="2729009" y="1270900"/>
            <a:ext cx="405057" cy="405057"/>
          </a:xfrm>
          <a:prstGeom prst="plus">
            <a:avLst>
              <a:gd name="adj" fmla="val 3732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2C1F277-5259-9D40-901A-28A1FC4A4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03112"/>
              </p:ext>
            </p:extLst>
          </p:nvPr>
        </p:nvGraphicFramePr>
        <p:xfrm>
          <a:off x="3245575" y="1897026"/>
          <a:ext cx="4096723" cy="4562532"/>
        </p:xfrm>
        <a:graphic>
          <a:graphicData uri="http://schemas.openxmlformats.org/drawingml/2006/table">
            <a:tbl>
              <a:tblPr/>
              <a:tblGrid>
                <a:gridCol w="426125">
                  <a:extLst>
                    <a:ext uri="{9D8B030D-6E8A-4147-A177-3AD203B41FA5}">
                      <a16:colId xmlns:a16="http://schemas.microsoft.com/office/drawing/2014/main" val="2691723449"/>
                    </a:ext>
                  </a:extLst>
                </a:gridCol>
                <a:gridCol w="419139">
                  <a:extLst>
                    <a:ext uri="{9D8B030D-6E8A-4147-A177-3AD203B41FA5}">
                      <a16:colId xmlns:a16="http://schemas.microsoft.com/office/drawing/2014/main" val="2967203547"/>
                    </a:ext>
                  </a:extLst>
                </a:gridCol>
                <a:gridCol w="488996">
                  <a:extLst>
                    <a:ext uri="{9D8B030D-6E8A-4147-A177-3AD203B41FA5}">
                      <a16:colId xmlns:a16="http://schemas.microsoft.com/office/drawing/2014/main" val="43018539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909810379"/>
                    </a:ext>
                  </a:extLst>
                </a:gridCol>
                <a:gridCol w="204208">
                  <a:extLst>
                    <a:ext uri="{9D8B030D-6E8A-4147-A177-3AD203B41FA5}">
                      <a16:colId xmlns:a16="http://schemas.microsoft.com/office/drawing/2014/main" val="329019164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10190637"/>
                    </a:ext>
                  </a:extLst>
                </a:gridCol>
                <a:gridCol w="209570">
                  <a:extLst>
                    <a:ext uri="{9D8B030D-6E8A-4147-A177-3AD203B41FA5}">
                      <a16:colId xmlns:a16="http://schemas.microsoft.com/office/drawing/2014/main" val="2246724401"/>
                    </a:ext>
                  </a:extLst>
                </a:gridCol>
                <a:gridCol w="223541">
                  <a:extLst>
                    <a:ext uri="{9D8B030D-6E8A-4147-A177-3AD203B41FA5}">
                      <a16:colId xmlns:a16="http://schemas.microsoft.com/office/drawing/2014/main" val="366747258"/>
                    </a:ext>
                  </a:extLst>
                </a:gridCol>
                <a:gridCol w="225286">
                  <a:extLst>
                    <a:ext uri="{9D8B030D-6E8A-4147-A177-3AD203B41FA5}">
                      <a16:colId xmlns:a16="http://schemas.microsoft.com/office/drawing/2014/main" val="2454919822"/>
                    </a:ext>
                  </a:extLst>
                </a:gridCol>
                <a:gridCol w="225286">
                  <a:extLst>
                    <a:ext uri="{9D8B030D-6E8A-4147-A177-3AD203B41FA5}">
                      <a16:colId xmlns:a16="http://schemas.microsoft.com/office/drawing/2014/main" val="1370636012"/>
                    </a:ext>
                  </a:extLst>
                </a:gridCol>
                <a:gridCol w="225286">
                  <a:extLst>
                    <a:ext uri="{9D8B030D-6E8A-4147-A177-3AD203B41FA5}">
                      <a16:colId xmlns:a16="http://schemas.microsoft.com/office/drawing/2014/main" val="141715373"/>
                    </a:ext>
                  </a:extLst>
                </a:gridCol>
                <a:gridCol w="225286">
                  <a:extLst>
                    <a:ext uri="{9D8B030D-6E8A-4147-A177-3AD203B41FA5}">
                      <a16:colId xmlns:a16="http://schemas.microsoft.com/office/drawing/2014/main" val="149214067"/>
                    </a:ext>
                  </a:extLst>
                </a:gridCol>
              </a:tblGrid>
              <a:tr h="175482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エリア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放送局数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各エリア</a:t>
                      </a:r>
                      <a:r>
                        <a:rPr lang="en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TVCM15</a:t>
                      </a:r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秒</a:t>
                      </a:r>
                      <a:r>
                        <a:rPr lang="en-US" altLang="ja-JP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×14</a:t>
                      </a:r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　</a:t>
                      </a:r>
                      <a:r>
                        <a:rPr lang="en-US" altLang="ja-JP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局あたりの目安料金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268645"/>
                  </a:ext>
                </a:extLst>
              </a:tr>
              <a:tr h="17548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1" i="0" u="none" strike="noStrike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※</a:t>
                      </a:r>
                      <a:r>
                        <a:rPr lang="ja-JP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正式なお見積りではありません。あくまでイメージです。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64328"/>
                  </a:ext>
                </a:extLst>
              </a:tr>
              <a:tr h="17548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目安料金（右記</a:t>
                      </a:r>
                      <a:r>
                        <a:rPr lang="en-US" altLang="ja-JP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  <a:r>
                        <a:rPr lang="ja-JP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本の場合）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合計本数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タイムランク別本数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465813"/>
                  </a:ext>
                </a:extLst>
              </a:tr>
              <a:tr h="17548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A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特</a:t>
                      </a:r>
                      <a:r>
                        <a:rPr lang="en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B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C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60252"/>
                  </a:ext>
                </a:extLst>
              </a:tr>
              <a:tr h="17548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東北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青森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97772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岩手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936818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秋田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320,000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370,000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247416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福島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220,000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270,000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26551"/>
                  </a:ext>
                </a:extLst>
              </a:tr>
              <a:tr h="17548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関東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群馬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U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280,000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330,000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16364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千葉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U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96587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埼玉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U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217388"/>
                  </a:ext>
                </a:extLst>
              </a:tr>
              <a:tr h="175482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中部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山梨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13759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長野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959462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新潟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704605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富山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464198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福井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280,000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330,000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14888"/>
                  </a:ext>
                </a:extLst>
              </a:tr>
              <a:tr h="17548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近畿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和歌山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U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261439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奈良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U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928779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滋賀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U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096126"/>
                  </a:ext>
                </a:extLst>
              </a:tr>
              <a:tr h="17548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中国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/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四国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徳島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370,000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420,000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27169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高知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150,000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706001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愛媛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787266"/>
                  </a:ext>
                </a:extLst>
              </a:tr>
              <a:tr h="17548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九州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佐賀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442834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熊本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300,000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350,000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833468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宮崎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280,000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330,000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3402"/>
                  </a:ext>
                </a:extLst>
              </a:tr>
              <a:tr h="175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沖縄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系列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3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局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180,000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～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230,000</a:t>
                      </a:r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円</a:t>
                      </a:r>
                    </a:p>
                  </a:txBody>
                  <a:tcPr marL="6044" marR="36000" marT="6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14</a:t>
                      </a:r>
                    </a:p>
                  </a:txBody>
                  <a:tcPr marL="6044" marR="36000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本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595959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－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53483"/>
                  </a:ext>
                </a:extLst>
              </a:tr>
            </a:tbl>
          </a:graphicData>
        </a:graphic>
      </p:graphicFrame>
      <p:sp>
        <p:nvSpPr>
          <p:cNvPr id="28" name="角丸四角形 28">
            <a:extLst>
              <a:ext uri="{FF2B5EF4-FFF2-40B4-BE49-F238E27FC236}">
                <a16:creationId xmlns:a16="http://schemas.microsoft.com/office/drawing/2014/main" id="{C6F3517C-8A12-234E-AB32-5B160B66F715}"/>
              </a:ext>
            </a:extLst>
          </p:cNvPr>
          <p:cNvSpPr/>
          <p:nvPr/>
        </p:nvSpPr>
        <p:spPr>
          <a:xfrm>
            <a:off x="640732" y="3742427"/>
            <a:ext cx="1986066" cy="346686"/>
          </a:xfrm>
          <a:prstGeom prst="roundRect">
            <a:avLst>
              <a:gd name="adj" fmla="val 50000"/>
            </a:avLst>
          </a:prstGeom>
          <a:solidFill>
            <a:srgbClr val="7F7F7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ja-JP" altLang="en-US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Arial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E351D35E-67D7-9F43-AAC3-5B92BC00A7A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40" t="13197" r="290"/>
          <a:stretch/>
        </p:blipFill>
        <p:spPr>
          <a:xfrm>
            <a:off x="754935" y="1592004"/>
            <a:ext cx="1747039" cy="567804"/>
          </a:xfrm>
          <a:prstGeom prst="rect">
            <a:avLst/>
          </a:prstGeom>
        </p:spPr>
      </p:pic>
      <p:sp>
        <p:nvSpPr>
          <p:cNvPr id="32" name="下矢印 39">
            <a:extLst>
              <a:ext uri="{FF2B5EF4-FFF2-40B4-BE49-F238E27FC236}">
                <a16:creationId xmlns:a16="http://schemas.microsoft.com/office/drawing/2014/main" id="{EB00777E-DC64-324D-AFEC-94CEBF9195FA}"/>
              </a:ext>
            </a:extLst>
          </p:cNvPr>
          <p:cNvSpPr/>
          <p:nvPr/>
        </p:nvSpPr>
        <p:spPr>
          <a:xfrm>
            <a:off x="1532350" y="2883667"/>
            <a:ext cx="216807" cy="162177"/>
          </a:xfrm>
          <a:prstGeom prst="downArrow">
            <a:avLst>
              <a:gd name="adj1" fmla="val 65036"/>
              <a:gd name="adj2" fmla="val 6036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A3CB33-889F-0F4B-BCDA-39D4AED356DF}"/>
              </a:ext>
            </a:extLst>
          </p:cNvPr>
          <p:cNvSpPr txBox="1"/>
          <p:nvPr/>
        </p:nvSpPr>
        <p:spPr>
          <a:xfrm>
            <a:off x="1008778" y="3760520"/>
            <a:ext cx="1284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50</a:t>
            </a:r>
            <a:r>
              <a:rPr kumimoji="1" lang="ja-JP" altLang="en-US" sz="12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万</a:t>
            </a:r>
            <a:r>
              <a:rPr kumimoji="1" lang="en-US" altLang="ja-JP" sz="12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プラン</a:t>
            </a:r>
          </a:p>
        </p:txBody>
      </p:sp>
      <p:sp>
        <p:nvSpPr>
          <p:cNvPr id="46" name="片側の 2 つの角を丸めた四角形 27">
            <a:extLst>
              <a:ext uri="{FF2B5EF4-FFF2-40B4-BE49-F238E27FC236}">
                <a16:creationId xmlns:a16="http://schemas.microsoft.com/office/drawing/2014/main" id="{16FB8EDA-8D8C-5D46-8869-6A50120ACE88}"/>
              </a:ext>
            </a:extLst>
          </p:cNvPr>
          <p:cNvSpPr/>
          <p:nvPr/>
        </p:nvSpPr>
        <p:spPr>
          <a:xfrm>
            <a:off x="7724425" y="849460"/>
            <a:ext cx="1590397" cy="1692164"/>
          </a:xfrm>
          <a:prstGeom prst="round2SameRect">
            <a:avLst>
              <a:gd name="adj1" fmla="val 12088"/>
              <a:gd name="adj2" fmla="val 13443"/>
            </a:avLst>
          </a:prstGeom>
          <a:solidFill>
            <a:srgbClr val="F9F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9D4D4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A2FFA32-6CB6-1F43-9587-9F553546EA7D}"/>
              </a:ext>
            </a:extLst>
          </p:cNvPr>
          <p:cNvSpPr txBox="1"/>
          <p:nvPr/>
        </p:nvSpPr>
        <p:spPr>
          <a:xfrm>
            <a:off x="7638233" y="1168126"/>
            <a:ext cx="175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>
                <a:srgbClr val="000000"/>
              </a:buClr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カスタマイズ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  <a:p>
            <a:pPr lvl="0" algn="ctr" defTabSz="914400">
              <a:buClr>
                <a:srgbClr val="000000"/>
              </a:buClr>
              <a:defRPr/>
            </a:pPr>
            <a:r>
              <a:rPr lang="en-US" altLang="ja-JP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</a:t>
            </a:r>
            <a:r>
              <a:rPr lang="ja-JP" altLang="en-US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セット</a:t>
            </a:r>
            <a:endParaRPr lang="en-US" altLang="ja-JP" b="1" kern="0" dirty="0"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  <a:p>
            <a:pPr lvl="0" algn="ctr" defTabSz="914400">
              <a:buClr>
                <a:srgbClr val="000000"/>
              </a:buClr>
              <a:defRPr/>
            </a:pPr>
            <a:r>
              <a:rPr lang="ja-JP" altLang="en-US" sz="2800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提案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3" name="右矢印 2">
            <a:extLst>
              <a:ext uri="{FF2B5EF4-FFF2-40B4-BE49-F238E27FC236}">
                <a16:creationId xmlns:a16="http://schemas.microsoft.com/office/drawing/2014/main" id="{740C604C-6502-5A41-B371-C040626FD59E}"/>
              </a:ext>
            </a:extLst>
          </p:cNvPr>
          <p:cNvSpPr/>
          <p:nvPr/>
        </p:nvSpPr>
        <p:spPr>
          <a:xfrm>
            <a:off x="7393669" y="1156921"/>
            <a:ext cx="409003" cy="607082"/>
          </a:xfrm>
          <a:prstGeom prst="rightArrow">
            <a:avLst>
              <a:gd name="adj1" fmla="val 50000"/>
              <a:gd name="adj2" fmla="val 46804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平行四辺形 37">
            <a:extLst>
              <a:ext uri="{FF2B5EF4-FFF2-40B4-BE49-F238E27FC236}">
                <a16:creationId xmlns:a16="http://schemas.microsoft.com/office/drawing/2014/main" id="{958656CD-5D23-44F0-A6F7-26228FCBF372}"/>
              </a:ext>
            </a:extLst>
          </p:cNvPr>
          <p:cNvSpPr/>
          <p:nvPr/>
        </p:nvSpPr>
        <p:spPr>
          <a:xfrm>
            <a:off x="225385" y="136957"/>
            <a:ext cx="7761781" cy="338555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 w="76200" cap="rnd"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88F6EAFF-735A-4BCC-A531-EC7BC6283BC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2924" b="-12618"/>
          <a:stretch/>
        </p:blipFill>
        <p:spPr>
          <a:xfrm>
            <a:off x="8172223" y="191387"/>
            <a:ext cx="1357574" cy="250990"/>
          </a:xfrm>
          <a:prstGeom prst="rect">
            <a:avLst/>
          </a:prstGeom>
        </p:spPr>
      </p:pic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BFD1E59F-7BA4-411D-929D-F5DBA64469CA}"/>
              </a:ext>
            </a:extLst>
          </p:cNvPr>
          <p:cNvCxnSpPr>
            <a:cxnSpLocks/>
          </p:cNvCxnSpPr>
          <p:nvPr/>
        </p:nvCxnSpPr>
        <p:spPr>
          <a:xfrm>
            <a:off x="2567929" y="158688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AA0C11A-8DAA-4D96-81EA-93950A087FED}"/>
              </a:ext>
            </a:extLst>
          </p:cNvPr>
          <p:cNvSpPr txBox="1"/>
          <p:nvPr/>
        </p:nvSpPr>
        <p:spPr>
          <a:xfrm>
            <a:off x="343545" y="138390"/>
            <a:ext cx="2313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ja-JP" altLang="en-US" sz="1600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カスタマイズ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815CA7B-EEF4-4844-9D04-BB9B99D5C486}"/>
              </a:ext>
            </a:extLst>
          </p:cNvPr>
          <p:cNvSpPr txBox="1"/>
          <p:nvPr/>
        </p:nvSpPr>
        <p:spPr>
          <a:xfrm>
            <a:off x="2768151" y="91797"/>
            <a:ext cx="526962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公式の</a:t>
            </a:r>
            <a:r>
              <a:rPr kumimoji="0" lang="en-US" altLang="ja-JP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セットが無いエリアは</a:t>
            </a:r>
            <a:r>
              <a:rPr lang="ja-JP" altLang="en-US" sz="1100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、</a:t>
            </a:r>
            <a:endParaRPr lang="en-US" altLang="ja-JP" sz="1100" b="1" kern="0" dirty="0"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  <a:p>
            <a:pPr defTabSz="914400">
              <a:buClr>
                <a:srgbClr val="000000"/>
              </a:buClr>
              <a:defRPr/>
            </a:pPr>
            <a:r>
              <a:rPr lang="ja-JP" altLang="en-US" sz="1100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「ヤフーパッケージ」などとご希望エリアの</a:t>
            </a:r>
            <a:r>
              <a:rPr lang="en-US" altLang="ja-JP" sz="1100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</a:t>
            </a:r>
            <a:r>
              <a:rPr lang="ja-JP" altLang="en-US" sz="1100" b="1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を組み合わせてご提案を致します。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B5E913D-CFA0-4940-BBD4-5095FBB46CA9}"/>
              </a:ext>
            </a:extLst>
          </p:cNvPr>
          <p:cNvSpPr txBox="1"/>
          <p:nvPr/>
        </p:nvSpPr>
        <p:spPr>
          <a:xfrm>
            <a:off x="555459" y="4338121"/>
            <a:ext cx="2246658" cy="564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altLang="ja-JP" sz="1050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※WEB</a:t>
            </a:r>
            <a:r>
              <a:rPr lang="ja-JP" altLang="en-US" sz="1050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メディアセットやサイネージセット</a:t>
            </a:r>
            <a:endParaRPr lang="en-US" altLang="ja-JP" sz="1050" kern="0" dirty="0"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ja-JP" altLang="en-US" sz="1050" kern="0" dirty="0"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　 などの組み合わせも可能です。</a:t>
            </a:r>
            <a:endParaRPr kumimoji="0" lang="ja-JP" altLang="en-US" sz="105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37" name="角丸四角形 28">
            <a:extLst>
              <a:ext uri="{FF2B5EF4-FFF2-40B4-BE49-F238E27FC236}">
                <a16:creationId xmlns:a16="http://schemas.microsoft.com/office/drawing/2014/main" id="{A8C90860-EF15-4EB0-98F6-B4F00FD87A18}"/>
              </a:ext>
            </a:extLst>
          </p:cNvPr>
          <p:cNvSpPr/>
          <p:nvPr/>
        </p:nvSpPr>
        <p:spPr>
          <a:xfrm>
            <a:off x="3712062" y="1691106"/>
            <a:ext cx="3166910" cy="215444"/>
          </a:xfrm>
          <a:prstGeom prst="roundRect">
            <a:avLst>
              <a:gd name="adj" fmla="val 25684"/>
            </a:avLst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ja-JP" altLang="en-US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Arial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BD224F2-DA7C-493D-A37B-6AE17C54A009}"/>
              </a:ext>
            </a:extLst>
          </p:cNvPr>
          <p:cNvSpPr txBox="1"/>
          <p:nvPr/>
        </p:nvSpPr>
        <p:spPr>
          <a:xfrm>
            <a:off x="3842237" y="1657550"/>
            <a:ext cx="287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提携外エリア 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TVCM15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秒目安金額表</a:t>
            </a:r>
          </a:p>
        </p:txBody>
      </p:sp>
    </p:spTree>
    <p:extLst>
      <p:ext uri="{BB962C8B-B14F-4D97-AF65-F5344CB8AC3E}">
        <p14:creationId xmlns:p14="http://schemas.microsoft.com/office/powerpoint/2010/main" val="80683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2954</Words>
  <Application>Microsoft Office PowerPoint</Application>
  <PresentationFormat>A4 210 x 297 mm</PresentationFormat>
  <Paragraphs>1890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黒木 メディアラボ</cp:lastModifiedBy>
  <cp:revision>46</cp:revision>
  <cp:lastPrinted>2024-02-08T07:19:08Z</cp:lastPrinted>
  <dcterms:created xsi:type="dcterms:W3CDTF">2022-02-25T05:12:57Z</dcterms:created>
  <dcterms:modified xsi:type="dcterms:W3CDTF">2024-02-21T00:16:16Z</dcterms:modified>
</cp:coreProperties>
</file>