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936" r:id="rId2"/>
    <p:sldId id="866" r:id="rId3"/>
    <p:sldId id="867" r:id="rId4"/>
    <p:sldId id="905" r:id="rId5"/>
    <p:sldId id="897" r:id="rId6"/>
    <p:sldId id="842" r:id="rId7"/>
    <p:sldId id="844" r:id="rId8"/>
    <p:sldId id="865" r:id="rId9"/>
    <p:sldId id="937" r:id="rId10"/>
    <p:sldId id="898" r:id="rId1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0F7"/>
    <a:srgbClr val="DCD2F7"/>
    <a:srgbClr val="A15993"/>
    <a:srgbClr val="1B4E93"/>
    <a:srgbClr val="FF0000"/>
    <a:srgbClr val="867CBA"/>
    <a:srgbClr val="404040"/>
    <a:srgbClr val="FFEAF7"/>
    <a:srgbClr val="F2D8E6"/>
    <a:srgbClr val="DCE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5"/>
    <p:restoredTop sz="96029"/>
  </p:normalViewPr>
  <p:slideViewPr>
    <p:cSldViewPr snapToGrid="0" snapToObjects="1" showGuides="1">
      <p:cViewPr varScale="1">
        <p:scale>
          <a:sx n="113" d="100"/>
          <a:sy n="113" d="100"/>
        </p:scale>
        <p:origin x="1356" y="108"/>
      </p:cViewPr>
      <p:guideLst>
        <p:guide orient="horz" pos="220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0DBF3B3-8649-034F-BBE6-AAF56D7544E3}" type="datetimeFigureOut">
              <a:rPr kumimoji="1" lang="ja-JP" altLang="en-US" smtClean="0"/>
              <a:t>2023/8/31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7779C18-D885-5641-8C31-D49213BC5A45}" type="slidenum">
              <a:rPr kumimoji="1" lang="ja-JP" altLang="en-US" smtClean="0"/>
              <a:t>‹#›</a:t>
            </a:fld>
            <a:endParaRPr kumimoji="1" lang="ja-JP" altLang="en-US"/>
          </a:p>
        </p:txBody>
      </p:sp>
    </p:spTree>
    <p:extLst>
      <p:ext uri="{BB962C8B-B14F-4D97-AF65-F5344CB8AC3E}">
        <p14:creationId xmlns:p14="http://schemas.microsoft.com/office/powerpoint/2010/main" val="4438571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1943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4653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2</a:t>
            </a:fld>
            <a:endParaRPr kumimoji="1" lang="ja-JP" altLang="en-US"/>
          </a:p>
        </p:txBody>
      </p:sp>
    </p:spTree>
    <p:extLst>
      <p:ext uri="{BB962C8B-B14F-4D97-AF65-F5344CB8AC3E}">
        <p14:creationId xmlns:p14="http://schemas.microsoft.com/office/powerpoint/2010/main" val="172041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3</a:t>
            </a:fld>
            <a:endParaRPr kumimoji="1" lang="ja-JP" altLang="en-US"/>
          </a:p>
        </p:txBody>
      </p:sp>
    </p:spTree>
    <p:extLst>
      <p:ext uri="{BB962C8B-B14F-4D97-AF65-F5344CB8AC3E}">
        <p14:creationId xmlns:p14="http://schemas.microsoft.com/office/powerpoint/2010/main" val="306537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6739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009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4348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941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8</a:t>
            </a:fld>
            <a:endParaRPr kumimoji="1" lang="ja-JP" altLang="en-US"/>
          </a:p>
        </p:txBody>
      </p:sp>
    </p:spTree>
    <p:extLst>
      <p:ext uri="{BB962C8B-B14F-4D97-AF65-F5344CB8AC3E}">
        <p14:creationId xmlns:p14="http://schemas.microsoft.com/office/powerpoint/2010/main" val="154962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5194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251E9-BC0C-AF48-82F8-436150BCCDF0}" type="datetimeFigureOut">
              <a:rPr kumimoji="1" lang="ja-JP" altLang="en-US" smtClean="0"/>
              <a:t>2023/8/31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0CF3B3-F5D7-C248-A45D-47773DAEF038}" type="slidenum">
              <a:rPr kumimoji="1" lang="ja-JP" altLang="en-US" smtClean="0"/>
              <a:t>‹#›</a:t>
            </a:fld>
            <a:endParaRPr kumimoji="1" lang="ja-JP" altLang="en-US"/>
          </a:p>
        </p:txBody>
      </p:sp>
    </p:spTree>
    <p:extLst>
      <p:ext uri="{BB962C8B-B14F-4D97-AF65-F5344CB8AC3E}">
        <p14:creationId xmlns:p14="http://schemas.microsoft.com/office/powerpoint/2010/main" val="427789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1D4ADCB4-0EE4-1D4B-ACAF-C67E85E2408E}"/>
              </a:ext>
            </a:extLst>
          </p:cNvPr>
          <p:cNvSpPr/>
          <p:nvPr userDrawn="1"/>
        </p:nvSpPr>
        <p:spPr>
          <a:xfrm>
            <a:off x="0" y="0"/>
            <a:ext cx="9905999" cy="6858000"/>
          </a:xfrm>
          <a:prstGeom prst="roundRect">
            <a:avLst>
              <a:gd name="adj" fmla="val 0"/>
            </a:avLst>
          </a:prstGeom>
          <a:pattFill prst="pct90">
            <a:fgClr>
              <a:srgbClr val="DCE5F4"/>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290141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431849CE-EEF6-3C45-A42C-A1E559FE3AB8}"/>
              </a:ext>
            </a:extLst>
          </p:cNvPr>
          <p:cNvSpPr/>
          <p:nvPr userDrawn="1"/>
        </p:nvSpPr>
        <p:spPr>
          <a:xfrm>
            <a:off x="0" y="0"/>
            <a:ext cx="9905999" cy="6858000"/>
          </a:xfrm>
          <a:prstGeom prst="roundRect">
            <a:avLst>
              <a:gd name="adj" fmla="val 0"/>
            </a:avLst>
          </a:prstGeom>
          <a:pattFill prst="pct90">
            <a:fgClr>
              <a:srgbClr val="FFEAF7"/>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51052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B5DE98D-7076-6747-8AC7-408718821CA4}" type="datetimeFigureOut">
              <a:rPr kumimoji="1" lang="ja-JP" altLang="en-US" smtClean="0"/>
              <a:t>2023/8/31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E62E24-86D3-984A-9627-D8339157BDE7}" type="slidenum">
              <a:rPr kumimoji="1" lang="ja-JP" altLang="en-US" smtClean="0"/>
              <a:t>‹#›</a:t>
            </a:fld>
            <a:endParaRPr kumimoji="1" lang="ja-JP" altLang="en-US"/>
          </a:p>
        </p:txBody>
      </p:sp>
    </p:spTree>
    <p:extLst>
      <p:ext uri="{BB962C8B-B14F-4D97-AF65-F5344CB8AC3E}">
        <p14:creationId xmlns:p14="http://schemas.microsoft.com/office/powerpoint/2010/main" val="1543692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251E9-BC0C-AF48-82F8-436150BCCDF0}" type="datetimeFigureOut">
              <a:rPr kumimoji="1" lang="ja-JP" altLang="en-US" smtClean="0"/>
              <a:t>2023/8/31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CF3B3-F5D7-C248-A45D-47773DAEF038}" type="slidenum">
              <a:rPr kumimoji="1" lang="ja-JP" altLang="en-US" smtClean="0"/>
              <a:t>‹#›</a:t>
            </a:fld>
            <a:endParaRPr kumimoji="1" lang="ja-JP" altLang="en-US"/>
          </a:p>
        </p:txBody>
      </p:sp>
    </p:spTree>
    <p:extLst>
      <p:ext uri="{BB962C8B-B14F-4D97-AF65-F5344CB8AC3E}">
        <p14:creationId xmlns:p14="http://schemas.microsoft.com/office/powerpoint/2010/main" val="1608271446"/>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image" Target="../media/image16.tiff"/><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11.png"/><Relationship Id="rId9"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image" Target="../media/image16.tiff"/><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4.jpeg"/><Relationship Id="rId4" Type="http://schemas.openxmlformats.org/officeDocument/2006/relationships/image" Target="../media/image11.png"/><Relationship Id="rId9"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png"/><Relationship Id="rId18" Type="http://schemas.openxmlformats.org/officeDocument/2006/relationships/image" Target="../media/image9.jpeg"/><Relationship Id="rId3" Type="http://schemas.openxmlformats.org/officeDocument/2006/relationships/image" Target="../media/image12.png"/><Relationship Id="rId7"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2" Type="http://schemas.openxmlformats.org/officeDocument/2006/relationships/image" Target="../media/image37.tiff"/><Relationship Id="rId17"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36.png"/><Relationship Id="rId5" Type="http://schemas.openxmlformats.org/officeDocument/2006/relationships/image" Target="../media/image2.png"/><Relationship Id="rId15" Type="http://schemas.openxmlformats.org/officeDocument/2006/relationships/image" Target="../media/image19.png"/><Relationship Id="rId10" Type="http://schemas.openxmlformats.org/officeDocument/2006/relationships/image" Target="../media/image35.png"/><Relationship Id="rId4" Type="http://schemas.openxmlformats.org/officeDocument/2006/relationships/image" Target="../media/image1.png"/><Relationship Id="rId9" Type="http://schemas.openxmlformats.org/officeDocument/2006/relationships/image" Target="../media/image34.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C10562D9-BBFD-F841-E38B-C01111C29954}"/>
              </a:ext>
            </a:extLst>
          </p:cNvPr>
          <p:cNvSpPr/>
          <p:nvPr/>
        </p:nvSpPr>
        <p:spPr>
          <a:xfrm>
            <a:off x="319489" y="265189"/>
            <a:ext cx="9276203" cy="3098495"/>
          </a:xfrm>
          <a:prstGeom prst="roundRect">
            <a:avLst>
              <a:gd name="adj" fmla="val 2696"/>
            </a:avLst>
          </a:prstGeom>
          <a:solidFill>
            <a:srgbClr val="8B3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1CE1FEA-738D-470F-BAB3-EC6E2FE9AEA7}"/>
              </a:ext>
            </a:extLst>
          </p:cNvPr>
          <p:cNvPicPr>
            <a:picLocks noChangeAspect="1"/>
          </p:cNvPicPr>
          <p:nvPr/>
        </p:nvPicPr>
        <p:blipFill>
          <a:blip r:embed="rId3"/>
          <a:srcRect/>
          <a:stretch/>
        </p:blipFill>
        <p:spPr>
          <a:xfrm>
            <a:off x="1781083" y="3981093"/>
            <a:ext cx="2218147" cy="1397993"/>
          </a:xfrm>
          <a:prstGeom prst="rect">
            <a:avLst/>
          </a:prstGeom>
          <a:effectLst>
            <a:glow rad="38100">
              <a:schemeClr val="bg1"/>
            </a:glow>
          </a:effectLst>
        </p:spPr>
      </p:pic>
      <p:pic>
        <p:nvPicPr>
          <p:cNvPr id="8" name="図 7">
            <a:extLst>
              <a:ext uri="{FF2B5EF4-FFF2-40B4-BE49-F238E27FC236}">
                <a16:creationId xmlns:a16="http://schemas.microsoft.com/office/drawing/2014/main" id="{F620B7AF-E29A-6C78-83F5-D22BC95CFF35}"/>
              </a:ext>
            </a:extLst>
          </p:cNvPr>
          <p:cNvPicPr>
            <a:picLocks noChangeAspect="1"/>
          </p:cNvPicPr>
          <p:nvPr/>
        </p:nvPicPr>
        <p:blipFill>
          <a:blip r:embed="rId4"/>
          <a:srcRect/>
          <a:stretch/>
        </p:blipFill>
        <p:spPr>
          <a:xfrm>
            <a:off x="4092226" y="3975393"/>
            <a:ext cx="711594" cy="1403693"/>
          </a:xfrm>
          <a:prstGeom prst="rect">
            <a:avLst/>
          </a:prstGeom>
          <a:effectLst>
            <a:glow rad="25400">
              <a:schemeClr val="bg1"/>
            </a:glow>
          </a:effectLst>
        </p:spPr>
      </p:pic>
      <p:sp>
        <p:nvSpPr>
          <p:cNvPr id="6" name="十字形 5">
            <a:extLst>
              <a:ext uri="{FF2B5EF4-FFF2-40B4-BE49-F238E27FC236}">
                <a16:creationId xmlns:a16="http://schemas.microsoft.com/office/drawing/2014/main" id="{5EB8431C-A162-349A-6FD8-D972330A16B5}"/>
              </a:ext>
            </a:extLst>
          </p:cNvPr>
          <p:cNvSpPr/>
          <p:nvPr/>
        </p:nvSpPr>
        <p:spPr>
          <a:xfrm>
            <a:off x="5063625" y="4508868"/>
            <a:ext cx="391885" cy="391885"/>
          </a:xfrm>
          <a:prstGeom prst="plus">
            <a:avLst>
              <a:gd name="adj" fmla="val 37122"/>
            </a:avLst>
          </a:prstGeom>
          <a:solidFill>
            <a:srgbClr val="A1599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2CB66991-4A71-4A83-463F-6A335816360E}"/>
              </a:ext>
            </a:extLst>
          </p:cNvPr>
          <p:cNvGrpSpPr/>
          <p:nvPr/>
        </p:nvGrpSpPr>
        <p:grpSpPr>
          <a:xfrm>
            <a:off x="2244433" y="1411646"/>
            <a:ext cx="5421719" cy="936212"/>
            <a:chOff x="2244433" y="1116279"/>
            <a:chExt cx="5421719" cy="936212"/>
          </a:xfrm>
        </p:grpSpPr>
        <p:sp>
          <p:nvSpPr>
            <p:cNvPr id="12" name="正方形/長方形 11">
              <a:extLst>
                <a:ext uri="{FF2B5EF4-FFF2-40B4-BE49-F238E27FC236}">
                  <a16:creationId xmlns:a16="http://schemas.microsoft.com/office/drawing/2014/main" id="{CD3F8AF0-70C0-3E1A-6887-7864189C4D93}"/>
                </a:ext>
              </a:extLst>
            </p:cNvPr>
            <p:cNvSpPr/>
            <p:nvPr/>
          </p:nvSpPr>
          <p:spPr>
            <a:xfrm>
              <a:off x="2244433" y="1116279"/>
              <a:ext cx="5421719" cy="9362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05F21D8-1AAE-363C-A424-78220A317718}"/>
                </a:ext>
              </a:extLst>
            </p:cNvPr>
            <p:cNvSpPr txBox="1"/>
            <p:nvPr/>
          </p:nvSpPr>
          <p:spPr>
            <a:xfrm>
              <a:off x="2925044" y="1354866"/>
              <a:ext cx="4055919" cy="584775"/>
            </a:xfrm>
            <a:prstGeom prst="rect">
              <a:avLst/>
            </a:prstGeom>
            <a:noFill/>
          </p:spPr>
          <p:txBody>
            <a:bodyPr wrap="none" rtlCol="0">
              <a:spAutoFit/>
            </a:bodyPr>
            <a:lstStyle/>
            <a:p>
              <a:pPr algn="ctr"/>
              <a:r>
                <a:rPr kumimoji="1" lang="en-US" altLang="ja-JP" sz="3200" b="1" dirty="0">
                  <a:solidFill>
                    <a:schemeClr val="bg1"/>
                  </a:solidFill>
                  <a:latin typeface="Meiryo" panose="020B0604030504040204" pitchFamily="34" charset="-128"/>
                  <a:ea typeface="Meiryo" panose="020B0604030504040204" pitchFamily="34" charset="-128"/>
                </a:rPr>
                <a:t>WEB</a:t>
              </a:r>
              <a:r>
                <a:rPr kumimoji="1" lang="ja-JP" altLang="en-US" sz="3200" b="1">
                  <a:solidFill>
                    <a:schemeClr val="bg1"/>
                  </a:solidFill>
                  <a:latin typeface="Meiryo" panose="020B0604030504040204" pitchFamily="34" charset="-128"/>
                  <a:ea typeface="Meiryo" panose="020B0604030504040204" pitchFamily="34" charset="-128"/>
                </a:rPr>
                <a:t>メディアセット</a:t>
              </a:r>
            </a:p>
          </p:txBody>
        </p:sp>
      </p:grpSp>
      <p:sp>
        <p:nvSpPr>
          <p:cNvPr id="2" name="テキスト ボックス 1">
            <a:extLst>
              <a:ext uri="{FF2B5EF4-FFF2-40B4-BE49-F238E27FC236}">
                <a16:creationId xmlns:a16="http://schemas.microsoft.com/office/drawing/2014/main" id="{2FAEFB9F-745D-2097-E397-050946663E7E}"/>
              </a:ext>
            </a:extLst>
          </p:cNvPr>
          <p:cNvSpPr txBox="1"/>
          <p:nvPr/>
        </p:nvSpPr>
        <p:spPr>
          <a:xfrm>
            <a:off x="4307987" y="6086104"/>
            <a:ext cx="1313181" cy="400110"/>
          </a:xfrm>
          <a:prstGeom prst="rect">
            <a:avLst/>
          </a:prstGeom>
          <a:noFill/>
        </p:spPr>
        <p:txBody>
          <a:bodyPr wrap="none" rtlCol="0">
            <a:spAutoFit/>
          </a:bodyPr>
          <a:lstStyle/>
          <a:p>
            <a:pPr algn="ctr"/>
            <a:r>
              <a:rPr kumimoji="1" lang="en-US" altLang="ja-JP" sz="2000" b="1" dirty="0">
                <a:latin typeface="Meiryo" panose="020B0604030504040204" pitchFamily="34" charset="-128"/>
                <a:ea typeface="Meiryo" panose="020B0604030504040204" pitchFamily="34" charset="-128"/>
              </a:rPr>
              <a:t>2023.06</a:t>
            </a:r>
          </a:p>
        </p:txBody>
      </p:sp>
      <p:pic>
        <p:nvPicPr>
          <p:cNvPr id="14" name="図 13">
            <a:extLst>
              <a:ext uri="{FF2B5EF4-FFF2-40B4-BE49-F238E27FC236}">
                <a16:creationId xmlns:a16="http://schemas.microsoft.com/office/drawing/2014/main" id="{8C2A8AC4-1606-C42D-63D1-C3D0BD100D0A}"/>
              </a:ext>
            </a:extLst>
          </p:cNvPr>
          <p:cNvPicPr>
            <a:picLocks noChangeAspect="1"/>
          </p:cNvPicPr>
          <p:nvPr/>
        </p:nvPicPr>
        <p:blipFill>
          <a:blip r:embed="rId5"/>
          <a:stretch>
            <a:fillRect/>
          </a:stretch>
        </p:blipFill>
        <p:spPr>
          <a:xfrm>
            <a:off x="8097398" y="373884"/>
            <a:ext cx="1324471" cy="156845"/>
          </a:xfrm>
          <a:prstGeom prst="rect">
            <a:avLst/>
          </a:prstGeom>
        </p:spPr>
      </p:pic>
      <p:grpSp>
        <p:nvGrpSpPr>
          <p:cNvPr id="20" name="グループ化 19">
            <a:extLst>
              <a:ext uri="{FF2B5EF4-FFF2-40B4-BE49-F238E27FC236}">
                <a16:creationId xmlns:a16="http://schemas.microsoft.com/office/drawing/2014/main" id="{BBB02BB5-9BB0-9A98-39B0-12B88A53B743}"/>
              </a:ext>
            </a:extLst>
          </p:cNvPr>
          <p:cNvGrpSpPr/>
          <p:nvPr/>
        </p:nvGrpSpPr>
        <p:grpSpPr>
          <a:xfrm>
            <a:off x="5646258" y="3933701"/>
            <a:ext cx="2218147" cy="1496386"/>
            <a:chOff x="5646258" y="3933701"/>
            <a:chExt cx="2218147" cy="1496386"/>
          </a:xfrm>
        </p:grpSpPr>
        <p:pic>
          <p:nvPicPr>
            <p:cNvPr id="9" name="図 8">
              <a:extLst>
                <a:ext uri="{FF2B5EF4-FFF2-40B4-BE49-F238E27FC236}">
                  <a16:creationId xmlns:a16="http://schemas.microsoft.com/office/drawing/2014/main" id="{A4F2D3C0-7C8F-E255-3437-7236AEC29629}"/>
                </a:ext>
              </a:extLst>
            </p:cNvPr>
            <p:cNvPicPr>
              <a:picLocks noChangeAspect="1"/>
            </p:cNvPicPr>
            <p:nvPr/>
          </p:nvPicPr>
          <p:blipFill>
            <a:blip r:embed="rId6"/>
            <a:stretch>
              <a:fillRect/>
            </a:stretch>
          </p:blipFill>
          <p:spPr>
            <a:xfrm>
              <a:off x="7159069" y="3990558"/>
              <a:ext cx="669433" cy="669432"/>
            </a:xfrm>
            <a:prstGeom prst="rect">
              <a:avLst/>
            </a:prstGeom>
          </p:spPr>
        </p:pic>
        <p:pic>
          <p:nvPicPr>
            <p:cNvPr id="10" name="図 9">
              <a:extLst>
                <a:ext uri="{FF2B5EF4-FFF2-40B4-BE49-F238E27FC236}">
                  <a16:creationId xmlns:a16="http://schemas.microsoft.com/office/drawing/2014/main" id="{0F0DC682-099F-2242-BEA4-79BDB702BB4D}"/>
                </a:ext>
              </a:extLst>
            </p:cNvPr>
            <p:cNvPicPr>
              <a:picLocks noChangeAspect="1"/>
            </p:cNvPicPr>
            <p:nvPr/>
          </p:nvPicPr>
          <p:blipFill>
            <a:blip r:embed="rId7"/>
            <a:stretch>
              <a:fillRect/>
            </a:stretch>
          </p:blipFill>
          <p:spPr>
            <a:xfrm rot="1555255">
              <a:off x="6390301" y="3933701"/>
              <a:ext cx="765065" cy="765066"/>
            </a:xfrm>
            <a:prstGeom prst="rect">
              <a:avLst/>
            </a:prstGeom>
          </p:spPr>
        </p:pic>
        <p:pic>
          <p:nvPicPr>
            <p:cNvPr id="11" name="図 10">
              <a:extLst>
                <a:ext uri="{FF2B5EF4-FFF2-40B4-BE49-F238E27FC236}">
                  <a16:creationId xmlns:a16="http://schemas.microsoft.com/office/drawing/2014/main" id="{A60CD748-BA8B-DE06-0EDE-4EA0F2620F69}"/>
                </a:ext>
              </a:extLst>
            </p:cNvPr>
            <p:cNvPicPr>
              <a:picLocks noChangeAspect="1"/>
            </p:cNvPicPr>
            <p:nvPr/>
          </p:nvPicPr>
          <p:blipFill>
            <a:blip r:embed="rId8"/>
            <a:stretch>
              <a:fillRect/>
            </a:stretch>
          </p:blipFill>
          <p:spPr>
            <a:xfrm rot="1468462">
              <a:off x="5646258" y="4665021"/>
              <a:ext cx="765065" cy="765066"/>
            </a:xfrm>
            <a:prstGeom prst="rect">
              <a:avLst/>
            </a:prstGeom>
          </p:spPr>
        </p:pic>
        <p:pic>
          <p:nvPicPr>
            <p:cNvPr id="15" name="図 14">
              <a:extLst>
                <a:ext uri="{FF2B5EF4-FFF2-40B4-BE49-F238E27FC236}">
                  <a16:creationId xmlns:a16="http://schemas.microsoft.com/office/drawing/2014/main" id="{E06D5D98-D207-3B0C-B015-047C73EC0989}"/>
                </a:ext>
              </a:extLst>
            </p:cNvPr>
            <p:cNvPicPr>
              <a:picLocks noChangeAspect="1"/>
            </p:cNvPicPr>
            <p:nvPr/>
          </p:nvPicPr>
          <p:blipFill>
            <a:blip r:embed="rId9"/>
            <a:stretch>
              <a:fillRect/>
            </a:stretch>
          </p:blipFill>
          <p:spPr>
            <a:xfrm rot="21132852">
              <a:off x="7147155" y="4688928"/>
              <a:ext cx="717250" cy="717249"/>
            </a:xfrm>
            <a:prstGeom prst="rect">
              <a:avLst/>
            </a:prstGeom>
          </p:spPr>
        </p:pic>
        <p:sp>
          <p:nvSpPr>
            <p:cNvPr id="16" name="角丸四角形 15">
              <a:extLst>
                <a:ext uri="{FF2B5EF4-FFF2-40B4-BE49-F238E27FC236}">
                  <a16:creationId xmlns:a16="http://schemas.microsoft.com/office/drawing/2014/main" id="{06EAA64E-24DC-EF5E-2F95-4289D0A38FB6}"/>
                </a:ext>
              </a:extLst>
            </p:cNvPr>
            <p:cNvSpPr/>
            <p:nvPr/>
          </p:nvSpPr>
          <p:spPr>
            <a:xfrm>
              <a:off x="5703298" y="3996154"/>
              <a:ext cx="662899" cy="662899"/>
            </a:xfrm>
            <a:prstGeom prst="roundRect">
              <a:avLst>
                <a:gd name="adj" fmla="val 24864"/>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Picture 2" descr="TVer - Wikipedia">
              <a:extLst>
                <a:ext uri="{FF2B5EF4-FFF2-40B4-BE49-F238E27FC236}">
                  <a16:creationId xmlns:a16="http://schemas.microsoft.com/office/drawing/2014/main" id="{CFD60C1B-7974-4C8C-8A9E-9A8DDE9FACFA}"/>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763236" y="4178037"/>
              <a:ext cx="563818" cy="2927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X」のロゴ、そういえばアレに似てない？ - ITmedia NEWS">
              <a:extLst>
                <a:ext uri="{FF2B5EF4-FFF2-40B4-BE49-F238E27FC236}">
                  <a16:creationId xmlns:a16="http://schemas.microsoft.com/office/drawing/2014/main" id="{96825499-F277-48E1-EBE5-C93B74798E90}"/>
                </a:ext>
              </a:extLst>
            </p:cNvPr>
            <p:cNvPicPr>
              <a:picLocks noChangeAspect="1" noChangeArrowheads="1"/>
            </p:cNvPicPr>
            <p:nvPr/>
          </p:nvPicPr>
          <p:blipFill rotWithShape="1">
            <a:blip r:embed="rId11">
              <a:extLst>
                <a:ext uri="{28A0092B-C50C-407E-A947-70E740481C1C}">
                  <a14:useLocalDpi xmlns:a14="http://schemas.microsoft.com/office/drawing/2010/main"/>
                </a:ext>
              </a:extLst>
            </a:blip>
            <a:srcRect/>
            <a:stretch/>
          </p:blipFill>
          <p:spPr bwMode="auto">
            <a:xfrm>
              <a:off x="6458608" y="4715266"/>
              <a:ext cx="643270" cy="669432"/>
            </a:xfrm>
            <a:prstGeom prst="roundRect">
              <a:avLst>
                <a:gd name="adj" fmla="val 28513"/>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615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平行四辺形 54">
            <a:extLst>
              <a:ext uri="{FF2B5EF4-FFF2-40B4-BE49-F238E27FC236}">
                <a16:creationId xmlns:a16="http://schemas.microsoft.com/office/drawing/2014/main" id="{D167DDC3-AF68-2848-BA95-48C9D532495C}"/>
              </a:ext>
            </a:extLst>
          </p:cNvPr>
          <p:cNvSpPr/>
          <p:nvPr/>
        </p:nvSpPr>
        <p:spPr>
          <a:xfrm>
            <a:off x="173905" y="204035"/>
            <a:ext cx="7336859" cy="464038"/>
          </a:xfrm>
          <a:prstGeom prst="parallelogram">
            <a:avLst/>
          </a:prstGeom>
          <a:solidFill>
            <a:srgbClr val="A15993"/>
          </a:solidFill>
          <a:ln w="7620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03A7B72-1BB9-4AB2-BC2A-5D38EFDD7AB0}"/>
              </a:ext>
            </a:extLst>
          </p:cNvPr>
          <p:cNvSpPr/>
          <p:nvPr/>
        </p:nvSpPr>
        <p:spPr>
          <a:xfrm>
            <a:off x="39549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p>
        </p:txBody>
      </p:sp>
      <p:sp>
        <p:nvSpPr>
          <p:cNvPr id="8" name="角丸四角形 162">
            <a:extLst>
              <a:ext uri="{FF2B5EF4-FFF2-40B4-BE49-F238E27FC236}">
                <a16:creationId xmlns:a16="http://schemas.microsoft.com/office/drawing/2014/main" id="{69B21F61-887B-46F0-A689-8222971421F7}"/>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484BB296-0A34-4BD2-8E81-16A3195A9D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54" name="テキスト ボックス 53">
            <a:extLst>
              <a:ext uri="{FF2B5EF4-FFF2-40B4-BE49-F238E27FC236}">
                <a16:creationId xmlns:a16="http://schemas.microsoft.com/office/drawing/2014/main" id="{453E6219-3AB9-E347-809F-BDEAD651B070}"/>
              </a:ext>
            </a:extLst>
          </p:cNvPr>
          <p:cNvSpPr txBox="1"/>
          <p:nvPr/>
        </p:nvSpPr>
        <p:spPr>
          <a:xfrm>
            <a:off x="475395" y="208704"/>
            <a:ext cx="4249005" cy="469359"/>
          </a:xfrm>
          <a:prstGeom prst="rect">
            <a:avLst/>
          </a:prstGeom>
          <a:noFill/>
        </p:spPr>
        <p:txBody>
          <a:bodyPr wrap="square" rtlCol="0">
            <a:spAutoFit/>
          </a:bodyPr>
          <a:lstStyle/>
          <a:p>
            <a:pPr>
              <a:lnSpc>
                <a:spcPct val="130000"/>
              </a:lnSpc>
            </a:pPr>
            <a:r>
              <a:rPr lang="ja-JP" altLang="en-US" sz="2000" b="1" dirty="0">
                <a:solidFill>
                  <a:schemeClr val="bg1"/>
                </a:solidFill>
                <a:latin typeface="Meiryo" panose="020B0604030504040204" pitchFamily="34" charset="-128"/>
                <a:ea typeface="Meiryo" panose="020B0604030504040204" pitchFamily="34" charset="-128"/>
              </a:rPr>
              <a:t>各メディアに関するご留意事項</a:t>
            </a:r>
            <a:endParaRPr kumimoji="1" lang="en-US" altLang="ja-JP" sz="2000" b="1" dirty="0">
              <a:solidFill>
                <a:schemeClr val="bg1"/>
              </a:solidFill>
              <a:latin typeface="Meiryo" panose="020B0604030504040204" pitchFamily="34" charset="-128"/>
              <a:ea typeface="Meiryo" panose="020B0604030504040204" pitchFamily="34" charset="-128"/>
            </a:endParaRPr>
          </a:p>
        </p:txBody>
      </p:sp>
      <p:sp>
        <p:nvSpPr>
          <p:cNvPr id="56" name="テキスト ボックス 55">
            <a:extLst>
              <a:ext uri="{FF2B5EF4-FFF2-40B4-BE49-F238E27FC236}">
                <a16:creationId xmlns:a16="http://schemas.microsoft.com/office/drawing/2014/main" id="{44A9DE0E-C52A-8D48-BC50-1040937C60C9}"/>
              </a:ext>
            </a:extLst>
          </p:cNvPr>
          <p:cNvSpPr txBox="1"/>
          <p:nvPr/>
        </p:nvSpPr>
        <p:spPr>
          <a:xfrm>
            <a:off x="543273" y="831297"/>
            <a:ext cx="1789382" cy="276999"/>
          </a:xfrm>
          <a:prstGeom prst="rect">
            <a:avLst/>
          </a:prstGeom>
          <a:noFill/>
        </p:spPr>
        <p:txBody>
          <a:bodyPr wrap="square" rtlCol="0">
            <a:spAutoFit/>
          </a:bodyPr>
          <a:lstStyle/>
          <a:p>
            <a:r>
              <a:rPr lang="ja-JP" altLang="en-US" sz="1200" b="1" dirty="0"/>
              <a:t>■ ヤフー</a:t>
            </a:r>
            <a:r>
              <a:rPr kumimoji="1" lang="ja-JP" altLang="en-US" sz="1200" b="1" dirty="0"/>
              <a:t>について</a:t>
            </a:r>
          </a:p>
        </p:txBody>
      </p:sp>
      <p:sp>
        <p:nvSpPr>
          <p:cNvPr id="57" name="テキスト ボックス 56">
            <a:extLst>
              <a:ext uri="{FF2B5EF4-FFF2-40B4-BE49-F238E27FC236}">
                <a16:creationId xmlns:a16="http://schemas.microsoft.com/office/drawing/2014/main" id="{9AA5855C-4DFC-A149-A47A-5985D3FAF958}"/>
              </a:ext>
            </a:extLst>
          </p:cNvPr>
          <p:cNvSpPr txBox="1"/>
          <p:nvPr/>
        </p:nvSpPr>
        <p:spPr>
          <a:xfrm>
            <a:off x="631050" y="1033648"/>
            <a:ext cx="8550271" cy="1163780"/>
          </a:xfrm>
          <a:prstGeom prst="rect">
            <a:avLst/>
          </a:prstGeom>
          <a:noFill/>
        </p:spPr>
        <p:txBody>
          <a:bodyPr wrap="square" rtlCol="0">
            <a:spAutoFit/>
          </a:bodyPr>
          <a:lstStyle/>
          <a:p>
            <a:pPr>
              <a:lnSpc>
                <a:spcPct val="150000"/>
              </a:lnSpc>
            </a:pPr>
            <a:r>
              <a:rPr lang="ja-JP" altLang="en-US" sz="800" dirty="0">
                <a:latin typeface="Meiryo" panose="020B0604030504040204" pitchFamily="34" charset="-128"/>
                <a:ea typeface="Meiryo" panose="020B0604030504040204" pitchFamily="34" charset="-128"/>
              </a:rPr>
              <a:t>・ヤフートップページ広告は掲載デバイスを</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＋スマホ併用のいずれかからご指定頂けます。　</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併用指定不可のエリアもございます。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・掲載期間は平日開始の</a:t>
            </a:r>
            <a:r>
              <a:rPr kumimoji="1" lang="en-US" altLang="ja-JP" sz="800" dirty="0">
                <a:latin typeface="Meiryo" panose="020B0604030504040204" pitchFamily="34" charset="-128"/>
                <a:ea typeface="Meiryo" panose="020B0604030504040204" pitchFamily="34" charset="-128"/>
              </a:rPr>
              <a:t>5</a:t>
            </a:r>
            <a:r>
              <a:rPr kumimoji="1" lang="ja-JP" altLang="en-US" sz="800" dirty="0">
                <a:latin typeface="Meiryo" panose="020B0604030504040204" pitchFamily="34" charset="-128"/>
                <a:ea typeface="Meiryo" panose="020B0604030504040204" pitchFamily="34" charset="-128"/>
              </a:rPr>
              <a:t>日～</a:t>
            </a:r>
            <a:r>
              <a:rPr kumimoji="1" lang="en-US" altLang="ja-JP" sz="800" dirty="0">
                <a:latin typeface="Meiryo" panose="020B0604030504040204" pitchFamily="34" charset="-128"/>
                <a:ea typeface="Meiryo" panose="020B0604030504040204" pitchFamily="34" charset="-128"/>
              </a:rPr>
              <a:t>1</a:t>
            </a:r>
            <a:r>
              <a:rPr kumimoji="1" lang="ja-JP" altLang="en-US" sz="800" dirty="0">
                <a:latin typeface="Meiryo" panose="020B0604030504040204" pitchFamily="34" charset="-128"/>
                <a:ea typeface="Meiryo" panose="020B0604030504040204" pitchFamily="34" charset="-128"/>
              </a:rPr>
              <a:t>ヶ月の間でご指定頂けます。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・土日祝日の掲載開始も指定頂けますが不具合時の即対応ができない等の免責事項をご了承頂ける場合のみ対応可能です。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・広告掲載はご指定頂いた期間での案分出稿となります。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・パッケージに含まれる広告は最低掲載数です。広告量の買増しも可能ですのでご希望の場合はご相談下さい。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600" dirty="0">
                <a:latin typeface="Meiryo" panose="020B0604030504040204" pitchFamily="34" charset="-128"/>
                <a:ea typeface="Meiryo" panose="020B0604030504040204" pitchFamily="34" charset="-128"/>
              </a:rPr>
              <a:t>　　</a:t>
            </a:r>
            <a:r>
              <a:rPr lang="en-US" altLang="ja-JP" sz="700" dirty="0">
                <a:latin typeface="Meiryo" panose="020B0604030504040204" pitchFamily="34" charset="-128"/>
                <a:ea typeface="Meiryo" panose="020B0604030504040204" pitchFamily="34" charset="-128"/>
              </a:rPr>
              <a:t>※</a:t>
            </a:r>
            <a:r>
              <a:rPr kumimoji="1" lang="ja-JP" altLang="en-US" sz="700" dirty="0">
                <a:latin typeface="Meiryo" panose="020B0604030504040204" pitchFamily="34" charset="-128"/>
                <a:ea typeface="Meiryo" panose="020B0604030504040204" pitchFamily="34" charset="-128"/>
              </a:rPr>
              <a:t>エリア判別方法について（</a:t>
            </a:r>
            <a:r>
              <a:rPr kumimoji="1" lang="en-US" altLang="ja-JP" sz="700" dirty="0">
                <a:latin typeface="Meiryo" panose="020B0604030504040204" pitchFamily="34" charset="-128"/>
                <a:ea typeface="Meiryo" panose="020B0604030504040204" pitchFamily="34" charset="-128"/>
              </a:rPr>
              <a:t>PC</a:t>
            </a:r>
            <a:r>
              <a:rPr kumimoji="1" lang="ja-JP" altLang="en-US" sz="700" dirty="0">
                <a:latin typeface="Meiryo" panose="020B0604030504040204" pitchFamily="34" charset="-128"/>
                <a:ea typeface="Meiryo" panose="020B0604030504040204" pitchFamily="34" charset="-128"/>
              </a:rPr>
              <a:t>：ヤフー</a:t>
            </a:r>
            <a:r>
              <a:rPr kumimoji="1" lang="en-US" altLang="ja-JP" sz="700" dirty="0">
                <a:latin typeface="Meiryo" panose="020B0604030504040204" pitchFamily="34" charset="-128"/>
                <a:ea typeface="Meiryo" panose="020B0604030504040204" pitchFamily="34" charset="-128"/>
              </a:rPr>
              <a:t>ID</a:t>
            </a:r>
            <a:r>
              <a:rPr kumimoji="1" lang="ja-JP" altLang="en-US" sz="700" dirty="0">
                <a:latin typeface="Meiryo" panose="020B0604030504040204" pitchFamily="34" charset="-128"/>
                <a:ea typeface="Meiryo" panose="020B0604030504040204" pitchFamily="34" charset="-128"/>
              </a:rPr>
              <a:t>登録情報＆</a:t>
            </a:r>
            <a:r>
              <a:rPr kumimoji="1" lang="en-US" altLang="ja-JP" sz="700" dirty="0">
                <a:latin typeface="Meiryo" panose="020B0604030504040204" pitchFamily="34" charset="-128"/>
                <a:ea typeface="Meiryo" panose="020B0604030504040204" pitchFamily="34" charset="-128"/>
              </a:rPr>
              <a:t>IP</a:t>
            </a:r>
            <a:r>
              <a:rPr kumimoji="1" lang="ja-JP" altLang="en-US" sz="700" dirty="0">
                <a:latin typeface="Meiryo" panose="020B0604030504040204" pitchFamily="34" charset="-128"/>
                <a:ea typeface="Meiryo" panose="020B0604030504040204" pitchFamily="34" charset="-128"/>
              </a:rPr>
              <a:t>アドレス／スマホ：</a:t>
            </a:r>
            <a:r>
              <a:rPr lang="ja-JP" altLang="en-US" sz="700" dirty="0">
                <a:latin typeface="Meiryo" panose="020B0604030504040204" pitchFamily="34" charset="-128"/>
                <a:ea typeface="Meiryo" panose="020B0604030504040204" pitchFamily="34" charset="-128"/>
              </a:rPr>
              <a:t>ヤフー</a:t>
            </a:r>
            <a:r>
              <a:rPr lang="en-US" altLang="ja-JP" sz="700" dirty="0">
                <a:latin typeface="Meiryo" panose="020B0604030504040204" pitchFamily="34" charset="-128"/>
                <a:ea typeface="Meiryo" panose="020B0604030504040204" pitchFamily="34" charset="-128"/>
              </a:rPr>
              <a:t>ID</a:t>
            </a:r>
            <a:r>
              <a:rPr lang="ja-JP" altLang="en-US" sz="700" dirty="0">
                <a:latin typeface="Meiryo" panose="020B0604030504040204" pitchFamily="34" charset="-128"/>
                <a:ea typeface="Meiryo" panose="020B0604030504040204" pitchFamily="34" charset="-128"/>
              </a:rPr>
              <a:t>登録情報＆</a:t>
            </a:r>
            <a:r>
              <a:rPr lang="en-US" altLang="ja-JP" sz="700" dirty="0" err="1">
                <a:latin typeface="Meiryo" panose="020B0604030504040204" pitchFamily="34" charset="-128"/>
                <a:ea typeface="Meiryo" panose="020B0604030504040204" pitchFamily="34" charset="-128"/>
              </a:rPr>
              <a:t>WiFi</a:t>
            </a:r>
            <a:r>
              <a:rPr lang="ja-JP" altLang="en-US" sz="700" dirty="0">
                <a:latin typeface="Meiryo" panose="020B0604030504040204" pitchFamily="34" charset="-128"/>
                <a:ea typeface="Meiryo" panose="020B0604030504040204" pitchFamily="34" charset="-128"/>
              </a:rPr>
              <a:t>基地局）</a:t>
            </a:r>
            <a:endParaRPr kumimoji="1" lang="ja-JP" altLang="en-US" sz="600" dirty="0">
              <a:latin typeface="Meiryo" panose="020B0604030504040204" pitchFamily="34" charset="-128"/>
              <a:ea typeface="Meiryo" panose="020B0604030504040204" pitchFamily="34" charset="-128"/>
            </a:endParaRPr>
          </a:p>
        </p:txBody>
      </p:sp>
      <p:sp>
        <p:nvSpPr>
          <p:cNvPr id="63" name="テキスト ボックス 62">
            <a:extLst>
              <a:ext uri="{FF2B5EF4-FFF2-40B4-BE49-F238E27FC236}">
                <a16:creationId xmlns:a16="http://schemas.microsoft.com/office/drawing/2014/main" id="{C398610B-586A-A14A-BC05-512D89449E2E}"/>
              </a:ext>
            </a:extLst>
          </p:cNvPr>
          <p:cNvSpPr txBox="1"/>
          <p:nvPr/>
        </p:nvSpPr>
        <p:spPr>
          <a:xfrm>
            <a:off x="543273" y="2503387"/>
            <a:ext cx="1789382" cy="276999"/>
          </a:xfrm>
          <a:prstGeom prst="rect">
            <a:avLst/>
          </a:prstGeom>
          <a:noFill/>
        </p:spPr>
        <p:txBody>
          <a:bodyPr wrap="square" rtlCol="0">
            <a:spAutoFit/>
          </a:bodyPr>
          <a:lstStyle/>
          <a:p>
            <a:r>
              <a:rPr lang="ja-JP" altLang="en-US" sz="1200" b="1" dirty="0"/>
              <a:t>■ ソーシャル</a:t>
            </a:r>
            <a:r>
              <a:rPr kumimoji="1" lang="ja-JP" altLang="en-US" sz="1200" b="1" dirty="0"/>
              <a:t>について</a:t>
            </a:r>
          </a:p>
        </p:txBody>
      </p:sp>
      <p:sp>
        <p:nvSpPr>
          <p:cNvPr id="64" name="テキスト ボックス 63">
            <a:extLst>
              <a:ext uri="{FF2B5EF4-FFF2-40B4-BE49-F238E27FC236}">
                <a16:creationId xmlns:a16="http://schemas.microsoft.com/office/drawing/2014/main" id="{A1D63E49-C121-1145-9E1A-CAAECB2FDD07}"/>
              </a:ext>
            </a:extLst>
          </p:cNvPr>
          <p:cNvSpPr txBox="1"/>
          <p:nvPr/>
        </p:nvSpPr>
        <p:spPr>
          <a:xfrm>
            <a:off x="627252" y="2728421"/>
            <a:ext cx="9100337" cy="3721853"/>
          </a:xfrm>
          <a:prstGeom prst="rect">
            <a:avLst/>
          </a:prstGeom>
          <a:noFill/>
        </p:spPr>
        <p:txBody>
          <a:bodyPr wrap="square" rtlCol="0">
            <a:spAutoFit/>
          </a:bodyPr>
          <a:lstStyle/>
          <a:p>
            <a:pPr>
              <a:lnSpc>
                <a:spcPct val="150000"/>
              </a:lnSpc>
            </a:pPr>
            <a:r>
              <a:rPr lang="ja-JP" altLang="en-US" sz="800" dirty="0">
                <a:latin typeface="Meiryo" panose="020B0604030504040204" pitchFamily="34" charset="-128"/>
                <a:ea typeface="Meiryo" panose="020B0604030504040204" pitchFamily="34" charset="-128"/>
              </a:rPr>
              <a:t>・ソーシャルメディアは、</a:t>
            </a:r>
            <a:r>
              <a:rPr lang="en-US" altLang="ja-JP" sz="800" dirty="0">
                <a:latin typeface="Meiryo" panose="020B0604030504040204" pitchFamily="34" charset="-128"/>
                <a:ea typeface="Meiryo" panose="020B0604030504040204" pitchFamily="34" charset="-128"/>
              </a:rPr>
              <a:t>YouTube</a:t>
            </a: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Facebook</a:t>
            </a: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Instagram</a:t>
            </a: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X</a:t>
            </a: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LINE</a:t>
            </a:r>
            <a:r>
              <a:rPr lang="ja-JP" altLang="en-US" sz="800" dirty="0">
                <a:latin typeface="Meiryo" panose="020B0604030504040204" pitchFamily="34" charset="-128"/>
                <a:ea typeface="Meiryo" panose="020B0604030504040204" pitchFamily="34" charset="-128"/>
              </a:rPr>
              <a:t>のいずれかからご指定頂けます。（企業考査、業態考査、広告表現考査をクリアすることが前提です）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・出稿期間は</a:t>
            </a:r>
            <a:r>
              <a:rPr lang="en-US" altLang="ja-JP" sz="800" dirty="0">
                <a:latin typeface="Meiryo" panose="020B0604030504040204" pitchFamily="34" charset="-128"/>
                <a:ea typeface="Meiryo" panose="020B0604030504040204" pitchFamily="34" charset="-128"/>
              </a:rPr>
              <a:t>5</a:t>
            </a:r>
            <a:r>
              <a:rPr lang="ja-JP" altLang="en-US" sz="800" dirty="0">
                <a:latin typeface="Meiryo" panose="020B0604030504040204" pitchFamily="34" charset="-128"/>
                <a:ea typeface="Meiryo" panose="020B0604030504040204" pitchFamily="34" charset="-128"/>
              </a:rPr>
              <a:t>日～</a:t>
            </a:r>
            <a:r>
              <a:rPr lang="en-US" altLang="ja-JP" sz="800" dirty="0">
                <a:latin typeface="Meiryo" panose="020B0604030504040204" pitchFamily="34" charset="-128"/>
                <a:ea typeface="Meiryo" panose="020B0604030504040204" pitchFamily="34" charset="-128"/>
              </a:rPr>
              <a:t>1</a:t>
            </a:r>
            <a:r>
              <a:rPr lang="ja-JP" altLang="en-US" sz="800" dirty="0">
                <a:latin typeface="Meiryo" panose="020B0604030504040204" pitchFamily="34" charset="-128"/>
                <a:ea typeface="Meiryo" panose="020B0604030504040204" pitchFamily="34" charset="-128"/>
              </a:rPr>
              <a:t>ヶ月の間でご指定頂きます。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YouTube</a:t>
            </a:r>
            <a:r>
              <a:rPr lang="ja-JP" altLang="en-US" sz="800" dirty="0">
                <a:latin typeface="Meiryo" panose="020B0604030504040204" pitchFamily="34" charset="-128"/>
                <a:ea typeface="Meiryo" panose="020B0604030504040204" pitchFamily="34" charset="-128"/>
              </a:rPr>
              <a:t>の広告は</a:t>
            </a:r>
            <a:r>
              <a:rPr lang="en-US" altLang="ja-JP" sz="800" dirty="0">
                <a:latin typeface="Meiryo" panose="020B0604030504040204" pitchFamily="34" charset="-128"/>
                <a:ea typeface="Meiryo" panose="020B0604030504040204" pitchFamily="34" charset="-128"/>
              </a:rPr>
              <a:t>YouTube</a:t>
            </a:r>
            <a:r>
              <a:rPr lang="ja-JP" altLang="en-US" sz="800" dirty="0">
                <a:latin typeface="Meiryo" panose="020B0604030504040204" pitchFamily="34" charset="-128"/>
                <a:ea typeface="Meiryo" panose="020B0604030504040204" pitchFamily="34" charset="-128"/>
              </a:rPr>
              <a:t>動画再生ページ（トゥルービューインストリームの</a:t>
            </a:r>
            <a:r>
              <a:rPr lang="en-US" altLang="ja-JP" sz="800" dirty="0">
                <a:latin typeface="Meiryo" panose="020B0604030504040204" pitchFamily="34" charset="-128"/>
                <a:ea typeface="Meiryo" panose="020B0604030504040204" pitchFamily="34" charset="-128"/>
              </a:rPr>
              <a:t>5</a:t>
            </a:r>
            <a:r>
              <a:rPr lang="ja-JP" altLang="en-US" sz="800" dirty="0">
                <a:latin typeface="Meiryo" panose="020B0604030504040204" pitchFamily="34" charset="-128"/>
                <a:ea typeface="Meiryo" panose="020B0604030504040204" pitchFamily="34" charset="-128"/>
              </a:rPr>
              <a:t>秒スキップ型）にて掲載されます。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SNS4</a:t>
            </a:r>
            <a:r>
              <a:rPr lang="ja-JP" altLang="en-US" sz="800" dirty="0">
                <a:latin typeface="Meiryo" panose="020B0604030504040204" pitchFamily="34" charset="-128"/>
                <a:ea typeface="Meiryo" panose="020B0604030504040204" pitchFamily="34" charset="-128"/>
              </a:rPr>
              <a:t>媒体の広告は配信メイン画面（フィード面やタイムライン面）を中心に掲載されます。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＜各</a:t>
            </a:r>
            <a:r>
              <a:rPr lang="en-US" altLang="ja-JP" sz="800" dirty="0">
                <a:latin typeface="Meiryo" panose="020B0604030504040204" pitchFamily="34" charset="-128"/>
                <a:ea typeface="Meiryo" panose="020B0604030504040204" pitchFamily="34" charset="-128"/>
              </a:rPr>
              <a:t>SNS</a:t>
            </a:r>
            <a:r>
              <a:rPr lang="ja-JP" altLang="en-US" sz="800" dirty="0">
                <a:latin typeface="Meiryo" panose="020B0604030504040204" pitchFamily="34" charset="-128"/>
                <a:ea typeface="Meiryo" panose="020B0604030504040204" pitchFamily="34" charset="-128"/>
              </a:rPr>
              <a:t>ごとの掲載面は下記参照＞</a:t>
            </a:r>
            <a:endParaRPr lang="en-US" altLang="ja-JP" sz="800" dirty="0">
              <a:latin typeface="Meiryo" panose="020B0604030504040204" pitchFamily="34" charset="-128"/>
              <a:ea typeface="Meiryo" panose="020B0604030504040204" pitchFamily="34" charset="-128"/>
            </a:endParaRPr>
          </a:p>
          <a:p>
            <a:pPr lvl="0">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Facebook  </a:t>
            </a:r>
            <a:r>
              <a:rPr lang="ja-JP" altLang="en-US" sz="800" dirty="0">
                <a:latin typeface="Meiryo" panose="020B0604030504040204" pitchFamily="34" charset="-128"/>
                <a:ea typeface="Meiryo" panose="020B0604030504040204" pitchFamily="34" charset="-128"/>
              </a:rPr>
              <a:t>　タイムライン（フィード面）／ストーリーズ</a:t>
            </a:r>
          </a:p>
          <a:p>
            <a:pPr lvl="0">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Instagram</a:t>
            </a:r>
            <a:r>
              <a:rPr lang="ja-JP" altLang="en-US" sz="800" dirty="0">
                <a:latin typeface="Meiryo" panose="020B0604030504040204" pitchFamily="34" charset="-128"/>
                <a:ea typeface="Meiryo" panose="020B0604030504040204" pitchFamily="34" charset="-128"/>
              </a:rPr>
              <a:t>    タイムライン（フィード面）／ストーリーズ</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X        </a:t>
            </a:r>
            <a:r>
              <a:rPr lang="ja-JP" altLang="en-US" sz="800" dirty="0">
                <a:latin typeface="Meiryo" panose="020B0604030504040204" pitchFamily="34" charset="-128"/>
                <a:ea typeface="Meiryo" panose="020B0604030504040204" pitchFamily="34" charset="-128"/>
              </a:rPr>
              <a:t>         タイムライン（フィード面）</a:t>
            </a:r>
          </a:p>
          <a:p>
            <a:pPr lvl="0">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LINE      </a:t>
            </a: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  NEWS</a:t>
            </a:r>
            <a:r>
              <a:rPr lang="ja-JP" altLang="en-US" sz="800" dirty="0">
                <a:latin typeface="Meiryo" panose="020B0604030504040204" pitchFamily="34" charset="-128"/>
                <a:ea typeface="Meiryo" panose="020B0604030504040204" pitchFamily="34" charset="-128"/>
              </a:rPr>
              <a:t>・タイムライン・マンガ・</a:t>
            </a:r>
            <a:r>
              <a:rPr lang="en-US" altLang="ja-JP" sz="800" dirty="0">
                <a:latin typeface="Meiryo" panose="020B0604030504040204" pitchFamily="34" charset="-128"/>
                <a:ea typeface="Meiryo" panose="020B0604030504040204" pitchFamily="34" charset="-128"/>
              </a:rPr>
              <a:t>BLOG</a:t>
            </a:r>
            <a:r>
              <a:rPr lang="ja-JP" altLang="en-US" sz="800" dirty="0">
                <a:latin typeface="Meiryo" panose="020B0604030504040204" pitchFamily="34" charset="-128"/>
                <a:ea typeface="Meiryo" panose="020B0604030504040204" pitchFamily="34" charset="-128"/>
              </a:rPr>
              <a:t>・ポイント・スマートチャンネル・ショッピングなどの広告面でランダム掲載</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・エリア、性別、興味関心のセグメントが可能です。（但し、当事務局が指定する選択肢の範囲まで）</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またエリア・ターゲットなどの絞り込み条件によって、掲載想定回数が未達の可能性が高まります。掲載回数を増やすために幅のある条件設定を推奨しております。</a:t>
            </a:r>
          </a:p>
          <a:p>
            <a:pPr>
              <a:lnSpc>
                <a:spcPct val="150000"/>
              </a:lnSpc>
            </a:pPr>
            <a:r>
              <a:rPr lang="ja-JP" altLang="en-US" sz="800" dirty="0">
                <a:latin typeface="Meiryo" panose="020B0604030504040204" pitchFamily="34" charset="-128"/>
                <a:ea typeface="Meiryo" panose="020B0604030504040204" pitchFamily="34" charset="-128"/>
              </a:rPr>
              <a:t>・いずれのプランも</a:t>
            </a:r>
            <a:r>
              <a:rPr lang="en-US" altLang="ja-JP" sz="800" dirty="0">
                <a:latin typeface="Meiryo" panose="020B0604030504040204" pitchFamily="34" charset="-128"/>
                <a:ea typeface="Meiryo" panose="020B0604030504040204" pitchFamily="34" charset="-128"/>
              </a:rPr>
              <a:t>1</a:t>
            </a:r>
            <a:r>
              <a:rPr lang="ja-JP" altLang="en-US" sz="800" dirty="0">
                <a:latin typeface="Meiryo" panose="020B0604030504040204" pitchFamily="34" charset="-128"/>
                <a:ea typeface="Meiryo" panose="020B0604030504040204" pitchFamily="34" charset="-128"/>
              </a:rPr>
              <a:t>セット</a:t>
            </a:r>
            <a:r>
              <a:rPr lang="en-US" altLang="ja-JP" sz="800" dirty="0">
                <a:latin typeface="Meiryo" panose="020B0604030504040204" pitchFamily="34" charset="-128"/>
                <a:ea typeface="Meiryo" panose="020B0604030504040204" pitchFamily="34" charset="-128"/>
              </a:rPr>
              <a:t>200,000</a:t>
            </a:r>
            <a:r>
              <a:rPr lang="ja-JP" altLang="en-US" sz="800" dirty="0">
                <a:latin typeface="Meiryo" panose="020B0604030504040204" pitchFamily="34" charset="-128"/>
                <a:ea typeface="Meiryo" panose="020B0604030504040204" pitchFamily="34" charset="-128"/>
              </a:rPr>
              <a:t>回掲載を想定しておりますが、あくまで想定の数値となりますので、大幅に超えたり、未到達の場合がございます。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その際の追加請求やご返金は一切ございませんの予めご了承下さい。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・エリアセグメントは</a:t>
            </a:r>
            <a:r>
              <a:rPr lang="en-US" altLang="ja-JP" sz="800" dirty="0">
                <a:latin typeface="Meiryo" panose="020B0604030504040204" pitchFamily="34" charset="-128"/>
                <a:ea typeface="Meiryo" panose="020B0604030504040204" pitchFamily="34" charset="-128"/>
              </a:rPr>
              <a:t>X</a:t>
            </a:r>
            <a:r>
              <a:rPr lang="ja-JP" altLang="en-US" sz="800" dirty="0">
                <a:latin typeface="Meiryo" panose="020B0604030504040204" pitchFamily="34" charset="-128"/>
                <a:ea typeface="Meiryo" panose="020B0604030504040204" pitchFamily="34" charset="-128"/>
              </a:rPr>
              <a:t>のみ都道府県単位での指定。その他は原則都道府県、市区郡でご指定頂けますが対応していないエリアもございます。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700" dirty="0">
                <a:latin typeface="Meiryo" panose="020B0604030504040204" pitchFamily="34" charset="-128"/>
                <a:ea typeface="Meiryo" panose="020B0604030504040204" pitchFamily="34" charset="-128"/>
              </a:rPr>
              <a:t>　　</a:t>
            </a:r>
            <a:r>
              <a:rPr lang="en-US" altLang="ja-JP" sz="700" dirty="0">
                <a:latin typeface="Meiryo" panose="020B0604030504040204" pitchFamily="34" charset="-128"/>
                <a:ea typeface="Meiryo" panose="020B0604030504040204" pitchFamily="34" charset="-128"/>
              </a:rPr>
              <a:t>※</a:t>
            </a:r>
            <a:r>
              <a:rPr lang="ja-JP" altLang="en-US" sz="700" dirty="0">
                <a:latin typeface="Meiryo" panose="020B0604030504040204" pitchFamily="34" charset="-128"/>
                <a:ea typeface="Meiryo" panose="020B0604030504040204" pitchFamily="34" charset="-128"/>
              </a:rPr>
              <a:t>エリア判別方法（</a:t>
            </a:r>
            <a:r>
              <a:rPr lang="en-US" altLang="ja-JP" sz="700" dirty="0">
                <a:latin typeface="Meiryo" panose="020B0604030504040204" pitchFamily="34" charset="-128"/>
                <a:ea typeface="Meiryo" panose="020B0604030504040204" pitchFamily="34" charset="-128"/>
              </a:rPr>
              <a:t> YouTube</a:t>
            </a:r>
            <a:r>
              <a:rPr lang="ja-JP" altLang="en-US" sz="700" dirty="0">
                <a:latin typeface="Meiryo" panose="020B0604030504040204" pitchFamily="34" charset="-128"/>
                <a:ea typeface="Meiryo" panose="020B0604030504040204" pitchFamily="34" charset="-128"/>
              </a:rPr>
              <a:t>：</a:t>
            </a:r>
            <a:r>
              <a:rPr lang="en-US" altLang="ja-JP" sz="700" dirty="0">
                <a:latin typeface="Meiryo" panose="020B0604030504040204" pitchFamily="34" charset="-128"/>
                <a:ea typeface="Meiryo" panose="020B0604030504040204" pitchFamily="34" charset="-128"/>
              </a:rPr>
              <a:t>IP</a:t>
            </a:r>
            <a:r>
              <a:rPr lang="ja-JP" altLang="en-US" sz="700" dirty="0">
                <a:latin typeface="Meiryo" panose="020B0604030504040204" pitchFamily="34" charset="-128"/>
                <a:ea typeface="Meiryo" panose="020B0604030504040204" pitchFamily="34" charset="-128"/>
              </a:rPr>
              <a:t>アドレス、</a:t>
            </a:r>
            <a:r>
              <a:rPr lang="en-US" altLang="ja-JP" sz="700" dirty="0">
                <a:latin typeface="Meiryo" panose="020B0604030504040204" pitchFamily="34" charset="-128"/>
                <a:ea typeface="Meiryo" panose="020B0604030504040204" pitchFamily="34" charset="-128"/>
              </a:rPr>
              <a:t>GPS</a:t>
            </a:r>
            <a:r>
              <a:rPr lang="ja-JP" altLang="en-US" sz="700" dirty="0">
                <a:latin typeface="Meiryo" panose="020B0604030504040204" pitchFamily="34" charset="-128"/>
                <a:ea typeface="Meiryo" panose="020B0604030504040204" pitchFamily="34" charset="-128"/>
              </a:rPr>
              <a:t>、</a:t>
            </a:r>
            <a:r>
              <a:rPr lang="en-US" altLang="ja-JP" sz="700" dirty="0" err="1">
                <a:latin typeface="Meiryo" panose="020B0604030504040204" pitchFamily="34" charset="-128"/>
                <a:ea typeface="Meiryo" panose="020B0604030504040204" pitchFamily="34" charset="-128"/>
              </a:rPr>
              <a:t>WiFi</a:t>
            </a:r>
            <a:r>
              <a:rPr lang="ja-JP" altLang="en-US" sz="700" dirty="0">
                <a:latin typeface="Meiryo" panose="020B0604030504040204" pitchFamily="34" charset="-128"/>
                <a:ea typeface="Meiryo" panose="020B0604030504040204" pitchFamily="34" charset="-128"/>
              </a:rPr>
              <a:t>などから総合判断。</a:t>
            </a:r>
            <a:r>
              <a:rPr lang="en-US" altLang="ja-JP" sz="700" dirty="0">
                <a:latin typeface="Meiryo" panose="020B0604030504040204" pitchFamily="34" charset="-128"/>
                <a:ea typeface="Meiryo" panose="020B0604030504040204" pitchFamily="34" charset="-128"/>
              </a:rPr>
              <a:t> Facebook</a:t>
            </a:r>
            <a:r>
              <a:rPr lang="ja-JP" altLang="en-US" sz="700" dirty="0">
                <a:latin typeface="Meiryo" panose="020B0604030504040204" pitchFamily="34" charset="-128"/>
                <a:ea typeface="Meiryo" panose="020B0604030504040204" pitchFamily="34" charset="-128"/>
              </a:rPr>
              <a:t>＆</a:t>
            </a:r>
            <a:r>
              <a:rPr lang="en-US" altLang="ja-JP" sz="700" dirty="0">
                <a:latin typeface="Meiryo" panose="020B0604030504040204" pitchFamily="34" charset="-128"/>
                <a:ea typeface="Meiryo" panose="020B0604030504040204" pitchFamily="34" charset="-128"/>
              </a:rPr>
              <a:t>Instagram</a:t>
            </a:r>
            <a:r>
              <a:rPr lang="ja-JP" altLang="en-US" sz="700" dirty="0">
                <a:latin typeface="Meiryo" panose="020B0604030504040204" pitchFamily="34" charset="-128"/>
                <a:ea typeface="Meiryo" panose="020B0604030504040204" pitchFamily="34" charset="-128"/>
              </a:rPr>
              <a:t>：登録情報。</a:t>
            </a:r>
            <a:r>
              <a:rPr lang="en-US" altLang="ja-JP" sz="700" dirty="0">
                <a:latin typeface="Meiryo" panose="020B0604030504040204" pitchFamily="34" charset="-128"/>
                <a:ea typeface="Meiryo" panose="020B0604030504040204" pitchFamily="34" charset="-128"/>
              </a:rPr>
              <a:t>LINE</a:t>
            </a:r>
            <a:r>
              <a:rPr lang="ja-JP" altLang="en-US" sz="700" dirty="0">
                <a:latin typeface="Meiryo" panose="020B0604030504040204" pitchFamily="34" charset="-128"/>
                <a:ea typeface="Meiryo" panose="020B0604030504040204" pitchFamily="34" charset="-128"/>
              </a:rPr>
              <a:t>：</a:t>
            </a:r>
            <a:r>
              <a:rPr lang="en-US" altLang="ja-JP" sz="700" dirty="0">
                <a:latin typeface="Meiryo" panose="020B0604030504040204" pitchFamily="34" charset="-128"/>
                <a:ea typeface="Meiryo" panose="020B0604030504040204" pitchFamily="34" charset="-128"/>
              </a:rPr>
              <a:t>IP</a:t>
            </a:r>
            <a:r>
              <a:rPr lang="ja-JP" altLang="en-US" sz="700" dirty="0">
                <a:latin typeface="Meiryo" panose="020B0604030504040204" pitchFamily="34" charset="-128"/>
                <a:ea typeface="Meiryo" panose="020B0604030504040204" pitchFamily="34" charset="-128"/>
              </a:rPr>
              <a:t>アドレス＆基地局。</a:t>
            </a:r>
            <a:endParaRPr lang="en-US" altLang="ja-JP" sz="700" dirty="0">
              <a:latin typeface="Meiryo" panose="020B0604030504040204" pitchFamily="34" charset="-128"/>
              <a:ea typeface="Meiryo" panose="020B0604030504040204" pitchFamily="34" charset="-128"/>
            </a:endParaRPr>
          </a:p>
          <a:p>
            <a:pPr>
              <a:lnSpc>
                <a:spcPct val="150000"/>
              </a:lnSpc>
            </a:pPr>
            <a:r>
              <a:rPr lang="ja-JP" altLang="en-US" sz="700" dirty="0">
                <a:latin typeface="Meiryo" panose="020B0604030504040204" pitchFamily="34" charset="-128"/>
                <a:ea typeface="Meiryo" panose="020B0604030504040204" pitchFamily="34" charset="-128"/>
              </a:rPr>
              <a:t>　　　　　　　　　　　</a:t>
            </a:r>
            <a:r>
              <a:rPr lang="en-US" altLang="ja-JP" sz="700" dirty="0">
                <a:latin typeface="Meiryo" panose="020B0604030504040204" pitchFamily="34" charset="-128"/>
                <a:ea typeface="Meiryo" panose="020B0604030504040204" pitchFamily="34" charset="-128"/>
              </a:rPr>
              <a:t>  </a:t>
            </a:r>
            <a:r>
              <a:rPr lang="ja-JP" altLang="en-US" sz="700" dirty="0">
                <a:latin typeface="Meiryo" panose="020B0604030504040204" pitchFamily="34" charset="-128"/>
                <a:ea typeface="Meiryo" panose="020B0604030504040204" pitchFamily="34" charset="-128"/>
              </a:rPr>
              <a:t>　　　</a:t>
            </a:r>
            <a:r>
              <a:rPr lang="en-US" altLang="ja-JP" sz="700" dirty="0">
                <a:latin typeface="Meiryo" panose="020B0604030504040204" pitchFamily="34" charset="-128"/>
                <a:ea typeface="Meiryo" panose="020B0604030504040204" pitchFamily="34" charset="-128"/>
              </a:rPr>
              <a:t> X</a:t>
            </a:r>
            <a:r>
              <a:rPr lang="ja-JP" altLang="en-US" sz="700" dirty="0">
                <a:latin typeface="Meiryo" panose="020B0604030504040204" pitchFamily="34" charset="-128"/>
                <a:ea typeface="Meiryo" panose="020B0604030504040204" pitchFamily="34" charset="-128"/>
              </a:rPr>
              <a:t>：</a:t>
            </a:r>
            <a:r>
              <a:rPr lang="en-US" altLang="ja-JP" sz="700" dirty="0">
                <a:latin typeface="Meiryo" panose="020B0604030504040204" pitchFamily="34" charset="-128"/>
                <a:ea typeface="Meiryo" panose="020B0604030504040204" pitchFamily="34" charset="-128"/>
              </a:rPr>
              <a:t>IP</a:t>
            </a:r>
            <a:r>
              <a:rPr lang="ja-JP" altLang="en-US" sz="700" dirty="0">
                <a:latin typeface="Meiryo" panose="020B0604030504040204" pitchFamily="34" charset="-128"/>
                <a:ea typeface="Meiryo" panose="020B0604030504040204" pitchFamily="34" charset="-128"/>
              </a:rPr>
              <a:t>アドレス、</a:t>
            </a:r>
            <a:r>
              <a:rPr lang="en-US" altLang="ja-JP" sz="700" dirty="0">
                <a:latin typeface="Meiryo" panose="020B0604030504040204" pitchFamily="34" charset="-128"/>
                <a:ea typeface="Meiryo" panose="020B0604030504040204" pitchFamily="34" charset="-128"/>
              </a:rPr>
              <a:t>GPS</a:t>
            </a:r>
            <a:r>
              <a:rPr lang="ja-JP" altLang="en-US" sz="700" dirty="0">
                <a:latin typeface="Meiryo" panose="020B0604030504040204" pitchFamily="34" charset="-128"/>
                <a:ea typeface="Meiryo" panose="020B0604030504040204" pitchFamily="34" charset="-128"/>
              </a:rPr>
              <a:t>、</a:t>
            </a:r>
            <a:r>
              <a:rPr lang="en-US" altLang="ja-JP" sz="700" dirty="0" err="1">
                <a:latin typeface="Meiryo" panose="020B0604030504040204" pitchFamily="34" charset="-128"/>
                <a:ea typeface="Meiryo" panose="020B0604030504040204" pitchFamily="34" charset="-128"/>
              </a:rPr>
              <a:t>WiFi</a:t>
            </a:r>
            <a:r>
              <a:rPr lang="ja-JP" altLang="en-US" sz="700" dirty="0">
                <a:latin typeface="Meiryo" panose="020B0604030504040204" pitchFamily="34" charset="-128"/>
                <a:ea typeface="Meiryo" panose="020B0604030504040204" pitchFamily="34" charset="-128"/>
              </a:rPr>
              <a:t>、ユーザーがポスト時に位置情報を含めた時などのリアルタイムシグナルなどから総合判断。）</a:t>
            </a:r>
            <a:endParaRPr lang="en-US" altLang="ja-JP" sz="7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・掲載開始時刻は指定できません。</a:t>
            </a:r>
          </a:p>
          <a:p>
            <a:pPr>
              <a:lnSpc>
                <a:spcPct val="150000"/>
              </a:lnSpc>
            </a:pPr>
            <a:r>
              <a:rPr lang="ja-JP" altLang="en-US" sz="800" dirty="0">
                <a:latin typeface="Meiryo" panose="020B0604030504040204" pitchFamily="34" charset="-128"/>
                <a:ea typeface="Meiryo" panose="020B0604030504040204" pitchFamily="34" charset="-128"/>
              </a:rPr>
              <a:t>・ソーシャル広告の最終審査は掲載期間中に行われます。そのため、審査結果により掲載期間中に出稿停止となる可能性がございます。あらかじめご了承下さい。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・媒体審査の状況により、掲載開始日が遅れる可能性がございます。あらかじめご了承ください。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・各媒体の出稿には、広告主様のアカウントが必要です。ご準備をお願い致します。</a:t>
            </a:r>
            <a:endParaRPr lang="en-US" altLang="ja-JP" sz="8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8909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角丸四角形 340">
            <a:extLst>
              <a:ext uri="{FF2B5EF4-FFF2-40B4-BE49-F238E27FC236}">
                <a16:creationId xmlns:a16="http://schemas.microsoft.com/office/drawing/2014/main" id="{128D739B-2B95-424E-A5FD-5F71755587E3}"/>
              </a:ext>
            </a:extLst>
          </p:cNvPr>
          <p:cNvSpPr/>
          <p:nvPr/>
        </p:nvSpPr>
        <p:spPr>
          <a:xfrm>
            <a:off x="0" y="6294767"/>
            <a:ext cx="9905999" cy="559709"/>
          </a:xfrm>
          <a:prstGeom prst="roundRect">
            <a:avLst>
              <a:gd name="adj" fmla="val 0"/>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1" name="角丸四角形 196">
            <a:extLst>
              <a:ext uri="{FF2B5EF4-FFF2-40B4-BE49-F238E27FC236}">
                <a16:creationId xmlns:a16="http://schemas.microsoft.com/office/drawing/2014/main" id="{B3B82362-BDAF-9D45-8964-5C1EA3BA2CCB}"/>
              </a:ext>
            </a:extLst>
          </p:cNvPr>
          <p:cNvSpPr/>
          <p:nvPr/>
        </p:nvSpPr>
        <p:spPr>
          <a:xfrm>
            <a:off x="1404408" y="6346838"/>
            <a:ext cx="5667073" cy="468157"/>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9" name="正方形/長方形 328">
            <a:extLst>
              <a:ext uri="{FF2B5EF4-FFF2-40B4-BE49-F238E27FC236}">
                <a16:creationId xmlns:a16="http://schemas.microsoft.com/office/drawing/2014/main" id="{31025AC3-58DC-5244-96AC-E9A31B3F8D43}"/>
              </a:ext>
            </a:extLst>
          </p:cNvPr>
          <p:cNvSpPr/>
          <p:nvPr/>
        </p:nvSpPr>
        <p:spPr>
          <a:xfrm>
            <a:off x="1467693" y="6362757"/>
            <a:ext cx="5603787" cy="461665"/>
          </a:xfrm>
          <a:prstGeom prst="rect">
            <a:avLst/>
          </a:prstGeom>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このセットをお申込み時にご希望頂くと、株式会社フリークアウトより位置情報（</a:t>
            </a:r>
            <a:r>
              <a:rPr lang="en-US" altLang="ja-JP" sz="900" dirty="0">
                <a:latin typeface="UD デジタル 教科書体 NP-B" panose="02020700000000000000" pitchFamily="18" charset="-128"/>
                <a:ea typeface="UD デジタル 教科書体 NP-B" panose="02020700000000000000" pitchFamily="18" charset="-128"/>
              </a:rPr>
              <a:t>GPS)</a:t>
            </a:r>
            <a:r>
              <a:rPr lang="ja-JP" altLang="en-US" sz="900" dirty="0">
                <a:latin typeface="UD デジタル 教科書体 NP-B" panose="02020700000000000000" pitchFamily="18" charset="-128"/>
                <a:ea typeface="UD デジタル 教科書体 NP-B" panose="02020700000000000000" pitchFamily="18" charset="-128"/>
              </a:rPr>
              <a:t>データを</a:t>
            </a:r>
            <a:endParaRPr lang="en-US" altLang="ja-JP" sz="900" dirty="0">
              <a:latin typeface="UD デジタル 教科書体 NP-B" panose="02020700000000000000" pitchFamily="18" charset="-128"/>
              <a:ea typeface="UD デジタル 教科書体 NP-B" panose="02020700000000000000" pitchFamily="18" charset="-128"/>
            </a:endParaRPr>
          </a:p>
          <a:p>
            <a:r>
              <a:rPr lang="ja-JP" altLang="en-US" sz="900" dirty="0">
                <a:latin typeface="UD デジタル 教科書体 NP-B" panose="02020700000000000000" pitchFamily="18" charset="-128"/>
                <a:ea typeface="UD デジタル 教科書体 NP-B" panose="02020700000000000000" pitchFamily="18" charset="-128"/>
              </a:rPr>
              <a:t>活用した</a:t>
            </a:r>
            <a:r>
              <a:rPr lang="ja-JP" altLang="en-US" sz="900" b="1" dirty="0">
                <a:latin typeface="UD デジタル 教科書体 NP-B" panose="02020700000000000000" pitchFamily="18" charset="-128"/>
                <a:ea typeface="UD デジタル 教科書体 NP-B" panose="02020700000000000000" pitchFamily="18" charset="-128"/>
              </a:rPr>
              <a:t>訴求対象施設の来店推計人数報告を無償提供させて頂きます。</a:t>
            </a:r>
            <a:endParaRPr lang="en-US" altLang="ja-JP" sz="900" dirty="0">
              <a:latin typeface="UD デジタル 教科書体 NP-B" panose="02020700000000000000" pitchFamily="18" charset="-128"/>
              <a:ea typeface="UD デジタル 教科書体 NP-B" panose="02020700000000000000" pitchFamily="18" charset="-128"/>
            </a:endParaRPr>
          </a:p>
          <a:p>
            <a:r>
              <a:rPr lang="en-US" altLang="ja-JP" sz="600" dirty="0">
                <a:latin typeface="+mn-ea"/>
              </a:rPr>
              <a:t>※</a:t>
            </a:r>
            <a:r>
              <a:rPr lang="ja-JP" altLang="en-US" sz="600" dirty="0">
                <a:latin typeface="+mn-ea"/>
              </a:rPr>
              <a:t>「チラシビジョン配信中」期間と昨年同時期や前月などの希望期間の来店数比較が可能です。詳細は</a:t>
            </a:r>
            <a:r>
              <a:rPr lang="ja-JP" altLang="en-US" sz="600">
                <a:latin typeface="+mn-ea"/>
              </a:rPr>
              <a:t>別紙の「</a:t>
            </a:r>
            <a:r>
              <a:rPr lang="en" altLang="ja-JP" sz="600" dirty="0">
                <a:latin typeface="+mn-ea"/>
              </a:rPr>
              <a:t>GPS</a:t>
            </a:r>
            <a:r>
              <a:rPr lang="ja-JP" altLang="en-US" sz="600">
                <a:latin typeface="+mn-ea"/>
              </a:rPr>
              <a:t>来店計測詳細 」資料</a:t>
            </a:r>
            <a:r>
              <a:rPr lang="ja-JP" altLang="en-US" sz="600" dirty="0">
                <a:latin typeface="+mn-ea"/>
              </a:rPr>
              <a:t>をご確認下さい。</a:t>
            </a:r>
            <a:endParaRPr lang="ja-JP" altLang="en-US" sz="900" dirty="0">
              <a:latin typeface="+mn-ea"/>
            </a:endParaRPr>
          </a:p>
        </p:txBody>
      </p:sp>
      <p:sp>
        <p:nvSpPr>
          <p:cNvPr id="330" name="角丸四角形 196">
            <a:extLst>
              <a:ext uri="{FF2B5EF4-FFF2-40B4-BE49-F238E27FC236}">
                <a16:creationId xmlns:a16="http://schemas.microsoft.com/office/drawing/2014/main" id="{E6D05834-F442-8240-B0D7-249647776705}"/>
              </a:ext>
            </a:extLst>
          </p:cNvPr>
          <p:cNvSpPr/>
          <p:nvPr/>
        </p:nvSpPr>
        <p:spPr>
          <a:xfrm>
            <a:off x="7233765" y="6358759"/>
            <a:ext cx="2580003" cy="454394"/>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1" name="テキスト ボックス 330">
            <a:extLst>
              <a:ext uri="{FF2B5EF4-FFF2-40B4-BE49-F238E27FC236}">
                <a16:creationId xmlns:a16="http://schemas.microsoft.com/office/drawing/2014/main" id="{75EFBBA6-983E-5B41-8A0B-095EFB54BEA8}"/>
              </a:ext>
            </a:extLst>
          </p:cNvPr>
          <p:cNvSpPr txBox="1"/>
          <p:nvPr/>
        </p:nvSpPr>
        <p:spPr>
          <a:xfrm>
            <a:off x="7267560" y="6399082"/>
            <a:ext cx="18649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GPS</a:t>
            </a:r>
            <a:r>
              <a:rPr kumimoji="1"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来店計測は株式会社フリークアウトの個別提供</a:t>
            </a:r>
            <a:endParaRPr kumimoji="1" lang="en-US"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（この企画に無償付帯）サービスです。</a:t>
            </a:r>
            <a:endParaRPr kumimoji="1" lang="en-US"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同社の位置情報マーケティングプラットフォームの</a:t>
            </a:r>
            <a:r>
              <a:rPr kumimoji="1" lang="en-US"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ASE</a:t>
            </a:r>
            <a:r>
              <a:rPr kumimoji="1"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を利用しています。</a:t>
            </a:r>
            <a:endParaRPr kumimoji="1" lang="ja-JP" altLang="en-US" sz="500" b="0"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pic>
        <p:nvPicPr>
          <p:cNvPr id="332" name="Google Shape;158;g76e0b93194_0_6">
            <a:extLst>
              <a:ext uri="{FF2B5EF4-FFF2-40B4-BE49-F238E27FC236}">
                <a16:creationId xmlns:a16="http://schemas.microsoft.com/office/drawing/2014/main" id="{D1D290C9-D2FF-3E40-95EE-C21620B284D5}"/>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137447" y="6598807"/>
            <a:ext cx="610281" cy="169884"/>
          </a:xfrm>
          <a:prstGeom prst="rect">
            <a:avLst/>
          </a:prstGeom>
          <a:noFill/>
          <a:ln>
            <a:noFill/>
          </a:ln>
        </p:spPr>
      </p:pic>
      <p:pic>
        <p:nvPicPr>
          <p:cNvPr id="333" name="Google Shape;23;p17" descr="freakout_color2.png">
            <a:extLst>
              <a:ext uri="{FF2B5EF4-FFF2-40B4-BE49-F238E27FC236}">
                <a16:creationId xmlns:a16="http://schemas.microsoft.com/office/drawing/2014/main" id="{6E7B7F66-49EC-BD46-A5DE-52E733DE0BC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158949" y="6398694"/>
            <a:ext cx="567276" cy="161381"/>
          </a:xfrm>
          <a:prstGeom prst="rect">
            <a:avLst/>
          </a:prstGeom>
          <a:noFill/>
          <a:ln>
            <a:noFill/>
          </a:ln>
        </p:spPr>
      </p:pic>
      <p:sp>
        <p:nvSpPr>
          <p:cNvPr id="334" name="角丸四角形 243">
            <a:extLst>
              <a:ext uri="{FF2B5EF4-FFF2-40B4-BE49-F238E27FC236}">
                <a16:creationId xmlns:a16="http://schemas.microsoft.com/office/drawing/2014/main" id="{1C635FBF-4C06-2F4D-A4DE-584723D49585}"/>
              </a:ext>
            </a:extLst>
          </p:cNvPr>
          <p:cNvSpPr/>
          <p:nvPr/>
        </p:nvSpPr>
        <p:spPr>
          <a:xfrm>
            <a:off x="135605" y="6355033"/>
            <a:ext cx="1133082" cy="432981"/>
          </a:xfrm>
          <a:prstGeom prst="roundRect">
            <a:avLst>
              <a:gd name="adj" fmla="val 50000"/>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sp>
        <p:nvSpPr>
          <p:cNvPr id="335" name="正方形/長方形 334">
            <a:extLst>
              <a:ext uri="{FF2B5EF4-FFF2-40B4-BE49-F238E27FC236}">
                <a16:creationId xmlns:a16="http://schemas.microsoft.com/office/drawing/2014/main" id="{B7F91A8B-F6A3-194D-8003-ED6A974B1127}"/>
              </a:ext>
            </a:extLst>
          </p:cNvPr>
          <p:cNvSpPr/>
          <p:nvPr/>
        </p:nvSpPr>
        <p:spPr>
          <a:xfrm>
            <a:off x="181479" y="6411565"/>
            <a:ext cx="1039277" cy="340093"/>
          </a:xfrm>
          <a:prstGeom prst="rect">
            <a:avLst/>
          </a:prstGeom>
        </p:spPr>
        <p:txBody>
          <a:bodyPr wrap="square">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effectLst/>
                <a:uLnTx/>
                <a:uFillTx/>
                <a:latin typeface="メイリオ" pitchFamily="50" charset="-128"/>
                <a:ea typeface="メイリオ" pitchFamily="50" charset="-128"/>
                <a:cs typeface="メイリオ" pitchFamily="50" charset="-128"/>
              </a:rPr>
              <a:t>来店計測</a:t>
            </a:r>
            <a:endParaRPr kumimoji="1" lang="en-US" altLang="ja-JP" sz="14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p:txBody>
      </p:sp>
      <p:sp>
        <p:nvSpPr>
          <p:cNvPr id="221" name="角丸四角形 204">
            <a:extLst>
              <a:ext uri="{FF2B5EF4-FFF2-40B4-BE49-F238E27FC236}">
                <a16:creationId xmlns:a16="http://schemas.microsoft.com/office/drawing/2014/main" id="{1C56706A-217D-4849-BA42-39641EEBD5AC}"/>
              </a:ext>
            </a:extLst>
          </p:cNvPr>
          <p:cNvSpPr/>
          <p:nvPr/>
        </p:nvSpPr>
        <p:spPr>
          <a:xfrm>
            <a:off x="7212470" y="2793355"/>
            <a:ext cx="2402211" cy="2341005"/>
          </a:xfrm>
          <a:prstGeom prst="roundRect">
            <a:avLst>
              <a:gd name="adj" fmla="val 4415"/>
            </a:avLst>
          </a:prstGeom>
          <a:solidFill>
            <a:srgbClr val="DAE3F3"/>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9" name="角丸四角形 8">
            <a:extLst>
              <a:ext uri="{FF2B5EF4-FFF2-40B4-BE49-F238E27FC236}">
                <a16:creationId xmlns:a16="http://schemas.microsoft.com/office/drawing/2014/main" id="{62CBAD70-4A19-F540-9989-1F1C08F27DBE}"/>
              </a:ext>
            </a:extLst>
          </p:cNvPr>
          <p:cNvSpPr/>
          <p:nvPr/>
        </p:nvSpPr>
        <p:spPr>
          <a:xfrm>
            <a:off x="7518755" y="3252187"/>
            <a:ext cx="432066" cy="43206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角丸四角形 298">
            <a:extLst>
              <a:ext uri="{FF2B5EF4-FFF2-40B4-BE49-F238E27FC236}">
                <a16:creationId xmlns:a16="http://schemas.microsoft.com/office/drawing/2014/main" id="{6C494DA8-9F07-C24E-A998-4C0F438CF07E}"/>
              </a:ext>
            </a:extLst>
          </p:cNvPr>
          <p:cNvSpPr/>
          <p:nvPr/>
        </p:nvSpPr>
        <p:spPr>
          <a:xfrm>
            <a:off x="8366248" y="3252187"/>
            <a:ext cx="1018196" cy="43206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244164"/>
            <a:ext cx="9283101" cy="576000"/>
          </a:xfrm>
          <a:prstGeom prst="rect">
            <a:avLst/>
          </a:prstGeom>
          <a:gradFill flip="none" rotWithShape="1">
            <a:gsLst>
              <a:gs pos="100000">
                <a:schemeClr val="bg1"/>
              </a:gs>
              <a:gs pos="0">
                <a:srgbClr val="DAE3F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flipV="1">
            <a:off x="361585" y="5244164"/>
            <a:ext cx="9293209" cy="7144"/>
          </a:xfrm>
          <a:prstGeom prst="line">
            <a:avLst/>
          </a:prstGeom>
          <a:ln>
            <a:solidFill>
              <a:srgbClr val="1B4E93"/>
            </a:solidFill>
          </a:ln>
        </p:spPr>
        <p:style>
          <a:lnRef idx="1">
            <a:schemeClr val="accent1"/>
          </a:lnRef>
          <a:fillRef idx="0">
            <a:schemeClr val="accent1"/>
          </a:fillRef>
          <a:effectRef idx="0">
            <a:schemeClr val="accent1"/>
          </a:effectRef>
          <a:fontRef idx="minor">
            <a:schemeClr val="tx1"/>
          </a:fontRef>
        </p:style>
      </p:cxnSp>
      <p:sp>
        <p:nvSpPr>
          <p:cNvPr id="308" name="平行四辺形 307">
            <a:extLst>
              <a:ext uri="{FF2B5EF4-FFF2-40B4-BE49-F238E27FC236}">
                <a16:creationId xmlns:a16="http://schemas.microsoft.com/office/drawing/2014/main" id="{A52B71FD-1DC9-0740-A11F-7BAE949CC15A}"/>
              </a:ext>
            </a:extLst>
          </p:cNvPr>
          <p:cNvSpPr/>
          <p:nvPr/>
        </p:nvSpPr>
        <p:spPr>
          <a:xfrm>
            <a:off x="177693" y="5235951"/>
            <a:ext cx="673027" cy="689838"/>
          </a:xfrm>
          <a:prstGeom prst="parallelogram">
            <a:avLst>
              <a:gd name="adj" fmla="val 27873"/>
            </a:avLst>
          </a:prstGeom>
          <a:gradFill>
            <a:gsLst>
              <a:gs pos="100000">
                <a:srgbClr val="1B4E93"/>
              </a:gs>
              <a:gs pos="0">
                <a:srgbClr val="DAE3F3"/>
              </a:gs>
            </a:gsLst>
            <a:lin ang="16200000" scaled="1"/>
          </a:gradFill>
          <a:ln w="76200" cap="rnd">
            <a:gradFill>
              <a:gsLst>
                <a:gs pos="0">
                  <a:srgbClr val="1B4E93"/>
                </a:gs>
                <a:gs pos="100000">
                  <a:srgbClr val="DAE3F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191196" y="512957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303" name="正方形/長方形 302">
            <a:extLst>
              <a:ext uri="{FF2B5EF4-FFF2-40B4-BE49-F238E27FC236}">
                <a16:creationId xmlns:a16="http://schemas.microsoft.com/office/drawing/2014/main" id="{3B0F4C3E-734A-C546-8246-0ED960B45BCB}"/>
              </a:ext>
            </a:extLst>
          </p:cNvPr>
          <p:cNvSpPr/>
          <p:nvPr/>
        </p:nvSpPr>
        <p:spPr>
          <a:xfrm flipV="1">
            <a:off x="361191" y="2325344"/>
            <a:ext cx="9283101" cy="576000"/>
          </a:xfrm>
          <a:prstGeom prst="rect">
            <a:avLst/>
          </a:prstGeom>
          <a:gradFill flip="none" rotWithShape="1">
            <a:gsLst>
              <a:gs pos="100000">
                <a:schemeClr val="bg1"/>
              </a:gs>
              <a:gs pos="0">
                <a:srgbClr val="DAE3F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4" name="直線コネクタ 303">
            <a:extLst>
              <a:ext uri="{FF2B5EF4-FFF2-40B4-BE49-F238E27FC236}">
                <a16:creationId xmlns:a16="http://schemas.microsoft.com/office/drawing/2014/main" id="{1C1B22B1-D48A-4A4E-9E2E-DFA80D556317}"/>
              </a:ext>
            </a:extLst>
          </p:cNvPr>
          <p:cNvCxnSpPr>
            <a:cxnSpLocks/>
          </p:cNvCxnSpPr>
          <p:nvPr/>
        </p:nvCxnSpPr>
        <p:spPr>
          <a:xfrm flipV="1">
            <a:off x="361585" y="2325344"/>
            <a:ext cx="9293209" cy="7144"/>
          </a:xfrm>
          <a:prstGeom prst="line">
            <a:avLst/>
          </a:prstGeom>
          <a:ln>
            <a:solidFill>
              <a:srgbClr val="1B4E93"/>
            </a:solidFill>
          </a:ln>
        </p:spPr>
        <p:style>
          <a:lnRef idx="1">
            <a:schemeClr val="accent1"/>
          </a:lnRef>
          <a:fillRef idx="0">
            <a:schemeClr val="accent1"/>
          </a:fillRef>
          <a:effectRef idx="0">
            <a:schemeClr val="accent1"/>
          </a:effectRef>
          <a:fontRef idx="minor">
            <a:schemeClr val="tx1"/>
          </a:fontRef>
        </p:style>
      </p:cxnSp>
      <p:sp>
        <p:nvSpPr>
          <p:cNvPr id="181" name="正方形/長方形 180">
            <a:extLst>
              <a:ext uri="{FF2B5EF4-FFF2-40B4-BE49-F238E27FC236}">
                <a16:creationId xmlns:a16="http://schemas.microsoft.com/office/drawing/2014/main" id="{2928F103-B2EC-DE43-B544-3BEAE66D4B42}"/>
              </a:ext>
            </a:extLst>
          </p:cNvPr>
          <p:cNvSpPr/>
          <p:nvPr/>
        </p:nvSpPr>
        <p:spPr>
          <a:xfrm flipV="1">
            <a:off x="361191" y="1065952"/>
            <a:ext cx="9283101" cy="576000"/>
          </a:xfrm>
          <a:prstGeom prst="rect">
            <a:avLst/>
          </a:prstGeom>
          <a:gradFill flip="none" rotWithShape="1">
            <a:gsLst>
              <a:gs pos="100000">
                <a:schemeClr val="bg1"/>
              </a:gs>
              <a:gs pos="0">
                <a:srgbClr val="DAE3F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204">
            <a:extLst>
              <a:ext uri="{FF2B5EF4-FFF2-40B4-BE49-F238E27FC236}">
                <a16:creationId xmlns:a16="http://schemas.microsoft.com/office/drawing/2014/main" id="{BDADFB6D-ACD0-B344-B9BB-A830696C4A79}"/>
              </a:ext>
            </a:extLst>
          </p:cNvPr>
          <p:cNvSpPr/>
          <p:nvPr/>
        </p:nvSpPr>
        <p:spPr>
          <a:xfrm>
            <a:off x="1803253" y="2793355"/>
            <a:ext cx="5137685" cy="2341005"/>
          </a:xfrm>
          <a:prstGeom prst="roundRect">
            <a:avLst>
              <a:gd name="adj" fmla="val 2989"/>
            </a:avLst>
          </a:prstGeom>
          <a:solidFill>
            <a:srgbClr val="DAE3F3"/>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63" name="台形 162">
            <a:extLst>
              <a:ext uri="{FF2B5EF4-FFF2-40B4-BE49-F238E27FC236}">
                <a16:creationId xmlns:a16="http://schemas.microsoft.com/office/drawing/2014/main" id="{3932D21E-4D22-BC4D-BB70-6B3723E13C90}"/>
              </a:ext>
            </a:extLst>
          </p:cNvPr>
          <p:cNvSpPr/>
          <p:nvPr/>
        </p:nvSpPr>
        <p:spPr>
          <a:xfrm rot="10800000">
            <a:off x="3640853" y="2811155"/>
            <a:ext cx="1513576" cy="324000"/>
          </a:xfrm>
          <a:prstGeom prst="trapezoid">
            <a:avLst/>
          </a:prstGeom>
          <a:solidFill>
            <a:srgbClr val="1B4E93"/>
          </a:solidFill>
          <a:ln w="5715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台形 163">
            <a:extLst>
              <a:ext uri="{FF2B5EF4-FFF2-40B4-BE49-F238E27FC236}">
                <a16:creationId xmlns:a16="http://schemas.microsoft.com/office/drawing/2014/main" id="{39209CDD-DB24-994D-9B56-AA9F2485B906}"/>
              </a:ext>
            </a:extLst>
          </p:cNvPr>
          <p:cNvSpPr/>
          <p:nvPr/>
        </p:nvSpPr>
        <p:spPr>
          <a:xfrm rot="10800000">
            <a:off x="5345666" y="2811155"/>
            <a:ext cx="1513576" cy="324000"/>
          </a:xfrm>
          <a:prstGeom prst="trapezoid">
            <a:avLst/>
          </a:prstGeom>
          <a:solidFill>
            <a:srgbClr val="1B4E93"/>
          </a:solidFill>
          <a:ln w="5715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1B4E93"/>
          </a:solidFill>
          <a:ln w="7620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F9011FD-B106-3048-A9E5-E4268788E05B}"/>
              </a:ext>
            </a:extLst>
          </p:cNvPr>
          <p:cNvCxnSpPr>
            <a:cxnSpLocks/>
          </p:cNvCxnSpPr>
          <p:nvPr/>
        </p:nvCxnSpPr>
        <p:spPr>
          <a:xfrm flipV="1">
            <a:off x="361585" y="1061828"/>
            <a:ext cx="9293209" cy="7144"/>
          </a:xfrm>
          <a:prstGeom prst="line">
            <a:avLst/>
          </a:prstGeom>
          <a:ln>
            <a:solidFill>
              <a:srgbClr val="1B4E93"/>
            </a:solidFill>
          </a:ln>
        </p:spPr>
        <p:style>
          <a:lnRef idx="1">
            <a:schemeClr val="accent1"/>
          </a:lnRef>
          <a:fillRef idx="0">
            <a:schemeClr val="accent1"/>
          </a:fillRef>
          <a:effectRef idx="0">
            <a:schemeClr val="accent1"/>
          </a:effectRef>
          <a:fontRef idx="minor">
            <a:schemeClr val="tx1"/>
          </a:fontRef>
        </p:style>
      </p:cxn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5"/>
          <a:srcRect t="22924" b="-12618"/>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2108334" cy="492443"/>
          </a:xfrm>
          <a:prstGeom prst="rect">
            <a:avLst/>
          </a:prstGeom>
        </p:spPr>
        <p:txBody>
          <a:bodyPr wrap="none">
            <a:spAutoFit/>
          </a:bodyPr>
          <a:lstStyle/>
          <a:p>
            <a:pPr defTabSz="990570">
              <a:spcBef>
                <a:spcPct val="0"/>
              </a:spcBef>
              <a:defRPr/>
            </a:pPr>
            <a:r>
              <a:rPr lang="en-US" altLang="ja-JP" sz="2600" b="1" dirty="0" err="1">
                <a:solidFill>
                  <a:schemeClr val="bg1"/>
                </a:solidFill>
                <a:latin typeface="Meiryo" charset="-128"/>
                <a:ea typeface="Meiryo" charset="-128"/>
                <a:cs typeface="Meiryo" charset="-128"/>
              </a:rPr>
              <a:t>TVer</a:t>
            </a:r>
            <a:r>
              <a:rPr lang="en-US" altLang="ja-JP" sz="2600" b="1" dirty="0">
                <a:solidFill>
                  <a:schemeClr val="bg1"/>
                </a:solidFill>
                <a:latin typeface="Meiryo" charset="-128"/>
                <a:ea typeface="Meiryo" charset="-128"/>
                <a:cs typeface="Meiryo" charset="-128"/>
              </a:rPr>
              <a:t> </a:t>
            </a:r>
            <a:r>
              <a:rPr lang="ja-JP" altLang="en-US" sz="2600" b="1" dirty="0">
                <a:solidFill>
                  <a:schemeClr val="bg1"/>
                </a:solidFill>
                <a:latin typeface="Meiryo" charset="-128"/>
                <a:ea typeface="Meiryo" charset="-128"/>
                <a:cs typeface="Meiryo" charset="-128"/>
              </a:rPr>
              <a:t>セット</a:t>
            </a:r>
            <a:endParaRPr lang="en-US" altLang="ja-JP" sz="2600" b="1" dirty="0">
              <a:solidFill>
                <a:schemeClr val="bg1"/>
              </a:solidFill>
              <a:latin typeface="Meiryo" charset="-128"/>
              <a:ea typeface="Meiryo" charset="-128"/>
              <a:cs typeface="Meiryo" charset="-128"/>
            </a:endParaRPr>
          </a:p>
        </p:txBody>
      </p:sp>
      <p:sp>
        <p:nvSpPr>
          <p:cNvPr id="198" name="テキスト ボックス 197">
            <a:extLst>
              <a:ext uri="{FF2B5EF4-FFF2-40B4-BE49-F238E27FC236}">
                <a16:creationId xmlns:a16="http://schemas.microsoft.com/office/drawing/2014/main" id="{000DBBB4-FCAB-4AE6-9175-32B49D74870E}"/>
              </a:ext>
            </a:extLst>
          </p:cNvPr>
          <p:cNvSpPr txBox="1"/>
          <p:nvPr/>
        </p:nvSpPr>
        <p:spPr>
          <a:xfrm>
            <a:off x="2018309" y="4163090"/>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lang="en-US" altLang="ja-JP" sz="1200" b="1" dirty="0">
                <a:latin typeface="Meiryo" panose="020B0604030504040204" pitchFamily="34" charset="-128"/>
                <a:ea typeface="Meiryo" panose="020B0604030504040204" pitchFamily="34" charset="-128"/>
              </a:rPr>
              <a:t>349</a:t>
            </a:r>
            <a:r>
              <a:rPr kumimoji="1" lang="en-US" altLang="ja-JP" sz="1200" b="1" dirty="0">
                <a:latin typeface="Meiryo" panose="020B0604030504040204" pitchFamily="34" charset="-128"/>
                <a:ea typeface="Meiryo" panose="020B0604030504040204" pitchFamily="34" charset="-128"/>
              </a:rPr>
              <a:t>,000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sp>
        <p:nvSpPr>
          <p:cNvPr id="204" name="テキスト ボックス 203">
            <a:extLst>
              <a:ext uri="{FF2B5EF4-FFF2-40B4-BE49-F238E27FC236}">
                <a16:creationId xmlns:a16="http://schemas.microsoft.com/office/drawing/2014/main" id="{8B955666-6385-4917-85F9-EB03F44843AE}"/>
              </a:ext>
            </a:extLst>
          </p:cNvPr>
          <p:cNvSpPr txBox="1"/>
          <p:nvPr/>
        </p:nvSpPr>
        <p:spPr>
          <a:xfrm>
            <a:off x="3894756" y="2802958"/>
            <a:ext cx="954107" cy="415498"/>
          </a:xfrm>
          <a:prstGeom prst="rect">
            <a:avLst/>
          </a:prstGeom>
          <a:noFill/>
        </p:spPr>
        <p:txBody>
          <a:bodyPr wrap="none" rtlCol="0">
            <a:spAutoFit/>
          </a:bodyPr>
          <a:lstStyle/>
          <a:p>
            <a:r>
              <a:rPr kumimoji="1" lang="ja-JP" altLang="en-US" sz="2100" b="1" kern="0" spc="-100">
                <a:solidFill>
                  <a:schemeClr val="bg1"/>
                </a:solidFill>
                <a:latin typeface="Meiryo" panose="020B0604030504040204" pitchFamily="34" charset="-128"/>
                <a:ea typeface="Meiryo" panose="020B0604030504040204" pitchFamily="34" charset="-128"/>
              </a:rPr>
              <a:t>スマホ</a:t>
            </a:r>
            <a:endParaRPr kumimoji="1" lang="ja-JP" altLang="en-US" sz="2100" b="1" kern="0" spc="-100" dirty="0">
              <a:solidFill>
                <a:schemeClr val="bg1"/>
              </a:solidFill>
              <a:latin typeface="Meiryo" panose="020B0604030504040204" pitchFamily="34" charset="-128"/>
              <a:ea typeface="Meiryo" panose="020B0604030504040204" pitchFamily="34" charset="-128"/>
            </a:endParaRPr>
          </a:p>
        </p:txBody>
      </p:sp>
      <p:sp>
        <p:nvSpPr>
          <p:cNvPr id="207" name="テキスト ボックス 206">
            <a:extLst>
              <a:ext uri="{FF2B5EF4-FFF2-40B4-BE49-F238E27FC236}">
                <a16:creationId xmlns:a16="http://schemas.microsoft.com/office/drawing/2014/main" id="{31170289-6823-462E-8798-38E5A6C5FADC}"/>
              </a:ext>
            </a:extLst>
          </p:cNvPr>
          <p:cNvSpPr txBox="1"/>
          <p:nvPr/>
        </p:nvSpPr>
        <p:spPr>
          <a:xfrm>
            <a:off x="5402258" y="2831430"/>
            <a:ext cx="13869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a:t>
            </a:r>
            <a:r>
              <a:rPr kumimoji="1" lang="ja-JP" altLang="en-US" b="1" spc="-100">
                <a:solidFill>
                  <a:schemeClr val="bg1"/>
                </a:solidFill>
                <a:latin typeface="Meiryo" panose="020B0604030504040204" pitchFamily="34" charset="-128"/>
                <a:ea typeface="Meiryo" panose="020B0604030504040204" pitchFamily="34" charset="-128"/>
              </a:rPr>
              <a:t>スマホ</a:t>
            </a:r>
            <a:endParaRPr kumimoji="1" lang="ja-JP" altLang="en-US" b="1" spc="-100" dirty="0">
              <a:solidFill>
                <a:schemeClr val="bg1"/>
              </a:solidFill>
              <a:latin typeface="Meiryo" panose="020B0604030504040204" pitchFamily="34" charset="-128"/>
              <a:ea typeface="Meiryo" panose="020B0604030504040204" pitchFamily="34" charset="-128"/>
            </a:endParaRPr>
          </a:p>
        </p:txBody>
      </p:sp>
      <p:sp>
        <p:nvSpPr>
          <p:cNvPr id="216" name="テキスト ボックス 215">
            <a:extLst>
              <a:ext uri="{FF2B5EF4-FFF2-40B4-BE49-F238E27FC236}">
                <a16:creationId xmlns:a16="http://schemas.microsoft.com/office/drawing/2014/main" id="{481E9284-C62B-4993-A1EF-EEDDB3A6B7A7}"/>
              </a:ext>
            </a:extLst>
          </p:cNvPr>
          <p:cNvSpPr txBox="1"/>
          <p:nvPr/>
        </p:nvSpPr>
        <p:spPr>
          <a:xfrm>
            <a:off x="2018309" y="4693189"/>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lang="en-US" altLang="ja-JP" sz="1200" b="1" dirty="0">
                <a:latin typeface="Meiryo" panose="020B0604030504040204" pitchFamily="34" charset="-128"/>
                <a:ea typeface="Meiryo" panose="020B0604030504040204" pitchFamily="34" charset="-128"/>
              </a:rPr>
              <a:t>320</a:t>
            </a:r>
            <a:r>
              <a:rPr kumimoji="1" lang="en-US" altLang="ja-JP" sz="1200" b="1" dirty="0">
                <a:latin typeface="Meiryo" panose="020B0604030504040204" pitchFamily="34" charset="-128"/>
                <a:ea typeface="Meiryo" panose="020B0604030504040204" pitchFamily="34" charset="-128"/>
              </a:rPr>
              <a:t>,000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sp>
        <p:nvSpPr>
          <p:cNvPr id="224" name="テキスト ボックス 223">
            <a:extLst>
              <a:ext uri="{FF2B5EF4-FFF2-40B4-BE49-F238E27FC236}">
                <a16:creationId xmlns:a16="http://schemas.microsoft.com/office/drawing/2014/main" id="{0151E3B5-DE6D-4E9F-9305-6CBBC2AF9031}"/>
              </a:ext>
            </a:extLst>
          </p:cNvPr>
          <p:cNvSpPr txBox="1"/>
          <p:nvPr/>
        </p:nvSpPr>
        <p:spPr>
          <a:xfrm>
            <a:off x="3683880" y="4156659"/>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lang="en-US" altLang="ja-JP" sz="1200" b="1" dirty="0">
                <a:latin typeface="Meiryo" panose="020B0604030504040204" pitchFamily="34" charset="-128"/>
                <a:ea typeface="Meiryo" panose="020B0604030504040204" pitchFamily="34" charset="-128"/>
              </a:rPr>
              <a:t>218</a:t>
            </a:r>
            <a:r>
              <a:rPr kumimoji="1" lang="en-US" altLang="ja-JP" sz="1200" b="1" dirty="0">
                <a:latin typeface="Meiryo" panose="020B0604030504040204" pitchFamily="34" charset="-128"/>
                <a:ea typeface="Meiryo" panose="020B0604030504040204" pitchFamily="34" charset="-128"/>
              </a:rPr>
              <a:t>,000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sp>
        <p:nvSpPr>
          <p:cNvPr id="225" name="テキスト ボックス 224">
            <a:extLst>
              <a:ext uri="{FF2B5EF4-FFF2-40B4-BE49-F238E27FC236}">
                <a16:creationId xmlns:a16="http://schemas.microsoft.com/office/drawing/2014/main" id="{663D1B4A-46F6-4BE4-9AEF-A6691B124A43}"/>
              </a:ext>
            </a:extLst>
          </p:cNvPr>
          <p:cNvSpPr txBox="1"/>
          <p:nvPr/>
        </p:nvSpPr>
        <p:spPr>
          <a:xfrm>
            <a:off x="3683880" y="4686758"/>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lang="en-US" altLang="ja-JP" sz="1200" b="1" dirty="0">
                <a:latin typeface="Meiryo" panose="020B0604030504040204" pitchFamily="34" charset="-128"/>
                <a:ea typeface="Meiryo" panose="020B0604030504040204" pitchFamily="34" charset="-128"/>
              </a:rPr>
              <a:t>2</a:t>
            </a:r>
            <a:r>
              <a:rPr kumimoji="1" lang="en-US" altLang="ja-JP" sz="1200" b="1" dirty="0">
                <a:latin typeface="Meiryo" panose="020B0604030504040204" pitchFamily="34" charset="-128"/>
                <a:ea typeface="Meiryo" panose="020B0604030504040204" pitchFamily="34" charset="-128"/>
              </a:rPr>
              <a:t>00,000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sp>
        <p:nvSpPr>
          <p:cNvPr id="227" name="テキスト ボックス 226">
            <a:extLst>
              <a:ext uri="{FF2B5EF4-FFF2-40B4-BE49-F238E27FC236}">
                <a16:creationId xmlns:a16="http://schemas.microsoft.com/office/drawing/2014/main" id="{C47DB22B-77AE-4B93-8035-F13108C4F4B5}"/>
              </a:ext>
            </a:extLst>
          </p:cNvPr>
          <p:cNvSpPr txBox="1"/>
          <p:nvPr/>
        </p:nvSpPr>
        <p:spPr>
          <a:xfrm>
            <a:off x="5384509" y="4150308"/>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lang="en-US" altLang="ja-JP" sz="1200" b="1" dirty="0">
                <a:latin typeface="Meiryo" panose="020B0604030504040204" pitchFamily="34" charset="-128"/>
                <a:ea typeface="Meiryo" panose="020B0604030504040204" pitchFamily="34" charset="-128"/>
              </a:rPr>
              <a:t>242</a:t>
            </a:r>
            <a:r>
              <a:rPr kumimoji="1" lang="en-US" altLang="ja-JP" sz="1200" b="1" dirty="0">
                <a:latin typeface="Meiryo" panose="020B0604030504040204" pitchFamily="34" charset="-128"/>
                <a:ea typeface="Meiryo" panose="020B0604030504040204" pitchFamily="34" charset="-128"/>
              </a:rPr>
              <a:t>,000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sp>
        <p:nvSpPr>
          <p:cNvPr id="228" name="テキスト ボックス 227">
            <a:extLst>
              <a:ext uri="{FF2B5EF4-FFF2-40B4-BE49-F238E27FC236}">
                <a16:creationId xmlns:a16="http://schemas.microsoft.com/office/drawing/2014/main" id="{E7F6843B-A3D2-4025-824A-25C3D5EE450E}"/>
              </a:ext>
            </a:extLst>
          </p:cNvPr>
          <p:cNvSpPr txBox="1"/>
          <p:nvPr/>
        </p:nvSpPr>
        <p:spPr>
          <a:xfrm>
            <a:off x="5374319" y="4680407"/>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lang="en-US" altLang="ja-JP" sz="1200" b="1" dirty="0">
                <a:latin typeface="Meiryo" panose="020B0604030504040204" pitchFamily="34" charset="-128"/>
                <a:ea typeface="Meiryo" panose="020B0604030504040204" pitchFamily="34" charset="-128"/>
              </a:rPr>
              <a:t>222</a:t>
            </a:r>
            <a:r>
              <a:rPr kumimoji="1" lang="en-US" altLang="ja-JP" sz="1200" b="1" dirty="0">
                <a:latin typeface="Meiryo" panose="020B0604030504040204" pitchFamily="34" charset="-128"/>
                <a:ea typeface="Meiryo" panose="020B0604030504040204" pitchFamily="34" charset="-128"/>
              </a:rPr>
              <a:t>,000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pic>
        <p:nvPicPr>
          <p:cNvPr id="231" name="図 230">
            <a:extLst>
              <a:ext uri="{FF2B5EF4-FFF2-40B4-BE49-F238E27FC236}">
                <a16:creationId xmlns:a16="http://schemas.microsoft.com/office/drawing/2014/main" id="{C16F2A8A-DF20-4A6A-9197-3DC6FC6ADF7F}"/>
              </a:ext>
            </a:extLst>
          </p:cNvPr>
          <p:cNvPicPr>
            <a:picLocks noChangeAspect="1"/>
          </p:cNvPicPr>
          <p:nvPr/>
        </p:nvPicPr>
        <p:blipFill>
          <a:blip r:embed="rId6"/>
          <a:srcRect/>
          <a:stretch/>
        </p:blipFill>
        <p:spPr>
          <a:xfrm>
            <a:off x="2359059" y="3219861"/>
            <a:ext cx="670036" cy="422292"/>
          </a:xfrm>
          <a:prstGeom prst="rect">
            <a:avLst/>
          </a:prstGeom>
        </p:spPr>
      </p:pic>
      <p:pic>
        <p:nvPicPr>
          <p:cNvPr id="234" name="図 233">
            <a:extLst>
              <a:ext uri="{FF2B5EF4-FFF2-40B4-BE49-F238E27FC236}">
                <a16:creationId xmlns:a16="http://schemas.microsoft.com/office/drawing/2014/main" id="{5326A0ED-DCDB-4DF1-BC98-F1DA6E9AB5CF}"/>
              </a:ext>
            </a:extLst>
          </p:cNvPr>
          <p:cNvPicPr>
            <a:picLocks noChangeAspect="1"/>
          </p:cNvPicPr>
          <p:nvPr/>
        </p:nvPicPr>
        <p:blipFill>
          <a:blip r:embed="rId7"/>
          <a:srcRect/>
          <a:stretch/>
        </p:blipFill>
        <p:spPr>
          <a:xfrm>
            <a:off x="4307644" y="3218393"/>
            <a:ext cx="208624" cy="411532"/>
          </a:xfrm>
          <a:prstGeom prst="rect">
            <a:avLst/>
          </a:prstGeom>
        </p:spPr>
      </p:pic>
      <p:cxnSp>
        <p:nvCxnSpPr>
          <p:cNvPr id="235" name="直線コネクタ 234">
            <a:extLst>
              <a:ext uri="{FF2B5EF4-FFF2-40B4-BE49-F238E27FC236}">
                <a16:creationId xmlns:a16="http://schemas.microsoft.com/office/drawing/2014/main" id="{0A9D00A4-22E5-48A8-855D-A1CA496CFACF}"/>
              </a:ext>
            </a:extLst>
          </p:cNvPr>
          <p:cNvCxnSpPr>
            <a:cxnSpLocks/>
          </p:cNvCxnSpPr>
          <p:nvPr/>
        </p:nvCxnSpPr>
        <p:spPr>
          <a:xfrm>
            <a:off x="5391771" y="4600970"/>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6CFD71EE-7130-4A73-91A0-3FFBAB434FF4}"/>
              </a:ext>
            </a:extLst>
          </p:cNvPr>
          <p:cNvCxnSpPr>
            <a:cxnSpLocks/>
          </p:cNvCxnSpPr>
          <p:nvPr/>
        </p:nvCxnSpPr>
        <p:spPr>
          <a:xfrm>
            <a:off x="5391771" y="4146328"/>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37" name="図 236">
            <a:extLst>
              <a:ext uri="{FF2B5EF4-FFF2-40B4-BE49-F238E27FC236}">
                <a16:creationId xmlns:a16="http://schemas.microsoft.com/office/drawing/2014/main" id="{28989A0C-7B69-4DB4-AC91-986619D11CB1}"/>
              </a:ext>
            </a:extLst>
          </p:cNvPr>
          <p:cNvPicPr>
            <a:picLocks noChangeAspect="1"/>
          </p:cNvPicPr>
          <p:nvPr/>
        </p:nvPicPr>
        <p:blipFill>
          <a:blip r:embed="rId8"/>
          <a:srcRect/>
          <a:stretch/>
        </p:blipFill>
        <p:spPr>
          <a:xfrm>
            <a:off x="5664945" y="3219100"/>
            <a:ext cx="810010" cy="416712"/>
          </a:xfrm>
          <a:prstGeom prst="rect">
            <a:avLst/>
          </a:prstGeom>
        </p:spPr>
      </p:pic>
      <p:sp>
        <p:nvSpPr>
          <p:cNvPr id="240" name="ホームベース 136">
            <a:extLst>
              <a:ext uri="{FF2B5EF4-FFF2-40B4-BE49-F238E27FC236}">
                <a16:creationId xmlns:a16="http://schemas.microsoft.com/office/drawing/2014/main" id="{FEF8B4C3-B763-4D5E-9380-8E80ECD8095A}"/>
              </a:ext>
            </a:extLst>
          </p:cNvPr>
          <p:cNvSpPr/>
          <p:nvPr/>
        </p:nvSpPr>
        <p:spPr>
          <a:xfrm>
            <a:off x="947050" y="4170395"/>
            <a:ext cx="1116000" cy="433424"/>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41" name="ホームベース 141">
            <a:extLst>
              <a:ext uri="{FF2B5EF4-FFF2-40B4-BE49-F238E27FC236}">
                <a16:creationId xmlns:a16="http://schemas.microsoft.com/office/drawing/2014/main" id="{154F9440-D995-4C41-89F6-D76C526DFD82}"/>
              </a:ext>
            </a:extLst>
          </p:cNvPr>
          <p:cNvSpPr/>
          <p:nvPr/>
        </p:nvSpPr>
        <p:spPr>
          <a:xfrm>
            <a:off x="947050" y="4603707"/>
            <a:ext cx="1116000" cy="433424"/>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42" name="片側の 2 つの角を丸めた四角形 131">
            <a:extLst>
              <a:ext uri="{FF2B5EF4-FFF2-40B4-BE49-F238E27FC236}">
                <a16:creationId xmlns:a16="http://schemas.microsoft.com/office/drawing/2014/main" id="{9E11AFC6-B27F-4E59-B9BE-E6358DC57EE5}"/>
              </a:ext>
            </a:extLst>
          </p:cNvPr>
          <p:cNvSpPr/>
          <p:nvPr/>
        </p:nvSpPr>
        <p:spPr>
          <a:xfrm rot="16200000">
            <a:off x="534437" y="4495763"/>
            <a:ext cx="866736"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ホームベース 142">
            <a:extLst>
              <a:ext uri="{FF2B5EF4-FFF2-40B4-BE49-F238E27FC236}">
                <a16:creationId xmlns:a16="http://schemas.microsoft.com/office/drawing/2014/main" id="{93BD506F-DFB3-4507-8FF6-A17D7739B9AC}"/>
              </a:ext>
            </a:extLst>
          </p:cNvPr>
          <p:cNvSpPr/>
          <p:nvPr/>
        </p:nvSpPr>
        <p:spPr>
          <a:xfrm>
            <a:off x="947050" y="3731071"/>
            <a:ext cx="1114790" cy="370099"/>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44" name="片側の 2 つの角を丸めた四角形 123">
            <a:extLst>
              <a:ext uri="{FF2B5EF4-FFF2-40B4-BE49-F238E27FC236}">
                <a16:creationId xmlns:a16="http://schemas.microsoft.com/office/drawing/2014/main" id="{70B604E8-8436-4AC5-827A-39540826D66A}"/>
              </a:ext>
            </a:extLst>
          </p:cNvPr>
          <p:cNvSpPr/>
          <p:nvPr/>
        </p:nvSpPr>
        <p:spPr>
          <a:xfrm rot="16200000">
            <a:off x="804913" y="3801694"/>
            <a:ext cx="357216"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テキスト ボックス 244">
            <a:extLst>
              <a:ext uri="{FF2B5EF4-FFF2-40B4-BE49-F238E27FC236}">
                <a16:creationId xmlns:a16="http://schemas.microsoft.com/office/drawing/2014/main" id="{BACF7144-149E-4050-94CF-3AEEC3D466D3}"/>
              </a:ext>
            </a:extLst>
          </p:cNvPr>
          <p:cNvSpPr txBox="1"/>
          <p:nvPr/>
        </p:nvSpPr>
        <p:spPr>
          <a:xfrm>
            <a:off x="909597" y="3811426"/>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47" name="円/楕円 162">
            <a:extLst>
              <a:ext uri="{FF2B5EF4-FFF2-40B4-BE49-F238E27FC236}">
                <a16:creationId xmlns:a16="http://schemas.microsoft.com/office/drawing/2014/main" id="{38BE78B7-0613-429C-A1F1-F57DED72365C}"/>
              </a:ext>
            </a:extLst>
          </p:cNvPr>
          <p:cNvSpPr>
            <a:spLocks noChangeAspect="1"/>
          </p:cNvSpPr>
          <p:nvPr/>
        </p:nvSpPr>
        <p:spPr>
          <a:xfrm>
            <a:off x="1382433" y="4511104"/>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49" name="テキスト ボックス 248">
            <a:extLst>
              <a:ext uri="{FF2B5EF4-FFF2-40B4-BE49-F238E27FC236}">
                <a16:creationId xmlns:a16="http://schemas.microsoft.com/office/drawing/2014/main" id="{C4B7E8AB-8891-4CAB-9630-8A590D8855A4}"/>
              </a:ext>
            </a:extLst>
          </p:cNvPr>
          <p:cNvSpPr txBox="1"/>
          <p:nvPr/>
        </p:nvSpPr>
        <p:spPr>
          <a:xfrm>
            <a:off x="815466" y="4159688"/>
            <a:ext cx="307777" cy="900246"/>
          </a:xfrm>
          <a:prstGeom prst="rect">
            <a:avLst/>
          </a:prstGeom>
          <a:noFill/>
        </p:spPr>
        <p:txBody>
          <a:bodyPr vert="eaVert" wrap="none" rtlCol="0">
            <a:spAutoFit/>
          </a:bodyPr>
          <a:lstStyle/>
          <a:p>
            <a:r>
              <a:rPr lang="ja-JP" altLang="en-US" sz="800" b="1" dirty="0">
                <a:solidFill>
                  <a:schemeClr val="bg1"/>
                </a:solidFill>
                <a:latin typeface="メイリオ" pitchFamily="50" charset="-128"/>
                <a:ea typeface="メイリオ" pitchFamily="50" charset="-128"/>
                <a:cs typeface="メイリオ" pitchFamily="50" charset="-128"/>
              </a:rPr>
              <a:t>掲載エリア</a:t>
            </a:r>
            <a:r>
              <a:rPr lang="ja-JP" altLang="en-US" sz="700" b="1" dirty="0">
                <a:solidFill>
                  <a:schemeClr val="bg1"/>
                </a:solidFill>
                <a:latin typeface="メイリオ" pitchFamily="50" charset="-128"/>
                <a:ea typeface="メイリオ" pitchFamily="50" charset="-128"/>
                <a:cs typeface="メイリオ" pitchFamily="50" charset="-128"/>
              </a:rPr>
              <a:t>を</a:t>
            </a:r>
            <a:r>
              <a:rPr lang="ja-JP" altLang="en-US" sz="800" b="1" dirty="0">
                <a:solidFill>
                  <a:schemeClr val="bg1"/>
                </a:solidFill>
                <a:latin typeface="メイリオ" pitchFamily="50" charset="-128"/>
                <a:ea typeface="メイリオ" pitchFamily="50" charset="-128"/>
                <a:cs typeface="メイリオ" pitchFamily="50" charset="-128"/>
              </a:rPr>
              <a:t>指定</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263" name="ホームベース 142">
            <a:extLst>
              <a:ext uri="{FF2B5EF4-FFF2-40B4-BE49-F238E27FC236}">
                <a16:creationId xmlns:a16="http://schemas.microsoft.com/office/drawing/2014/main" id="{C1D39340-C6A4-4DE0-9F3F-43B073D32B5B}"/>
              </a:ext>
            </a:extLst>
          </p:cNvPr>
          <p:cNvSpPr/>
          <p:nvPr/>
        </p:nvSpPr>
        <p:spPr>
          <a:xfrm>
            <a:off x="939665" y="3224153"/>
            <a:ext cx="1114790" cy="360584"/>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64" name="片側の 2 つの角を丸めた四角形 123">
            <a:extLst>
              <a:ext uri="{FF2B5EF4-FFF2-40B4-BE49-F238E27FC236}">
                <a16:creationId xmlns:a16="http://schemas.microsoft.com/office/drawing/2014/main" id="{BC5D0168-B93B-439A-9A68-B71273A67C35}"/>
              </a:ext>
            </a:extLst>
          </p:cNvPr>
          <p:cNvSpPr/>
          <p:nvPr/>
        </p:nvSpPr>
        <p:spPr>
          <a:xfrm rot="16200000">
            <a:off x="802120" y="3289816"/>
            <a:ext cx="348032"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テキスト ボックス 264">
            <a:extLst>
              <a:ext uri="{FF2B5EF4-FFF2-40B4-BE49-F238E27FC236}">
                <a16:creationId xmlns:a16="http://schemas.microsoft.com/office/drawing/2014/main" id="{21CE92E4-D8A7-4373-9239-25F221167478}"/>
              </a:ext>
            </a:extLst>
          </p:cNvPr>
          <p:cNvSpPr txBox="1"/>
          <p:nvPr/>
        </p:nvSpPr>
        <p:spPr>
          <a:xfrm>
            <a:off x="902212" y="3293997"/>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cxnSp>
        <p:nvCxnSpPr>
          <p:cNvPr id="269" name="直線コネクタ 268">
            <a:extLst>
              <a:ext uri="{FF2B5EF4-FFF2-40B4-BE49-F238E27FC236}">
                <a16:creationId xmlns:a16="http://schemas.microsoft.com/office/drawing/2014/main" id="{284D5320-0AAD-45C4-BD79-E0C233CBEA30}"/>
              </a:ext>
            </a:extLst>
          </p:cNvPr>
          <p:cNvCxnSpPr>
            <a:cxnSpLocks/>
          </p:cNvCxnSpPr>
          <p:nvPr/>
        </p:nvCxnSpPr>
        <p:spPr>
          <a:xfrm>
            <a:off x="5409771" y="3691692"/>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 name="台形 4">
            <a:extLst>
              <a:ext uri="{FF2B5EF4-FFF2-40B4-BE49-F238E27FC236}">
                <a16:creationId xmlns:a16="http://schemas.microsoft.com/office/drawing/2014/main" id="{FFF1C4B9-2C6D-FE49-9EA8-14FDA734FC18}"/>
              </a:ext>
            </a:extLst>
          </p:cNvPr>
          <p:cNvSpPr/>
          <p:nvPr/>
        </p:nvSpPr>
        <p:spPr>
          <a:xfrm rot="10800000">
            <a:off x="1912792" y="2811155"/>
            <a:ext cx="1513576" cy="324000"/>
          </a:xfrm>
          <a:prstGeom prst="trapezoid">
            <a:avLst/>
          </a:prstGeom>
          <a:solidFill>
            <a:srgbClr val="1B4E93"/>
          </a:solidFill>
          <a:ln w="5715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E4F8BF8-7611-2240-9865-8C1C46BD883B}"/>
              </a:ext>
            </a:extLst>
          </p:cNvPr>
          <p:cNvCxnSpPr>
            <a:cxnSpLocks/>
          </p:cNvCxnSpPr>
          <p:nvPr/>
        </p:nvCxnSpPr>
        <p:spPr>
          <a:xfrm>
            <a:off x="5244710" y="2799116"/>
            <a:ext cx="0" cy="23304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799470B-2023-8E40-8178-D25B2262281A}"/>
              </a:ext>
            </a:extLst>
          </p:cNvPr>
          <p:cNvCxnSpPr>
            <a:cxnSpLocks/>
          </p:cNvCxnSpPr>
          <p:nvPr/>
        </p:nvCxnSpPr>
        <p:spPr>
          <a:xfrm>
            <a:off x="3545063" y="2799116"/>
            <a:ext cx="0" cy="23304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D5ED5AA8-91E6-4C55-88DD-FA540CB8F059}"/>
              </a:ext>
            </a:extLst>
          </p:cNvPr>
          <p:cNvSpPr txBox="1"/>
          <p:nvPr/>
        </p:nvSpPr>
        <p:spPr>
          <a:xfrm>
            <a:off x="2350743" y="2790522"/>
            <a:ext cx="607859" cy="461665"/>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1B4E93"/>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9"/>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l="9824" t="25462" r="8404" b="23947"/>
          <a:stretch/>
        </p:blipFill>
        <p:spPr bwMode="auto">
          <a:xfrm>
            <a:off x="8875566" y="132399"/>
            <a:ext cx="669243" cy="210957"/>
          </a:xfrm>
          <a:prstGeom prst="rect">
            <a:avLst/>
          </a:prstGeom>
          <a:noFill/>
        </p:spPr>
      </p:pic>
      <p:cxnSp>
        <p:nvCxnSpPr>
          <p:cNvPr id="282" name="直線コネクタ 281">
            <a:extLst>
              <a:ext uri="{FF2B5EF4-FFF2-40B4-BE49-F238E27FC236}">
                <a16:creationId xmlns:a16="http://schemas.microsoft.com/office/drawing/2014/main" id="{09750A97-2BD8-3648-8878-E84AA67F4379}"/>
              </a:ext>
            </a:extLst>
          </p:cNvPr>
          <p:cNvCxnSpPr>
            <a:cxnSpLocks/>
          </p:cNvCxnSpPr>
          <p:nvPr/>
        </p:nvCxnSpPr>
        <p:spPr>
          <a:xfrm>
            <a:off x="3724336" y="4600970"/>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24ECF07F-CA34-E648-928D-6999E21D0533}"/>
              </a:ext>
            </a:extLst>
          </p:cNvPr>
          <p:cNvCxnSpPr>
            <a:cxnSpLocks/>
          </p:cNvCxnSpPr>
          <p:nvPr/>
        </p:nvCxnSpPr>
        <p:spPr>
          <a:xfrm>
            <a:off x="3724336" y="4146328"/>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9FFCB5F0-73DB-5E49-ADDA-262BC90DC55C}"/>
              </a:ext>
            </a:extLst>
          </p:cNvPr>
          <p:cNvCxnSpPr>
            <a:cxnSpLocks/>
          </p:cNvCxnSpPr>
          <p:nvPr/>
        </p:nvCxnSpPr>
        <p:spPr>
          <a:xfrm>
            <a:off x="3742336" y="3691692"/>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3" name="直線コネクタ 292">
            <a:extLst>
              <a:ext uri="{FF2B5EF4-FFF2-40B4-BE49-F238E27FC236}">
                <a16:creationId xmlns:a16="http://schemas.microsoft.com/office/drawing/2014/main" id="{AE245413-E1AC-8940-B69E-72664800E4D7}"/>
              </a:ext>
            </a:extLst>
          </p:cNvPr>
          <p:cNvCxnSpPr>
            <a:cxnSpLocks/>
          </p:cNvCxnSpPr>
          <p:nvPr/>
        </p:nvCxnSpPr>
        <p:spPr>
          <a:xfrm>
            <a:off x="1994148" y="4600970"/>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a16="http://schemas.microsoft.com/office/drawing/2014/main" id="{00594EFF-1604-0E49-B12A-EEBD05DE57B0}"/>
              </a:ext>
            </a:extLst>
          </p:cNvPr>
          <p:cNvCxnSpPr>
            <a:cxnSpLocks/>
          </p:cNvCxnSpPr>
          <p:nvPr/>
        </p:nvCxnSpPr>
        <p:spPr>
          <a:xfrm>
            <a:off x="1994148" y="4146328"/>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a16="http://schemas.microsoft.com/office/drawing/2014/main" id="{F39157D7-EB4F-7A4A-B5D8-D7A36A03A6AD}"/>
              </a:ext>
            </a:extLst>
          </p:cNvPr>
          <p:cNvCxnSpPr>
            <a:cxnSpLocks/>
          </p:cNvCxnSpPr>
          <p:nvPr/>
        </p:nvCxnSpPr>
        <p:spPr>
          <a:xfrm>
            <a:off x="2012148" y="3691692"/>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54" name="円/楕円 279">
            <a:extLst>
              <a:ext uri="{FF2B5EF4-FFF2-40B4-BE49-F238E27FC236}">
                <a16:creationId xmlns:a16="http://schemas.microsoft.com/office/drawing/2014/main" id="{A982365A-AA02-432F-B42E-7DB935BF10A8}"/>
              </a:ext>
            </a:extLst>
          </p:cNvPr>
          <p:cNvSpPr>
            <a:spLocks noChangeAspect="1"/>
          </p:cNvSpPr>
          <p:nvPr/>
        </p:nvSpPr>
        <p:spPr>
          <a:xfrm>
            <a:off x="2608981" y="4506826"/>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5" name="円/楕円 280">
            <a:extLst>
              <a:ext uri="{FF2B5EF4-FFF2-40B4-BE49-F238E27FC236}">
                <a16:creationId xmlns:a16="http://schemas.microsoft.com/office/drawing/2014/main" id="{9BB822D8-2414-44DD-A0BF-FBC5EDF08A22}"/>
              </a:ext>
            </a:extLst>
          </p:cNvPr>
          <p:cNvSpPr>
            <a:spLocks noChangeAspect="1"/>
          </p:cNvSpPr>
          <p:nvPr/>
        </p:nvSpPr>
        <p:spPr>
          <a:xfrm>
            <a:off x="4306319" y="4506826"/>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9" name="円/楕円 281">
            <a:extLst>
              <a:ext uri="{FF2B5EF4-FFF2-40B4-BE49-F238E27FC236}">
                <a16:creationId xmlns:a16="http://schemas.microsoft.com/office/drawing/2014/main" id="{B98D657C-5130-42E2-A372-BF063DD89224}"/>
              </a:ext>
            </a:extLst>
          </p:cNvPr>
          <p:cNvSpPr>
            <a:spLocks noChangeAspect="1"/>
          </p:cNvSpPr>
          <p:nvPr/>
        </p:nvSpPr>
        <p:spPr>
          <a:xfrm>
            <a:off x="5984629" y="4506826"/>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61" name="Text Box 11">
            <a:extLst>
              <a:ext uri="{FF2B5EF4-FFF2-40B4-BE49-F238E27FC236}">
                <a16:creationId xmlns:a16="http://schemas.microsoft.com/office/drawing/2014/main" id="{96F7C3E0-22F8-411A-B53C-EFC4272CC7A4}"/>
              </a:ext>
            </a:extLst>
          </p:cNvPr>
          <p:cNvSpPr txBox="1">
            <a:spLocks noChangeArrowheads="1"/>
          </p:cNvSpPr>
          <p:nvPr/>
        </p:nvSpPr>
        <p:spPr bwMode="auto">
          <a:xfrm>
            <a:off x="2622569" y="3757083"/>
            <a:ext cx="3531017" cy="212366"/>
          </a:xfrm>
          <a:prstGeom prst="rect">
            <a:avLst/>
          </a:prstGeom>
          <a:noFill/>
          <a:ln w="28575">
            <a:noFill/>
            <a:miter lim="800000"/>
            <a:headEnd/>
            <a:tailEnd type="none" w="med" len="sm"/>
          </a:ln>
          <a:effectLst/>
        </p:spPr>
        <p:txBody>
          <a:bodyPr wrap="square" lIns="0" tIns="0" rIns="0" bIns="0">
            <a:spAutoFit/>
          </a:bodyPr>
          <a:lstStyle/>
          <a:p>
            <a:pPr algn="ctr" defTabSz="913972">
              <a:lnSpc>
                <a:spcPct val="120000"/>
              </a:lnSpc>
            </a:pPr>
            <a:r>
              <a:rPr lang="ja-JP" altLang="en-US" sz="1200" b="1" spc="100" dirty="0">
                <a:effectLst>
                  <a:glow rad="228600">
                    <a:srgbClr val="DAE3F3"/>
                  </a:glow>
                </a:effectLst>
                <a:latin typeface="メイリオ" pitchFamily="50" charset="-128"/>
                <a:ea typeface="メイリオ" pitchFamily="50" charset="-128"/>
                <a:cs typeface="メイリオ" pitchFamily="50" charset="-128"/>
              </a:rPr>
              <a:t>平日開始の</a:t>
            </a:r>
            <a:r>
              <a:rPr lang="en-US" altLang="ja-JP" sz="1200" b="1" spc="100" dirty="0">
                <a:effectLst>
                  <a:glow rad="228600">
                    <a:srgbClr val="DAE3F3"/>
                  </a:glow>
                </a:effectLst>
                <a:latin typeface="メイリオ" pitchFamily="50" charset="-128"/>
                <a:ea typeface="メイリオ" pitchFamily="50" charset="-128"/>
                <a:cs typeface="メイリオ" pitchFamily="50" charset="-128"/>
              </a:rPr>
              <a:t>5</a:t>
            </a:r>
            <a:r>
              <a:rPr lang="ja-JP" altLang="en-US" sz="1200" b="1" spc="100" dirty="0">
                <a:effectLst>
                  <a:glow rad="228600">
                    <a:srgbClr val="DAE3F3"/>
                  </a:glow>
                </a:effectLst>
                <a:latin typeface="メイリオ" pitchFamily="50" charset="-128"/>
                <a:ea typeface="メイリオ" pitchFamily="50" charset="-128"/>
                <a:cs typeface="メイリオ" pitchFamily="50" charset="-128"/>
              </a:rPr>
              <a:t>日</a:t>
            </a:r>
            <a:r>
              <a:rPr lang="en-US" altLang="ja-JP" sz="1200" b="1" spc="100" dirty="0">
                <a:effectLst>
                  <a:glow rad="228600">
                    <a:srgbClr val="DAE3F3"/>
                  </a:glow>
                </a:effectLst>
                <a:latin typeface="メイリオ" pitchFamily="50" charset="-128"/>
                <a:ea typeface="メイリオ" pitchFamily="50" charset="-128"/>
                <a:cs typeface="メイリオ" pitchFamily="50" charset="-128"/>
              </a:rPr>
              <a:t>〜</a:t>
            </a:r>
            <a:r>
              <a:rPr lang="en-US" altLang="ja-JP" sz="1200" b="1" spc="100" dirty="0">
                <a:ln w="0">
                  <a:noFill/>
                </a:ln>
                <a:solidFill>
                  <a:srgbClr val="FF0000"/>
                </a:solidFill>
                <a:effectLst>
                  <a:glow rad="228600">
                    <a:srgbClr val="DAE3F3"/>
                  </a:glow>
                </a:effectLst>
                <a:latin typeface="メイリオ" pitchFamily="50" charset="-128"/>
                <a:ea typeface="メイリオ" pitchFamily="50" charset="-128"/>
                <a:cs typeface="メイリオ" pitchFamily="50" charset="-128"/>
              </a:rPr>
              <a:t>1</a:t>
            </a:r>
            <a:r>
              <a:rPr lang="ja-JP" altLang="en-US" sz="1200" b="1" spc="100" dirty="0">
                <a:ln w="0">
                  <a:noFill/>
                </a:ln>
                <a:solidFill>
                  <a:srgbClr val="FF0000"/>
                </a:solidFill>
                <a:effectLst>
                  <a:glow rad="228600">
                    <a:srgbClr val="DAE3F3"/>
                  </a:glow>
                </a:effectLst>
                <a:latin typeface="メイリオ" pitchFamily="50" charset="-128"/>
                <a:ea typeface="メイリオ" pitchFamily="50" charset="-128"/>
                <a:cs typeface="メイリオ" pitchFamily="50" charset="-128"/>
              </a:rPr>
              <a:t>ヶ月間</a:t>
            </a:r>
            <a:r>
              <a:rPr lang="ja-JP" altLang="en-US" sz="1200" b="1" spc="100" dirty="0">
                <a:effectLst>
                  <a:glow rad="228600">
                    <a:srgbClr val="DAE3F3"/>
                  </a:glow>
                </a:effectLst>
                <a:latin typeface="メイリオ" pitchFamily="50" charset="-128"/>
                <a:ea typeface="メイリオ" pitchFamily="50" charset="-128"/>
                <a:cs typeface="メイリオ" pitchFamily="50" charset="-128"/>
              </a:rPr>
              <a:t>で自由設定　</a:t>
            </a:r>
            <a:endParaRPr lang="en-US" altLang="ja-JP" sz="1200" spc="100" dirty="0">
              <a:effectLst>
                <a:glow rad="228600">
                  <a:srgbClr val="DAE3F3"/>
                </a:glow>
              </a:effectLst>
              <a:latin typeface="メイリオ" pitchFamily="50" charset="-128"/>
              <a:ea typeface="メイリオ" pitchFamily="50" charset="-128"/>
              <a:cs typeface="メイリオ" pitchFamily="50" charset="-128"/>
            </a:endParaRPr>
          </a:p>
        </p:txBody>
      </p:sp>
      <p:sp>
        <p:nvSpPr>
          <p:cNvPr id="276" name="平行四辺形 275">
            <a:extLst>
              <a:ext uri="{FF2B5EF4-FFF2-40B4-BE49-F238E27FC236}">
                <a16:creationId xmlns:a16="http://schemas.microsoft.com/office/drawing/2014/main" id="{1791AA5D-E099-6B4E-A387-CE81C776E564}"/>
              </a:ext>
            </a:extLst>
          </p:cNvPr>
          <p:cNvSpPr/>
          <p:nvPr/>
        </p:nvSpPr>
        <p:spPr>
          <a:xfrm>
            <a:off x="177693" y="1047311"/>
            <a:ext cx="673027" cy="689838"/>
          </a:xfrm>
          <a:prstGeom prst="parallelogram">
            <a:avLst>
              <a:gd name="adj" fmla="val 27873"/>
            </a:avLst>
          </a:prstGeom>
          <a:gradFill>
            <a:gsLst>
              <a:gs pos="100000">
                <a:srgbClr val="1B4E93"/>
              </a:gs>
              <a:gs pos="0">
                <a:srgbClr val="DAE3F3"/>
              </a:gs>
            </a:gsLst>
            <a:lin ang="16200000" scaled="1"/>
          </a:gradFill>
          <a:ln w="76200" cap="rnd">
            <a:gradFill>
              <a:gsLst>
                <a:gs pos="0">
                  <a:srgbClr val="1B4E93"/>
                </a:gs>
                <a:gs pos="100000">
                  <a:srgbClr val="DAE3F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66AB387E-F4B1-D741-8B09-C52695BA40ED}"/>
              </a:ext>
            </a:extLst>
          </p:cNvPr>
          <p:cNvSpPr txBox="1"/>
          <p:nvPr/>
        </p:nvSpPr>
        <p:spPr>
          <a:xfrm>
            <a:off x="191196" y="94093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1</a:t>
            </a:r>
          </a:p>
        </p:txBody>
      </p:sp>
      <p:sp>
        <p:nvSpPr>
          <p:cNvPr id="301" name="平行四辺形 300">
            <a:extLst>
              <a:ext uri="{FF2B5EF4-FFF2-40B4-BE49-F238E27FC236}">
                <a16:creationId xmlns:a16="http://schemas.microsoft.com/office/drawing/2014/main" id="{E34C82A2-0209-A34F-95AB-D6F553709AE8}"/>
              </a:ext>
            </a:extLst>
          </p:cNvPr>
          <p:cNvSpPr/>
          <p:nvPr/>
        </p:nvSpPr>
        <p:spPr>
          <a:xfrm>
            <a:off x="177693" y="2317131"/>
            <a:ext cx="673027" cy="689838"/>
          </a:xfrm>
          <a:prstGeom prst="parallelogram">
            <a:avLst>
              <a:gd name="adj" fmla="val 27873"/>
            </a:avLst>
          </a:prstGeom>
          <a:gradFill>
            <a:gsLst>
              <a:gs pos="100000">
                <a:srgbClr val="1B4E93"/>
              </a:gs>
              <a:gs pos="0">
                <a:srgbClr val="DAE3F3"/>
              </a:gs>
            </a:gsLst>
            <a:lin ang="16200000" scaled="1"/>
          </a:gradFill>
          <a:ln w="76200" cap="rnd">
            <a:gradFill>
              <a:gsLst>
                <a:gs pos="0">
                  <a:srgbClr val="1B4E93"/>
                </a:gs>
                <a:gs pos="100000">
                  <a:srgbClr val="DAE3F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603153F0-6F04-274A-B288-A5409C3DC94A}"/>
              </a:ext>
            </a:extLst>
          </p:cNvPr>
          <p:cNvSpPr txBox="1"/>
          <p:nvPr/>
        </p:nvSpPr>
        <p:spPr>
          <a:xfrm>
            <a:off x="191196" y="221075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260" name="十字形 259">
            <a:extLst>
              <a:ext uri="{FF2B5EF4-FFF2-40B4-BE49-F238E27FC236}">
                <a16:creationId xmlns:a16="http://schemas.microsoft.com/office/drawing/2014/main" id="{63215458-5BFF-744F-A7FC-8DE6C5B8B5F4}"/>
              </a:ext>
            </a:extLst>
          </p:cNvPr>
          <p:cNvSpPr/>
          <p:nvPr/>
        </p:nvSpPr>
        <p:spPr>
          <a:xfrm>
            <a:off x="6898464" y="3952297"/>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254428" y="2811154"/>
            <a:ext cx="2310258" cy="324000"/>
          </a:xfrm>
          <a:prstGeom prst="trapezoid">
            <a:avLst/>
          </a:prstGeom>
          <a:solidFill>
            <a:srgbClr val="164584"/>
          </a:solidFill>
          <a:ln w="57150" cap="rnd">
            <a:solidFill>
              <a:srgbClr val="16458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テキスト ボックス 295">
            <a:extLst>
              <a:ext uri="{FF2B5EF4-FFF2-40B4-BE49-F238E27FC236}">
                <a16:creationId xmlns:a16="http://schemas.microsoft.com/office/drawing/2014/main" id="{026F017C-58BA-A941-BBAA-A33D268053A7}"/>
              </a:ext>
            </a:extLst>
          </p:cNvPr>
          <p:cNvSpPr txBox="1"/>
          <p:nvPr/>
        </p:nvSpPr>
        <p:spPr>
          <a:xfrm>
            <a:off x="7304828" y="2810708"/>
            <a:ext cx="2263184" cy="307777"/>
          </a:xfrm>
          <a:prstGeom prst="rect">
            <a:avLst/>
          </a:prstGeom>
          <a:noFill/>
        </p:spPr>
        <p:txBody>
          <a:bodyPr wrap="none" rtlCol="0">
            <a:spAutoFit/>
          </a:bodyPr>
          <a:lstStyle/>
          <a:p>
            <a:r>
              <a:rPr lang="en-US" altLang="ja-JP" sz="1400" b="1" dirty="0" err="1">
                <a:solidFill>
                  <a:schemeClr val="bg1"/>
                </a:solidFill>
                <a:latin typeface="Meiryo" charset="-128"/>
                <a:ea typeface="Meiryo" charset="-128"/>
                <a:cs typeface="Meiryo" charset="-128"/>
              </a:rPr>
              <a:t>TVer</a:t>
            </a:r>
            <a:r>
              <a:rPr lang="ja-JP" altLang="en-US" sz="800" b="1">
                <a:solidFill>
                  <a:schemeClr val="bg1"/>
                </a:solidFill>
                <a:latin typeface="Meiryo" charset="-128"/>
                <a:ea typeface="Meiryo" charset="-128"/>
                <a:cs typeface="Meiryo" charset="-128"/>
              </a:rPr>
              <a:t>（放送各局の番組ネットサービス）</a:t>
            </a:r>
            <a:endParaRPr lang="en-US" altLang="ja-JP" sz="2000" b="1" dirty="0">
              <a:solidFill>
                <a:schemeClr val="bg1"/>
              </a:solidFill>
              <a:latin typeface="Meiryo" charset="-128"/>
              <a:ea typeface="Meiryo" charset="-128"/>
              <a:cs typeface="Meiryo" charset="-128"/>
            </a:endParaRPr>
          </a:p>
        </p:txBody>
      </p:sp>
      <p:cxnSp>
        <p:nvCxnSpPr>
          <p:cNvPr id="158" name="直線コネクタ 157">
            <a:extLst>
              <a:ext uri="{FF2B5EF4-FFF2-40B4-BE49-F238E27FC236}">
                <a16:creationId xmlns:a16="http://schemas.microsoft.com/office/drawing/2014/main" id="{CF84FA75-67D2-0841-9E21-57ED117636CA}"/>
              </a:ext>
            </a:extLst>
          </p:cNvPr>
          <p:cNvCxnSpPr/>
          <p:nvPr/>
        </p:nvCxnSpPr>
        <p:spPr>
          <a:xfrm>
            <a:off x="2572096" y="451406"/>
            <a:ext cx="0" cy="376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9" name="正方形/長方形 158">
            <a:extLst>
              <a:ext uri="{FF2B5EF4-FFF2-40B4-BE49-F238E27FC236}">
                <a16:creationId xmlns:a16="http://schemas.microsoft.com/office/drawing/2014/main" id="{789E3B9E-1CA0-294F-AB70-623BCDF30112}"/>
              </a:ext>
            </a:extLst>
          </p:cNvPr>
          <p:cNvSpPr/>
          <p:nvPr/>
        </p:nvSpPr>
        <p:spPr>
          <a:xfrm>
            <a:off x="2630231" y="478439"/>
            <a:ext cx="2694777" cy="338554"/>
          </a:xfrm>
          <a:prstGeom prst="rect">
            <a:avLst/>
          </a:prstGeom>
        </p:spPr>
        <p:txBody>
          <a:bodyPr wrap="none">
            <a:spAutoFit/>
          </a:bodyPr>
          <a:lstStyle/>
          <a:p>
            <a:pPr defTabSz="990570">
              <a:spcBef>
                <a:spcPct val="0"/>
              </a:spcBef>
              <a:defRPr/>
            </a:pPr>
            <a:r>
              <a:rPr lang="en-US" altLang="ja-JP" sz="1600" b="1" dirty="0" err="1">
                <a:solidFill>
                  <a:schemeClr val="bg1"/>
                </a:solidFill>
                <a:latin typeface="メイリオ" panose="020B0604030504040204" pitchFamily="50" charset="-128"/>
                <a:ea typeface="メイリオ" panose="020B0604030504040204" pitchFamily="50" charset="-128"/>
                <a:cs typeface="Hiragino Kaku Gothic StdN W8" charset="-128"/>
              </a:rPr>
              <a:t>TVer</a:t>
            </a:r>
            <a:r>
              <a:rPr lang="en-US" altLang="ja-JP" sz="1600" b="1" dirty="0">
                <a:solidFill>
                  <a:schemeClr val="bg1"/>
                </a:solidFill>
                <a:latin typeface="メイリオ" panose="020B0604030504040204" pitchFamily="50" charset="-128"/>
                <a:ea typeface="メイリオ" panose="020B0604030504040204" pitchFamily="50" charset="-128"/>
                <a:cs typeface="Hiragino Kaku Gothic StdN W8" charset="-128"/>
              </a:rPr>
              <a:t> </a:t>
            </a:r>
            <a:r>
              <a:rPr lang="ja-JP" altLang="en-US" sz="1600" b="1">
                <a:solidFill>
                  <a:schemeClr val="bg1"/>
                </a:solidFill>
                <a:latin typeface="メイリオ" panose="020B0604030504040204" pitchFamily="50" charset="-128"/>
                <a:ea typeface="メイリオ" panose="020B0604030504040204" pitchFamily="50" charset="-128"/>
                <a:cs typeface="Hiragino Kaku Gothic StdN W8" charset="-128"/>
              </a:rPr>
              <a:t>＋ </a:t>
            </a:r>
            <a:r>
              <a:rPr lang="en-US" altLang="ja-JP" sz="1600" b="1" dirty="0">
                <a:solidFill>
                  <a:schemeClr val="bg1"/>
                </a:solidFill>
                <a:latin typeface="メイリオ" panose="020B0604030504040204" pitchFamily="50" charset="-128"/>
                <a:ea typeface="メイリオ" panose="020B0604030504040204" pitchFamily="50" charset="-128"/>
                <a:cs typeface="Hiragino Kaku Gothic StdN W8" charset="-128"/>
              </a:rPr>
              <a:t>GPS</a:t>
            </a:r>
            <a:r>
              <a:rPr lang="ja-JP" altLang="en-US" sz="1600" b="1">
                <a:solidFill>
                  <a:schemeClr val="bg1"/>
                </a:solidFill>
                <a:latin typeface="メイリオ" panose="020B0604030504040204" pitchFamily="50" charset="-128"/>
                <a:ea typeface="メイリオ" panose="020B0604030504040204" pitchFamily="50" charset="-128"/>
                <a:cs typeface="Hiragino Kaku Gothic StdN W8" charset="-128"/>
              </a:rPr>
              <a:t>来店計測付帯</a:t>
            </a:r>
            <a:endParaRPr lang="en-US" altLang="ja-JP" sz="1600" b="1" spc="300" dirty="0">
              <a:solidFill>
                <a:schemeClr val="bg1"/>
              </a:solidFill>
              <a:latin typeface="Meiryo" charset="-128"/>
              <a:ea typeface="Meiryo" charset="-128"/>
              <a:cs typeface="Meiryo" charset="-128"/>
            </a:endParaRPr>
          </a:p>
        </p:txBody>
      </p:sp>
      <p:sp>
        <p:nvSpPr>
          <p:cNvPr id="165" name="正方形/長方形 164">
            <a:extLst>
              <a:ext uri="{FF2B5EF4-FFF2-40B4-BE49-F238E27FC236}">
                <a16:creationId xmlns:a16="http://schemas.microsoft.com/office/drawing/2014/main" id="{B9AFFB85-88F5-CD4C-B92C-D4D1CAFB6026}"/>
              </a:ext>
            </a:extLst>
          </p:cNvPr>
          <p:cNvSpPr/>
          <p:nvPr/>
        </p:nvSpPr>
        <p:spPr>
          <a:xfrm>
            <a:off x="7476689" y="3697686"/>
            <a:ext cx="1890261" cy="216213"/>
          </a:xfrm>
          <a:prstGeom prst="rect">
            <a:avLst/>
          </a:prstGeom>
        </p:spPr>
        <p:txBody>
          <a:bodyPr wrap="none">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ネット配信中の番組に動画広告を掲載可能</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189" name="図形グループ 34">
            <a:extLst>
              <a:ext uri="{FF2B5EF4-FFF2-40B4-BE49-F238E27FC236}">
                <a16:creationId xmlns:a16="http://schemas.microsoft.com/office/drawing/2014/main" id="{A8A53543-0CBB-194A-9968-746E44661A9C}"/>
              </a:ext>
            </a:extLst>
          </p:cNvPr>
          <p:cNvGrpSpPr/>
          <p:nvPr/>
        </p:nvGrpSpPr>
        <p:grpSpPr>
          <a:xfrm>
            <a:off x="8071546" y="3426005"/>
            <a:ext cx="156295" cy="156295"/>
            <a:chOff x="7945952" y="2862777"/>
            <a:chExt cx="576064" cy="576064"/>
          </a:xfrm>
        </p:grpSpPr>
        <p:sp>
          <p:nvSpPr>
            <p:cNvPr id="190" name="正方形/長方形 189">
              <a:extLst>
                <a:ext uri="{FF2B5EF4-FFF2-40B4-BE49-F238E27FC236}">
                  <a16:creationId xmlns:a16="http://schemas.microsoft.com/office/drawing/2014/main" id="{C89A76F3-2760-7E47-B82A-42965905D961}"/>
                </a:ext>
              </a:extLst>
            </p:cNvPr>
            <p:cNvSpPr/>
            <p:nvPr/>
          </p:nvSpPr>
          <p:spPr>
            <a:xfrm rot="5400000">
              <a:off x="7945952" y="3089225"/>
              <a:ext cx="576064" cy="123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2" name="正方形/長方形 191">
              <a:extLst>
                <a:ext uri="{FF2B5EF4-FFF2-40B4-BE49-F238E27FC236}">
                  <a16:creationId xmlns:a16="http://schemas.microsoft.com/office/drawing/2014/main" id="{3B00FB63-CBEA-174F-A2C6-4834AC4A7E22}"/>
                </a:ext>
              </a:extLst>
            </p:cNvPr>
            <p:cNvSpPr/>
            <p:nvPr/>
          </p:nvSpPr>
          <p:spPr>
            <a:xfrm>
              <a:off x="7945952" y="3089225"/>
              <a:ext cx="576064" cy="123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94" name="三角形 156">
            <a:extLst>
              <a:ext uri="{FF2B5EF4-FFF2-40B4-BE49-F238E27FC236}">
                <a16:creationId xmlns:a16="http://schemas.microsoft.com/office/drawing/2014/main" id="{0A350E2A-6D9A-C547-AA43-20D875A7DADC}"/>
              </a:ext>
            </a:extLst>
          </p:cNvPr>
          <p:cNvSpPr/>
          <p:nvPr/>
        </p:nvSpPr>
        <p:spPr>
          <a:xfrm rot="10800000">
            <a:off x="8308438" y="3906730"/>
            <a:ext cx="216655" cy="55483"/>
          </a:xfrm>
          <a:prstGeom prst="triangle">
            <a:avLst/>
          </a:prstGeom>
          <a:solidFill>
            <a:srgbClr val="9B9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5" name="角丸四角形 351">
            <a:extLst>
              <a:ext uri="{FF2B5EF4-FFF2-40B4-BE49-F238E27FC236}">
                <a16:creationId xmlns:a16="http://schemas.microsoft.com/office/drawing/2014/main" id="{B8053C6E-3540-AF4C-BFE5-0CD652B7835F}"/>
              </a:ext>
            </a:extLst>
          </p:cNvPr>
          <p:cNvSpPr/>
          <p:nvPr/>
        </p:nvSpPr>
        <p:spPr>
          <a:xfrm>
            <a:off x="7447965" y="4027626"/>
            <a:ext cx="1957960" cy="535684"/>
          </a:xfrm>
          <a:prstGeom prst="roundRect">
            <a:avLst>
              <a:gd name="adj" fmla="val 6691"/>
            </a:avLst>
          </a:prstGeom>
          <a:solidFill>
            <a:srgbClr val="DAE3F3"/>
          </a:solidFill>
          <a:ln w="12700">
            <a:solidFill>
              <a:srgbClr val="1645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6" name="角丸四角形 352">
            <a:extLst>
              <a:ext uri="{FF2B5EF4-FFF2-40B4-BE49-F238E27FC236}">
                <a16:creationId xmlns:a16="http://schemas.microsoft.com/office/drawing/2014/main" id="{A7C588A3-55E6-6644-8568-12B9B212753C}"/>
              </a:ext>
            </a:extLst>
          </p:cNvPr>
          <p:cNvSpPr/>
          <p:nvPr/>
        </p:nvSpPr>
        <p:spPr>
          <a:xfrm>
            <a:off x="8067965" y="3983242"/>
            <a:ext cx="681211" cy="101691"/>
          </a:xfrm>
          <a:prstGeom prst="roundRect">
            <a:avLst>
              <a:gd name="adj" fmla="val 50000"/>
            </a:avLst>
          </a:prstGeom>
          <a:solidFill>
            <a:srgbClr val="164584"/>
          </a:solidFill>
          <a:ln w="9525">
            <a:solidFill>
              <a:srgbClr val="1645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7" name="正方形/長方形 196">
            <a:extLst>
              <a:ext uri="{FF2B5EF4-FFF2-40B4-BE49-F238E27FC236}">
                <a16:creationId xmlns:a16="http://schemas.microsoft.com/office/drawing/2014/main" id="{18FD18B0-A7A3-9049-9BF0-8D96CC3A8136}"/>
              </a:ext>
            </a:extLst>
          </p:cNvPr>
          <p:cNvSpPr/>
          <p:nvPr/>
        </p:nvSpPr>
        <p:spPr>
          <a:xfrm>
            <a:off x="8178779" y="3961046"/>
            <a:ext cx="441146" cy="180819"/>
          </a:xfrm>
          <a:prstGeom prst="rect">
            <a:avLst/>
          </a:prstGeom>
          <a:noFill/>
        </p:spPr>
        <p:txBody>
          <a:bodyPr wrap="none">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配信条件</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02" name="角丸四角形 378">
            <a:extLst>
              <a:ext uri="{FF2B5EF4-FFF2-40B4-BE49-F238E27FC236}">
                <a16:creationId xmlns:a16="http://schemas.microsoft.com/office/drawing/2014/main" id="{5FA04F5A-712F-404D-9DE8-1996E635A4FE}"/>
              </a:ext>
            </a:extLst>
          </p:cNvPr>
          <p:cNvSpPr/>
          <p:nvPr/>
        </p:nvSpPr>
        <p:spPr>
          <a:xfrm>
            <a:off x="7565981" y="4104973"/>
            <a:ext cx="1689202" cy="124204"/>
          </a:xfrm>
          <a:prstGeom prst="roundRect">
            <a:avLst>
              <a:gd name="adj" fmla="val 26644"/>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3" name="角丸四角形 380">
            <a:extLst>
              <a:ext uri="{FF2B5EF4-FFF2-40B4-BE49-F238E27FC236}">
                <a16:creationId xmlns:a16="http://schemas.microsoft.com/office/drawing/2014/main" id="{64F5E97B-22B9-DB43-9F93-D8C948838B96}"/>
              </a:ext>
            </a:extLst>
          </p:cNvPr>
          <p:cNvSpPr/>
          <p:nvPr/>
        </p:nvSpPr>
        <p:spPr>
          <a:xfrm>
            <a:off x="7565981" y="4254788"/>
            <a:ext cx="1689202" cy="124204"/>
          </a:xfrm>
          <a:prstGeom prst="roundRect">
            <a:avLst>
              <a:gd name="adj" fmla="val 2380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5" name="Text Box 11">
            <a:extLst>
              <a:ext uri="{FF2B5EF4-FFF2-40B4-BE49-F238E27FC236}">
                <a16:creationId xmlns:a16="http://schemas.microsoft.com/office/drawing/2014/main" id="{2AEA1AD1-6A18-2B47-9254-6ED3CD027AF0}"/>
              </a:ext>
            </a:extLst>
          </p:cNvPr>
          <p:cNvSpPr txBox="1">
            <a:spLocks noChangeArrowheads="1"/>
          </p:cNvSpPr>
          <p:nvPr/>
        </p:nvSpPr>
        <p:spPr bwMode="auto">
          <a:xfrm>
            <a:off x="7925052" y="4275721"/>
            <a:ext cx="1282346"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600" b="1" i="0" u="none" strike="noStrike" kern="1200" cap="none" spc="0" normalizeH="0" baseline="0" noProof="0">
                <a:ln>
                  <a:noFill/>
                </a:ln>
                <a:solidFill>
                  <a:srgbClr val="0045D4"/>
                </a:solidFill>
                <a:effectLst/>
                <a:uLnTx/>
                <a:uFillTx/>
                <a:latin typeface="メイリオ" pitchFamily="50" charset="-128"/>
                <a:ea typeface="メイリオ" pitchFamily="50" charset="-128"/>
                <a:cs typeface="メイリオ" pitchFamily="50" charset="-128"/>
              </a:rPr>
              <a:t> </a:t>
            </a:r>
            <a:r>
              <a:rPr kumimoji="1" lang="ja-JP" altLang="en-US" sz="600" b="1" i="0" u="none" strike="noStrike" kern="1200" cap="none" spc="0" normalizeH="0" baseline="0" noProof="0">
                <a:ln>
                  <a:noFill/>
                </a:ln>
                <a:solidFill>
                  <a:srgbClr val="1B4E93"/>
                </a:solidFill>
                <a:effectLst/>
                <a:uLnTx/>
                <a:uFillTx/>
                <a:latin typeface="メイリオ" pitchFamily="50" charset="-128"/>
                <a:ea typeface="メイリオ" pitchFamily="50" charset="-128"/>
                <a:cs typeface="メイリオ" pitchFamily="50" charset="-128"/>
              </a:rPr>
              <a:t>全国の</a:t>
            </a:r>
            <a:r>
              <a:rPr kumimoji="1" lang="en-US" altLang="ja-JP"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47</a:t>
            </a:r>
            <a:r>
              <a:rPr kumimoji="1" lang="ja-JP" altLang="en-US" sz="600" b="1" i="0" u="none" strike="noStrike" kern="1200" cap="none" spc="0" normalizeH="0" baseline="0" noProof="0">
                <a:ln>
                  <a:noFill/>
                </a:ln>
                <a:solidFill>
                  <a:srgbClr val="1B4E93"/>
                </a:solidFill>
                <a:effectLst/>
                <a:uLnTx/>
                <a:uFillTx/>
                <a:latin typeface="メイリオ" pitchFamily="50" charset="-128"/>
                <a:ea typeface="メイリオ" pitchFamily="50" charset="-128"/>
                <a:cs typeface="メイリオ" pitchFamily="50" charset="-128"/>
              </a:rPr>
              <a:t>都道府県</a:t>
            </a:r>
            <a:r>
              <a:rPr kumimoji="1" lang="ja-JP" altLang="en-US" sz="500" b="1" i="0" u="none" strike="noStrike" kern="1200" cap="none" spc="0" normalizeH="0" baseline="0" noProof="0">
                <a:ln>
                  <a:noFill/>
                </a:ln>
                <a:effectLst/>
                <a:uLnTx/>
                <a:uFillTx/>
                <a:latin typeface="メイリオ" pitchFamily="50" charset="-128"/>
                <a:ea typeface="メイリオ" pitchFamily="50" charset="-128"/>
                <a:cs typeface="メイリオ" pitchFamily="50" charset="-128"/>
              </a:rPr>
              <a:t>で自由設定</a:t>
            </a:r>
            <a:endParaRPr kumimoji="1" lang="en-US" altLang="ja-JP" sz="6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p:txBody>
      </p:sp>
      <p:sp>
        <p:nvSpPr>
          <p:cNvPr id="206" name="角丸四角形 398">
            <a:extLst>
              <a:ext uri="{FF2B5EF4-FFF2-40B4-BE49-F238E27FC236}">
                <a16:creationId xmlns:a16="http://schemas.microsoft.com/office/drawing/2014/main" id="{D8CDF84F-D266-9843-B3A7-B97DA1947950}"/>
              </a:ext>
            </a:extLst>
          </p:cNvPr>
          <p:cNvSpPr/>
          <p:nvPr/>
        </p:nvSpPr>
        <p:spPr>
          <a:xfrm>
            <a:off x="7566814" y="4254518"/>
            <a:ext cx="313068" cy="124204"/>
          </a:xfrm>
          <a:prstGeom prst="roundRect">
            <a:avLst>
              <a:gd name="adj" fmla="val 26424"/>
            </a:avLst>
          </a:prstGeom>
          <a:solidFill>
            <a:srgbClr val="1645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エリア</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08" name="角丸四角形 399">
            <a:extLst>
              <a:ext uri="{FF2B5EF4-FFF2-40B4-BE49-F238E27FC236}">
                <a16:creationId xmlns:a16="http://schemas.microsoft.com/office/drawing/2014/main" id="{A40B2A5D-B406-E44E-BF65-355A853080D0}"/>
              </a:ext>
            </a:extLst>
          </p:cNvPr>
          <p:cNvSpPr/>
          <p:nvPr/>
        </p:nvSpPr>
        <p:spPr>
          <a:xfrm>
            <a:off x="7566816" y="4104704"/>
            <a:ext cx="313068" cy="124204"/>
          </a:xfrm>
          <a:prstGeom prst="roundRect">
            <a:avLst>
              <a:gd name="adj" fmla="val 25766"/>
            </a:avLst>
          </a:prstGeom>
          <a:solidFill>
            <a:srgbClr val="1645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期間</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09" name="正方形/長方形 208">
            <a:extLst>
              <a:ext uri="{FF2B5EF4-FFF2-40B4-BE49-F238E27FC236}">
                <a16:creationId xmlns:a16="http://schemas.microsoft.com/office/drawing/2014/main" id="{81390FE4-57E5-AB41-85CC-4F35A07E21BB}"/>
              </a:ext>
            </a:extLst>
          </p:cNvPr>
          <p:cNvSpPr/>
          <p:nvPr/>
        </p:nvSpPr>
        <p:spPr>
          <a:xfrm>
            <a:off x="7540319" y="4622056"/>
            <a:ext cx="470000"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Meiryo" charset="-128"/>
                <a:ea typeface="Meiryo" charset="-128"/>
                <a:cs typeface="Meiryo" charset="-128"/>
              </a:rPr>
              <a:t>掲載数</a:t>
            </a:r>
            <a:endParaRPr kumimoji="1" lang="en-US" altLang="ja-JP" sz="7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 b="1" i="0" u="none" strike="noStrike" kern="1200" cap="none" spc="0" normalizeH="0" baseline="0" noProof="0" dirty="0">
                <a:ln>
                  <a:noFill/>
                </a:ln>
                <a:solidFill>
                  <a:prstClr val="white"/>
                </a:solidFill>
                <a:effectLst/>
                <a:uLnTx/>
                <a:uFillTx/>
                <a:latin typeface="Meiryo" charset="-128"/>
                <a:ea typeface="Meiryo" charset="-128"/>
                <a:cs typeface="Meiryo" charset="-128"/>
              </a:rPr>
              <a:t>（</a:t>
            </a:r>
            <a:r>
              <a:rPr kumimoji="1" lang="en-US" altLang="ja-JP" sz="400" b="1" i="0" u="none" strike="noStrike" kern="1200" cap="none" spc="0" normalizeH="0" baseline="0" noProof="0" dirty="0">
                <a:ln>
                  <a:noFill/>
                </a:ln>
                <a:solidFill>
                  <a:prstClr val="white"/>
                </a:solidFill>
                <a:effectLst/>
                <a:uLnTx/>
                <a:uFillTx/>
                <a:latin typeface="Meiryo" charset="-128"/>
                <a:ea typeface="Meiryo" charset="-128"/>
                <a:cs typeface="Meiryo" charset="-128"/>
              </a:rPr>
              <a:t>imps</a:t>
            </a:r>
            <a:r>
              <a:rPr kumimoji="1" lang="ja-JP" altLang="en-US" sz="400" b="1" i="0" u="none" strike="noStrike" kern="1200" cap="none" spc="0" normalizeH="0" baseline="0" noProof="0" dirty="0">
                <a:ln>
                  <a:noFill/>
                </a:ln>
                <a:solidFill>
                  <a:prstClr val="white"/>
                </a:solidFill>
                <a:effectLst/>
                <a:uLnTx/>
                <a:uFillTx/>
                <a:latin typeface="Meiryo" charset="-128"/>
                <a:ea typeface="Meiryo" charset="-128"/>
                <a:cs typeface="Meiryo" charset="-128"/>
              </a:rPr>
              <a:t>数）</a:t>
            </a:r>
            <a:endParaRPr kumimoji="1" lang="en-US" altLang="ja-JP" sz="4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p:txBody>
      </p:sp>
      <p:sp>
        <p:nvSpPr>
          <p:cNvPr id="210" name="Text Box 11">
            <a:extLst>
              <a:ext uri="{FF2B5EF4-FFF2-40B4-BE49-F238E27FC236}">
                <a16:creationId xmlns:a16="http://schemas.microsoft.com/office/drawing/2014/main" id="{089D8918-CAEC-6B43-805E-C37D8F9BBC76}"/>
              </a:ext>
            </a:extLst>
          </p:cNvPr>
          <p:cNvSpPr txBox="1">
            <a:spLocks noChangeArrowheads="1"/>
          </p:cNvSpPr>
          <p:nvPr/>
        </p:nvSpPr>
        <p:spPr bwMode="auto">
          <a:xfrm>
            <a:off x="7987904" y="4114256"/>
            <a:ext cx="1156642"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1</a:t>
            </a:r>
            <a:r>
              <a:rPr kumimoji="1" lang="ja-JP" altLang="en-US"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週間～</a:t>
            </a:r>
            <a:r>
              <a:rPr kumimoji="1" lang="en-US" altLang="ja-JP"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1</a:t>
            </a:r>
            <a:r>
              <a:rPr kumimoji="1" lang="ja-JP" altLang="en-US"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ヶ月</a:t>
            </a:r>
            <a:r>
              <a:rPr kumimoji="1" lang="ja-JP" altLang="en-US" sz="5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で自由設定</a:t>
            </a:r>
            <a:endParaRPr kumimoji="1" lang="en-US" altLang="ja-JP" sz="5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219" name="グループ化 218">
            <a:extLst>
              <a:ext uri="{FF2B5EF4-FFF2-40B4-BE49-F238E27FC236}">
                <a16:creationId xmlns:a16="http://schemas.microsoft.com/office/drawing/2014/main" id="{5C07B64B-5DEE-DC40-9622-1051BBB32F45}"/>
              </a:ext>
            </a:extLst>
          </p:cNvPr>
          <p:cNvGrpSpPr/>
          <p:nvPr/>
        </p:nvGrpSpPr>
        <p:grpSpPr>
          <a:xfrm>
            <a:off x="7564536" y="4872760"/>
            <a:ext cx="1759335" cy="153889"/>
            <a:chOff x="7115634" y="4704981"/>
            <a:chExt cx="2350623" cy="228699"/>
          </a:xfrm>
        </p:grpSpPr>
        <p:pic>
          <p:nvPicPr>
            <p:cNvPr id="220" name="Google Shape;23;p17" descr="freakout_color2.png">
              <a:extLst>
                <a:ext uri="{FF2B5EF4-FFF2-40B4-BE49-F238E27FC236}">
                  <a16:creationId xmlns:a16="http://schemas.microsoft.com/office/drawing/2014/main" id="{4F627BDC-8F4A-3942-9936-ACEFD07A523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15634" y="4721477"/>
              <a:ext cx="435453" cy="113218"/>
            </a:xfrm>
            <a:prstGeom prst="rect">
              <a:avLst/>
            </a:prstGeom>
            <a:noFill/>
            <a:ln>
              <a:noFill/>
            </a:ln>
          </p:spPr>
        </p:pic>
        <p:sp>
          <p:nvSpPr>
            <p:cNvPr id="268" name="テキスト ボックス 267">
              <a:extLst>
                <a:ext uri="{FF2B5EF4-FFF2-40B4-BE49-F238E27FC236}">
                  <a16:creationId xmlns:a16="http://schemas.microsoft.com/office/drawing/2014/main" id="{501E181D-DF9B-FD4B-985A-8E7F29DF4BCD}"/>
                </a:ext>
              </a:extLst>
            </p:cNvPr>
            <p:cNvSpPr txBox="1"/>
            <p:nvPr/>
          </p:nvSpPr>
          <p:spPr>
            <a:xfrm>
              <a:off x="7516834" y="4704981"/>
              <a:ext cx="1949423" cy="2286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配信システムは「</a:t>
              </a:r>
              <a:r>
                <a:rPr kumimoji="1" lang="en-US" altLang="ja-JP"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Red</a:t>
              </a: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en-US" altLang="ja-JP" sz="400" b="0"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mn-cs"/>
                </a:rPr>
                <a:t>TVer</a:t>
              </a:r>
              <a:r>
                <a:rPr kumimoji="1" lang="en-US" altLang="ja-JP"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PMP</a:t>
              </a: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」を使用しています。</a:t>
              </a:r>
            </a:p>
          </p:txBody>
        </p:sp>
      </p:grpSp>
      <p:sp>
        <p:nvSpPr>
          <p:cNvPr id="281" name="角丸四角形 380">
            <a:extLst>
              <a:ext uri="{FF2B5EF4-FFF2-40B4-BE49-F238E27FC236}">
                <a16:creationId xmlns:a16="http://schemas.microsoft.com/office/drawing/2014/main" id="{73B2A317-6802-6246-A178-FA2843FFB433}"/>
              </a:ext>
            </a:extLst>
          </p:cNvPr>
          <p:cNvSpPr/>
          <p:nvPr/>
        </p:nvSpPr>
        <p:spPr>
          <a:xfrm>
            <a:off x="7567763" y="4407021"/>
            <a:ext cx="1689202" cy="124204"/>
          </a:xfrm>
          <a:prstGeom prst="roundRect">
            <a:avLst>
              <a:gd name="adj" fmla="val 2380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6" name="Text Box 11">
            <a:extLst>
              <a:ext uri="{FF2B5EF4-FFF2-40B4-BE49-F238E27FC236}">
                <a16:creationId xmlns:a16="http://schemas.microsoft.com/office/drawing/2014/main" id="{DDF040BF-4397-CE47-906E-65CD76A764B4}"/>
              </a:ext>
            </a:extLst>
          </p:cNvPr>
          <p:cNvSpPr txBox="1">
            <a:spLocks noChangeArrowheads="1"/>
          </p:cNvSpPr>
          <p:nvPr/>
        </p:nvSpPr>
        <p:spPr bwMode="auto">
          <a:xfrm>
            <a:off x="7925052" y="4414120"/>
            <a:ext cx="1282346"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15</a:t>
            </a:r>
            <a:r>
              <a:rPr kumimoji="1" lang="ja-JP" altLang="en-US"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秒</a:t>
            </a:r>
            <a:endParaRPr kumimoji="1" lang="en-US" altLang="ja-JP" sz="600" b="0"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endParaRPr>
          </a:p>
        </p:txBody>
      </p:sp>
      <p:sp>
        <p:nvSpPr>
          <p:cNvPr id="287" name="角丸四角形 398">
            <a:extLst>
              <a:ext uri="{FF2B5EF4-FFF2-40B4-BE49-F238E27FC236}">
                <a16:creationId xmlns:a16="http://schemas.microsoft.com/office/drawing/2014/main" id="{225BDF44-DBEA-EC48-8D5C-F5D312C96B67}"/>
              </a:ext>
            </a:extLst>
          </p:cNvPr>
          <p:cNvSpPr/>
          <p:nvPr/>
        </p:nvSpPr>
        <p:spPr>
          <a:xfrm>
            <a:off x="7568596" y="4406751"/>
            <a:ext cx="313068" cy="124204"/>
          </a:xfrm>
          <a:prstGeom prst="roundRect">
            <a:avLst>
              <a:gd name="adj" fmla="val 26424"/>
            </a:avLst>
          </a:prstGeom>
          <a:solidFill>
            <a:srgbClr val="1645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CM</a:t>
            </a: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秒数</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88" name="正方形/長方形 287">
            <a:extLst>
              <a:ext uri="{FF2B5EF4-FFF2-40B4-BE49-F238E27FC236}">
                <a16:creationId xmlns:a16="http://schemas.microsoft.com/office/drawing/2014/main" id="{241F5259-8BA2-E14B-9CE1-BE370D6CAC99}"/>
              </a:ext>
            </a:extLst>
          </p:cNvPr>
          <p:cNvSpPr/>
          <p:nvPr/>
        </p:nvSpPr>
        <p:spPr>
          <a:xfrm>
            <a:off x="7540319" y="4638098"/>
            <a:ext cx="470000"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effectLst/>
                <a:uLnTx/>
                <a:uFillTx/>
                <a:latin typeface="Meiryo" charset="-128"/>
                <a:ea typeface="Meiryo" charset="-128"/>
                <a:cs typeface="Meiryo" charset="-128"/>
              </a:rPr>
              <a:t>掲載数</a:t>
            </a:r>
            <a:endParaRPr kumimoji="1" lang="en-US" altLang="ja-JP" sz="700" b="1" i="0" u="none" strike="noStrike" kern="1200" cap="none" spc="0" normalizeH="0" baseline="0" noProof="0" dirty="0">
              <a:ln>
                <a:noFill/>
              </a:ln>
              <a:effectLst/>
              <a:uLnTx/>
              <a:uFillTx/>
              <a:latin typeface="Meiryo" charset="-128"/>
              <a:ea typeface="Meiryo" charset="-128"/>
              <a:cs typeface="Meiryo"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 b="1" i="0" u="none" strike="noStrike" kern="1200" cap="none" spc="0" normalizeH="0" baseline="0" noProof="0" dirty="0">
                <a:ln>
                  <a:noFill/>
                </a:ln>
                <a:effectLst/>
                <a:uLnTx/>
                <a:uFillTx/>
                <a:latin typeface="Meiryo" charset="-128"/>
                <a:ea typeface="Meiryo" charset="-128"/>
                <a:cs typeface="Meiryo" charset="-128"/>
              </a:rPr>
              <a:t>（</a:t>
            </a:r>
            <a:r>
              <a:rPr kumimoji="1" lang="en-US" altLang="ja-JP" sz="400" b="1" i="0" u="none" strike="noStrike" kern="1200" cap="none" spc="0" normalizeH="0" baseline="0" noProof="0" dirty="0">
                <a:ln>
                  <a:noFill/>
                </a:ln>
                <a:effectLst/>
                <a:uLnTx/>
                <a:uFillTx/>
                <a:latin typeface="Meiryo" charset="-128"/>
                <a:ea typeface="Meiryo" charset="-128"/>
                <a:cs typeface="Meiryo" charset="-128"/>
              </a:rPr>
              <a:t>imps</a:t>
            </a:r>
            <a:r>
              <a:rPr kumimoji="1" lang="ja-JP" altLang="en-US" sz="400" b="1" i="0" u="none" strike="noStrike" kern="1200" cap="none" spc="0" normalizeH="0" baseline="0" noProof="0" dirty="0">
                <a:ln>
                  <a:noFill/>
                </a:ln>
                <a:effectLst/>
                <a:uLnTx/>
                <a:uFillTx/>
                <a:latin typeface="Meiryo" charset="-128"/>
                <a:ea typeface="Meiryo" charset="-128"/>
                <a:cs typeface="Meiryo" charset="-128"/>
              </a:rPr>
              <a:t>数）</a:t>
            </a:r>
            <a:endParaRPr kumimoji="1" lang="en-US" altLang="ja-JP" sz="400" b="1" i="0" u="none" strike="noStrike" kern="1200" cap="none" spc="0" normalizeH="0" baseline="0" noProof="0" dirty="0">
              <a:ln>
                <a:noFill/>
              </a:ln>
              <a:effectLst/>
              <a:uLnTx/>
              <a:uFillTx/>
              <a:latin typeface="Meiryo" charset="-128"/>
              <a:ea typeface="Meiryo" charset="-128"/>
              <a:cs typeface="Meiryo" charset="-128"/>
            </a:endParaRPr>
          </a:p>
        </p:txBody>
      </p:sp>
      <p:sp>
        <p:nvSpPr>
          <p:cNvPr id="289" name="正方形/長方形 288">
            <a:extLst>
              <a:ext uri="{FF2B5EF4-FFF2-40B4-BE49-F238E27FC236}">
                <a16:creationId xmlns:a16="http://schemas.microsoft.com/office/drawing/2014/main" id="{6B7D429B-9C46-4B45-84C0-3B9AC167A5D2}"/>
              </a:ext>
            </a:extLst>
          </p:cNvPr>
          <p:cNvSpPr/>
          <p:nvPr/>
        </p:nvSpPr>
        <p:spPr>
          <a:xfrm>
            <a:off x="8030737" y="4594376"/>
            <a:ext cx="1112805"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effectLst/>
                <a:uLnTx/>
                <a:uFillTx/>
                <a:latin typeface="Meiryo" charset="-128"/>
                <a:ea typeface="Meiryo" charset="-128"/>
                <a:cs typeface="Meiryo" charset="-128"/>
              </a:rPr>
              <a:t>55,000</a:t>
            </a:r>
            <a:r>
              <a:rPr kumimoji="1" lang="ja-JP" altLang="en-US" sz="1100" b="1" i="0" u="none" strike="noStrike" kern="1200" cap="none" spc="0" normalizeH="0" baseline="0" noProof="0" dirty="0">
                <a:ln>
                  <a:noFill/>
                </a:ln>
                <a:effectLst/>
                <a:uLnTx/>
                <a:uFillTx/>
                <a:latin typeface="Meiryo" charset="-128"/>
                <a:ea typeface="Meiryo" charset="-128"/>
                <a:cs typeface="Meiryo" charset="-128"/>
              </a:rPr>
              <a:t>回</a:t>
            </a:r>
            <a:r>
              <a:rPr kumimoji="1" lang="ja-JP" altLang="en-US" sz="1000" b="1" i="0" u="none" strike="noStrike" kern="1200" cap="none" spc="0" normalizeH="0" baseline="0" noProof="0" dirty="0">
                <a:ln>
                  <a:noFill/>
                </a:ln>
                <a:effectLst/>
                <a:uLnTx/>
                <a:uFillTx/>
                <a:latin typeface="Meiryo" charset="-128"/>
                <a:ea typeface="Meiryo" charset="-128"/>
                <a:cs typeface="Meiryo" charset="-128"/>
              </a:rPr>
              <a:t>想定</a:t>
            </a:r>
            <a:endParaRPr kumimoji="1" lang="ja-JP" altLang="en-US" sz="1100" b="1" i="0" u="none" strike="noStrike" kern="1200" cap="none" spc="0" normalizeH="0" baseline="0" noProof="0" dirty="0">
              <a:ln>
                <a:noFill/>
              </a:ln>
              <a:effectLst/>
              <a:uLnTx/>
              <a:uFillTx/>
              <a:latin typeface="Meiryo" charset="-128"/>
              <a:ea typeface="Meiryo" charset="-128"/>
              <a:cs typeface="Meiryo" charset="-128"/>
            </a:endParaRPr>
          </a:p>
        </p:txBody>
      </p:sp>
      <p:sp>
        <p:nvSpPr>
          <p:cNvPr id="290" name="テキスト ボックス 289">
            <a:extLst>
              <a:ext uri="{FF2B5EF4-FFF2-40B4-BE49-F238E27FC236}">
                <a16:creationId xmlns:a16="http://schemas.microsoft.com/office/drawing/2014/main" id="{20101843-E026-A24D-B4BC-E4D1D0E160FB}"/>
              </a:ext>
            </a:extLst>
          </p:cNvPr>
          <p:cNvSpPr txBox="1"/>
          <p:nvPr/>
        </p:nvSpPr>
        <p:spPr>
          <a:xfrm>
            <a:off x="8015603" y="4763334"/>
            <a:ext cx="1128835" cy="1692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a:ln>
                  <a:noFill/>
                </a:ln>
                <a:effectLst/>
                <a:uLnTx/>
                <a:uFillTx/>
                <a:latin typeface="Meiryo" charset="-128"/>
                <a:ea typeface="Meiryo" charset="-128"/>
                <a:cs typeface="Meiryo" charset="-128"/>
              </a:rPr>
              <a:t>（</a:t>
            </a:r>
            <a:r>
              <a:rPr kumimoji="1" lang="en-US" altLang="ja-JP" sz="500" i="0" u="none" strike="noStrike" kern="1200" cap="none" spc="0" normalizeH="0" baseline="0" noProof="0" dirty="0">
                <a:ln>
                  <a:noFill/>
                </a:ln>
                <a:effectLst/>
                <a:uLnTx/>
                <a:uFillTx/>
                <a:latin typeface="Meiryo" charset="-128"/>
                <a:ea typeface="Meiryo" charset="-128"/>
                <a:cs typeface="Meiryo" charset="-128"/>
              </a:rPr>
              <a:t>30</a:t>
            </a:r>
            <a:r>
              <a:rPr lang="ja-JP" altLang="en-US" sz="500">
                <a:latin typeface="Meiryo" charset="-128"/>
                <a:ea typeface="Meiryo" charset="-128"/>
                <a:cs typeface="Meiryo" charset="-128"/>
              </a:rPr>
              <a:t>秒</a:t>
            </a:r>
            <a:r>
              <a:rPr kumimoji="1" lang="ja-JP" altLang="en-US" sz="500" i="0" u="none" strike="noStrike" kern="1200" cap="none" spc="0" normalizeH="0" baseline="0" noProof="0">
                <a:ln>
                  <a:noFill/>
                </a:ln>
                <a:effectLst/>
                <a:uLnTx/>
                <a:uFillTx/>
                <a:latin typeface="Meiryo" charset="-128"/>
                <a:ea typeface="Meiryo" charset="-128"/>
                <a:cs typeface="Meiryo" charset="-128"/>
              </a:rPr>
              <a:t>の場合：</a:t>
            </a:r>
            <a:r>
              <a:rPr kumimoji="1" lang="en-US" altLang="ja-JP" sz="500" i="0" u="none" strike="noStrike" kern="1200" cap="none" spc="0" normalizeH="0" baseline="0" noProof="0" dirty="0">
                <a:ln>
                  <a:noFill/>
                </a:ln>
                <a:effectLst/>
                <a:uLnTx/>
                <a:uFillTx/>
                <a:latin typeface="Meiryo" charset="-128"/>
                <a:ea typeface="Meiryo" charset="-128"/>
                <a:cs typeface="Meiryo" charset="-128"/>
              </a:rPr>
              <a:t>37,000</a:t>
            </a:r>
            <a:r>
              <a:rPr kumimoji="1" lang="ja-JP" altLang="en-US" sz="500" i="0" u="none" strike="noStrike" kern="1200" cap="none" spc="0" normalizeH="0" baseline="0" noProof="0">
                <a:ln>
                  <a:noFill/>
                </a:ln>
                <a:effectLst/>
                <a:uLnTx/>
                <a:uFillTx/>
                <a:latin typeface="Meiryo" charset="-128"/>
                <a:ea typeface="Meiryo" charset="-128"/>
                <a:cs typeface="Meiryo" charset="-128"/>
              </a:rPr>
              <a:t>回想定）</a:t>
            </a:r>
            <a:endParaRPr kumimoji="1" lang="ja-JP" altLang="en-US" sz="500" i="0" u="none" strike="noStrike" kern="1200" cap="none" spc="0" normalizeH="0" baseline="0" noProof="0" dirty="0">
              <a:ln>
                <a:noFill/>
              </a:ln>
              <a:effectLst/>
              <a:uLnTx/>
              <a:uFillTx/>
              <a:latin typeface="Meiryo" charset="-128"/>
              <a:ea typeface="Meiryo" charset="-128"/>
              <a:cs typeface="Meiryo" charset="-128"/>
            </a:endParaRPr>
          </a:p>
        </p:txBody>
      </p:sp>
      <p:pic>
        <p:nvPicPr>
          <p:cNvPr id="291" name="図 290">
            <a:extLst>
              <a:ext uri="{FF2B5EF4-FFF2-40B4-BE49-F238E27FC236}">
                <a16:creationId xmlns:a16="http://schemas.microsoft.com/office/drawing/2014/main" id="{94A858E0-1554-964F-ADF7-EDFE2FA6AA8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543695" y="3355653"/>
            <a:ext cx="389108" cy="230582"/>
          </a:xfrm>
          <a:prstGeom prst="rect">
            <a:avLst/>
          </a:prstGeom>
        </p:spPr>
      </p:pic>
      <p:pic>
        <p:nvPicPr>
          <p:cNvPr id="298" name="図 297">
            <a:extLst>
              <a:ext uri="{FF2B5EF4-FFF2-40B4-BE49-F238E27FC236}">
                <a16:creationId xmlns:a16="http://schemas.microsoft.com/office/drawing/2014/main" id="{CBBBDFE8-11A5-D548-AE40-BDB624304C8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435656" y="3289607"/>
            <a:ext cx="890623" cy="361984"/>
          </a:xfrm>
          <a:prstGeom prst="rect">
            <a:avLst/>
          </a:prstGeom>
        </p:spPr>
      </p:pic>
      <p:sp>
        <p:nvSpPr>
          <p:cNvPr id="336" name="テキスト ボックス 335">
            <a:extLst>
              <a:ext uri="{FF2B5EF4-FFF2-40B4-BE49-F238E27FC236}">
                <a16:creationId xmlns:a16="http://schemas.microsoft.com/office/drawing/2014/main" id="{BD4C48B2-7850-B245-ADA1-EF742AF14A83}"/>
              </a:ext>
            </a:extLst>
          </p:cNvPr>
          <p:cNvSpPr txBox="1"/>
          <p:nvPr/>
        </p:nvSpPr>
        <p:spPr>
          <a:xfrm>
            <a:off x="1030206" y="4164649"/>
            <a:ext cx="1138185" cy="415498"/>
          </a:xfrm>
          <a:prstGeom prst="rect">
            <a:avLst/>
          </a:prstGeom>
          <a:noFill/>
        </p:spPr>
        <p:txBody>
          <a:bodyPr wrap="square" rtlCol="0">
            <a:spAutoFit/>
          </a:bodyPr>
          <a:lstStyle/>
          <a:p>
            <a:pPr>
              <a:lnSpc>
                <a:spcPct val="130000"/>
              </a:lnSpc>
            </a:pPr>
            <a:r>
              <a:rPr kumimoji="1" lang="ja-JP" altLang="en-US" sz="1000" b="1" dirty="0">
                <a:solidFill>
                  <a:schemeClr val="bg1"/>
                </a:solidFill>
                <a:latin typeface="Meiryo" panose="020B0604030504040204" pitchFamily="34" charset="-128"/>
                <a:ea typeface="Meiryo" panose="020B0604030504040204" pitchFamily="34" charset="-128"/>
              </a:rPr>
              <a:t>都道府県</a:t>
            </a:r>
            <a:r>
              <a:rPr lang="ja-JP" altLang="en-US" sz="1000" b="1" dirty="0">
                <a:solidFill>
                  <a:schemeClr val="bg1"/>
                </a:solidFill>
                <a:latin typeface="Meiryo" panose="020B0604030504040204" pitchFamily="34" charset="-128"/>
                <a:ea typeface="Meiryo" panose="020B0604030504040204" pitchFamily="34" charset="-128"/>
              </a:rPr>
              <a:t>指定</a:t>
            </a:r>
            <a:endParaRPr lang="en-US" altLang="ja-JP" sz="100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337" name="テキスト ボックス 336">
            <a:extLst>
              <a:ext uri="{FF2B5EF4-FFF2-40B4-BE49-F238E27FC236}">
                <a16:creationId xmlns:a16="http://schemas.microsoft.com/office/drawing/2014/main" id="{653CF1E9-BCD3-3F4E-AAE8-AE26EF4208AD}"/>
              </a:ext>
            </a:extLst>
          </p:cNvPr>
          <p:cNvSpPr txBox="1"/>
          <p:nvPr/>
        </p:nvSpPr>
        <p:spPr>
          <a:xfrm>
            <a:off x="1021079" y="4663445"/>
            <a:ext cx="1071966" cy="392415"/>
          </a:xfrm>
          <a:prstGeom prst="rect">
            <a:avLst/>
          </a:prstGeom>
          <a:noFill/>
        </p:spPr>
        <p:txBody>
          <a:bodyPr wrap="square" rtlCol="0">
            <a:spAutoFit/>
          </a:bodyPr>
          <a:lstStyle/>
          <a:p>
            <a:pPr>
              <a:lnSpc>
                <a:spcPct val="120000"/>
              </a:lnSpc>
            </a:pPr>
            <a:r>
              <a:rPr kumimoji="1" lang="ja-JP" altLang="en-US" sz="1000" b="1" dirty="0">
                <a:solidFill>
                  <a:schemeClr val="bg1"/>
                </a:solidFill>
                <a:latin typeface="Meiryo" panose="020B0604030504040204" pitchFamily="34" charset="-128"/>
                <a:ea typeface="Meiryo" panose="020B0604030504040204" pitchFamily="34" charset="-128"/>
              </a:rPr>
              <a:t>市区郡指定</a:t>
            </a:r>
            <a:endParaRPr kumimoji="1" lang="en-US" altLang="ja-JP" sz="100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156" name="テキスト ボックス 155">
            <a:extLst>
              <a:ext uri="{FF2B5EF4-FFF2-40B4-BE49-F238E27FC236}">
                <a16:creationId xmlns:a16="http://schemas.microsoft.com/office/drawing/2014/main" id="{E99C81A5-596E-1545-B7E4-D24F0EC60C26}"/>
              </a:ext>
            </a:extLst>
          </p:cNvPr>
          <p:cNvSpPr txBox="1"/>
          <p:nvPr/>
        </p:nvSpPr>
        <p:spPr>
          <a:xfrm>
            <a:off x="6219594"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en-US" altLang="ja-JP" sz="900" b="1" u="sng" dirty="0" err="1">
                <a:solidFill>
                  <a:schemeClr val="bg1"/>
                </a:solidFill>
                <a:latin typeface="Meiryo" panose="020B0604030504040204" pitchFamily="34" charset="-128"/>
                <a:ea typeface="Meiryo" panose="020B0604030504040204" pitchFamily="34" charset="-128"/>
              </a:rPr>
              <a:t>TVer</a:t>
            </a:r>
            <a:r>
              <a:rPr lang="en-US" altLang="ja-JP" sz="900" b="1" u="sng" dirty="0">
                <a:solidFill>
                  <a:schemeClr val="bg1"/>
                </a:solidFill>
                <a:latin typeface="Meiryo" panose="020B0604030504040204" pitchFamily="34" charset="-128"/>
                <a:ea typeface="Meiryo" panose="020B0604030504040204" pitchFamily="34" charset="-128"/>
              </a:rPr>
              <a:t> </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167" name="テキスト ボックス 166">
            <a:extLst>
              <a:ext uri="{FF2B5EF4-FFF2-40B4-BE49-F238E27FC236}">
                <a16:creationId xmlns:a16="http://schemas.microsoft.com/office/drawing/2014/main" id="{54A1B064-16F9-FB4A-AE37-1372C570ADE0}"/>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altLang="ja-JP" sz="1200" b="1" dirty="0">
                <a:solidFill>
                  <a:srgbClr val="FF0000"/>
                </a:solidFill>
                <a:latin typeface="Meiryo" panose="020B0604030504040204" pitchFamily="34" charset="-128"/>
                <a:ea typeface="Meiryo" panose="020B0604030504040204" pitchFamily="34" charset="-128"/>
              </a:rPr>
              <a:t>2</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次利用可能な動画制作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78" name="円/楕円 177">
            <a:extLst>
              <a:ext uri="{FF2B5EF4-FFF2-40B4-BE49-F238E27FC236}">
                <a16:creationId xmlns:a16="http://schemas.microsoft.com/office/drawing/2014/main" id="{F87EA430-B4B0-8345-91E1-73558F129DEF}"/>
              </a:ext>
            </a:extLst>
          </p:cNvPr>
          <p:cNvSpPr>
            <a:spLocks noChangeAspect="1"/>
          </p:cNvSpPr>
          <p:nvPr/>
        </p:nvSpPr>
        <p:spPr>
          <a:xfrm>
            <a:off x="3318201"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endParaRPr>
          </a:p>
        </p:txBody>
      </p:sp>
      <p:sp>
        <p:nvSpPr>
          <p:cNvPr id="179" name="円/楕円 140">
            <a:extLst>
              <a:ext uri="{FF2B5EF4-FFF2-40B4-BE49-F238E27FC236}">
                <a16:creationId xmlns:a16="http://schemas.microsoft.com/office/drawing/2014/main" id="{F7C09375-4E0D-1645-9A64-A8C37EB32B22}"/>
              </a:ext>
            </a:extLst>
          </p:cNvPr>
          <p:cNvSpPr>
            <a:spLocks noChangeAspect="1"/>
          </p:cNvSpPr>
          <p:nvPr/>
        </p:nvSpPr>
        <p:spPr>
          <a:xfrm>
            <a:off x="5049192"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endParaRPr>
          </a:p>
        </p:txBody>
      </p:sp>
      <p:sp>
        <p:nvSpPr>
          <p:cNvPr id="180" name="正方形/長方形 179">
            <a:extLst>
              <a:ext uri="{FF2B5EF4-FFF2-40B4-BE49-F238E27FC236}">
                <a16:creationId xmlns:a16="http://schemas.microsoft.com/office/drawing/2014/main" id="{1C9D0522-355A-3E4D-9368-D0F50C5D0350}"/>
              </a:ext>
            </a:extLst>
          </p:cNvPr>
          <p:cNvSpPr/>
          <p:nvPr/>
        </p:nvSpPr>
        <p:spPr>
          <a:xfrm>
            <a:off x="1490126" y="4385150"/>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182" name="正方形/長方形 181">
            <a:extLst>
              <a:ext uri="{FF2B5EF4-FFF2-40B4-BE49-F238E27FC236}">
                <a16:creationId xmlns:a16="http://schemas.microsoft.com/office/drawing/2014/main" id="{C671B8D5-4199-5649-B7DB-35E246448F0C}"/>
              </a:ext>
            </a:extLst>
          </p:cNvPr>
          <p:cNvSpPr/>
          <p:nvPr/>
        </p:nvSpPr>
        <p:spPr>
          <a:xfrm>
            <a:off x="1486399" y="4835514"/>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78" name="平行四辺形 277">
            <a:extLst>
              <a:ext uri="{FF2B5EF4-FFF2-40B4-BE49-F238E27FC236}">
                <a16:creationId xmlns:a16="http://schemas.microsoft.com/office/drawing/2014/main" id="{3DA8F637-83F5-4582-B9E2-C57D4B0D53A7}"/>
              </a:ext>
            </a:extLst>
          </p:cNvPr>
          <p:cNvSpPr/>
          <p:nvPr/>
        </p:nvSpPr>
        <p:spPr>
          <a:xfrm>
            <a:off x="7490875" y="56634"/>
            <a:ext cx="1105926" cy="323405"/>
          </a:xfrm>
          <a:prstGeom prst="parallelogram">
            <a:avLst/>
          </a:prstGeom>
          <a:solidFill>
            <a:schemeClr val="bg1"/>
          </a:solidFill>
          <a:ln w="50800" cap="rnd">
            <a:solidFill>
              <a:srgbClr val="1B4E93"/>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9" name="Google Shape;23;p17" descr="freakout_color2.png">
            <a:extLst>
              <a:ext uri="{FF2B5EF4-FFF2-40B4-BE49-F238E27FC236}">
                <a16:creationId xmlns:a16="http://schemas.microsoft.com/office/drawing/2014/main" id="{72023BE1-FD84-4E2E-A97A-2A05F99084D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725446" y="108409"/>
            <a:ext cx="628112" cy="178688"/>
          </a:xfrm>
          <a:prstGeom prst="rect">
            <a:avLst/>
          </a:prstGeom>
          <a:noFill/>
          <a:ln>
            <a:noFill/>
          </a:ln>
        </p:spPr>
      </p:pic>
      <p:grpSp>
        <p:nvGrpSpPr>
          <p:cNvPr id="3" name="グループ化 2">
            <a:extLst>
              <a:ext uri="{FF2B5EF4-FFF2-40B4-BE49-F238E27FC236}">
                <a16:creationId xmlns:a16="http://schemas.microsoft.com/office/drawing/2014/main" id="{CCD68265-893C-4536-B5D1-0A0B0B54A70B}"/>
              </a:ext>
            </a:extLst>
          </p:cNvPr>
          <p:cNvGrpSpPr/>
          <p:nvPr/>
        </p:nvGrpSpPr>
        <p:grpSpPr>
          <a:xfrm>
            <a:off x="897977" y="1075507"/>
            <a:ext cx="8462184" cy="1101946"/>
            <a:chOff x="897977" y="1075507"/>
            <a:chExt cx="8462184" cy="1101946"/>
          </a:xfrm>
        </p:grpSpPr>
        <p:sp>
          <p:nvSpPr>
            <p:cNvPr id="175" name="角丸四角形 204">
              <a:extLst>
                <a:ext uri="{FF2B5EF4-FFF2-40B4-BE49-F238E27FC236}">
                  <a16:creationId xmlns:a16="http://schemas.microsoft.com/office/drawing/2014/main" id="{7553C316-D6EB-428C-B4CD-C2A03534871F}"/>
                </a:ext>
              </a:extLst>
            </p:cNvPr>
            <p:cNvSpPr>
              <a:spLocks/>
            </p:cNvSpPr>
            <p:nvPr/>
          </p:nvSpPr>
          <p:spPr>
            <a:xfrm>
              <a:off x="5649126" y="1421453"/>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2</a:t>
              </a: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次利用権利</a:t>
              </a:r>
            </a:p>
          </p:txBody>
        </p:sp>
        <p:sp>
          <p:nvSpPr>
            <p:cNvPr id="176" name="角丸四角形 204">
              <a:extLst>
                <a:ext uri="{FF2B5EF4-FFF2-40B4-BE49-F238E27FC236}">
                  <a16:creationId xmlns:a16="http://schemas.microsoft.com/office/drawing/2014/main" id="{4ABB1D9A-C43F-4D29-99FB-C445B0FF4A42}"/>
                </a:ext>
              </a:extLst>
            </p:cNvPr>
            <p:cNvSpPr>
              <a:spLocks/>
            </p:cNvSpPr>
            <p:nvPr/>
          </p:nvSpPr>
          <p:spPr>
            <a:xfrm>
              <a:off x="6672627"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77" name="角丸四角形 204">
              <a:extLst>
                <a:ext uri="{FF2B5EF4-FFF2-40B4-BE49-F238E27FC236}">
                  <a16:creationId xmlns:a16="http://schemas.microsoft.com/office/drawing/2014/main" id="{EFBD4F09-D16F-42A6-9A4B-7B7E41241648}"/>
                </a:ext>
              </a:extLst>
            </p:cNvPr>
            <p:cNvSpPr>
              <a:spLocks/>
            </p:cNvSpPr>
            <p:nvPr/>
          </p:nvSpPr>
          <p:spPr>
            <a:xfrm>
              <a:off x="7351273"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83" name="角丸四角形 204">
              <a:extLst>
                <a:ext uri="{FF2B5EF4-FFF2-40B4-BE49-F238E27FC236}">
                  <a16:creationId xmlns:a16="http://schemas.microsoft.com/office/drawing/2014/main" id="{0CE38DBD-1DF5-4E81-9946-E959437C69B0}"/>
                </a:ext>
              </a:extLst>
            </p:cNvPr>
            <p:cNvSpPr>
              <a:spLocks/>
            </p:cNvSpPr>
            <p:nvPr/>
          </p:nvSpPr>
          <p:spPr>
            <a:xfrm>
              <a:off x="8029919"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184" name="角丸四角形 204">
              <a:extLst>
                <a:ext uri="{FF2B5EF4-FFF2-40B4-BE49-F238E27FC236}">
                  <a16:creationId xmlns:a16="http://schemas.microsoft.com/office/drawing/2014/main" id="{84F1A63E-8B9C-4C9F-AC7D-0855EF343DD6}"/>
                </a:ext>
              </a:extLst>
            </p:cNvPr>
            <p:cNvSpPr>
              <a:spLocks/>
            </p:cNvSpPr>
            <p:nvPr/>
          </p:nvSpPr>
          <p:spPr>
            <a:xfrm>
              <a:off x="8708564"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完パケ動画データ納品</a:t>
              </a:r>
            </a:p>
          </p:txBody>
        </p:sp>
        <p:sp>
          <p:nvSpPr>
            <p:cNvPr id="185" name="角丸四角形 204">
              <a:extLst>
                <a:ext uri="{FF2B5EF4-FFF2-40B4-BE49-F238E27FC236}">
                  <a16:creationId xmlns:a16="http://schemas.microsoft.com/office/drawing/2014/main" id="{BA19BB6B-BC3E-4D24-98DB-0289B5B6EE27}"/>
                </a:ext>
              </a:extLst>
            </p:cNvPr>
            <p:cNvSpPr>
              <a:spLocks/>
            </p:cNvSpPr>
            <p:nvPr/>
          </p:nvSpPr>
          <p:spPr>
            <a:xfrm>
              <a:off x="6672627" y="1817453"/>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86" name="角丸四角形 204">
              <a:extLst>
                <a:ext uri="{FF2B5EF4-FFF2-40B4-BE49-F238E27FC236}">
                  <a16:creationId xmlns:a16="http://schemas.microsoft.com/office/drawing/2014/main" id="{3A53AFA5-876E-4A38-9695-B3A0F029E2AA}"/>
                </a:ext>
              </a:extLst>
            </p:cNvPr>
            <p:cNvSpPr>
              <a:spLocks/>
            </p:cNvSpPr>
            <p:nvPr/>
          </p:nvSpPr>
          <p:spPr>
            <a:xfrm>
              <a:off x="7351273"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r>
                <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endPar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p:txBody>
        </p:sp>
        <p:sp>
          <p:nvSpPr>
            <p:cNvPr id="211" name="角丸四角形 204">
              <a:extLst>
                <a:ext uri="{FF2B5EF4-FFF2-40B4-BE49-F238E27FC236}">
                  <a16:creationId xmlns:a16="http://schemas.microsoft.com/office/drawing/2014/main" id="{2EFD4C54-3029-45A2-97C2-C86C93572C11}"/>
                </a:ext>
              </a:extLst>
            </p:cNvPr>
            <p:cNvSpPr>
              <a:spLocks/>
            </p:cNvSpPr>
            <p:nvPr/>
          </p:nvSpPr>
          <p:spPr>
            <a:xfrm>
              <a:off x="8029919" y="1816794"/>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sp>
          <p:nvSpPr>
            <p:cNvPr id="212" name="角丸四角形 204">
              <a:extLst>
                <a:ext uri="{FF2B5EF4-FFF2-40B4-BE49-F238E27FC236}">
                  <a16:creationId xmlns:a16="http://schemas.microsoft.com/office/drawing/2014/main" id="{845C1142-B0DD-40AC-BE9D-3AECC32AF817}"/>
                </a:ext>
              </a:extLst>
            </p:cNvPr>
            <p:cNvSpPr>
              <a:spLocks/>
            </p:cNvSpPr>
            <p:nvPr/>
          </p:nvSpPr>
          <p:spPr>
            <a:xfrm>
              <a:off x="8708564"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サイネージ</a:t>
              </a:r>
              <a:endPar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p>
          </p:txBody>
        </p:sp>
        <p:cxnSp>
          <p:nvCxnSpPr>
            <p:cNvPr id="213" name="直線コネクタ 212">
              <a:extLst>
                <a:ext uri="{FF2B5EF4-FFF2-40B4-BE49-F238E27FC236}">
                  <a16:creationId xmlns:a16="http://schemas.microsoft.com/office/drawing/2014/main" id="{E23F0D5A-6E98-4352-A973-137988C397F9}"/>
                </a:ext>
              </a:extLst>
            </p:cNvPr>
            <p:cNvCxnSpPr>
              <a:cxnSpLocks/>
            </p:cNvCxnSpPr>
            <p:nvPr/>
          </p:nvCxnSpPr>
          <p:spPr>
            <a:xfrm flipH="1">
              <a:off x="7358967"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4" name="テキスト ボックス 213">
              <a:extLst>
                <a:ext uri="{FF2B5EF4-FFF2-40B4-BE49-F238E27FC236}">
                  <a16:creationId xmlns:a16="http://schemas.microsoft.com/office/drawing/2014/main" id="{2A181D7A-D2EE-4438-BE33-7099828D64EE}"/>
                </a:ext>
              </a:extLst>
            </p:cNvPr>
            <p:cNvSpPr txBox="1"/>
            <p:nvPr/>
          </p:nvSpPr>
          <p:spPr>
            <a:xfrm>
              <a:off x="6854092" y="1156195"/>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217" name="直線コネクタ 216">
              <a:extLst>
                <a:ext uri="{FF2B5EF4-FFF2-40B4-BE49-F238E27FC236}">
                  <a16:creationId xmlns:a16="http://schemas.microsoft.com/office/drawing/2014/main" id="{D761D5DF-EAA5-4230-BD37-F9046F0D8727}"/>
                </a:ext>
              </a:extLst>
            </p:cNvPr>
            <p:cNvCxnSpPr>
              <a:cxnSpLocks/>
            </p:cNvCxnSpPr>
            <p:nvPr/>
          </p:nvCxnSpPr>
          <p:spPr>
            <a:xfrm flipH="1">
              <a:off x="8710900"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77B81EA8-3AF1-455F-8B41-23D82E9CF7AD}"/>
                </a:ext>
              </a:extLst>
            </p:cNvPr>
            <p:cNvCxnSpPr>
              <a:cxnSpLocks/>
            </p:cNvCxnSpPr>
            <p:nvPr/>
          </p:nvCxnSpPr>
          <p:spPr>
            <a:xfrm>
              <a:off x="5667417"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E5F4E5CC-65D9-452A-BFBC-B10D91081658}"/>
                </a:ext>
              </a:extLst>
            </p:cNvPr>
            <p:cNvCxnSpPr>
              <a:cxnSpLocks/>
            </p:cNvCxnSpPr>
            <p:nvPr/>
          </p:nvCxnSpPr>
          <p:spPr>
            <a:xfrm>
              <a:off x="8094094"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33" name="図 232">
              <a:extLst>
                <a:ext uri="{FF2B5EF4-FFF2-40B4-BE49-F238E27FC236}">
                  <a16:creationId xmlns:a16="http://schemas.microsoft.com/office/drawing/2014/main" id="{09E91DD0-B2E0-4D03-9122-A2613848136C}"/>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b="47370"/>
            <a:stretch/>
          </p:blipFill>
          <p:spPr>
            <a:xfrm>
              <a:off x="5907929" y="1075507"/>
              <a:ext cx="433858" cy="337750"/>
            </a:xfrm>
            <a:prstGeom prst="rect">
              <a:avLst/>
            </a:prstGeom>
            <a:effectLst/>
          </p:spPr>
        </p:pic>
        <p:grpSp>
          <p:nvGrpSpPr>
            <p:cNvPr id="238" name="グループ化 237">
              <a:extLst>
                <a:ext uri="{FF2B5EF4-FFF2-40B4-BE49-F238E27FC236}">
                  <a16:creationId xmlns:a16="http://schemas.microsoft.com/office/drawing/2014/main" id="{659BB716-FD45-4E3E-B9D4-05D87A2E6212}"/>
                </a:ext>
              </a:extLst>
            </p:cNvPr>
            <p:cNvGrpSpPr/>
            <p:nvPr/>
          </p:nvGrpSpPr>
          <p:grpSpPr>
            <a:xfrm>
              <a:off x="897977" y="1121406"/>
              <a:ext cx="4361369" cy="1010125"/>
              <a:chOff x="897977" y="1121406"/>
              <a:chExt cx="4361369" cy="1010125"/>
            </a:xfrm>
          </p:grpSpPr>
          <p:pic>
            <p:nvPicPr>
              <p:cNvPr id="239" name="図 238">
                <a:extLst>
                  <a:ext uri="{FF2B5EF4-FFF2-40B4-BE49-F238E27FC236}">
                    <a16:creationId xmlns:a16="http://schemas.microsoft.com/office/drawing/2014/main" id="{3CF9203C-B96E-4368-9CDC-D47F645208BE}"/>
                  </a:ext>
                </a:extLst>
              </p:cNvPr>
              <p:cNvPicPr>
                <a:picLocks noChangeAspect="1"/>
              </p:cNvPicPr>
              <p:nvPr/>
            </p:nvPicPr>
            <p:blipFill>
              <a:blip r:embed="rId14"/>
              <a:stretch>
                <a:fillRect/>
              </a:stretch>
            </p:blipFill>
            <p:spPr>
              <a:xfrm>
                <a:off x="4406213" y="1445127"/>
                <a:ext cx="853133" cy="686404"/>
              </a:xfrm>
              <a:prstGeom prst="rect">
                <a:avLst/>
              </a:prstGeom>
            </p:spPr>
          </p:pic>
          <p:cxnSp>
            <p:nvCxnSpPr>
              <p:cNvPr id="250" name="直線矢印コネクタ 249">
                <a:extLst>
                  <a:ext uri="{FF2B5EF4-FFF2-40B4-BE49-F238E27FC236}">
                    <a16:creationId xmlns:a16="http://schemas.microsoft.com/office/drawing/2014/main" id="{7B363BE8-0237-4764-84AE-3FF058D75196}"/>
                  </a:ext>
                </a:extLst>
              </p:cNvPr>
              <p:cNvCxnSpPr>
                <a:cxnSpLocks/>
              </p:cNvCxnSpPr>
              <p:nvPr/>
            </p:nvCxnSpPr>
            <p:spPr>
              <a:xfrm>
                <a:off x="3587676" y="1811311"/>
                <a:ext cx="290128" cy="0"/>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72" name="図 271">
                <a:extLst>
                  <a:ext uri="{FF2B5EF4-FFF2-40B4-BE49-F238E27FC236}">
                    <a16:creationId xmlns:a16="http://schemas.microsoft.com/office/drawing/2014/main" id="{8C2F6AE4-FBBC-4E8A-A7D2-5BD80246E845}"/>
                  </a:ext>
                </a:extLst>
              </p:cNvPr>
              <p:cNvPicPr>
                <a:picLocks noChangeAspect="1"/>
              </p:cNvPicPr>
              <p:nvPr/>
            </p:nvPicPr>
            <p:blipFill rotWithShape="1">
              <a:blip r:embed="rId15"/>
              <a:srcRect l="3140" t="13197" r="290"/>
              <a:stretch/>
            </p:blipFill>
            <p:spPr>
              <a:xfrm>
                <a:off x="931546" y="1468484"/>
                <a:ext cx="2023285" cy="657587"/>
              </a:xfrm>
              <a:prstGeom prst="rect">
                <a:avLst/>
              </a:prstGeom>
            </p:spPr>
          </p:pic>
          <p:grpSp>
            <p:nvGrpSpPr>
              <p:cNvPr id="285" name="グループ化 284">
                <a:extLst>
                  <a:ext uri="{FF2B5EF4-FFF2-40B4-BE49-F238E27FC236}">
                    <a16:creationId xmlns:a16="http://schemas.microsoft.com/office/drawing/2014/main" id="{D67479CF-5007-4081-872C-8413020B1D33}"/>
                  </a:ext>
                </a:extLst>
              </p:cNvPr>
              <p:cNvGrpSpPr/>
              <p:nvPr/>
            </p:nvGrpSpPr>
            <p:grpSpPr>
              <a:xfrm>
                <a:off x="3965314" y="1520677"/>
                <a:ext cx="616988" cy="609485"/>
                <a:chOff x="4024761" y="1544123"/>
                <a:chExt cx="616988" cy="609485"/>
              </a:xfrm>
            </p:grpSpPr>
            <p:grpSp>
              <p:nvGrpSpPr>
                <p:cNvPr id="315" name="グループ化 314">
                  <a:extLst>
                    <a:ext uri="{FF2B5EF4-FFF2-40B4-BE49-F238E27FC236}">
                      <a16:creationId xmlns:a16="http://schemas.microsoft.com/office/drawing/2014/main" id="{A027EAE6-4F42-48E9-8ADE-B35CA4966219}"/>
                    </a:ext>
                  </a:extLst>
                </p:cNvPr>
                <p:cNvGrpSpPr/>
                <p:nvPr/>
              </p:nvGrpSpPr>
              <p:grpSpPr>
                <a:xfrm>
                  <a:off x="4032264" y="1544123"/>
                  <a:ext cx="609485" cy="609485"/>
                  <a:chOff x="3577777" y="1565044"/>
                  <a:chExt cx="734386" cy="734386"/>
                </a:xfrm>
              </p:grpSpPr>
              <p:sp>
                <p:nvSpPr>
                  <p:cNvPr id="319" name="円/楕円 184">
                    <a:extLst>
                      <a:ext uri="{FF2B5EF4-FFF2-40B4-BE49-F238E27FC236}">
                        <a16:creationId xmlns:a16="http://schemas.microsoft.com/office/drawing/2014/main" id="{E847D70F-A06B-4CFD-BA23-508242D0E1E1}"/>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2" name="テキスト ボックス 321">
                    <a:extLst>
                      <a:ext uri="{FF2B5EF4-FFF2-40B4-BE49-F238E27FC236}">
                        <a16:creationId xmlns:a16="http://schemas.microsoft.com/office/drawing/2014/main" id="{C77BD99B-2178-4501-8681-2DAE3E9ED73A}"/>
                      </a:ext>
                    </a:extLst>
                  </p:cNvPr>
                  <p:cNvSpPr txBox="1"/>
                  <p:nvPr/>
                </p:nvSpPr>
                <p:spPr>
                  <a:xfrm>
                    <a:off x="3594744" y="1582301"/>
                    <a:ext cx="676413" cy="615609"/>
                  </a:xfrm>
                  <a:prstGeom prst="rect">
                    <a:avLst/>
                  </a:prstGeom>
                  <a:noFill/>
                </p:spPr>
                <p:txBody>
                  <a:bodyPr wrap="none" rtlCol="0">
                    <a:spAutoFit/>
                  </a:bodyPr>
                  <a:lstStyle/>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15</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秒</a:t>
                    </a:r>
                    <a:endPar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タイプ</a:t>
                    </a:r>
                  </a:p>
                </p:txBody>
              </p:sp>
            </p:grpSp>
            <p:cxnSp>
              <p:nvCxnSpPr>
                <p:cNvPr id="316" name="直線コネクタ 315">
                  <a:extLst>
                    <a:ext uri="{FF2B5EF4-FFF2-40B4-BE49-F238E27FC236}">
                      <a16:creationId xmlns:a16="http://schemas.microsoft.com/office/drawing/2014/main" id="{D3CC65D7-EB8A-455C-B78B-E84EBBB5C2A8}"/>
                    </a:ext>
                  </a:extLst>
                </p:cNvPr>
                <p:cNvCxnSpPr>
                  <a:cxnSpLocks/>
                </p:cNvCxnSpPr>
                <p:nvPr/>
              </p:nvCxnSpPr>
              <p:spPr>
                <a:xfrm>
                  <a:off x="4024761" y="1835774"/>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7" name="テキスト ボックス 296">
                <a:extLst>
                  <a:ext uri="{FF2B5EF4-FFF2-40B4-BE49-F238E27FC236}">
                    <a16:creationId xmlns:a16="http://schemas.microsoft.com/office/drawing/2014/main" id="{88F8F25F-F150-4D90-94FE-7BF2CB570D18}"/>
                  </a:ext>
                </a:extLst>
              </p:cNvPr>
              <p:cNvSpPr txBox="1"/>
              <p:nvPr/>
            </p:nvSpPr>
            <p:spPr>
              <a:xfrm>
                <a:off x="897977" y="1121406"/>
                <a:ext cx="3499676"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既存の静止画データをもとに</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動画を作成</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pic>
            <p:nvPicPr>
              <p:cNvPr id="310" name="図 309">
                <a:extLst>
                  <a:ext uri="{FF2B5EF4-FFF2-40B4-BE49-F238E27FC236}">
                    <a16:creationId xmlns:a16="http://schemas.microsoft.com/office/drawing/2014/main" id="{757C4534-95BF-46C4-A867-05C1DF2528BD}"/>
                  </a:ext>
                </a:extLst>
              </p:cNvPr>
              <p:cNvPicPr>
                <a:picLocks noChangeAspect="1"/>
              </p:cNvPicPr>
              <p:nvPr/>
            </p:nvPicPr>
            <p:blipFill>
              <a:blip r:embed="rId16"/>
              <a:stretch>
                <a:fillRect/>
              </a:stretch>
            </p:blipFill>
            <p:spPr>
              <a:xfrm>
                <a:off x="3054913" y="1705524"/>
                <a:ext cx="309618" cy="217460"/>
              </a:xfrm>
              <a:prstGeom prst="rect">
                <a:avLst/>
              </a:prstGeom>
            </p:spPr>
          </p:pic>
          <p:sp>
            <p:nvSpPr>
              <p:cNvPr id="311" name="テキスト ボックス 310">
                <a:extLst>
                  <a:ext uri="{FF2B5EF4-FFF2-40B4-BE49-F238E27FC236}">
                    <a16:creationId xmlns:a16="http://schemas.microsoft.com/office/drawing/2014/main" id="{B46900D6-5709-458F-A38C-BC78878BD6AA}"/>
                  </a:ext>
                </a:extLst>
              </p:cNvPr>
              <p:cNvSpPr txBox="1"/>
              <p:nvPr/>
            </p:nvSpPr>
            <p:spPr>
              <a:xfrm>
                <a:off x="2988682" y="1915127"/>
                <a:ext cx="425116"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動画も可</a:t>
                </a:r>
              </a:p>
            </p:txBody>
          </p:sp>
          <p:sp>
            <p:nvSpPr>
              <p:cNvPr id="313" name="正方形/長方形 312">
                <a:extLst>
                  <a:ext uri="{FF2B5EF4-FFF2-40B4-BE49-F238E27FC236}">
                    <a16:creationId xmlns:a16="http://schemas.microsoft.com/office/drawing/2014/main" id="{E0A48226-3EA9-4FDE-A9D0-CE4F7F3257D9}"/>
                  </a:ext>
                </a:extLst>
              </p:cNvPr>
              <p:cNvSpPr/>
              <p:nvPr/>
            </p:nvSpPr>
            <p:spPr>
              <a:xfrm>
                <a:off x="2662428" y="1588414"/>
                <a:ext cx="1107996" cy="461665"/>
              </a:xfrm>
              <a:prstGeom prst="rect">
                <a:avLst/>
              </a:prstGeom>
            </p:spPr>
            <p:txBody>
              <a:bodyPr wrap="none">
                <a:spAutoFit/>
              </a:bodyPr>
              <a:lstStyle/>
              <a:p>
                <a:pPr marL="0" marR="0" lvl="0" indent="0" algn="l" defTabSz="99054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Hiragino Kaku Gothic StdN W8" charset="-128"/>
                  </a:rPr>
                  <a:t>（　）</a:t>
                </a:r>
                <a:endParaRPr kumimoji="1" lang="en-US" altLang="ja-JP" sz="2400" b="0" i="0" u="none" strike="noStrike" kern="1200" cap="none" spc="30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Meiryo" charset="-128"/>
                </a:endParaRPr>
              </a:p>
            </p:txBody>
          </p:sp>
        </p:grpSp>
      </p:grpSp>
      <p:sp>
        <p:nvSpPr>
          <p:cNvPr id="323" name="テキスト ボックス 322">
            <a:extLst>
              <a:ext uri="{FF2B5EF4-FFF2-40B4-BE49-F238E27FC236}">
                <a16:creationId xmlns:a16="http://schemas.microsoft.com/office/drawing/2014/main" id="{C68A69FC-29DE-49E6-9FB6-52FB6EB61DB9}"/>
              </a:ext>
            </a:extLst>
          </p:cNvPr>
          <p:cNvSpPr txBox="1"/>
          <p:nvPr/>
        </p:nvSpPr>
        <p:spPr>
          <a:xfrm>
            <a:off x="936076" y="2396651"/>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 ブランドパネル（予約型）</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デバイス</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期間</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エリア</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を選択し掲載</a:t>
            </a:r>
          </a:p>
        </p:txBody>
      </p:sp>
      <p:sp>
        <p:nvSpPr>
          <p:cNvPr id="324" name="Text Box 11">
            <a:extLst>
              <a:ext uri="{FF2B5EF4-FFF2-40B4-BE49-F238E27FC236}">
                <a16:creationId xmlns:a16="http://schemas.microsoft.com/office/drawing/2014/main" id="{C55EDC06-AAD8-4F85-8190-D7993D7D6373}"/>
              </a:ext>
            </a:extLst>
          </p:cNvPr>
          <p:cNvSpPr txBox="1">
            <a:spLocks noChangeArrowheads="1"/>
          </p:cNvSpPr>
          <p:nvPr/>
        </p:nvSpPr>
        <p:spPr bwMode="auto">
          <a:xfrm>
            <a:off x="3317100" y="3985975"/>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25" name="テキスト ボックス 324">
            <a:extLst>
              <a:ext uri="{FF2B5EF4-FFF2-40B4-BE49-F238E27FC236}">
                <a16:creationId xmlns:a16="http://schemas.microsoft.com/office/drawing/2014/main" id="{D21A7ACC-2085-445E-BA14-BA8BE5C7FD8E}"/>
              </a:ext>
            </a:extLst>
          </p:cNvPr>
          <p:cNvSpPr txBox="1"/>
          <p:nvPr/>
        </p:nvSpPr>
        <p:spPr>
          <a:xfrm>
            <a:off x="967805" y="5285771"/>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
        <p:nvSpPr>
          <p:cNvPr id="326" name="テキスト ボックス 325">
            <a:extLst>
              <a:ext uri="{FF2B5EF4-FFF2-40B4-BE49-F238E27FC236}">
                <a16:creationId xmlns:a16="http://schemas.microsoft.com/office/drawing/2014/main" id="{D7C99780-187B-4983-B8A8-CF73D9754FE7}"/>
              </a:ext>
            </a:extLst>
          </p:cNvPr>
          <p:cNvSpPr txBox="1"/>
          <p:nvPr/>
        </p:nvSpPr>
        <p:spPr>
          <a:xfrm>
            <a:off x="1423464" y="5923419"/>
            <a:ext cx="3716778"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をご準備下さい。（パラメータ付も可）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327" name="図 326">
            <a:extLst>
              <a:ext uri="{FF2B5EF4-FFF2-40B4-BE49-F238E27FC236}">
                <a16:creationId xmlns:a16="http://schemas.microsoft.com/office/drawing/2014/main" id="{A9658950-2019-4D09-A1BC-E62FF0DAC183}"/>
              </a:ext>
            </a:extLst>
          </p:cNvPr>
          <p:cNvPicPr>
            <a:picLocks noChangeAspect="1"/>
          </p:cNvPicPr>
          <p:nvPr/>
        </p:nvPicPr>
        <p:blipFill>
          <a:blip r:embed="rId17"/>
          <a:srcRect l="154" r="154"/>
          <a:stretch/>
        </p:blipFill>
        <p:spPr>
          <a:xfrm>
            <a:off x="826071" y="5950481"/>
            <a:ext cx="597393" cy="275105"/>
          </a:xfrm>
          <a:prstGeom prst="rect">
            <a:avLst/>
          </a:prstGeom>
        </p:spPr>
      </p:pic>
      <p:sp>
        <p:nvSpPr>
          <p:cNvPr id="328" name="正方形/長方形 327">
            <a:extLst>
              <a:ext uri="{FF2B5EF4-FFF2-40B4-BE49-F238E27FC236}">
                <a16:creationId xmlns:a16="http://schemas.microsoft.com/office/drawing/2014/main" id="{95A879E4-0690-408D-84DF-4E25749F23A5}"/>
              </a:ext>
            </a:extLst>
          </p:cNvPr>
          <p:cNvSpPr/>
          <p:nvPr/>
        </p:nvSpPr>
        <p:spPr>
          <a:xfrm>
            <a:off x="1423464" y="6033004"/>
            <a:ext cx="3867126"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338" name="テキスト ボックス 337">
            <a:extLst>
              <a:ext uri="{FF2B5EF4-FFF2-40B4-BE49-F238E27FC236}">
                <a16:creationId xmlns:a16="http://schemas.microsoft.com/office/drawing/2014/main" id="{BAB43993-1FD9-4B0F-9265-D8B4FF622DD9}"/>
              </a:ext>
            </a:extLst>
          </p:cNvPr>
          <p:cNvSpPr txBox="1"/>
          <p:nvPr/>
        </p:nvSpPr>
        <p:spPr>
          <a:xfrm>
            <a:off x="741078" y="5773846"/>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cxnSp>
        <p:nvCxnSpPr>
          <p:cNvPr id="339" name="直線コネクタ 338">
            <a:extLst>
              <a:ext uri="{FF2B5EF4-FFF2-40B4-BE49-F238E27FC236}">
                <a16:creationId xmlns:a16="http://schemas.microsoft.com/office/drawing/2014/main" id="{5211A2F1-7AB0-4A7B-B157-31535ED8B4EB}"/>
              </a:ext>
            </a:extLst>
          </p:cNvPr>
          <p:cNvCxnSpPr>
            <a:cxnSpLocks/>
          </p:cNvCxnSpPr>
          <p:nvPr/>
        </p:nvCxnSpPr>
        <p:spPr>
          <a:xfrm>
            <a:off x="833968" y="5790012"/>
            <a:ext cx="5234373" cy="0"/>
          </a:xfrm>
          <a:prstGeom prst="line">
            <a:avLst/>
          </a:prstGeom>
          <a:ln>
            <a:solidFill>
              <a:srgbClr val="1B4E93"/>
            </a:solidFill>
          </a:ln>
        </p:spPr>
        <p:style>
          <a:lnRef idx="1">
            <a:schemeClr val="accent1"/>
          </a:lnRef>
          <a:fillRef idx="0">
            <a:schemeClr val="accent1"/>
          </a:fillRef>
          <a:effectRef idx="0">
            <a:schemeClr val="accent1"/>
          </a:effectRef>
          <a:fontRef idx="minor">
            <a:schemeClr val="tx1"/>
          </a:fontRef>
        </p:style>
      </p:cxnSp>
      <p:sp>
        <p:nvSpPr>
          <p:cNvPr id="99" name="角丸四角形 204">
            <a:extLst>
              <a:ext uri="{FF2B5EF4-FFF2-40B4-BE49-F238E27FC236}">
                <a16:creationId xmlns:a16="http://schemas.microsoft.com/office/drawing/2014/main" id="{9F7CDA8F-52CC-334D-9A15-A3B65555F869}"/>
              </a:ext>
            </a:extLst>
          </p:cNvPr>
          <p:cNvSpPr/>
          <p:nvPr/>
        </p:nvSpPr>
        <p:spPr>
          <a:xfrm>
            <a:off x="5888752" y="5378843"/>
            <a:ext cx="3693465" cy="801966"/>
          </a:xfrm>
          <a:prstGeom prst="roundRect">
            <a:avLst>
              <a:gd name="adj" fmla="val 14697"/>
            </a:avLst>
          </a:prstGeom>
          <a:solidFill>
            <a:srgbClr val="1B4E93"/>
          </a:solidFill>
          <a:ln w="25400">
            <a:noFill/>
            <a:prstDash val="soli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sp>
        <p:nvSpPr>
          <p:cNvPr id="312" name="台形 311">
            <a:extLst>
              <a:ext uri="{FF2B5EF4-FFF2-40B4-BE49-F238E27FC236}">
                <a16:creationId xmlns:a16="http://schemas.microsoft.com/office/drawing/2014/main" id="{827101EA-05F5-F941-A479-633A16D0D54A}"/>
              </a:ext>
            </a:extLst>
          </p:cNvPr>
          <p:cNvSpPr/>
          <p:nvPr/>
        </p:nvSpPr>
        <p:spPr>
          <a:xfrm rot="10800000">
            <a:off x="6671091" y="5340535"/>
            <a:ext cx="2136484" cy="323410"/>
          </a:xfrm>
          <a:prstGeom prst="trapezoid">
            <a:avLst/>
          </a:prstGeom>
          <a:solidFill>
            <a:schemeClr val="bg1"/>
          </a:solidFill>
          <a:ln w="5715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a:extLst>
              <a:ext uri="{FF2B5EF4-FFF2-40B4-BE49-F238E27FC236}">
                <a16:creationId xmlns:a16="http://schemas.microsoft.com/office/drawing/2014/main" id="{26807979-A081-9143-A382-470766E5D016}"/>
              </a:ext>
            </a:extLst>
          </p:cNvPr>
          <p:cNvSpPr/>
          <p:nvPr/>
        </p:nvSpPr>
        <p:spPr>
          <a:xfrm>
            <a:off x="6522340" y="5359347"/>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1B4E93"/>
                </a:solidFill>
                <a:latin typeface="Meiryo" panose="020B0604030504040204" pitchFamily="34" charset="-128"/>
                <a:ea typeface="Meiryo" panose="020B0604030504040204" pitchFamily="34" charset="-128"/>
              </a:rPr>
              <a:t>  </a:t>
            </a:r>
            <a:r>
              <a:rPr lang="ja-JP" altLang="en-US" sz="1600" b="1">
                <a:solidFill>
                  <a:srgbClr val="1B4E93"/>
                </a:solidFill>
                <a:latin typeface="Meiryo" panose="020B0604030504040204" pitchFamily="34" charset="-128"/>
                <a:ea typeface="Meiryo" panose="020B0604030504040204" pitchFamily="34" charset="-128"/>
              </a:rPr>
              <a:t>実施料金</a:t>
            </a:r>
            <a:endParaRPr lang="ja-JP" altLang="en-US" sz="1600" b="1" i="1" dirty="0">
              <a:solidFill>
                <a:srgbClr val="1B4E93"/>
              </a:solidFill>
              <a:latin typeface="Arial" panose="020B0604020202020204" pitchFamily="34" charset="0"/>
              <a:cs typeface="Arial" panose="020B0604020202020204" pitchFamily="34" charset="0"/>
            </a:endParaRPr>
          </a:p>
        </p:txBody>
      </p:sp>
      <p:sp>
        <p:nvSpPr>
          <p:cNvPr id="340" name="テキスト ボックス 339">
            <a:extLst>
              <a:ext uri="{FF2B5EF4-FFF2-40B4-BE49-F238E27FC236}">
                <a16:creationId xmlns:a16="http://schemas.microsoft.com/office/drawing/2014/main" id="{B7C03AE4-702E-4165-913B-320B00241482}"/>
              </a:ext>
            </a:extLst>
          </p:cNvPr>
          <p:cNvSpPr txBox="1"/>
          <p:nvPr/>
        </p:nvSpPr>
        <p:spPr>
          <a:xfrm>
            <a:off x="5952383" y="566583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1,000,00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341" name="正方形/長方形 340">
            <a:extLst>
              <a:ext uri="{FF2B5EF4-FFF2-40B4-BE49-F238E27FC236}">
                <a16:creationId xmlns:a16="http://schemas.microsoft.com/office/drawing/2014/main" id="{523BD343-5CE5-4E51-BE27-2DCF39C8253F}"/>
              </a:ext>
            </a:extLst>
          </p:cNvPr>
          <p:cNvSpPr/>
          <p:nvPr/>
        </p:nvSpPr>
        <p:spPr>
          <a:xfrm>
            <a:off x="8597756" y="583784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7431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角丸四角形 340">
            <a:extLst>
              <a:ext uri="{FF2B5EF4-FFF2-40B4-BE49-F238E27FC236}">
                <a16:creationId xmlns:a16="http://schemas.microsoft.com/office/drawing/2014/main" id="{128D739B-2B95-424E-A5FD-5F71755587E3}"/>
              </a:ext>
            </a:extLst>
          </p:cNvPr>
          <p:cNvSpPr/>
          <p:nvPr/>
        </p:nvSpPr>
        <p:spPr>
          <a:xfrm>
            <a:off x="0" y="6294767"/>
            <a:ext cx="9905999" cy="559709"/>
          </a:xfrm>
          <a:prstGeom prst="roundRect">
            <a:avLst>
              <a:gd name="adj" fmla="val 0"/>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1" name="角丸四角形 196">
            <a:extLst>
              <a:ext uri="{FF2B5EF4-FFF2-40B4-BE49-F238E27FC236}">
                <a16:creationId xmlns:a16="http://schemas.microsoft.com/office/drawing/2014/main" id="{B3B82362-BDAF-9D45-8964-5C1EA3BA2CCB}"/>
              </a:ext>
            </a:extLst>
          </p:cNvPr>
          <p:cNvSpPr/>
          <p:nvPr/>
        </p:nvSpPr>
        <p:spPr>
          <a:xfrm>
            <a:off x="1404408" y="6346838"/>
            <a:ext cx="5667073" cy="468157"/>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0" name="角丸四角形 196">
            <a:extLst>
              <a:ext uri="{FF2B5EF4-FFF2-40B4-BE49-F238E27FC236}">
                <a16:creationId xmlns:a16="http://schemas.microsoft.com/office/drawing/2014/main" id="{E6D05834-F442-8240-B0D7-249647776705}"/>
              </a:ext>
            </a:extLst>
          </p:cNvPr>
          <p:cNvSpPr/>
          <p:nvPr/>
        </p:nvSpPr>
        <p:spPr>
          <a:xfrm>
            <a:off x="7233765" y="6358759"/>
            <a:ext cx="2580003" cy="454394"/>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1" name="テキスト ボックス 330">
            <a:extLst>
              <a:ext uri="{FF2B5EF4-FFF2-40B4-BE49-F238E27FC236}">
                <a16:creationId xmlns:a16="http://schemas.microsoft.com/office/drawing/2014/main" id="{75EFBBA6-983E-5B41-8A0B-095EFB54BEA8}"/>
              </a:ext>
            </a:extLst>
          </p:cNvPr>
          <p:cNvSpPr txBox="1"/>
          <p:nvPr/>
        </p:nvSpPr>
        <p:spPr>
          <a:xfrm>
            <a:off x="7267560" y="6399082"/>
            <a:ext cx="18649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GPS</a:t>
            </a:r>
            <a:r>
              <a:rPr kumimoji="1"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来店計測は株式会社フリークアウトの個別提供</a:t>
            </a:r>
            <a:endParaRPr kumimoji="1" lang="en-US"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（この企画に無償付帯）サービスです。</a:t>
            </a:r>
            <a:endParaRPr kumimoji="1" lang="en-US"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同社の位置情報マーケティングプラットフォームの</a:t>
            </a:r>
            <a:r>
              <a:rPr kumimoji="1" lang="en-US" altLang="ja-JP"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ASE</a:t>
            </a:r>
            <a:r>
              <a:rPr kumimoji="1"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を利用しています。</a:t>
            </a:r>
            <a:endParaRPr kumimoji="1" lang="ja-JP" altLang="en-US" sz="500" b="0"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pic>
        <p:nvPicPr>
          <p:cNvPr id="332" name="Google Shape;158;g76e0b93194_0_6">
            <a:extLst>
              <a:ext uri="{FF2B5EF4-FFF2-40B4-BE49-F238E27FC236}">
                <a16:creationId xmlns:a16="http://schemas.microsoft.com/office/drawing/2014/main" id="{D1D290C9-D2FF-3E40-95EE-C21620B284D5}"/>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137447" y="6598807"/>
            <a:ext cx="610281" cy="169884"/>
          </a:xfrm>
          <a:prstGeom prst="rect">
            <a:avLst/>
          </a:prstGeom>
          <a:noFill/>
          <a:ln>
            <a:noFill/>
          </a:ln>
        </p:spPr>
      </p:pic>
      <p:pic>
        <p:nvPicPr>
          <p:cNvPr id="333" name="Google Shape;23;p17" descr="freakout_color2.png">
            <a:extLst>
              <a:ext uri="{FF2B5EF4-FFF2-40B4-BE49-F238E27FC236}">
                <a16:creationId xmlns:a16="http://schemas.microsoft.com/office/drawing/2014/main" id="{6E7B7F66-49EC-BD46-A5DE-52E733DE0BC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158949" y="6398694"/>
            <a:ext cx="567276" cy="161381"/>
          </a:xfrm>
          <a:prstGeom prst="rect">
            <a:avLst/>
          </a:prstGeom>
          <a:noFill/>
          <a:ln>
            <a:noFill/>
          </a:ln>
        </p:spPr>
      </p:pic>
      <p:sp>
        <p:nvSpPr>
          <p:cNvPr id="334" name="角丸四角形 243">
            <a:extLst>
              <a:ext uri="{FF2B5EF4-FFF2-40B4-BE49-F238E27FC236}">
                <a16:creationId xmlns:a16="http://schemas.microsoft.com/office/drawing/2014/main" id="{1C635FBF-4C06-2F4D-A4DE-584723D49585}"/>
              </a:ext>
            </a:extLst>
          </p:cNvPr>
          <p:cNvSpPr/>
          <p:nvPr/>
        </p:nvSpPr>
        <p:spPr>
          <a:xfrm>
            <a:off x="135605" y="6355033"/>
            <a:ext cx="1133082" cy="432981"/>
          </a:xfrm>
          <a:prstGeom prst="roundRect">
            <a:avLst>
              <a:gd name="adj" fmla="val 50000"/>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9060" bIns="49531" numCol="1" spcCol="0" rtlCol="0" fromWordArt="0" anchor="ctr" anchorCtr="0" forceAA="0" compatLnSpc="1">
            <a:prstTxWarp prst="textNoShape">
              <a:avLst/>
            </a:prstTxWarp>
            <a:noAutofit/>
          </a:bodyPr>
          <a:lstStyle/>
          <a:p>
            <a:endParaRPr lang="en-US" altLang="ja-JP" sz="600" b="1" dirty="0">
              <a:solidFill>
                <a:schemeClr val="bg1"/>
              </a:solidFill>
              <a:latin typeface="Meiryo" charset="-128"/>
              <a:ea typeface="Meiryo" charset="-128"/>
              <a:cs typeface="Meiryo" charset="-128"/>
            </a:endParaRPr>
          </a:p>
        </p:txBody>
      </p:sp>
      <p:sp>
        <p:nvSpPr>
          <p:cNvPr id="335" name="正方形/長方形 334">
            <a:extLst>
              <a:ext uri="{FF2B5EF4-FFF2-40B4-BE49-F238E27FC236}">
                <a16:creationId xmlns:a16="http://schemas.microsoft.com/office/drawing/2014/main" id="{B7F91A8B-F6A3-194D-8003-ED6A974B1127}"/>
              </a:ext>
            </a:extLst>
          </p:cNvPr>
          <p:cNvSpPr/>
          <p:nvPr/>
        </p:nvSpPr>
        <p:spPr>
          <a:xfrm>
            <a:off x="181479" y="6411565"/>
            <a:ext cx="1039277" cy="340093"/>
          </a:xfrm>
          <a:prstGeom prst="rect">
            <a:avLst/>
          </a:prstGeom>
        </p:spPr>
        <p:txBody>
          <a:bodyPr wrap="square">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effectLst/>
                <a:uLnTx/>
                <a:uFillTx/>
                <a:latin typeface="メイリオ" pitchFamily="50" charset="-128"/>
                <a:ea typeface="メイリオ" pitchFamily="50" charset="-128"/>
                <a:cs typeface="メイリオ" pitchFamily="50" charset="-128"/>
              </a:rPr>
              <a:t>来店計測</a:t>
            </a:r>
            <a:endParaRPr kumimoji="1" lang="en-US" altLang="ja-JP" sz="14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p:txBody>
      </p:sp>
      <p:sp>
        <p:nvSpPr>
          <p:cNvPr id="221" name="角丸四角形 204">
            <a:extLst>
              <a:ext uri="{FF2B5EF4-FFF2-40B4-BE49-F238E27FC236}">
                <a16:creationId xmlns:a16="http://schemas.microsoft.com/office/drawing/2014/main" id="{1C56706A-217D-4849-BA42-39641EEBD5AC}"/>
              </a:ext>
            </a:extLst>
          </p:cNvPr>
          <p:cNvSpPr/>
          <p:nvPr/>
        </p:nvSpPr>
        <p:spPr>
          <a:xfrm>
            <a:off x="7212470" y="2793355"/>
            <a:ext cx="2402211" cy="2341005"/>
          </a:xfrm>
          <a:prstGeom prst="roundRect">
            <a:avLst>
              <a:gd name="adj" fmla="val 4415"/>
            </a:avLst>
          </a:prstGeom>
          <a:solidFill>
            <a:srgbClr val="DCE5F4"/>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9" name="角丸四角形 8">
            <a:extLst>
              <a:ext uri="{FF2B5EF4-FFF2-40B4-BE49-F238E27FC236}">
                <a16:creationId xmlns:a16="http://schemas.microsoft.com/office/drawing/2014/main" id="{62CBAD70-4A19-F540-9989-1F1C08F27DBE}"/>
              </a:ext>
            </a:extLst>
          </p:cNvPr>
          <p:cNvSpPr/>
          <p:nvPr/>
        </p:nvSpPr>
        <p:spPr>
          <a:xfrm>
            <a:off x="7518755" y="3252187"/>
            <a:ext cx="432066" cy="43206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角丸四角形 298">
            <a:extLst>
              <a:ext uri="{FF2B5EF4-FFF2-40B4-BE49-F238E27FC236}">
                <a16:creationId xmlns:a16="http://schemas.microsoft.com/office/drawing/2014/main" id="{6C494DA8-9F07-C24E-A998-4C0F438CF07E}"/>
              </a:ext>
            </a:extLst>
          </p:cNvPr>
          <p:cNvSpPr/>
          <p:nvPr/>
        </p:nvSpPr>
        <p:spPr>
          <a:xfrm>
            <a:off x="8366248" y="3252187"/>
            <a:ext cx="1018196" cy="43206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a:extLst>
              <a:ext uri="{FF2B5EF4-FFF2-40B4-BE49-F238E27FC236}">
                <a16:creationId xmlns:a16="http://schemas.microsoft.com/office/drawing/2014/main" id="{10FC89A7-3B86-404E-B9FF-E94BB9CC0012}"/>
              </a:ext>
            </a:extLst>
          </p:cNvPr>
          <p:cNvSpPr/>
          <p:nvPr/>
        </p:nvSpPr>
        <p:spPr>
          <a:xfrm flipV="1">
            <a:off x="307339" y="5244579"/>
            <a:ext cx="9283101" cy="576000"/>
          </a:xfrm>
          <a:prstGeom prst="rect">
            <a:avLst/>
          </a:prstGeom>
          <a:gradFill flip="none" rotWithShape="1">
            <a:gsLst>
              <a:gs pos="100000">
                <a:schemeClr val="bg1"/>
              </a:gs>
              <a:gs pos="0">
                <a:srgbClr val="DCE5F4"/>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a:off x="361585" y="5244579"/>
            <a:ext cx="9239357" cy="0"/>
          </a:xfrm>
          <a:prstGeom prst="line">
            <a:avLst/>
          </a:prstGeom>
          <a:ln>
            <a:solidFill>
              <a:srgbClr val="867CBA"/>
            </a:solidFill>
          </a:ln>
        </p:spPr>
        <p:style>
          <a:lnRef idx="1">
            <a:schemeClr val="accent1"/>
          </a:lnRef>
          <a:fillRef idx="0">
            <a:schemeClr val="accent1"/>
          </a:fillRef>
          <a:effectRef idx="0">
            <a:schemeClr val="accent1"/>
          </a:effectRef>
          <a:fontRef idx="minor">
            <a:schemeClr val="tx1"/>
          </a:fontRef>
        </p:style>
      </p:cxnSp>
      <p:sp>
        <p:nvSpPr>
          <p:cNvPr id="303" name="正方形/長方形 302">
            <a:extLst>
              <a:ext uri="{FF2B5EF4-FFF2-40B4-BE49-F238E27FC236}">
                <a16:creationId xmlns:a16="http://schemas.microsoft.com/office/drawing/2014/main" id="{3B0F4C3E-734A-C546-8246-0ED960B45BCB}"/>
              </a:ext>
            </a:extLst>
          </p:cNvPr>
          <p:cNvSpPr/>
          <p:nvPr/>
        </p:nvSpPr>
        <p:spPr>
          <a:xfrm flipV="1">
            <a:off x="361191" y="2325344"/>
            <a:ext cx="9283101" cy="576000"/>
          </a:xfrm>
          <a:prstGeom prst="rect">
            <a:avLst/>
          </a:prstGeom>
          <a:gradFill flip="none" rotWithShape="1">
            <a:gsLst>
              <a:gs pos="100000">
                <a:schemeClr val="bg1"/>
              </a:gs>
              <a:gs pos="0">
                <a:srgbClr val="DCE5F4"/>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4" name="直線コネクタ 303">
            <a:extLst>
              <a:ext uri="{FF2B5EF4-FFF2-40B4-BE49-F238E27FC236}">
                <a16:creationId xmlns:a16="http://schemas.microsoft.com/office/drawing/2014/main" id="{1C1B22B1-D48A-4A4E-9E2E-DFA80D556317}"/>
              </a:ext>
            </a:extLst>
          </p:cNvPr>
          <p:cNvCxnSpPr>
            <a:cxnSpLocks/>
          </p:cNvCxnSpPr>
          <p:nvPr/>
        </p:nvCxnSpPr>
        <p:spPr>
          <a:xfrm flipV="1">
            <a:off x="361585" y="2325344"/>
            <a:ext cx="9293209" cy="7144"/>
          </a:xfrm>
          <a:prstGeom prst="line">
            <a:avLst/>
          </a:prstGeom>
          <a:ln>
            <a:solidFill>
              <a:srgbClr val="867CBA"/>
            </a:solidFill>
          </a:ln>
        </p:spPr>
        <p:style>
          <a:lnRef idx="1">
            <a:schemeClr val="accent1"/>
          </a:lnRef>
          <a:fillRef idx="0">
            <a:schemeClr val="accent1"/>
          </a:fillRef>
          <a:effectRef idx="0">
            <a:schemeClr val="accent1"/>
          </a:effectRef>
          <a:fontRef idx="minor">
            <a:schemeClr val="tx1"/>
          </a:fontRef>
        </p:style>
      </p:cxnSp>
      <p:sp>
        <p:nvSpPr>
          <p:cNvPr id="181" name="正方形/長方形 180">
            <a:extLst>
              <a:ext uri="{FF2B5EF4-FFF2-40B4-BE49-F238E27FC236}">
                <a16:creationId xmlns:a16="http://schemas.microsoft.com/office/drawing/2014/main" id="{2928F103-B2EC-DE43-B544-3BEAE66D4B42}"/>
              </a:ext>
            </a:extLst>
          </p:cNvPr>
          <p:cNvSpPr/>
          <p:nvPr/>
        </p:nvSpPr>
        <p:spPr>
          <a:xfrm flipV="1">
            <a:off x="361191" y="1065952"/>
            <a:ext cx="9283101" cy="576000"/>
          </a:xfrm>
          <a:prstGeom prst="rect">
            <a:avLst/>
          </a:prstGeom>
          <a:gradFill flip="none" rotWithShape="1">
            <a:gsLst>
              <a:gs pos="100000">
                <a:schemeClr val="bg1"/>
              </a:gs>
              <a:gs pos="0">
                <a:srgbClr val="DCE5F4"/>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204">
            <a:extLst>
              <a:ext uri="{FF2B5EF4-FFF2-40B4-BE49-F238E27FC236}">
                <a16:creationId xmlns:a16="http://schemas.microsoft.com/office/drawing/2014/main" id="{BDADFB6D-ACD0-B344-B9BB-A830696C4A79}"/>
              </a:ext>
            </a:extLst>
          </p:cNvPr>
          <p:cNvSpPr/>
          <p:nvPr/>
        </p:nvSpPr>
        <p:spPr>
          <a:xfrm>
            <a:off x="1803253" y="2793355"/>
            <a:ext cx="5137685" cy="2341005"/>
          </a:xfrm>
          <a:prstGeom prst="roundRect">
            <a:avLst>
              <a:gd name="adj" fmla="val 2989"/>
            </a:avLst>
          </a:prstGeom>
          <a:solidFill>
            <a:srgbClr val="DCE5F4"/>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63" name="台形 162">
            <a:extLst>
              <a:ext uri="{FF2B5EF4-FFF2-40B4-BE49-F238E27FC236}">
                <a16:creationId xmlns:a16="http://schemas.microsoft.com/office/drawing/2014/main" id="{3932D21E-4D22-BC4D-BB70-6B3723E13C90}"/>
              </a:ext>
            </a:extLst>
          </p:cNvPr>
          <p:cNvSpPr/>
          <p:nvPr/>
        </p:nvSpPr>
        <p:spPr>
          <a:xfrm rot="10800000">
            <a:off x="3640853" y="2811155"/>
            <a:ext cx="1513576" cy="324000"/>
          </a:xfrm>
          <a:prstGeom prst="trapezoid">
            <a:avLst/>
          </a:prstGeom>
          <a:solidFill>
            <a:srgbClr val="867CBA"/>
          </a:solidFill>
          <a:ln w="57150" cap="rnd">
            <a:solidFill>
              <a:srgbClr val="867CB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台形 163">
            <a:extLst>
              <a:ext uri="{FF2B5EF4-FFF2-40B4-BE49-F238E27FC236}">
                <a16:creationId xmlns:a16="http://schemas.microsoft.com/office/drawing/2014/main" id="{39209CDD-DB24-994D-9B56-AA9F2485B906}"/>
              </a:ext>
            </a:extLst>
          </p:cNvPr>
          <p:cNvSpPr/>
          <p:nvPr/>
        </p:nvSpPr>
        <p:spPr>
          <a:xfrm rot="10800000">
            <a:off x="5345666" y="2811155"/>
            <a:ext cx="1513576" cy="324000"/>
          </a:xfrm>
          <a:prstGeom prst="trapezoid">
            <a:avLst/>
          </a:prstGeom>
          <a:solidFill>
            <a:srgbClr val="867CBA"/>
          </a:solidFill>
          <a:ln w="57150" cap="rnd">
            <a:solidFill>
              <a:srgbClr val="867CB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867CBA"/>
          </a:solidFill>
          <a:ln w="76200" cap="rnd">
            <a:solidFill>
              <a:srgbClr val="867CB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F9011FD-B106-3048-A9E5-E4268788E05B}"/>
              </a:ext>
            </a:extLst>
          </p:cNvPr>
          <p:cNvCxnSpPr>
            <a:cxnSpLocks/>
          </p:cNvCxnSpPr>
          <p:nvPr/>
        </p:nvCxnSpPr>
        <p:spPr>
          <a:xfrm flipV="1">
            <a:off x="361585" y="1061828"/>
            <a:ext cx="9293209" cy="7144"/>
          </a:xfrm>
          <a:prstGeom prst="line">
            <a:avLst/>
          </a:prstGeom>
          <a:ln>
            <a:solidFill>
              <a:srgbClr val="867CBA"/>
            </a:solidFill>
          </a:ln>
        </p:spPr>
        <p:style>
          <a:lnRef idx="1">
            <a:schemeClr val="accent1"/>
          </a:lnRef>
          <a:fillRef idx="0">
            <a:schemeClr val="accent1"/>
          </a:fillRef>
          <a:effectRef idx="0">
            <a:schemeClr val="accent1"/>
          </a:effectRef>
          <a:fontRef idx="minor">
            <a:schemeClr val="tx1"/>
          </a:fontRef>
        </p:style>
      </p:cxn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5"/>
          <a:srcRect t="22924" b="-12618"/>
          <a:stretch/>
        </p:blipFill>
        <p:spPr>
          <a:xfrm>
            <a:off x="361191" y="93413"/>
            <a:ext cx="1357574" cy="250990"/>
          </a:xfrm>
          <a:prstGeom prst="rect">
            <a:avLst/>
          </a:prstGeom>
        </p:spPr>
      </p:pic>
      <p:sp>
        <p:nvSpPr>
          <p:cNvPr id="198" name="テキスト ボックス 197">
            <a:extLst>
              <a:ext uri="{FF2B5EF4-FFF2-40B4-BE49-F238E27FC236}">
                <a16:creationId xmlns:a16="http://schemas.microsoft.com/office/drawing/2014/main" id="{000DBBB4-FCAB-4AE6-9175-32B49D74870E}"/>
              </a:ext>
            </a:extLst>
          </p:cNvPr>
          <p:cNvSpPr txBox="1"/>
          <p:nvPr/>
        </p:nvSpPr>
        <p:spPr>
          <a:xfrm>
            <a:off x="2018309" y="4163090"/>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lang="en-US" altLang="ja-JP" sz="1200" b="1" dirty="0">
                <a:latin typeface="Meiryo" panose="020B0604030504040204" pitchFamily="34" charset="-128"/>
                <a:ea typeface="Meiryo" panose="020B0604030504040204" pitchFamily="34" charset="-128"/>
              </a:rPr>
              <a:t>1,025</a:t>
            </a:r>
            <a:r>
              <a:rPr kumimoji="1" lang="en-US" altLang="ja-JP" sz="1200" b="1" dirty="0">
                <a:latin typeface="Meiryo" panose="020B0604030504040204" pitchFamily="34" charset="-128"/>
                <a:ea typeface="Meiryo" panose="020B0604030504040204" pitchFamily="34" charset="-128"/>
              </a:rPr>
              <a:t>,000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sp>
        <p:nvSpPr>
          <p:cNvPr id="204" name="テキスト ボックス 203">
            <a:extLst>
              <a:ext uri="{FF2B5EF4-FFF2-40B4-BE49-F238E27FC236}">
                <a16:creationId xmlns:a16="http://schemas.microsoft.com/office/drawing/2014/main" id="{8B955666-6385-4917-85F9-EB03F44843AE}"/>
              </a:ext>
            </a:extLst>
          </p:cNvPr>
          <p:cNvSpPr txBox="1"/>
          <p:nvPr/>
        </p:nvSpPr>
        <p:spPr>
          <a:xfrm>
            <a:off x="3894756" y="2802958"/>
            <a:ext cx="954107" cy="415498"/>
          </a:xfrm>
          <a:prstGeom prst="rect">
            <a:avLst/>
          </a:prstGeom>
          <a:noFill/>
        </p:spPr>
        <p:txBody>
          <a:bodyPr wrap="none" rtlCol="0">
            <a:spAutoFit/>
          </a:bodyPr>
          <a:lstStyle/>
          <a:p>
            <a:r>
              <a:rPr kumimoji="1" lang="ja-JP" altLang="en-US" sz="2100" b="1" kern="0" spc="-100">
                <a:solidFill>
                  <a:schemeClr val="bg1"/>
                </a:solidFill>
                <a:latin typeface="Meiryo" panose="020B0604030504040204" pitchFamily="34" charset="-128"/>
                <a:ea typeface="Meiryo" panose="020B0604030504040204" pitchFamily="34" charset="-128"/>
              </a:rPr>
              <a:t>スマホ</a:t>
            </a:r>
            <a:endParaRPr kumimoji="1" lang="ja-JP" altLang="en-US" sz="2100" b="1" kern="0" spc="-100" dirty="0">
              <a:solidFill>
                <a:schemeClr val="bg1"/>
              </a:solidFill>
              <a:latin typeface="Meiryo" panose="020B0604030504040204" pitchFamily="34" charset="-128"/>
              <a:ea typeface="Meiryo" panose="020B0604030504040204" pitchFamily="34" charset="-128"/>
            </a:endParaRPr>
          </a:p>
        </p:txBody>
      </p:sp>
      <p:sp>
        <p:nvSpPr>
          <p:cNvPr id="207" name="テキスト ボックス 206">
            <a:extLst>
              <a:ext uri="{FF2B5EF4-FFF2-40B4-BE49-F238E27FC236}">
                <a16:creationId xmlns:a16="http://schemas.microsoft.com/office/drawing/2014/main" id="{31170289-6823-462E-8798-38E5A6C5FADC}"/>
              </a:ext>
            </a:extLst>
          </p:cNvPr>
          <p:cNvSpPr txBox="1"/>
          <p:nvPr/>
        </p:nvSpPr>
        <p:spPr>
          <a:xfrm>
            <a:off x="5402258" y="2831430"/>
            <a:ext cx="13869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a:t>
            </a:r>
            <a:r>
              <a:rPr kumimoji="1" lang="ja-JP" altLang="en-US" b="1" spc="-100">
                <a:solidFill>
                  <a:schemeClr val="bg1"/>
                </a:solidFill>
                <a:latin typeface="Meiryo" panose="020B0604030504040204" pitchFamily="34" charset="-128"/>
                <a:ea typeface="Meiryo" panose="020B0604030504040204" pitchFamily="34" charset="-128"/>
              </a:rPr>
              <a:t>スマホ</a:t>
            </a:r>
            <a:endParaRPr kumimoji="1" lang="ja-JP" altLang="en-US" b="1" spc="-100" dirty="0">
              <a:solidFill>
                <a:schemeClr val="bg1"/>
              </a:solidFill>
              <a:latin typeface="Meiryo" panose="020B0604030504040204" pitchFamily="34" charset="-128"/>
              <a:ea typeface="Meiryo" panose="020B0604030504040204" pitchFamily="34" charset="-128"/>
            </a:endParaRPr>
          </a:p>
        </p:txBody>
      </p:sp>
      <p:sp>
        <p:nvSpPr>
          <p:cNvPr id="216" name="テキスト ボックス 215">
            <a:extLst>
              <a:ext uri="{FF2B5EF4-FFF2-40B4-BE49-F238E27FC236}">
                <a16:creationId xmlns:a16="http://schemas.microsoft.com/office/drawing/2014/main" id="{481E9284-C62B-4993-A1EF-EEDDB3A6B7A7}"/>
              </a:ext>
            </a:extLst>
          </p:cNvPr>
          <p:cNvSpPr txBox="1"/>
          <p:nvPr/>
        </p:nvSpPr>
        <p:spPr>
          <a:xfrm>
            <a:off x="2018309" y="4693189"/>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kumimoji="1" lang="en-US" altLang="ja-JP" sz="1200" b="1" dirty="0">
                <a:latin typeface="Meiryo" panose="020B0604030504040204" pitchFamily="34" charset="-128"/>
                <a:ea typeface="Meiryo" panose="020B0604030504040204" pitchFamily="34" charset="-128"/>
              </a:rPr>
              <a:t>899,000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sp>
        <p:nvSpPr>
          <p:cNvPr id="224" name="テキスト ボックス 223">
            <a:extLst>
              <a:ext uri="{FF2B5EF4-FFF2-40B4-BE49-F238E27FC236}">
                <a16:creationId xmlns:a16="http://schemas.microsoft.com/office/drawing/2014/main" id="{0151E3B5-DE6D-4E9F-9305-6CBBC2AF9031}"/>
              </a:ext>
            </a:extLst>
          </p:cNvPr>
          <p:cNvSpPr txBox="1"/>
          <p:nvPr/>
        </p:nvSpPr>
        <p:spPr>
          <a:xfrm>
            <a:off x="3683880" y="4156659"/>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kumimoji="1" lang="en-US" altLang="ja-JP" sz="1200" b="1" dirty="0">
                <a:latin typeface="Meiryo" panose="020B0604030504040204" pitchFamily="34" charset="-128"/>
                <a:ea typeface="Meiryo" panose="020B0604030504040204" pitchFamily="34" charset="-128"/>
              </a:rPr>
              <a:t>641,000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sp>
        <p:nvSpPr>
          <p:cNvPr id="225" name="テキスト ボックス 224">
            <a:extLst>
              <a:ext uri="{FF2B5EF4-FFF2-40B4-BE49-F238E27FC236}">
                <a16:creationId xmlns:a16="http://schemas.microsoft.com/office/drawing/2014/main" id="{663D1B4A-46F6-4BE4-9AEF-A6691B124A43}"/>
              </a:ext>
            </a:extLst>
          </p:cNvPr>
          <p:cNvSpPr txBox="1"/>
          <p:nvPr/>
        </p:nvSpPr>
        <p:spPr>
          <a:xfrm>
            <a:off x="3683880" y="4686758"/>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kumimoji="1" lang="en-US" altLang="ja-JP" sz="1200" b="1" dirty="0">
                <a:latin typeface="Meiryo" panose="020B0604030504040204" pitchFamily="34" charset="-128"/>
                <a:ea typeface="Meiryo" panose="020B0604030504040204" pitchFamily="34" charset="-128"/>
              </a:rPr>
              <a:t>562,000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sp>
        <p:nvSpPr>
          <p:cNvPr id="227" name="テキスト ボックス 226">
            <a:extLst>
              <a:ext uri="{FF2B5EF4-FFF2-40B4-BE49-F238E27FC236}">
                <a16:creationId xmlns:a16="http://schemas.microsoft.com/office/drawing/2014/main" id="{C47DB22B-77AE-4B93-8035-F13108C4F4B5}"/>
              </a:ext>
            </a:extLst>
          </p:cNvPr>
          <p:cNvSpPr txBox="1"/>
          <p:nvPr/>
        </p:nvSpPr>
        <p:spPr>
          <a:xfrm>
            <a:off x="5384509" y="4150308"/>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kumimoji="1" lang="en-US" altLang="ja-JP" sz="1200" b="1" dirty="0">
                <a:latin typeface="Meiryo" panose="020B0604030504040204" pitchFamily="34" charset="-128"/>
                <a:ea typeface="Meiryo" panose="020B0604030504040204" pitchFamily="34" charset="-128"/>
              </a:rPr>
              <a:t>759,000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sp>
        <p:nvSpPr>
          <p:cNvPr id="228" name="テキスト ボックス 227">
            <a:extLst>
              <a:ext uri="{FF2B5EF4-FFF2-40B4-BE49-F238E27FC236}">
                <a16:creationId xmlns:a16="http://schemas.microsoft.com/office/drawing/2014/main" id="{E7F6843B-A3D2-4025-824A-25C3D5EE450E}"/>
              </a:ext>
            </a:extLst>
          </p:cNvPr>
          <p:cNvSpPr txBox="1"/>
          <p:nvPr/>
        </p:nvSpPr>
        <p:spPr>
          <a:xfrm>
            <a:off x="5374319" y="4680407"/>
            <a:ext cx="1389020" cy="425629"/>
          </a:xfrm>
          <a:prstGeom prst="rect">
            <a:avLst/>
          </a:prstGeom>
          <a:noFill/>
        </p:spPr>
        <p:txBody>
          <a:bodyPr wrap="square" rtlCol="0">
            <a:spAutoFit/>
          </a:bodyPr>
          <a:lstStyle/>
          <a:p>
            <a:pPr algn="ctr">
              <a:lnSpc>
                <a:spcPct val="114000"/>
              </a:lnSpc>
            </a:pPr>
            <a:r>
              <a:rPr kumimoji="1" lang="ja-JP" altLang="en-US" sz="700" dirty="0">
                <a:latin typeface="Meiryo" panose="020B0604030504040204" pitchFamily="34" charset="-128"/>
                <a:ea typeface="Meiryo" panose="020B0604030504040204" pitchFamily="34" charset="-128"/>
              </a:rPr>
              <a:t>掲載保証回数</a:t>
            </a:r>
            <a:endParaRPr kumimoji="1" lang="en-US" altLang="ja-JP" sz="700" dirty="0">
              <a:latin typeface="Meiryo" panose="020B0604030504040204" pitchFamily="34" charset="-128"/>
              <a:ea typeface="Meiryo" panose="020B0604030504040204" pitchFamily="34" charset="-128"/>
            </a:endParaRPr>
          </a:p>
          <a:p>
            <a:pPr algn="ctr">
              <a:lnSpc>
                <a:spcPct val="114000"/>
              </a:lnSpc>
            </a:pPr>
            <a:r>
              <a:rPr kumimoji="1" lang="en-US" altLang="ja-JP" sz="1200" b="1" dirty="0">
                <a:latin typeface="Meiryo" panose="020B0604030504040204" pitchFamily="34" charset="-128"/>
                <a:ea typeface="Meiryo" panose="020B0604030504040204" pitchFamily="34" charset="-128"/>
              </a:rPr>
              <a:t>666,000</a:t>
            </a:r>
            <a:r>
              <a:rPr kumimoji="1" lang="ja-JP" altLang="en-US" sz="900" b="1" dirty="0">
                <a:latin typeface="Meiryo" panose="020B0604030504040204" pitchFamily="34" charset="-128"/>
                <a:ea typeface="Meiryo" panose="020B0604030504040204" pitchFamily="34" charset="-128"/>
              </a:rPr>
              <a:t>回</a:t>
            </a:r>
            <a:endParaRPr kumimoji="1" lang="en-US" altLang="ja-JP" sz="900" b="1" dirty="0">
              <a:latin typeface="Meiryo" panose="020B0604030504040204" pitchFamily="34" charset="-128"/>
              <a:ea typeface="Meiryo" panose="020B0604030504040204" pitchFamily="34" charset="-128"/>
            </a:endParaRPr>
          </a:p>
        </p:txBody>
      </p:sp>
      <p:pic>
        <p:nvPicPr>
          <p:cNvPr id="231" name="図 230">
            <a:extLst>
              <a:ext uri="{FF2B5EF4-FFF2-40B4-BE49-F238E27FC236}">
                <a16:creationId xmlns:a16="http://schemas.microsoft.com/office/drawing/2014/main" id="{C16F2A8A-DF20-4A6A-9197-3DC6FC6ADF7F}"/>
              </a:ext>
            </a:extLst>
          </p:cNvPr>
          <p:cNvPicPr>
            <a:picLocks noChangeAspect="1"/>
          </p:cNvPicPr>
          <p:nvPr/>
        </p:nvPicPr>
        <p:blipFill>
          <a:blip r:embed="rId6"/>
          <a:srcRect/>
          <a:stretch/>
        </p:blipFill>
        <p:spPr>
          <a:xfrm>
            <a:off x="2359059" y="3219861"/>
            <a:ext cx="670036" cy="422292"/>
          </a:xfrm>
          <a:prstGeom prst="rect">
            <a:avLst/>
          </a:prstGeom>
        </p:spPr>
      </p:pic>
      <p:pic>
        <p:nvPicPr>
          <p:cNvPr id="234" name="図 233">
            <a:extLst>
              <a:ext uri="{FF2B5EF4-FFF2-40B4-BE49-F238E27FC236}">
                <a16:creationId xmlns:a16="http://schemas.microsoft.com/office/drawing/2014/main" id="{5326A0ED-DCDB-4DF1-BC98-F1DA6E9AB5CF}"/>
              </a:ext>
            </a:extLst>
          </p:cNvPr>
          <p:cNvPicPr>
            <a:picLocks noChangeAspect="1"/>
          </p:cNvPicPr>
          <p:nvPr/>
        </p:nvPicPr>
        <p:blipFill>
          <a:blip r:embed="rId7"/>
          <a:srcRect/>
          <a:stretch/>
        </p:blipFill>
        <p:spPr>
          <a:xfrm>
            <a:off x="4307644" y="3218393"/>
            <a:ext cx="208624" cy="411532"/>
          </a:xfrm>
          <a:prstGeom prst="rect">
            <a:avLst/>
          </a:prstGeom>
        </p:spPr>
      </p:pic>
      <p:cxnSp>
        <p:nvCxnSpPr>
          <p:cNvPr id="235" name="直線コネクタ 234">
            <a:extLst>
              <a:ext uri="{FF2B5EF4-FFF2-40B4-BE49-F238E27FC236}">
                <a16:creationId xmlns:a16="http://schemas.microsoft.com/office/drawing/2014/main" id="{0A9D00A4-22E5-48A8-855D-A1CA496CFACF}"/>
              </a:ext>
            </a:extLst>
          </p:cNvPr>
          <p:cNvCxnSpPr>
            <a:cxnSpLocks/>
          </p:cNvCxnSpPr>
          <p:nvPr/>
        </p:nvCxnSpPr>
        <p:spPr>
          <a:xfrm>
            <a:off x="5391771" y="4600970"/>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6CFD71EE-7130-4A73-91A0-3FFBAB434FF4}"/>
              </a:ext>
            </a:extLst>
          </p:cNvPr>
          <p:cNvCxnSpPr>
            <a:cxnSpLocks/>
          </p:cNvCxnSpPr>
          <p:nvPr/>
        </p:nvCxnSpPr>
        <p:spPr>
          <a:xfrm>
            <a:off x="5391771" y="4146328"/>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37" name="図 236">
            <a:extLst>
              <a:ext uri="{FF2B5EF4-FFF2-40B4-BE49-F238E27FC236}">
                <a16:creationId xmlns:a16="http://schemas.microsoft.com/office/drawing/2014/main" id="{28989A0C-7B69-4DB4-AC91-986619D11CB1}"/>
              </a:ext>
            </a:extLst>
          </p:cNvPr>
          <p:cNvPicPr>
            <a:picLocks noChangeAspect="1"/>
          </p:cNvPicPr>
          <p:nvPr/>
        </p:nvPicPr>
        <p:blipFill>
          <a:blip r:embed="rId8"/>
          <a:srcRect/>
          <a:stretch/>
        </p:blipFill>
        <p:spPr>
          <a:xfrm>
            <a:off x="5664945" y="3219100"/>
            <a:ext cx="810010" cy="416712"/>
          </a:xfrm>
          <a:prstGeom prst="rect">
            <a:avLst/>
          </a:prstGeom>
        </p:spPr>
      </p:pic>
      <p:cxnSp>
        <p:nvCxnSpPr>
          <p:cNvPr id="269" name="直線コネクタ 268">
            <a:extLst>
              <a:ext uri="{FF2B5EF4-FFF2-40B4-BE49-F238E27FC236}">
                <a16:creationId xmlns:a16="http://schemas.microsoft.com/office/drawing/2014/main" id="{284D5320-0AAD-45C4-BD79-E0C233CBEA30}"/>
              </a:ext>
            </a:extLst>
          </p:cNvPr>
          <p:cNvCxnSpPr>
            <a:cxnSpLocks/>
          </p:cNvCxnSpPr>
          <p:nvPr/>
        </p:nvCxnSpPr>
        <p:spPr>
          <a:xfrm>
            <a:off x="5409771" y="3691692"/>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 name="台形 4">
            <a:extLst>
              <a:ext uri="{FF2B5EF4-FFF2-40B4-BE49-F238E27FC236}">
                <a16:creationId xmlns:a16="http://schemas.microsoft.com/office/drawing/2014/main" id="{FFF1C4B9-2C6D-FE49-9EA8-14FDA734FC18}"/>
              </a:ext>
            </a:extLst>
          </p:cNvPr>
          <p:cNvSpPr/>
          <p:nvPr/>
        </p:nvSpPr>
        <p:spPr>
          <a:xfrm rot="10800000">
            <a:off x="1912792" y="2811155"/>
            <a:ext cx="1513576" cy="324000"/>
          </a:xfrm>
          <a:prstGeom prst="trapezoid">
            <a:avLst/>
          </a:prstGeom>
          <a:solidFill>
            <a:srgbClr val="867CBA"/>
          </a:solidFill>
          <a:ln w="57150" cap="rnd">
            <a:solidFill>
              <a:srgbClr val="867CB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E4F8BF8-7611-2240-9865-8C1C46BD883B}"/>
              </a:ext>
            </a:extLst>
          </p:cNvPr>
          <p:cNvCxnSpPr>
            <a:cxnSpLocks/>
          </p:cNvCxnSpPr>
          <p:nvPr/>
        </p:nvCxnSpPr>
        <p:spPr>
          <a:xfrm>
            <a:off x="5244710" y="2799116"/>
            <a:ext cx="0" cy="23304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799470B-2023-8E40-8178-D25B2262281A}"/>
              </a:ext>
            </a:extLst>
          </p:cNvPr>
          <p:cNvCxnSpPr>
            <a:cxnSpLocks/>
          </p:cNvCxnSpPr>
          <p:nvPr/>
        </p:nvCxnSpPr>
        <p:spPr>
          <a:xfrm>
            <a:off x="3545063" y="2799116"/>
            <a:ext cx="0" cy="23304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D5ED5AA8-91E6-4C55-88DD-FA540CB8F059}"/>
              </a:ext>
            </a:extLst>
          </p:cNvPr>
          <p:cNvSpPr txBox="1"/>
          <p:nvPr/>
        </p:nvSpPr>
        <p:spPr>
          <a:xfrm>
            <a:off x="2350743" y="2790522"/>
            <a:ext cx="607859" cy="461665"/>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2" name="平行四辺形 271">
            <a:extLst>
              <a:ext uri="{FF2B5EF4-FFF2-40B4-BE49-F238E27FC236}">
                <a16:creationId xmlns:a16="http://schemas.microsoft.com/office/drawing/2014/main" id="{F5A52874-88CA-F542-B53D-89396DDCD8A3}"/>
              </a:ext>
            </a:extLst>
          </p:cNvPr>
          <p:cNvSpPr/>
          <p:nvPr/>
        </p:nvSpPr>
        <p:spPr>
          <a:xfrm>
            <a:off x="7490875" y="56634"/>
            <a:ext cx="1105926" cy="323405"/>
          </a:xfrm>
          <a:prstGeom prst="parallelogram">
            <a:avLst/>
          </a:prstGeom>
          <a:solidFill>
            <a:schemeClr val="bg1"/>
          </a:solidFill>
          <a:ln w="50800" cap="rnd">
            <a:solidFill>
              <a:srgbClr val="867CBA"/>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867CBA"/>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9"/>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l="9824" t="25462" r="8404" b="23947"/>
          <a:stretch/>
        </p:blipFill>
        <p:spPr bwMode="auto">
          <a:xfrm>
            <a:off x="8875566" y="132399"/>
            <a:ext cx="669243" cy="210957"/>
          </a:xfrm>
          <a:prstGeom prst="rect">
            <a:avLst/>
          </a:prstGeom>
          <a:noFill/>
        </p:spPr>
      </p:pic>
      <p:cxnSp>
        <p:nvCxnSpPr>
          <p:cNvPr id="282" name="直線コネクタ 281">
            <a:extLst>
              <a:ext uri="{FF2B5EF4-FFF2-40B4-BE49-F238E27FC236}">
                <a16:creationId xmlns:a16="http://schemas.microsoft.com/office/drawing/2014/main" id="{09750A97-2BD8-3648-8878-E84AA67F4379}"/>
              </a:ext>
            </a:extLst>
          </p:cNvPr>
          <p:cNvCxnSpPr>
            <a:cxnSpLocks/>
          </p:cNvCxnSpPr>
          <p:nvPr/>
        </p:nvCxnSpPr>
        <p:spPr>
          <a:xfrm>
            <a:off x="3724336" y="4600970"/>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24ECF07F-CA34-E648-928D-6999E21D0533}"/>
              </a:ext>
            </a:extLst>
          </p:cNvPr>
          <p:cNvCxnSpPr>
            <a:cxnSpLocks/>
          </p:cNvCxnSpPr>
          <p:nvPr/>
        </p:nvCxnSpPr>
        <p:spPr>
          <a:xfrm>
            <a:off x="3724336" y="4146328"/>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9FFCB5F0-73DB-5E49-ADDA-262BC90DC55C}"/>
              </a:ext>
            </a:extLst>
          </p:cNvPr>
          <p:cNvCxnSpPr>
            <a:cxnSpLocks/>
          </p:cNvCxnSpPr>
          <p:nvPr/>
        </p:nvCxnSpPr>
        <p:spPr>
          <a:xfrm>
            <a:off x="3742336" y="3691692"/>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3" name="直線コネクタ 292">
            <a:extLst>
              <a:ext uri="{FF2B5EF4-FFF2-40B4-BE49-F238E27FC236}">
                <a16:creationId xmlns:a16="http://schemas.microsoft.com/office/drawing/2014/main" id="{AE245413-E1AC-8940-B69E-72664800E4D7}"/>
              </a:ext>
            </a:extLst>
          </p:cNvPr>
          <p:cNvCxnSpPr>
            <a:cxnSpLocks/>
          </p:cNvCxnSpPr>
          <p:nvPr/>
        </p:nvCxnSpPr>
        <p:spPr>
          <a:xfrm>
            <a:off x="1994148" y="4600970"/>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a16="http://schemas.microsoft.com/office/drawing/2014/main" id="{00594EFF-1604-0E49-B12A-EEBD05DE57B0}"/>
              </a:ext>
            </a:extLst>
          </p:cNvPr>
          <p:cNvCxnSpPr>
            <a:cxnSpLocks/>
          </p:cNvCxnSpPr>
          <p:nvPr/>
        </p:nvCxnSpPr>
        <p:spPr>
          <a:xfrm>
            <a:off x="1994148" y="4146328"/>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a16="http://schemas.microsoft.com/office/drawing/2014/main" id="{F39157D7-EB4F-7A4A-B5D8-D7A36A03A6AD}"/>
              </a:ext>
            </a:extLst>
          </p:cNvPr>
          <p:cNvCxnSpPr>
            <a:cxnSpLocks/>
          </p:cNvCxnSpPr>
          <p:nvPr/>
        </p:nvCxnSpPr>
        <p:spPr>
          <a:xfrm>
            <a:off x="2012148" y="3691692"/>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54" name="円/楕円 279">
            <a:extLst>
              <a:ext uri="{FF2B5EF4-FFF2-40B4-BE49-F238E27FC236}">
                <a16:creationId xmlns:a16="http://schemas.microsoft.com/office/drawing/2014/main" id="{A982365A-AA02-432F-B42E-7DB935BF10A8}"/>
              </a:ext>
            </a:extLst>
          </p:cNvPr>
          <p:cNvSpPr>
            <a:spLocks noChangeAspect="1"/>
          </p:cNvSpPr>
          <p:nvPr/>
        </p:nvSpPr>
        <p:spPr>
          <a:xfrm>
            <a:off x="2608981" y="4506826"/>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5" name="円/楕円 280">
            <a:extLst>
              <a:ext uri="{FF2B5EF4-FFF2-40B4-BE49-F238E27FC236}">
                <a16:creationId xmlns:a16="http://schemas.microsoft.com/office/drawing/2014/main" id="{9BB822D8-2414-44DD-A0BF-FBC5EDF08A22}"/>
              </a:ext>
            </a:extLst>
          </p:cNvPr>
          <p:cNvSpPr>
            <a:spLocks noChangeAspect="1"/>
          </p:cNvSpPr>
          <p:nvPr/>
        </p:nvSpPr>
        <p:spPr>
          <a:xfrm>
            <a:off x="4306319" y="4506826"/>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9" name="円/楕円 281">
            <a:extLst>
              <a:ext uri="{FF2B5EF4-FFF2-40B4-BE49-F238E27FC236}">
                <a16:creationId xmlns:a16="http://schemas.microsoft.com/office/drawing/2014/main" id="{B98D657C-5130-42E2-A372-BF063DD89224}"/>
              </a:ext>
            </a:extLst>
          </p:cNvPr>
          <p:cNvSpPr>
            <a:spLocks noChangeAspect="1"/>
          </p:cNvSpPr>
          <p:nvPr/>
        </p:nvSpPr>
        <p:spPr>
          <a:xfrm>
            <a:off x="5984629" y="4506826"/>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61" name="Text Box 11">
            <a:extLst>
              <a:ext uri="{FF2B5EF4-FFF2-40B4-BE49-F238E27FC236}">
                <a16:creationId xmlns:a16="http://schemas.microsoft.com/office/drawing/2014/main" id="{96F7C3E0-22F8-411A-B53C-EFC4272CC7A4}"/>
              </a:ext>
            </a:extLst>
          </p:cNvPr>
          <p:cNvSpPr txBox="1">
            <a:spLocks noChangeArrowheads="1"/>
          </p:cNvSpPr>
          <p:nvPr/>
        </p:nvSpPr>
        <p:spPr bwMode="auto">
          <a:xfrm>
            <a:off x="2622569" y="3757083"/>
            <a:ext cx="3531017" cy="212366"/>
          </a:xfrm>
          <a:prstGeom prst="rect">
            <a:avLst/>
          </a:prstGeom>
          <a:noFill/>
          <a:ln w="28575">
            <a:noFill/>
            <a:miter lim="800000"/>
            <a:headEnd/>
            <a:tailEnd type="none" w="med" len="sm"/>
          </a:ln>
          <a:effectLst/>
        </p:spPr>
        <p:txBody>
          <a:bodyPr wrap="square" lIns="0" tIns="0" rIns="0" bIns="0">
            <a:spAutoFit/>
          </a:bodyPr>
          <a:lstStyle/>
          <a:p>
            <a:pPr algn="ctr" defTabSz="913972">
              <a:lnSpc>
                <a:spcPct val="120000"/>
              </a:lnSpc>
            </a:pPr>
            <a:r>
              <a:rPr lang="ja-JP" altLang="en-US" sz="1200" b="1" spc="100" dirty="0">
                <a:effectLst>
                  <a:glow rad="228600">
                    <a:srgbClr val="DCE5F4"/>
                  </a:glow>
                </a:effectLst>
                <a:latin typeface="メイリオ" pitchFamily="50" charset="-128"/>
                <a:ea typeface="メイリオ" pitchFamily="50" charset="-128"/>
                <a:cs typeface="メイリオ" pitchFamily="50" charset="-128"/>
              </a:rPr>
              <a:t>平日開始の</a:t>
            </a:r>
            <a:r>
              <a:rPr lang="en-US" altLang="ja-JP" sz="1200" b="1" spc="100" dirty="0">
                <a:effectLst>
                  <a:glow rad="228600">
                    <a:srgbClr val="DCE5F4"/>
                  </a:glow>
                </a:effectLst>
                <a:latin typeface="メイリオ" pitchFamily="50" charset="-128"/>
                <a:ea typeface="メイリオ" pitchFamily="50" charset="-128"/>
                <a:cs typeface="メイリオ" pitchFamily="50" charset="-128"/>
              </a:rPr>
              <a:t>5</a:t>
            </a:r>
            <a:r>
              <a:rPr lang="ja-JP" altLang="en-US" sz="1200" b="1" spc="100" dirty="0">
                <a:effectLst>
                  <a:glow rad="228600">
                    <a:srgbClr val="DCE5F4"/>
                  </a:glow>
                </a:effectLst>
                <a:latin typeface="メイリオ" pitchFamily="50" charset="-128"/>
                <a:ea typeface="メイリオ" pitchFamily="50" charset="-128"/>
                <a:cs typeface="メイリオ" pitchFamily="50" charset="-128"/>
              </a:rPr>
              <a:t>日</a:t>
            </a:r>
            <a:r>
              <a:rPr lang="en-US" altLang="ja-JP" sz="1200" b="1" spc="100" dirty="0">
                <a:effectLst>
                  <a:glow rad="228600">
                    <a:srgbClr val="DCE5F4"/>
                  </a:glow>
                </a:effectLst>
                <a:latin typeface="メイリオ" pitchFamily="50" charset="-128"/>
                <a:ea typeface="メイリオ" pitchFamily="50" charset="-128"/>
                <a:cs typeface="メイリオ" pitchFamily="50" charset="-128"/>
              </a:rPr>
              <a:t>〜</a:t>
            </a:r>
            <a:r>
              <a:rPr lang="en-US" altLang="ja-JP" sz="1200" b="1" spc="100" dirty="0">
                <a:ln w="0">
                  <a:noFill/>
                </a:ln>
                <a:solidFill>
                  <a:srgbClr val="FF0000"/>
                </a:solidFill>
                <a:effectLst>
                  <a:glow rad="228600">
                    <a:srgbClr val="DCE5F4"/>
                  </a:glow>
                </a:effectLst>
                <a:latin typeface="メイリオ" pitchFamily="50" charset="-128"/>
                <a:ea typeface="メイリオ" pitchFamily="50" charset="-128"/>
                <a:cs typeface="メイリオ" pitchFamily="50" charset="-128"/>
              </a:rPr>
              <a:t>1</a:t>
            </a:r>
            <a:r>
              <a:rPr lang="ja-JP" altLang="en-US" sz="1200" b="1" spc="100" dirty="0">
                <a:ln w="0">
                  <a:noFill/>
                </a:ln>
                <a:solidFill>
                  <a:srgbClr val="FF0000"/>
                </a:solidFill>
                <a:effectLst>
                  <a:glow rad="228600">
                    <a:srgbClr val="DCE5F4"/>
                  </a:glow>
                </a:effectLst>
                <a:latin typeface="メイリオ" pitchFamily="50" charset="-128"/>
                <a:ea typeface="メイリオ" pitchFamily="50" charset="-128"/>
                <a:cs typeface="メイリオ" pitchFamily="50" charset="-128"/>
              </a:rPr>
              <a:t>ヶ月間</a:t>
            </a:r>
            <a:r>
              <a:rPr lang="ja-JP" altLang="en-US" sz="1200" b="1" spc="100" dirty="0">
                <a:effectLst>
                  <a:glow rad="228600">
                    <a:srgbClr val="DCE5F4"/>
                  </a:glow>
                </a:effectLst>
                <a:latin typeface="メイリオ" pitchFamily="50" charset="-128"/>
                <a:ea typeface="メイリオ" pitchFamily="50" charset="-128"/>
                <a:cs typeface="メイリオ" pitchFamily="50" charset="-128"/>
              </a:rPr>
              <a:t>で自由設定　</a:t>
            </a:r>
            <a:endParaRPr lang="en-US" altLang="ja-JP" sz="1200" spc="100" dirty="0">
              <a:effectLst>
                <a:glow rad="228600">
                  <a:srgbClr val="DCE5F4"/>
                </a:glow>
              </a:effectLst>
              <a:latin typeface="メイリオ" pitchFamily="50" charset="-128"/>
              <a:ea typeface="メイリオ" pitchFamily="50" charset="-128"/>
              <a:cs typeface="メイリオ" pitchFamily="50" charset="-128"/>
            </a:endParaRPr>
          </a:p>
        </p:txBody>
      </p:sp>
      <p:sp>
        <p:nvSpPr>
          <p:cNvPr id="276" name="平行四辺形 275">
            <a:extLst>
              <a:ext uri="{FF2B5EF4-FFF2-40B4-BE49-F238E27FC236}">
                <a16:creationId xmlns:a16="http://schemas.microsoft.com/office/drawing/2014/main" id="{1791AA5D-E099-6B4E-A387-CE81C776E564}"/>
              </a:ext>
            </a:extLst>
          </p:cNvPr>
          <p:cNvSpPr/>
          <p:nvPr/>
        </p:nvSpPr>
        <p:spPr>
          <a:xfrm>
            <a:off x="177693" y="1047311"/>
            <a:ext cx="673027" cy="689838"/>
          </a:xfrm>
          <a:prstGeom prst="parallelogram">
            <a:avLst>
              <a:gd name="adj" fmla="val 27873"/>
            </a:avLst>
          </a:prstGeom>
          <a:gradFill>
            <a:gsLst>
              <a:gs pos="100000">
                <a:srgbClr val="867CBA"/>
              </a:gs>
              <a:gs pos="0">
                <a:srgbClr val="DCE5F4"/>
              </a:gs>
            </a:gsLst>
            <a:lin ang="16200000" scaled="1"/>
          </a:gradFill>
          <a:ln w="76200" cap="rnd">
            <a:gradFill>
              <a:gsLst>
                <a:gs pos="0">
                  <a:srgbClr val="867CBA"/>
                </a:gs>
                <a:gs pos="100000">
                  <a:srgbClr val="DCE5F4"/>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66AB387E-F4B1-D741-8B09-C52695BA40ED}"/>
              </a:ext>
            </a:extLst>
          </p:cNvPr>
          <p:cNvSpPr txBox="1"/>
          <p:nvPr/>
        </p:nvSpPr>
        <p:spPr>
          <a:xfrm>
            <a:off x="194355" y="94093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1</a:t>
            </a:r>
          </a:p>
        </p:txBody>
      </p:sp>
      <p:sp>
        <p:nvSpPr>
          <p:cNvPr id="301" name="平行四辺形 300">
            <a:extLst>
              <a:ext uri="{FF2B5EF4-FFF2-40B4-BE49-F238E27FC236}">
                <a16:creationId xmlns:a16="http://schemas.microsoft.com/office/drawing/2014/main" id="{E34C82A2-0209-A34F-95AB-D6F553709AE8}"/>
              </a:ext>
            </a:extLst>
          </p:cNvPr>
          <p:cNvSpPr/>
          <p:nvPr/>
        </p:nvSpPr>
        <p:spPr>
          <a:xfrm>
            <a:off x="177693" y="2317131"/>
            <a:ext cx="673027" cy="689838"/>
          </a:xfrm>
          <a:prstGeom prst="parallelogram">
            <a:avLst>
              <a:gd name="adj" fmla="val 27873"/>
            </a:avLst>
          </a:prstGeom>
          <a:gradFill>
            <a:gsLst>
              <a:gs pos="100000">
                <a:srgbClr val="867CBA"/>
              </a:gs>
              <a:gs pos="0">
                <a:srgbClr val="DCE5F4"/>
              </a:gs>
            </a:gsLst>
            <a:lin ang="16200000" scaled="1"/>
          </a:gradFill>
          <a:ln w="76200" cap="rnd">
            <a:gradFill>
              <a:gsLst>
                <a:gs pos="0">
                  <a:srgbClr val="867CBA"/>
                </a:gs>
                <a:gs pos="100000">
                  <a:srgbClr val="DCE5F4"/>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603153F0-6F04-274A-B288-A5409C3DC94A}"/>
              </a:ext>
            </a:extLst>
          </p:cNvPr>
          <p:cNvSpPr txBox="1"/>
          <p:nvPr/>
        </p:nvSpPr>
        <p:spPr>
          <a:xfrm>
            <a:off x="194355" y="221075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260" name="十字形 259">
            <a:extLst>
              <a:ext uri="{FF2B5EF4-FFF2-40B4-BE49-F238E27FC236}">
                <a16:creationId xmlns:a16="http://schemas.microsoft.com/office/drawing/2014/main" id="{63215458-5BFF-744F-A7FC-8DE6C5B8B5F4}"/>
              </a:ext>
            </a:extLst>
          </p:cNvPr>
          <p:cNvSpPr/>
          <p:nvPr/>
        </p:nvSpPr>
        <p:spPr>
          <a:xfrm>
            <a:off x="6898464" y="3952297"/>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254428" y="2811154"/>
            <a:ext cx="2310258" cy="324000"/>
          </a:xfrm>
          <a:prstGeom prst="trapezoid">
            <a:avLst/>
          </a:prstGeom>
          <a:solidFill>
            <a:srgbClr val="7B72AC"/>
          </a:solidFill>
          <a:ln w="57150" cap="rnd">
            <a:solidFill>
              <a:srgbClr val="7B72A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テキスト ボックス 295">
            <a:extLst>
              <a:ext uri="{FF2B5EF4-FFF2-40B4-BE49-F238E27FC236}">
                <a16:creationId xmlns:a16="http://schemas.microsoft.com/office/drawing/2014/main" id="{026F017C-58BA-A941-BBAA-A33D268053A7}"/>
              </a:ext>
            </a:extLst>
          </p:cNvPr>
          <p:cNvSpPr txBox="1"/>
          <p:nvPr/>
        </p:nvSpPr>
        <p:spPr>
          <a:xfrm>
            <a:off x="7304828" y="2810708"/>
            <a:ext cx="2263184" cy="307777"/>
          </a:xfrm>
          <a:prstGeom prst="rect">
            <a:avLst/>
          </a:prstGeom>
          <a:noFill/>
        </p:spPr>
        <p:txBody>
          <a:bodyPr wrap="none" rtlCol="0">
            <a:spAutoFit/>
          </a:bodyPr>
          <a:lstStyle/>
          <a:p>
            <a:r>
              <a:rPr lang="en-US" altLang="ja-JP" sz="1400" b="1" dirty="0" err="1">
                <a:solidFill>
                  <a:schemeClr val="bg1"/>
                </a:solidFill>
                <a:latin typeface="Meiryo" charset="-128"/>
                <a:ea typeface="Meiryo" charset="-128"/>
                <a:cs typeface="Meiryo" charset="-128"/>
              </a:rPr>
              <a:t>TVer</a:t>
            </a:r>
            <a:r>
              <a:rPr lang="ja-JP" altLang="en-US" sz="800" b="1">
                <a:solidFill>
                  <a:schemeClr val="bg1"/>
                </a:solidFill>
                <a:latin typeface="Meiryo" charset="-128"/>
                <a:ea typeface="Meiryo" charset="-128"/>
                <a:cs typeface="Meiryo" charset="-128"/>
              </a:rPr>
              <a:t>（放送各局の番組ネットサービス）</a:t>
            </a:r>
            <a:endParaRPr lang="en-US" altLang="ja-JP" sz="2000" b="1" dirty="0">
              <a:solidFill>
                <a:schemeClr val="bg1"/>
              </a:solidFill>
              <a:latin typeface="Meiryo" charset="-128"/>
              <a:ea typeface="Meiryo" charset="-128"/>
              <a:cs typeface="Meiryo" charset="-128"/>
            </a:endParaRPr>
          </a:p>
        </p:txBody>
      </p:sp>
      <p:pic>
        <p:nvPicPr>
          <p:cNvPr id="162" name="Google Shape;23;p17" descr="freakout_color2.png">
            <a:extLst>
              <a:ext uri="{FF2B5EF4-FFF2-40B4-BE49-F238E27FC236}">
                <a16:creationId xmlns:a16="http://schemas.microsoft.com/office/drawing/2014/main" id="{31442F05-DDEE-2A43-BA2A-0074DA7E044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725446" y="108409"/>
            <a:ext cx="628112" cy="178688"/>
          </a:xfrm>
          <a:prstGeom prst="rect">
            <a:avLst/>
          </a:prstGeom>
          <a:noFill/>
          <a:ln>
            <a:noFill/>
          </a:ln>
        </p:spPr>
      </p:pic>
      <p:sp>
        <p:nvSpPr>
          <p:cNvPr id="165" name="正方形/長方形 164">
            <a:extLst>
              <a:ext uri="{FF2B5EF4-FFF2-40B4-BE49-F238E27FC236}">
                <a16:creationId xmlns:a16="http://schemas.microsoft.com/office/drawing/2014/main" id="{B9AFFB85-88F5-CD4C-B92C-D4D1CAFB6026}"/>
              </a:ext>
            </a:extLst>
          </p:cNvPr>
          <p:cNvSpPr/>
          <p:nvPr/>
        </p:nvSpPr>
        <p:spPr>
          <a:xfrm>
            <a:off x="7476689" y="3697686"/>
            <a:ext cx="1890261" cy="216213"/>
          </a:xfrm>
          <a:prstGeom prst="rect">
            <a:avLst/>
          </a:prstGeom>
        </p:spPr>
        <p:txBody>
          <a:bodyPr wrap="none">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ネット配信中の番組に動画広告を掲載可能</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189" name="図形グループ 34">
            <a:extLst>
              <a:ext uri="{FF2B5EF4-FFF2-40B4-BE49-F238E27FC236}">
                <a16:creationId xmlns:a16="http://schemas.microsoft.com/office/drawing/2014/main" id="{A8A53543-0CBB-194A-9968-746E44661A9C}"/>
              </a:ext>
            </a:extLst>
          </p:cNvPr>
          <p:cNvGrpSpPr/>
          <p:nvPr/>
        </p:nvGrpSpPr>
        <p:grpSpPr>
          <a:xfrm>
            <a:off x="8071546" y="3426005"/>
            <a:ext cx="156295" cy="156295"/>
            <a:chOff x="7945952" y="2862777"/>
            <a:chExt cx="576064" cy="576064"/>
          </a:xfrm>
        </p:grpSpPr>
        <p:sp>
          <p:nvSpPr>
            <p:cNvPr id="190" name="正方形/長方形 189">
              <a:extLst>
                <a:ext uri="{FF2B5EF4-FFF2-40B4-BE49-F238E27FC236}">
                  <a16:creationId xmlns:a16="http://schemas.microsoft.com/office/drawing/2014/main" id="{C89A76F3-2760-7E47-B82A-42965905D961}"/>
                </a:ext>
              </a:extLst>
            </p:cNvPr>
            <p:cNvSpPr/>
            <p:nvPr/>
          </p:nvSpPr>
          <p:spPr>
            <a:xfrm rot="5400000">
              <a:off x="7945952" y="3089225"/>
              <a:ext cx="576064" cy="123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2" name="正方形/長方形 191">
              <a:extLst>
                <a:ext uri="{FF2B5EF4-FFF2-40B4-BE49-F238E27FC236}">
                  <a16:creationId xmlns:a16="http://schemas.microsoft.com/office/drawing/2014/main" id="{3B00FB63-CBEA-174F-A2C6-4834AC4A7E22}"/>
                </a:ext>
              </a:extLst>
            </p:cNvPr>
            <p:cNvSpPr/>
            <p:nvPr/>
          </p:nvSpPr>
          <p:spPr>
            <a:xfrm>
              <a:off x="7945952" y="3089225"/>
              <a:ext cx="576064" cy="123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94" name="三角形 156">
            <a:extLst>
              <a:ext uri="{FF2B5EF4-FFF2-40B4-BE49-F238E27FC236}">
                <a16:creationId xmlns:a16="http://schemas.microsoft.com/office/drawing/2014/main" id="{0A350E2A-6D9A-C547-AA43-20D875A7DADC}"/>
              </a:ext>
            </a:extLst>
          </p:cNvPr>
          <p:cNvSpPr/>
          <p:nvPr/>
        </p:nvSpPr>
        <p:spPr>
          <a:xfrm rot="10800000">
            <a:off x="8308438" y="3906730"/>
            <a:ext cx="216655" cy="55483"/>
          </a:xfrm>
          <a:prstGeom prst="triangle">
            <a:avLst/>
          </a:prstGeom>
          <a:solidFill>
            <a:srgbClr val="9B9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5" name="角丸四角形 351">
            <a:extLst>
              <a:ext uri="{FF2B5EF4-FFF2-40B4-BE49-F238E27FC236}">
                <a16:creationId xmlns:a16="http://schemas.microsoft.com/office/drawing/2014/main" id="{B8053C6E-3540-AF4C-BFE5-0CD652B7835F}"/>
              </a:ext>
            </a:extLst>
          </p:cNvPr>
          <p:cNvSpPr/>
          <p:nvPr/>
        </p:nvSpPr>
        <p:spPr>
          <a:xfrm>
            <a:off x="7447965" y="4027626"/>
            <a:ext cx="1957960" cy="535684"/>
          </a:xfrm>
          <a:prstGeom prst="roundRect">
            <a:avLst>
              <a:gd name="adj" fmla="val 6691"/>
            </a:avLst>
          </a:prstGeom>
          <a:solidFill>
            <a:srgbClr val="DCE5F4"/>
          </a:solidFill>
          <a:ln w="12700">
            <a:solidFill>
              <a:srgbClr val="7B72A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6" name="角丸四角形 352">
            <a:extLst>
              <a:ext uri="{FF2B5EF4-FFF2-40B4-BE49-F238E27FC236}">
                <a16:creationId xmlns:a16="http://schemas.microsoft.com/office/drawing/2014/main" id="{A7C588A3-55E6-6644-8568-12B9B212753C}"/>
              </a:ext>
            </a:extLst>
          </p:cNvPr>
          <p:cNvSpPr/>
          <p:nvPr/>
        </p:nvSpPr>
        <p:spPr>
          <a:xfrm>
            <a:off x="8067965" y="3983242"/>
            <a:ext cx="681211" cy="101691"/>
          </a:xfrm>
          <a:prstGeom prst="roundRect">
            <a:avLst>
              <a:gd name="adj" fmla="val 50000"/>
            </a:avLst>
          </a:prstGeom>
          <a:solidFill>
            <a:srgbClr val="7B72AC"/>
          </a:solidFill>
          <a:ln w="9525">
            <a:solidFill>
              <a:srgbClr val="7B72A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7" name="正方形/長方形 196">
            <a:extLst>
              <a:ext uri="{FF2B5EF4-FFF2-40B4-BE49-F238E27FC236}">
                <a16:creationId xmlns:a16="http://schemas.microsoft.com/office/drawing/2014/main" id="{18FD18B0-A7A3-9049-9BF0-8D96CC3A8136}"/>
              </a:ext>
            </a:extLst>
          </p:cNvPr>
          <p:cNvSpPr/>
          <p:nvPr/>
        </p:nvSpPr>
        <p:spPr>
          <a:xfrm>
            <a:off x="8178779" y="3961046"/>
            <a:ext cx="441146" cy="180819"/>
          </a:xfrm>
          <a:prstGeom prst="rect">
            <a:avLst/>
          </a:prstGeom>
          <a:noFill/>
        </p:spPr>
        <p:txBody>
          <a:bodyPr wrap="none">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配信条件</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02" name="角丸四角形 378">
            <a:extLst>
              <a:ext uri="{FF2B5EF4-FFF2-40B4-BE49-F238E27FC236}">
                <a16:creationId xmlns:a16="http://schemas.microsoft.com/office/drawing/2014/main" id="{5FA04F5A-712F-404D-9DE8-1996E635A4FE}"/>
              </a:ext>
            </a:extLst>
          </p:cNvPr>
          <p:cNvSpPr/>
          <p:nvPr/>
        </p:nvSpPr>
        <p:spPr>
          <a:xfrm>
            <a:off x="7565981" y="4104973"/>
            <a:ext cx="1689202" cy="124204"/>
          </a:xfrm>
          <a:prstGeom prst="roundRect">
            <a:avLst>
              <a:gd name="adj" fmla="val 26644"/>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3" name="角丸四角形 380">
            <a:extLst>
              <a:ext uri="{FF2B5EF4-FFF2-40B4-BE49-F238E27FC236}">
                <a16:creationId xmlns:a16="http://schemas.microsoft.com/office/drawing/2014/main" id="{64F5E97B-22B9-DB43-9F93-D8C948838B96}"/>
              </a:ext>
            </a:extLst>
          </p:cNvPr>
          <p:cNvSpPr/>
          <p:nvPr/>
        </p:nvSpPr>
        <p:spPr>
          <a:xfrm>
            <a:off x="7565981" y="4254788"/>
            <a:ext cx="1689202" cy="124204"/>
          </a:xfrm>
          <a:prstGeom prst="roundRect">
            <a:avLst>
              <a:gd name="adj" fmla="val 2380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5" name="Text Box 11">
            <a:extLst>
              <a:ext uri="{FF2B5EF4-FFF2-40B4-BE49-F238E27FC236}">
                <a16:creationId xmlns:a16="http://schemas.microsoft.com/office/drawing/2014/main" id="{2AEA1AD1-6A18-2B47-9254-6ED3CD027AF0}"/>
              </a:ext>
            </a:extLst>
          </p:cNvPr>
          <p:cNvSpPr txBox="1">
            <a:spLocks noChangeArrowheads="1"/>
          </p:cNvSpPr>
          <p:nvPr/>
        </p:nvSpPr>
        <p:spPr bwMode="auto">
          <a:xfrm>
            <a:off x="7925052" y="4275721"/>
            <a:ext cx="1282346"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600" b="1" i="0" u="none" strike="noStrike" kern="1200" cap="none" spc="0" normalizeH="0" baseline="0" noProof="0">
                <a:ln>
                  <a:noFill/>
                </a:ln>
                <a:solidFill>
                  <a:srgbClr val="0045D4"/>
                </a:solidFill>
                <a:effectLst/>
                <a:uLnTx/>
                <a:uFillTx/>
                <a:latin typeface="メイリオ" pitchFamily="50" charset="-128"/>
                <a:ea typeface="メイリオ" pitchFamily="50" charset="-128"/>
                <a:cs typeface="メイリオ" pitchFamily="50" charset="-128"/>
              </a:rPr>
              <a:t> </a:t>
            </a:r>
            <a:r>
              <a:rPr kumimoji="1" lang="ja-JP" altLang="en-US" sz="600" b="1" i="0" u="none" strike="noStrike" kern="1200" cap="none" spc="0" normalizeH="0" baseline="0" noProof="0">
                <a:ln>
                  <a:noFill/>
                </a:ln>
                <a:solidFill>
                  <a:srgbClr val="867CBA"/>
                </a:solidFill>
                <a:effectLst/>
                <a:uLnTx/>
                <a:uFillTx/>
                <a:latin typeface="メイリオ" pitchFamily="50" charset="-128"/>
                <a:ea typeface="メイリオ" pitchFamily="50" charset="-128"/>
                <a:cs typeface="メイリオ" pitchFamily="50" charset="-128"/>
              </a:rPr>
              <a:t>全国の</a:t>
            </a:r>
            <a:r>
              <a:rPr kumimoji="1" lang="en-US" altLang="ja-JP" sz="600" b="1" i="0" u="none" strike="noStrike" kern="1200" cap="none" spc="0" normalizeH="0" baseline="0" noProof="0" dirty="0">
                <a:ln>
                  <a:noFill/>
                </a:ln>
                <a:solidFill>
                  <a:srgbClr val="867CBA"/>
                </a:solidFill>
                <a:effectLst/>
                <a:uLnTx/>
                <a:uFillTx/>
                <a:latin typeface="メイリオ" pitchFamily="50" charset="-128"/>
                <a:ea typeface="メイリオ" pitchFamily="50" charset="-128"/>
                <a:cs typeface="メイリオ" pitchFamily="50" charset="-128"/>
              </a:rPr>
              <a:t>47</a:t>
            </a:r>
            <a:r>
              <a:rPr kumimoji="1" lang="ja-JP" altLang="en-US" sz="600" b="1" i="0" u="none" strike="noStrike" kern="1200" cap="none" spc="0" normalizeH="0" baseline="0" noProof="0">
                <a:ln>
                  <a:noFill/>
                </a:ln>
                <a:solidFill>
                  <a:srgbClr val="867CBA"/>
                </a:solidFill>
                <a:effectLst/>
                <a:uLnTx/>
                <a:uFillTx/>
                <a:latin typeface="メイリオ" pitchFamily="50" charset="-128"/>
                <a:ea typeface="メイリオ" pitchFamily="50" charset="-128"/>
                <a:cs typeface="メイリオ" pitchFamily="50" charset="-128"/>
              </a:rPr>
              <a:t>都道府県</a:t>
            </a:r>
            <a:r>
              <a:rPr kumimoji="1" lang="ja-JP" altLang="en-US" sz="500" b="1" i="0" u="none" strike="noStrike" kern="1200" cap="none" spc="0" normalizeH="0" baseline="0" noProof="0">
                <a:ln>
                  <a:noFill/>
                </a:ln>
                <a:effectLst/>
                <a:uLnTx/>
                <a:uFillTx/>
                <a:latin typeface="メイリオ" pitchFamily="50" charset="-128"/>
                <a:ea typeface="メイリオ" pitchFamily="50" charset="-128"/>
                <a:cs typeface="メイリオ" pitchFamily="50" charset="-128"/>
              </a:rPr>
              <a:t>で自由設定</a:t>
            </a:r>
            <a:endParaRPr kumimoji="1" lang="en-US" altLang="ja-JP" sz="6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p:txBody>
      </p:sp>
      <p:sp>
        <p:nvSpPr>
          <p:cNvPr id="206" name="角丸四角形 398">
            <a:extLst>
              <a:ext uri="{FF2B5EF4-FFF2-40B4-BE49-F238E27FC236}">
                <a16:creationId xmlns:a16="http://schemas.microsoft.com/office/drawing/2014/main" id="{D8CDF84F-D266-9843-B3A7-B97DA1947950}"/>
              </a:ext>
            </a:extLst>
          </p:cNvPr>
          <p:cNvSpPr/>
          <p:nvPr/>
        </p:nvSpPr>
        <p:spPr>
          <a:xfrm>
            <a:off x="7566814" y="4254518"/>
            <a:ext cx="313068" cy="124204"/>
          </a:xfrm>
          <a:prstGeom prst="roundRect">
            <a:avLst>
              <a:gd name="adj" fmla="val 26424"/>
            </a:avLst>
          </a:prstGeom>
          <a:solidFill>
            <a:srgbClr val="7B72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エリア</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08" name="角丸四角形 399">
            <a:extLst>
              <a:ext uri="{FF2B5EF4-FFF2-40B4-BE49-F238E27FC236}">
                <a16:creationId xmlns:a16="http://schemas.microsoft.com/office/drawing/2014/main" id="{A40B2A5D-B406-E44E-BF65-355A853080D0}"/>
              </a:ext>
            </a:extLst>
          </p:cNvPr>
          <p:cNvSpPr/>
          <p:nvPr/>
        </p:nvSpPr>
        <p:spPr>
          <a:xfrm>
            <a:off x="7566816" y="4104704"/>
            <a:ext cx="313068" cy="124204"/>
          </a:xfrm>
          <a:prstGeom prst="roundRect">
            <a:avLst>
              <a:gd name="adj" fmla="val 25766"/>
            </a:avLst>
          </a:prstGeom>
          <a:solidFill>
            <a:srgbClr val="7B72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期間</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09" name="正方形/長方形 208">
            <a:extLst>
              <a:ext uri="{FF2B5EF4-FFF2-40B4-BE49-F238E27FC236}">
                <a16:creationId xmlns:a16="http://schemas.microsoft.com/office/drawing/2014/main" id="{81390FE4-57E5-AB41-85CC-4F35A07E21BB}"/>
              </a:ext>
            </a:extLst>
          </p:cNvPr>
          <p:cNvSpPr/>
          <p:nvPr/>
        </p:nvSpPr>
        <p:spPr>
          <a:xfrm>
            <a:off x="7540319" y="4622056"/>
            <a:ext cx="470000"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Meiryo" charset="-128"/>
                <a:ea typeface="Meiryo" charset="-128"/>
                <a:cs typeface="Meiryo" charset="-128"/>
              </a:rPr>
              <a:t>掲載数</a:t>
            </a:r>
            <a:endParaRPr kumimoji="1" lang="en-US" altLang="ja-JP" sz="7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 b="1" i="0" u="none" strike="noStrike" kern="1200" cap="none" spc="0" normalizeH="0" baseline="0" noProof="0" dirty="0">
                <a:ln>
                  <a:noFill/>
                </a:ln>
                <a:solidFill>
                  <a:prstClr val="white"/>
                </a:solidFill>
                <a:effectLst/>
                <a:uLnTx/>
                <a:uFillTx/>
                <a:latin typeface="Meiryo" charset="-128"/>
                <a:ea typeface="Meiryo" charset="-128"/>
                <a:cs typeface="Meiryo" charset="-128"/>
              </a:rPr>
              <a:t>（</a:t>
            </a:r>
            <a:r>
              <a:rPr kumimoji="1" lang="en-US" altLang="ja-JP" sz="400" b="1" i="0" u="none" strike="noStrike" kern="1200" cap="none" spc="0" normalizeH="0" baseline="0" noProof="0" dirty="0">
                <a:ln>
                  <a:noFill/>
                </a:ln>
                <a:solidFill>
                  <a:prstClr val="white"/>
                </a:solidFill>
                <a:effectLst/>
                <a:uLnTx/>
                <a:uFillTx/>
                <a:latin typeface="Meiryo" charset="-128"/>
                <a:ea typeface="Meiryo" charset="-128"/>
                <a:cs typeface="Meiryo" charset="-128"/>
              </a:rPr>
              <a:t>imps</a:t>
            </a:r>
            <a:r>
              <a:rPr kumimoji="1" lang="ja-JP" altLang="en-US" sz="400" b="1" i="0" u="none" strike="noStrike" kern="1200" cap="none" spc="0" normalizeH="0" baseline="0" noProof="0" dirty="0">
                <a:ln>
                  <a:noFill/>
                </a:ln>
                <a:solidFill>
                  <a:prstClr val="white"/>
                </a:solidFill>
                <a:effectLst/>
                <a:uLnTx/>
                <a:uFillTx/>
                <a:latin typeface="Meiryo" charset="-128"/>
                <a:ea typeface="Meiryo" charset="-128"/>
                <a:cs typeface="Meiryo" charset="-128"/>
              </a:rPr>
              <a:t>数）</a:t>
            </a:r>
            <a:endParaRPr kumimoji="1" lang="en-US" altLang="ja-JP" sz="4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p:txBody>
      </p:sp>
      <p:sp>
        <p:nvSpPr>
          <p:cNvPr id="210" name="Text Box 11">
            <a:extLst>
              <a:ext uri="{FF2B5EF4-FFF2-40B4-BE49-F238E27FC236}">
                <a16:creationId xmlns:a16="http://schemas.microsoft.com/office/drawing/2014/main" id="{089D8918-CAEC-6B43-805E-C37D8F9BBC76}"/>
              </a:ext>
            </a:extLst>
          </p:cNvPr>
          <p:cNvSpPr txBox="1">
            <a:spLocks noChangeArrowheads="1"/>
          </p:cNvSpPr>
          <p:nvPr/>
        </p:nvSpPr>
        <p:spPr bwMode="auto">
          <a:xfrm>
            <a:off x="7987904" y="4114256"/>
            <a:ext cx="1156642"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867CBA"/>
                </a:solidFill>
                <a:effectLst/>
                <a:uLnTx/>
                <a:uFillTx/>
                <a:latin typeface="メイリオ" pitchFamily="50" charset="-128"/>
                <a:ea typeface="メイリオ" pitchFamily="50" charset="-128"/>
                <a:cs typeface="メイリオ" pitchFamily="50" charset="-128"/>
              </a:rPr>
              <a:t>1</a:t>
            </a:r>
            <a:r>
              <a:rPr kumimoji="1" lang="ja-JP" altLang="en-US" sz="600" b="1" i="0" u="none" strike="noStrike" kern="1200" cap="none" spc="0" normalizeH="0" baseline="0" noProof="0" dirty="0">
                <a:ln>
                  <a:noFill/>
                </a:ln>
                <a:solidFill>
                  <a:srgbClr val="867CBA"/>
                </a:solidFill>
                <a:effectLst/>
                <a:uLnTx/>
                <a:uFillTx/>
                <a:latin typeface="メイリオ" pitchFamily="50" charset="-128"/>
                <a:ea typeface="メイリオ" pitchFamily="50" charset="-128"/>
                <a:cs typeface="メイリオ" pitchFamily="50" charset="-128"/>
              </a:rPr>
              <a:t>週間～</a:t>
            </a:r>
            <a:r>
              <a:rPr kumimoji="1" lang="en-US" altLang="ja-JP" sz="600" b="1" i="0" u="none" strike="noStrike" kern="1200" cap="none" spc="0" normalizeH="0" baseline="0" noProof="0" dirty="0">
                <a:ln>
                  <a:noFill/>
                </a:ln>
                <a:solidFill>
                  <a:srgbClr val="867CBA"/>
                </a:solidFill>
                <a:effectLst/>
                <a:uLnTx/>
                <a:uFillTx/>
                <a:latin typeface="メイリオ" pitchFamily="50" charset="-128"/>
                <a:ea typeface="メイリオ" pitchFamily="50" charset="-128"/>
                <a:cs typeface="メイリオ" pitchFamily="50" charset="-128"/>
              </a:rPr>
              <a:t>1</a:t>
            </a:r>
            <a:r>
              <a:rPr kumimoji="1" lang="ja-JP" altLang="en-US" sz="600" b="1" i="0" u="none" strike="noStrike" kern="1200" cap="none" spc="0" normalizeH="0" baseline="0" noProof="0" dirty="0">
                <a:ln>
                  <a:noFill/>
                </a:ln>
                <a:solidFill>
                  <a:srgbClr val="867CBA"/>
                </a:solidFill>
                <a:effectLst/>
                <a:uLnTx/>
                <a:uFillTx/>
                <a:latin typeface="メイリオ" pitchFamily="50" charset="-128"/>
                <a:ea typeface="メイリオ" pitchFamily="50" charset="-128"/>
                <a:cs typeface="メイリオ" pitchFamily="50" charset="-128"/>
              </a:rPr>
              <a:t>ヶ月</a:t>
            </a:r>
            <a:r>
              <a:rPr kumimoji="1" lang="ja-JP" altLang="en-US" sz="5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で自由設定</a:t>
            </a:r>
            <a:endParaRPr kumimoji="1" lang="en-US" altLang="ja-JP" sz="5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219" name="グループ化 218">
            <a:extLst>
              <a:ext uri="{FF2B5EF4-FFF2-40B4-BE49-F238E27FC236}">
                <a16:creationId xmlns:a16="http://schemas.microsoft.com/office/drawing/2014/main" id="{5C07B64B-5DEE-DC40-9622-1051BBB32F45}"/>
              </a:ext>
            </a:extLst>
          </p:cNvPr>
          <p:cNvGrpSpPr/>
          <p:nvPr/>
        </p:nvGrpSpPr>
        <p:grpSpPr>
          <a:xfrm>
            <a:off x="7564536" y="4872760"/>
            <a:ext cx="1759335" cy="153889"/>
            <a:chOff x="7115634" y="4704981"/>
            <a:chExt cx="2350623" cy="228699"/>
          </a:xfrm>
        </p:grpSpPr>
        <p:pic>
          <p:nvPicPr>
            <p:cNvPr id="220" name="Google Shape;23;p17" descr="freakout_color2.png">
              <a:extLst>
                <a:ext uri="{FF2B5EF4-FFF2-40B4-BE49-F238E27FC236}">
                  <a16:creationId xmlns:a16="http://schemas.microsoft.com/office/drawing/2014/main" id="{4F627BDC-8F4A-3942-9936-ACEFD07A523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15634" y="4721477"/>
              <a:ext cx="435453" cy="113218"/>
            </a:xfrm>
            <a:prstGeom prst="rect">
              <a:avLst/>
            </a:prstGeom>
            <a:noFill/>
            <a:ln>
              <a:noFill/>
            </a:ln>
          </p:spPr>
        </p:pic>
        <p:sp>
          <p:nvSpPr>
            <p:cNvPr id="268" name="テキスト ボックス 267">
              <a:extLst>
                <a:ext uri="{FF2B5EF4-FFF2-40B4-BE49-F238E27FC236}">
                  <a16:creationId xmlns:a16="http://schemas.microsoft.com/office/drawing/2014/main" id="{501E181D-DF9B-FD4B-985A-8E7F29DF4BCD}"/>
                </a:ext>
              </a:extLst>
            </p:cNvPr>
            <p:cNvSpPr txBox="1"/>
            <p:nvPr/>
          </p:nvSpPr>
          <p:spPr>
            <a:xfrm>
              <a:off x="7516834" y="4704981"/>
              <a:ext cx="1949423" cy="2286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配信システムは「</a:t>
              </a:r>
              <a:r>
                <a:rPr kumimoji="1" lang="en-US" altLang="ja-JP"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Red</a:t>
              </a: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en-US" altLang="ja-JP" sz="400" b="0"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mn-cs"/>
                </a:rPr>
                <a:t>TVer</a:t>
              </a:r>
              <a:r>
                <a:rPr kumimoji="1" lang="en-US" altLang="ja-JP"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PMP</a:t>
              </a: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」を使用しています。</a:t>
              </a:r>
            </a:p>
          </p:txBody>
        </p:sp>
      </p:grpSp>
      <p:sp>
        <p:nvSpPr>
          <p:cNvPr id="281" name="角丸四角形 380">
            <a:extLst>
              <a:ext uri="{FF2B5EF4-FFF2-40B4-BE49-F238E27FC236}">
                <a16:creationId xmlns:a16="http://schemas.microsoft.com/office/drawing/2014/main" id="{73B2A317-6802-6246-A178-FA2843FFB433}"/>
              </a:ext>
            </a:extLst>
          </p:cNvPr>
          <p:cNvSpPr/>
          <p:nvPr/>
        </p:nvSpPr>
        <p:spPr>
          <a:xfrm>
            <a:off x="7567763" y="4407021"/>
            <a:ext cx="1689202" cy="124204"/>
          </a:xfrm>
          <a:prstGeom prst="roundRect">
            <a:avLst>
              <a:gd name="adj" fmla="val 2380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6" name="Text Box 11">
            <a:extLst>
              <a:ext uri="{FF2B5EF4-FFF2-40B4-BE49-F238E27FC236}">
                <a16:creationId xmlns:a16="http://schemas.microsoft.com/office/drawing/2014/main" id="{DDF040BF-4397-CE47-906E-65CD76A764B4}"/>
              </a:ext>
            </a:extLst>
          </p:cNvPr>
          <p:cNvSpPr txBox="1">
            <a:spLocks noChangeArrowheads="1"/>
          </p:cNvSpPr>
          <p:nvPr/>
        </p:nvSpPr>
        <p:spPr bwMode="auto">
          <a:xfrm>
            <a:off x="7925052" y="4414120"/>
            <a:ext cx="1282346"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867CBA"/>
                </a:solidFill>
                <a:effectLst/>
                <a:uLnTx/>
                <a:uFillTx/>
                <a:latin typeface="メイリオ" pitchFamily="50" charset="-128"/>
                <a:ea typeface="メイリオ" pitchFamily="50" charset="-128"/>
                <a:cs typeface="メイリオ" pitchFamily="50" charset="-128"/>
              </a:rPr>
              <a:t>15</a:t>
            </a:r>
            <a:r>
              <a:rPr kumimoji="1" lang="ja-JP" altLang="en-US" sz="600" b="1" i="0" u="none" strike="noStrike" kern="1200" cap="none" spc="0" normalizeH="0" baseline="0" noProof="0" dirty="0">
                <a:ln>
                  <a:noFill/>
                </a:ln>
                <a:solidFill>
                  <a:srgbClr val="867CBA"/>
                </a:solidFill>
                <a:effectLst/>
                <a:uLnTx/>
                <a:uFillTx/>
                <a:latin typeface="メイリオ" pitchFamily="50" charset="-128"/>
                <a:ea typeface="メイリオ" pitchFamily="50" charset="-128"/>
                <a:cs typeface="メイリオ" pitchFamily="50" charset="-128"/>
              </a:rPr>
              <a:t>秒</a:t>
            </a:r>
            <a:endParaRPr kumimoji="1" lang="en-US" altLang="ja-JP" sz="600" b="0" i="0" u="none" strike="noStrike" kern="1200" cap="none" spc="0" normalizeH="0" baseline="0" noProof="0" dirty="0">
              <a:ln>
                <a:noFill/>
              </a:ln>
              <a:solidFill>
                <a:srgbClr val="867CBA"/>
              </a:solidFill>
              <a:effectLst/>
              <a:uLnTx/>
              <a:uFillTx/>
              <a:latin typeface="メイリオ" pitchFamily="50" charset="-128"/>
              <a:ea typeface="メイリオ" pitchFamily="50" charset="-128"/>
              <a:cs typeface="メイリオ" pitchFamily="50" charset="-128"/>
            </a:endParaRPr>
          </a:p>
        </p:txBody>
      </p:sp>
      <p:sp>
        <p:nvSpPr>
          <p:cNvPr id="287" name="角丸四角形 398">
            <a:extLst>
              <a:ext uri="{FF2B5EF4-FFF2-40B4-BE49-F238E27FC236}">
                <a16:creationId xmlns:a16="http://schemas.microsoft.com/office/drawing/2014/main" id="{225BDF44-DBEA-EC48-8D5C-F5D312C96B67}"/>
              </a:ext>
            </a:extLst>
          </p:cNvPr>
          <p:cNvSpPr/>
          <p:nvPr/>
        </p:nvSpPr>
        <p:spPr>
          <a:xfrm>
            <a:off x="7568596" y="4406751"/>
            <a:ext cx="313068" cy="124204"/>
          </a:xfrm>
          <a:prstGeom prst="roundRect">
            <a:avLst>
              <a:gd name="adj" fmla="val 26424"/>
            </a:avLst>
          </a:prstGeom>
          <a:solidFill>
            <a:srgbClr val="7B72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CM</a:t>
            </a: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秒数</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88" name="正方形/長方形 287">
            <a:extLst>
              <a:ext uri="{FF2B5EF4-FFF2-40B4-BE49-F238E27FC236}">
                <a16:creationId xmlns:a16="http://schemas.microsoft.com/office/drawing/2014/main" id="{241F5259-8BA2-E14B-9CE1-BE370D6CAC99}"/>
              </a:ext>
            </a:extLst>
          </p:cNvPr>
          <p:cNvSpPr/>
          <p:nvPr/>
        </p:nvSpPr>
        <p:spPr>
          <a:xfrm>
            <a:off x="7540319" y="4638098"/>
            <a:ext cx="470000"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effectLst/>
                <a:uLnTx/>
                <a:uFillTx/>
                <a:latin typeface="Meiryo" charset="-128"/>
                <a:ea typeface="Meiryo" charset="-128"/>
                <a:cs typeface="Meiryo" charset="-128"/>
              </a:rPr>
              <a:t>掲載数</a:t>
            </a:r>
            <a:endParaRPr kumimoji="1" lang="en-US" altLang="ja-JP" sz="700" b="1" i="0" u="none" strike="noStrike" kern="1200" cap="none" spc="0" normalizeH="0" baseline="0" noProof="0" dirty="0">
              <a:ln>
                <a:noFill/>
              </a:ln>
              <a:effectLst/>
              <a:uLnTx/>
              <a:uFillTx/>
              <a:latin typeface="Meiryo" charset="-128"/>
              <a:ea typeface="Meiryo" charset="-128"/>
              <a:cs typeface="Meiryo"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 b="1" i="0" u="none" strike="noStrike" kern="1200" cap="none" spc="0" normalizeH="0" baseline="0" noProof="0" dirty="0">
                <a:ln>
                  <a:noFill/>
                </a:ln>
                <a:effectLst/>
                <a:uLnTx/>
                <a:uFillTx/>
                <a:latin typeface="Meiryo" charset="-128"/>
                <a:ea typeface="Meiryo" charset="-128"/>
                <a:cs typeface="Meiryo" charset="-128"/>
              </a:rPr>
              <a:t>（</a:t>
            </a:r>
            <a:r>
              <a:rPr kumimoji="1" lang="en-US" altLang="ja-JP" sz="400" b="1" i="0" u="none" strike="noStrike" kern="1200" cap="none" spc="0" normalizeH="0" baseline="0" noProof="0" dirty="0">
                <a:ln>
                  <a:noFill/>
                </a:ln>
                <a:effectLst/>
                <a:uLnTx/>
                <a:uFillTx/>
                <a:latin typeface="Meiryo" charset="-128"/>
                <a:ea typeface="Meiryo" charset="-128"/>
                <a:cs typeface="Meiryo" charset="-128"/>
              </a:rPr>
              <a:t>imps</a:t>
            </a:r>
            <a:r>
              <a:rPr kumimoji="1" lang="ja-JP" altLang="en-US" sz="400" b="1" i="0" u="none" strike="noStrike" kern="1200" cap="none" spc="0" normalizeH="0" baseline="0" noProof="0" dirty="0">
                <a:ln>
                  <a:noFill/>
                </a:ln>
                <a:effectLst/>
                <a:uLnTx/>
                <a:uFillTx/>
                <a:latin typeface="Meiryo" charset="-128"/>
                <a:ea typeface="Meiryo" charset="-128"/>
                <a:cs typeface="Meiryo" charset="-128"/>
              </a:rPr>
              <a:t>数）</a:t>
            </a:r>
            <a:endParaRPr kumimoji="1" lang="en-US" altLang="ja-JP" sz="400" b="1" i="0" u="none" strike="noStrike" kern="1200" cap="none" spc="0" normalizeH="0" baseline="0" noProof="0" dirty="0">
              <a:ln>
                <a:noFill/>
              </a:ln>
              <a:effectLst/>
              <a:uLnTx/>
              <a:uFillTx/>
              <a:latin typeface="Meiryo" charset="-128"/>
              <a:ea typeface="Meiryo" charset="-128"/>
              <a:cs typeface="Meiryo" charset="-128"/>
            </a:endParaRPr>
          </a:p>
        </p:txBody>
      </p:sp>
      <p:sp>
        <p:nvSpPr>
          <p:cNvPr id="289" name="正方形/長方形 288">
            <a:extLst>
              <a:ext uri="{FF2B5EF4-FFF2-40B4-BE49-F238E27FC236}">
                <a16:creationId xmlns:a16="http://schemas.microsoft.com/office/drawing/2014/main" id="{6B7D429B-9C46-4B45-84C0-3B9AC167A5D2}"/>
              </a:ext>
            </a:extLst>
          </p:cNvPr>
          <p:cNvSpPr/>
          <p:nvPr/>
        </p:nvSpPr>
        <p:spPr>
          <a:xfrm>
            <a:off x="7982647" y="4594376"/>
            <a:ext cx="1208985"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latin typeface="Meiryo" charset="-128"/>
                <a:ea typeface="Meiryo" charset="-128"/>
                <a:cs typeface="Meiryo" charset="-128"/>
              </a:rPr>
              <a:t>166</a:t>
            </a:r>
            <a:r>
              <a:rPr kumimoji="1" lang="en-US" altLang="ja-JP" sz="1100" b="1" i="0" u="none" strike="noStrike" kern="1200" cap="none" spc="0" normalizeH="0" baseline="0" noProof="0" dirty="0">
                <a:ln>
                  <a:noFill/>
                </a:ln>
                <a:effectLst/>
                <a:uLnTx/>
                <a:uFillTx/>
                <a:latin typeface="Meiryo" charset="-128"/>
                <a:ea typeface="Meiryo" charset="-128"/>
                <a:cs typeface="Meiryo" charset="-128"/>
              </a:rPr>
              <a:t>,000</a:t>
            </a:r>
            <a:r>
              <a:rPr kumimoji="1" lang="ja-JP" altLang="en-US" sz="1100" b="1" i="0" u="none" strike="noStrike" kern="1200" cap="none" spc="0" normalizeH="0" baseline="0" noProof="0" dirty="0">
                <a:ln>
                  <a:noFill/>
                </a:ln>
                <a:effectLst/>
                <a:uLnTx/>
                <a:uFillTx/>
                <a:latin typeface="Meiryo" charset="-128"/>
                <a:ea typeface="Meiryo" charset="-128"/>
                <a:cs typeface="Meiryo" charset="-128"/>
              </a:rPr>
              <a:t>回</a:t>
            </a:r>
            <a:r>
              <a:rPr kumimoji="1" lang="ja-JP" altLang="en-US" sz="1000" b="1" i="0" u="none" strike="noStrike" kern="1200" cap="none" spc="0" normalizeH="0" baseline="0" noProof="0" dirty="0">
                <a:ln>
                  <a:noFill/>
                </a:ln>
                <a:effectLst/>
                <a:uLnTx/>
                <a:uFillTx/>
                <a:latin typeface="Meiryo" charset="-128"/>
                <a:ea typeface="Meiryo" charset="-128"/>
                <a:cs typeface="Meiryo" charset="-128"/>
              </a:rPr>
              <a:t>想定</a:t>
            </a:r>
            <a:endParaRPr kumimoji="1" lang="ja-JP" altLang="en-US" sz="1100" b="1" i="0" u="none" strike="noStrike" kern="1200" cap="none" spc="0" normalizeH="0" baseline="0" noProof="0" dirty="0">
              <a:ln>
                <a:noFill/>
              </a:ln>
              <a:effectLst/>
              <a:uLnTx/>
              <a:uFillTx/>
              <a:latin typeface="Meiryo" charset="-128"/>
              <a:ea typeface="Meiryo" charset="-128"/>
              <a:cs typeface="Meiryo" charset="-128"/>
            </a:endParaRPr>
          </a:p>
        </p:txBody>
      </p:sp>
      <p:sp>
        <p:nvSpPr>
          <p:cNvPr id="290" name="テキスト ボックス 289">
            <a:extLst>
              <a:ext uri="{FF2B5EF4-FFF2-40B4-BE49-F238E27FC236}">
                <a16:creationId xmlns:a16="http://schemas.microsoft.com/office/drawing/2014/main" id="{20101843-E026-A24D-B4BC-E4D1D0E160FB}"/>
              </a:ext>
            </a:extLst>
          </p:cNvPr>
          <p:cNvSpPr txBox="1"/>
          <p:nvPr/>
        </p:nvSpPr>
        <p:spPr>
          <a:xfrm>
            <a:off x="7995565" y="4763334"/>
            <a:ext cx="1168910" cy="1692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a:ln>
                  <a:noFill/>
                </a:ln>
                <a:effectLst/>
                <a:uLnTx/>
                <a:uFillTx/>
                <a:latin typeface="Meiryo" charset="-128"/>
                <a:ea typeface="Meiryo" charset="-128"/>
                <a:cs typeface="Meiryo" charset="-128"/>
              </a:rPr>
              <a:t>（</a:t>
            </a:r>
            <a:r>
              <a:rPr kumimoji="1" lang="en-US" altLang="ja-JP" sz="500" i="0" u="none" strike="noStrike" kern="1200" cap="none" spc="0" normalizeH="0" baseline="0" noProof="0" dirty="0">
                <a:ln>
                  <a:noFill/>
                </a:ln>
                <a:effectLst/>
                <a:uLnTx/>
                <a:uFillTx/>
                <a:latin typeface="Meiryo" charset="-128"/>
                <a:ea typeface="Meiryo" charset="-128"/>
                <a:cs typeface="Meiryo" charset="-128"/>
              </a:rPr>
              <a:t>30</a:t>
            </a:r>
            <a:r>
              <a:rPr lang="ja-JP" altLang="en-US" sz="500">
                <a:latin typeface="Meiryo" charset="-128"/>
                <a:ea typeface="Meiryo" charset="-128"/>
                <a:cs typeface="Meiryo" charset="-128"/>
              </a:rPr>
              <a:t>秒</a:t>
            </a:r>
            <a:r>
              <a:rPr kumimoji="1" lang="ja-JP" altLang="en-US" sz="500" i="0" u="none" strike="noStrike" kern="1200" cap="none" spc="0" normalizeH="0" baseline="0" noProof="0">
                <a:ln>
                  <a:noFill/>
                </a:ln>
                <a:effectLst/>
                <a:uLnTx/>
                <a:uFillTx/>
                <a:latin typeface="Meiryo" charset="-128"/>
                <a:ea typeface="Meiryo" charset="-128"/>
                <a:cs typeface="Meiryo" charset="-128"/>
              </a:rPr>
              <a:t>の場合：</a:t>
            </a:r>
            <a:r>
              <a:rPr lang="en-US" altLang="ja-JP" sz="500" dirty="0">
                <a:latin typeface="Meiryo" charset="-128"/>
                <a:ea typeface="Meiryo" charset="-128"/>
                <a:cs typeface="Meiryo" charset="-128"/>
              </a:rPr>
              <a:t>111</a:t>
            </a:r>
            <a:r>
              <a:rPr kumimoji="1" lang="en-US" altLang="ja-JP" sz="500" i="0" u="none" strike="noStrike" kern="1200" cap="none" spc="0" normalizeH="0" baseline="0" noProof="0" dirty="0">
                <a:ln>
                  <a:noFill/>
                </a:ln>
                <a:effectLst/>
                <a:uLnTx/>
                <a:uFillTx/>
                <a:latin typeface="Meiryo" charset="-128"/>
                <a:ea typeface="Meiryo" charset="-128"/>
                <a:cs typeface="Meiryo" charset="-128"/>
              </a:rPr>
              <a:t>,000</a:t>
            </a:r>
            <a:r>
              <a:rPr kumimoji="1" lang="ja-JP" altLang="en-US" sz="500" i="0" u="none" strike="noStrike" kern="1200" cap="none" spc="0" normalizeH="0" baseline="0" noProof="0">
                <a:ln>
                  <a:noFill/>
                </a:ln>
                <a:effectLst/>
                <a:uLnTx/>
                <a:uFillTx/>
                <a:latin typeface="Meiryo" charset="-128"/>
                <a:ea typeface="Meiryo" charset="-128"/>
                <a:cs typeface="Meiryo" charset="-128"/>
              </a:rPr>
              <a:t>回想定）</a:t>
            </a:r>
            <a:endParaRPr kumimoji="1" lang="ja-JP" altLang="en-US" sz="500" i="0" u="none" strike="noStrike" kern="1200" cap="none" spc="0" normalizeH="0" baseline="0" noProof="0" dirty="0">
              <a:ln>
                <a:noFill/>
              </a:ln>
              <a:effectLst/>
              <a:uLnTx/>
              <a:uFillTx/>
              <a:latin typeface="Meiryo" charset="-128"/>
              <a:ea typeface="Meiryo" charset="-128"/>
              <a:cs typeface="Meiryo" charset="-128"/>
            </a:endParaRPr>
          </a:p>
        </p:txBody>
      </p:sp>
      <p:pic>
        <p:nvPicPr>
          <p:cNvPr id="291" name="図 290">
            <a:extLst>
              <a:ext uri="{FF2B5EF4-FFF2-40B4-BE49-F238E27FC236}">
                <a16:creationId xmlns:a16="http://schemas.microsoft.com/office/drawing/2014/main" id="{94A858E0-1554-964F-ADF7-EDFE2FA6AA8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543695" y="3355653"/>
            <a:ext cx="389108" cy="230582"/>
          </a:xfrm>
          <a:prstGeom prst="rect">
            <a:avLst/>
          </a:prstGeom>
        </p:spPr>
      </p:pic>
      <p:pic>
        <p:nvPicPr>
          <p:cNvPr id="298" name="図 297">
            <a:extLst>
              <a:ext uri="{FF2B5EF4-FFF2-40B4-BE49-F238E27FC236}">
                <a16:creationId xmlns:a16="http://schemas.microsoft.com/office/drawing/2014/main" id="{CBBBDFE8-11A5-D548-AE40-BDB624304C8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435656" y="3289607"/>
            <a:ext cx="890623" cy="361984"/>
          </a:xfrm>
          <a:prstGeom prst="rect">
            <a:avLst/>
          </a:prstGeom>
        </p:spPr>
      </p:pic>
      <p:sp>
        <p:nvSpPr>
          <p:cNvPr id="167" name="テキスト ボックス 166">
            <a:extLst>
              <a:ext uri="{FF2B5EF4-FFF2-40B4-BE49-F238E27FC236}">
                <a16:creationId xmlns:a16="http://schemas.microsoft.com/office/drawing/2014/main" id="{33630DC8-0774-2D45-B7CB-D1D66B1FCC14}"/>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altLang="ja-JP" sz="1200" b="1" dirty="0">
                <a:solidFill>
                  <a:srgbClr val="FF0000"/>
                </a:solidFill>
                <a:latin typeface="Meiryo" panose="020B0604030504040204" pitchFamily="34" charset="-128"/>
                <a:ea typeface="Meiryo" panose="020B0604030504040204" pitchFamily="34" charset="-128"/>
              </a:rPr>
              <a:t>2</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次利用可能な動画制作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73" name="円/楕円 172">
            <a:extLst>
              <a:ext uri="{FF2B5EF4-FFF2-40B4-BE49-F238E27FC236}">
                <a16:creationId xmlns:a16="http://schemas.microsoft.com/office/drawing/2014/main" id="{F85F65A6-1D58-9B4C-A4FB-966441FB4CCA}"/>
              </a:ext>
            </a:extLst>
          </p:cNvPr>
          <p:cNvSpPr>
            <a:spLocks noChangeAspect="1"/>
          </p:cNvSpPr>
          <p:nvPr/>
        </p:nvSpPr>
        <p:spPr>
          <a:xfrm>
            <a:off x="3318201"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867CBA"/>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867CBA"/>
              </a:solidFill>
              <a:effectLst/>
              <a:uLnTx/>
              <a:uFillTx/>
              <a:latin typeface="Meiryo" panose="020B0604030504040204" pitchFamily="34" charset="-128"/>
              <a:ea typeface="Meiryo" panose="020B0604030504040204" pitchFamily="34" charset="-128"/>
              <a:cs typeface="+mn-cs"/>
            </a:endParaRPr>
          </a:p>
        </p:txBody>
      </p:sp>
      <p:sp>
        <p:nvSpPr>
          <p:cNvPr id="175" name="円/楕円 140">
            <a:extLst>
              <a:ext uri="{FF2B5EF4-FFF2-40B4-BE49-F238E27FC236}">
                <a16:creationId xmlns:a16="http://schemas.microsoft.com/office/drawing/2014/main" id="{B8FBF1E5-B256-1F4B-90A3-EDCEBF429144}"/>
              </a:ext>
            </a:extLst>
          </p:cNvPr>
          <p:cNvSpPr>
            <a:spLocks noChangeAspect="1"/>
          </p:cNvSpPr>
          <p:nvPr/>
        </p:nvSpPr>
        <p:spPr>
          <a:xfrm>
            <a:off x="5049192"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867CBA"/>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867CBA"/>
              </a:solidFill>
              <a:effectLst/>
              <a:uLnTx/>
              <a:uFillTx/>
              <a:latin typeface="Meiryo" panose="020B0604030504040204" pitchFamily="34" charset="-128"/>
              <a:ea typeface="Meiryo" panose="020B0604030504040204" pitchFamily="34" charset="-128"/>
              <a:cs typeface="+mn-cs"/>
            </a:endParaRPr>
          </a:p>
        </p:txBody>
      </p:sp>
      <p:sp>
        <p:nvSpPr>
          <p:cNvPr id="182" name="正方形/長方形 181">
            <a:extLst>
              <a:ext uri="{FF2B5EF4-FFF2-40B4-BE49-F238E27FC236}">
                <a16:creationId xmlns:a16="http://schemas.microsoft.com/office/drawing/2014/main" id="{C9CCD7DD-2664-B644-A0AC-A70DBADFFAD2}"/>
              </a:ext>
            </a:extLst>
          </p:cNvPr>
          <p:cNvSpPr/>
          <p:nvPr/>
        </p:nvSpPr>
        <p:spPr>
          <a:xfrm>
            <a:off x="332457" y="428646"/>
            <a:ext cx="2108334" cy="492443"/>
          </a:xfrm>
          <a:prstGeom prst="rect">
            <a:avLst/>
          </a:prstGeom>
        </p:spPr>
        <p:txBody>
          <a:bodyPr wrap="none">
            <a:spAutoFit/>
          </a:bodyPr>
          <a:lstStyle/>
          <a:p>
            <a:pPr defTabSz="990570">
              <a:spcBef>
                <a:spcPct val="0"/>
              </a:spcBef>
              <a:defRPr/>
            </a:pPr>
            <a:r>
              <a:rPr lang="en-US" altLang="ja-JP" sz="2600" b="1" dirty="0" err="1">
                <a:solidFill>
                  <a:schemeClr val="bg1"/>
                </a:solidFill>
                <a:latin typeface="Meiryo" charset="-128"/>
                <a:ea typeface="Meiryo" charset="-128"/>
                <a:cs typeface="Meiryo" charset="-128"/>
              </a:rPr>
              <a:t>TVer</a:t>
            </a:r>
            <a:r>
              <a:rPr lang="en-US" altLang="ja-JP" sz="2600" b="1" dirty="0">
                <a:solidFill>
                  <a:schemeClr val="bg1"/>
                </a:solidFill>
                <a:latin typeface="Meiryo" charset="-128"/>
                <a:ea typeface="Meiryo" charset="-128"/>
                <a:cs typeface="Meiryo" charset="-128"/>
              </a:rPr>
              <a:t> </a:t>
            </a:r>
            <a:r>
              <a:rPr lang="ja-JP" altLang="en-US" sz="2600" b="1" dirty="0">
                <a:solidFill>
                  <a:schemeClr val="bg1"/>
                </a:solidFill>
                <a:latin typeface="Meiryo" charset="-128"/>
                <a:ea typeface="Meiryo" charset="-128"/>
                <a:cs typeface="Meiryo" charset="-128"/>
              </a:rPr>
              <a:t>セット</a:t>
            </a:r>
            <a:endParaRPr lang="en-US" altLang="ja-JP" sz="2600" b="1" dirty="0">
              <a:solidFill>
                <a:schemeClr val="bg1"/>
              </a:solidFill>
              <a:latin typeface="Meiryo" charset="-128"/>
              <a:ea typeface="Meiryo" charset="-128"/>
              <a:cs typeface="Meiryo" charset="-128"/>
            </a:endParaRPr>
          </a:p>
        </p:txBody>
      </p:sp>
      <p:cxnSp>
        <p:nvCxnSpPr>
          <p:cNvPr id="187" name="直線コネクタ 186">
            <a:extLst>
              <a:ext uri="{FF2B5EF4-FFF2-40B4-BE49-F238E27FC236}">
                <a16:creationId xmlns:a16="http://schemas.microsoft.com/office/drawing/2014/main" id="{8951E1BC-BB52-FD40-833C-A851877185B6}"/>
              </a:ext>
            </a:extLst>
          </p:cNvPr>
          <p:cNvCxnSpPr/>
          <p:nvPr/>
        </p:nvCxnSpPr>
        <p:spPr>
          <a:xfrm>
            <a:off x="2572096" y="451406"/>
            <a:ext cx="0" cy="376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8" name="正方形/長方形 187">
            <a:extLst>
              <a:ext uri="{FF2B5EF4-FFF2-40B4-BE49-F238E27FC236}">
                <a16:creationId xmlns:a16="http://schemas.microsoft.com/office/drawing/2014/main" id="{E1BB6F2B-2EA7-C744-B1C2-8DD33083AEE3}"/>
              </a:ext>
            </a:extLst>
          </p:cNvPr>
          <p:cNvSpPr/>
          <p:nvPr/>
        </p:nvSpPr>
        <p:spPr>
          <a:xfrm>
            <a:off x="2630231" y="478439"/>
            <a:ext cx="2694777" cy="338554"/>
          </a:xfrm>
          <a:prstGeom prst="rect">
            <a:avLst/>
          </a:prstGeom>
        </p:spPr>
        <p:txBody>
          <a:bodyPr wrap="none">
            <a:spAutoFit/>
          </a:bodyPr>
          <a:lstStyle/>
          <a:p>
            <a:pPr defTabSz="990570">
              <a:spcBef>
                <a:spcPct val="0"/>
              </a:spcBef>
              <a:defRPr/>
            </a:pPr>
            <a:r>
              <a:rPr lang="en-US" altLang="ja-JP" sz="1600" b="1" dirty="0" err="1">
                <a:solidFill>
                  <a:schemeClr val="bg1"/>
                </a:solidFill>
                <a:latin typeface="メイリオ" panose="020B0604030504040204" pitchFamily="50" charset="-128"/>
                <a:ea typeface="メイリオ" panose="020B0604030504040204" pitchFamily="50" charset="-128"/>
                <a:cs typeface="Hiragino Kaku Gothic StdN W8" charset="-128"/>
              </a:rPr>
              <a:t>TVer</a:t>
            </a:r>
            <a:r>
              <a:rPr lang="en-US" altLang="ja-JP" sz="1600" b="1" dirty="0">
                <a:solidFill>
                  <a:schemeClr val="bg1"/>
                </a:solidFill>
                <a:latin typeface="メイリオ" panose="020B0604030504040204" pitchFamily="50" charset="-128"/>
                <a:ea typeface="メイリオ" panose="020B0604030504040204" pitchFamily="50" charset="-128"/>
                <a:cs typeface="Hiragino Kaku Gothic StdN W8" charset="-128"/>
              </a:rPr>
              <a:t> </a:t>
            </a:r>
            <a:r>
              <a:rPr lang="ja-JP" altLang="en-US" sz="1600" b="1">
                <a:solidFill>
                  <a:schemeClr val="bg1"/>
                </a:solidFill>
                <a:latin typeface="メイリオ" panose="020B0604030504040204" pitchFamily="50" charset="-128"/>
                <a:ea typeface="メイリオ" panose="020B0604030504040204" pitchFamily="50" charset="-128"/>
                <a:cs typeface="Hiragino Kaku Gothic StdN W8" charset="-128"/>
              </a:rPr>
              <a:t>＋ </a:t>
            </a:r>
            <a:r>
              <a:rPr lang="en-US" altLang="ja-JP" sz="1600" b="1" dirty="0">
                <a:solidFill>
                  <a:schemeClr val="bg1"/>
                </a:solidFill>
                <a:latin typeface="メイリオ" panose="020B0604030504040204" pitchFamily="50" charset="-128"/>
                <a:ea typeface="メイリオ" panose="020B0604030504040204" pitchFamily="50" charset="-128"/>
                <a:cs typeface="Hiragino Kaku Gothic StdN W8" charset="-128"/>
              </a:rPr>
              <a:t>GPS</a:t>
            </a:r>
            <a:r>
              <a:rPr lang="ja-JP" altLang="en-US" sz="1600" b="1">
                <a:solidFill>
                  <a:schemeClr val="bg1"/>
                </a:solidFill>
                <a:latin typeface="メイリオ" panose="020B0604030504040204" pitchFamily="50" charset="-128"/>
                <a:ea typeface="メイリオ" panose="020B0604030504040204" pitchFamily="50" charset="-128"/>
                <a:cs typeface="Hiragino Kaku Gothic StdN W8" charset="-128"/>
              </a:rPr>
              <a:t>来店計測付帯</a:t>
            </a:r>
            <a:endParaRPr lang="en-US" altLang="ja-JP" sz="1600" b="1" spc="300" dirty="0">
              <a:solidFill>
                <a:schemeClr val="bg1"/>
              </a:solidFill>
              <a:latin typeface="Meiryo" charset="-128"/>
              <a:ea typeface="Meiryo" charset="-128"/>
              <a:cs typeface="Meiryo" charset="-128"/>
            </a:endParaRPr>
          </a:p>
        </p:txBody>
      </p:sp>
      <p:sp>
        <p:nvSpPr>
          <p:cNvPr id="158" name="ホームベース 136">
            <a:extLst>
              <a:ext uri="{FF2B5EF4-FFF2-40B4-BE49-F238E27FC236}">
                <a16:creationId xmlns:a16="http://schemas.microsoft.com/office/drawing/2014/main" id="{91A313F5-BEB0-4319-A4CF-5364AA4D71D9}"/>
              </a:ext>
            </a:extLst>
          </p:cNvPr>
          <p:cNvSpPr/>
          <p:nvPr/>
        </p:nvSpPr>
        <p:spPr>
          <a:xfrm>
            <a:off x="947050" y="4170395"/>
            <a:ext cx="1116000" cy="433424"/>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59" name="ホームベース 141">
            <a:extLst>
              <a:ext uri="{FF2B5EF4-FFF2-40B4-BE49-F238E27FC236}">
                <a16:creationId xmlns:a16="http://schemas.microsoft.com/office/drawing/2014/main" id="{8300D471-DF7B-478B-A5EA-E362EB2AF042}"/>
              </a:ext>
            </a:extLst>
          </p:cNvPr>
          <p:cNvSpPr/>
          <p:nvPr/>
        </p:nvSpPr>
        <p:spPr>
          <a:xfrm>
            <a:off x="947050" y="4603707"/>
            <a:ext cx="1116000" cy="433424"/>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91" name="片側の 2 つの角を丸めた四角形 131">
            <a:extLst>
              <a:ext uri="{FF2B5EF4-FFF2-40B4-BE49-F238E27FC236}">
                <a16:creationId xmlns:a16="http://schemas.microsoft.com/office/drawing/2014/main" id="{DBF31701-2472-43B2-9BB2-7BE26D08174C}"/>
              </a:ext>
            </a:extLst>
          </p:cNvPr>
          <p:cNvSpPr/>
          <p:nvPr/>
        </p:nvSpPr>
        <p:spPr>
          <a:xfrm rot="16200000">
            <a:off x="534437" y="4495763"/>
            <a:ext cx="866736"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ホームベース 142">
            <a:extLst>
              <a:ext uri="{FF2B5EF4-FFF2-40B4-BE49-F238E27FC236}">
                <a16:creationId xmlns:a16="http://schemas.microsoft.com/office/drawing/2014/main" id="{116D253B-99F1-4FF0-9F64-9C2DA4FA01AC}"/>
              </a:ext>
            </a:extLst>
          </p:cNvPr>
          <p:cNvSpPr/>
          <p:nvPr/>
        </p:nvSpPr>
        <p:spPr>
          <a:xfrm>
            <a:off x="947050" y="3731071"/>
            <a:ext cx="1114790" cy="370099"/>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99" name="片側の 2 つの角を丸めた四角形 123">
            <a:extLst>
              <a:ext uri="{FF2B5EF4-FFF2-40B4-BE49-F238E27FC236}">
                <a16:creationId xmlns:a16="http://schemas.microsoft.com/office/drawing/2014/main" id="{1768D032-29DA-43A0-B0B4-181BE32B3728}"/>
              </a:ext>
            </a:extLst>
          </p:cNvPr>
          <p:cNvSpPr/>
          <p:nvPr/>
        </p:nvSpPr>
        <p:spPr>
          <a:xfrm rot="16200000">
            <a:off x="804913" y="3801694"/>
            <a:ext cx="357216"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テキスト ボックス 199">
            <a:extLst>
              <a:ext uri="{FF2B5EF4-FFF2-40B4-BE49-F238E27FC236}">
                <a16:creationId xmlns:a16="http://schemas.microsoft.com/office/drawing/2014/main" id="{96F1856B-4E54-45B3-9455-4C777340BCAA}"/>
              </a:ext>
            </a:extLst>
          </p:cNvPr>
          <p:cNvSpPr txBox="1"/>
          <p:nvPr/>
        </p:nvSpPr>
        <p:spPr>
          <a:xfrm>
            <a:off x="909597" y="3811426"/>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11" name="円/楕円 162">
            <a:extLst>
              <a:ext uri="{FF2B5EF4-FFF2-40B4-BE49-F238E27FC236}">
                <a16:creationId xmlns:a16="http://schemas.microsoft.com/office/drawing/2014/main" id="{F3A96E51-B6D0-4B0B-94B1-0288F020C720}"/>
              </a:ext>
            </a:extLst>
          </p:cNvPr>
          <p:cNvSpPr>
            <a:spLocks noChangeAspect="1"/>
          </p:cNvSpPr>
          <p:nvPr/>
        </p:nvSpPr>
        <p:spPr>
          <a:xfrm>
            <a:off x="1382433" y="4511104"/>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12" name="テキスト ボックス 211">
            <a:extLst>
              <a:ext uri="{FF2B5EF4-FFF2-40B4-BE49-F238E27FC236}">
                <a16:creationId xmlns:a16="http://schemas.microsoft.com/office/drawing/2014/main" id="{BA17CC64-A517-41D3-AEA2-C1B702185E48}"/>
              </a:ext>
            </a:extLst>
          </p:cNvPr>
          <p:cNvSpPr txBox="1"/>
          <p:nvPr/>
        </p:nvSpPr>
        <p:spPr>
          <a:xfrm>
            <a:off x="815466" y="4159688"/>
            <a:ext cx="307777" cy="900246"/>
          </a:xfrm>
          <a:prstGeom prst="rect">
            <a:avLst/>
          </a:prstGeom>
          <a:noFill/>
        </p:spPr>
        <p:txBody>
          <a:bodyPr vert="eaVert" wrap="none" rtlCol="0">
            <a:spAutoFit/>
          </a:bodyPr>
          <a:lstStyle/>
          <a:p>
            <a:r>
              <a:rPr lang="ja-JP" altLang="en-US" sz="800" b="1" dirty="0">
                <a:solidFill>
                  <a:schemeClr val="bg1"/>
                </a:solidFill>
                <a:latin typeface="メイリオ" pitchFamily="50" charset="-128"/>
                <a:ea typeface="メイリオ" pitchFamily="50" charset="-128"/>
                <a:cs typeface="メイリオ" pitchFamily="50" charset="-128"/>
              </a:rPr>
              <a:t>掲載エリア</a:t>
            </a:r>
            <a:r>
              <a:rPr lang="ja-JP" altLang="en-US" sz="700" b="1" dirty="0">
                <a:solidFill>
                  <a:schemeClr val="bg1"/>
                </a:solidFill>
                <a:latin typeface="メイリオ" pitchFamily="50" charset="-128"/>
                <a:ea typeface="メイリオ" pitchFamily="50" charset="-128"/>
                <a:cs typeface="メイリオ" pitchFamily="50" charset="-128"/>
              </a:rPr>
              <a:t>を</a:t>
            </a:r>
            <a:r>
              <a:rPr lang="ja-JP" altLang="en-US" sz="800" b="1" dirty="0">
                <a:solidFill>
                  <a:schemeClr val="bg1"/>
                </a:solidFill>
                <a:latin typeface="メイリオ" pitchFamily="50" charset="-128"/>
                <a:ea typeface="メイリオ" pitchFamily="50" charset="-128"/>
                <a:cs typeface="メイリオ" pitchFamily="50" charset="-128"/>
              </a:rPr>
              <a:t>指定</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213" name="ホームベース 142">
            <a:extLst>
              <a:ext uri="{FF2B5EF4-FFF2-40B4-BE49-F238E27FC236}">
                <a16:creationId xmlns:a16="http://schemas.microsoft.com/office/drawing/2014/main" id="{A962178C-63D6-4F12-812C-83C8AF53C995}"/>
              </a:ext>
            </a:extLst>
          </p:cNvPr>
          <p:cNvSpPr/>
          <p:nvPr/>
        </p:nvSpPr>
        <p:spPr>
          <a:xfrm>
            <a:off x="939665" y="3224153"/>
            <a:ext cx="1114790" cy="360584"/>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14" name="片側の 2 つの角を丸めた四角形 123">
            <a:extLst>
              <a:ext uri="{FF2B5EF4-FFF2-40B4-BE49-F238E27FC236}">
                <a16:creationId xmlns:a16="http://schemas.microsoft.com/office/drawing/2014/main" id="{9F37D13E-A29A-4FC5-88F2-517FFAEC3FEB}"/>
              </a:ext>
            </a:extLst>
          </p:cNvPr>
          <p:cNvSpPr/>
          <p:nvPr/>
        </p:nvSpPr>
        <p:spPr>
          <a:xfrm rot="16200000">
            <a:off x="802120" y="3289816"/>
            <a:ext cx="348032"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テキスト ボックス 214">
            <a:extLst>
              <a:ext uri="{FF2B5EF4-FFF2-40B4-BE49-F238E27FC236}">
                <a16:creationId xmlns:a16="http://schemas.microsoft.com/office/drawing/2014/main" id="{AF55926C-D8E9-4FF1-98C0-DBA368803AD9}"/>
              </a:ext>
            </a:extLst>
          </p:cNvPr>
          <p:cNvSpPr txBox="1"/>
          <p:nvPr/>
        </p:nvSpPr>
        <p:spPr>
          <a:xfrm>
            <a:off x="902212" y="3293997"/>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17" name="テキスト ボックス 216">
            <a:extLst>
              <a:ext uri="{FF2B5EF4-FFF2-40B4-BE49-F238E27FC236}">
                <a16:creationId xmlns:a16="http://schemas.microsoft.com/office/drawing/2014/main" id="{27DA21AD-E859-4564-854B-45EA8D060CD8}"/>
              </a:ext>
            </a:extLst>
          </p:cNvPr>
          <p:cNvSpPr txBox="1"/>
          <p:nvPr/>
        </p:nvSpPr>
        <p:spPr>
          <a:xfrm>
            <a:off x="1030206" y="4164649"/>
            <a:ext cx="1138185" cy="415498"/>
          </a:xfrm>
          <a:prstGeom prst="rect">
            <a:avLst/>
          </a:prstGeom>
          <a:noFill/>
        </p:spPr>
        <p:txBody>
          <a:bodyPr wrap="square" rtlCol="0">
            <a:spAutoFit/>
          </a:bodyPr>
          <a:lstStyle/>
          <a:p>
            <a:pPr>
              <a:lnSpc>
                <a:spcPct val="130000"/>
              </a:lnSpc>
            </a:pPr>
            <a:r>
              <a:rPr kumimoji="1" lang="ja-JP" altLang="en-US" sz="1000" b="1" dirty="0">
                <a:solidFill>
                  <a:schemeClr val="bg1"/>
                </a:solidFill>
                <a:latin typeface="Meiryo" panose="020B0604030504040204" pitchFamily="34" charset="-128"/>
                <a:ea typeface="Meiryo" panose="020B0604030504040204" pitchFamily="34" charset="-128"/>
              </a:rPr>
              <a:t>都道府県</a:t>
            </a:r>
            <a:r>
              <a:rPr lang="ja-JP" altLang="en-US" sz="1000" b="1" dirty="0">
                <a:solidFill>
                  <a:schemeClr val="bg1"/>
                </a:solidFill>
                <a:latin typeface="Meiryo" panose="020B0604030504040204" pitchFamily="34" charset="-128"/>
                <a:ea typeface="Meiryo" panose="020B0604030504040204" pitchFamily="34" charset="-128"/>
              </a:rPr>
              <a:t>指定</a:t>
            </a:r>
            <a:endParaRPr lang="en-US" altLang="ja-JP" sz="100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222" name="テキスト ボックス 221">
            <a:extLst>
              <a:ext uri="{FF2B5EF4-FFF2-40B4-BE49-F238E27FC236}">
                <a16:creationId xmlns:a16="http://schemas.microsoft.com/office/drawing/2014/main" id="{F2A29F23-5116-4229-8C4C-E4449A18772F}"/>
              </a:ext>
            </a:extLst>
          </p:cNvPr>
          <p:cNvSpPr txBox="1"/>
          <p:nvPr/>
        </p:nvSpPr>
        <p:spPr>
          <a:xfrm>
            <a:off x="1021079" y="4663445"/>
            <a:ext cx="1071966" cy="392415"/>
          </a:xfrm>
          <a:prstGeom prst="rect">
            <a:avLst/>
          </a:prstGeom>
          <a:noFill/>
        </p:spPr>
        <p:txBody>
          <a:bodyPr wrap="square" rtlCol="0">
            <a:spAutoFit/>
          </a:bodyPr>
          <a:lstStyle/>
          <a:p>
            <a:pPr>
              <a:lnSpc>
                <a:spcPct val="120000"/>
              </a:lnSpc>
            </a:pPr>
            <a:r>
              <a:rPr kumimoji="1" lang="ja-JP" altLang="en-US" sz="1000" b="1" dirty="0">
                <a:solidFill>
                  <a:schemeClr val="bg1"/>
                </a:solidFill>
                <a:latin typeface="Meiryo" panose="020B0604030504040204" pitchFamily="34" charset="-128"/>
                <a:ea typeface="Meiryo" panose="020B0604030504040204" pitchFamily="34" charset="-128"/>
              </a:rPr>
              <a:t>市区郡指定</a:t>
            </a:r>
            <a:endParaRPr kumimoji="1" lang="en-US" altLang="ja-JP" sz="100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226" name="正方形/長方形 225">
            <a:extLst>
              <a:ext uri="{FF2B5EF4-FFF2-40B4-BE49-F238E27FC236}">
                <a16:creationId xmlns:a16="http://schemas.microsoft.com/office/drawing/2014/main" id="{358195BF-96CA-4B75-8EFA-21EA2717C664}"/>
              </a:ext>
            </a:extLst>
          </p:cNvPr>
          <p:cNvSpPr/>
          <p:nvPr/>
        </p:nvSpPr>
        <p:spPr>
          <a:xfrm>
            <a:off x="1490126" y="4385150"/>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30" name="正方形/長方形 229">
            <a:extLst>
              <a:ext uri="{FF2B5EF4-FFF2-40B4-BE49-F238E27FC236}">
                <a16:creationId xmlns:a16="http://schemas.microsoft.com/office/drawing/2014/main" id="{66D2C749-50E7-4EC3-BFDB-F9D04D08A08D}"/>
              </a:ext>
            </a:extLst>
          </p:cNvPr>
          <p:cNvSpPr/>
          <p:nvPr/>
        </p:nvSpPr>
        <p:spPr>
          <a:xfrm>
            <a:off x="1486399" y="4835514"/>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250" name="テキスト ボックス 249">
            <a:extLst>
              <a:ext uri="{FF2B5EF4-FFF2-40B4-BE49-F238E27FC236}">
                <a16:creationId xmlns:a16="http://schemas.microsoft.com/office/drawing/2014/main" id="{A31DB15C-3430-4D71-A66C-B33CC2D6D7DD}"/>
              </a:ext>
            </a:extLst>
          </p:cNvPr>
          <p:cNvSpPr txBox="1"/>
          <p:nvPr/>
        </p:nvSpPr>
        <p:spPr>
          <a:xfrm>
            <a:off x="6219594"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en-US" altLang="ja-JP" sz="900" b="1" u="sng" dirty="0" err="1">
                <a:solidFill>
                  <a:schemeClr val="bg1"/>
                </a:solidFill>
                <a:latin typeface="Meiryo" panose="020B0604030504040204" pitchFamily="34" charset="-128"/>
                <a:ea typeface="Meiryo" panose="020B0604030504040204" pitchFamily="34" charset="-128"/>
              </a:rPr>
              <a:t>TVer</a:t>
            </a:r>
            <a:r>
              <a:rPr lang="en-US" altLang="ja-JP" sz="900" b="1" u="sng" dirty="0">
                <a:solidFill>
                  <a:schemeClr val="bg1"/>
                </a:solidFill>
                <a:latin typeface="Meiryo" panose="020B0604030504040204" pitchFamily="34" charset="-128"/>
                <a:ea typeface="Meiryo" panose="020B0604030504040204" pitchFamily="34" charset="-128"/>
              </a:rPr>
              <a:t> </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341" name="テキスト ボックス 340">
            <a:extLst>
              <a:ext uri="{FF2B5EF4-FFF2-40B4-BE49-F238E27FC236}">
                <a16:creationId xmlns:a16="http://schemas.microsoft.com/office/drawing/2014/main" id="{913EDF54-A6D0-43B7-B7AD-8C78967F1853}"/>
              </a:ext>
            </a:extLst>
          </p:cNvPr>
          <p:cNvSpPr txBox="1"/>
          <p:nvPr/>
        </p:nvSpPr>
        <p:spPr>
          <a:xfrm>
            <a:off x="1423463" y="5923419"/>
            <a:ext cx="3900041"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をご準備下さい。（パラメータ付も可）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342" name="図 341">
            <a:extLst>
              <a:ext uri="{FF2B5EF4-FFF2-40B4-BE49-F238E27FC236}">
                <a16:creationId xmlns:a16="http://schemas.microsoft.com/office/drawing/2014/main" id="{668BB6A0-3F53-4388-829C-A6E9DBFDCB42}"/>
              </a:ext>
            </a:extLst>
          </p:cNvPr>
          <p:cNvPicPr>
            <a:picLocks noChangeAspect="1"/>
          </p:cNvPicPr>
          <p:nvPr/>
        </p:nvPicPr>
        <p:blipFill>
          <a:blip r:embed="rId13"/>
          <a:srcRect l="154" r="154"/>
          <a:stretch/>
        </p:blipFill>
        <p:spPr>
          <a:xfrm>
            <a:off x="826071" y="5950481"/>
            <a:ext cx="597393" cy="275105"/>
          </a:xfrm>
          <a:prstGeom prst="rect">
            <a:avLst/>
          </a:prstGeom>
        </p:spPr>
      </p:pic>
      <p:sp>
        <p:nvSpPr>
          <p:cNvPr id="343" name="正方形/長方形 342">
            <a:extLst>
              <a:ext uri="{FF2B5EF4-FFF2-40B4-BE49-F238E27FC236}">
                <a16:creationId xmlns:a16="http://schemas.microsoft.com/office/drawing/2014/main" id="{8CBE5CD8-EB40-45C8-8B09-CAE3E9720FD4}"/>
              </a:ext>
            </a:extLst>
          </p:cNvPr>
          <p:cNvSpPr/>
          <p:nvPr/>
        </p:nvSpPr>
        <p:spPr>
          <a:xfrm>
            <a:off x="1423464" y="6033004"/>
            <a:ext cx="4025018"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344" name="テキスト ボックス 343">
            <a:extLst>
              <a:ext uri="{FF2B5EF4-FFF2-40B4-BE49-F238E27FC236}">
                <a16:creationId xmlns:a16="http://schemas.microsoft.com/office/drawing/2014/main" id="{E8A8BFF7-EFC4-4B65-A454-9F5718C99EE4}"/>
              </a:ext>
            </a:extLst>
          </p:cNvPr>
          <p:cNvSpPr txBox="1"/>
          <p:nvPr/>
        </p:nvSpPr>
        <p:spPr>
          <a:xfrm>
            <a:off x="741078" y="5773846"/>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cxnSp>
        <p:nvCxnSpPr>
          <p:cNvPr id="351" name="直線コネクタ 350">
            <a:extLst>
              <a:ext uri="{FF2B5EF4-FFF2-40B4-BE49-F238E27FC236}">
                <a16:creationId xmlns:a16="http://schemas.microsoft.com/office/drawing/2014/main" id="{26D80A40-12F5-48B7-8FD4-5F42AED46762}"/>
              </a:ext>
            </a:extLst>
          </p:cNvPr>
          <p:cNvCxnSpPr>
            <a:cxnSpLocks/>
          </p:cNvCxnSpPr>
          <p:nvPr/>
        </p:nvCxnSpPr>
        <p:spPr>
          <a:xfrm>
            <a:off x="851701" y="5775497"/>
            <a:ext cx="5670639" cy="0"/>
          </a:xfrm>
          <a:prstGeom prst="line">
            <a:avLst/>
          </a:prstGeom>
          <a:ln>
            <a:solidFill>
              <a:srgbClr val="867CBA"/>
            </a:solidFill>
          </a:ln>
        </p:spPr>
        <p:style>
          <a:lnRef idx="1">
            <a:schemeClr val="accent1"/>
          </a:lnRef>
          <a:fillRef idx="0">
            <a:schemeClr val="accent1"/>
          </a:fillRef>
          <a:effectRef idx="0">
            <a:schemeClr val="accent1"/>
          </a:effectRef>
          <a:fontRef idx="minor">
            <a:schemeClr val="tx1"/>
          </a:fontRef>
        </p:style>
      </p:cxnSp>
      <p:sp>
        <p:nvSpPr>
          <p:cNvPr id="346" name="角丸四角形 204">
            <a:extLst>
              <a:ext uri="{FF2B5EF4-FFF2-40B4-BE49-F238E27FC236}">
                <a16:creationId xmlns:a16="http://schemas.microsoft.com/office/drawing/2014/main" id="{FDC1E2C1-187F-4BE2-A018-BB4615924ADE}"/>
              </a:ext>
            </a:extLst>
          </p:cNvPr>
          <p:cNvSpPr/>
          <p:nvPr/>
        </p:nvSpPr>
        <p:spPr>
          <a:xfrm>
            <a:off x="5888752" y="5378843"/>
            <a:ext cx="3693465" cy="801966"/>
          </a:xfrm>
          <a:prstGeom prst="roundRect">
            <a:avLst>
              <a:gd name="adj" fmla="val 14697"/>
            </a:avLst>
          </a:prstGeom>
          <a:solidFill>
            <a:srgbClr val="867CBA"/>
          </a:solidFill>
          <a:ln w="25400">
            <a:noFill/>
            <a:prstDash val="soli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sp>
        <p:nvSpPr>
          <p:cNvPr id="347" name="台形 346">
            <a:extLst>
              <a:ext uri="{FF2B5EF4-FFF2-40B4-BE49-F238E27FC236}">
                <a16:creationId xmlns:a16="http://schemas.microsoft.com/office/drawing/2014/main" id="{6230648C-EE76-4341-8FC0-0A86C130B098}"/>
              </a:ext>
            </a:extLst>
          </p:cNvPr>
          <p:cNvSpPr/>
          <p:nvPr/>
        </p:nvSpPr>
        <p:spPr>
          <a:xfrm rot="10800000">
            <a:off x="6671091" y="5340535"/>
            <a:ext cx="2136484" cy="323410"/>
          </a:xfrm>
          <a:prstGeom prst="trapezoid">
            <a:avLst/>
          </a:prstGeom>
          <a:solidFill>
            <a:schemeClr val="bg1"/>
          </a:solidFill>
          <a:ln w="57150" cap="rnd">
            <a:solidFill>
              <a:srgbClr val="867CB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a:extLst>
              <a:ext uri="{FF2B5EF4-FFF2-40B4-BE49-F238E27FC236}">
                <a16:creationId xmlns:a16="http://schemas.microsoft.com/office/drawing/2014/main" id="{112CAC0A-037D-4088-A795-EA0F0D996DF4}"/>
              </a:ext>
            </a:extLst>
          </p:cNvPr>
          <p:cNvSpPr/>
          <p:nvPr/>
        </p:nvSpPr>
        <p:spPr>
          <a:xfrm>
            <a:off x="6522340" y="5359347"/>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1B4E93"/>
                </a:solidFill>
                <a:latin typeface="Meiryo" panose="020B0604030504040204" pitchFamily="34" charset="-128"/>
                <a:ea typeface="Meiryo" panose="020B0604030504040204" pitchFamily="34" charset="-128"/>
              </a:rPr>
              <a:t>  </a:t>
            </a:r>
            <a:r>
              <a:rPr lang="ja-JP" altLang="en-US" sz="1600" b="1" dirty="0">
                <a:solidFill>
                  <a:srgbClr val="867CBA"/>
                </a:solidFill>
                <a:latin typeface="Meiryo" panose="020B0604030504040204" pitchFamily="34" charset="-128"/>
                <a:ea typeface="Meiryo" panose="020B0604030504040204" pitchFamily="34" charset="-128"/>
              </a:rPr>
              <a:t>実施料金</a:t>
            </a:r>
            <a:endParaRPr lang="ja-JP" altLang="en-US" sz="1600" b="1" i="1" dirty="0">
              <a:solidFill>
                <a:srgbClr val="867CBA"/>
              </a:solidFill>
              <a:latin typeface="Arial" panose="020B0604020202020204" pitchFamily="34" charset="0"/>
              <a:cs typeface="Arial" panose="020B0604020202020204" pitchFamily="34" charset="0"/>
            </a:endParaRPr>
          </a:p>
        </p:txBody>
      </p:sp>
      <p:sp>
        <p:nvSpPr>
          <p:cNvPr id="349" name="テキスト ボックス 348">
            <a:extLst>
              <a:ext uri="{FF2B5EF4-FFF2-40B4-BE49-F238E27FC236}">
                <a16:creationId xmlns:a16="http://schemas.microsoft.com/office/drawing/2014/main" id="{61EB0F09-C99F-49B8-B45A-05FCDBF6AA06}"/>
              </a:ext>
            </a:extLst>
          </p:cNvPr>
          <p:cNvSpPr txBox="1"/>
          <p:nvPr/>
        </p:nvSpPr>
        <p:spPr>
          <a:xfrm>
            <a:off x="5952383" y="566583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2</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350" name="正方形/長方形 349">
            <a:extLst>
              <a:ext uri="{FF2B5EF4-FFF2-40B4-BE49-F238E27FC236}">
                <a16:creationId xmlns:a16="http://schemas.microsoft.com/office/drawing/2014/main" id="{F9CFD78D-B045-438C-A36F-273C5CFC39F5}"/>
              </a:ext>
            </a:extLst>
          </p:cNvPr>
          <p:cNvSpPr/>
          <p:nvPr/>
        </p:nvSpPr>
        <p:spPr>
          <a:xfrm>
            <a:off x="8597756" y="583784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52" name="グループ化 351">
            <a:extLst>
              <a:ext uri="{FF2B5EF4-FFF2-40B4-BE49-F238E27FC236}">
                <a16:creationId xmlns:a16="http://schemas.microsoft.com/office/drawing/2014/main" id="{6891B0A4-7B11-48A2-B32B-EC5B7C315711}"/>
              </a:ext>
            </a:extLst>
          </p:cNvPr>
          <p:cNvGrpSpPr/>
          <p:nvPr/>
        </p:nvGrpSpPr>
        <p:grpSpPr>
          <a:xfrm>
            <a:off x="897977" y="1075507"/>
            <a:ext cx="8462184" cy="1101946"/>
            <a:chOff x="897977" y="1075507"/>
            <a:chExt cx="8462184" cy="1101946"/>
          </a:xfrm>
        </p:grpSpPr>
        <p:sp>
          <p:nvSpPr>
            <p:cNvPr id="353" name="角丸四角形 204">
              <a:extLst>
                <a:ext uri="{FF2B5EF4-FFF2-40B4-BE49-F238E27FC236}">
                  <a16:creationId xmlns:a16="http://schemas.microsoft.com/office/drawing/2014/main" id="{DCD200FC-3FF9-4F3C-B933-B37B9E0D283C}"/>
                </a:ext>
              </a:extLst>
            </p:cNvPr>
            <p:cNvSpPr>
              <a:spLocks/>
            </p:cNvSpPr>
            <p:nvPr/>
          </p:nvSpPr>
          <p:spPr>
            <a:xfrm>
              <a:off x="5649126" y="1421453"/>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2</a:t>
              </a: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次利用権利</a:t>
              </a:r>
            </a:p>
          </p:txBody>
        </p:sp>
        <p:sp>
          <p:nvSpPr>
            <p:cNvPr id="354" name="角丸四角形 204">
              <a:extLst>
                <a:ext uri="{FF2B5EF4-FFF2-40B4-BE49-F238E27FC236}">
                  <a16:creationId xmlns:a16="http://schemas.microsoft.com/office/drawing/2014/main" id="{BAC8F596-E289-470E-A0FC-F5567BBCC443}"/>
                </a:ext>
              </a:extLst>
            </p:cNvPr>
            <p:cNvSpPr>
              <a:spLocks/>
            </p:cNvSpPr>
            <p:nvPr/>
          </p:nvSpPr>
          <p:spPr>
            <a:xfrm>
              <a:off x="6672627"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55" name="角丸四角形 204">
              <a:extLst>
                <a:ext uri="{FF2B5EF4-FFF2-40B4-BE49-F238E27FC236}">
                  <a16:creationId xmlns:a16="http://schemas.microsoft.com/office/drawing/2014/main" id="{3410175F-F932-4C4D-9EB6-2BCF3B07621E}"/>
                </a:ext>
              </a:extLst>
            </p:cNvPr>
            <p:cNvSpPr>
              <a:spLocks/>
            </p:cNvSpPr>
            <p:nvPr/>
          </p:nvSpPr>
          <p:spPr>
            <a:xfrm>
              <a:off x="7351273"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56" name="角丸四角形 204">
              <a:extLst>
                <a:ext uri="{FF2B5EF4-FFF2-40B4-BE49-F238E27FC236}">
                  <a16:creationId xmlns:a16="http://schemas.microsoft.com/office/drawing/2014/main" id="{A06C2353-04FE-4BDA-9D4A-EA6790076DAB}"/>
                </a:ext>
              </a:extLst>
            </p:cNvPr>
            <p:cNvSpPr>
              <a:spLocks/>
            </p:cNvSpPr>
            <p:nvPr/>
          </p:nvSpPr>
          <p:spPr>
            <a:xfrm>
              <a:off x="8029919"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357" name="角丸四角形 204">
              <a:extLst>
                <a:ext uri="{FF2B5EF4-FFF2-40B4-BE49-F238E27FC236}">
                  <a16:creationId xmlns:a16="http://schemas.microsoft.com/office/drawing/2014/main" id="{AA46783D-E570-45E7-9E2A-F0C21BBBBB00}"/>
                </a:ext>
              </a:extLst>
            </p:cNvPr>
            <p:cNvSpPr>
              <a:spLocks/>
            </p:cNvSpPr>
            <p:nvPr/>
          </p:nvSpPr>
          <p:spPr>
            <a:xfrm>
              <a:off x="8708564"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完パケ動画データ納品</a:t>
              </a:r>
            </a:p>
          </p:txBody>
        </p:sp>
        <p:sp>
          <p:nvSpPr>
            <p:cNvPr id="358" name="角丸四角形 204">
              <a:extLst>
                <a:ext uri="{FF2B5EF4-FFF2-40B4-BE49-F238E27FC236}">
                  <a16:creationId xmlns:a16="http://schemas.microsoft.com/office/drawing/2014/main" id="{4ADA1451-E252-4D57-90B8-4D42C95AD793}"/>
                </a:ext>
              </a:extLst>
            </p:cNvPr>
            <p:cNvSpPr>
              <a:spLocks/>
            </p:cNvSpPr>
            <p:nvPr/>
          </p:nvSpPr>
          <p:spPr>
            <a:xfrm>
              <a:off x="6672627" y="1817453"/>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59" name="角丸四角形 204">
              <a:extLst>
                <a:ext uri="{FF2B5EF4-FFF2-40B4-BE49-F238E27FC236}">
                  <a16:creationId xmlns:a16="http://schemas.microsoft.com/office/drawing/2014/main" id="{4663CC84-9CC7-4E7E-8CE5-99C3F6107C40}"/>
                </a:ext>
              </a:extLst>
            </p:cNvPr>
            <p:cNvSpPr>
              <a:spLocks/>
            </p:cNvSpPr>
            <p:nvPr/>
          </p:nvSpPr>
          <p:spPr>
            <a:xfrm>
              <a:off x="7351273"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r>
                <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endPar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p:txBody>
        </p:sp>
        <p:sp>
          <p:nvSpPr>
            <p:cNvPr id="360" name="角丸四角形 204">
              <a:extLst>
                <a:ext uri="{FF2B5EF4-FFF2-40B4-BE49-F238E27FC236}">
                  <a16:creationId xmlns:a16="http://schemas.microsoft.com/office/drawing/2014/main" id="{12CB9708-0D8E-440A-B57F-15F3128514C2}"/>
                </a:ext>
              </a:extLst>
            </p:cNvPr>
            <p:cNvSpPr>
              <a:spLocks/>
            </p:cNvSpPr>
            <p:nvPr/>
          </p:nvSpPr>
          <p:spPr>
            <a:xfrm>
              <a:off x="8029919" y="1816794"/>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sp>
          <p:nvSpPr>
            <p:cNvPr id="361" name="角丸四角形 204">
              <a:extLst>
                <a:ext uri="{FF2B5EF4-FFF2-40B4-BE49-F238E27FC236}">
                  <a16:creationId xmlns:a16="http://schemas.microsoft.com/office/drawing/2014/main" id="{901E236B-8315-4A8B-B9F0-13C1421DDE84}"/>
                </a:ext>
              </a:extLst>
            </p:cNvPr>
            <p:cNvSpPr>
              <a:spLocks/>
            </p:cNvSpPr>
            <p:nvPr/>
          </p:nvSpPr>
          <p:spPr>
            <a:xfrm>
              <a:off x="8708564"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サイネージ</a:t>
              </a:r>
              <a:endPar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p>
          </p:txBody>
        </p:sp>
        <p:cxnSp>
          <p:nvCxnSpPr>
            <p:cNvPr id="362" name="直線コネクタ 361">
              <a:extLst>
                <a:ext uri="{FF2B5EF4-FFF2-40B4-BE49-F238E27FC236}">
                  <a16:creationId xmlns:a16="http://schemas.microsoft.com/office/drawing/2014/main" id="{62C79520-A5B1-4933-944B-3D624FB0AA12}"/>
                </a:ext>
              </a:extLst>
            </p:cNvPr>
            <p:cNvCxnSpPr>
              <a:cxnSpLocks/>
            </p:cNvCxnSpPr>
            <p:nvPr/>
          </p:nvCxnSpPr>
          <p:spPr>
            <a:xfrm flipH="1">
              <a:off x="7358967"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3" name="テキスト ボックス 362">
              <a:extLst>
                <a:ext uri="{FF2B5EF4-FFF2-40B4-BE49-F238E27FC236}">
                  <a16:creationId xmlns:a16="http://schemas.microsoft.com/office/drawing/2014/main" id="{2660504A-C0A5-4048-855C-3055F9AEB54F}"/>
                </a:ext>
              </a:extLst>
            </p:cNvPr>
            <p:cNvSpPr txBox="1"/>
            <p:nvPr/>
          </p:nvSpPr>
          <p:spPr>
            <a:xfrm>
              <a:off x="6854092" y="1156195"/>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364" name="直線コネクタ 363">
              <a:extLst>
                <a:ext uri="{FF2B5EF4-FFF2-40B4-BE49-F238E27FC236}">
                  <a16:creationId xmlns:a16="http://schemas.microsoft.com/office/drawing/2014/main" id="{37C6B9C8-04CB-471E-92A0-0621227DB9E0}"/>
                </a:ext>
              </a:extLst>
            </p:cNvPr>
            <p:cNvCxnSpPr>
              <a:cxnSpLocks/>
            </p:cNvCxnSpPr>
            <p:nvPr/>
          </p:nvCxnSpPr>
          <p:spPr>
            <a:xfrm flipH="1">
              <a:off x="8710900"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5" name="直線コネクタ 364">
              <a:extLst>
                <a:ext uri="{FF2B5EF4-FFF2-40B4-BE49-F238E27FC236}">
                  <a16:creationId xmlns:a16="http://schemas.microsoft.com/office/drawing/2014/main" id="{95A5B89F-8852-4FCE-8C90-2541B8194DC5}"/>
                </a:ext>
              </a:extLst>
            </p:cNvPr>
            <p:cNvCxnSpPr>
              <a:cxnSpLocks/>
            </p:cNvCxnSpPr>
            <p:nvPr/>
          </p:nvCxnSpPr>
          <p:spPr>
            <a:xfrm>
              <a:off x="5667417"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66" name="直線コネクタ 365">
              <a:extLst>
                <a:ext uri="{FF2B5EF4-FFF2-40B4-BE49-F238E27FC236}">
                  <a16:creationId xmlns:a16="http://schemas.microsoft.com/office/drawing/2014/main" id="{F934A1E9-6A6A-4E17-9994-E689954B0145}"/>
                </a:ext>
              </a:extLst>
            </p:cNvPr>
            <p:cNvCxnSpPr>
              <a:cxnSpLocks/>
            </p:cNvCxnSpPr>
            <p:nvPr/>
          </p:nvCxnSpPr>
          <p:spPr>
            <a:xfrm>
              <a:off x="8094094"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367" name="図 366">
              <a:extLst>
                <a:ext uri="{FF2B5EF4-FFF2-40B4-BE49-F238E27FC236}">
                  <a16:creationId xmlns:a16="http://schemas.microsoft.com/office/drawing/2014/main" id="{AA23D652-C818-4208-B115-2F388318E9D4}"/>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b="47370"/>
            <a:stretch/>
          </p:blipFill>
          <p:spPr>
            <a:xfrm>
              <a:off x="5907929" y="1075507"/>
              <a:ext cx="433858" cy="337750"/>
            </a:xfrm>
            <a:prstGeom prst="rect">
              <a:avLst/>
            </a:prstGeom>
            <a:effectLst/>
          </p:spPr>
        </p:pic>
        <p:grpSp>
          <p:nvGrpSpPr>
            <p:cNvPr id="368" name="グループ化 367">
              <a:extLst>
                <a:ext uri="{FF2B5EF4-FFF2-40B4-BE49-F238E27FC236}">
                  <a16:creationId xmlns:a16="http://schemas.microsoft.com/office/drawing/2014/main" id="{504849B3-F10B-4452-A010-0754BCF07FA2}"/>
                </a:ext>
              </a:extLst>
            </p:cNvPr>
            <p:cNvGrpSpPr/>
            <p:nvPr/>
          </p:nvGrpSpPr>
          <p:grpSpPr>
            <a:xfrm>
              <a:off x="897977" y="1121406"/>
              <a:ext cx="4361369" cy="1010125"/>
              <a:chOff x="897977" y="1121406"/>
              <a:chExt cx="4361369" cy="1010125"/>
            </a:xfrm>
          </p:grpSpPr>
          <p:pic>
            <p:nvPicPr>
              <p:cNvPr id="369" name="図 368">
                <a:extLst>
                  <a:ext uri="{FF2B5EF4-FFF2-40B4-BE49-F238E27FC236}">
                    <a16:creationId xmlns:a16="http://schemas.microsoft.com/office/drawing/2014/main" id="{2297D031-D2C5-48D0-8BA4-CBE908F3619F}"/>
                  </a:ext>
                </a:extLst>
              </p:cNvPr>
              <p:cNvPicPr>
                <a:picLocks noChangeAspect="1"/>
              </p:cNvPicPr>
              <p:nvPr/>
            </p:nvPicPr>
            <p:blipFill>
              <a:blip r:embed="rId15"/>
              <a:stretch>
                <a:fillRect/>
              </a:stretch>
            </p:blipFill>
            <p:spPr>
              <a:xfrm>
                <a:off x="4406213" y="1445127"/>
                <a:ext cx="853133" cy="686404"/>
              </a:xfrm>
              <a:prstGeom prst="rect">
                <a:avLst/>
              </a:prstGeom>
            </p:spPr>
          </p:pic>
          <p:cxnSp>
            <p:nvCxnSpPr>
              <p:cNvPr id="370" name="直線矢印コネクタ 369">
                <a:extLst>
                  <a:ext uri="{FF2B5EF4-FFF2-40B4-BE49-F238E27FC236}">
                    <a16:creationId xmlns:a16="http://schemas.microsoft.com/office/drawing/2014/main" id="{ECB8BBF8-679E-411D-968D-0DDAFD1AF054}"/>
                  </a:ext>
                </a:extLst>
              </p:cNvPr>
              <p:cNvCxnSpPr>
                <a:cxnSpLocks/>
              </p:cNvCxnSpPr>
              <p:nvPr/>
            </p:nvCxnSpPr>
            <p:spPr>
              <a:xfrm>
                <a:off x="3587676" y="1811311"/>
                <a:ext cx="290128" cy="0"/>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71" name="図 370">
                <a:extLst>
                  <a:ext uri="{FF2B5EF4-FFF2-40B4-BE49-F238E27FC236}">
                    <a16:creationId xmlns:a16="http://schemas.microsoft.com/office/drawing/2014/main" id="{1B7CF982-7F88-4D89-95EE-73A0982CB412}"/>
                  </a:ext>
                </a:extLst>
              </p:cNvPr>
              <p:cNvPicPr>
                <a:picLocks noChangeAspect="1"/>
              </p:cNvPicPr>
              <p:nvPr/>
            </p:nvPicPr>
            <p:blipFill rotWithShape="1">
              <a:blip r:embed="rId16"/>
              <a:srcRect l="3140" t="13197" r="290"/>
              <a:stretch/>
            </p:blipFill>
            <p:spPr>
              <a:xfrm>
                <a:off x="931546" y="1468484"/>
                <a:ext cx="2023285" cy="657587"/>
              </a:xfrm>
              <a:prstGeom prst="rect">
                <a:avLst/>
              </a:prstGeom>
            </p:spPr>
          </p:pic>
          <p:grpSp>
            <p:nvGrpSpPr>
              <p:cNvPr id="372" name="グループ化 371">
                <a:extLst>
                  <a:ext uri="{FF2B5EF4-FFF2-40B4-BE49-F238E27FC236}">
                    <a16:creationId xmlns:a16="http://schemas.microsoft.com/office/drawing/2014/main" id="{5371FE68-9442-4E1A-BE6C-DD54F4E0ED1E}"/>
                  </a:ext>
                </a:extLst>
              </p:cNvPr>
              <p:cNvGrpSpPr/>
              <p:nvPr/>
            </p:nvGrpSpPr>
            <p:grpSpPr>
              <a:xfrm>
                <a:off x="3965314" y="1520677"/>
                <a:ext cx="616988" cy="609485"/>
                <a:chOff x="4024761" y="1544123"/>
                <a:chExt cx="616988" cy="609485"/>
              </a:xfrm>
            </p:grpSpPr>
            <p:grpSp>
              <p:nvGrpSpPr>
                <p:cNvPr id="377" name="グループ化 376">
                  <a:extLst>
                    <a:ext uri="{FF2B5EF4-FFF2-40B4-BE49-F238E27FC236}">
                      <a16:creationId xmlns:a16="http://schemas.microsoft.com/office/drawing/2014/main" id="{BF3F589E-7DFD-4563-8828-C258EED3D279}"/>
                    </a:ext>
                  </a:extLst>
                </p:cNvPr>
                <p:cNvGrpSpPr/>
                <p:nvPr/>
              </p:nvGrpSpPr>
              <p:grpSpPr>
                <a:xfrm>
                  <a:off x="4032264" y="1544123"/>
                  <a:ext cx="609485" cy="609485"/>
                  <a:chOff x="3577777" y="1565044"/>
                  <a:chExt cx="734386" cy="734386"/>
                </a:xfrm>
              </p:grpSpPr>
              <p:sp>
                <p:nvSpPr>
                  <p:cNvPr id="379" name="円/楕円 184">
                    <a:extLst>
                      <a:ext uri="{FF2B5EF4-FFF2-40B4-BE49-F238E27FC236}">
                        <a16:creationId xmlns:a16="http://schemas.microsoft.com/office/drawing/2014/main" id="{8380522B-C6A9-4EAA-9B81-58DE985AAA88}"/>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0" name="テキスト ボックス 379">
                    <a:extLst>
                      <a:ext uri="{FF2B5EF4-FFF2-40B4-BE49-F238E27FC236}">
                        <a16:creationId xmlns:a16="http://schemas.microsoft.com/office/drawing/2014/main" id="{FAB756DD-571B-4A50-9CC7-83BD7502A658}"/>
                      </a:ext>
                    </a:extLst>
                  </p:cNvPr>
                  <p:cNvSpPr txBox="1"/>
                  <p:nvPr/>
                </p:nvSpPr>
                <p:spPr>
                  <a:xfrm>
                    <a:off x="3594744" y="1582301"/>
                    <a:ext cx="676413" cy="615609"/>
                  </a:xfrm>
                  <a:prstGeom prst="rect">
                    <a:avLst/>
                  </a:prstGeom>
                  <a:noFill/>
                </p:spPr>
                <p:txBody>
                  <a:bodyPr wrap="none" rtlCol="0">
                    <a:spAutoFit/>
                  </a:bodyPr>
                  <a:lstStyle/>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15</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秒</a:t>
                    </a:r>
                    <a:endPar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タイプ</a:t>
                    </a:r>
                  </a:p>
                </p:txBody>
              </p:sp>
            </p:grpSp>
            <p:cxnSp>
              <p:nvCxnSpPr>
                <p:cNvPr id="378" name="直線コネクタ 377">
                  <a:extLst>
                    <a:ext uri="{FF2B5EF4-FFF2-40B4-BE49-F238E27FC236}">
                      <a16:creationId xmlns:a16="http://schemas.microsoft.com/office/drawing/2014/main" id="{7EC8C647-6317-46EE-961B-45F034451759}"/>
                    </a:ext>
                  </a:extLst>
                </p:cNvPr>
                <p:cNvCxnSpPr>
                  <a:cxnSpLocks/>
                </p:cNvCxnSpPr>
                <p:nvPr/>
              </p:nvCxnSpPr>
              <p:spPr>
                <a:xfrm>
                  <a:off x="4024761" y="1835774"/>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3" name="テキスト ボックス 372">
                <a:extLst>
                  <a:ext uri="{FF2B5EF4-FFF2-40B4-BE49-F238E27FC236}">
                    <a16:creationId xmlns:a16="http://schemas.microsoft.com/office/drawing/2014/main" id="{B69797FF-3610-4F1B-8241-FD0296CFFC61}"/>
                  </a:ext>
                </a:extLst>
              </p:cNvPr>
              <p:cNvSpPr txBox="1"/>
              <p:nvPr/>
            </p:nvSpPr>
            <p:spPr>
              <a:xfrm>
                <a:off x="897977" y="1121406"/>
                <a:ext cx="3499676"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既存の静止画データをもとに</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動画を作成</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pic>
            <p:nvPicPr>
              <p:cNvPr id="374" name="図 373">
                <a:extLst>
                  <a:ext uri="{FF2B5EF4-FFF2-40B4-BE49-F238E27FC236}">
                    <a16:creationId xmlns:a16="http://schemas.microsoft.com/office/drawing/2014/main" id="{B3A76DCE-A469-4C47-8000-C551235C76B3}"/>
                  </a:ext>
                </a:extLst>
              </p:cNvPr>
              <p:cNvPicPr>
                <a:picLocks noChangeAspect="1"/>
              </p:cNvPicPr>
              <p:nvPr/>
            </p:nvPicPr>
            <p:blipFill>
              <a:blip r:embed="rId17"/>
              <a:stretch>
                <a:fillRect/>
              </a:stretch>
            </p:blipFill>
            <p:spPr>
              <a:xfrm>
                <a:off x="3054913" y="1705524"/>
                <a:ext cx="309618" cy="217460"/>
              </a:xfrm>
              <a:prstGeom prst="rect">
                <a:avLst/>
              </a:prstGeom>
            </p:spPr>
          </p:pic>
          <p:sp>
            <p:nvSpPr>
              <p:cNvPr id="375" name="テキスト ボックス 374">
                <a:extLst>
                  <a:ext uri="{FF2B5EF4-FFF2-40B4-BE49-F238E27FC236}">
                    <a16:creationId xmlns:a16="http://schemas.microsoft.com/office/drawing/2014/main" id="{8E2D5372-ACCA-4848-8527-B40CD565B73E}"/>
                  </a:ext>
                </a:extLst>
              </p:cNvPr>
              <p:cNvSpPr txBox="1"/>
              <p:nvPr/>
            </p:nvSpPr>
            <p:spPr>
              <a:xfrm>
                <a:off x="2988682" y="1915127"/>
                <a:ext cx="425116"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動画も可</a:t>
                </a:r>
              </a:p>
            </p:txBody>
          </p:sp>
          <p:sp>
            <p:nvSpPr>
              <p:cNvPr id="376" name="正方形/長方形 375">
                <a:extLst>
                  <a:ext uri="{FF2B5EF4-FFF2-40B4-BE49-F238E27FC236}">
                    <a16:creationId xmlns:a16="http://schemas.microsoft.com/office/drawing/2014/main" id="{36CD0C7D-733E-4645-8F00-B13B55E1277C}"/>
                  </a:ext>
                </a:extLst>
              </p:cNvPr>
              <p:cNvSpPr/>
              <p:nvPr/>
            </p:nvSpPr>
            <p:spPr>
              <a:xfrm>
                <a:off x="2662428" y="1588414"/>
                <a:ext cx="1107996" cy="461665"/>
              </a:xfrm>
              <a:prstGeom prst="rect">
                <a:avLst/>
              </a:prstGeom>
            </p:spPr>
            <p:txBody>
              <a:bodyPr wrap="none">
                <a:spAutoFit/>
              </a:bodyPr>
              <a:lstStyle/>
              <a:p>
                <a:pPr marL="0" marR="0" lvl="0" indent="0" algn="l" defTabSz="99054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Hiragino Kaku Gothic StdN W8" charset="-128"/>
                  </a:rPr>
                  <a:t>（　）</a:t>
                </a:r>
                <a:endParaRPr kumimoji="1" lang="en-US" altLang="ja-JP" sz="2400" b="0" i="0" u="none" strike="noStrike" kern="1200" cap="none" spc="30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Meiryo" charset="-128"/>
                </a:endParaRPr>
              </a:p>
            </p:txBody>
          </p:sp>
        </p:grpSp>
      </p:grpSp>
      <p:sp>
        <p:nvSpPr>
          <p:cNvPr id="381" name="テキスト ボックス 380">
            <a:extLst>
              <a:ext uri="{FF2B5EF4-FFF2-40B4-BE49-F238E27FC236}">
                <a16:creationId xmlns:a16="http://schemas.microsoft.com/office/drawing/2014/main" id="{0E6D489A-98BE-4194-8D9B-CE16412628F2}"/>
              </a:ext>
            </a:extLst>
          </p:cNvPr>
          <p:cNvSpPr txBox="1"/>
          <p:nvPr/>
        </p:nvSpPr>
        <p:spPr>
          <a:xfrm>
            <a:off x="936076" y="2396651"/>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 ブランドパネル（予約型）</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デバイス</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期間</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エリア</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を選択し掲載</a:t>
            </a:r>
          </a:p>
        </p:txBody>
      </p:sp>
      <p:sp>
        <p:nvSpPr>
          <p:cNvPr id="382" name="Text Box 11">
            <a:extLst>
              <a:ext uri="{FF2B5EF4-FFF2-40B4-BE49-F238E27FC236}">
                <a16:creationId xmlns:a16="http://schemas.microsoft.com/office/drawing/2014/main" id="{0A1AB203-E1E8-445E-A9B8-B8AEEA1B2CC5}"/>
              </a:ext>
            </a:extLst>
          </p:cNvPr>
          <p:cNvSpPr txBox="1">
            <a:spLocks noChangeArrowheads="1"/>
          </p:cNvSpPr>
          <p:nvPr/>
        </p:nvSpPr>
        <p:spPr bwMode="auto">
          <a:xfrm>
            <a:off x="3317100" y="3985975"/>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08" name="平行四辺形 307">
            <a:extLst>
              <a:ext uri="{FF2B5EF4-FFF2-40B4-BE49-F238E27FC236}">
                <a16:creationId xmlns:a16="http://schemas.microsoft.com/office/drawing/2014/main" id="{A52B71FD-1DC9-0740-A11F-7BAE949CC15A}"/>
              </a:ext>
            </a:extLst>
          </p:cNvPr>
          <p:cNvSpPr/>
          <p:nvPr/>
        </p:nvSpPr>
        <p:spPr>
          <a:xfrm>
            <a:off x="174641" y="5236366"/>
            <a:ext cx="673027" cy="689838"/>
          </a:xfrm>
          <a:prstGeom prst="parallelogram">
            <a:avLst>
              <a:gd name="adj" fmla="val 27873"/>
            </a:avLst>
          </a:prstGeom>
          <a:gradFill>
            <a:gsLst>
              <a:gs pos="100000">
                <a:srgbClr val="867CBA"/>
              </a:gs>
              <a:gs pos="0">
                <a:srgbClr val="DCE5F4"/>
              </a:gs>
            </a:gsLst>
            <a:lin ang="16200000" scaled="1"/>
          </a:gradFill>
          <a:ln w="76200" cap="rnd">
            <a:gradFill>
              <a:gsLst>
                <a:gs pos="0">
                  <a:srgbClr val="867CBA"/>
                </a:gs>
                <a:gs pos="100000">
                  <a:srgbClr val="DCE5F4"/>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191303" y="5129993"/>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156" name="テキスト ボックス 155">
            <a:extLst>
              <a:ext uri="{FF2B5EF4-FFF2-40B4-BE49-F238E27FC236}">
                <a16:creationId xmlns:a16="http://schemas.microsoft.com/office/drawing/2014/main" id="{16D4F224-BA80-9241-A887-3C8F5DCFAD64}"/>
              </a:ext>
            </a:extLst>
          </p:cNvPr>
          <p:cNvSpPr txBox="1"/>
          <p:nvPr/>
        </p:nvSpPr>
        <p:spPr>
          <a:xfrm>
            <a:off x="967805" y="5285771"/>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
        <p:nvSpPr>
          <p:cNvPr id="2" name="正方形/長方形 1">
            <a:extLst>
              <a:ext uri="{FF2B5EF4-FFF2-40B4-BE49-F238E27FC236}">
                <a16:creationId xmlns:a16="http://schemas.microsoft.com/office/drawing/2014/main" id="{29361A55-998F-86E6-AD35-E1A4CC007556}"/>
              </a:ext>
            </a:extLst>
          </p:cNvPr>
          <p:cNvSpPr/>
          <p:nvPr/>
        </p:nvSpPr>
        <p:spPr>
          <a:xfrm>
            <a:off x="1467693" y="6362757"/>
            <a:ext cx="5603787" cy="461665"/>
          </a:xfrm>
          <a:prstGeom prst="rect">
            <a:avLst/>
          </a:prstGeom>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このセットをお申込み時にご希望頂くと、株式会社フリークアウトより位置情報（</a:t>
            </a:r>
            <a:r>
              <a:rPr lang="en-US" altLang="ja-JP" sz="900" dirty="0">
                <a:latin typeface="UD デジタル 教科書体 NP-B" panose="02020700000000000000" pitchFamily="18" charset="-128"/>
                <a:ea typeface="UD デジタル 教科書体 NP-B" panose="02020700000000000000" pitchFamily="18" charset="-128"/>
              </a:rPr>
              <a:t>GPS)</a:t>
            </a:r>
            <a:r>
              <a:rPr lang="ja-JP" altLang="en-US" sz="900" dirty="0">
                <a:latin typeface="UD デジタル 教科書体 NP-B" panose="02020700000000000000" pitchFamily="18" charset="-128"/>
                <a:ea typeface="UD デジタル 教科書体 NP-B" panose="02020700000000000000" pitchFamily="18" charset="-128"/>
              </a:rPr>
              <a:t>データを</a:t>
            </a:r>
            <a:endParaRPr lang="en-US" altLang="ja-JP" sz="900" dirty="0">
              <a:latin typeface="UD デジタル 教科書体 NP-B" panose="02020700000000000000" pitchFamily="18" charset="-128"/>
              <a:ea typeface="UD デジタル 教科書体 NP-B" panose="02020700000000000000" pitchFamily="18" charset="-128"/>
            </a:endParaRPr>
          </a:p>
          <a:p>
            <a:r>
              <a:rPr lang="ja-JP" altLang="en-US" sz="900" dirty="0">
                <a:latin typeface="UD デジタル 教科書体 NP-B" panose="02020700000000000000" pitchFamily="18" charset="-128"/>
                <a:ea typeface="UD デジタル 教科書体 NP-B" panose="02020700000000000000" pitchFamily="18" charset="-128"/>
              </a:rPr>
              <a:t>活用した</a:t>
            </a:r>
            <a:r>
              <a:rPr lang="ja-JP" altLang="en-US" sz="900" b="1" dirty="0">
                <a:latin typeface="UD デジタル 教科書体 NP-B" panose="02020700000000000000" pitchFamily="18" charset="-128"/>
                <a:ea typeface="UD デジタル 教科書体 NP-B" panose="02020700000000000000" pitchFamily="18" charset="-128"/>
              </a:rPr>
              <a:t>訴求対象施設の来店推計人数報告を無償提供させて頂きます。</a:t>
            </a:r>
            <a:endParaRPr lang="en-US" altLang="ja-JP" sz="900" dirty="0">
              <a:latin typeface="UD デジタル 教科書体 NP-B" panose="02020700000000000000" pitchFamily="18" charset="-128"/>
              <a:ea typeface="UD デジタル 教科書体 NP-B" panose="02020700000000000000" pitchFamily="18" charset="-128"/>
            </a:endParaRPr>
          </a:p>
          <a:p>
            <a:r>
              <a:rPr lang="en-US" altLang="ja-JP" sz="600" dirty="0">
                <a:latin typeface="+mn-ea"/>
              </a:rPr>
              <a:t>※</a:t>
            </a:r>
            <a:r>
              <a:rPr lang="ja-JP" altLang="en-US" sz="600" dirty="0">
                <a:latin typeface="+mn-ea"/>
              </a:rPr>
              <a:t>「チラシビジョン配信中」期間と昨年同時期や前月などの希望期間の来店数比較が可能です。詳細は</a:t>
            </a:r>
            <a:r>
              <a:rPr lang="ja-JP" altLang="en-US" sz="600">
                <a:latin typeface="+mn-ea"/>
              </a:rPr>
              <a:t>別紙の「</a:t>
            </a:r>
            <a:r>
              <a:rPr lang="en" altLang="ja-JP" sz="600" dirty="0">
                <a:latin typeface="+mn-ea"/>
              </a:rPr>
              <a:t>GPS</a:t>
            </a:r>
            <a:r>
              <a:rPr lang="ja-JP" altLang="en-US" sz="600">
                <a:latin typeface="+mn-ea"/>
              </a:rPr>
              <a:t>来店計測詳細 」資料</a:t>
            </a:r>
            <a:r>
              <a:rPr lang="ja-JP" altLang="en-US" sz="600" dirty="0">
                <a:latin typeface="+mn-ea"/>
              </a:rPr>
              <a:t>をご確認下さい。</a:t>
            </a:r>
            <a:endParaRPr lang="ja-JP" altLang="en-US" sz="900" dirty="0">
              <a:latin typeface="+mn-ea"/>
            </a:endParaRPr>
          </a:p>
        </p:txBody>
      </p:sp>
    </p:spTree>
    <p:extLst>
      <p:ext uri="{BB962C8B-B14F-4D97-AF65-F5344CB8AC3E}">
        <p14:creationId xmlns:p14="http://schemas.microsoft.com/office/powerpoint/2010/main" val="202654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69EBED7-1E39-A64A-83FA-F3DEE6E26990}"/>
              </a:ext>
            </a:extLst>
          </p:cNvPr>
          <p:cNvGraphicFramePr>
            <a:graphicFrameLocks noGrp="1"/>
          </p:cNvGraphicFramePr>
          <p:nvPr>
            <p:extLst>
              <p:ext uri="{D42A27DB-BD31-4B8C-83A1-F6EECF244321}">
                <p14:modId xmlns:p14="http://schemas.microsoft.com/office/powerpoint/2010/main" val="181185907"/>
              </p:ext>
            </p:extLst>
          </p:nvPr>
        </p:nvGraphicFramePr>
        <p:xfrm>
          <a:off x="376727" y="1324276"/>
          <a:ext cx="9126502" cy="3713655"/>
        </p:xfrm>
        <a:graphic>
          <a:graphicData uri="http://schemas.openxmlformats.org/drawingml/2006/table">
            <a:tbl>
              <a:tblPr/>
              <a:tblGrid>
                <a:gridCol w="1497748">
                  <a:extLst>
                    <a:ext uri="{9D8B030D-6E8A-4147-A177-3AD203B41FA5}">
                      <a16:colId xmlns:a16="http://schemas.microsoft.com/office/drawing/2014/main" val="245588759"/>
                    </a:ext>
                  </a:extLst>
                </a:gridCol>
                <a:gridCol w="1659083">
                  <a:extLst>
                    <a:ext uri="{9D8B030D-6E8A-4147-A177-3AD203B41FA5}">
                      <a16:colId xmlns:a16="http://schemas.microsoft.com/office/drawing/2014/main" val="1458429373"/>
                    </a:ext>
                  </a:extLst>
                </a:gridCol>
                <a:gridCol w="2170154">
                  <a:extLst>
                    <a:ext uri="{9D8B030D-6E8A-4147-A177-3AD203B41FA5}">
                      <a16:colId xmlns:a16="http://schemas.microsoft.com/office/drawing/2014/main" val="1423726797"/>
                    </a:ext>
                  </a:extLst>
                </a:gridCol>
                <a:gridCol w="927260">
                  <a:extLst>
                    <a:ext uri="{9D8B030D-6E8A-4147-A177-3AD203B41FA5}">
                      <a16:colId xmlns:a16="http://schemas.microsoft.com/office/drawing/2014/main" val="1428626768"/>
                    </a:ext>
                  </a:extLst>
                </a:gridCol>
                <a:gridCol w="927260">
                  <a:extLst>
                    <a:ext uri="{9D8B030D-6E8A-4147-A177-3AD203B41FA5}">
                      <a16:colId xmlns:a16="http://schemas.microsoft.com/office/drawing/2014/main" val="1036763628"/>
                    </a:ext>
                  </a:extLst>
                </a:gridCol>
                <a:gridCol w="927260">
                  <a:extLst>
                    <a:ext uri="{9D8B030D-6E8A-4147-A177-3AD203B41FA5}">
                      <a16:colId xmlns:a16="http://schemas.microsoft.com/office/drawing/2014/main" val="1603748582"/>
                    </a:ext>
                  </a:extLst>
                </a:gridCol>
                <a:gridCol w="1017737">
                  <a:extLst>
                    <a:ext uri="{9D8B030D-6E8A-4147-A177-3AD203B41FA5}">
                      <a16:colId xmlns:a16="http://schemas.microsoft.com/office/drawing/2014/main" val="790485644"/>
                    </a:ext>
                  </a:extLst>
                </a:gridCol>
              </a:tblGrid>
              <a:tr h="389067">
                <a:tc rowSpan="2">
                  <a:txBody>
                    <a:bodyPr/>
                    <a:lstStyle/>
                    <a:p>
                      <a:pPr algn="ctr"/>
                      <a:r>
                        <a:rPr kumimoji="1" lang="ja-JP" altLang="en-US" sz="1050" b="1" dirty="0">
                          <a:solidFill>
                            <a:schemeClr val="bg1"/>
                          </a:solidFill>
                          <a:latin typeface="Meiryo" panose="020B0604030504040204" pitchFamily="34" charset="-128"/>
                          <a:ea typeface="Meiryo" panose="020B0604030504040204" pitchFamily="34" charset="-128"/>
                        </a:rPr>
                        <a:t>実施料金</a:t>
                      </a:r>
                      <a:r>
                        <a:rPr kumimoji="1" lang="ja-JP" altLang="en-US" sz="700" b="0" dirty="0">
                          <a:solidFill>
                            <a:schemeClr val="bg1"/>
                          </a:solidFill>
                          <a:latin typeface="Meiryo" panose="020B0604030504040204" pitchFamily="34" charset="-128"/>
                          <a:ea typeface="Meiryo" panose="020B0604030504040204" pitchFamily="34" charset="-128"/>
                        </a:rPr>
                        <a:t>（税別）</a:t>
                      </a:r>
                      <a:endParaRPr kumimoji="1" lang="ja-JP" altLang="en-US" sz="1050" b="0" dirty="0">
                        <a:solidFill>
                          <a:schemeClr val="bg1"/>
                        </a:solidFill>
                        <a:latin typeface="Meiryo" panose="020B0604030504040204" pitchFamily="34" charset="-128"/>
                        <a:ea typeface="Meiryo" panose="020B0604030504040204" pitchFamily="34"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rowSpan="2">
                  <a:txBody>
                    <a:bodyPr/>
                    <a:lstStyle/>
                    <a:p>
                      <a:pPr algn="ctr"/>
                      <a:r>
                        <a:rPr kumimoji="1" lang="ja-JP" altLang="en-US" sz="1050" b="1" dirty="0">
                          <a:solidFill>
                            <a:schemeClr val="bg1"/>
                          </a:solidFill>
                          <a:latin typeface="Meiryo" panose="020B0604030504040204" pitchFamily="34" charset="-128"/>
                          <a:ea typeface="Meiryo" panose="020B0604030504040204" pitchFamily="34" charset="-128"/>
                        </a:rPr>
                        <a:t>オリジナル動画制作</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rowSpan="2">
                  <a:txBody>
                    <a:bodyPr/>
                    <a:lstStyle/>
                    <a:p>
                      <a:pPr algn="ctr"/>
                      <a:r>
                        <a:rPr kumimoji="1" lang="ja-JP" altLang="en-US" sz="1050" b="1" dirty="0">
                          <a:solidFill>
                            <a:schemeClr val="bg1"/>
                          </a:solidFill>
                          <a:latin typeface="Meiryo" panose="020B0604030504040204" pitchFamily="34" charset="-128"/>
                          <a:ea typeface="Meiryo" panose="020B0604030504040204" pitchFamily="34" charset="-128"/>
                        </a:rPr>
                        <a:t>エリア ＋ セグメント指定項目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1B4E93"/>
                    </a:solidFill>
                  </a:tcPr>
                </a:tc>
                <a:tc gridSpan="3">
                  <a:txBody>
                    <a:bodyPr/>
                    <a:lstStyle/>
                    <a:p>
                      <a:pPr algn="ctr" rtl="0" fontAlgn="ctr"/>
                      <a:r>
                        <a:rPr lang="ja-JP" altLang="en-US" sz="900" b="1" i="0" u="none" strike="noStrike" dirty="0">
                          <a:solidFill>
                            <a:srgbClr val="FFFFFF"/>
                          </a:solidFill>
                          <a:effectLst/>
                          <a:latin typeface="Meiryo" panose="020B0604030504040204" pitchFamily="34" charset="-128"/>
                          <a:ea typeface="Meiryo" panose="020B0604030504040204" pitchFamily="34" charset="-128"/>
                        </a:rPr>
                        <a:t>ヤフー　</a:t>
                      </a:r>
                      <a:r>
                        <a:rPr lang="ja-JP" altLang="en-US" sz="800" b="1" i="0" u="none" strike="noStrike" dirty="0">
                          <a:solidFill>
                            <a:srgbClr val="FFFFFF"/>
                          </a:solidFill>
                          <a:effectLst/>
                          <a:latin typeface="Meiryo" panose="020B0604030504040204" pitchFamily="34" charset="-128"/>
                          <a:ea typeface="Meiryo" panose="020B0604030504040204" pitchFamily="34" charset="-128"/>
                        </a:rPr>
                        <a:t>デバイス、エリア指定別</a:t>
                      </a:r>
                      <a:r>
                        <a:rPr lang="ja-JP" altLang="en-US" sz="900" b="1" i="0" u="none" strike="noStrike" dirty="0">
                          <a:solidFill>
                            <a:srgbClr val="FFFFFF"/>
                          </a:solidFill>
                          <a:effectLst/>
                          <a:latin typeface="Meiryo" panose="020B0604030504040204" pitchFamily="34" charset="-128"/>
                          <a:ea typeface="Meiryo" panose="020B0604030504040204" pitchFamily="34" charset="-128"/>
                        </a:rPr>
                        <a:t>　掲載保証回数</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rowSpan="2">
                  <a:txBody>
                    <a:bodyPr/>
                    <a:lstStyle/>
                    <a:p>
                      <a:pPr algn="ctr" rtl="0" fontAlgn="ctr"/>
                      <a:r>
                        <a:rPr lang="en-US" altLang="ja-JP" sz="1050" b="1" i="0" u="none" strike="noStrike" dirty="0">
                          <a:solidFill>
                            <a:srgbClr val="FFFFFF"/>
                          </a:solidFill>
                          <a:effectLst/>
                          <a:latin typeface="Meiryo" panose="020B0604030504040204" pitchFamily="34" charset="-128"/>
                          <a:ea typeface="Meiryo" panose="020B0604030504040204" pitchFamily="34" charset="-128"/>
                        </a:rPr>
                        <a:t>Tver15</a:t>
                      </a:r>
                      <a:r>
                        <a:rPr lang="ja-JP" altLang="en-US" sz="1050" b="1" i="0" u="none" strike="noStrike">
                          <a:solidFill>
                            <a:srgbClr val="FFFFFF"/>
                          </a:solidFill>
                          <a:effectLst/>
                          <a:latin typeface="Meiryo" panose="020B0604030504040204" pitchFamily="34" charset="-128"/>
                          <a:ea typeface="Meiryo" panose="020B0604030504040204" pitchFamily="34" charset="-128"/>
                        </a:rPr>
                        <a:t>秒</a:t>
                      </a:r>
                      <a:r>
                        <a:rPr lang="en-US" altLang="ja-JP" sz="1050" b="1" i="0" u="none" strike="noStrike" dirty="0">
                          <a:solidFill>
                            <a:srgbClr val="FFFFFF"/>
                          </a:solidFill>
                          <a:effectLst/>
                          <a:latin typeface="Meiryo" panose="020B0604030504040204" pitchFamily="34" charset="-128"/>
                          <a:ea typeface="Meiryo" panose="020B0604030504040204" pitchFamily="34" charset="-128"/>
                        </a:rPr>
                        <a:t> </a:t>
                      </a:r>
                    </a:p>
                    <a:p>
                      <a:pPr algn="ctr" rtl="0" fontAlgn="ctr"/>
                      <a:r>
                        <a:rPr lang="ja-JP" altLang="en-US" sz="1050" b="1" i="0" u="none" strike="noStrike">
                          <a:solidFill>
                            <a:srgbClr val="FFFFFF"/>
                          </a:solidFill>
                          <a:effectLst/>
                          <a:latin typeface="Meiryo" panose="020B0604030504040204" pitchFamily="34" charset="-128"/>
                          <a:ea typeface="Meiryo" panose="020B0604030504040204" pitchFamily="34" charset="-128"/>
                        </a:rPr>
                        <a:t>保証掲載回数</a:t>
                      </a:r>
                      <a:endParaRPr lang="ja-JP" altLang="en-US" sz="1050" b="1" i="0" u="none" strike="noStrike" dirty="0">
                        <a:solidFill>
                          <a:srgbClr val="FFFFFF"/>
                        </a:solidFill>
                        <a:effectLst/>
                        <a:latin typeface="Meiryo" panose="020B0604030504040204" pitchFamily="34" charset="-128"/>
                        <a:ea typeface="Meiryo" panose="020B0604030504040204" pitchFamily="34" charset="-128"/>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1B4E93"/>
                    </a:solidFill>
                  </a:tcPr>
                </a:tc>
                <a:extLst>
                  <a:ext uri="{0D108BD9-81ED-4DB2-BD59-A6C34878D82A}">
                    <a16:rowId xmlns:a16="http://schemas.microsoft.com/office/drawing/2014/main" val="1296658970"/>
                  </a:ext>
                </a:extLst>
              </a:tr>
              <a:tr h="3428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 sz="700" b="1" i="0" u="none" strike="noStrike" dirty="0">
                          <a:solidFill>
                            <a:srgbClr val="FFFFFF"/>
                          </a:solidFill>
                          <a:effectLst/>
                          <a:latin typeface="Meiryo" panose="020B0604030504040204" pitchFamily="34" charset="-128"/>
                          <a:ea typeface="Meiryo" panose="020B0604030504040204" pitchFamily="34" charset="-128"/>
                        </a:rPr>
                        <a:t>PC</a:t>
                      </a:r>
                      <a:r>
                        <a:rPr lang="ja-JP" altLang="en-US" sz="700" b="1" i="0" u="none" strike="noStrike" dirty="0">
                          <a:solidFill>
                            <a:srgbClr val="FFFFFF"/>
                          </a:solidFill>
                          <a:effectLst/>
                          <a:latin typeface="Meiryo" panose="020B0604030504040204" pitchFamily="34" charset="-128"/>
                          <a:ea typeface="Meiryo" panose="020B0604030504040204" pitchFamily="34" charset="-128"/>
                        </a:rPr>
                        <a:t>の場合　</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00000"/>
                    </a:solidFill>
                  </a:tcPr>
                </a:tc>
                <a:tc>
                  <a:txBody>
                    <a:bodyPr/>
                    <a:lstStyle/>
                    <a:p>
                      <a:pPr algn="ctr" rtl="0" fontAlgn="ctr"/>
                      <a:r>
                        <a:rPr lang="ja-JP" altLang="en-US" sz="700" b="1" i="0" u="none" strike="noStrike" dirty="0">
                          <a:solidFill>
                            <a:srgbClr val="FFFFFF"/>
                          </a:solidFill>
                          <a:effectLst/>
                          <a:latin typeface="Meiryo" panose="020B0604030504040204" pitchFamily="34" charset="-128"/>
                          <a:ea typeface="Meiryo" panose="020B0604030504040204" pitchFamily="34" charset="-128"/>
                        </a:rPr>
                        <a:t>スマホの場合</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00000"/>
                    </a:solidFill>
                  </a:tcPr>
                </a:tc>
                <a:tc>
                  <a:txBody>
                    <a:bodyPr/>
                    <a:lstStyle/>
                    <a:p>
                      <a:pPr algn="ctr" rtl="0" fontAlgn="ctr"/>
                      <a:r>
                        <a:rPr lang="en" sz="700" b="1" i="0" u="none" strike="noStrike" dirty="0">
                          <a:solidFill>
                            <a:srgbClr val="FFFFFF"/>
                          </a:solidFill>
                          <a:effectLst/>
                          <a:latin typeface="Meiryo" panose="020B0604030504040204" pitchFamily="34" charset="-128"/>
                          <a:ea typeface="Meiryo" panose="020B0604030504040204" pitchFamily="34" charset="-128"/>
                        </a:rPr>
                        <a:t>PC</a:t>
                      </a:r>
                      <a:r>
                        <a:rPr lang="ja-JP" altLang="en-US" sz="700" b="1" i="0" u="none" strike="noStrike" dirty="0">
                          <a:solidFill>
                            <a:srgbClr val="FFFFFF"/>
                          </a:solidFill>
                          <a:effectLst/>
                          <a:latin typeface="Meiryo" panose="020B0604030504040204" pitchFamily="34" charset="-128"/>
                          <a:ea typeface="Meiryo" panose="020B0604030504040204" pitchFamily="34" charset="-128"/>
                        </a:rPr>
                        <a:t>＋スマホの場合</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00000"/>
                    </a:solidFill>
                  </a:tcPr>
                </a:tc>
                <a:tc vMerge="1">
                  <a:txBody>
                    <a:bodyPr/>
                    <a:lstStyle/>
                    <a:p>
                      <a:pPr algn="ctr" rtl="0" fontAlgn="ctr"/>
                      <a:endParaRPr lang="ja-JP" altLang="en-US" sz="700" b="1" i="0" u="none" strike="noStrike" dirty="0">
                        <a:solidFill>
                          <a:srgbClr val="FFFFFF"/>
                        </a:solidFill>
                        <a:effectLst/>
                        <a:latin typeface="Meiryo" panose="020B0604030504040204" pitchFamily="34" charset="-128"/>
                        <a:ea typeface="Meiryo" panose="020B0604030504040204" pitchFamily="34" charset="-128"/>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1B4E93"/>
                    </a:solidFill>
                  </a:tcPr>
                </a:tc>
                <a:extLst>
                  <a:ext uri="{0D108BD9-81ED-4DB2-BD59-A6C34878D82A}">
                    <a16:rowId xmlns:a16="http://schemas.microsoft.com/office/drawing/2014/main" val="2534731185"/>
                  </a:ext>
                </a:extLst>
              </a:tr>
              <a:tr h="298174">
                <a:tc rowSpan="5">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1,000,000</a:t>
                      </a:r>
                      <a:r>
                        <a:rPr kumimoji="1" lang="ja-JP" altLang="en-US" sz="1600" b="1" dirty="0">
                          <a:solidFill>
                            <a:schemeClr val="tx1"/>
                          </a:solidFill>
                          <a:latin typeface="Meiryo" panose="020B0604030504040204" pitchFamily="34" charset="-128"/>
                          <a:ea typeface="Meiryo" panose="020B0604030504040204" pitchFamily="34" charset="-128"/>
                        </a:rPr>
                        <a:t>円</a:t>
                      </a:r>
                      <a:endParaRPr kumimoji="1" lang="en-US" altLang="ja-JP" sz="1600" b="1" dirty="0">
                        <a:solidFill>
                          <a:schemeClr val="tx1"/>
                        </a:solidFill>
                        <a:latin typeface="Meiryo" panose="020B0604030504040204" pitchFamily="34" charset="-128"/>
                        <a:ea typeface="Meiryo" panose="020B0604030504040204" pitchFamily="34" charset="-128"/>
                      </a:endParaRPr>
                    </a:p>
                    <a:p>
                      <a:pPr algn="ctr"/>
                      <a:r>
                        <a:rPr kumimoji="1" lang="ja-JP" altLang="en-US" sz="900" b="1" dirty="0">
                          <a:solidFill>
                            <a:srgbClr val="FF0000"/>
                          </a:solidFill>
                          <a:latin typeface="Meiryo" panose="020B0604030504040204" pitchFamily="34" charset="-128"/>
                          <a:ea typeface="Meiryo" panose="020B0604030504040204" pitchFamily="34" charset="-128"/>
                        </a:rPr>
                        <a:t>（最低実施料金）</a:t>
                      </a:r>
                    </a:p>
                  </a:txBody>
                  <a:tcPr anchor="ctr">
                    <a:lnL w="63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5">
                  <a:txBody>
                    <a:bodyPr/>
                    <a:lstStyle/>
                    <a:p>
                      <a:pPr algn="l"/>
                      <a:r>
                        <a:rPr kumimoji="1" lang="ja-JP" altLang="en-US" sz="900" b="1" dirty="0">
                          <a:solidFill>
                            <a:schemeClr val="tx1"/>
                          </a:solidFill>
                          <a:latin typeface="Meiryo" panose="020B0604030504040204" pitchFamily="34" charset="-128"/>
                          <a:ea typeface="Meiryo" panose="020B0604030504040204" pitchFamily="34" charset="-128"/>
                        </a:rPr>
                        <a:t>●</a:t>
                      </a:r>
                      <a:r>
                        <a:rPr kumimoji="1" lang="en-US" altLang="ja-JP" sz="900" b="1" dirty="0">
                          <a:solidFill>
                            <a:schemeClr val="tx1"/>
                          </a:solidFill>
                          <a:latin typeface="Meiryo" panose="020B0604030504040204" pitchFamily="34" charset="-128"/>
                          <a:ea typeface="Meiryo" panose="020B0604030504040204" pitchFamily="34" charset="-128"/>
                        </a:rPr>
                        <a:t>15</a:t>
                      </a:r>
                      <a:r>
                        <a:rPr kumimoji="1" lang="ja-JP" altLang="en-US" sz="900" b="1" dirty="0">
                          <a:solidFill>
                            <a:schemeClr val="tx1"/>
                          </a:solidFill>
                          <a:latin typeface="Meiryo" panose="020B0604030504040204" pitchFamily="34" charset="-128"/>
                          <a:ea typeface="Meiryo" panose="020B0604030504040204" pitchFamily="34" charset="-128"/>
                        </a:rPr>
                        <a:t>秒動画</a:t>
                      </a:r>
                      <a:r>
                        <a:rPr kumimoji="1" lang="en-US" altLang="ja-JP" sz="900" b="1" dirty="0">
                          <a:solidFill>
                            <a:schemeClr val="tx1"/>
                          </a:solidFill>
                          <a:latin typeface="Meiryo" panose="020B0604030504040204" pitchFamily="34" charset="-128"/>
                          <a:ea typeface="Meiryo" panose="020B0604030504040204" pitchFamily="34" charset="-128"/>
                        </a:rPr>
                        <a:t>×1</a:t>
                      </a:r>
                      <a:r>
                        <a:rPr kumimoji="1" lang="ja-JP" altLang="en-US" sz="900" b="1" dirty="0">
                          <a:solidFill>
                            <a:schemeClr val="tx1"/>
                          </a:solidFill>
                          <a:latin typeface="Meiryo" panose="020B0604030504040204" pitchFamily="34" charset="-128"/>
                          <a:ea typeface="Meiryo" panose="020B0604030504040204" pitchFamily="34" charset="-128"/>
                        </a:rPr>
                        <a:t>タイプ</a:t>
                      </a:r>
                      <a:endParaRPr kumimoji="1" lang="en-US" altLang="ja-JP" sz="900" b="1" dirty="0">
                        <a:solidFill>
                          <a:schemeClr val="tx1"/>
                        </a:solidFill>
                        <a:latin typeface="Meiryo" panose="020B0604030504040204" pitchFamily="34" charset="-128"/>
                        <a:ea typeface="Meiryo" panose="020B0604030504040204" pitchFamily="34" charset="-128"/>
                      </a:endParaRPr>
                    </a:p>
                    <a:p>
                      <a:pPr algn="l"/>
                      <a:r>
                        <a:rPr kumimoji="1" lang="ja-JP" altLang="en-US" sz="800" b="1" dirty="0">
                          <a:solidFill>
                            <a:schemeClr val="tx1"/>
                          </a:solidFill>
                          <a:latin typeface="Meiryo" panose="020B0604030504040204" pitchFamily="34" charset="-128"/>
                          <a:ea typeface="Meiryo" panose="020B0604030504040204" pitchFamily="34" charset="-128"/>
                        </a:rPr>
                        <a:t>　お任せナレーション</a:t>
                      </a:r>
                      <a:endParaRPr kumimoji="1" lang="en-US" altLang="ja-JP" sz="800" b="1" dirty="0">
                        <a:solidFill>
                          <a:schemeClr val="tx1"/>
                        </a:solidFill>
                        <a:latin typeface="Meiryo" panose="020B0604030504040204" pitchFamily="34" charset="-128"/>
                        <a:ea typeface="Meiryo" panose="020B0604030504040204" pitchFamily="34" charset="-128"/>
                      </a:endParaRPr>
                    </a:p>
                    <a:p>
                      <a:pPr algn="l"/>
                      <a:r>
                        <a:rPr kumimoji="1" lang="ja-JP" altLang="en-US" sz="800" b="1" dirty="0">
                          <a:solidFill>
                            <a:schemeClr val="tx1"/>
                          </a:solidFill>
                          <a:latin typeface="Meiryo" panose="020B0604030504040204" pitchFamily="34" charset="-128"/>
                          <a:ea typeface="Meiryo" panose="020B0604030504040204" pitchFamily="34" charset="-128"/>
                        </a:rPr>
                        <a:t>　お任せ</a:t>
                      </a:r>
                      <a:r>
                        <a:rPr kumimoji="1" lang="en-US" altLang="ja-JP" sz="800" b="1" dirty="0">
                          <a:solidFill>
                            <a:schemeClr val="tx1"/>
                          </a:solidFill>
                          <a:latin typeface="Meiryo" panose="020B0604030504040204" pitchFamily="34" charset="-128"/>
                          <a:ea typeface="Meiryo" panose="020B0604030504040204" pitchFamily="34" charset="-128"/>
                        </a:rPr>
                        <a:t>BGM</a:t>
                      </a:r>
                    </a:p>
                    <a:p>
                      <a:pPr algn="l"/>
                      <a:r>
                        <a:rPr kumimoji="1" lang="ja-JP" altLang="en-US" sz="800" b="1" dirty="0">
                          <a:solidFill>
                            <a:schemeClr val="tx1"/>
                          </a:solidFill>
                          <a:latin typeface="Meiryo" panose="020B0604030504040204" pitchFamily="34" charset="-128"/>
                          <a:ea typeface="Meiryo" panose="020B0604030504040204" pitchFamily="34" charset="-128"/>
                        </a:rPr>
                        <a:t>　お任せ効果音</a:t>
                      </a:r>
                      <a:endParaRPr kumimoji="1" lang="en-US" altLang="ja-JP" sz="800" b="1" dirty="0">
                        <a:solidFill>
                          <a:schemeClr val="tx1"/>
                        </a:solidFill>
                        <a:latin typeface="Meiryo" panose="020B0604030504040204" pitchFamily="34" charset="-128"/>
                        <a:ea typeface="Meiryo" panose="020B0604030504040204" pitchFamily="34" charset="-128"/>
                      </a:endParaRPr>
                    </a:p>
                    <a:p>
                      <a:pPr algn="l"/>
                      <a:endParaRPr kumimoji="1" lang="en-US" altLang="ja-JP" sz="900" b="1" dirty="0">
                        <a:solidFill>
                          <a:schemeClr val="tx1"/>
                        </a:solidFill>
                        <a:latin typeface="Meiryo" panose="020B0604030504040204" pitchFamily="34" charset="-128"/>
                        <a:ea typeface="Meiryo" panose="020B0604030504040204" pitchFamily="34" charset="-128"/>
                      </a:endParaRPr>
                    </a:p>
                    <a:p>
                      <a:pPr algn="l"/>
                      <a:endParaRPr kumimoji="1" lang="en-US" altLang="ja-JP" sz="900" b="1" dirty="0">
                        <a:solidFill>
                          <a:schemeClr val="tx1"/>
                        </a:solidFill>
                        <a:latin typeface="Meiryo" panose="020B0604030504040204" pitchFamily="34" charset="-128"/>
                        <a:ea typeface="Meiryo" panose="020B0604030504040204" pitchFamily="34" charset="-128"/>
                      </a:endParaRPr>
                    </a:p>
                    <a:p>
                      <a:pPr algn="l"/>
                      <a:r>
                        <a:rPr kumimoji="1" lang="ja-JP" altLang="en-US" sz="900" b="1" dirty="0">
                          <a:solidFill>
                            <a:schemeClr val="tx1"/>
                          </a:solidFill>
                          <a:latin typeface="Meiryo" panose="020B0604030504040204" pitchFamily="34" charset="-128"/>
                          <a:ea typeface="Meiryo" panose="020B0604030504040204" pitchFamily="34" charset="-128"/>
                        </a:rPr>
                        <a:t>●完パケ動画二次利用権利</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都道府県 単位でエリア指定</a:t>
                      </a:r>
                      <a:r>
                        <a:rPr lang="ja-JP" altLang="en-US" sz="600" b="1"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349,000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218,000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panose="020B0604030504040204" pitchFamily="34" charset="-128"/>
                          <a:ea typeface="Meiryo" panose="020B0604030504040204" pitchFamily="34" charset="-128"/>
                        </a:rPr>
                        <a:t>55,000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9801240"/>
                  </a:ext>
                </a:extLst>
              </a:tr>
              <a:tr h="29817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市区郡 単位でエリア指定　</a:t>
                      </a:r>
                      <a:r>
                        <a:rPr lang="ja-JP" altLang="en-US" sz="600" b="1"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320,000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222,000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panose="020B0604030504040204" pitchFamily="34" charset="-128"/>
                          <a:ea typeface="Meiryo" panose="020B0604030504040204" pitchFamily="34" charset="-128"/>
                        </a:rPr>
                        <a:t>55,000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5098927"/>
                  </a:ext>
                </a:extLst>
              </a:tr>
              <a:tr h="29817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or </a:t>
                      </a:r>
                      <a:r>
                        <a:rPr lang="ja-JP" altLang="en-US" sz="800" b="1" i="0" u="none" strike="noStrike">
                          <a:solidFill>
                            <a:srgbClr val="000000"/>
                          </a:solidFill>
                          <a:effectLst/>
                          <a:latin typeface="Meiryo" panose="020B0604030504040204" pitchFamily="34" charset="-128"/>
                          <a:ea typeface="Meiryo" panose="020B0604030504040204" pitchFamily="34" charset="-128"/>
                        </a:rPr>
                        <a:t>年代指定</a:t>
                      </a: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291,000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182,000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201,000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panose="020B0604030504040204" pitchFamily="34" charset="-128"/>
                          <a:ea typeface="Meiryo" panose="020B0604030504040204" pitchFamily="34" charset="-128"/>
                        </a:rPr>
                        <a:t>55,000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17446318"/>
                  </a:ext>
                </a:extLst>
              </a:tr>
              <a:tr h="29817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年代指定</a:t>
                      </a: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151,000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168,000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panose="020B0604030504040204" pitchFamily="34" charset="-128"/>
                          <a:ea typeface="Meiryo" panose="020B0604030504040204" pitchFamily="34" charset="-128"/>
                        </a:rPr>
                        <a:t>55,000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7835761"/>
                  </a:ext>
                </a:extLst>
              </a:tr>
              <a:tr h="29817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属性指定</a:t>
                      </a: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227,000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142,000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157,000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panose="020B0604030504040204" pitchFamily="34" charset="-128"/>
                          <a:ea typeface="Meiryo" panose="020B0604030504040204" pitchFamily="34" charset="-128"/>
                        </a:rPr>
                        <a:t>55,000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66811015"/>
                  </a:ext>
                </a:extLst>
              </a:tr>
              <a:tr h="298174">
                <a:tc rowSpan="5">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2,000,000</a:t>
                      </a:r>
                      <a:r>
                        <a:rPr kumimoji="1" lang="ja-JP" altLang="en-US" sz="1600" b="1" dirty="0">
                          <a:solidFill>
                            <a:schemeClr val="tx1"/>
                          </a:solidFill>
                          <a:latin typeface="Meiryo" panose="020B0604030504040204" pitchFamily="34" charset="-128"/>
                          <a:ea typeface="Meiryo" panose="020B0604030504040204" pitchFamily="34" charset="-128"/>
                        </a:rPr>
                        <a:t>円</a:t>
                      </a:r>
                      <a:endParaRPr kumimoji="1" lang="en-US" altLang="ja-JP" sz="1600" b="1" dirty="0">
                        <a:solidFill>
                          <a:schemeClr val="tx1"/>
                        </a:solidFill>
                        <a:latin typeface="Meiryo" panose="020B0604030504040204" pitchFamily="34" charset="-128"/>
                        <a:ea typeface="Meiryo" panose="020B0604030504040204" pitchFamily="34" charset="-128"/>
                      </a:endParaRPr>
                    </a:p>
                  </a:txBody>
                  <a:tcPr anchor="ctr">
                    <a:lnL w="63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5">
                  <a:txBody>
                    <a:bodyPr/>
                    <a:lstStyle/>
                    <a:p>
                      <a:pPr algn="l"/>
                      <a:endParaRPr kumimoji="1" lang="en-US" altLang="ja-JP" sz="900" b="1" dirty="0">
                        <a:solidFill>
                          <a:schemeClr val="tx1"/>
                        </a:solidFill>
                        <a:latin typeface="Meiryo" panose="020B0604030504040204" pitchFamily="34" charset="-128"/>
                        <a:ea typeface="Meiryo" panose="020B0604030504040204" pitchFamily="34" charset="-128"/>
                      </a:endParaRPr>
                    </a:p>
                    <a:p>
                      <a:pPr algn="l"/>
                      <a:r>
                        <a:rPr kumimoji="1" lang="ja-JP" altLang="en-US" sz="900" b="1" dirty="0">
                          <a:solidFill>
                            <a:schemeClr val="tx1"/>
                          </a:solidFill>
                          <a:latin typeface="Meiryo" panose="020B0604030504040204" pitchFamily="34" charset="-128"/>
                          <a:ea typeface="Meiryo" panose="020B0604030504040204" pitchFamily="34" charset="-128"/>
                        </a:rPr>
                        <a:t>●</a:t>
                      </a:r>
                      <a:r>
                        <a:rPr kumimoji="1" lang="en-US" altLang="ja-JP" sz="900" b="1" dirty="0">
                          <a:solidFill>
                            <a:schemeClr val="tx1"/>
                          </a:solidFill>
                          <a:latin typeface="Meiryo" panose="020B0604030504040204" pitchFamily="34" charset="-128"/>
                          <a:ea typeface="Meiryo" panose="020B0604030504040204" pitchFamily="34" charset="-128"/>
                        </a:rPr>
                        <a:t>15</a:t>
                      </a:r>
                      <a:r>
                        <a:rPr kumimoji="1" lang="ja-JP" altLang="en-US" sz="900" b="1" dirty="0">
                          <a:solidFill>
                            <a:schemeClr val="tx1"/>
                          </a:solidFill>
                          <a:latin typeface="Meiryo" panose="020B0604030504040204" pitchFamily="34" charset="-128"/>
                          <a:ea typeface="Meiryo" panose="020B0604030504040204" pitchFamily="34" charset="-128"/>
                        </a:rPr>
                        <a:t>秒動画</a:t>
                      </a:r>
                      <a:r>
                        <a:rPr kumimoji="1" lang="en-US" altLang="ja-JP" sz="900" b="1" dirty="0">
                          <a:solidFill>
                            <a:schemeClr val="tx1"/>
                          </a:solidFill>
                          <a:latin typeface="Meiryo" panose="020B0604030504040204" pitchFamily="34" charset="-128"/>
                          <a:ea typeface="Meiryo" panose="020B0604030504040204" pitchFamily="34" charset="-128"/>
                        </a:rPr>
                        <a:t>×1</a:t>
                      </a:r>
                      <a:r>
                        <a:rPr kumimoji="1" lang="ja-JP" altLang="en-US" sz="900" b="1" dirty="0">
                          <a:solidFill>
                            <a:schemeClr val="tx1"/>
                          </a:solidFill>
                          <a:latin typeface="Meiryo" panose="020B0604030504040204" pitchFamily="34" charset="-128"/>
                          <a:ea typeface="Meiryo" panose="020B0604030504040204" pitchFamily="34" charset="-128"/>
                        </a:rPr>
                        <a:t>タイプ</a:t>
                      </a:r>
                      <a:endParaRPr kumimoji="1" lang="en-US" altLang="ja-JP" sz="800" b="1" dirty="0">
                        <a:solidFill>
                          <a:schemeClr val="tx1"/>
                        </a:solidFill>
                        <a:latin typeface="Meiryo" panose="020B0604030504040204" pitchFamily="34" charset="-128"/>
                        <a:ea typeface="Meiryo" panose="020B0604030504040204" pitchFamily="34" charset="-128"/>
                      </a:endParaRPr>
                    </a:p>
                    <a:p>
                      <a:pPr algn="l"/>
                      <a:r>
                        <a:rPr kumimoji="1" lang="ja-JP" altLang="en-US" sz="800" b="1" dirty="0">
                          <a:solidFill>
                            <a:schemeClr val="tx1"/>
                          </a:solidFill>
                          <a:latin typeface="Meiryo" panose="020B0604030504040204" pitchFamily="34" charset="-128"/>
                          <a:ea typeface="Meiryo" panose="020B0604030504040204" pitchFamily="34" charset="-128"/>
                        </a:rPr>
                        <a:t>　お任せナレーション</a:t>
                      </a:r>
                      <a:endParaRPr kumimoji="1" lang="en-US" altLang="ja-JP" sz="800" b="1" dirty="0">
                        <a:solidFill>
                          <a:schemeClr val="tx1"/>
                        </a:solidFill>
                        <a:latin typeface="Meiryo" panose="020B0604030504040204" pitchFamily="34" charset="-128"/>
                        <a:ea typeface="Meiryo" panose="020B0604030504040204" pitchFamily="34" charset="-128"/>
                      </a:endParaRPr>
                    </a:p>
                    <a:p>
                      <a:pPr algn="l"/>
                      <a:r>
                        <a:rPr kumimoji="1" lang="ja-JP" altLang="en-US" sz="800" b="1" dirty="0">
                          <a:solidFill>
                            <a:schemeClr val="tx1"/>
                          </a:solidFill>
                          <a:latin typeface="Meiryo" panose="020B0604030504040204" pitchFamily="34" charset="-128"/>
                          <a:ea typeface="Meiryo" panose="020B0604030504040204" pitchFamily="34" charset="-128"/>
                        </a:rPr>
                        <a:t>　お任せ</a:t>
                      </a:r>
                      <a:r>
                        <a:rPr kumimoji="1" lang="en-US" altLang="ja-JP" sz="800" b="1" dirty="0">
                          <a:solidFill>
                            <a:schemeClr val="tx1"/>
                          </a:solidFill>
                          <a:latin typeface="Meiryo" panose="020B0604030504040204" pitchFamily="34" charset="-128"/>
                          <a:ea typeface="Meiryo" panose="020B0604030504040204" pitchFamily="34" charset="-128"/>
                        </a:rPr>
                        <a:t>BGM</a:t>
                      </a:r>
                    </a:p>
                    <a:p>
                      <a:pPr algn="l"/>
                      <a:r>
                        <a:rPr kumimoji="1" lang="ja-JP" altLang="en-US" sz="800" b="1" dirty="0">
                          <a:solidFill>
                            <a:schemeClr val="tx1"/>
                          </a:solidFill>
                          <a:latin typeface="Meiryo" panose="020B0604030504040204" pitchFamily="34" charset="-128"/>
                          <a:ea typeface="Meiryo" panose="020B0604030504040204" pitchFamily="34" charset="-128"/>
                        </a:rPr>
                        <a:t>　お任せ効果音</a:t>
                      </a:r>
                      <a:endParaRPr kumimoji="1" lang="en-US" altLang="ja-JP" sz="800" b="1" dirty="0">
                        <a:solidFill>
                          <a:schemeClr val="tx1"/>
                        </a:solidFill>
                        <a:latin typeface="Meiryo" panose="020B0604030504040204" pitchFamily="34" charset="-128"/>
                        <a:ea typeface="Meiryo" panose="020B0604030504040204" pitchFamily="34" charset="-128"/>
                      </a:endParaRPr>
                    </a:p>
                    <a:p>
                      <a:pPr algn="l"/>
                      <a:endParaRPr kumimoji="1" lang="en-US" altLang="ja-JP" sz="900" b="1" dirty="0">
                        <a:solidFill>
                          <a:schemeClr val="tx1"/>
                        </a:solidFill>
                        <a:latin typeface="Meiryo" panose="020B0604030504040204" pitchFamily="34" charset="-128"/>
                        <a:ea typeface="Meiryo" panose="020B0604030504040204" pitchFamily="34" charset="-128"/>
                      </a:endParaRPr>
                    </a:p>
                    <a:p>
                      <a:pPr algn="l"/>
                      <a:endParaRPr kumimoji="1" lang="en-US" altLang="ja-JP" sz="900" b="1" dirty="0">
                        <a:solidFill>
                          <a:schemeClr val="tx1"/>
                        </a:solidFill>
                        <a:latin typeface="Meiryo" panose="020B0604030504040204" pitchFamily="34" charset="-128"/>
                        <a:ea typeface="Meiryo" panose="020B0604030504040204" pitchFamily="34" charset="-128"/>
                      </a:endParaRPr>
                    </a:p>
                    <a:p>
                      <a:pPr algn="l"/>
                      <a:r>
                        <a:rPr kumimoji="1" lang="ja-JP" altLang="en-US" sz="900" b="1" dirty="0">
                          <a:solidFill>
                            <a:schemeClr val="tx1"/>
                          </a:solidFill>
                          <a:latin typeface="Meiryo" panose="020B0604030504040204" pitchFamily="34" charset="-128"/>
                          <a:ea typeface="Meiryo" panose="020B0604030504040204" pitchFamily="34" charset="-128"/>
                        </a:rPr>
                        <a:t>●完パケ動画二次利用権利</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ja-JP" altLang="en-US" sz="800" b="1" i="0" u="none" strike="noStrike" dirty="0">
                          <a:solidFill>
                            <a:schemeClr val="tx1"/>
                          </a:solidFill>
                          <a:effectLst/>
                          <a:latin typeface="Meiryo" panose="020B0604030504040204" pitchFamily="34" charset="-128"/>
                          <a:ea typeface="Meiryo" panose="020B0604030504040204" pitchFamily="34" charset="-128"/>
                        </a:rPr>
                        <a:t>都道府県 単位でエリア指定</a:t>
                      </a:r>
                      <a:r>
                        <a:rPr lang="ja-JP" altLang="en-US" sz="600" b="0" i="0" u="none" strike="noStrike" dirty="0">
                          <a:solidFill>
                            <a:schemeClr val="tx1"/>
                          </a:solidFill>
                          <a:effectLst/>
                          <a:latin typeface="Meiryo" panose="020B0604030504040204" pitchFamily="34" charset="-128"/>
                          <a:ea typeface="Meiryo" panose="020B0604030504040204" pitchFamily="34" charset="-128"/>
                        </a:rPr>
                        <a:t>（複数指定可）</a:t>
                      </a:r>
                      <a:endParaRPr lang="ja-JP" altLang="en-US" sz="800" b="0" i="0" u="none" strike="noStrike" dirty="0">
                        <a:solidFill>
                          <a:schemeClr val="tx1"/>
                        </a:solidFill>
                        <a:effectLs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1,025,000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641,000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759,000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panose="020B0604030504040204" pitchFamily="34" charset="-128"/>
                          <a:ea typeface="Meiryo" panose="020B0604030504040204" pitchFamily="34" charset="-128"/>
                        </a:rPr>
                        <a:t>166,000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670555"/>
                  </a:ext>
                </a:extLst>
              </a:tr>
              <a:tr h="298174">
                <a:tc vMerge="1">
                  <a:txBody>
                    <a:bodyPr/>
                    <a:lstStyle/>
                    <a:p>
                      <a:endParaRPr kumimoji="1" lang="ja-JP" altLang="en-US"/>
                    </a:p>
                  </a:txBody>
                  <a:tcPr>
                    <a:lnR w="6350" cap="flat" cmpd="sng" algn="ctr">
                      <a:solidFill>
                        <a:srgbClr val="000000"/>
                      </a:solidFill>
                      <a:prstDash val="solid"/>
                      <a:round/>
                      <a:headEnd type="none" w="med" len="med"/>
                      <a:tailEnd type="none" w="med" len="med"/>
                    </a:lnR>
                    <a:noFill/>
                  </a:tcPr>
                </a:tc>
                <a:tc vMerge="1">
                  <a:txBody>
                    <a:bodyPr/>
                    <a:lstStyle/>
                    <a:p>
                      <a:endParaRPr kumimoji="1" lang="ja-JP" altLang="en-US"/>
                    </a:p>
                  </a:txBody>
                  <a:tcPr/>
                </a:tc>
                <a:tc>
                  <a:txBody>
                    <a:bodyPr/>
                    <a:lstStyle/>
                    <a:p>
                      <a:pPr algn="l" rtl="0" fontAlgn="ctr"/>
                      <a:r>
                        <a:rPr lang="ja-JP" altLang="en-US" sz="800" b="1" i="0" u="none" strike="noStrike" dirty="0">
                          <a:solidFill>
                            <a:schemeClr val="tx1"/>
                          </a:solidFill>
                          <a:effectLst/>
                          <a:latin typeface="Meiryo" panose="020B0604030504040204" pitchFamily="34" charset="-128"/>
                          <a:ea typeface="Meiryo" panose="020B0604030504040204" pitchFamily="34" charset="-128"/>
                        </a:rPr>
                        <a:t>市区郡 単位でエリア指定　</a:t>
                      </a:r>
                      <a:r>
                        <a:rPr lang="ja-JP" altLang="en-US" sz="600" b="0" i="0" u="none" strike="noStrike" dirty="0">
                          <a:solidFill>
                            <a:schemeClr val="tx1"/>
                          </a:solidFill>
                          <a:effectLst/>
                          <a:latin typeface="Meiryo" panose="020B0604030504040204" pitchFamily="34" charset="-128"/>
                          <a:ea typeface="Meiryo" panose="020B0604030504040204" pitchFamily="34" charset="-128"/>
                        </a:rPr>
                        <a:t>（複数指定可）</a:t>
                      </a:r>
                      <a:endParaRPr lang="ja-JP" altLang="en-US" sz="800" b="0" i="0" u="none" strike="noStrike" dirty="0">
                        <a:solidFill>
                          <a:schemeClr val="tx1"/>
                        </a:solidFill>
                        <a:effectLs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899,000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562,000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666,000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panose="020B0604030504040204" pitchFamily="34" charset="-128"/>
                          <a:ea typeface="Meiryo" panose="020B0604030504040204" pitchFamily="34" charset="-128"/>
                        </a:rPr>
                        <a:t>166,000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22217529"/>
                  </a:ext>
                </a:extLst>
              </a:tr>
              <a:tr h="298174">
                <a:tc vMerge="1">
                  <a:txBody>
                    <a:bodyPr/>
                    <a:lstStyle/>
                    <a:p>
                      <a:endParaRPr kumimoji="1" lang="ja-JP" altLang="en-US"/>
                    </a:p>
                  </a:txBody>
                  <a:tcPr>
                    <a:lnR w="6350" cap="flat" cmpd="sng" algn="ctr">
                      <a:solidFill>
                        <a:srgbClr val="000000"/>
                      </a:solidFill>
                      <a:prstDash val="solid"/>
                      <a:round/>
                      <a:headEnd type="none" w="med" len="med"/>
                      <a:tailEnd type="none" w="med" len="med"/>
                    </a:lnR>
                    <a:noFill/>
                  </a:tcPr>
                </a:tc>
                <a:tc vMerge="1">
                  <a:txBody>
                    <a:bodyPr/>
                    <a:lstStyle/>
                    <a:p>
                      <a:endParaRPr kumimoji="1" lang="ja-JP" altLang="en-US"/>
                    </a:p>
                  </a:txBody>
                  <a:tcPr/>
                </a:tc>
                <a:tc>
                  <a:txBody>
                    <a:bodyPr/>
                    <a:lstStyle/>
                    <a:p>
                      <a:pPr algn="l" rtl="0" fontAlgn="ctr"/>
                      <a:r>
                        <a:rPr lang="ja-JP" altLang="en-US" sz="800" b="1" i="0" u="none" strike="noStrike" dirty="0">
                          <a:solidFill>
                            <a:schemeClr val="tx1"/>
                          </a:solidFill>
                          <a:effectLst/>
                          <a:latin typeface="Meiryo" panose="020B0604030504040204" pitchFamily="34" charset="-128"/>
                          <a:ea typeface="Meiryo" panose="020B0604030504040204" pitchFamily="34" charset="-128"/>
                        </a:rPr>
                        <a:t>性別</a:t>
                      </a:r>
                      <a:r>
                        <a:rPr lang="en-US" altLang="ja-JP" sz="800" b="1" i="0" u="none" strike="noStrike" dirty="0">
                          <a:solidFill>
                            <a:schemeClr val="tx1"/>
                          </a:solidFill>
                          <a:effectLst/>
                          <a:latin typeface="Meiryo" panose="020B0604030504040204" pitchFamily="34" charset="-128"/>
                          <a:ea typeface="Meiryo" panose="020B0604030504040204" pitchFamily="34" charset="-128"/>
                        </a:rPr>
                        <a:t> or </a:t>
                      </a:r>
                      <a:r>
                        <a:rPr lang="ja-JP" altLang="en-US" sz="800" b="1" i="0" u="none" strike="noStrike" dirty="0">
                          <a:solidFill>
                            <a:schemeClr val="tx1"/>
                          </a:solidFill>
                          <a:effectLst/>
                          <a:latin typeface="Meiryo" panose="020B0604030504040204" pitchFamily="34" charset="-128"/>
                          <a:ea typeface="Meiryo" panose="020B0604030504040204" pitchFamily="34" charset="-128"/>
                        </a:rPr>
                        <a:t>年代指定</a:t>
                      </a: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854,000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534,000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633,000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panose="020B0604030504040204" pitchFamily="34" charset="-128"/>
                          <a:ea typeface="Meiryo" panose="020B0604030504040204" pitchFamily="34" charset="-128"/>
                        </a:rPr>
                        <a:t>166,000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16227430"/>
                  </a:ext>
                </a:extLst>
              </a:tr>
              <a:tr h="298174">
                <a:tc vMerge="1">
                  <a:txBody>
                    <a:bodyPr/>
                    <a:lstStyle/>
                    <a:p>
                      <a:endParaRPr kumimoji="1" lang="ja-JP" altLang="en-US"/>
                    </a:p>
                  </a:txBody>
                  <a:tcPr>
                    <a:lnR w="6350" cap="flat" cmpd="sng" algn="ctr">
                      <a:solidFill>
                        <a:srgbClr val="000000"/>
                      </a:solidFill>
                      <a:prstDash val="solid"/>
                      <a:round/>
                      <a:headEnd type="none" w="med" len="med"/>
                      <a:tailEnd type="none" w="med" len="med"/>
                    </a:lnR>
                    <a:noFill/>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Meiryo" panose="020B0604030504040204" pitchFamily="34" charset="-128"/>
                          <a:ea typeface="Meiryo" panose="020B0604030504040204" pitchFamily="34" charset="-128"/>
                        </a:rPr>
                        <a:t>性別</a:t>
                      </a:r>
                      <a:r>
                        <a:rPr lang="en-US" altLang="ja-JP" sz="800" b="1" i="0" u="none" strike="noStrike" dirty="0">
                          <a:solidFill>
                            <a:schemeClr val="tx1"/>
                          </a:solidFill>
                          <a:effectLst/>
                          <a:latin typeface="Meiryo" panose="020B0604030504040204" pitchFamily="34" charset="-128"/>
                          <a:ea typeface="Meiryo" panose="020B0604030504040204" pitchFamily="34" charset="-128"/>
                        </a:rPr>
                        <a:t> </a:t>
                      </a:r>
                      <a:r>
                        <a:rPr lang="ja-JP" altLang="en-US" sz="800" b="1" i="0" u="none" strike="noStrike" dirty="0">
                          <a:solidFill>
                            <a:schemeClr val="tx1"/>
                          </a:solidFill>
                          <a:effectLst/>
                          <a:latin typeface="Meiryo" panose="020B0604030504040204" pitchFamily="34" charset="-128"/>
                          <a:ea typeface="Meiryo" panose="020B0604030504040204" pitchFamily="34" charset="-128"/>
                        </a:rPr>
                        <a:t>＋</a:t>
                      </a:r>
                      <a:r>
                        <a:rPr lang="en-US" altLang="ja-JP" sz="800" b="1" i="0" u="none" strike="noStrike" dirty="0">
                          <a:solidFill>
                            <a:schemeClr val="tx1"/>
                          </a:solidFill>
                          <a:effectLst/>
                          <a:latin typeface="Meiryo" panose="020B0604030504040204" pitchFamily="34" charset="-128"/>
                          <a:ea typeface="Meiryo" panose="020B0604030504040204" pitchFamily="34" charset="-128"/>
                        </a:rPr>
                        <a:t> </a:t>
                      </a:r>
                      <a:r>
                        <a:rPr lang="ja-JP" altLang="en-US" sz="800" b="1" i="0" u="none" strike="noStrike" dirty="0">
                          <a:solidFill>
                            <a:schemeClr val="tx1"/>
                          </a:solidFill>
                          <a:effectLst/>
                          <a:latin typeface="Meiryo" panose="020B0604030504040204" pitchFamily="34" charset="-128"/>
                          <a:ea typeface="Meiryo" panose="020B0604030504040204" pitchFamily="34" charset="-128"/>
                        </a:rPr>
                        <a:t>年代指定</a:t>
                      </a: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712,000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445,000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527,000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panose="020B0604030504040204" pitchFamily="34" charset="-128"/>
                          <a:ea typeface="Meiryo" panose="020B0604030504040204" pitchFamily="34" charset="-128"/>
                        </a:rPr>
                        <a:t>166,000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58893000"/>
                  </a:ext>
                </a:extLst>
              </a:tr>
              <a:tr h="298174">
                <a:tc vMerge="1">
                  <a:txBody>
                    <a:bodyPr/>
                    <a:lstStyle/>
                    <a:p>
                      <a:endParaRPr kumimoji="1" lang="ja-JP" altLang="en-US"/>
                    </a:p>
                  </a:txBody>
                  <a:tcPr>
                    <a:lnR w="6350" cap="flat" cmpd="sng" algn="ctr">
                      <a:solidFill>
                        <a:srgbClr val="000000"/>
                      </a:solidFill>
                      <a:prstDash val="solid"/>
                      <a:round/>
                      <a:headEnd type="none" w="med" len="med"/>
                      <a:tailEnd type="none" w="med" len="med"/>
                    </a:lnR>
                    <a:noFill/>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Meiryo" panose="020B0604030504040204" pitchFamily="34" charset="-128"/>
                          <a:ea typeface="Meiryo" panose="020B0604030504040204" pitchFamily="34" charset="-128"/>
                        </a:rPr>
                        <a:t>性別</a:t>
                      </a:r>
                      <a:r>
                        <a:rPr lang="en-US" altLang="ja-JP" sz="800" b="1" i="0" u="none" strike="noStrike" dirty="0">
                          <a:solidFill>
                            <a:schemeClr val="tx1"/>
                          </a:solidFill>
                          <a:effectLst/>
                          <a:latin typeface="Meiryo" panose="020B0604030504040204" pitchFamily="34" charset="-128"/>
                          <a:ea typeface="Meiryo" panose="020B0604030504040204" pitchFamily="34" charset="-128"/>
                        </a:rPr>
                        <a:t> </a:t>
                      </a:r>
                      <a:r>
                        <a:rPr lang="ja-JP" altLang="en-US" sz="800" b="1" i="0" u="none" strike="noStrike" dirty="0">
                          <a:solidFill>
                            <a:schemeClr val="tx1"/>
                          </a:solidFill>
                          <a:effectLst/>
                          <a:latin typeface="Meiryo" panose="020B0604030504040204" pitchFamily="34" charset="-128"/>
                          <a:ea typeface="Meiryo" panose="020B0604030504040204" pitchFamily="34" charset="-128"/>
                        </a:rPr>
                        <a:t>＋</a:t>
                      </a:r>
                      <a:r>
                        <a:rPr lang="en-US" altLang="ja-JP" sz="800" b="1" i="0" u="none" strike="noStrike" dirty="0">
                          <a:solidFill>
                            <a:schemeClr val="tx1"/>
                          </a:solidFill>
                          <a:effectLst/>
                          <a:latin typeface="Meiryo" panose="020B0604030504040204" pitchFamily="34" charset="-128"/>
                          <a:ea typeface="Meiryo" panose="020B0604030504040204" pitchFamily="34" charset="-128"/>
                        </a:rPr>
                        <a:t> </a:t>
                      </a:r>
                      <a:r>
                        <a:rPr lang="ja-JP" altLang="en-US" sz="800" b="1" i="0" u="none" strike="noStrike" dirty="0">
                          <a:solidFill>
                            <a:schemeClr val="tx1"/>
                          </a:solidFill>
                          <a:effectLst/>
                          <a:latin typeface="Meiryo" panose="020B0604030504040204" pitchFamily="34" charset="-128"/>
                          <a:ea typeface="Meiryo" panose="020B0604030504040204" pitchFamily="34" charset="-128"/>
                        </a:rPr>
                        <a:t>年代</a:t>
                      </a:r>
                      <a:r>
                        <a:rPr lang="en-US" altLang="ja-JP" sz="800" b="1" i="0" u="none" strike="noStrike" dirty="0">
                          <a:solidFill>
                            <a:schemeClr val="tx1"/>
                          </a:solidFill>
                          <a:effectLst/>
                          <a:latin typeface="Meiryo" panose="020B0604030504040204" pitchFamily="34" charset="-128"/>
                          <a:ea typeface="Meiryo" panose="020B0604030504040204" pitchFamily="34" charset="-128"/>
                        </a:rPr>
                        <a:t> + </a:t>
                      </a:r>
                      <a:r>
                        <a:rPr lang="ja-JP" altLang="en-US" sz="800" b="1" i="0" u="none" strike="noStrike" dirty="0">
                          <a:solidFill>
                            <a:schemeClr val="tx1"/>
                          </a:solidFill>
                          <a:effectLst/>
                          <a:latin typeface="Meiryo" panose="020B0604030504040204" pitchFamily="34" charset="-128"/>
                          <a:ea typeface="Meiryo" panose="020B0604030504040204" pitchFamily="34" charset="-128"/>
                        </a:rPr>
                        <a:t>属性指定</a:t>
                      </a: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666,000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416,000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493,000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panose="020B0604030504040204" pitchFamily="34" charset="-128"/>
                          <a:ea typeface="Meiryo" panose="020B0604030504040204" pitchFamily="34" charset="-128"/>
                        </a:rPr>
                        <a:t>166,000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3177898"/>
                  </a:ext>
                </a:extLst>
              </a:tr>
            </a:tbl>
          </a:graphicData>
        </a:graphic>
      </p:graphicFrame>
      <p:sp>
        <p:nvSpPr>
          <p:cNvPr id="5" name="平行四辺形 4">
            <a:extLst>
              <a:ext uri="{FF2B5EF4-FFF2-40B4-BE49-F238E27FC236}">
                <a16:creationId xmlns:a16="http://schemas.microsoft.com/office/drawing/2014/main" id="{1351CD8F-0CFB-FE48-9EDD-521D67128B81}"/>
              </a:ext>
            </a:extLst>
          </p:cNvPr>
          <p:cNvSpPr/>
          <p:nvPr/>
        </p:nvSpPr>
        <p:spPr>
          <a:xfrm>
            <a:off x="225385" y="196494"/>
            <a:ext cx="7761781" cy="338555"/>
          </a:xfrm>
          <a:prstGeom prst="parallelogram">
            <a:avLst/>
          </a:prstGeom>
          <a:solidFill>
            <a:srgbClr val="1B4E93"/>
          </a:solidFill>
          <a:ln w="7620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329134F-925F-B94C-9C93-58F42322BC80}"/>
              </a:ext>
            </a:extLst>
          </p:cNvPr>
          <p:cNvPicPr>
            <a:picLocks noChangeAspect="1"/>
          </p:cNvPicPr>
          <p:nvPr/>
        </p:nvPicPr>
        <p:blipFill rotWithShape="1">
          <a:blip r:embed="rId3"/>
          <a:srcRect t="22924" b="-12618"/>
          <a:stretch/>
        </p:blipFill>
        <p:spPr>
          <a:xfrm>
            <a:off x="8172223" y="250924"/>
            <a:ext cx="1357574" cy="250990"/>
          </a:xfrm>
          <a:prstGeom prst="rect">
            <a:avLst/>
          </a:prstGeom>
        </p:spPr>
      </p:pic>
      <p:sp>
        <p:nvSpPr>
          <p:cNvPr id="8" name="テキスト ボックス 7">
            <a:extLst>
              <a:ext uri="{FF2B5EF4-FFF2-40B4-BE49-F238E27FC236}">
                <a16:creationId xmlns:a16="http://schemas.microsoft.com/office/drawing/2014/main" id="{733F83A9-E755-4842-B828-377BF2A624D2}"/>
              </a:ext>
            </a:extLst>
          </p:cNvPr>
          <p:cNvSpPr txBox="1"/>
          <p:nvPr/>
        </p:nvSpPr>
        <p:spPr>
          <a:xfrm>
            <a:off x="2022402" y="197211"/>
            <a:ext cx="543194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実施料金別　</a:t>
            </a:r>
            <a:r>
              <a:rPr lang="en-US" altLang="ja-JP" sz="1600" b="1" kern="0" dirty="0">
                <a:solidFill>
                  <a:srgbClr val="FFFFFF"/>
                </a:solidFill>
                <a:latin typeface="Meiryo UI" panose="020B0604030504040204" pitchFamily="34" charset="-128"/>
                <a:ea typeface="Meiryo UI" panose="020B0604030504040204" pitchFamily="34" charset="-128"/>
                <a:cs typeface="Arial"/>
                <a:sym typeface="Arial"/>
              </a:rPr>
              <a:t> </a:t>
            </a: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掲載保証回数　</a:t>
            </a:r>
            <a:r>
              <a:rPr kumimoji="0" lang="en-US" altLang="ja-JP"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a:t>
            </a:r>
            <a:r>
              <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　</a:t>
            </a: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セグメント可能</a:t>
            </a:r>
            <a:r>
              <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項目　</a:t>
            </a:r>
          </a:p>
        </p:txBody>
      </p:sp>
      <p:cxnSp>
        <p:nvCxnSpPr>
          <p:cNvPr id="9" name="直線コネクタ 8">
            <a:extLst>
              <a:ext uri="{FF2B5EF4-FFF2-40B4-BE49-F238E27FC236}">
                <a16:creationId xmlns:a16="http://schemas.microsoft.com/office/drawing/2014/main" id="{A40178F9-A39A-F046-90EF-01BEB3CD7C60}"/>
              </a:ext>
            </a:extLst>
          </p:cNvPr>
          <p:cNvCxnSpPr>
            <a:cxnSpLocks/>
          </p:cNvCxnSpPr>
          <p:nvPr/>
        </p:nvCxnSpPr>
        <p:spPr>
          <a:xfrm>
            <a:off x="1917783" y="218225"/>
            <a:ext cx="0" cy="2836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6FAE1F5-AD82-FE45-AADD-ACCC59843615}"/>
              </a:ext>
            </a:extLst>
          </p:cNvPr>
          <p:cNvSpPr txBox="1"/>
          <p:nvPr/>
        </p:nvSpPr>
        <p:spPr>
          <a:xfrm>
            <a:off x="343544" y="197927"/>
            <a:ext cx="2715341"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en-US" altLang="ja-JP" sz="1600" b="1" kern="0" dirty="0" err="1">
                <a:solidFill>
                  <a:srgbClr val="FFFFFF"/>
                </a:solidFill>
                <a:latin typeface="Meiryo UI" panose="020B0604030504040204" pitchFamily="34" charset="-128"/>
                <a:ea typeface="Meiryo UI" panose="020B0604030504040204" pitchFamily="34" charset="-128"/>
                <a:cs typeface="Arial"/>
                <a:sym typeface="Arial"/>
              </a:rPr>
              <a:t>TVer</a:t>
            </a:r>
            <a:r>
              <a:rPr lang="ja-JP" altLang="en-US" sz="1600" b="1" kern="0">
                <a:solidFill>
                  <a:srgbClr val="FFFFFF"/>
                </a:solidFill>
                <a:latin typeface="Meiryo UI" panose="020B0604030504040204" pitchFamily="34" charset="-128"/>
                <a:ea typeface="Meiryo UI" panose="020B0604030504040204" pitchFamily="34" charset="-128"/>
                <a:cs typeface="Arial"/>
                <a:sym typeface="Arial"/>
              </a:rPr>
              <a:t>セット</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grpSp>
        <p:nvGrpSpPr>
          <p:cNvPr id="16" name="グループ化 15">
            <a:extLst>
              <a:ext uri="{FF2B5EF4-FFF2-40B4-BE49-F238E27FC236}">
                <a16:creationId xmlns:a16="http://schemas.microsoft.com/office/drawing/2014/main" id="{78C1806A-D5B5-EB6D-8505-0FD6780DB662}"/>
              </a:ext>
            </a:extLst>
          </p:cNvPr>
          <p:cNvGrpSpPr/>
          <p:nvPr/>
        </p:nvGrpSpPr>
        <p:grpSpPr>
          <a:xfrm>
            <a:off x="4806153" y="2703155"/>
            <a:ext cx="844880" cy="246221"/>
            <a:chOff x="5261350" y="4816096"/>
            <a:chExt cx="844880" cy="246221"/>
          </a:xfrm>
        </p:grpSpPr>
        <p:sp>
          <p:nvSpPr>
            <p:cNvPr id="32" name="角丸四角形 31">
              <a:extLst>
                <a:ext uri="{FF2B5EF4-FFF2-40B4-BE49-F238E27FC236}">
                  <a16:creationId xmlns:a16="http://schemas.microsoft.com/office/drawing/2014/main" id="{FDB44830-9D77-4E8C-E34F-42F4B8015709}"/>
                </a:ext>
              </a:extLst>
            </p:cNvPr>
            <p:cNvSpPr/>
            <p:nvPr/>
          </p:nvSpPr>
          <p:spPr>
            <a:xfrm>
              <a:off x="5333853" y="4840158"/>
              <a:ext cx="772377" cy="15641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b="1">
                  <a:latin typeface="Meiryo" panose="020B0604030504040204" pitchFamily="34" charset="-128"/>
                  <a:ea typeface="Meiryo" panose="020B0604030504040204" pitchFamily="34" charset="-128"/>
                </a:rPr>
                <a:t>　</a:t>
              </a:r>
              <a:r>
                <a:rPr kumimoji="1" lang="en-US" altLang="ja-JP" sz="700" b="1" dirty="0">
                  <a:latin typeface="Meiryo" panose="020B0604030504040204" pitchFamily="34" charset="-128"/>
                  <a:ea typeface="Meiryo" panose="020B0604030504040204" pitchFamily="34" charset="-128"/>
                </a:rPr>
                <a:t>  </a:t>
              </a:r>
              <a:r>
                <a:rPr kumimoji="1" lang="ja-JP" altLang="en-US" sz="700" b="1">
                  <a:latin typeface="Meiryo" panose="020B0604030504040204" pitchFamily="34" charset="-128"/>
                  <a:ea typeface="Meiryo" panose="020B0604030504040204" pitchFamily="34" charset="-128"/>
                </a:rPr>
                <a:t>都道府県限定</a:t>
              </a:r>
            </a:p>
          </p:txBody>
        </p:sp>
        <p:sp>
          <p:nvSpPr>
            <p:cNvPr id="11" name="円/楕円 10">
              <a:extLst>
                <a:ext uri="{FF2B5EF4-FFF2-40B4-BE49-F238E27FC236}">
                  <a16:creationId xmlns:a16="http://schemas.microsoft.com/office/drawing/2014/main" id="{8D3BEF4F-F30C-5EF3-A681-D889FA186F2B}"/>
                </a:ext>
              </a:extLst>
            </p:cNvPr>
            <p:cNvSpPr/>
            <p:nvPr/>
          </p:nvSpPr>
          <p:spPr>
            <a:xfrm>
              <a:off x="5351871" y="4854137"/>
              <a:ext cx="131272" cy="131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83CE956-688D-3095-BC33-DAC952DD24C4}"/>
                </a:ext>
              </a:extLst>
            </p:cNvPr>
            <p:cNvSpPr txBox="1"/>
            <p:nvPr/>
          </p:nvSpPr>
          <p:spPr>
            <a:xfrm>
              <a:off x="5261350" y="4816096"/>
              <a:ext cx="312906" cy="246221"/>
            </a:xfrm>
            <a:prstGeom prst="rect">
              <a:avLst/>
            </a:prstGeom>
            <a:noFill/>
          </p:spPr>
          <p:txBody>
            <a:bodyPr wrap="none" rtlCol="0">
              <a:spAutoFit/>
            </a:bodyPr>
            <a:lstStyle/>
            <a:p>
              <a:r>
                <a:rPr kumimoji="1" lang="ja-JP" altLang="en-US" sz="1000" b="1">
                  <a:solidFill>
                    <a:srgbClr val="FF0000"/>
                  </a:solidFill>
                  <a:latin typeface="Meiryo" panose="020B0604030504040204" pitchFamily="34" charset="-128"/>
                  <a:ea typeface="Meiryo" panose="020B0604030504040204" pitchFamily="34" charset="-128"/>
                </a:rPr>
                <a:t>！</a:t>
              </a:r>
            </a:p>
          </p:txBody>
        </p:sp>
      </p:grpSp>
      <p:grpSp>
        <p:nvGrpSpPr>
          <p:cNvPr id="17" name="グループ化 16">
            <a:extLst>
              <a:ext uri="{FF2B5EF4-FFF2-40B4-BE49-F238E27FC236}">
                <a16:creationId xmlns:a16="http://schemas.microsoft.com/office/drawing/2014/main" id="{AC776DA4-050A-9953-15B9-3412C8A5830C}"/>
              </a:ext>
            </a:extLst>
          </p:cNvPr>
          <p:cNvGrpSpPr/>
          <p:nvPr/>
        </p:nvGrpSpPr>
        <p:grpSpPr>
          <a:xfrm>
            <a:off x="4806153" y="2994970"/>
            <a:ext cx="844880" cy="246221"/>
            <a:chOff x="5261350" y="4816096"/>
            <a:chExt cx="844880" cy="246221"/>
          </a:xfrm>
        </p:grpSpPr>
        <p:sp>
          <p:nvSpPr>
            <p:cNvPr id="35" name="角丸四角形 34">
              <a:extLst>
                <a:ext uri="{FF2B5EF4-FFF2-40B4-BE49-F238E27FC236}">
                  <a16:creationId xmlns:a16="http://schemas.microsoft.com/office/drawing/2014/main" id="{243E7F67-9FA7-8838-36CF-3FBA82481CC3}"/>
                </a:ext>
              </a:extLst>
            </p:cNvPr>
            <p:cNvSpPr/>
            <p:nvPr/>
          </p:nvSpPr>
          <p:spPr>
            <a:xfrm>
              <a:off x="5333853" y="4840158"/>
              <a:ext cx="772377" cy="15641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b="1">
                  <a:latin typeface="Meiryo" panose="020B0604030504040204" pitchFamily="34" charset="-128"/>
                  <a:ea typeface="Meiryo" panose="020B0604030504040204" pitchFamily="34" charset="-128"/>
                </a:rPr>
                <a:t>　</a:t>
              </a:r>
              <a:r>
                <a:rPr kumimoji="1" lang="en-US" altLang="ja-JP" sz="700" b="1" dirty="0">
                  <a:latin typeface="Meiryo" panose="020B0604030504040204" pitchFamily="34" charset="-128"/>
                  <a:ea typeface="Meiryo" panose="020B0604030504040204" pitchFamily="34" charset="-128"/>
                </a:rPr>
                <a:t>  </a:t>
              </a:r>
              <a:r>
                <a:rPr kumimoji="1" lang="ja-JP" altLang="en-US" sz="700" b="1">
                  <a:latin typeface="Meiryo" panose="020B0604030504040204" pitchFamily="34" charset="-128"/>
                  <a:ea typeface="Meiryo" panose="020B0604030504040204" pitchFamily="34" charset="-128"/>
                </a:rPr>
                <a:t>都道府県限定</a:t>
              </a:r>
            </a:p>
          </p:txBody>
        </p:sp>
        <p:sp>
          <p:nvSpPr>
            <p:cNvPr id="37" name="円/楕円 36">
              <a:extLst>
                <a:ext uri="{FF2B5EF4-FFF2-40B4-BE49-F238E27FC236}">
                  <a16:creationId xmlns:a16="http://schemas.microsoft.com/office/drawing/2014/main" id="{28264F8F-3AFE-CFC6-A6DC-712B4A6558C4}"/>
                </a:ext>
              </a:extLst>
            </p:cNvPr>
            <p:cNvSpPr/>
            <p:nvPr/>
          </p:nvSpPr>
          <p:spPr>
            <a:xfrm>
              <a:off x="5351871" y="4854137"/>
              <a:ext cx="131272" cy="131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8A48369-99FD-BC72-E047-D8C658CCA4BD}"/>
                </a:ext>
              </a:extLst>
            </p:cNvPr>
            <p:cNvSpPr txBox="1"/>
            <p:nvPr/>
          </p:nvSpPr>
          <p:spPr>
            <a:xfrm>
              <a:off x="5261350" y="4816096"/>
              <a:ext cx="312906" cy="246221"/>
            </a:xfrm>
            <a:prstGeom prst="rect">
              <a:avLst/>
            </a:prstGeom>
            <a:noFill/>
          </p:spPr>
          <p:txBody>
            <a:bodyPr wrap="none" rtlCol="0">
              <a:spAutoFit/>
            </a:bodyPr>
            <a:lstStyle/>
            <a:p>
              <a:r>
                <a:rPr kumimoji="1" lang="ja-JP" altLang="en-US" sz="1000" b="1">
                  <a:solidFill>
                    <a:srgbClr val="FF0000"/>
                  </a:solidFill>
                  <a:latin typeface="Meiryo" panose="020B0604030504040204" pitchFamily="34" charset="-128"/>
                  <a:ea typeface="Meiryo" panose="020B0604030504040204" pitchFamily="34" charset="-128"/>
                </a:rPr>
                <a:t>！</a:t>
              </a:r>
            </a:p>
          </p:txBody>
        </p:sp>
      </p:grpSp>
      <p:grpSp>
        <p:nvGrpSpPr>
          <p:cNvPr id="39" name="グループ化 38">
            <a:extLst>
              <a:ext uri="{FF2B5EF4-FFF2-40B4-BE49-F238E27FC236}">
                <a16:creationId xmlns:a16="http://schemas.microsoft.com/office/drawing/2014/main" id="{6EB6E738-5298-0521-D74B-C73FE3EFE909}"/>
              </a:ext>
            </a:extLst>
          </p:cNvPr>
          <p:cNvGrpSpPr/>
          <p:nvPr/>
        </p:nvGrpSpPr>
        <p:grpSpPr>
          <a:xfrm>
            <a:off x="4806153" y="3300943"/>
            <a:ext cx="844880" cy="246221"/>
            <a:chOff x="5261350" y="4816096"/>
            <a:chExt cx="844880" cy="246221"/>
          </a:xfrm>
        </p:grpSpPr>
        <p:sp>
          <p:nvSpPr>
            <p:cNvPr id="40" name="角丸四角形 39">
              <a:extLst>
                <a:ext uri="{FF2B5EF4-FFF2-40B4-BE49-F238E27FC236}">
                  <a16:creationId xmlns:a16="http://schemas.microsoft.com/office/drawing/2014/main" id="{A892B740-4B75-4191-29C3-E58C667000A3}"/>
                </a:ext>
              </a:extLst>
            </p:cNvPr>
            <p:cNvSpPr/>
            <p:nvPr/>
          </p:nvSpPr>
          <p:spPr>
            <a:xfrm>
              <a:off x="5333853" y="4840158"/>
              <a:ext cx="772377" cy="15641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b="1">
                  <a:latin typeface="Meiryo" panose="020B0604030504040204" pitchFamily="34" charset="-128"/>
                  <a:ea typeface="Meiryo" panose="020B0604030504040204" pitchFamily="34" charset="-128"/>
                </a:rPr>
                <a:t>　</a:t>
              </a:r>
              <a:r>
                <a:rPr kumimoji="1" lang="en-US" altLang="ja-JP" sz="700" b="1" dirty="0">
                  <a:latin typeface="Meiryo" panose="020B0604030504040204" pitchFamily="34" charset="-128"/>
                  <a:ea typeface="Meiryo" panose="020B0604030504040204" pitchFamily="34" charset="-128"/>
                </a:rPr>
                <a:t>  </a:t>
              </a:r>
              <a:r>
                <a:rPr kumimoji="1" lang="ja-JP" altLang="en-US" sz="700" b="1">
                  <a:latin typeface="Meiryo" panose="020B0604030504040204" pitchFamily="34" charset="-128"/>
                  <a:ea typeface="Meiryo" panose="020B0604030504040204" pitchFamily="34" charset="-128"/>
                </a:rPr>
                <a:t>都道府県限定</a:t>
              </a:r>
            </a:p>
          </p:txBody>
        </p:sp>
        <p:sp>
          <p:nvSpPr>
            <p:cNvPr id="41" name="円/楕円 40">
              <a:extLst>
                <a:ext uri="{FF2B5EF4-FFF2-40B4-BE49-F238E27FC236}">
                  <a16:creationId xmlns:a16="http://schemas.microsoft.com/office/drawing/2014/main" id="{F8092254-46A7-31FF-A02F-03F5FDDB562D}"/>
                </a:ext>
              </a:extLst>
            </p:cNvPr>
            <p:cNvSpPr/>
            <p:nvPr/>
          </p:nvSpPr>
          <p:spPr>
            <a:xfrm>
              <a:off x="5351871" y="4854137"/>
              <a:ext cx="131272" cy="131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E2990EEB-76C3-F0A9-FC56-118FFD776BCE}"/>
                </a:ext>
              </a:extLst>
            </p:cNvPr>
            <p:cNvSpPr txBox="1"/>
            <p:nvPr/>
          </p:nvSpPr>
          <p:spPr>
            <a:xfrm>
              <a:off x="5261350" y="4816096"/>
              <a:ext cx="312906" cy="246221"/>
            </a:xfrm>
            <a:prstGeom prst="rect">
              <a:avLst/>
            </a:prstGeom>
            <a:noFill/>
          </p:spPr>
          <p:txBody>
            <a:bodyPr wrap="none" rtlCol="0">
              <a:spAutoFit/>
            </a:bodyPr>
            <a:lstStyle/>
            <a:p>
              <a:r>
                <a:rPr kumimoji="1" lang="ja-JP" altLang="en-US" sz="1000" b="1">
                  <a:solidFill>
                    <a:srgbClr val="FF0000"/>
                  </a:solidFill>
                  <a:latin typeface="Meiryo" panose="020B0604030504040204" pitchFamily="34" charset="-128"/>
                  <a:ea typeface="Meiryo" panose="020B0604030504040204" pitchFamily="34" charset="-128"/>
                </a:rPr>
                <a:t>！</a:t>
              </a:r>
            </a:p>
          </p:txBody>
        </p:sp>
      </p:grpSp>
      <p:grpSp>
        <p:nvGrpSpPr>
          <p:cNvPr id="43" name="グループ化 42">
            <a:extLst>
              <a:ext uri="{FF2B5EF4-FFF2-40B4-BE49-F238E27FC236}">
                <a16:creationId xmlns:a16="http://schemas.microsoft.com/office/drawing/2014/main" id="{38409776-5D6C-9F1C-4C87-00FC085167A0}"/>
              </a:ext>
            </a:extLst>
          </p:cNvPr>
          <p:cNvGrpSpPr/>
          <p:nvPr/>
        </p:nvGrpSpPr>
        <p:grpSpPr>
          <a:xfrm>
            <a:off x="4806153" y="4206608"/>
            <a:ext cx="844880" cy="246221"/>
            <a:chOff x="5261350" y="4816096"/>
            <a:chExt cx="844880" cy="246221"/>
          </a:xfrm>
        </p:grpSpPr>
        <p:sp>
          <p:nvSpPr>
            <p:cNvPr id="44" name="角丸四角形 43">
              <a:extLst>
                <a:ext uri="{FF2B5EF4-FFF2-40B4-BE49-F238E27FC236}">
                  <a16:creationId xmlns:a16="http://schemas.microsoft.com/office/drawing/2014/main" id="{84860460-CDDB-B517-A34D-78613C05CF0E}"/>
                </a:ext>
              </a:extLst>
            </p:cNvPr>
            <p:cNvSpPr/>
            <p:nvPr/>
          </p:nvSpPr>
          <p:spPr>
            <a:xfrm>
              <a:off x="5333853" y="4840158"/>
              <a:ext cx="772377" cy="15641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b="1">
                  <a:latin typeface="Meiryo" panose="020B0604030504040204" pitchFamily="34" charset="-128"/>
                  <a:ea typeface="Meiryo" panose="020B0604030504040204" pitchFamily="34" charset="-128"/>
                </a:rPr>
                <a:t>　</a:t>
              </a:r>
              <a:r>
                <a:rPr kumimoji="1" lang="en-US" altLang="ja-JP" sz="700" b="1" dirty="0">
                  <a:latin typeface="Meiryo" panose="020B0604030504040204" pitchFamily="34" charset="-128"/>
                  <a:ea typeface="Meiryo" panose="020B0604030504040204" pitchFamily="34" charset="-128"/>
                </a:rPr>
                <a:t>  </a:t>
              </a:r>
              <a:r>
                <a:rPr kumimoji="1" lang="ja-JP" altLang="en-US" sz="700" b="1">
                  <a:latin typeface="Meiryo" panose="020B0604030504040204" pitchFamily="34" charset="-128"/>
                  <a:ea typeface="Meiryo" panose="020B0604030504040204" pitchFamily="34" charset="-128"/>
                </a:rPr>
                <a:t>都道府県限定</a:t>
              </a:r>
            </a:p>
          </p:txBody>
        </p:sp>
        <p:sp>
          <p:nvSpPr>
            <p:cNvPr id="45" name="円/楕円 44">
              <a:extLst>
                <a:ext uri="{FF2B5EF4-FFF2-40B4-BE49-F238E27FC236}">
                  <a16:creationId xmlns:a16="http://schemas.microsoft.com/office/drawing/2014/main" id="{C5FCD806-D0DD-7DB3-BD59-9F4D2538075A}"/>
                </a:ext>
              </a:extLst>
            </p:cNvPr>
            <p:cNvSpPr/>
            <p:nvPr/>
          </p:nvSpPr>
          <p:spPr>
            <a:xfrm>
              <a:off x="5351871" y="4854137"/>
              <a:ext cx="131272" cy="131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948356C-30F2-E657-AE0A-FDEF1448974C}"/>
                </a:ext>
              </a:extLst>
            </p:cNvPr>
            <p:cNvSpPr txBox="1"/>
            <p:nvPr/>
          </p:nvSpPr>
          <p:spPr>
            <a:xfrm>
              <a:off x="5261350" y="4816096"/>
              <a:ext cx="312906" cy="246221"/>
            </a:xfrm>
            <a:prstGeom prst="rect">
              <a:avLst/>
            </a:prstGeom>
            <a:noFill/>
          </p:spPr>
          <p:txBody>
            <a:bodyPr wrap="none" rtlCol="0">
              <a:spAutoFit/>
            </a:bodyPr>
            <a:lstStyle/>
            <a:p>
              <a:r>
                <a:rPr kumimoji="1" lang="ja-JP" altLang="en-US" sz="1000" b="1">
                  <a:solidFill>
                    <a:srgbClr val="FF0000"/>
                  </a:solidFill>
                  <a:latin typeface="Meiryo" panose="020B0604030504040204" pitchFamily="34" charset="-128"/>
                  <a:ea typeface="Meiryo" panose="020B0604030504040204" pitchFamily="34" charset="-128"/>
                </a:rPr>
                <a:t>！</a:t>
              </a:r>
            </a:p>
          </p:txBody>
        </p:sp>
      </p:grpSp>
      <p:grpSp>
        <p:nvGrpSpPr>
          <p:cNvPr id="47" name="グループ化 46">
            <a:extLst>
              <a:ext uri="{FF2B5EF4-FFF2-40B4-BE49-F238E27FC236}">
                <a16:creationId xmlns:a16="http://schemas.microsoft.com/office/drawing/2014/main" id="{BE2FEA4F-3116-4B40-2E48-D0195C140EFF}"/>
              </a:ext>
            </a:extLst>
          </p:cNvPr>
          <p:cNvGrpSpPr/>
          <p:nvPr/>
        </p:nvGrpSpPr>
        <p:grpSpPr>
          <a:xfrm>
            <a:off x="4806153" y="4487211"/>
            <a:ext cx="844880" cy="246221"/>
            <a:chOff x="5261350" y="4816096"/>
            <a:chExt cx="844880" cy="246221"/>
          </a:xfrm>
        </p:grpSpPr>
        <p:sp>
          <p:nvSpPr>
            <p:cNvPr id="48" name="角丸四角形 47">
              <a:extLst>
                <a:ext uri="{FF2B5EF4-FFF2-40B4-BE49-F238E27FC236}">
                  <a16:creationId xmlns:a16="http://schemas.microsoft.com/office/drawing/2014/main" id="{E3E203C7-F6FD-DD3D-F674-F541E3391478}"/>
                </a:ext>
              </a:extLst>
            </p:cNvPr>
            <p:cNvSpPr/>
            <p:nvPr/>
          </p:nvSpPr>
          <p:spPr>
            <a:xfrm>
              <a:off x="5333853" y="4840158"/>
              <a:ext cx="772377" cy="15641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b="1">
                  <a:latin typeface="Meiryo" panose="020B0604030504040204" pitchFamily="34" charset="-128"/>
                  <a:ea typeface="Meiryo" panose="020B0604030504040204" pitchFamily="34" charset="-128"/>
                </a:rPr>
                <a:t>　</a:t>
              </a:r>
              <a:r>
                <a:rPr kumimoji="1" lang="en-US" altLang="ja-JP" sz="700" b="1" dirty="0">
                  <a:latin typeface="Meiryo" panose="020B0604030504040204" pitchFamily="34" charset="-128"/>
                  <a:ea typeface="Meiryo" panose="020B0604030504040204" pitchFamily="34" charset="-128"/>
                </a:rPr>
                <a:t>  </a:t>
              </a:r>
              <a:r>
                <a:rPr kumimoji="1" lang="ja-JP" altLang="en-US" sz="700" b="1">
                  <a:latin typeface="Meiryo" panose="020B0604030504040204" pitchFamily="34" charset="-128"/>
                  <a:ea typeface="Meiryo" panose="020B0604030504040204" pitchFamily="34" charset="-128"/>
                </a:rPr>
                <a:t>都道府県限定</a:t>
              </a:r>
            </a:p>
          </p:txBody>
        </p:sp>
        <p:sp>
          <p:nvSpPr>
            <p:cNvPr id="49" name="円/楕円 48">
              <a:extLst>
                <a:ext uri="{FF2B5EF4-FFF2-40B4-BE49-F238E27FC236}">
                  <a16:creationId xmlns:a16="http://schemas.microsoft.com/office/drawing/2014/main" id="{60E2F651-E64D-1205-FDBD-DCB4EAA2C7D5}"/>
                </a:ext>
              </a:extLst>
            </p:cNvPr>
            <p:cNvSpPr/>
            <p:nvPr/>
          </p:nvSpPr>
          <p:spPr>
            <a:xfrm>
              <a:off x="5351871" y="4854137"/>
              <a:ext cx="131272" cy="131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21C53146-4A07-BB6F-3C52-6B87B75C53CC}"/>
                </a:ext>
              </a:extLst>
            </p:cNvPr>
            <p:cNvSpPr txBox="1"/>
            <p:nvPr/>
          </p:nvSpPr>
          <p:spPr>
            <a:xfrm>
              <a:off x="5261350" y="4816096"/>
              <a:ext cx="312906" cy="246221"/>
            </a:xfrm>
            <a:prstGeom prst="rect">
              <a:avLst/>
            </a:prstGeom>
            <a:noFill/>
          </p:spPr>
          <p:txBody>
            <a:bodyPr wrap="none" rtlCol="0">
              <a:spAutoFit/>
            </a:bodyPr>
            <a:lstStyle/>
            <a:p>
              <a:r>
                <a:rPr kumimoji="1" lang="ja-JP" altLang="en-US" sz="1000" b="1">
                  <a:solidFill>
                    <a:srgbClr val="FF0000"/>
                  </a:solidFill>
                  <a:latin typeface="Meiryo" panose="020B0604030504040204" pitchFamily="34" charset="-128"/>
                  <a:ea typeface="Meiryo" panose="020B0604030504040204" pitchFamily="34" charset="-128"/>
                </a:rPr>
                <a:t>！</a:t>
              </a:r>
            </a:p>
          </p:txBody>
        </p:sp>
      </p:grpSp>
      <p:grpSp>
        <p:nvGrpSpPr>
          <p:cNvPr id="51" name="グループ化 50">
            <a:extLst>
              <a:ext uri="{FF2B5EF4-FFF2-40B4-BE49-F238E27FC236}">
                <a16:creationId xmlns:a16="http://schemas.microsoft.com/office/drawing/2014/main" id="{3135454D-C58E-5F82-8D35-EAA3D2664715}"/>
              </a:ext>
            </a:extLst>
          </p:cNvPr>
          <p:cNvGrpSpPr/>
          <p:nvPr/>
        </p:nvGrpSpPr>
        <p:grpSpPr>
          <a:xfrm>
            <a:off x="4806153" y="4779846"/>
            <a:ext cx="844880" cy="246221"/>
            <a:chOff x="5261350" y="4816096"/>
            <a:chExt cx="844880" cy="246221"/>
          </a:xfrm>
        </p:grpSpPr>
        <p:sp>
          <p:nvSpPr>
            <p:cNvPr id="52" name="角丸四角形 51">
              <a:extLst>
                <a:ext uri="{FF2B5EF4-FFF2-40B4-BE49-F238E27FC236}">
                  <a16:creationId xmlns:a16="http://schemas.microsoft.com/office/drawing/2014/main" id="{7714DA85-F169-2D8C-DBA2-2FD7C6CEC5E6}"/>
                </a:ext>
              </a:extLst>
            </p:cNvPr>
            <p:cNvSpPr/>
            <p:nvPr/>
          </p:nvSpPr>
          <p:spPr>
            <a:xfrm>
              <a:off x="5333853" y="4840158"/>
              <a:ext cx="772377" cy="15641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b="1">
                  <a:latin typeface="Meiryo" panose="020B0604030504040204" pitchFamily="34" charset="-128"/>
                  <a:ea typeface="Meiryo" panose="020B0604030504040204" pitchFamily="34" charset="-128"/>
                </a:rPr>
                <a:t>　</a:t>
              </a:r>
              <a:r>
                <a:rPr kumimoji="1" lang="en-US" altLang="ja-JP" sz="700" b="1" dirty="0">
                  <a:latin typeface="Meiryo" panose="020B0604030504040204" pitchFamily="34" charset="-128"/>
                  <a:ea typeface="Meiryo" panose="020B0604030504040204" pitchFamily="34" charset="-128"/>
                </a:rPr>
                <a:t>  </a:t>
              </a:r>
              <a:r>
                <a:rPr kumimoji="1" lang="ja-JP" altLang="en-US" sz="700" b="1">
                  <a:latin typeface="Meiryo" panose="020B0604030504040204" pitchFamily="34" charset="-128"/>
                  <a:ea typeface="Meiryo" panose="020B0604030504040204" pitchFamily="34" charset="-128"/>
                </a:rPr>
                <a:t>都道府県限定</a:t>
              </a:r>
            </a:p>
          </p:txBody>
        </p:sp>
        <p:sp>
          <p:nvSpPr>
            <p:cNvPr id="53" name="円/楕円 52">
              <a:extLst>
                <a:ext uri="{FF2B5EF4-FFF2-40B4-BE49-F238E27FC236}">
                  <a16:creationId xmlns:a16="http://schemas.microsoft.com/office/drawing/2014/main" id="{D98D9D83-A481-FA4D-8CF7-8818F3EF61F1}"/>
                </a:ext>
              </a:extLst>
            </p:cNvPr>
            <p:cNvSpPr/>
            <p:nvPr/>
          </p:nvSpPr>
          <p:spPr>
            <a:xfrm>
              <a:off x="5351871" y="4854137"/>
              <a:ext cx="131272" cy="131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7D341B4D-77FE-7CF6-076F-E4350F10C850}"/>
                </a:ext>
              </a:extLst>
            </p:cNvPr>
            <p:cNvSpPr txBox="1"/>
            <p:nvPr/>
          </p:nvSpPr>
          <p:spPr>
            <a:xfrm>
              <a:off x="5261350" y="4816096"/>
              <a:ext cx="312906" cy="246221"/>
            </a:xfrm>
            <a:prstGeom prst="rect">
              <a:avLst/>
            </a:prstGeom>
            <a:noFill/>
          </p:spPr>
          <p:txBody>
            <a:bodyPr wrap="none" rtlCol="0">
              <a:spAutoFit/>
            </a:bodyPr>
            <a:lstStyle/>
            <a:p>
              <a:r>
                <a:rPr kumimoji="1" lang="ja-JP" altLang="en-US" sz="1000" b="1">
                  <a:solidFill>
                    <a:srgbClr val="FF0000"/>
                  </a:solidFill>
                  <a:latin typeface="Meiryo" panose="020B0604030504040204" pitchFamily="34" charset="-128"/>
                  <a:ea typeface="Meiryo" panose="020B0604030504040204" pitchFamily="34" charset="-128"/>
                </a:rPr>
                <a:t>！</a:t>
              </a:r>
            </a:p>
          </p:txBody>
        </p:sp>
      </p:grpSp>
      <p:sp>
        <p:nvSpPr>
          <p:cNvPr id="1051" name="テキスト ボックス 1050">
            <a:extLst>
              <a:ext uri="{FF2B5EF4-FFF2-40B4-BE49-F238E27FC236}">
                <a16:creationId xmlns:a16="http://schemas.microsoft.com/office/drawing/2014/main" id="{AB88DF3D-0FE8-2085-B84F-4B53101D34B6}"/>
              </a:ext>
            </a:extLst>
          </p:cNvPr>
          <p:cNvSpPr txBox="1"/>
          <p:nvPr/>
        </p:nvSpPr>
        <p:spPr>
          <a:xfrm>
            <a:off x="1547937" y="823254"/>
            <a:ext cx="6623929" cy="338554"/>
          </a:xfrm>
          <a:prstGeom prst="rect">
            <a:avLst/>
          </a:prstGeom>
          <a:noFill/>
        </p:spPr>
        <p:txBody>
          <a:bodyPr wrap="none" rtlCol="0">
            <a:spAutoFit/>
          </a:bodyPr>
          <a:lstStyle/>
          <a:p>
            <a:pPr algn="r"/>
            <a:r>
              <a:rPr kumimoji="1" lang="ja-JP" altLang="en-US" sz="1600" b="1" dirty="0">
                <a:solidFill>
                  <a:srgbClr val="FF0000"/>
                </a:solidFill>
                <a:latin typeface="Meiryo" panose="020B0604030504040204" pitchFamily="34" charset="-128"/>
                <a:ea typeface="Meiryo" panose="020B0604030504040204" pitchFamily="34" charset="-128"/>
              </a:rPr>
              <a:t>ご予算にあわせて</a:t>
            </a:r>
            <a:r>
              <a:rPr kumimoji="1" lang="ja-JP" altLang="en-US" sz="1600" b="1" dirty="0">
                <a:solidFill>
                  <a:srgbClr val="FF0000"/>
                </a:solidFill>
                <a:highlight>
                  <a:srgbClr val="FFFF00"/>
                </a:highlight>
                <a:latin typeface="Meiryo" panose="020B0604030504040204" pitchFamily="34" charset="-128"/>
                <a:ea typeface="Meiryo" panose="020B0604030504040204" pitchFamily="34" charset="-128"/>
              </a:rPr>
              <a:t>掲載回数の買い増しが可能</a:t>
            </a:r>
            <a:r>
              <a:rPr kumimoji="1" lang="ja-JP" altLang="en-US" sz="1600" b="1" dirty="0">
                <a:solidFill>
                  <a:srgbClr val="FF0000"/>
                </a:solidFill>
                <a:latin typeface="Meiryo" panose="020B0604030504040204" pitchFamily="34" charset="-128"/>
                <a:ea typeface="Meiryo" panose="020B0604030504040204" pitchFamily="34" charset="-128"/>
              </a:rPr>
              <a:t>です。ご相談ください</a:t>
            </a:r>
            <a:r>
              <a:rPr kumimoji="1" lang="en-US" altLang="ja-JP" sz="1600" b="1" dirty="0">
                <a:solidFill>
                  <a:srgbClr val="FF0000"/>
                </a:solidFill>
                <a:latin typeface="Meiryo" panose="020B0604030504040204" pitchFamily="34" charset="-128"/>
                <a:ea typeface="Meiryo" panose="020B0604030504040204" pitchFamily="34" charset="-128"/>
              </a:rPr>
              <a:t>!</a:t>
            </a:r>
            <a:endParaRPr kumimoji="1" lang="ja-JP" altLang="en-US" sz="1600" b="1" dirty="0">
              <a:solidFill>
                <a:srgbClr val="FF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544923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辺形 10">
            <a:extLst>
              <a:ext uri="{FF2B5EF4-FFF2-40B4-BE49-F238E27FC236}">
                <a16:creationId xmlns:a16="http://schemas.microsoft.com/office/drawing/2014/main" id="{171B2B2D-804C-F94C-A514-5EF5BD10E8C9}"/>
              </a:ext>
            </a:extLst>
          </p:cNvPr>
          <p:cNvSpPr/>
          <p:nvPr/>
        </p:nvSpPr>
        <p:spPr>
          <a:xfrm>
            <a:off x="173905" y="204035"/>
            <a:ext cx="7336859" cy="464038"/>
          </a:xfrm>
          <a:prstGeom prst="parallelogram">
            <a:avLst/>
          </a:prstGeom>
          <a:solidFill>
            <a:srgbClr val="1B4E93"/>
          </a:solidFill>
          <a:ln w="7620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03A7B72-1BB9-4AB2-BC2A-5D38EFDD7AB0}"/>
              </a:ext>
            </a:extLst>
          </p:cNvPr>
          <p:cNvSpPr/>
          <p:nvPr/>
        </p:nvSpPr>
        <p:spPr>
          <a:xfrm>
            <a:off x="400462"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ADC6FB68-F802-4984-8A88-CDE2FAF5A038}"/>
              </a:ext>
            </a:extLst>
          </p:cNvPr>
          <p:cNvSpPr/>
          <p:nvPr/>
        </p:nvSpPr>
        <p:spPr>
          <a:xfrm>
            <a:off x="477554" y="265404"/>
            <a:ext cx="7033210" cy="400110"/>
          </a:xfrm>
          <a:prstGeom prst="rect">
            <a:avLst/>
          </a:prstGeom>
        </p:spPr>
        <p:txBody>
          <a:bodyPr wrap="square">
            <a:spAutoFit/>
          </a:bodyPr>
          <a:lstStyle/>
          <a:p>
            <a:pPr lvl="0" defTabSz="990570">
              <a:spcBef>
                <a:spcPct val="0"/>
              </a:spcBef>
              <a:defRPr/>
            </a:pPr>
            <a:r>
              <a:rPr kumimoji="1" lang="en-US" altLang="ja-JP" sz="2000" b="1" i="0" u="none" strike="noStrike" kern="120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rPr>
              <a:t>TVer</a:t>
            </a: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rPr>
              <a:t> セット</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に関するご留意事項</a:t>
            </a:r>
            <a:endParaRPr kumimoji="1" lang="en-US" altLang="ja-JP" sz="20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p:txBody>
      </p:sp>
      <p:sp>
        <p:nvSpPr>
          <p:cNvPr id="8" name="角丸四角形 162">
            <a:extLst>
              <a:ext uri="{FF2B5EF4-FFF2-40B4-BE49-F238E27FC236}">
                <a16:creationId xmlns:a16="http://schemas.microsoft.com/office/drawing/2014/main" id="{69B21F61-887B-46F0-A689-8222971421F7}"/>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id="{484BB296-0A34-4BD2-8E81-16A3195A9D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4" name="テキスト ボックス 3">
            <a:extLst>
              <a:ext uri="{FF2B5EF4-FFF2-40B4-BE49-F238E27FC236}">
                <a16:creationId xmlns:a16="http://schemas.microsoft.com/office/drawing/2014/main" id="{355739A2-E2F3-4196-ABA1-C5D60E87A7DA}"/>
              </a:ext>
            </a:extLst>
          </p:cNvPr>
          <p:cNvSpPr txBox="1"/>
          <p:nvPr/>
        </p:nvSpPr>
        <p:spPr>
          <a:xfrm>
            <a:off x="543273" y="990053"/>
            <a:ext cx="1789382" cy="276999"/>
          </a:xfrm>
          <a:prstGeom prst="rect">
            <a:avLst/>
          </a:prstGeom>
          <a:noFill/>
        </p:spPr>
        <p:txBody>
          <a:bodyPr wrap="square" rtlCol="0">
            <a:spAutoFit/>
          </a:bodyPr>
          <a:lstStyle/>
          <a:p>
            <a:r>
              <a:rPr lang="ja-JP" altLang="en-US" sz="1200" b="1" dirty="0"/>
              <a:t>■ ヤフー</a:t>
            </a:r>
            <a:r>
              <a:rPr kumimoji="1" lang="ja-JP" altLang="en-US" sz="1200" b="1" dirty="0"/>
              <a:t>について</a:t>
            </a:r>
          </a:p>
        </p:txBody>
      </p:sp>
      <p:sp>
        <p:nvSpPr>
          <p:cNvPr id="5" name="テキスト ボックス 4">
            <a:extLst>
              <a:ext uri="{FF2B5EF4-FFF2-40B4-BE49-F238E27FC236}">
                <a16:creationId xmlns:a16="http://schemas.microsoft.com/office/drawing/2014/main" id="{DBEFAEBA-A8AA-4063-BC1A-83FCD7F269D9}"/>
              </a:ext>
            </a:extLst>
          </p:cNvPr>
          <p:cNvSpPr txBox="1"/>
          <p:nvPr/>
        </p:nvSpPr>
        <p:spPr>
          <a:xfrm>
            <a:off x="631050" y="1218692"/>
            <a:ext cx="8550271" cy="1452642"/>
          </a:xfrm>
          <a:prstGeom prst="rect">
            <a:avLst/>
          </a:prstGeom>
          <a:noFill/>
        </p:spPr>
        <p:txBody>
          <a:bodyPr wrap="square" rtlCol="0">
            <a:spAutoFit/>
          </a:bodyPr>
          <a:lstStyle/>
          <a:p>
            <a:pPr>
              <a:lnSpc>
                <a:spcPct val="150000"/>
              </a:lnSpc>
            </a:pPr>
            <a:r>
              <a:rPr lang="ja-JP" altLang="en-US" sz="1000" dirty="0"/>
              <a:t>・ヤフートップページ広告の掲載デバイスは「</a:t>
            </a:r>
            <a:r>
              <a:rPr lang="en-US" altLang="ja-JP" sz="1000" dirty="0"/>
              <a:t>PC</a:t>
            </a:r>
            <a:r>
              <a:rPr lang="ja-JP" altLang="en-US" sz="1000" dirty="0"/>
              <a:t>」「スマホ」「</a:t>
            </a:r>
            <a:r>
              <a:rPr lang="en-US" altLang="ja-JP" sz="1000" dirty="0"/>
              <a:t>PC</a:t>
            </a:r>
            <a:r>
              <a:rPr lang="ja-JP" altLang="en-US" sz="1000" dirty="0"/>
              <a:t>＋スマホ併用」のいずれかからご指定頂けます。</a:t>
            </a:r>
            <a:endParaRPr lang="en-US" altLang="ja-JP" sz="1000" dirty="0"/>
          </a:p>
          <a:p>
            <a:pPr>
              <a:lnSpc>
                <a:spcPct val="150000"/>
              </a:lnSpc>
            </a:pPr>
            <a:r>
              <a:rPr kumimoji="1" lang="ja-JP" altLang="en-US" sz="1000" dirty="0"/>
              <a:t>・掲載期間は平日開始の</a:t>
            </a:r>
            <a:r>
              <a:rPr kumimoji="1" lang="en-US" altLang="ja-JP" sz="1000" dirty="0"/>
              <a:t>5</a:t>
            </a:r>
            <a:r>
              <a:rPr kumimoji="1" lang="ja-JP" altLang="en-US" sz="1000" dirty="0"/>
              <a:t>日～</a:t>
            </a:r>
            <a:r>
              <a:rPr kumimoji="1" lang="en-US" altLang="ja-JP" sz="1000" dirty="0"/>
              <a:t>1</a:t>
            </a:r>
            <a:r>
              <a:rPr kumimoji="1" lang="ja-JP" altLang="en-US" sz="1000" dirty="0"/>
              <a:t>ヶ月の間でご指定頂けます。</a:t>
            </a:r>
            <a:endParaRPr kumimoji="1" lang="en-US" altLang="ja-JP" sz="1000" dirty="0"/>
          </a:p>
          <a:p>
            <a:pPr>
              <a:lnSpc>
                <a:spcPct val="150000"/>
              </a:lnSpc>
            </a:pPr>
            <a:r>
              <a:rPr lang="ja-JP" altLang="en-US" sz="1000" dirty="0"/>
              <a:t>・土日祝日の掲載開始も指定頂けますが不具合時の即日対応ができない等の免責事項をご了承頂ける場合のみ対応可能です。</a:t>
            </a:r>
            <a:endParaRPr lang="en-US" altLang="ja-JP" sz="1000" dirty="0"/>
          </a:p>
          <a:p>
            <a:pPr>
              <a:lnSpc>
                <a:spcPct val="150000"/>
              </a:lnSpc>
            </a:pPr>
            <a:r>
              <a:rPr kumimoji="1" lang="ja-JP" altLang="en-US" sz="1000" dirty="0"/>
              <a:t>・広告掲載はご指定頂いた期間、かつ各区内での案分出稿となります。</a:t>
            </a:r>
            <a:endParaRPr kumimoji="1" lang="en-US" altLang="ja-JP" sz="1000" dirty="0"/>
          </a:p>
          <a:p>
            <a:pPr>
              <a:lnSpc>
                <a:spcPct val="150000"/>
              </a:lnSpc>
            </a:pPr>
            <a:r>
              <a:rPr lang="ja-JP" altLang="en-US" sz="1000" dirty="0"/>
              <a:t>・パッケージに含まれる広告の掲載回数は最低掲載数です。掲載回数の買増しも可能ですのでご希望の場合はご相談下さい。</a:t>
            </a:r>
            <a:endParaRPr lang="en-US" altLang="ja-JP" sz="1000" dirty="0"/>
          </a:p>
          <a:p>
            <a:pPr>
              <a:lnSpc>
                <a:spcPct val="150000"/>
              </a:lnSpc>
            </a:pPr>
            <a:r>
              <a:rPr lang="ja-JP" altLang="en-US" sz="1000" dirty="0"/>
              <a:t>　　</a:t>
            </a:r>
            <a:r>
              <a:rPr lang="en-US" altLang="ja-JP" sz="1000" dirty="0"/>
              <a:t>※</a:t>
            </a:r>
            <a:r>
              <a:rPr kumimoji="1" lang="ja-JP" altLang="en-US" sz="1000" dirty="0"/>
              <a:t>エリア判別方法（</a:t>
            </a:r>
            <a:r>
              <a:rPr kumimoji="1" lang="en-US" altLang="ja-JP" sz="1000" dirty="0"/>
              <a:t>PC</a:t>
            </a:r>
            <a:r>
              <a:rPr kumimoji="1" lang="ja-JP" altLang="en-US" sz="1000" dirty="0"/>
              <a:t>：ヤフー</a:t>
            </a:r>
            <a:r>
              <a:rPr kumimoji="1" lang="en-US" altLang="ja-JP" sz="1000" dirty="0"/>
              <a:t>ID</a:t>
            </a:r>
            <a:r>
              <a:rPr kumimoji="1" lang="ja-JP" altLang="en-US" sz="1000" dirty="0"/>
              <a:t>登録情報＆</a:t>
            </a:r>
            <a:r>
              <a:rPr kumimoji="1" lang="en-US" altLang="ja-JP" sz="1000" dirty="0"/>
              <a:t>IP</a:t>
            </a:r>
            <a:r>
              <a:rPr kumimoji="1" lang="ja-JP" altLang="en-US" sz="1000" dirty="0"/>
              <a:t>アドレス／スマホ：</a:t>
            </a:r>
            <a:r>
              <a:rPr lang="ja-JP" altLang="en-US" sz="1000" dirty="0"/>
              <a:t>ヤフー</a:t>
            </a:r>
            <a:r>
              <a:rPr lang="en-US" altLang="ja-JP" sz="1000" dirty="0"/>
              <a:t>ID</a:t>
            </a:r>
            <a:r>
              <a:rPr lang="ja-JP" altLang="en-US" sz="1000" dirty="0"/>
              <a:t>登録情報＆</a:t>
            </a:r>
            <a:r>
              <a:rPr lang="en-US" altLang="ja-JP" sz="1000" dirty="0" err="1"/>
              <a:t>WiFi</a:t>
            </a:r>
            <a:r>
              <a:rPr lang="ja-JP" altLang="en-US" sz="1000" dirty="0"/>
              <a:t>基地局）</a:t>
            </a:r>
            <a:endParaRPr lang="en-US" altLang="ja-JP" sz="1000" dirty="0"/>
          </a:p>
        </p:txBody>
      </p:sp>
      <p:sp>
        <p:nvSpPr>
          <p:cNvPr id="17" name="テキスト ボックス 16">
            <a:extLst>
              <a:ext uri="{FF2B5EF4-FFF2-40B4-BE49-F238E27FC236}">
                <a16:creationId xmlns:a16="http://schemas.microsoft.com/office/drawing/2014/main" id="{5F9A4291-53E3-4D1B-BD92-77C4C48D5C1E}"/>
              </a:ext>
            </a:extLst>
          </p:cNvPr>
          <p:cNvSpPr txBox="1"/>
          <p:nvPr/>
        </p:nvSpPr>
        <p:spPr>
          <a:xfrm>
            <a:off x="543273" y="3037160"/>
            <a:ext cx="1789382" cy="276999"/>
          </a:xfrm>
          <a:prstGeom prst="rect">
            <a:avLst/>
          </a:prstGeom>
          <a:noFill/>
        </p:spPr>
        <p:txBody>
          <a:bodyPr wrap="square" rtlCol="0">
            <a:spAutoFit/>
          </a:bodyPr>
          <a:lstStyle/>
          <a:p>
            <a:r>
              <a:rPr lang="ja-JP" altLang="en-US" sz="1200" b="1" dirty="0"/>
              <a:t>■</a:t>
            </a:r>
            <a:r>
              <a:rPr lang="en-US" altLang="ja-JP" sz="1200" b="1" dirty="0" err="1"/>
              <a:t>TVer</a:t>
            </a:r>
            <a:r>
              <a:rPr kumimoji="1" lang="ja-JP" altLang="en-US" sz="1200" b="1" dirty="0"/>
              <a:t>について</a:t>
            </a:r>
          </a:p>
        </p:txBody>
      </p:sp>
      <p:sp>
        <p:nvSpPr>
          <p:cNvPr id="19" name="テキスト ボックス 18">
            <a:extLst>
              <a:ext uri="{FF2B5EF4-FFF2-40B4-BE49-F238E27FC236}">
                <a16:creationId xmlns:a16="http://schemas.microsoft.com/office/drawing/2014/main" id="{0965FFCC-088A-45FC-8428-BBBF1AD6DE28}"/>
              </a:ext>
            </a:extLst>
          </p:cNvPr>
          <p:cNvSpPr txBox="1"/>
          <p:nvPr/>
        </p:nvSpPr>
        <p:spPr>
          <a:xfrm>
            <a:off x="566692" y="3282056"/>
            <a:ext cx="8643579" cy="3299301"/>
          </a:xfrm>
          <a:prstGeom prst="rect">
            <a:avLst/>
          </a:prstGeom>
          <a:noFill/>
        </p:spPr>
        <p:txBody>
          <a:bodyPr wrap="square" rtlCol="0">
            <a:spAutoFit/>
          </a:bodyPr>
          <a:lstStyle/>
          <a:p>
            <a:pPr defTabSz="913972">
              <a:lnSpc>
                <a:spcPct val="150000"/>
              </a:lnSpc>
            </a:pPr>
            <a:r>
              <a:rPr lang="ja-JP" altLang="en-US" sz="1000" dirty="0"/>
              <a:t>・業態考査が必要です。会社概要、訴求内容に関する情報（会社概要</a:t>
            </a:r>
            <a:r>
              <a:rPr lang="en-US" altLang="ja-JP" sz="1000" dirty="0"/>
              <a:t>URL</a:t>
            </a:r>
            <a:r>
              <a:rPr lang="ja-JP" altLang="en-US" sz="1000" dirty="0"/>
              <a:t>）をご連絡ください。</a:t>
            </a:r>
            <a:endParaRPr lang="en-US" altLang="ja-JP" sz="1000" dirty="0"/>
          </a:p>
          <a:p>
            <a:pPr defTabSz="913972">
              <a:lnSpc>
                <a:spcPct val="150000"/>
              </a:lnSpc>
            </a:pPr>
            <a:r>
              <a:rPr lang="ja-JP" altLang="en-US" sz="1000" dirty="0"/>
              <a:t> ・業態考査、クリエイティブ考査は各放送局の考査基準に準じます。よって動画の内容によっては配信ができないことがございます。 </a:t>
            </a:r>
            <a:endParaRPr lang="en-US" altLang="ja-JP" sz="1000" dirty="0"/>
          </a:p>
          <a:p>
            <a:pPr defTabSz="913972">
              <a:lnSpc>
                <a:spcPct val="150000"/>
              </a:lnSpc>
            </a:pPr>
            <a:r>
              <a:rPr lang="ja-JP" altLang="en-US" sz="1000" dirty="0"/>
              <a:t>・</a:t>
            </a:r>
            <a:r>
              <a:rPr lang="en-US" altLang="ja-JP" sz="1000" dirty="0" err="1"/>
              <a:t>TVer</a:t>
            </a:r>
            <a:r>
              <a:rPr lang="ja-JP" altLang="en-US" sz="1000" dirty="0"/>
              <a:t>の動画クリエティブ考査は、完全パッケージの動画データでなければお受けできません。（絵コンテでは考査ができません） </a:t>
            </a:r>
            <a:endParaRPr lang="en-US" altLang="ja-JP" sz="1000" dirty="0"/>
          </a:p>
          <a:p>
            <a:pPr defTabSz="913972">
              <a:lnSpc>
                <a:spcPct val="150000"/>
              </a:lnSpc>
            </a:pPr>
            <a:r>
              <a:rPr lang="ja-JP" altLang="en-US" sz="1000" dirty="0"/>
              <a:t>　よって通常よりも余裕をもったスケジュール（掲載開始日から逆算して</a:t>
            </a:r>
            <a:r>
              <a:rPr lang="en-US" altLang="ja-JP" sz="1000" dirty="0"/>
              <a:t>1.5</a:t>
            </a:r>
            <a:r>
              <a:rPr lang="ja-JP" altLang="en-US" sz="1000" dirty="0"/>
              <a:t>カ月程度）にてお申込み下さい。</a:t>
            </a:r>
            <a:endParaRPr lang="en-US" altLang="ja-JP" sz="1000" dirty="0"/>
          </a:p>
          <a:p>
            <a:pPr defTabSz="913972">
              <a:lnSpc>
                <a:spcPct val="150000"/>
              </a:lnSpc>
            </a:pPr>
            <a:r>
              <a:rPr lang="ja-JP" altLang="en-US" sz="1000" dirty="0"/>
              <a:t> ・完全パッケージによる各局ごとの考査の為、配信実施期間は多少、前後する可能性がございます。</a:t>
            </a:r>
            <a:endParaRPr lang="en-US" altLang="ja-JP" sz="1000" dirty="0"/>
          </a:p>
          <a:p>
            <a:pPr defTabSz="913972">
              <a:lnSpc>
                <a:spcPct val="150000"/>
              </a:lnSpc>
            </a:pPr>
            <a:r>
              <a:rPr lang="ja-JP" altLang="en-US" sz="1000" dirty="0"/>
              <a:t> ・配信期間は１週間</a:t>
            </a:r>
            <a:r>
              <a:rPr lang="en-US" altLang="ja-JP" sz="1000" dirty="0"/>
              <a:t>〜1</a:t>
            </a:r>
            <a:r>
              <a:rPr lang="ja-JP" altLang="en-US" sz="1000" dirty="0"/>
              <a:t>ヶ月で自由に設定頂けます。 ・配信エリアの最小単位は各都道府県となります。</a:t>
            </a:r>
            <a:endParaRPr lang="en-US" altLang="ja-JP" sz="1000" dirty="0"/>
          </a:p>
          <a:p>
            <a:pPr defTabSz="913972">
              <a:lnSpc>
                <a:spcPct val="150000"/>
              </a:lnSpc>
            </a:pPr>
            <a:r>
              <a:rPr lang="ja-JP" altLang="en-US" sz="1000" dirty="0"/>
              <a:t> ・細かいターゲットセグメントはできません。 </a:t>
            </a:r>
            <a:endParaRPr lang="en-US" altLang="ja-JP" sz="1000" dirty="0"/>
          </a:p>
          <a:p>
            <a:pPr defTabSz="913972">
              <a:lnSpc>
                <a:spcPct val="150000"/>
              </a:lnSpc>
            </a:pPr>
            <a:r>
              <a:rPr lang="ja-JP" altLang="en-US" sz="1000" dirty="0"/>
              <a:t>・掲載想定数</a:t>
            </a:r>
            <a:r>
              <a:rPr lang="en-US" altLang="ja-JP" sz="1000" dirty="0"/>
              <a:t>(imp</a:t>
            </a:r>
            <a:r>
              <a:rPr lang="ja-JP" altLang="en-US" sz="1000" dirty="0"/>
              <a:t>数</a:t>
            </a:r>
            <a:r>
              <a:rPr lang="en-US" altLang="ja-JP" sz="1000" dirty="0"/>
              <a:t>)</a:t>
            </a:r>
            <a:r>
              <a:rPr lang="ja-JP" altLang="en-US" sz="1000" dirty="0"/>
              <a:t>を保証するものではございません。あくまで想定回数であることをご了承下さい。</a:t>
            </a:r>
            <a:endParaRPr lang="en-US" altLang="ja-JP" sz="1000" dirty="0"/>
          </a:p>
          <a:p>
            <a:pPr defTabSz="913972">
              <a:lnSpc>
                <a:spcPct val="150000"/>
              </a:lnSpc>
            </a:pPr>
            <a:r>
              <a:rPr lang="ja-JP" altLang="en-US" sz="1000" dirty="0"/>
              <a:t> 　想定掲載回数が未達の場合でもご返金は一切ございませんの予めご了承下さい。 </a:t>
            </a:r>
            <a:endParaRPr lang="en-US" altLang="ja-JP" sz="1000" dirty="0"/>
          </a:p>
          <a:p>
            <a:pPr defTabSz="913972">
              <a:lnSpc>
                <a:spcPct val="150000"/>
              </a:lnSpc>
            </a:pPr>
            <a:r>
              <a:rPr lang="ja-JP" altLang="en-US" sz="1000" dirty="0"/>
              <a:t>・配信は全ての民放テレビ局ネットサービスに配信されるものではございません。</a:t>
            </a:r>
            <a:endParaRPr lang="en-US" altLang="ja-JP" sz="1000" dirty="0"/>
          </a:p>
          <a:p>
            <a:pPr defTabSz="913972">
              <a:lnSpc>
                <a:spcPct val="150000"/>
              </a:lnSpc>
            </a:pPr>
            <a:r>
              <a:rPr lang="ja-JP" altLang="en-US" sz="1000" dirty="0"/>
              <a:t>・テレビ局及びテレビ番組を指定することはできません。</a:t>
            </a:r>
            <a:endParaRPr lang="en-US" altLang="ja-JP" sz="1000" dirty="0"/>
          </a:p>
          <a:p>
            <a:pPr defTabSz="913972">
              <a:lnSpc>
                <a:spcPct val="150000"/>
              </a:lnSpc>
            </a:pPr>
            <a:r>
              <a:rPr lang="ja-JP" altLang="en-US" sz="1000" dirty="0"/>
              <a:t> ・</a:t>
            </a:r>
            <a:r>
              <a:rPr lang="en-US" altLang="ja-JP" sz="1000" dirty="0"/>
              <a:t>30</a:t>
            </a:r>
            <a:r>
              <a:rPr lang="ja-JP" altLang="en-US" sz="1000" dirty="0"/>
              <a:t>秒の動画を配信する追加オプションも可能です。ご相談下さい。</a:t>
            </a:r>
            <a:endParaRPr lang="en-US" altLang="ja-JP" sz="1000" dirty="0"/>
          </a:p>
          <a:p>
            <a:pPr defTabSz="913972">
              <a:lnSpc>
                <a:spcPct val="150000"/>
              </a:lnSpc>
            </a:pPr>
            <a:r>
              <a:rPr lang="ja-JP" altLang="en-US" sz="1000" dirty="0"/>
              <a:t>・配信期間中の広告動画素材の差替えはご対応可能です。但し素材審査 もございますのと早くても３営業 日</a:t>
            </a:r>
            <a:r>
              <a:rPr lang="en-US" altLang="ja-JP" sz="1000" dirty="0"/>
              <a:t>〜</a:t>
            </a:r>
            <a:r>
              <a:rPr lang="ja-JP" altLang="en-US" sz="1000" dirty="0"/>
              <a:t>５営業 日での反映となります。</a:t>
            </a:r>
            <a:endParaRPr lang="en-US" altLang="ja-JP" sz="1000" dirty="0"/>
          </a:p>
          <a:p>
            <a:pPr defTabSz="913972">
              <a:lnSpc>
                <a:spcPct val="150000"/>
              </a:lnSpc>
            </a:pPr>
            <a:r>
              <a:rPr lang="ja-JP" altLang="en-US" sz="1000" dirty="0"/>
              <a:t>　　</a:t>
            </a:r>
            <a:r>
              <a:rPr lang="en-US" altLang="ja-JP" sz="1000" dirty="0"/>
              <a:t>※</a:t>
            </a:r>
            <a:r>
              <a:rPr lang="ja-JP" altLang="en-US" sz="1000" dirty="0"/>
              <a:t>エリア判別方法（</a:t>
            </a:r>
            <a:r>
              <a:rPr lang="en-US" altLang="ja-JP" sz="1000" dirty="0"/>
              <a:t>PC</a:t>
            </a:r>
            <a:r>
              <a:rPr lang="ja-JP" altLang="en-US" sz="1000" dirty="0"/>
              <a:t>：</a:t>
            </a:r>
            <a:r>
              <a:rPr lang="en-US" altLang="ja-JP" sz="1000" dirty="0"/>
              <a:t>IP</a:t>
            </a:r>
            <a:r>
              <a:rPr lang="ja-JP" altLang="en-US" sz="1000" dirty="0"/>
              <a:t>アドレス／スマホ：</a:t>
            </a:r>
            <a:r>
              <a:rPr lang="en-US" altLang="ja-JP" sz="1000" dirty="0" err="1"/>
              <a:t>WiFi</a:t>
            </a:r>
            <a:r>
              <a:rPr lang="ja-JP" altLang="en-US" sz="1000" dirty="0"/>
              <a:t>基地局）</a:t>
            </a:r>
            <a:endParaRPr lang="en-US" altLang="ja-JP" sz="1000" dirty="0"/>
          </a:p>
        </p:txBody>
      </p:sp>
    </p:spTree>
    <p:extLst>
      <p:ext uri="{BB962C8B-B14F-4D97-AF65-F5344CB8AC3E}">
        <p14:creationId xmlns:p14="http://schemas.microsoft.com/office/powerpoint/2010/main" val="415377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平行四辺形 54">
            <a:extLst>
              <a:ext uri="{FF2B5EF4-FFF2-40B4-BE49-F238E27FC236}">
                <a16:creationId xmlns:a16="http://schemas.microsoft.com/office/drawing/2014/main" id="{D167DDC3-AF68-2848-BA95-48C9D532495C}"/>
              </a:ext>
            </a:extLst>
          </p:cNvPr>
          <p:cNvSpPr/>
          <p:nvPr/>
        </p:nvSpPr>
        <p:spPr>
          <a:xfrm>
            <a:off x="173905" y="204035"/>
            <a:ext cx="7336859" cy="464038"/>
          </a:xfrm>
          <a:prstGeom prst="parallelogram">
            <a:avLst/>
          </a:prstGeom>
          <a:solidFill>
            <a:srgbClr val="1B4E93"/>
          </a:solidFill>
          <a:ln w="7620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03A7B72-1BB9-4AB2-BC2A-5D38EFDD7AB0}"/>
              </a:ext>
            </a:extLst>
          </p:cNvPr>
          <p:cNvSpPr/>
          <p:nvPr/>
        </p:nvSpPr>
        <p:spPr>
          <a:xfrm>
            <a:off x="39549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p>
        </p:txBody>
      </p:sp>
      <p:sp>
        <p:nvSpPr>
          <p:cNvPr id="8" name="角丸四角形 162">
            <a:extLst>
              <a:ext uri="{FF2B5EF4-FFF2-40B4-BE49-F238E27FC236}">
                <a16:creationId xmlns:a16="http://schemas.microsoft.com/office/drawing/2014/main" id="{69B21F61-887B-46F0-A689-8222971421F7}"/>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484BB296-0A34-4BD2-8E81-16A3195A9D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12" name="テキスト ボックス 11">
            <a:extLst>
              <a:ext uri="{FF2B5EF4-FFF2-40B4-BE49-F238E27FC236}">
                <a16:creationId xmlns:a16="http://schemas.microsoft.com/office/drawing/2014/main" id="{8E22F5E7-219E-4D41-8844-A9DEBF1A0802}"/>
              </a:ext>
            </a:extLst>
          </p:cNvPr>
          <p:cNvSpPr txBox="1"/>
          <p:nvPr/>
        </p:nvSpPr>
        <p:spPr>
          <a:xfrm>
            <a:off x="514835" y="843340"/>
            <a:ext cx="8018063" cy="276999"/>
          </a:xfrm>
          <a:prstGeom prst="rect">
            <a:avLst/>
          </a:prstGeom>
          <a:noFill/>
        </p:spPr>
        <p:txBody>
          <a:bodyPr wrap="square" rtlCol="0">
            <a:spAutoFit/>
          </a:bodyPr>
          <a:lstStyle/>
          <a:p>
            <a:r>
              <a:rPr lang="ja-JP" altLang="en-US" sz="1200" b="1"/>
              <a:t>■</a:t>
            </a:r>
            <a:r>
              <a:rPr lang="en-US" altLang="ja-JP" sz="1200" b="1" dirty="0" err="1"/>
              <a:t>TVer</a:t>
            </a:r>
            <a:r>
              <a:rPr lang="ja-JP" altLang="en-US" sz="1200" b="1"/>
              <a:t>について</a:t>
            </a:r>
            <a:endParaRPr lang="en-US" altLang="ja-JP" sz="1200" b="1" dirty="0"/>
          </a:p>
        </p:txBody>
      </p:sp>
      <p:grpSp>
        <p:nvGrpSpPr>
          <p:cNvPr id="13" name="図形グループ 39">
            <a:extLst>
              <a:ext uri="{FF2B5EF4-FFF2-40B4-BE49-F238E27FC236}">
                <a16:creationId xmlns:a16="http://schemas.microsoft.com/office/drawing/2014/main" id="{424A35B7-F161-7D40-BC8D-E8437B79ACB5}"/>
              </a:ext>
            </a:extLst>
          </p:cNvPr>
          <p:cNvGrpSpPr/>
          <p:nvPr/>
        </p:nvGrpSpPr>
        <p:grpSpPr>
          <a:xfrm>
            <a:off x="645158" y="4173173"/>
            <a:ext cx="8655874" cy="1835193"/>
            <a:chOff x="346379" y="4234569"/>
            <a:chExt cx="8655874" cy="1835193"/>
          </a:xfrm>
        </p:grpSpPr>
        <p:sp>
          <p:nvSpPr>
            <p:cNvPr id="14" name="正方形/長方形 13">
              <a:extLst>
                <a:ext uri="{FF2B5EF4-FFF2-40B4-BE49-F238E27FC236}">
                  <a16:creationId xmlns:a16="http://schemas.microsoft.com/office/drawing/2014/main" id="{3B846B2A-7E58-2143-BA3F-0D43263CC548}"/>
                </a:ext>
              </a:extLst>
            </p:cNvPr>
            <p:cNvSpPr/>
            <p:nvPr/>
          </p:nvSpPr>
          <p:spPr>
            <a:xfrm>
              <a:off x="404417" y="4512726"/>
              <a:ext cx="8206957" cy="10389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557E9C3-2CEB-944E-A605-CD190160DA35}"/>
                </a:ext>
              </a:extLst>
            </p:cNvPr>
            <p:cNvSpPr/>
            <p:nvPr/>
          </p:nvSpPr>
          <p:spPr>
            <a:xfrm>
              <a:off x="368459" y="4508834"/>
              <a:ext cx="662359" cy="103706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CF70484-482B-3C49-B4C2-7ED28E7FC0FC}"/>
                </a:ext>
              </a:extLst>
            </p:cNvPr>
            <p:cNvSpPr/>
            <p:nvPr/>
          </p:nvSpPr>
          <p:spPr>
            <a:xfrm>
              <a:off x="2788011" y="4512726"/>
              <a:ext cx="403047" cy="103899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17" name="正方形/長方形 16">
              <a:extLst>
                <a:ext uri="{FF2B5EF4-FFF2-40B4-BE49-F238E27FC236}">
                  <a16:creationId xmlns:a16="http://schemas.microsoft.com/office/drawing/2014/main" id="{CA45DC89-BE8D-EA4A-ADBA-3FF2A2F6EF07}"/>
                </a:ext>
              </a:extLst>
            </p:cNvPr>
            <p:cNvSpPr/>
            <p:nvPr/>
          </p:nvSpPr>
          <p:spPr>
            <a:xfrm>
              <a:off x="368459" y="4587749"/>
              <a:ext cx="662359" cy="584775"/>
            </a:xfrm>
            <a:prstGeom prst="rect">
              <a:avLst/>
            </a:prstGeom>
          </p:spPr>
          <p:txBody>
            <a:bodyPr wrap="square" lIns="0" rIns="0">
              <a:spAutoFit/>
            </a:bodyPr>
            <a:lstStyle/>
            <a:p>
              <a:pPr algn="ctr"/>
              <a:r>
                <a:rPr lang="ja-JP" altLang="en-US" sz="800"/>
                <a:t>ユーザーが</a:t>
              </a:r>
              <a:endParaRPr lang="en-US" altLang="ja-JP" sz="800" dirty="0"/>
            </a:p>
            <a:p>
              <a:pPr algn="ctr"/>
              <a:r>
                <a:rPr lang="ja-JP" altLang="en-US" sz="800"/>
                <a:t>視聴したい</a:t>
              </a:r>
              <a:endParaRPr lang="en-US" altLang="ja-JP" sz="800" dirty="0"/>
            </a:p>
            <a:p>
              <a:pPr algn="ctr"/>
              <a:r>
                <a:rPr lang="ja-JP" altLang="en-US" sz="800"/>
                <a:t>コンテンツを</a:t>
              </a:r>
              <a:endParaRPr lang="en-US" altLang="ja-JP" sz="800" dirty="0"/>
            </a:p>
            <a:p>
              <a:pPr algn="ctr"/>
              <a:r>
                <a:rPr lang="ja-JP" altLang="en-US" sz="800" dirty="0"/>
                <a:t>選択</a:t>
              </a:r>
            </a:p>
          </p:txBody>
        </p:sp>
        <p:sp>
          <p:nvSpPr>
            <p:cNvPr id="18" name="正方形/長方形 17">
              <a:extLst>
                <a:ext uri="{FF2B5EF4-FFF2-40B4-BE49-F238E27FC236}">
                  <a16:creationId xmlns:a16="http://schemas.microsoft.com/office/drawing/2014/main" id="{1BE13F8E-4FB3-9347-9840-7A66AF440381}"/>
                </a:ext>
              </a:extLst>
            </p:cNvPr>
            <p:cNvSpPr/>
            <p:nvPr/>
          </p:nvSpPr>
          <p:spPr>
            <a:xfrm>
              <a:off x="1682723" y="4948289"/>
              <a:ext cx="853724" cy="246221"/>
            </a:xfrm>
            <a:prstGeom prst="rect">
              <a:avLst/>
            </a:prstGeom>
          </p:spPr>
          <p:txBody>
            <a:bodyPr wrap="square">
              <a:spAutoFit/>
            </a:bodyPr>
            <a:lstStyle/>
            <a:p>
              <a:pPr algn="ctr"/>
              <a:r>
                <a:rPr lang="ja-JP" altLang="en-US" sz="1000" dirty="0"/>
                <a:t>コンテンツ</a:t>
              </a:r>
              <a:endParaRPr lang="en-US" altLang="ja-JP" sz="1000" dirty="0"/>
            </a:p>
          </p:txBody>
        </p:sp>
        <p:sp>
          <p:nvSpPr>
            <p:cNvPr id="19" name="正方形/長方形 18">
              <a:extLst>
                <a:ext uri="{FF2B5EF4-FFF2-40B4-BE49-F238E27FC236}">
                  <a16:creationId xmlns:a16="http://schemas.microsoft.com/office/drawing/2014/main" id="{70B59ABB-4511-5F4C-869F-4F28067FB7D2}"/>
                </a:ext>
              </a:extLst>
            </p:cNvPr>
            <p:cNvSpPr/>
            <p:nvPr/>
          </p:nvSpPr>
          <p:spPr>
            <a:xfrm>
              <a:off x="3424876" y="4932240"/>
              <a:ext cx="842469" cy="246221"/>
            </a:xfrm>
            <a:prstGeom prst="rect">
              <a:avLst/>
            </a:prstGeom>
          </p:spPr>
          <p:txBody>
            <a:bodyPr wrap="square">
              <a:spAutoFit/>
            </a:bodyPr>
            <a:lstStyle/>
            <a:p>
              <a:pPr algn="ctr"/>
              <a:r>
                <a:rPr lang="ja-JP" altLang="en-US" sz="1000" dirty="0"/>
                <a:t>コンテンツ</a:t>
              </a:r>
              <a:endParaRPr lang="en-US" altLang="ja-JP" sz="1000" dirty="0"/>
            </a:p>
          </p:txBody>
        </p:sp>
        <p:sp>
          <p:nvSpPr>
            <p:cNvPr id="20" name="正方形/長方形 19">
              <a:extLst>
                <a:ext uri="{FF2B5EF4-FFF2-40B4-BE49-F238E27FC236}">
                  <a16:creationId xmlns:a16="http://schemas.microsoft.com/office/drawing/2014/main" id="{1C83086A-E0D2-5D41-B28A-7FB89E4826F9}"/>
                </a:ext>
              </a:extLst>
            </p:cNvPr>
            <p:cNvSpPr/>
            <p:nvPr/>
          </p:nvSpPr>
          <p:spPr>
            <a:xfrm>
              <a:off x="6848843" y="4930901"/>
              <a:ext cx="1238759" cy="246221"/>
            </a:xfrm>
            <a:prstGeom prst="rect">
              <a:avLst/>
            </a:prstGeom>
          </p:spPr>
          <p:txBody>
            <a:bodyPr wrap="square">
              <a:spAutoFit/>
            </a:bodyPr>
            <a:lstStyle/>
            <a:p>
              <a:pPr algn="ctr"/>
              <a:r>
                <a:rPr lang="ja-JP" altLang="en-US" sz="1000" dirty="0"/>
                <a:t>コンテンツ</a:t>
              </a:r>
              <a:endParaRPr lang="en-US" altLang="ja-JP" sz="1000" dirty="0"/>
            </a:p>
          </p:txBody>
        </p:sp>
        <p:sp>
          <p:nvSpPr>
            <p:cNvPr id="21" name="正方形/長方形 20">
              <a:extLst>
                <a:ext uri="{FF2B5EF4-FFF2-40B4-BE49-F238E27FC236}">
                  <a16:creationId xmlns:a16="http://schemas.microsoft.com/office/drawing/2014/main" id="{25923E87-E35A-9348-BE88-F330C57B07DD}"/>
                </a:ext>
              </a:extLst>
            </p:cNvPr>
            <p:cNvSpPr/>
            <p:nvPr/>
          </p:nvSpPr>
          <p:spPr>
            <a:xfrm>
              <a:off x="1030818" y="4512018"/>
              <a:ext cx="403047" cy="103652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22" name="正方形/長方形 21">
              <a:extLst>
                <a:ext uri="{FF2B5EF4-FFF2-40B4-BE49-F238E27FC236}">
                  <a16:creationId xmlns:a16="http://schemas.microsoft.com/office/drawing/2014/main" id="{847A25C7-BFE4-D14F-AA96-F02E43784821}"/>
                </a:ext>
              </a:extLst>
            </p:cNvPr>
            <p:cNvSpPr/>
            <p:nvPr/>
          </p:nvSpPr>
          <p:spPr>
            <a:xfrm>
              <a:off x="4516203" y="4512017"/>
              <a:ext cx="403047" cy="103652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23" name="正方形/長方形 22">
              <a:extLst>
                <a:ext uri="{FF2B5EF4-FFF2-40B4-BE49-F238E27FC236}">
                  <a16:creationId xmlns:a16="http://schemas.microsoft.com/office/drawing/2014/main" id="{41226185-D84F-D94D-9FC1-6E760FC793D9}"/>
                </a:ext>
              </a:extLst>
            </p:cNvPr>
            <p:cNvSpPr/>
            <p:nvPr/>
          </p:nvSpPr>
          <p:spPr>
            <a:xfrm>
              <a:off x="8208327" y="4512726"/>
              <a:ext cx="403047" cy="103317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24" name="正方形/長方形 23">
              <a:extLst>
                <a:ext uri="{FF2B5EF4-FFF2-40B4-BE49-F238E27FC236}">
                  <a16:creationId xmlns:a16="http://schemas.microsoft.com/office/drawing/2014/main" id="{1361A73D-A678-1146-BB2E-396393C89930}"/>
                </a:ext>
              </a:extLst>
            </p:cNvPr>
            <p:cNvSpPr/>
            <p:nvPr/>
          </p:nvSpPr>
          <p:spPr>
            <a:xfrm>
              <a:off x="6316403" y="4512726"/>
              <a:ext cx="403047" cy="103317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25" name="正方形/長方形 24">
              <a:extLst>
                <a:ext uri="{FF2B5EF4-FFF2-40B4-BE49-F238E27FC236}">
                  <a16:creationId xmlns:a16="http://schemas.microsoft.com/office/drawing/2014/main" id="{9D16A0BD-52F9-AE46-9099-3A617E93C756}"/>
                </a:ext>
              </a:extLst>
            </p:cNvPr>
            <p:cNvSpPr/>
            <p:nvPr/>
          </p:nvSpPr>
          <p:spPr>
            <a:xfrm>
              <a:off x="5184926" y="4943962"/>
              <a:ext cx="842469" cy="246221"/>
            </a:xfrm>
            <a:prstGeom prst="rect">
              <a:avLst/>
            </a:prstGeom>
          </p:spPr>
          <p:txBody>
            <a:bodyPr wrap="square">
              <a:spAutoFit/>
            </a:bodyPr>
            <a:lstStyle/>
            <a:p>
              <a:pPr algn="ctr"/>
              <a:r>
                <a:rPr lang="ja-JP" altLang="en-US" sz="1000" dirty="0"/>
                <a:t>コンテンツ</a:t>
              </a:r>
              <a:endParaRPr lang="en-US" altLang="ja-JP" sz="1000" dirty="0"/>
            </a:p>
          </p:txBody>
        </p:sp>
        <p:cxnSp>
          <p:nvCxnSpPr>
            <p:cNvPr id="26" name="直線コネクタ 25">
              <a:extLst>
                <a:ext uri="{FF2B5EF4-FFF2-40B4-BE49-F238E27FC236}">
                  <a16:creationId xmlns:a16="http://schemas.microsoft.com/office/drawing/2014/main" id="{4FAE9CFE-1F11-D947-96E4-429096D912D4}"/>
                </a:ext>
              </a:extLst>
            </p:cNvPr>
            <p:cNvCxnSpPr/>
            <p:nvPr/>
          </p:nvCxnSpPr>
          <p:spPr>
            <a:xfrm>
              <a:off x="1216131" y="5409006"/>
              <a:ext cx="0" cy="36004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楕円 16">
              <a:extLst>
                <a:ext uri="{FF2B5EF4-FFF2-40B4-BE49-F238E27FC236}">
                  <a16:creationId xmlns:a16="http://schemas.microsoft.com/office/drawing/2014/main" id="{9D1B0287-DB84-1F48-845C-3C3C0C656EFE}"/>
                </a:ext>
              </a:extLst>
            </p:cNvPr>
            <p:cNvSpPr/>
            <p:nvPr/>
          </p:nvSpPr>
          <p:spPr>
            <a:xfrm>
              <a:off x="1193272" y="5395778"/>
              <a:ext cx="45719" cy="46133"/>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4BF35D8-0C5F-5C4A-8C2E-527996EBE4D2}"/>
                </a:ext>
              </a:extLst>
            </p:cNvPr>
            <p:cNvSpPr txBox="1"/>
            <p:nvPr/>
          </p:nvSpPr>
          <p:spPr>
            <a:xfrm>
              <a:off x="665498" y="5785593"/>
              <a:ext cx="1133686" cy="276999"/>
            </a:xfrm>
            <a:prstGeom prst="rect">
              <a:avLst/>
            </a:prstGeom>
            <a:noFill/>
          </p:spPr>
          <p:txBody>
            <a:bodyPr wrap="square" rtlCol="0">
              <a:spAutoFit/>
            </a:bodyPr>
            <a:lstStyle/>
            <a:p>
              <a:pPr algn="ctr"/>
              <a:r>
                <a:rPr lang="ja-JP" altLang="en-US" sz="1200" b="1" dirty="0"/>
                <a:t>プレロール</a:t>
              </a:r>
              <a:endParaRPr kumimoji="1" lang="ja-JP" altLang="en-US" sz="1200" b="1" dirty="0"/>
            </a:p>
          </p:txBody>
        </p:sp>
        <p:cxnSp>
          <p:nvCxnSpPr>
            <p:cNvPr id="29" name="直線コネクタ 28">
              <a:extLst>
                <a:ext uri="{FF2B5EF4-FFF2-40B4-BE49-F238E27FC236}">
                  <a16:creationId xmlns:a16="http://schemas.microsoft.com/office/drawing/2014/main" id="{A98235D0-1C47-3348-BA65-990DB4546ECB}"/>
                </a:ext>
              </a:extLst>
            </p:cNvPr>
            <p:cNvCxnSpPr/>
            <p:nvPr/>
          </p:nvCxnSpPr>
          <p:spPr>
            <a:xfrm>
              <a:off x="2991903" y="5412189"/>
              <a:ext cx="0" cy="36004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楕円 19">
              <a:extLst>
                <a:ext uri="{FF2B5EF4-FFF2-40B4-BE49-F238E27FC236}">
                  <a16:creationId xmlns:a16="http://schemas.microsoft.com/office/drawing/2014/main" id="{F4157EB1-995E-BE4C-A04C-34958980C14C}"/>
                </a:ext>
              </a:extLst>
            </p:cNvPr>
            <p:cNvSpPr/>
            <p:nvPr/>
          </p:nvSpPr>
          <p:spPr>
            <a:xfrm>
              <a:off x="2969044" y="5398961"/>
              <a:ext cx="45719" cy="46133"/>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AC845D0-979A-224A-A75F-7379E158CFF5}"/>
                </a:ext>
              </a:extLst>
            </p:cNvPr>
            <p:cNvSpPr txBox="1"/>
            <p:nvPr/>
          </p:nvSpPr>
          <p:spPr>
            <a:xfrm>
              <a:off x="2063805" y="5772727"/>
              <a:ext cx="1901915" cy="276999"/>
            </a:xfrm>
            <a:prstGeom prst="rect">
              <a:avLst/>
            </a:prstGeom>
            <a:noFill/>
          </p:spPr>
          <p:txBody>
            <a:bodyPr wrap="square" rtlCol="0">
              <a:spAutoFit/>
            </a:bodyPr>
            <a:lstStyle/>
            <a:p>
              <a:pPr algn="ctr"/>
              <a:r>
                <a:rPr kumimoji="1" lang="ja-JP" altLang="en-US" sz="1200" b="1" dirty="0"/>
                <a:t>ミッドロール ①</a:t>
              </a:r>
            </a:p>
          </p:txBody>
        </p:sp>
        <p:cxnSp>
          <p:nvCxnSpPr>
            <p:cNvPr id="32" name="直線コネクタ 31">
              <a:extLst>
                <a:ext uri="{FF2B5EF4-FFF2-40B4-BE49-F238E27FC236}">
                  <a16:creationId xmlns:a16="http://schemas.microsoft.com/office/drawing/2014/main" id="{7D4DE018-E38F-014B-BE6E-E2B3F375E626}"/>
                </a:ext>
              </a:extLst>
            </p:cNvPr>
            <p:cNvCxnSpPr/>
            <p:nvPr/>
          </p:nvCxnSpPr>
          <p:spPr>
            <a:xfrm>
              <a:off x="4724039" y="5424394"/>
              <a:ext cx="0" cy="36004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楕円 22">
              <a:extLst>
                <a:ext uri="{FF2B5EF4-FFF2-40B4-BE49-F238E27FC236}">
                  <a16:creationId xmlns:a16="http://schemas.microsoft.com/office/drawing/2014/main" id="{53BE32C5-E9C2-8B43-84FE-B5B514A6CADB}"/>
                </a:ext>
              </a:extLst>
            </p:cNvPr>
            <p:cNvSpPr/>
            <p:nvPr/>
          </p:nvSpPr>
          <p:spPr>
            <a:xfrm>
              <a:off x="4701180" y="5411166"/>
              <a:ext cx="45719" cy="46133"/>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A572BAE-E26A-5C43-AFF1-B45A7FFDFF02}"/>
                </a:ext>
              </a:extLst>
            </p:cNvPr>
            <p:cNvSpPr txBox="1"/>
            <p:nvPr/>
          </p:nvSpPr>
          <p:spPr>
            <a:xfrm>
              <a:off x="3795941" y="5784932"/>
              <a:ext cx="1901915" cy="276999"/>
            </a:xfrm>
            <a:prstGeom prst="rect">
              <a:avLst/>
            </a:prstGeom>
            <a:noFill/>
          </p:spPr>
          <p:txBody>
            <a:bodyPr wrap="square" rtlCol="0">
              <a:spAutoFit/>
            </a:bodyPr>
            <a:lstStyle/>
            <a:p>
              <a:pPr algn="ctr"/>
              <a:r>
                <a:rPr kumimoji="1" lang="ja-JP" altLang="en-US" sz="1200" b="1" dirty="0"/>
                <a:t>ミッドロール ②</a:t>
              </a:r>
            </a:p>
          </p:txBody>
        </p:sp>
        <p:cxnSp>
          <p:nvCxnSpPr>
            <p:cNvPr id="35" name="直線コネクタ 34">
              <a:extLst>
                <a:ext uri="{FF2B5EF4-FFF2-40B4-BE49-F238E27FC236}">
                  <a16:creationId xmlns:a16="http://schemas.microsoft.com/office/drawing/2014/main" id="{06E30ACA-B715-2D4F-AD20-E4D514D0305B}"/>
                </a:ext>
              </a:extLst>
            </p:cNvPr>
            <p:cNvCxnSpPr/>
            <p:nvPr/>
          </p:nvCxnSpPr>
          <p:spPr>
            <a:xfrm>
              <a:off x="6504037" y="5432225"/>
              <a:ext cx="0" cy="36004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楕円 25">
              <a:extLst>
                <a:ext uri="{FF2B5EF4-FFF2-40B4-BE49-F238E27FC236}">
                  <a16:creationId xmlns:a16="http://schemas.microsoft.com/office/drawing/2014/main" id="{8C943017-ABD4-454D-9838-E826B8B1BC80}"/>
                </a:ext>
              </a:extLst>
            </p:cNvPr>
            <p:cNvSpPr/>
            <p:nvPr/>
          </p:nvSpPr>
          <p:spPr>
            <a:xfrm>
              <a:off x="6481178" y="5418997"/>
              <a:ext cx="45719" cy="46133"/>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34489DF-E86C-8E4E-9832-93239F5CEC2C}"/>
                </a:ext>
              </a:extLst>
            </p:cNvPr>
            <p:cNvSpPr txBox="1"/>
            <p:nvPr/>
          </p:nvSpPr>
          <p:spPr>
            <a:xfrm>
              <a:off x="5575939" y="5792763"/>
              <a:ext cx="1901915" cy="276999"/>
            </a:xfrm>
            <a:prstGeom prst="rect">
              <a:avLst/>
            </a:prstGeom>
            <a:noFill/>
          </p:spPr>
          <p:txBody>
            <a:bodyPr wrap="square" rtlCol="0">
              <a:spAutoFit/>
            </a:bodyPr>
            <a:lstStyle/>
            <a:p>
              <a:pPr algn="ctr"/>
              <a:r>
                <a:rPr kumimoji="1" lang="ja-JP" altLang="en-US" sz="1200" b="1" dirty="0"/>
                <a:t>ミッドロール ③</a:t>
              </a:r>
            </a:p>
          </p:txBody>
        </p:sp>
        <p:cxnSp>
          <p:nvCxnSpPr>
            <p:cNvPr id="38" name="直線コネクタ 37">
              <a:extLst>
                <a:ext uri="{FF2B5EF4-FFF2-40B4-BE49-F238E27FC236}">
                  <a16:creationId xmlns:a16="http://schemas.microsoft.com/office/drawing/2014/main" id="{54A0CE11-2066-FC4E-BABE-CCAFFF8893C6}"/>
                </a:ext>
              </a:extLst>
            </p:cNvPr>
            <p:cNvCxnSpPr/>
            <p:nvPr/>
          </p:nvCxnSpPr>
          <p:spPr>
            <a:xfrm>
              <a:off x="8406695" y="5426089"/>
              <a:ext cx="0" cy="36004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楕円 28">
              <a:extLst>
                <a:ext uri="{FF2B5EF4-FFF2-40B4-BE49-F238E27FC236}">
                  <a16:creationId xmlns:a16="http://schemas.microsoft.com/office/drawing/2014/main" id="{1F7C677B-991B-B245-84B0-BD1D2ADC6D3D}"/>
                </a:ext>
              </a:extLst>
            </p:cNvPr>
            <p:cNvSpPr/>
            <p:nvPr/>
          </p:nvSpPr>
          <p:spPr>
            <a:xfrm>
              <a:off x="8383836" y="5412861"/>
              <a:ext cx="45719" cy="46133"/>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4A5D14C7-1C8D-A84C-99BF-9D8C88ACFEC0}"/>
                </a:ext>
              </a:extLst>
            </p:cNvPr>
            <p:cNvSpPr txBox="1"/>
            <p:nvPr/>
          </p:nvSpPr>
          <p:spPr>
            <a:xfrm>
              <a:off x="7811137" y="5786627"/>
              <a:ext cx="1191116" cy="276999"/>
            </a:xfrm>
            <a:prstGeom prst="rect">
              <a:avLst/>
            </a:prstGeom>
            <a:noFill/>
          </p:spPr>
          <p:txBody>
            <a:bodyPr wrap="square" rtlCol="0">
              <a:spAutoFit/>
            </a:bodyPr>
            <a:lstStyle/>
            <a:p>
              <a:pPr algn="ctr"/>
              <a:r>
                <a:rPr lang="ja-JP" altLang="en-US" sz="1200" b="1" dirty="0"/>
                <a:t>ポスト</a:t>
              </a:r>
              <a:r>
                <a:rPr kumimoji="1" lang="ja-JP" altLang="en-US" sz="1200" b="1" dirty="0"/>
                <a:t>ロール</a:t>
              </a:r>
            </a:p>
          </p:txBody>
        </p:sp>
        <p:sp>
          <p:nvSpPr>
            <p:cNvPr id="42" name="テキスト ボックス 41">
              <a:extLst>
                <a:ext uri="{FF2B5EF4-FFF2-40B4-BE49-F238E27FC236}">
                  <a16:creationId xmlns:a16="http://schemas.microsoft.com/office/drawing/2014/main" id="{A0776CA6-2A63-7A44-8820-A65562C9124D}"/>
                </a:ext>
              </a:extLst>
            </p:cNvPr>
            <p:cNvSpPr txBox="1"/>
            <p:nvPr/>
          </p:nvSpPr>
          <p:spPr>
            <a:xfrm>
              <a:off x="346379" y="4234569"/>
              <a:ext cx="2214584" cy="261610"/>
            </a:xfrm>
            <a:prstGeom prst="rect">
              <a:avLst/>
            </a:prstGeom>
            <a:noFill/>
          </p:spPr>
          <p:txBody>
            <a:bodyPr wrap="square" rtlCol="0">
              <a:spAutoFit/>
            </a:bodyPr>
            <a:lstStyle/>
            <a:p>
              <a:r>
                <a:rPr kumimoji="1" lang="ja-JP" altLang="en-US" sz="1100" b="1" dirty="0"/>
                <a:t>広告枠構成例</a:t>
              </a:r>
            </a:p>
          </p:txBody>
        </p:sp>
        <p:grpSp>
          <p:nvGrpSpPr>
            <p:cNvPr id="43" name="図形グループ 37">
              <a:extLst>
                <a:ext uri="{FF2B5EF4-FFF2-40B4-BE49-F238E27FC236}">
                  <a16:creationId xmlns:a16="http://schemas.microsoft.com/office/drawing/2014/main" id="{529E8B67-96DE-0F45-80EA-489EBDD74665}"/>
                </a:ext>
              </a:extLst>
            </p:cNvPr>
            <p:cNvGrpSpPr/>
            <p:nvPr/>
          </p:nvGrpSpPr>
          <p:grpSpPr>
            <a:xfrm>
              <a:off x="472421" y="5086699"/>
              <a:ext cx="463454" cy="463454"/>
              <a:chOff x="2818559" y="3767324"/>
              <a:chExt cx="541325" cy="541325"/>
            </a:xfrm>
          </p:grpSpPr>
          <p:pic>
            <p:nvPicPr>
              <p:cNvPr id="44" name="図 43">
                <a:extLst>
                  <a:ext uri="{FF2B5EF4-FFF2-40B4-BE49-F238E27FC236}">
                    <a16:creationId xmlns:a16="http://schemas.microsoft.com/office/drawing/2014/main" id="{AC5C40CF-9F03-5743-A8DE-F980791AD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8559" y="3767324"/>
                <a:ext cx="541325" cy="541325"/>
              </a:xfrm>
              <a:prstGeom prst="rect">
                <a:avLst/>
              </a:prstGeom>
            </p:spPr>
          </p:pic>
          <p:sp>
            <p:nvSpPr>
              <p:cNvPr id="45" name="三角形 44">
                <a:extLst>
                  <a:ext uri="{FF2B5EF4-FFF2-40B4-BE49-F238E27FC236}">
                    <a16:creationId xmlns:a16="http://schemas.microsoft.com/office/drawing/2014/main" id="{F81986CE-E517-844A-9AB5-0C4CCA49F32F}"/>
                  </a:ext>
                </a:extLst>
              </p:cNvPr>
              <p:cNvSpPr/>
              <p:nvPr/>
            </p:nvSpPr>
            <p:spPr>
              <a:xfrm rot="5400000">
                <a:off x="3053005" y="3955052"/>
                <a:ext cx="98995" cy="85340"/>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6" name="テキスト ボックス 45">
            <a:extLst>
              <a:ext uri="{FF2B5EF4-FFF2-40B4-BE49-F238E27FC236}">
                <a16:creationId xmlns:a16="http://schemas.microsoft.com/office/drawing/2014/main" id="{E036A7A0-95D7-F14C-A262-AA5323659103}"/>
              </a:ext>
            </a:extLst>
          </p:cNvPr>
          <p:cNvSpPr txBox="1"/>
          <p:nvPr/>
        </p:nvSpPr>
        <p:spPr>
          <a:xfrm>
            <a:off x="508630" y="6075051"/>
            <a:ext cx="8396877" cy="461665"/>
          </a:xfrm>
          <a:prstGeom prst="rect">
            <a:avLst/>
          </a:prstGeom>
          <a:noFill/>
        </p:spPr>
        <p:txBody>
          <a:bodyPr wrap="square" rtlCol="0">
            <a:spAutoFit/>
          </a:bodyPr>
          <a:lstStyle/>
          <a:p>
            <a:r>
              <a:rPr lang="en-US" altLang="ja-JP" sz="800" dirty="0"/>
              <a:t>※</a:t>
            </a:r>
            <a:r>
              <a:rPr lang="ja-JP" altLang="en-US" sz="800" dirty="0"/>
              <a:t>上記は</a:t>
            </a:r>
            <a:r>
              <a:rPr lang="en-US" altLang="ja-JP" sz="800" dirty="0"/>
              <a:t>1</a:t>
            </a:r>
            <a:r>
              <a:rPr lang="ja-JP" altLang="en-US" sz="800" dirty="0"/>
              <a:t>時間構成のドラマを基に作成しております</a:t>
            </a:r>
            <a:endParaRPr lang="en-US" altLang="ja-JP" sz="800" dirty="0"/>
          </a:p>
          <a:p>
            <a:r>
              <a:rPr kumimoji="1" lang="en-US" altLang="ja-JP" sz="800" dirty="0"/>
              <a:t>※</a:t>
            </a:r>
            <a:r>
              <a:rPr kumimoji="1" lang="ja-JP" altLang="en-US" sz="800" dirty="0"/>
              <a:t>広告枠数と枠構成は番組や構成時間によって大きく異なります</a:t>
            </a:r>
            <a:endParaRPr kumimoji="1" lang="en-US" altLang="ja-JP" sz="800" dirty="0"/>
          </a:p>
          <a:p>
            <a:r>
              <a:rPr lang="en-US" altLang="ja-JP" sz="800" dirty="0"/>
              <a:t>※</a:t>
            </a:r>
            <a:r>
              <a:rPr lang="ja-JP" altLang="en-US" sz="800" dirty="0"/>
              <a:t>配信枠はご指定いただけません</a:t>
            </a:r>
            <a:endParaRPr kumimoji="1" lang="ja-JP" altLang="en-US" sz="800" dirty="0"/>
          </a:p>
        </p:txBody>
      </p:sp>
      <p:grpSp>
        <p:nvGrpSpPr>
          <p:cNvPr id="3" name="グループ化 2">
            <a:extLst>
              <a:ext uri="{FF2B5EF4-FFF2-40B4-BE49-F238E27FC236}">
                <a16:creationId xmlns:a16="http://schemas.microsoft.com/office/drawing/2014/main" id="{8FD2396D-5D85-2041-4295-64728D478C98}"/>
              </a:ext>
            </a:extLst>
          </p:cNvPr>
          <p:cNvGrpSpPr/>
          <p:nvPr/>
        </p:nvGrpSpPr>
        <p:grpSpPr>
          <a:xfrm>
            <a:off x="5103473" y="3160503"/>
            <a:ext cx="2861424" cy="1217297"/>
            <a:chOff x="4940124" y="2652020"/>
            <a:chExt cx="4145631" cy="1763620"/>
          </a:xfrm>
        </p:grpSpPr>
        <p:pic>
          <p:nvPicPr>
            <p:cNvPr id="60" name="Picture 4" descr="https://store.storeimages.cdn-apple.com/8567/as-images.apple.com/is/image/AppleInc/aos/published/images/m/ac/macbook/air/macbook-air-space-gray-select-201810?wid=452&amp;hei=420&amp;fmt=jpeg&amp;qlt=95&amp;op_usm=0.5,0.5&amp;.v=1541713862468">
              <a:extLst>
                <a:ext uri="{FF2B5EF4-FFF2-40B4-BE49-F238E27FC236}">
                  <a16:creationId xmlns:a16="http://schemas.microsoft.com/office/drawing/2014/main" id="{1FC8A872-90F0-5446-9AB7-E44A542B264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11135" y="2652020"/>
              <a:ext cx="1974620" cy="176362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76875CBD-A197-D66C-F53E-E0945C3C9DC2}"/>
                </a:ext>
              </a:extLst>
            </p:cNvPr>
            <p:cNvGrpSpPr/>
            <p:nvPr/>
          </p:nvGrpSpPr>
          <p:grpSpPr>
            <a:xfrm>
              <a:off x="4940124" y="3014520"/>
              <a:ext cx="3931169" cy="1044666"/>
              <a:chOff x="4940124" y="3014520"/>
              <a:chExt cx="3931169" cy="1044666"/>
            </a:xfrm>
          </p:grpSpPr>
          <p:pic>
            <p:nvPicPr>
              <p:cNvPr id="58" name="Picture 2" descr="https://store.storeimages.cdn-apple.com/8567/as-images.apple.com/is/image/AppleInc/aos/published/images/i/ph/iphone8/gold/iphone8-gold-select-2018_AV1?wid=142&amp;hei=289&amp;fmt=png-alpha&amp;.v=1522347720680">
                <a:extLst>
                  <a:ext uri="{FF2B5EF4-FFF2-40B4-BE49-F238E27FC236}">
                    <a16:creationId xmlns:a16="http://schemas.microsoft.com/office/drawing/2014/main" id="{212E0A78-25B5-9A43-8441-EA55F270044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6200000">
                <a:off x="5480849" y="2473795"/>
                <a:ext cx="1044666" cy="2126116"/>
              </a:xfrm>
              <a:prstGeom prst="rect">
                <a:avLst/>
              </a:prstGeom>
              <a:noFill/>
              <a:extLst>
                <a:ext uri="{909E8E84-426E-40dd-AFC4-6F175D3DCCD1}">
                  <a14:hiddenFill xmlns="" xmlns:a14="http://schemas.microsoft.com/office/drawing/2010/main">
                    <a:solidFill>
                      <a:srgbClr val="FFFFFF"/>
                    </a:solidFill>
                  </a14:hiddenFill>
                </a:ext>
              </a:extLst>
            </p:spPr>
          </p:pic>
          <p:pic>
            <p:nvPicPr>
              <p:cNvPr id="59" name="図 58">
                <a:extLst>
                  <a:ext uri="{FF2B5EF4-FFF2-40B4-BE49-F238E27FC236}">
                    <a16:creationId xmlns:a16="http://schemas.microsoft.com/office/drawing/2014/main" id="{A2D7C6F5-008F-8F4F-BAEA-C2B31B8CB4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2350" y="3071982"/>
                <a:ext cx="1600466" cy="922307"/>
              </a:xfrm>
              <a:prstGeom prst="rect">
                <a:avLst/>
              </a:prstGeom>
            </p:spPr>
          </p:pic>
          <p:pic>
            <p:nvPicPr>
              <p:cNvPr id="62" name="Picture 12" descr="https://i.gyazo.com/1cdbdb23532e37c0cd6254f45142ee22.jpg">
                <a:extLst>
                  <a:ext uri="{FF2B5EF4-FFF2-40B4-BE49-F238E27FC236}">
                    <a16:creationId xmlns:a16="http://schemas.microsoft.com/office/drawing/2014/main" id="{20192B35-62C5-4043-B01B-33E255C2F60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b="-115"/>
              <a:stretch/>
            </p:blipFill>
            <p:spPr bwMode="auto">
              <a:xfrm>
                <a:off x="7330044" y="3032345"/>
                <a:ext cx="1537963" cy="982230"/>
              </a:xfrm>
              <a:prstGeom prst="rect">
                <a:avLst/>
              </a:prstGeom>
              <a:noFill/>
              <a:extLst>
                <a:ext uri="{909E8E84-426E-40dd-AFC4-6F175D3DCCD1}">
                  <a14:hiddenFill xmlns="" xmlns:a14="http://schemas.microsoft.com/office/drawing/2010/main">
                    <a:solidFill>
                      <a:srgbClr val="FFFFFF"/>
                    </a:solidFill>
                  </a14:hiddenFill>
                </a:ext>
              </a:extLst>
            </p:spPr>
          </p:pic>
          <p:pic>
            <p:nvPicPr>
              <p:cNvPr id="61" name="Picture 8" descr="https://i.gyazo.com/1cdbdb23532e37c0cd6254f45142ee22.jpg">
                <a:extLst>
                  <a:ext uri="{FF2B5EF4-FFF2-40B4-BE49-F238E27FC236}">
                    <a16:creationId xmlns:a16="http://schemas.microsoft.com/office/drawing/2014/main" id="{CEB96A6C-DE37-3446-9822-0FC8D6C1B941}"/>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7333330" y="3050889"/>
                <a:ext cx="1537963" cy="99785"/>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4" name="テキスト ボックス 3">
            <a:extLst>
              <a:ext uri="{FF2B5EF4-FFF2-40B4-BE49-F238E27FC236}">
                <a16:creationId xmlns:a16="http://schemas.microsoft.com/office/drawing/2014/main" id="{B1EEF8FC-A983-3443-A8B1-F7D8B1A7F5F7}"/>
              </a:ext>
            </a:extLst>
          </p:cNvPr>
          <p:cNvSpPr txBox="1"/>
          <p:nvPr/>
        </p:nvSpPr>
        <p:spPr>
          <a:xfrm>
            <a:off x="1338996" y="4589238"/>
            <a:ext cx="369332" cy="707886"/>
          </a:xfrm>
          <a:prstGeom prst="rect">
            <a:avLst/>
          </a:prstGeom>
          <a:noFill/>
        </p:spPr>
        <p:txBody>
          <a:bodyPr vert="eaVert" wrap="none" rtlCol="0">
            <a:spAutoFit/>
          </a:bodyPr>
          <a:lstStyle/>
          <a:p>
            <a:r>
              <a:rPr kumimoji="1" lang="ja-JP" altLang="en-US" sz="1200" b="1">
                <a:solidFill>
                  <a:schemeClr val="bg1"/>
                </a:solidFill>
              </a:rPr>
              <a:t>広告配信</a:t>
            </a:r>
          </a:p>
        </p:txBody>
      </p:sp>
      <p:sp>
        <p:nvSpPr>
          <p:cNvPr id="50" name="テキスト ボックス 49">
            <a:extLst>
              <a:ext uri="{FF2B5EF4-FFF2-40B4-BE49-F238E27FC236}">
                <a16:creationId xmlns:a16="http://schemas.microsoft.com/office/drawing/2014/main" id="{66AD61C9-82E0-994B-822B-EC1898F0598A}"/>
              </a:ext>
            </a:extLst>
          </p:cNvPr>
          <p:cNvSpPr txBox="1"/>
          <p:nvPr/>
        </p:nvSpPr>
        <p:spPr>
          <a:xfrm>
            <a:off x="3102482" y="4589238"/>
            <a:ext cx="369332" cy="707886"/>
          </a:xfrm>
          <a:prstGeom prst="rect">
            <a:avLst/>
          </a:prstGeom>
          <a:noFill/>
        </p:spPr>
        <p:txBody>
          <a:bodyPr vert="eaVert" wrap="none" rtlCol="0">
            <a:spAutoFit/>
          </a:bodyPr>
          <a:lstStyle/>
          <a:p>
            <a:r>
              <a:rPr kumimoji="1" lang="ja-JP" altLang="en-US" sz="1200" b="1">
                <a:solidFill>
                  <a:schemeClr val="bg1"/>
                </a:solidFill>
              </a:rPr>
              <a:t>広告配信</a:t>
            </a:r>
          </a:p>
        </p:txBody>
      </p:sp>
      <p:sp>
        <p:nvSpPr>
          <p:cNvPr id="51" name="テキスト ボックス 50">
            <a:extLst>
              <a:ext uri="{FF2B5EF4-FFF2-40B4-BE49-F238E27FC236}">
                <a16:creationId xmlns:a16="http://schemas.microsoft.com/office/drawing/2014/main" id="{C3BF90FF-D4B9-C040-B5B8-B9FFEA30B9BC}"/>
              </a:ext>
            </a:extLst>
          </p:cNvPr>
          <p:cNvSpPr txBox="1"/>
          <p:nvPr/>
        </p:nvSpPr>
        <p:spPr>
          <a:xfrm>
            <a:off x="4837976" y="4589238"/>
            <a:ext cx="369332" cy="707886"/>
          </a:xfrm>
          <a:prstGeom prst="rect">
            <a:avLst/>
          </a:prstGeom>
          <a:noFill/>
        </p:spPr>
        <p:txBody>
          <a:bodyPr vert="eaVert" wrap="none" rtlCol="0">
            <a:spAutoFit/>
          </a:bodyPr>
          <a:lstStyle/>
          <a:p>
            <a:r>
              <a:rPr kumimoji="1" lang="ja-JP" altLang="en-US" sz="1200" b="1">
                <a:solidFill>
                  <a:schemeClr val="bg1"/>
                </a:solidFill>
              </a:rPr>
              <a:t>広告配信</a:t>
            </a:r>
          </a:p>
        </p:txBody>
      </p:sp>
      <p:sp>
        <p:nvSpPr>
          <p:cNvPr id="52" name="テキスト ボックス 51">
            <a:extLst>
              <a:ext uri="{FF2B5EF4-FFF2-40B4-BE49-F238E27FC236}">
                <a16:creationId xmlns:a16="http://schemas.microsoft.com/office/drawing/2014/main" id="{BD194A36-F880-1842-88D0-91C7D543186A}"/>
              </a:ext>
            </a:extLst>
          </p:cNvPr>
          <p:cNvSpPr txBox="1"/>
          <p:nvPr/>
        </p:nvSpPr>
        <p:spPr>
          <a:xfrm>
            <a:off x="6638784" y="4589238"/>
            <a:ext cx="369332" cy="707886"/>
          </a:xfrm>
          <a:prstGeom prst="rect">
            <a:avLst/>
          </a:prstGeom>
          <a:noFill/>
        </p:spPr>
        <p:txBody>
          <a:bodyPr vert="eaVert" wrap="none" rtlCol="0">
            <a:spAutoFit/>
          </a:bodyPr>
          <a:lstStyle/>
          <a:p>
            <a:r>
              <a:rPr kumimoji="1" lang="ja-JP" altLang="en-US" sz="1200" b="1">
                <a:solidFill>
                  <a:schemeClr val="bg1"/>
                </a:solidFill>
              </a:rPr>
              <a:t>広告配信</a:t>
            </a:r>
          </a:p>
        </p:txBody>
      </p:sp>
      <p:sp>
        <p:nvSpPr>
          <p:cNvPr id="53" name="テキスト ボックス 52">
            <a:extLst>
              <a:ext uri="{FF2B5EF4-FFF2-40B4-BE49-F238E27FC236}">
                <a16:creationId xmlns:a16="http://schemas.microsoft.com/office/drawing/2014/main" id="{52389646-AED2-6346-BF2C-F81C26E0ED44}"/>
              </a:ext>
            </a:extLst>
          </p:cNvPr>
          <p:cNvSpPr txBox="1"/>
          <p:nvPr/>
        </p:nvSpPr>
        <p:spPr>
          <a:xfrm>
            <a:off x="8532898" y="4589238"/>
            <a:ext cx="369332" cy="707886"/>
          </a:xfrm>
          <a:prstGeom prst="rect">
            <a:avLst/>
          </a:prstGeom>
          <a:noFill/>
        </p:spPr>
        <p:txBody>
          <a:bodyPr vert="eaVert" wrap="none" rtlCol="0">
            <a:spAutoFit/>
          </a:bodyPr>
          <a:lstStyle/>
          <a:p>
            <a:r>
              <a:rPr kumimoji="1" lang="ja-JP" altLang="en-US" sz="1200" b="1">
                <a:solidFill>
                  <a:schemeClr val="bg1"/>
                </a:solidFill>
              </a:rPr>
              <a:t>広告配信</a:t>
            </a:r>
          </a:p>
        </p:txBody>
      </p:sp>
      <p:sp>
        <p:nvSpPr>
          <p:cNvPr id="7" name="正方形/長方形 6">
            <a:extLst>
              <a:ext uri="{FF2B5EF4-FFF2-40B4-BE49-F238E27FC236}">
                <a16:creationId xmlns:a16="http://schemas.microsoft.com/office/drawing/2014/main" id="{ADC6FB68-F802-4984-8A88-CDE2FAF5A038}"/>
              </a:ext>
            </a:extLst>
          </p:cNvPr>
          <p:cNvSpPr/>
          <p:nvPr/>
        </p:nvSpPr>
        <p:spPr>
          <a:xfrm>
            <a:off x="480221" y="264282"/>
            <a:ext cx="7033210" cy="400110"/>
          </a:xfrm>
          <a:prstGeom prst="rect">
            <a:avLst/>
          </a:prstGeom>
        </p:spPr>
        <p:txBody>
          <a:bodyPr wrap="square">
            <a:spAutoFit/>
          </a:bodyPr>
          <a:lstStyle/>
          <a:p>
            <a:pPr defTabSz="990570">
              <a:spcBef>
                <a:spcPct val="0"/>
              </a:spcBef>
              <a:defRPr/>
            </a:pPr>
            <a:r>
              <a:rPr lang="en-US" altLang="ja-JP" sz="2000" b="1" dirty="0" err="1">
                <a:solidFill>
                  <a:prstClr val="white"/>
                </a:solidFill>
                <a:latin typeface="メイリオ" panose="020B0604030504040204" pitchFamily="50" charset="-128"/>
                <a:ea typeface="メイリオ" panose="020B0604030504040204" pitchFamily="50" charset="-128"/>
                <a:cs typeface="Hiragino Kaku Gothic StdN W8" charset="-128"/>
              </a:rPr>
              <a:t>TVer</a:t>
            </a:r>
            <a:r>
              <a:rPr lang="ja-JP" altLang="en-US" sz="2000" b="1" dirty="0">
                <a:solidFill>
                  <a:prstClr val="white"/>
                </a:solidFill>
                <a:latin typeface="メイリオ" panose="020B0604030504040204" pitchFamily="50" charset="-128"/>
                <a:ea typeface="メイリオ" panose="020B0604030504040204" pitchFamily="50" charset="-128"/>
                <a:cs typeface="Hiragino Kaku Gothic StdN W8" charset="-128"/>
              </a:rPr>
              <a:t> 媒体概要</a:t>
            </a:r>
            <a:endParaRPr lang="en-US" altLang="ja-JP" sz="2000" b="1" dirty="0">
              <a:solidFill>
                <a:schemeClr val="bg1"/>
              </a:solidFill>
              <a:latin typeface="Meiryo" charset="-128"/>
              <a:ea typeface="Meiryo" charset="-128"/>
              <a:cs typeface="Meiryo" charset="-128"/>
            </a:endParaRPr>
          </a:p>
        </p:txBody>
      </p:sp>
      <p:pic>
        <p:nvPicPr>
          <p:cNvPr id="5" name="図 4">
            <a:extLst>
              <a:ext uri="{FF2B5EF4-FFF2-40B4-BE49-F238E27FC236}">
                <a16:creationId xmlns:a16="http://schemas.microsoft.com/office/drawing/2014/main" id="{57137AF4-45E6-3930-EE80-268BE658F79F}"/>
              </a:ext>
            </a:extLst>
          </p:cNvPr>
          <p:cNvPicPr>
            <a:picLocks noChangeAspect="1"/>
          </p:cNvPicPr>
          <p:nvPr/>
        </p:nvPicPr>
        <p:blipFill rotWithShape="1">
          <a:blip r:embed="rId10"/>
          <a:srcRect l="73273"/>
          <a:stretch/>
        </p:blipFill>
        <p:spPr>
          <a:xfrm>
            <a:off x="8015241" y="3301520"/>
            <a:ext cx="1191116" cy="897738"/>
          </a:xfrm>
          <a:prstGeom prst="rect">
            <a:avLst/>
          </a:prstGeom>
        </p:spPr>
      </p:pic>
      <p:sp>
        <p:nvSpPr>
          <p:cNvPr id="10" name="テキスト ボックス 9">
            <a:extLst>
              <a:ext uri="{FF2B5EF4-FFF2-40B4-BE49-F238E27FC236}">
                <a16:creationId xmlns:a16="http://schemas.microsoft.com/office/drawing/2014/main" id="{B0347D11-684B-DBB6-F824-671C9ECCA3A3}"/>
              </a:ext>
            </a:extLst>
          </p:cNvPr>
          <p:cNvSpPr txBox="1"/>
          <p:nvPr/>
        </p:nvSpPr>
        <p:spPr>
          <a:xfrm>
            <a:off x="5417114" y="4137265"/>
            <a:ext cx="834852" cy="200055"/>
          </a:xfrm>
          <a:prstGeom prst="rect">
            <a:avLst/>
          </a:prstGeom>
          <a:noFill/>
        </p:spPr>
        <p:txBody>
          <a:bodyPr wrap="square" rtlCol="0">
            <a:spAutoFit/>
          </a:bodyPr>
          <a:lstStyle/>
          <a:p>
            <a:pPr algn="ctr" defTabSz="436219">
              <a:defRPr/>
            </a:pPr>
            <a:r>
              <a:rPr lang="ja-JP" altLang="en-US" sz="700">
                <a:solidFill>
                  <a:srgbClr val="000000"/>
                </a:solidFill>
                <a:latin typeface="Meiryo" panose="020B0604030504040204" pitchFamily="34" charset="-128"/>
                <a:ea typeface="Meiryo" panose="020B0604030504040204" pitchFamily="34" charset="-128"/>
              </a:rPr>
              <a:t>モバイル（</a:t>
            </a:r>
            <a:r>
              <a:rPr lang="en-US" altLang="ja-JP" sz="700" dirty="0">
                <a:solidFill>
                  <a:srgbClr val="000000"/>
                </a:solidFill>
                <a:latin typeface="Meiryo" panose="020B0604030504040204" pitchFamily="34" charset="-128"/>
                <a:ea typeface="Meiryo" panose="020B0604030504040204" pitchFamily="34" charset="-128"/>
              </a:rPr>
              <a:t>SP</a:t>
            </a:r>
            <a:r>
              <a:rPr lang="ja-JP" altLang="en-US" sz="700">
                <a:solidFill>
                  <a:srgbClr val="000000"/>
                </a:solidFill>
                <a:latin typeface="Meiryo" panose="020B0604030504040204" pitchFamily="34" charset="-128"/>
                <a:ea typeface="Meiryo" panose="020B0604030504040204" pitchFamily="34" charset="-128"/>
              </a:rPr>
              <a:t>）</a:t>
            </a:r>
            <a:endParaRPr lang="ja-JP" altLang="en-US" sz="700" dirty="0">
              <a:solidFill>
                <a:srgbClr val="000000"/>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530FF4D0-AB3D-CBE5-E9D7-4593159B06E8}"/>
              </a:ext>
            </a:extLst>
          </p:cNvPr>
          <p:cNvSpPr txBox="1"/>
          <p:nvPr/>
        </p:nvSpPr>
        <p:spPr>
          <a:xfrm>
            <a:off x="6866992" y="4137265"/>
            <a:ext cx="834852" cy="200055"/>
          </a:xfrm>
          <a:prstGeom prst="rect">
            <a:avLst/>
          </a:prstGeom>
          <a:noFill/>
        </p:spPr>
        <p:txBody>
          <a:bodyPr wrap="square" rtlCol="0">
            <a:spAutoFit/>
          </a:bodyPr>
          <a:lstStyle/>
          <a:p>
            <a:pPr algn="ctr" defTabSz="436219">
              <a:defRPr/>
            </a:pPr>
            <a:r>
              <a:rPr lang="en-US" altLang="ja-JP" sz="700" dirty="0">
                <a:solidFill>
                  <a:srgbClr val="000000"/>
                </a:solidFill>
                <a:latin typeface="Meiryo" panose="020B0604030504040204" pitchFamily="34" charset="-128"/>
                <a:ea typeface="Meiryo" panose="020B0604030504040204" pitchFamily="34" charset="-128"/>
              </a:rPr>
              <a:t>PC</a:t>
            </a:r>
            <a:endParaRPr lang="ja-JP" altLang="en-US" sz="700" dirty="0">
              <a:solidFill>
                <a:srgbClr val="000000"/>
              </a:solidFill>
              <a:latin typeface="Meiryo" panose="020B0604030504040204" pitchFamily="34" charset="-128"/>
              <a:ea typeface="Meiryo" panose="020B0604030504040204" pitchFamily="34" charset="-128"/>
            </a:endParaRPr>
          </a:p>
        </p:txBody>
      </p:sp>
      <p:sp>
        <p:nvSpPr>
          <p:cNvPr id="41" name="テキスト ボックス 40">
            <a:extLst>
              <a:ext uri="{FF2B5EF4-FFF2-40B4-BE49-F238E27FC236}">
                <a16:creationId xmlns:a16="http://schemas.microsoft.com/office/drawing/2014/main" id="{3E627A6E-1FED-0E1B-4F0C-67AB8309481C}"/>
              </a:ext>
            </a:extLst>
          </p:cNvPr>
          <p:cNvSpPr txBox="1"/>
          <p:nvPr/>
        </p:nvSpPr>
        <p:spPr>
          <a:xfrm>
            <a:off x="7918445" y="4137265"/>
            <a:ext cx="1362935" cy="200055"/>
          </a:xfrm>
          <a:prstGeom prst="rect">
            <a:avLst/>
          </a:prstGeom>
          <a:noFill/>
        </p:spPr>
        <p:txBody>
          <a:bodyPr wrap="square" rtlCol="0">
            <a:spAutoFit/>
          </a:bodyPr>
          <a:lstStyle/>
          <a:p>
            <a:pPr algn="ctr" defTabSz="436219">
              <a:defRPr/>
            </a:pPr>
            <a:r>
              <a:rPr lang="ja-JP" altLang="en-US" sz="700">
                <a:solidFill>
                  <a:srgbClr val="000000"/>
                </a:solidFill>
                <a:latin typeface="Meiryo" panose="020B0604030504040204" pitchFamily="34" charset="-128"/>
                <a:ea typeface="Meiryo" panose="020B0604030504040204" pitchFamily="34" charset="-128"/>
              </a:rPr>
              <a:t>コネクテッド</a:t>
            </a:r>
            <a:r>
              <a:rPr lang="en-US" altLang="ja-JP" sz="700" dirty="0">
                <a:solidFill>
                  <a:srgbClr val="000000"/>
                </a:solidFill>
                <a:latin typeface="Meiryo" panose="020B0604030504040204" pitchFamily="34" charset="-128"/>
                <a:ea typeface="Meiryo" panose="020B0604030504040204" pitchFamily="34" charset="-128"/>
              </a:rPr>
              <a:t>TV</a:t>
            </a:r>
            <a:r>
              <a:rPr lang="ja-JP" altLang="en-US" sz="700">
                <a:solidFill>
                  <a:srgbClr val="000000"/>
                </a:solidFill>
                <a:latin typeface="Meiryo" panose="020B0604030504040204" pitchFamily="34" charset="-128"/>
                <a:ea typeface="Meiryo" panose="020B0604030504040204" pitchFamily="34" charset="-128"/>
              </a:rPr>
              <a:t>（</a:t>
            </a:r>
            <a:r>
              <a:rPr lang="en-US" altLang="ja-JP" sz="700" dirty="0">
                <a:solidFill>
                  <a:srgbClr val="000000"/>
                </a:solidFill>
                <a:latin typeface="Meiryo" panose="020B0604030504040204" pitchFamily="34" charset="-128"/>
                <a:ea typeface="Meiryo" panose="020B0604030504040204" pitchFamily="34" charset="-128"/>
              </a:rPr>
              <a:t>CTV</a:t>
            </a:r>
            <a:r>
              <a:rPr lang="ja-JP" altLang="en-US" sz="700">
                <a:solidFill>
                  <a:srgbClr val="000000"/>
                </a:solidFill>
                <a:latin typeface="Meiryo" panose="020B0604030504040204" pitchFamily="34" charset="-128"/>
                <a:ea typeface="Meiryo" panose="020B0604030504040204" pitchFamily="34" charset="-128"/>
              </a:rPr>
              <a:t>）</a:t>
            </a:r>
            <a:endParaRPr lang="ja-JP" altLang="en-US" sz="700" dirty="0">
              <a:solidFill>
                <a:srgbClr val="000000"/>
              </a:solidFill>
              <a:latin typeface="Meiryo" panose="020B0604030504040204" pitchFamily="34" charset="-128"/>
              <a:ea typeface="Meiryo" panose="020B0604030504040204" pitchFamily="34" charset="-128"/>
            </a:endParaRPr>
          </a:p>
        </p:txBody>
      </p:sp>
      <p:sp>
        <p:nvSpPr>
          <p:cNvPr id="47" name="テキスト ボックス 46">
            <a:extLst>
              <a:ext uri="{FF2B5EF4-FFF2-40B4-BE49-F238E27FC236}">
                <a16:creationId xmlns:a16="http://schemas.microsoft.com/office/drawing/2014/main" id="{59859380-9581-A899-E7AA-2C9AB3819EE2}"/>
              </a:ext>
            </a:extLst>
          </p:cNvPr>
          <p:cNvSpPr txBox="1"/>
          <p:nvPr/>
        </p:nvSpPr>
        <p:spPr>
          <a:xfrm>
            <a:off x="514835" y="1103636"/>
            <a:ext cx="8018063" cy="3801041"/>
          </a:xfrm>
          <a:prstGeom prst="rect">
            <a:avLst/>
          </a:prstGeom>
          <a:noFill/>
        </p:spPr>
        <p:txBody>
          <a:bodyPr wrap="square" rtlCol="0">
            <a:spAutoFit/>
          </a:bodyPr>
          <a:lstStyle/>
          <a:p>
            <a:r>
              <a:rPr lang="en-US" altLang="ja-JP" sz="1200" dirty="0" err="1"/>
              <a:t>TVer</a:t>
            </a:r>
            <a:r>
              <a:rPr lang="ja-JP" altLang="en-US" sz="1200"/>
              <a:t>とは民放テレビ局が運営するテレビ番組の広告付き無料配信サービスです。 </a:t>
            </a:r>
            <a:endParaRPr lang="en-US" altLang="ja-JP" sz="1200" dirty="0"/>
          </a:p>
          <a:p>
            <a:r>
              <a:rPr lang="ja-JP" altLang="en-US" sz="1200"/>
              <a:t>チラシビジョンでは</a:t>
            </a:r>
            <a:r>
              <a:rPr lang="en-US" altLang="ja-JP" sz="1200" dirty="0"/>
              <a:t>Red </a:t>
            </a:r>
            <a:r>
              <a:rPr lang="en-US" altLang="ja-JP" sz="1200" dirty="0" err="1"/>
              <a:t>TVer</a:t>
            </a:r>
            <a:r>
              <a:rPr lang="en-US" altLang="ja-JP" sz="1200" dirty="0"/>
              <a:t> PMP</a:t>
            </a:r>
            <a:r>
              <a:rPr lang="ja-JP" altLang="en-US" sz="1200"/>
              <a:t>配信というシステムを使い、</a:t>
            </a:r>
            <a:endParaRPr lang="en-US" altLang="ja-JP" sz="1200" dirty="0"/>
          </a:p>
          <a:p>
            <a:r>
              <a:rPr lang="en-US" altLang="ja-JP" sz="1200" dirty="0" err="1"/>
              <a:t>TVer</a:t>
            </a:r>
            <a:r>
              <a:rPr lang="ja-JP" altLang="en-US" sz="1200"/>
              <a:t>およびいくつかの民放の自局配信サービスにて、番組内インストリーム動画広告の出稿が可能です。</a:t>
            </a:r>
            <a:endParaRPr lang="en-US" altLang="ja-JP" sz="1200" dirty="0"/>
          </a:p>
          <a:p>
            <a:endParaRPr lang="en-US" altLang="ja-JP" sz="1200" dirty="0"/>
          </a:p>
          <a:p>
            <a:r>
              <a:rPr lang="en-US" altLang="ja-JP" sz="1050" dirty="0"/>
              <a:t>【</a:t>
            </a:r>
            <a:r>
              <a:rPr lang="ja-JP" altLang="en-US" sz="1050" dirty="0"/>
              <a:t>対象番組</a:t>
            </a:r>
            <a:r>
              <a:rPr lang="en-US" altLang="ja-JP" sz="1050" dirty="0"/>
              <a:t>】</a:t>
            </a:r>
          </a:p>
          <a:p>
            <a:r>
              <a:rPr lang="en" altLang="ja-JP" sz="1000" dirty="0" err="1"/>
              <a:t>TVer</a:t>
            </a:r>
            <a:r>
              <a:rPr lang="ja-JP" altLang="en-US" sz="1000"/>
              <a:t>および日本</a:t>
            </a:r>
            <a:r>
              <a:rPr lang="ja-JP" altLang="en-US" sz="1000" dirty="0"/>
              <a:t>テレビ放送網</a:t>
            </a:r>
            <a:r>
              <a:rPr lang="en-US" altLang="ja-JP" sz="1000" dirty="0"/>
              <a:t>/</a:t>
            </a:r>
            <a:r>
              <a:rPr lang="ja-JP" altLang="en-US" sz="1000" dirty="0"/>
              <a:t>テレビ朝日</a:t>
            </a:r>
            <a:r>
              <a:rPr lang="en-US" altLang="ja-JP" sz="1000" dirty="0"/>
              <a:t>/</a:t>
            </a:r>
            <a:r>
              <a:rPr lang="en" altLang="ja-JP" sz="1000" dirty="0"/>
              <a:t>TBS</a:t>
            </a:r>
            <a:r>
              <a:rPr lang="ja-JP" altLang="en-US" sz="1000" dirty="0"/>
              <a:t>テレビ</a:t>
            </a:r>
            <a:r>
              <a:rPr lang="en-US" altLang="ja-JP" sz="1000" dirty="0"/>
              <a:t>/</a:t>
            </a:r>
            <a:r>
              <a:rPr lang="ja-JP" altLang="en-US" sz="1000" dirty="0"/>
              <a:t>テレビ東京</a:t>
            </a:r>
            <a:r>
              <a:rPr lang="en-US" altLang="ja-JP" sz="1000" dirty="0"/>
              <a:t>/</a:t>
            </a:r>
            <a:r>
              <a:rPr lang="ja-JP" altLang="en-US" sz="1000" dirty="0"/>
              <a:t>フジテレビジョン</a:t>
            </a:r>
            <a:r>
              <a:rPr lang="en-US" altLang="ja-JP" sz="1000" dirty="0"/>
              <a:t>/</a:t>
            </a:r>
            <a:r>
              <a:rPr lang="ja-JP" altLang="en-US" sz="1000" dirty="0"/>
              <a:t>毎日放送</a:t>
            </a:r>
            <a:r>
              <a:rPr lang="en-US" altLang="ja-JP" sz="1000" dirty="0"/>
              <a:t>/</a:t>
            </a:r>
            <a:r>
              <a:rPr lang="ja-JP" altLang="en-US" sz="1000" dirty="0"/>
              <a:t>朝日放送テレ</a:t>
            </a:r>
            <a:r>
              <a:rPr lang="ja-JP" altLang="en-US" sz="1000"/>
              <a:t>ビ</a:t>
            </a:r>
            <a:r>
              <a:rPr lang="en-US" altLang="ja-JP" sz="1000" dirty="0"/>
              <a:t>/</a:t>
            </a:r>
            <a:r>
              <a:rPr lang="ja-JP" altLang="en-US" sz="1000"/>
              <a:t>テレビ大阪</a:t>
            </a:r>
            <a:r>
              <a:rPr lang="en-US" altLang="ja-JP" sz="1000" dirty="0"/>
              <a:t>/</a:t>
            </a:r>
            <a:r>
              <a:rPr lang="ja-JP" altLang="en-US" sz="1000"/>
              <a:t>関</a:t>
            </a:r>
            <a:r>
              <a:rPr lang="ja-JP" altLang="en-US" sz="1000" dirty="0"/>
              <a:t>⻄テレビ放送</a:t>
            </a:r>
            <a:r>
              <a:rPr lang="en-US" altLang="ja-JP" sz="1000" dirty="0"/>
              <a:t>/</a:t>
            </a:r>
            <a:r>
              <a:rPr lang="ja-JP" altLang="en-US" sz="1000"/>
              <a:t>讀賣テレビ放送 が自局</a:t>
            </a:r>
            <a:r>
              <a:rPr lang="ja-JP" altLang="en-US" sz="1000" dirty="0"/>
              <a:t>サー</a:t>
            </a:r>
            <a:r>
              <a:rPr lang="ja-JP" altLang="en-US" sz="1000"/>
              <a:t>ビスで</a:t>
            </a:r>
            <a:r>
              <a:rPr lang="ja-JP" altLang="en-US" sz="1000" dirty="0"/>
              <a:t>配信する番組 </a:t>
            </a:r>
            <a:endParaRPr lang="ja-JP" altLang="en-US" sz="700" dirty="0"/>
          </a:p>
          <a:p>
            <a:r>
              <a:rPr lang="en-US" altLang="ja-JP" sz="1000" dirty="0"/>
              <a:t>※ </a:t>
            </a:r>
            <a:r>
              <a:rPr lang="ja-JP" altLang="en-US" sz="1000" dirty="0"/>
              <a:t>一部対象外の番組があります。</a:t>
            </a:r>
            <a:br>
              <a:rPr lang="ja-JP" altLang="en-US" sz="1000" dirty="0"/>
            </a:br>
            <a:r>
              <a:rPr lang="en-US" altLang="ja-JP" sz="1000" dirty="0"/>
              <a:t>※ </a:t>
            </a:r>
            <a:r>
              <a:rPr lang="ja-JP" altLang="en-US" sz="1000" dirty="0"/>
              <a:t>放送局による考査、広告在庫状況等により広告が掲出されない場合がございます。 </a:t>
            </a:r>
            <a:endParaRPr lang="en-US" altLang="ja-JP" sz="1000" dirty="0"/>
          </a:p>
          <a:p>
            <a:r>
              <a:rPr lang="en-US" altLang="ja-JP" sz="1000" dirty="0"/>
              <a:t>※ </a:t>
            </a:r>
            <a:r>
              <a:rPr lang="ja-JP" altLang="en-US" sz="1000"/>
              <a:t>配信は</a:t>
            </a:r>
            <a:r>
              <a:rPr lang="ja-JP" altLang="en-US" sz="1000" dirty="0"/>
              <a:t>審査を通過した局が対象となりす。（局ごとの審査結果は非公開です）</a:t>
            </a:r>
            <a:endParaRPr lang="en-US" altLang="ja-JP" sz="1000" dirty="0"/>
          </a:p>
          <a:p>
            <a:r>
              <a:rPr lang="en-US" altLang="ja-JP" sz="1000" dirty="0"/>
              <a:t>※ </a:t>
            </a:r>
            <a:r>
              <a:rPr lang="ja-JP" altLang="en-US" sz="1000" dirty="0"/>
              <a:t>配信可能な放送局</a:t>
            </a:r>
            <a:r>
              <a:rPr lang="ja-JP" altLang="en-US" sz="1000"/>
              <a:t>は今後変化する可能性</a:t>
            </a:r>
            <a:r>
              <a:rPr lang="ja-JP" altLang="en-US" sz="1000" dirty="0"/>
              <a:t>がござ</a:t>
            </a:r>
            <a:r>
              <a:rPr lang="ja-JP" altLang="en-US" sz="1000"/>
              <a:t>います。</a:t>
            </a:r>
            <a:endParaRPr lang="en-US" altLang="ja-JP" sz="1000" dirty="0"/>
          </a:p>
          <a:p>
            <a:r>
              <a:rPr lang="en-US" altLang="ja-JP" sz="1000" dirty="0">
                <a:solidFill>
                  <a:srgbClr val="000000"/>
                </a:solidFill>
                <a:latin typeface="Yu Gothic" charset="-128"/>
                <a:ea typeface="Yu Gothic" charset="-128"/>
                <a:cs typeface="Yu Gothic" charset="-128"/>
                <a:sym typeface="Arial"/>
              </a:rPr>
              <a:t>※ </a:t>
            </a:r>
            <a:r>
              <a:rPr lang="ja-JP" altLang="en-US" sz="1000">
                <a:solidFill>
                  <a:srgbClr val="000000"/>
                </a:solidFill>
                <a:latin typeface="Yu Gothic" charset="-128"/>
                <a:ea typeface="Yu Gothic" charset="-128"/>
                <a:cs typeface="Yu Gothic" charset="-128"/>
                <a:sym typeface="Arial"/>
              </a:rPr>
              <a:t>シンジケーション先で配信される場合がございます。</a:t>
            </a:r>
            <a:r>
              <a:rPr lang="ja-JP" altLang="en-US" sz="1000"/>
              <a:t> </a:t>
            </a:r>
            <a:endParaRPr lang="en-US" altLang="ja-JP" sz="1000" dirty="0"/>
          </a:p>
          <a:p>
            <a:endParaRPr lang="en-US" altLang="ja-JP" sz="1050" b="1" dirty="0"/>
          </a:p>
          <a:p>
            <a:endParaRPr lang="en-US" altLang="ja-JP" sz="1050" b="1" dirty="0"/>
          </a:p>
          <a:p>
            <a:r>
              <a:rPr kumimoji="1" lang="en-US" altLang="ja-JP" sz="1050" dirty="0"/>
              <a:t>【</a:t>
            </a:r>
            <a:r>
              <a:rPr kumimoji="1" lang="ja-JP" altLang="en-US" sz="1050" dirty="0"/>
              <a:t>掲載仕様</a:t>
            </a:r>
            <a:r>
              <a:rPr kumimoji="1" lang="en-US" altLang="ja-JP" sz="1050" dirty="0"/>
              <a:t>】</a:t>
            </a:r>
          </a:p>
          <a:p>
            <a:r>
              <a:rPr lang="en" altLang="ja-JP" sz="1050" dirty="0"/>
              <a:t>PC/</a:t>
            </a:r>
            <a:r>
              <a:rPr lang="ja-JP" altLang="en-US" sz="1050"/>
              <a:t>スマートフォン</a:t>
            </a:r>
            <a:r>
              <a:rPr lang="en-US" altLang="ja-JP" sz="1050" dirty="0"/>
              <a:t>/</a:t>
            </a:r>
            <a:r>
              <a:rPr lang="ja-JP" altLang="en-US" sz="1050"/>
              <a:t>コネクテッド</a:t>
            </a:r>
            <a:r>
              <a:rPr lang="en-US" altLang="ja-JP" sz="1050" dirty="0"/>
              <a:t>TV </a:t>
            </a:r>
            <a:r>
              <a:rPr lang="ja-JP" altLang="en-US" sz="1050"/>
              <a:t>の</a:t>
            </a:r>
            <a:r>
              <a:rPr lang="ja-JP" altLang="en-US" sz="1050" dirty="0"/>
              <a:t>番組内</a:t>
            </a:r>
            <a:r>
              <a:rPr lang="en" altLang="ja-JP" sz="1050" dirty="0"/>
              <a:t>CM</a:t>
            </a:r>
            <a:r>
              <a:rPr lang="ja-JP" altLang="en-US" sz="1050" dirty="0"/>
              <a:t>枠</a:t>
            </a:r>
            <a:r>
              <a:rPr lang="en-US" altLang="ja-JP" sz="1050" dirty="0"/>
              <a:t>(</a:t>
            </a:r>
            <a:r>
              <a:rPr lang="ja-JP" altLang="en-US" sz="1050" dirty="0"/>
              <a:t>プレ</a:t>
            </a:r>
            <a:r>
              <a:rPr lang="en-US" altLang="ja-JP" sz="1050" dirty="0"/>
              <a:t>/</a:t>
            </a:r>
            <a:r>
              <a:rPr lang="ja-JP" altLang="en-US" sz="1050" dirty="0"/>
              <a:t>ミッド</a:t>
            </a:r>
            <a:r>
              <a:rPr lang="en-US" altLang="ja-JP" sz="1050" dirty="0"/>
              <a:t>/</a:t>
            </a:r>
            <a:r>
              <a:rPr lang="ja-JP" altLang="en-US" sz="1050" dirty="0"/>
              <a:t>ポスト</a:t>
            </a:r>
            <a:r>
              <a:rPr lang="en-US" altLang="ja-JP" sz="1050" dirty="0"/>
              <a:t>)</a:t>
            </a:r>
          </a:p>
          <a:p>
            <a:r>
              <a:rPr lang="en-US" altLang="ja-JP" sz="1050" dirty="0"/>
              <a:t> ※ </a:t>
            </a:r>
            <a:r>
              <a:rPr lang="ja-JP" altLang="en-US" sz="1050" dirty="0"/>
              <a:t>掲載箇所指定不可 ローテーション掲載</a:t>
            </a:r>
            <a:r>
              <a:rPr lang="en-US" altLang="ja-JP" sz="1050" dirty="0"/>
              <a:t>/</a:t>
            </a:r>
            <a:r>
              <a:rPr lang="ja-JP" altLang="en-US" sz="1050" dirty="0"/>
              <a:t>ノンクリッカブル </a:t>
            </a:r>
            <a:endParaRPr lang="en-US" altLang="ja-JP" sz="1050" dirty="0"/>
          </a:p>
          <a:p>
            <a:endParaRPr kumimoji="1" lang="en-US" altLang="ja-JP" sz="1200" b="1" dirty="0"/>
          </a:p>
          <a:p>
            <a:endParaRPr lang="en-US" altLang="ja-JP" sz="1200" b="1" dirty="0"/>
          </a:p>
          <a:p>
            <a:endParaRPr lang="en-US" altLang="ja-JP" sz="1200" b="1" dirty="0"/>
          </a:p>
          <a:p>
            <a:endParaRPr kumimoji="1" lang="en-US" altLang="ja-JP" sz="1200" b="1" dirty="0"/>
          </a:p>
          <a:p>
            <a:endParaRPr kumimoji="1" lang="ja-JP" altLang="en-US" sz="1200" b="1" dirty="0"/>
          </a:p>
        </p:txBody>
      </p:sp>
    </p:spTree>
    <p:extLst>
      <p:ext uri="{BB962C8B-B14F-4D97-AF65-F5344CB8AC3E}">
        <p14:creationId xmlns:p14="http://schemas.microsoft.com/office/powerpoint/2010/main" val="292982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辺形 20">
            <a:extLst>
              <a:ext uri="{FF2B5EF4-FFF2-40B4-BE49-F238E27FC236}">
                <a16:creationId xmlns:a16="http://schemas.microsoft.com/office/drawing/2014/main" id="{CC5ABF69-5BBE-2C4F-9C9D-1774FDAD26A0}"/>
              </a:ext>
            </a:extLst>
          </p:cNvPr>
          <p:cNvSpPr/>
          <p:nvPr/>
        </p:nvSpPr>
        <p:spPr>
          <a:xfrm>
            <a:off x="173905" y="204035"/>
            <a:ext cx="3237253" cy="464038"/>
          </a:xfrm>
          <a:prstGeom prst="parallelogram">
            <a:avLst/>
          </a:prstGeom>
          <a:solidFill>
            <a:srgbClr val="1B4E93"/>
          </a:solidFill>
          <a:ln w="7620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03A7B72-1BB9-4AB2-BC2A-5D38EFDD7AB0}"/>
              </a:ext>
            </a:extLst>
          </p:cNvPr>
          <p:cNvSpPr/>
          <p:nvPr/>
        </p:nvSpPr>
        <p:spPr>
          <a:xfrm>
            <a:off x="395493" y="7955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28E698CC-8D0C-4FB8-BE52-6F4B4848B4AC}"/>
              </a:ext>
            </a:extLst>
          </p:cNvPr>
          <p:cNvSpPr/>
          <p:nvPr/>
        </p:nvSpPr>
        <p:spPr>
          <a:xfrm>
            <a:off x="451408" y="297765"/>
            <a:ext cx="1596912" cy="2923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Hiragino Kaku Gothic StdN W8" charset="-128"/>
              </a:rPr>
              <a:t>GPS</a:t>
            </a:r>
            <a:r>
              <a:rPr kumimoji="1" lang="ja-JP" altLang="en-US" sz="13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Hiragino Kaku Gothic StdN W8" charset="-128"/>
              </a:rPr>
              <a:t>来店計測詳細 </a:t>
            </a:r>
            <a:endParaRPr kumimoji="1" lang="ja-JP" altLang="en-US" sz="13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B01B1E37-DD3F-408B-8434-E1F67CBE152C}"/>
              </a:ext>
            </a:extLst>
          </p:cNvPr>
          <p:cNvSpPr/>
          <p:nvPr/>
        </p:nvSpPr>
        <p:spPr>
          <a:xfrm>
            <a:off x="458861" y="841489"/>
            <a:ext cx="1518364" cy="2923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●来店計測の概要</a:t>
            </a:r>
            <a:endParaRPr kumimoji="1" lang="ja-JP" altLang="en-US"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E4C94A2A-E81C-4D83-81AE-104940EFF6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025" y="1105643"/>
            <a:ext cx="3659973" cy="2386715"/>
          </a:xfrm>
          <a:prstGeom prst="rect">
            <a:avLst/>
          </a:prstGeom>
        </p:spPr>
      </p:pic>
      <p:sp>
        <p:nvSpPr>
          <p:cNvPr id="24" name="正方形/長方形 23">
            <a:extLst>
              <a:ext uri="{FF2B5EF4-FFF2-40B4-BE49-F238E27FC236}">
                <a16:creationId xmlns:a16="http://schemas.microsoft.com/office/drawing/2014/main" id="{0A0E1B82-80B8-498B-AF4F-3AF775F2AD6F}"/>
              </a:ext>
            </a:extLst>
          </p:cNvPr>
          <p:cNvSpPr/>
          <p:nvPr/>
        </p:nvSpPr>
        <p:spPr>
          <a:xfrm>
            <a:off x="5458063" y="847695"/>
            <a:ext cx="2351926" cy="2923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●位置情報データの取得方法</a:t>
            </a:r>
            <a:endParaRPr kumimoji="1" lang="en-US" altLang="ja-JP"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endParaRPr>
          </a:p>
        </p:txBody>
      </p:sp>
      <p:pic>
        <p:nvPicPr>
          <p:cNvPr id="26" name="図 25">
            <a:extLst>
              <a:ext uri="{FF2B5EF4-FFF2-40B4-BE49-F238E27FC236}">
                <a16:creationId xmlns:a16="http://schemas.microsoft.com/office/drawing/2014/main" id="{E4CF0EFF-E244-475A-AA02-27BA949E2C5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2688"/>
          <a:stretch/>
        </p:blipFill>
        <p:spPr>
          <a:xfrm>
            <a:off x="5546891" y="1105642"/>
            <a:ext cx="3847849" cy="2465805"/>
          </a:xfrm>
          <a:prstGeom prst="rect">
            <a:avLst/>
          </a:prstGeom>
        </p:spPr>
      </p:pic>
      <p:sp>
        <p:nvSpPr>
          <p:cNvPr id="28" name="正方形/長方形 27">
            <a:extLst>
              <a:ext uri="{FF2B5EF4-FFF2-40B4-BE49-F238E27FC236}">
                <a16:creationId xmlns:a16="http://schemas.microsoft.com/office/drawing/2014/main" id="{36BDDBAA-C03B-41E1-A4A7-40E90EC7F671}"/>
              </a:ext>
            </a:extLst>
          </p:cNvPr>
          <p:cNvSpPr/>
          <p:nvPr/>
        </p:nvSpPr>
        <p:spPr>
          <a:xfrm>
            <a:off x="458861" y="3936931"/>
            <a:ext cx="2018501" cy="2923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●来店エリアの指定方法</a:t>
            </a:r>
            <a:endParaRPr kumimoji="1" lang="en-US" altLang="ja-JP"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endParaRPr>
          </a:p>
        </p:txBody>
      </p:sp>
      <p:pic>
        <p:nvPicPr>
          <p:cNvPr id="30" name="図 29">
            <a:extLst>
              <a:ext uri="{FF2B5EF4-FFF2-40B4-BE49-F238E27FC236}">
                <a16:creationId xmlns:a16="http://schemas.microsoft.com/office/drawing/2014/main" id="{5637A859-7BA6-4D16-B92E-BF7532650E4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3025" y="4180964"/>
            <a:ext cx="3659973" cy="2298720"/>
          </a:xfrm>
          <a:prstGeom prst="rect">
            <a:avLst/>
          </a:prstGeom>
        </p:spPr>
      </p:pic>
      <p:sp>
        <p:nvSpPr>
          <p:cNvPr id="32" name="正方形/長方形 31">
            <a:extLst>
              <a:ext uri="{FF2B5EF4-FFF2-40B4-BE49-F238E27FC236}">
                <a16:creationId xmlns:a16="http://schemas.microsoft.com/office/drawing/2014/main" id="{2803D21F-25D1-41DD-984C-40965A736498}"/>
              </a:ext>
            </a:extLst>
          </p:cNvPr>
          <p:cNvSpPr/>
          <p:nvPr/>
        </p:nvSpPr>
        <p:spPr>
          <a:xfrm>
            <a:off x="5497874" y="3913907"/>
            <a:ext cx="2018501" cy="2923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b="1" dirty="0">
                <a:solidFill>
                  <a:prstClr val="black"/>
                </a:solidFill>
                <a:latin typeface="メイリオ" panose="020B0604030504040204" pitchFamily="50" charset="-128"/>
                <a:ea typeface="メイリオ" panose="020B0604030504040204" pitchFamily="50" charset="-128"/>
                <a:cs typeface="Hiragino Kaku Gothic StdN W8" charset="-128"/>
              </a:rPr>
              <a:t>●データの抽出可能期間</a:t>
            </a:r>
            <a:endParaRPr kumimoji="1" lang="en-US" altLang="ja-JP"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endParaRPr>
          </a:p>
        </p:txBody>
      </p:sp>
      <p:pic>
        <p:nvPicPr>
          <p:cNvPr id="34" name="図 33">
            <a:extLst>
              <a:ext uri="{FF2B5EF4-FFF2-40B4-BE49-F238E27FC236}">
                <a16:creationId xmlns:a16="http://schemas.microsoft.com/office/drawing/2014/main" id="{485FDADF-236D-41A6-8960-7F20174D777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7875" y="4180964"/>
            <a:ext cx="3961086" cy="2313777"/>
          </a:xfrm>
          <a:prstGeom prst="rect">
            <a:avLst/>
          </a:prstGeom>
        </p:spPr>
      </p:pic>
      <p:cxnSp>
        <p:nvCxnSpPr>
          <p:cNvPr id="36" name="直線矢印コネクタ 35">
            <a:extLst>
              <a:ext uri="{FF2B5EF4-FFF2-40B4-BE49-F238E27FC236}">
                <a16:creationId xmlns:a16="http://schemas.microsoft.com/office/drawing/2014/main" id="{AFC3F5F0-CCD9-4958-8DE5-DA4C57A278C3}"/>
              </a:ext>
            </a:extLst>
          </p:cNvPr>
          <p:cNvCxnSpPr>
            <a:cxnSpLocks/>
          </p:cNvCxnSpPr>
          <p:nvPr/>
        </p:nvCxnSpPr>
        <p:spPr>
          <a:xfrm>
            <a:off x="395493" y="3681829"/>
            <a:ext cx="9105075" cy="0"/>
          </a:xfrm>
          <a:prstGeom prst="straightConnector1">
            <a:avLst/>
          </a:prstGeom>
          <a:ln w="12700">
            <a:solidFill>
              <a:srgbClr val="1B4E93"/>
            </a:solidFill>
            <a:tailEnd type="non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4F0D52C2-B807-40E7-BE7D-47EA59FA9674}"/>
              </a:ext>
            </a:extLst>
          </p:cNvPr>
          <p:cNvCxnSpPr>
            <a:cxnSpLocks/>
            <a:stCxn id="6" idx="0"/>
            <a:endCxn id="6" idx="2"/>
          </p:cNvCxnSpPr>
          <p:nvPr/>
        </p:nvCxnSpPr>
        <p:spPr>
          <a:xfrm>
            <a:off x="4948031" y="795599"/>
            <a:ext cx="0" cy="5949187"/>
          </a:xfrm>
          <a:prstGeom prst="straightConnector1">
            <a:avLst/>
          </a:prstGeom>
          <a:ln w="12700">
            <a:solidFill>
              <a:srgbClr val="1B4E93"/>
            </a:solidFill>
            <a:tailEnd type="non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D6AEB7C-72C4-4938-B849-476A6C468174}"/>
              </a:ext>
            </a:extLst>
          </p:cNvPr>
          <p:cNvSpPr txBox="1"/>
          <p:nvPr/>
        </p:nvSpPr>
        <p:spPr>
          <a:xfrm>
            <a:off x="3411158" y="259155"/>
            <a:ext cx="6191932" cy="369332"/>
          </a:xfrm>
          <a:prstGeom prst="rect">
            <a:avLst/>
          </a:prstGeom>
          <a:noFill/>
        </p:spPr>
        <p:txBody>
          <a:bodyPr wrap="square" rtlCol="0">
            <a:spAutoFit/>
          </a:bodyPr>
          <a:lstStyle/>
          <a:p>
            <a:pPr algn="r"/>
            <a:r>
              <a:rPr lang="en-US" altLang="ja-JP" sz="900" b="1" dirty="0"/>
              <a:t>【</a:t>
            </a:r>
            <a:r>
              <a:rPr lang="ja-JP" altLang="en-US" sz="900" b="1" dirty="0"/>
              <a:t>計測店舗数について</a:t>
            </a:r>
            <a:r>
              <a:rPr lang="en-US" altLang="ja-JP" sz="900" b="1" dirty="0"/>
              <a:t>】</a:t>
            </a:r>
            <a:r>
              <a:rPr lang="ja-JP" altLang="en-US" sz="900" dirty="0"/>
              <a:t>ご希望の場合、</a:t>
            </a:r>
            <a:r>
              <a:rPr lang="en-US" altLang="ja-JP" sz="900" dirty="0"/>
              <a:t>1</a:t>
            </a:r>
            <a:r>
              <a:rPr lang="ja-JP" altLang="en-US" sz="900" dirty="0"/>
              <a:t>セットにつき</a:t>
            </a:r>
            <a:r>
              <a:rPr lang="en-US" altLang="ja-JP" sz="900" dirty="0"/>
              <a:t>1</a:t>
            </a:r>
            <a:r>
              <a:rPr lang="ja-JP" altLang="en-US" sz="900" dirty="0"/>
              <a:t>店舗（１住所）の来店計測を無償提供させて頂きます。</a:t>
            </a:r>
            <a:endParaRPr lang="en-US" altLang="ja-JP" sz="900" dirty="0"/>
          </a:p>
          <a:p>
            <a:pPr algn="r"/>
            <a:r>
              <a:rPr lang="ja-JP" altLang="en-US" sz="900" dirty="0"/>
              <a:t>複数店舗の計測をご希望の場合は、別途費用が必要となります。都度ご相談ください。</a:t>
            </a:r>
            <a:endParaRPr kumimoji="1" lang="ja-JP" altLang="en-US" sz="900" b="1" u="sng" dirty="0"/>
          </a:p>
        </p:txBody>
      </p:sp>
      <p:sp>
        <p:nvSpPr>
          <p:cNvPr id="22" name="平行四辺形 21">
            <a:extLst>
              <a:ext uri="{FF2B5EF4-FFF2-40B4-BE49-F238E27FC236}">
                <a16:creationId xmlns:a16="http://schemas.microsoft.com/office/drawing/2014/main" id="{A6482EFD-9BFF-FC4E-B166-40CD66424BDE}"/>
              </a:ext>
            </a:extLst>
          </p:cNvPr>
          <p:cNvSpPr/>
          <p:nvPr/>
        </p:nvSpPr>
        <p:spPr>
          <a:xfrm>
            <a:off x="2048320" y="266748"/>
            <a:ext cx="1105926" cy="323405"/>
          </a:xfrm>
          <a:prstGeom prst="parallelogram">
            <a:avLst>
              <a:gd name="adj" fmla="val 22858"/>
            </a:avLst>
          </a:prstGeom>
          <a:solidFill>
            <a:schemeClr val="bg1"/>
          </a:solidFill>
          <a:ln w="508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Google Shape;23;p17" descr="freakout_color2.png">
            <a:extLst>
              <a:ext uri="{FF2B5EF4-FFF2-40B4-BE49-F238E27FC236}">
                <a16:creationId xmlns:a16="http://schemas.microsoft.com/office/drawing/2014/main" id="{E0D0AD8A-D12A-8D49-A4F9-39C271D526D2}"/>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249639" y="326836"/>
            <a:ext cx="628112" cy="178688"/>
          </a:xfrm>
          <a:prstGeom prst="rect">
            <a:avLst/>
          </a:prstGeom>
          <a:noFill/>
          <a:ln>
            <a:noFill/>
          </a:ln>
        </p:spPr>
      </p:pic>
    </p:spTree>
    <p:extLst>
      <p:ext uri="{BB962C8B-B14F-4D97-AF65-F5344CB8AC3E}">
        <p14:creationId xmlns:p14="http://schemas.microsoft.com/office/powerpoint/2010/main" val="350449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正方形/長方形 180">
            <a:extLst>
              <a:ext uri="{FF2B5EF4-FFF2-40B4-BE49-F238E27FC236}">
                <a16:creationId xmlns:a16="http://schemas.microsoft.com/office/drawing/2014/main" id="{2F9C3778-BAB0-B340-A529-D254EB0F715B}"/>
              </a:ext>
            </a:extLst>
          </p:cNvPr>
          <p:cNvSpPr/>
          <p:nvPr/>
        </p:nvSpPr>
        <p:spPr>
          <a:xfrm flipV="1">
            <a:off x="361191" y="1065256"/>
            <a:ext cx="9283101" cy="576000"/>
          </a:xfrm>
          <a:prstGeom prst="rect">
            <a:avLst/>
          </a:prstGeom>
          <a:gradFill flip="none" rotWithShape="1">
            <a:gsLst>
              <a:gs pos="100000">
                <a:schemeClr val="bg1"/>
              </a:gs>
              <a:gs pos="0">
                <a:srgbClr val="E6D4E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639544"/>
            <a:ext cx="9283101" cy="576000"/>
          </a:xfrm>
          <a:prstGeom prst="rect">
            <a:avLst/>
          </a:prstGeom>
          <a:gradFill flip="none" rotWithShape="1">
            <a:gsLst>
              <a:gs pos="100000">
                <a:schemeClr val="bg1"/>
              </a:gs>
              <a:gs pos="0">
                <a:srgbClr val="E6D4E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flipV="1">
            <a:off x="361585" y="5639544"/>
            <a:ext cx="9293209" cy="7144"/>
          </a:xfrm>
          <a:prstGeom prst="line">
            <a:avLst/>
          </a:prstGeom>
          <a:ln>
            <a:solidFill>
              <a:srgbClr val="A15993"/>
            </a:solidFill>
          </a:ln>
        </p:spPr>
        <p:style>
          <a:lnRef idx="1">
            <a:schemeClr val="accent1"/>
          </a:lnRef>
          <a:fillRef idx="0">
            <a:schemeClr val="accent1"/>
          </a:fillRef>
          <a:effectRef idx="0">
            <a:schemeClr val="accent1"/>
          </a:effectRef>
          <a:fontRef idx="minor">
            <a:schemeClr val="tx1"/>
          </a:fontRef>
        </p:style>
      </p:cxnSp>
      <p:sp>
        <p:nvSpPr>
          <p:cNvPr id="308" name="平行四辺形 307">
            <a:extLst>
              <a:ext uri="{FF2B5EF4-FFF2-40B4-BE49-F238E27FC236}">
                <a16:creationId xmlns:a16="http://schemas.microsoft.com/office/drawing/2014/main" id="{A52B71FD-1DC9-0740-A11F-7BAE949CC15A}"/>
              </a:ext>
            </a:extLst>
          </p:cNvPr>
          <p:cNvSpPr/>
          <p:nvPr/>
        </p:nvSpPr>
        <p:spPr>
          <a:xfrm>
            <a:off x="177693" y="5631331"/>
            <a:ext cx="673027" cy="689838"/>
          </a:xfrm>
          <a:prstGeom prst="parallelogram">
            <a:avLst>
              <a:gd name="adj" fmla="val 27873"/>
            </a:avLst>
          </a:prstGeom>
          <a:gradFill>
            <a:gsLst>
              <a:gs pos="100000">
                <a:srgbClr val="A15993"/>
              </a:gs>
              <a:gs pos="0">
                <a:srgbClr val="E6D4E3"/>
              </a:gs>
            </a:gsLst>
            <a:lin ang="16200000" scaled="1"/>
          </a:gradFill>
          <a:ln w="76200" cap="rnd">
            <a:gradFill>
              <a:gsLst>
                <a:gs pos="0">
                  <a:srgbClr val="A15993"/>
                </a:gs>
                <a:gs pos="100000">
                  <a:srgbClr val="E6D4E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194517" y="552495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303" name="正方形/長方形 302">
            <a:extLst>
              <a:ext uri="{FF2B5EF4-FFF2-40B4-BE49-F238E27FC236}">
                <a16:creationId xmlns:a16="http://schemas.microsoft.com/office/drawing/2014/main" id="{3B0F4C3E-734A-C546-8246-0ED960B45BCB}"/>
              </a:ext>
            </a:extLst>
          </p:cNvPr>
          <p:cNvSpPr/>
          <p:nvPr/>
        </p:nvSpPr>
        <p:spPr>
          <a:xfrm flipV="1">
            <a:off x="361191" y="2325344"/>
            <a:ext cx="9283101" cy="576000"/>
          </a:xfrm>
          <a:prstGeom prst="rect">
            <a:avLst/>
          </a:prstGeom>
          <a:gradFill flip="none" rotWithShape="1">
            <a:gsLst>
              <a:gs pos="100000">
                <a:schemeClr val="bg1"/>
              </a:gs>
              <a:gs pos="0">
                <a:srgbClr val="E6D4E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4" name="直線コネクタ 303">
            <a:extLst>
              <a:ext uri="{FF2B5EF4-FFF2-40B4-BE49-F238E27FC236}">
                <a16:creationId xmlns:a16="http://schemas.microsoft.com/office/drawing/2014/main" id="{1C1B22B1-D48A-4A4E-9E2E-DFA80D556317}"/>
              </a:ext>
            </a:extLst>
          </p:cNvPr>
          <p:cNvCxnSpPr>
            <a:cxnSpLocks/>
          </p:cNvCxnSpPr>
          <p:nvPr/>
        </p:nvCxnSpPr>
        <p:spPr>
          <a:xfrm flipV="1">
            <a:off x="361585" y="2325344"/>
            <a:ext cx="9293209" cy="7144"/>
          </a:xfrm>
          <a:prstGeom prst="line">
            <a:avLst/>
          </a:prstGeom>
          <a:ln>
            <a:solidFill>
              <a:srgbClr val="A15993"/>
            </a:solidFill>
          </a:ln>
        </p:spPr>
        <p:style>
          <a:lnRef idx="1">
            <a:schemeClr val="accent1"/>
          </a:lnRef>
          <a:fillRef idx="0">
            <a:schemeClr val="accent1"/>
          </a:fillRef>
          <a:effectRef idx="0">
            <a:schemeClr val="accent1"/>
          </a:effectRef>
          <a:fontRef idx="minor">
            <a:schemeClr val="tx1"/>
          </a:fontRef>
        </p:style>
      </p:cxnSp>
      <p:sp>
        <p:nvSpPr>
          <p:cNvPr id="153" name="角丸四角形 204">
            <a:extLst>
              <a:ext uri="{FF2B5EF4-FFF2-40B4-BE49-F238E27FC236}">
                <a16:creationId xmlns:a16="http://schemas.microsoft.com/office/drawing/2014/main" id="{BDADFB6D-ACD0-B344-B9BB-A830696C4A79}"/>
              </a:ext>
            </a:extLst>
          </p:cNvPr>
          <p:cNvSpPr/>
          <p:nvPr/>
        </p:nvSpPr>
        <p:spPr>
          <a:xfrm>
            <a:off x="1803253" y="2793355"/>
            <a:ext cx="5137685" cy="2664000"/>
          </a:xfrm>
          <a:prstGeom prst="roundRect">
            <a:avLst>
              <a:gd name="adj" fmla="val 2989"/>
            </a:avLst>
          </a:prstGeom>
          <a:solidFill>
            <a:srgbClr val="E6D4E3"/>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63" name="台形 162">
            <a:extLst>
              <a:ext uri="{FF2B5EF4-FFF2-40B4-BE49-F238E27FC236}">
                <a16:creationId xmlns:a16="http://schemas.microsoft.com/office/drawing/2014/main" id="{3932D21E-4D22-BC4D-BB70-6B3723E13C90}"/>
              </a:ext>
            </a:extLst>
          </p:cNvPr>
          <p:cNvSpPr/>
          <p:nvPr/>
        </p:nvSpPr>
        <p:spPr>
          <a:xfrm rot="10800000">
            <a:off x="3640853" y="2811155"/>
            <a:ext cx="1513576" cy="324000"/>
          </a:xfrm>
          <a:prstGeom prst="trapezoid">
            <a:avLst/>
          </a:prstGeom>
          <a:solidFill>
            <a:srgbClr val="A15993"/>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台形 163">
            <a:extLst>
              <a:ext uri="{FF2B5EF4-FFF2-40B4-BE49-F238E27FC236}">
                <a16:creationId xmlns:a16="http://schemas.microsoft.com/office/drawing/2014/main" id="{39209CDD-DB24-994D-9B56-AA9F2485B906}"/>
              </a:ext>
            </a:extLst>
          </p:cNvPr>
          <p:cNvSpPr/>
          <p:nvPr/>
        </p:nvSpPr>
        <p:spPr>
          <a:xfrm rot="10800000">
            <a:off x="5345666" y="2811155"/>
            <a:ext cx="1513576" cy="324000"/>
          </a:xfrm>
          <a:prstGeom prst="trapezoid">
            <a:avLst/>
          </a:prstGeom>
          <a:solidFill>
            <a:srgbClr val="A15993"/>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A15993"/>
          </a:solidFill>
          <a:ln w="7620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F9011FD-B106-3048-A9E5-E4268788E05B}"/>
              </a:ext>
            </a:extLst>
          </p:cNvPr>
          <p:cNvCxnSpPr>
            <a:cxnSpLocks/>
          </p:cNvCxnSpPr>
          <p:nvPr/>
        </p:nvCxnSpPr>
        <p:spPr>
          <a:xfrm flipV="1">
            <a:off x="361585" y="1061828"/>
            <a:ext cx="9293209" cy="7144"/>
          </a:xfrm>
          <a:prstGeom prst="line">
            <a:avLst/>
          </a:prstGeom>
          <a:ln>
            <a:solidFill>
              <a:srgbClr val="A15993"/>
            </a:solidFill>
          </a:ln>
        </p:spPr>
        <p:style>
          <a:lnRef idx="1">
            <a:schemeClr val="accent1"/>
          </a:lnRef>
          <a:fillRef idx="0">
            <a:schemeClr val="accent1"/>
          </a:fillRef>
          <a:effectRef idx="0">
            <a:schemeClr val="accent1"/>
          </a:effectRef>
          <a:fontRef idx="minor">
            <a:schemeClr val="tx1"/>
          </a:fontRef>
        </p:style>
      </p:cxn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a:srcRect t="22924" b="-12618"/>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2852063" cy="492443"/>
          </a:xfrm>
          <a:prstGeom prst="rect">
            <a:avLst/>
          </a:prstGeom>
        </p:spPr>
        <p:txBody>
          <a:bodyPr wrap="none">
            <a:spAutoFit/>
          </a:bodyPr>
          <a:lstStyle/>
          <a:p>
            <a:pPr defTabSz="990570">
              <a:spcBef>
                <a:spcPct val="0"/>
              </a:spcBef>
              <a:defRPr/>
            </a:pPr>
            <a:r>
              <a:rPr lang="ja-JP" altLang="en-US" sz="2600" b="1">
                <a:solidFill>
                  <a:schemeClr val="bg1"/>
                </a:solidFill>
                <a:latin typeface="Meiryo" charset="-128"/>
                <a:ea typeface="Meiryo" charset="-128"/>
                <a:cs typeface="Meiryo" charset="-128"/>
              </a:rPr>
              <a:t>ソーシャルセット</a:t>
            </a:r>
            <a:endParaRPr lang="en-US" altLang="ja-JP" sz="2600" b="1" dirty="0">
              <a:solidFill>
                <a:schemeClr val="bg1"/>
              </a:solidFill>
              <a:latin typeface="Meiryo" charset="-128"/>
              <a:ea typeface="Meiryo" charset="-128"/>
              <a:cs typeface="Meiryo" charset="-128"/>
            </a:endParaRPr>
          </a:p>
        </p:txBody>
      </p:sp>
      <p:sp>
        <p:nvSpPr>
          <p:cNvPr id="198" name="テキスト ボックス 197">
            <a:extLst>
              <a:ext uri="{FF2B5EF4-FFF2-40B4-BE49-F238E27FC236}">
                <a16:creationId xmlns:a16="http://schemas.microsoft.com/office/drawing/2014/main" id="{000DBBB4-FCAB-4AE6-9175-32B49D74870E}"/>
              </a:ext>
            </a:extLst>
          </p:cNvPr>
          <p:cNvSpPr txBox="1"/>
          <p:nvPr/>
        </p:nvSpPr>
        <p:spPr>
          <a:xfrm>
            <a:off x="2018309" y="437329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04" name="テキスト ボックス 203">
            <a:extLst>
              <a:ext uri="{FF2B5EF4-FFF2-40B4-BE49-F238E27FC236}">
                <a16:creationId xmlns:a16="http://schemas.microsoft.com/office/drawing/2014/main" id="{8B955666-6385-4917-85F9-EB03F44843AE}"/>
              </a:ext>
            </a:extLst>
          </p:cNvPr>
          <p:cNvSpPr txBox="1"/>
          <p:nvPr/>
        </p:nvSpPr>
        <p:spPr>
          <a:xfrm>
            <a:off x="3894756" y="2802958"/>
            <a:ext cx="954107" cy="415498"/>
          </a:xfrm>
          <a:prstGeom prst="rect">
            <a:avLst/>
          </a:prstGeom>
          <a:noFill/>
        </p:spPr>
        <p:txBody>
          <a:bodyPr wrap="none" rtlCol="0">
            <a:spAutoFit/>
          </a:bodyPr>
          <a:lstStyle/>
          <a:p>
            <a:r>
              <a:rPr kumimoji="1" lang="ja-JP" altLang="en-US" sz="2100" b="1" kern="0" spc="-100">
                <a:solidFill>
                  <a:schemeClr val="bg1"/>
                </a:solidFill>
                <a:latin typeface="Meiryo" panose="020B0604030504040204" pitchFamily="34" charset="-128"/>
                <a:ea typeface="Meiryo" panose="020B0604030504040204" pitchFamily="34" charset="-128"/>
              </a:rPr>
              <a:t>スマホ</a:t>
            </a:r>
            <a:endParaRPr kumimoji="1" lang="ja-JP" altLang="en-US" sz="2100" b="1" kern="0" spc="-100" dirty="0">
              <a:solidFill>
                <a:schemeClr val="bg1"/>
              </a:solidFill>
              <a:latin typeface="Meiryo" panose="020B0604030504040204" pitchFamily="34" charset="-128"/>
              <a:ea typeface="Meiryo" panose="020B0604030504040204" pitchFamily="34" charset="-128"/>
            </a:endParaRPr>
          </a:p>
        </p:txBody>
      </p:sp>
      <p:sp>
        <p:nvSpPr>
          <p:cNvPr id="207" name="テキスト ボックス 206">
            <a:extLst>
              <a:ext uri="{FF2B5EF4-FFF2-40B4-BE49-F238E27FC236}">
                <a16:creationId xmlns:a16="http://schemas.microsoft.com/office/drawing/2014/main" id="{31170289-6823-462E-8798-38E5A6C5FADC}"/>
              </a:ext>
            </a:extLst>
          </p:cNvPr>
          <p:cNvSpPr txBox="1"/>
          <p:nvPr/>
        </p:nvSpPr>
        <p:spPr>
          <a:xfrm>
            <a:off x="5402258" y="2831430"/>
            <a:ext cx="13869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a:t>
            </a:r>
            <a:r>
              <a:rPr kumimoji="1" lang="ja-JP" altLang="en-US" b="1" spc="-100">
                <a:solidFill>
                  <a:schemeClr val="bg1"/>
                </a:solidFill>
                <a:latin typeface="Meiryo" panose="020B0604030504040204" pitchFamily="34" charset="-128"/>
                <a:ea typeface="Meiryo" panose="020B0604030504040204" pitchFamily="34" charset="-128"/>
              </a:rPr>
              <a:t>スマホ</a:t>
            </a:r>
            <a:endParaRPr kumimoji="1" lang="ja-JP" altLang="en-US" b="1" spc="-100" dirty="0">
              <a:solidFill>
                <a:schemeClr val="bg1"/>
              </a:solidFill>
              <a:latin typeface="Meiryo" panose="020B0604030504040204" pitchFamily="34" charset="-128"/>
              <a:ea typeface="Meiryo" panose="020B0604030504040204" pitchFamily="34" charset="-128"/>
            </a:endParaRPr>
          </a:p>
        </p:txBody>
      </p:sp>
      <p:sp>
        <p:nvSpPr>
          <p:cNvPr id="216" name="テキスト ボックス 215">
            <a:extLst>
              <a:ext uri="{FF2B5EF4-FFF2-40B4-BE49-F238E27FC236}">
                <a16:creationId xmlns:a16="http://schemas.microsoft.com/office/drawing/2014/main" id="{481E9284-C62B-4993-A1EF-EEDDB3A6B7A7}"/>
              </a:ext>
            </a:extLst>
          </p:cNvPr>
          <p:cNvSpPr txBox="1"/>
          <p:nvPr/>
        </p:nvSpPr>
        <p:spPr>
          <a:xfrm>
            <a:off x="2018309" y="4987473"/>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4" name="テキスト ボックス 223">
            <a:extLst>
              <a:ext uri="{FF2B5EF4-FFF2-40B4-BE49-F238E27FC236}">
                <a16:creationId xmlns:a16="http://schemas.microsoft.com/office/drawing/2014/main" id="{0151E3B5-DE6D-4E9F-9305-6CBBC2AF9031}"/>
              </a:ext>
            </a:extLst>
          </p:cNvPr>
          <p:cNvSpPr txBox="1"/>
          <p:nvPr/>
        </p:nvSpPr>
        <p:spPr>
          <a:xfrm>
            <a:off x="3683880" y="436686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5" name="テキスト ボックス 224">
            <a:extLst>
              <a:ext uri="{FF2B5EF4-FFF2-40B4-BE49-F238E27FC236}">
                <a16:creationId xmlns:a16="http://schemas.microsoft.com/office/drawing/2014/main" id="{663D1B4A-46F6-4BE4-9AEF-A6691B124A43}"/>
              </a:ext>
            </a:extLst>
          </p:cNvPr>
          <p:cNvSpPr txBox="1"/>
          <p:nvPr/>
        </p:nvSpPr>
        <p:spPr>
          <a:xfrm>
            <a:off x="3683880" y="4981042"/>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7" name="テキスト ボックス 226">
            <a:extLst>
              <a:ext uri="{FF2B5EF4-FFF2-40B4-BE49-F238E27FC236}">
                <a16:creationId xmlns:a16="http://schemas.microsoft.com/office/drawing/2014/main" id="{C47DB22B-77AE-4B93-8035-F13108C4F4B5}"/>
              </a:ext>
            </a:extLst>
          </p:cNvPr>
          <p:cNvSpPr txBox="1"/>
          <p:nvPr/>
        </p:nvSpPr>
        <p:spPr>
          <a:xfrm>
            <a:off x="5384509" y="436051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8" name="テキスト ボックス 227">
            <a:extLst>
              <a:ext uri="{FF2B5EF4-FFF2-40B4-BE49-F238E27FC236}">
                <a16:creationId xmlns:a16="http://schemas.microsoft.com/office/drawing/2014/main" id="{E7F6843B-A3D2-4025-824A-25C3D5EE450E}"/>
              </a:ext>
            </a:extLst>
          </p:cNvPr>
          <p:cNvSpPr txBox="1"/>
          <p:nvPr/>
        </p:nvSpPr>
        <p:spPr>
          <a:xfrm>
            <a:off x="5374319" y="4974691"/>
            <a:ext cx="1389020" cy="487826"/>
          </a:xfrm>
          <a:prstGeom prst="rect">
            <a:avLst/>
          </a:prstGeom>
          <a:noFill/>
        </p:spPr>
        <p:txBody>
          <a:bodyPr wrap="square" rtlCol="0">
            <a:spAutoFit/>
          </a:bodyPr>
          <a:lstStyle/>
          <a:p>
            <a:pPr algn="ctr">
              <a:lnSpc>
                <a:spcPct val="114000"/>
              </a:lnSpc>
            </a:pPr>
            <a:r>
              <a:rPr kumimoji="1" lang="ja-JP" altLang="en-US" sz="800" dirty="0">
                <a:latin typeface="Meiryo" panose="020B0604030504040204" pitchFamily="34" charset="-128"/>
                <a:ea typeface="Meiryo" panose="020B0604030504040204" pitchFamily="34" charset="-128"/>
              </a:rPr>
              <a:t>掲載保証回数</a:t>
            </a:r>
            <a:endParaRPr kumimoji="1" lang="en-US" altLang="ja-JP" sz="800" dirty="0">
              <a:latin typeface="Meiryo" panose="020B0604030504040204" pitchFamily="34" charset="-128"/>
              <a:ea typeface="Meiryo" panose="020B0604030504040204" pitchFamily="34" charset="-128"/>
            </a:endParaRPr>
          </a:p>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pic>
        <p:nvPicPr>
          <p:cNvPr id="231" name="図 230">
            <a:extLst>
              <a:ext uri="{FF2B5EF4-FFF2-40B4-BE49-F238E27FC236}">
                <a16:creationId xmlns:a16="http://schemas.microsoft.com/office/drawing/2014/main" id="{C16F2A8A-DF20-4A6A-9197-3DC6FC6ADF7F}"/>
              </a:ext>
            </a:extLst>
          </p:cNvPr>
          <p:cNvPicPr>
            <a:picLocks noChangeAspect="1"/>
          </p:cNvPicPr>
          <p:nvPr/>
        </p:nvPicPr>
        <p:blipFill>
          <a:blip r:embed="rId4"/>
          <a:srcRect/>
          <a:stretch/>
        </p:blipFill>
        <p:spPr>
          <a:xfrm>
            <a:off x="2267745" y="3225370"/>
            <a:ext cx="852663" cy="537393"/>
          </a:xfrm>
          <a:prstGeom prst="rect">
            <a:avLst/>
          </a:prstGeom>
        </p:spPr>
      </p:pic>
      <p:pic>
        <p:nvPicPr>
          <p:cNvPr id="234" name="図 233">
            <a:extLst>
              <a:ext uri="{FF2B5EF4-FFF2-40B4-BE49-F238E27FC236}">
                <a16:creationId xmlns:a16="http://schemas.microsoft.com/office/drawing/2014/main" id="{5326A0ED-DCDB-4DF1-BC98-F1DA6E9AB5CF}"/>
              </a:ext>
            </a:extLst>
          </p:cNvPr>
          <p:cNvPicPr>
            <a:picLocks noChangeAspect="1"/>
          </p:cNvPicPr>
          <p:nvPr/>
        </p:nvPicPr>
        <p:blipFill>
          <a:blip r:embed="rId5"/>
          <a:srcRect/>
          <a:stretch/>
        </p:blipFill>
        <p:spPr>
          <a:xfrm>
            <a:off x="4279213" y="3225370"/>
            <a:ext cx="265485" cy="523697"/>
          </a:xfrm>
          <a:prstGeom prst="rect">
            <a:avLst/>
          </a:prstGeom>
        </p:spPr>
      </p:pic>
      <p:cxnSp>
        <p:nvCxnSpPr>
          <p:cNvPr id="235" name="直線コネクタ 234">
            <a:extLst>
              <a:ext uri="{FF2B5EF4-FFF2-40B4-BE49-F238E27FC236}">
                <a16:creationId xmlns:a16="http://schemas.microsoft.com/office/drawing/2014/main" id="{0A9D00A4-22E5-48A8-855D-A1CA496CFACF}"/>
              </a:ext>
            </a:extLst>
          </p:cNvPr>
          <p:cNvCxnSpPr>
            <a:cxnSpLocks/>
          </p:cNvCxnSpPr>
          <p:nvPr/>
        </p:nvCxnSpPr>
        <p:spPr>
          <a:xfrm>
            <a:off x="5391771"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6CFD71EE-7130-4A73-91A0-3FFBAB434FF4}"/>
              </a:ext>
            </a:extLst>
          </p:cNvPr>
          <p:cNvCxnSpPr>
            <a:cxnSpLocks/>
          </p:cNvCxnSpPr>
          <p:nvPr/>
        </p:nvCxnSpPr>
        <p:spPr>
          <a:xfrm>
            <a:off x="5391771"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37" name="図 236">
            <a:extLst>
              <a:ext uri="{FF2B5EF4-FFF2-40B4-BE49-F238E27FC236}">
                <a16:creationId xmlns:a16="http://schemas.microsoft.com/office/drawing/2014/main" id="{28989A0C-7B69-4DB4-AC91-986619D11CB1}"/>
              </a:ext>
            </a:extLst>
          </p:cNvPr>
          <p:cNvPicPr>
            <a:picLocks noChangeAspect="1"/>
          </p:cNvPicPr>
          <p:nvPr/>
        </p:nvPicPr>
        <p:blipFill>
          <a:blip r:embed="rId6"/>
          <a:srcRect/>
          <a:stretch/>
        </p:blipFill>
        <p:spPr>
          <a:xfrm>
            <a:off x="5554555" y="3225370"/>
            <a:ext cx="1030790" cy="530291"/>
          </a:xfrm>
          <a:prstGeom prst="rect">
            <a:avLst/>
          </a:prstGeom>
        </p:spPr>
      </p:pic>
      <p:sp>
        <p:nvSpPr>
          <p:cNvPr id="240" name="ホームベース 136">
            <a:extLst>
              <a:ext uri="{FF2B5EF4-FFF2-40B4-BE49-F238E27FC236}">
                <a16:creationId xmlns:a16="http://schemas.microsoft.com/office/drawing/2014/main" id="{FEF8B4C3-B763-4D5E-9380-8E80ECD8095A}"/>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41" name="ホームベース 141">
            <a:extLst>
              <a:ext uri="{FF2B5EF4-FFF2-40B4-BE49-F238E27FC236}">
                <a16:creationId xmlns:a16="http://schemas.microsoft.com/office/drawing/2014/main" id="{154F9440-D995-4C41-89F6-D76C526DFD82}"/>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42" name="片側の 2 つの角を丸めた四角形 131">
            <a:extLst>
              <a:ext uri="{FF2B5EF4-FFF2-40B4-BE49-F238E27FC236}">
                <a16:creationId xmlns:a16="http://schemas.microsoft.com/office/drawing/2014/main" id="{9E11AFC6-B27F-4E59-B9BE-E6358DC57EE5}"/>
              </a:ext>
            </a:extLst>
          </p:cNvPr>
          <p:cNvSpPr/>
          <p:nvPr/>
        </p:nvSpPr>
        <p:spPr>
          <a:xfrm rot="16200000">
            <a:off x="427805" y="4802259"/>
            <a:ext cx="1080000"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ホームベース 142">
            <a:extLst>
              <a:ext uri="{FF2B5EF4-FFF2-40B4-BE49-F238E27FC236}">
                <a16:creationId xmlns:a16="http://schemas.microsoft.com/office/drawing/2014/main" id="{93BD506F-DFB3-4507-8FF6-A17D7739B9AC}"/>
              </a:ext>
            </a:extLst>
          </p:cNvPr>
          <p:cNvSpPr/>
          <p:nvPr/>
        </p:nvSpPr>
        <p:spPr>
          <a:xfrm>
            <a:off x="947050" y="3899235"/>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44" name="片側の 2 つの角を丸めた四角形 123">
            <a:extLst>
              <a:ext uri="{FF2B5EF4-FFF2-40B4-BE49-F238E27FC236}">
                <a16:creationId xmlns:a16="http://schemas.microsoft.com/office/drawing/2014/main" id="{70B604E8-8436-4AC5-827A-39540826D66A}"/>
              </a:ext>
            </a:extLst>
          </p:cNvPr>
          <p:cNvSpPr/>
          <p:nvPr/>
        </p:nvSpPr>
        <p:spPr>
          <a:xfrm rot="16200000">
            <a:off x="780282" y="399210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テキスト ボックス 244">
            <a:extLst>
              <a:ext uri="{FF2B5EF4-FFF2-40B4-BE49-F238E27FC236}">
                <a16:creationId xmlns:a16="http://schemas.microsoft.com/office/drawing/2014/main" id="{BACF7144-149E-4050-94CF-3AEEC3D466D3}"/>
              </a:ext>
            </a:extLst>
          </p:cNvPr>
          <p:cNvSpPr txBox="1"/>
          <p:nvPr/>
        </p:nvSpPr>
        <p:spPr>
          <a:xfrm>
            <a:off x="909597" y="4011120"/>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46" name="テキスト ボックス 245">
            <a:extLst>
              <a:ext uri="{FF2B5EF4-FFF2-40B4-BE49-F238E27FC236}">
                <a16:creationId xmlns:a16="http://schemas.microsoft.com/office/drawing/2014/main" id="{70D7118C-08BB-4BA8-B64B-300404059406}"/>
              </a:ext>
            </a:extLst>
          </p:cNvPr>
          <p:cNvSpPr txBox="1"/>
          <p:nvPr/>
        </p:nvSpPr>
        <p:spPr>
          <a:xfrm>
            <a:off x="1015917" y="4432303"/>
            <a:ext cx="1138185" cy="444352"/>
          </a:xfrm>
          <a:prstGeom prst="rect">
            <a:avLst/>
          </a:prstGeom>
          <a:noFill/>
        </p:spPr>
        <p:txBody>
          <a:bodyPr wrap="square" rtlCol="0">
            <a:spAutoFit/>
          </a:bodyPr>
          <a:lstStyle/>
          <a:p>
            <a:pPr>
              <a:lnSpc>
                <a:spcPct val="130000"/>
              </a:lnSpc>
            </a:pPr>
            <a:r>
              <a:rPr kumimoji="1" lang="ja-JP" altLang="en-US" sz="1100" b="1" dirty="0">
                <a:solidFill>
                  <a:schemeClr val="bg1"/>
                </a:solidFill>
                <a:latin typeface="Meiryo" panose="020B0604030504040204" pitchFamily="34" charset="-128"/>
                <a:ea typeface="Meiryo" panose="020B0604030504040204" pitchFamily="34" charset="-128"/>
              </a:rPr>
              <a:t>都道府県</a:t>
            </a:r>
            <a:r>
              <a:rPr lang="ja-JP" altLang="en-US" sz="1100" b="1" dirty="0">
                <a:solidFill>
                  <a:schemeClr val="bg1"/>
                </a:solidFill>
                <a:latin typeface="Meiryo" panose="020B0604030504040204" pitchFamily="34" charset="-128"/>
                <a:ea typeface="Meiryo" panose="020B0604030504040204" pitchFamily="34" charset="-128"/>
              </a:rPr>
              <a:t>指定</a:t>
            </a:r>
            <a:endParaRPr lang="en-US" altLang="ja-JP" sz="110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700" b="1" dirty="0">
                <a:solidFill>
                  <a:schemeClr val="bg1"/>
                </a:solidFill>
                <a:latin typeface="Meiryo" panose="020B0604030504040204" pitchFamily="34" charset="-128"/>
                <a:ea typeface="Meiryo" panose="020B0604030504040204" pitchFamily="34" charset="-128"/>
              </a:rPr>
              <a:t>の場合　</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247" name="円/楕円 162">
            <a:extLst>
              <a:ext uri="{FF2B5EF4-FFF2-40B4-BE49-F238E27FC236}">
                <a16:creationId xmlns:a16="http://schemas.microsoft.com/office/drawing/2014/main" id="{38BE78B7-0613-429C-A1F1-F57DED72365C}"/>
              </a:ext>
            </a:extLst>
          </p:cNvPr>
          <p:cNvSpPr>
            <a:spLocks noChangeAspect="1"/>
          </p:cNvSpPr>
          <p:nvPr/>
        </p:nvSpPr>
        <p:spPr>
          <a:xfrm>
            <a:off x="1382433" y="4801110"/>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48" name="テキスト ボックス 247">
            <a:extLst>
              <a:ext uri="{FF2B5EF4-FFF2-40B4-BE49-F238E27FC236}">
                <a16:creationId xmlns:a16="http://schemas.microsoft.com/office/drawing/2014/main" id="{064BAC6E-2CED-409B-B253-0CC3D194831A}"/>
              </a:ext>
            </a:extLst>
          </p:cNvPr>
          <p:cNvSpPr txBox="1"/>
          <p:nvPr/>
        </p:nvSpPr>
        <p:spPr>
          <a:xfrm>
            <a:off x="1013525" y="5006681"/>
            <a:ext cx="1071966" cy="419346"/>
          </a:xfrm>
          <a:prstGeom prst="rect">
            <a:avLst/>
          </a:prstGeom>
          <a:noFill/>
        </p:spPr>
        <p:txBody>
          <a:bodyPr wrap="square" rtlCol="0">
            <a:spAutoFit/>
          </a:bodyPr>
          <a:lstStyle/>
          <a:p>
            <a:pPr>
              <a:lnSpc>
                <a:spcPct val="120000"/>
              </a:lnSpc>
            </a:pPr>
            <a:r>
              <a:rPr kumimoji="1" lang="ja-JP" altLang="en-US" sz="1100" b="1" dirty="0">
                <a:solidFill>
                  <a:schemeClr val="bg1"/>
                </a:solidFill>
                <a:latin typeface="Meiryo" panose="020B0604030504040204" pitchFamily="34" charset="-128"/>
                <a:ea typeface="Meiryo" panose="020B0604030504040204" pitchFamily="34" charset="-128"/>
              </a:rPr>
              <a:t>市区郡指定</a:t>
            </a:r>
            <a:endParaRPr kumimoji="1" lang="en-US" altLang="ja-JP" sz="110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700" b="1" dirty="0">
                <a:solidFill>
                  <a:schemeClr val="bg1"/>
                </a:solidFill>
                <a:latin typeface="Meiryo" panose="020B0604030504040204" pitchFamily="34" charset="-128"/>
                <a:ea typeface="Meiryo" panose="020B0604030504040204" pitchFamily="34" charset="-128"/>
              </a:rPr>
              <a:t>の場合</a:t>
            </a:r>
            <a:endParaRPr kumimoji="1" lang="en-US" altLang="ja-JP" sz="700" b="1" dirty="0">
              <a:solidFill>
                <a:schemeClr val="bg1"/>
              </a:solidFill>
              <a:latin typeface="Meiryo" panose="020B0604030504040204" pitchFamily="34" charset="-128"/>
              <a:ea typeface="Meiryo" panose="020B0604030504040204" pitchFamily="34" charset="-128"/>
            </a:endParaRPr>
          </a:p>
        </p:txBody>
      </p:sp>
      <p:sp>
        <p:nvSpPr>
          <p:cNvPr id="249" name="テキスト ボックス 248">
            <a:extLst>
              <a:ext uri="{FF2B5EF4-FFF2-40B4-BE49-F238E27FC236}">
                <a16:creationId xmlns:a16="http://schemas.microsoft.com/office/drawing/2014/main" id="{C4B7E8AB-8891-4CAB-9630-8A590D8855A4}"/>
              </a:ext>
            </a:extLst>
          </p:cNvPr>
          <p:cNvSpPr txBox="1"/>
          <p:nvPr/>
        </p:nvSpPr>
        <p:spPr>
          <a:xfrm>
            <a:off x="810084" y="4358254"/>
            <a:ext cx="338554" cy="1105431"/>
          </a:xfrm>
          <a:prstGeom prst="rect">
            <a:avLst/>
          </a:prstGeom>
          <a:noFill/>
        </p:spPr>
        <p:txBody>
          <a:bodyPr vert="eaVert"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掲載エリア</a:t>
            </a:r>
            <a:r>
              <a:rPr lang="ja-JP" altLang="en-US" sz="900" b="1" dirty="0">
                <a:solidFill>
                  <a:schemeClr val="bg1"/>
                </a:solidFill>
                <a:latin typeface="メイリオ" pitchFamily="50" charset="-128"/>
                <a:ea typeface="メイリオ" pitchFamily="50" charset="-128"/>
                <a:cs typeface="メイリオ" pitchFamily="50" charset="-128"/>
              </a:rPr>
              <a:t>を</a:t>
            </a:r>
            <a:r>
              <a:rPr lang="ja-JP" altLang="en-US" sz="1000" b="1" dirty="0">
                <a:solidFill>
                  <a:schemeClr val="bg1"/>
                </a:solidFill>
                <a:latin typeface="メイリオ" pitchFamily="50" charset="-128"/>
                <a:ea typeface="メイリオ" pitchFamily="50" charset="-128"/>
                <a:cs typeface="メイリオ" pitchFamily="50" charset="-128"/>
              </a:rPr>
              <a:t>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63" name="ホームベース 142">
            <a:extLst>
              <a:ext uri="{FF2B5EF4-FFF2-40B4-BE49-F238E27FC236}">
                <a16:creationId xmlns:a16="http://schemas.microsoft.com/office/drawing/2014/main" id="{C1D39340-C6A4-4DE0-9F3F-43B073D32B5B}"/>
              </a:ext>
            </a:extLst>
          </p:cNvPr>
          <p:cNvSpPr/>
          <p:nvPr/>
        </p:nvSpPr>
        <p:spPr>
          <a:xfrm>
            <a:off x="939665" y="3297722"/>
            <a:ext cx="1114790" cy="41620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64" name="片側の 2 つの角を丸めた四角形 123">
            <a:extLst>
              <a:ext uri="{FF2B5EF4-FFF2-40B4-BE49-F238E27FC236}">
                <a16:creationId xmlns:a16="http://schemas.microsoft.com/office/drawing/2014/main" id="{BC5D0168-B93B-439A-9A68-B71273A67C35}"/>
              </a:ext>
            </a:extLst>
          </p:cNvPr>
          <p:cNvSpPr/>
          <p:nvPr/>
        </p:nvSpPr>
        <p:spPr>
          <a:xfrm rot="16200000">
            <a:off x="775278" y="3390228"/>
            <a:ext cx="401715"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テキスト ボックス 264">
            <a:extLst>
              <a:ext uri="{FF2B5EF4-FFF2-40B4-BE49-F238E27FC236}">
                <a16:creationId xmlns:a16="http://schemas.microsoft.com/office/drawing/2014/main" id="{21CE92E4-D8A7-4373-9239-25F221167478}"/>
              </a:ext>
            </a:extLst>
          </p:cNvPr>
          <p:cNvSpPr txBox="1"/>
          <p:nvPr/>
        </p:nvSpPr>
        <p:spPr>
          <a:xfrm>
            <a:off x="902212" y="3409607"/>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cxnSp>
        <p:nvCxnSpPr>
          <p:cNvPr id="269" name="直線コネクタ 268">
            <a:extLst>
              <a:ext uri="{FF2B5EF4-FFF2-40B4-BE49-F238E27FC236}">
                <a16:creationId xmlns:a16="http://schemas.microsoft.com/office/drawing/2014/main" id="{284D5320-0AAD-45C4-BD79-E0C233CBEA30}"/>
              </a:ext>
            </a:extLst>
          </p:cNvPr>
          <p:cNvCxnSpPr>
            <a:cxnSpLocks/>
          </p:cNvCxnSpPr>
          <p:nvPr/>
        </p:nvCxnSpPr>
        <p:spPr>
          <a:xfrm>
            <a:off x="5409771"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 name="台形 4">
            <a:extLst>
              <a:ext uri="{FF2B5EF4-FFF2-40B4-BE49-F238E27FC236}">
                <a16:creationId xmlns:a16="http://schemas.microsoft.com/office/drawing/2014/main" id="{FFF1C4B9-2C6D-FE49-9EA8-14FDA734FC18}"/>
              </a:ext>
            </a:extLst>
          </p:cNvPr>
          <p:cNvSpPr/>
          <p:nvPr/>
        </p:nvSpPr>
        <p:spPr>
          <a:xfrm rot="10800000">
            <a:off x="1912792" y="2811155"/>
            <a:ext cx="1513576" cy="324000"/>
          </a:xfrm>
          <a:prstGeom prst="trapezoid">
            <a:avLst/>
          </a:prstGeom>
          <a:solidFill>
            <a:srgbClr val="A15993"/>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E4F8BF8-7611-2240-9865-8C1C46BD883B}"/>
              </a:ext>
            </a:extLst>
          </p:cNvPr>
          <p:cNvCxnSpPr/>
          <p:nvPr/>
        </p:nvCxnSpPr>
        <p:spPr>
          <a:xfrm>
            <a:off x="5244710"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799470B-2023-8E40-8178-D25B2262281A}"/>
              </a:ext>
            </a:extLst>
          </p:cNvPr>
          <p:cNvCxnSpPr/>
          <p:nvPr/>
        </p:nvCxnSpPr>
        <p:spPr>
          <a:xfrm>
            <a:off x="3545063" y="2799116"/>
            <a:ext cx="0" cy="27113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テキスト ボックス 200">
            <a:extLst>
              <a:ext uri="{FF2B5EF4-FFF2-40B4-BE49-F238E27FC236}">
                <a16:creationId xmlns:a16="http://schemas.microsoft.com/office/drawing/2014/main" id="{D5ED5AA8-91E6-4C55-88DD-FA540CB8F059}"/>
              </a:ext>
            </a:extLst>
          </p:cNvPr>
          <p:cNvSpPr txBox="1"/>
          <p:nvPr/>
        </p:nvSpPr>
        <p:spPr>
          <a:xfrm>
            <a:off x="2350743" y="2790522"/>
            <a:ext cx="607859" cy="461665"/>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A15993"/>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7"/>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l="9824" t="25462" r="8404" b="23947"/>
          <a:stretch/>
        </p:blipFill>
        <p:spPr bwMode="auto">
          <a:xfrm>
            <a:off x="8875566" y="132399"/>
            <a:ext cx="669243" cy="210957"/>
          </a:xfrm>
          <a:prstGeom prst="rect">
            <a:avLst/>
          </a:prstGeom>
          <a:noFill/>
        </p:spPr>
      </p:pic>
      <p:cxnSp>
        <p:nvCxnSpPr>
          <p:cNvPr id="282" name="直線コネクタ 281">
            <a:extLst>
              <a:ext uri="{FF2B5EF4-FFF2-40B4-BE49-F238E27FC236}">
                <a16:creationId xmlns:a16="http://schemas.microsoft.com/office/drawing/2014/main" id="{09750A97-2BD8-3648-8878-E84AA67F4379}"/>
              </a:ext>
            </a:extLst>
          </p:cNvPr>
          <p:cNvCxnSpPr>
            <a:cxnSpLocks/>
          </p:cNvCxnSpPr>
          <p:nvPr/>
        </p:nvCxnSpPr>
        <p:spPr>
          <a:xfrm>
            <a:off x="3724336"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24ECF07F-CA34-E648-928D-6999E21D0533}"/>
              </a:ext>
            </a:extLst>
          </p:cNvPr>
          <p:cNvCxnSpPr>
            <a:cxnSpLocks/>
          </p:cNvCxnSpPr>
          <p:nvPr/>
        </p:nvCxnSpPr>
        <p:spPr>
          <a:xfrm>
            <a:off x="3724336"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2" name="直線コネクタ 291">
            <a:extLst>
              <a:ext uri="{FF2B5EF4-FFF2-40B4-BE49-F238E27FC236}">
                <a16:creationId xmlns:a16="http://schemas.microsoft.com/office/drawing/2014/main" id="{9FFCB5F0-73DB-5E49-ADDA-262BC90DC55C}"/>
              </a:ext>
            </a:extLst>
          </p:cNvPr>
          <p:cNvCxnSpPr>
            <a:cxnSpLocks/>
          </p:cNvCxnSpPr>
          <p:nvPr/>
        </p:nvCxnSpPr>
        <p:spPr>
          <a:xfrm>
            <a:off x="3742336"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3" name="直線コネクタ 292">
            <a:extLst>
              <a:ext uri="{FF2B5EF4-FFF2-40B4-BE49-F238E27FC236}">
                <a16:creationId xmlns:a16="http://schemas.microsoft.com/office/drawing/2014/main" id="{AE245413-E1AC-8940-B69E-72664800E4D7}"/>
              </a:ext>
            </a:extLst>
          </p:cNvPr>
          <p:cNvCxnSpPr>
            <a:cxnSpLocks/>
          </p:cNvCxnSpPr>
          <p:nvPr/>
        </p:nvCxnSpPr>
        <p:spPr>
          <a:xfrm>
            <a:off x="1994148" y="4895254"/>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a16="http://schemas.microsoft.com/office/drawing/2014/main" id="{00594EFF-1604-0E49-B12A-EEBD05DE57B0}"/>
              </a:ext>
            </a:extLst>
          </p:cNvPr>
          <p:cNvCxnSpPr>
            <a:cxnSpLocks/>
          </p:cNvCxnSpPr>
          <p:nvPr/>
        </p:nvCxnSpPr>
        <p:spPr>
          <a:xfrm>
            <a:off x="1994148" y="436704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a16="http://schemas.microsoft.com/office/drawing/2014/main" id="{F39157D7-EB4F-7A4A-B5D8-D7A36A03A6AD}"/>
              </a:ext>
            </a:extLst>
          </p:cNvPr>
          <p:cNvCxnSpPr>
            <a:cxnSpLocks/>
          </p:cNvCxnSpPr>
          <p:nvPr/>
        </p:nvCxnSpPr>
        <p:spPr>
          <a:xfrm>
            <a:off x="2012148" y="3838836"/>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54" name="円/楕円 279">
            <a:extLst>
              <a:ext uri="{FF2B5EF4-FFF2-40B4-BE49-F238E27FC236}">
                <a16:creationId xmlns:a16="http://schemas.microsoft.com/office/drawing/2014/main" id="{A982365A-AA02-432F-B42E-7DB935BF10A8}"/>
              </a:ext>
            </a:extLst>
          </p:cNvPr>
          <p:cNvSpPr>
            <a:spLocks noChangeAspect="1"/>
          </p:cNvSpPr>
          <p:nvPr/>
        </p:nvSpPr>
        <p:spPr>
          <a:xfrm>
            <a:off x="2608981"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5" name="円/楕円 280">
            <a:extLst>
              <a:ext uri="{FF2B5EF4-FFF2-40B4-BE49-F238E27FC236}">
                <a16:creationId xmlns:a16="http://schemas.microsoft.com/office/drawing/2014/main" id="{9BB822D8-2414-44DD-A0BF-FBC5EDF08A22}"/>
              </a:ext>
            </a:extLst>
          </p:cNvPr>
          <p:cNvSpPr>
            <a:spLocks noChangeAspect="1"/>
          </p:cNvSpPr>
          <p:nvPr/>
        </p:nvSpPr>
        <p:spPr>
          <a:xfrm>
            <a:off x="430631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59" name="円/楕円 281">
            <a:extLst>
              <a:ext uri="{FF2B5EF4-FFF2-40B4-BE49-F238E27FC236}">
                <a16:creationId xmlns:a16="http://schemas.microsoft.com/office/drawing/2014/main" id="{B98D657C-5130-42E2-A372-BF063DD89224}"/>
              </a:ext>
            </a:extLst>
          </p:cNvPr>
          <p:cNvSpPr>
            <a:spLocks noChangeAspect="1"/>
          </p:cNvSpPr>
          <p:nvPr/>
        </p:nvSpPr>
        <p:spPr>
          <a:xfrm>
            <a:off x="5984629" y="4801110"/>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61" name="Text Box 11">
            <a:extLst>
              <a:ext uri="{FF2B5EF4-FFF2-40B4-BE49-F238E27FC236}">
                <a16:creationId xmlns:a16="http://schemas.microsoft.com/office/drawing/2014/main" id="{96F7C3E0-22F8-411A-B53C-EFC4272CC7A4}"/>
              </a:ext>
            </a:extLst>
          </p:cNvPr>
          <p:cNvSpPr txBox="1">
            <a:spLocks noChangeArrowheads="1"/>
          </p:cNvSpPr>
          <p:nvPr/>
        </p:nvSpPr>
        <p:spPr bwMode="auto">
          <a:xfrm>
            <a:off x="2622569" y="3904225"/>
            <a:ext cx="3531017" cy="265457"/>
          </a:xfrm>
          <a:prstGeom prst="rect">
            <a:avLst/>
          </a:prstGeom>
          <a:noFill/>
          <a:ln w="28575">
            <a:noFill/>
            <a:miter lim="800000"/>
            <a:headEnd/>
            <a:tailEnd type="none" w="med" len="sm"/>
          </a:ln>
          <a:effectLst/>
        </p:spPr>
        <p:txBody>
          <a:bodyPr wrap="square" lIns="0" tIns="0" rIns="0" bIns="0">
            <a:spAutoFit/>
          </a:bodyPr>
          <a:lstStyle/>
          <a:p>
            <a:pPr algn="ctr" defTabSz="913972">
              <a:lnSpc>
                <a:spcPct val="120000"/>
              </a:lnSpc>
            </a:pPr>
            <a:r>
              <a:rPr lang="ja-JP" altLang="en-US" sz="1500" b="1" spc="100" dirty="0">
                <a:effectLst>
                  <a:glow rad="228600">
                    <a:srgbClr val="E6D4E3"/>
                  </a:glow>
                </a:effectLst>
                <a:latin typeface="メイリオ" pitchFamily="50" charset="-128"/>
                <a:ea typeface="メイリオ" pitchFamily="50" charset="-128"/>
                <a:cs typeface="メイリオ" pitchFamily="50" charset="-128"/>
              </a:rPr>
              <a:t>平日開始の</a:t>
            </a:r>
            <a:r>
              <a:rPr lang="en-US" altLang="ja-JP" sz="1500" b="1" spc="100" dirty="0">
                <a:effectLst>
                  <a:glow rad="228600">
                    <a:srgbClr val="E6D4E3"/>
                  </a:glow>
                </a:effectLst>
                <a:latin typeface="メイリオ" pitchFamily="50" charset="-128"/>
                <a:ea typeface="メイリオ" pitchFamily="50" charset="-128"/>
                <a:cs typeface="メイリオ" pitchFamily="50" charset="-128"/>
              </a:rPr>
              <a:t>5</a:t>
            </a:r>
            <a:r>
              <a:rPr lang="ja-JP" altLang="en-US" sz="1500" b="1" spc="100" dirty="0">
                <a:effectLst>
                  <a:glow rad="228600">
                    <a:srgbClr val="E6D4E3"/>
                  </a:glow>
                </a:effectLst>
                <a:latin typeface="メイリオ" pitchFamily="50" charset="-128"/>
                <a:ea typeface="メイリオ" pitchFamily="50" charset="-128"/>
                <a:cs typeface="メイリオ" pitchFamily="50" charset="-128"/>
              </a:rPr>
              <a:t>日</a:t>
            </a:r>
            <a:r>
              <a:rPr lang="en-US" altLang="ja-JP" sz="1500" b="1" spc="100" dirty="0">
                <a:effectLst>
                  <a:glow rad="228600">
                    <a:srgbClr val="E6D4E3"/>
                  </a:glow>
                </a:effectLst>
                <a:latin typeface="メイリオ" pitchFamily="50" charset="-128"/>
                <a:ea typeface="メイリオ" pitchFamily="50" charset="-128"/>
                <a:cs typeface="メイリオ" pitchFamily="50" charset="-128"/>
              </a:rPr>
              <a:t>〜</a:t>
            </a:r>
            <a:r>
              <a:rPr lang="en-US" altLang="ja-JP" sz="1500" b="1" spc="100" dirty="0">
                <a:ln w="0">
                  <a:noFill/>
                </a:ln>
                <a:solidFill>
                  <a:srgbClr val="FF0000"/>
                </a:solidFill>
                <a:effectLst>
                  <a:glow rad="228600">
                    <a:srgbClr val="E6D4E3"/>
                  </a:glow>
                </a:effectLst>
                <a:latin typeface="メイリオ" pitchFamily="50" charset="-128"/>
                <a:ea typeface="メイリオ" pitchFamily="50" charset="-128"/>
                <a:cs typeface="メイリオ" pitchFamily="50" charset="-128"/>
              </a:rPr>
              <a:t>1</a:t>
            </a:r>
            <a:r>
              <a:rPr lang="ja-JP" altLang="en-US" sz="1500" b="1" spc="100" dirty="0">
                <a:ln w="0">
                  <a:noFill/>
                </a:ln>
                <a:solidFill>
                  <a:srgbClr val="FF0000"/>
                </a:solidFill>
                <a:effectLst>
                  <a:glow rad="228600">
                    <a:srgbClr val="E6D4E3"/>
                  </a:glow>
                </a:effectLst>
                <a:latin typeface="メイリオ" pitchFamily="50" charset="-128"/>
                <a:ea typeface="メイリオ" pitchFamily="50" charset="-128"/>
                <a:cs typeface="メイリオ" pitchFamily="50" charset="-128"/>
              </a:rPr>
              <a:t>ヶ月間</a:t>
            </a:r>
            <a:r>
              <a:rPr lang="ja-JP" altLang="en-US" sz="1500" b="1" spc="100" dirty="0">
                <a:effectLst>
                  <a:glow rad="228600">
                    <a:srgbClr val="E6D4E3"/>
                  </a:glow>
                </a:effectLst>
                <a:latin typeface="メイリオ" pitchFamily="50" charset="-128"/>
                <a:ea typeface="メイリオ" pitchFamily="50" charset="-128"/>
                <a:cs typeface="メイリオ" pitchFamily="50" charset="-128"/>
              </a:rPr>
              <a:t>で自由設定　</a:t>
            </a:r>
            <a:endParaRPr lang="en-US" altLang="ja-JP" sz="1500" spc="100" dirty="0">
              <a:effectLst>
                <a:glow rad="228600">
                  <a:srgbClr val="E6D4E3"/>
                </a:glow>
              </a:effectLst>
              <a:latin typeface="メイリオ" pitchFamily="50" charset="-128"/>
              <a:ea typeface="メイリオ" pitchFamily="50" charset="-128"/>
              <a:cs typeface="メイリオ" pitchFamily="50" charset="-128"/>
            </a:endParaRPr>
          </a:p>
        </p:txBody>
      </p:sp>
      <p:sp>
        <p:nvSpPr>
          <p:cNvPr id="276" name="平行四辺形 275">
            <a:extLst>
              <a:ext uri="{FF2B5EF4-FFF2-40B4-BE49-F238E27FC236}">
                <a16:creationId xmlns:a16="http://schemas.microsoft.com/office/drawing/2014/main" id="{1791AA5D-E099-6B4E-A387-CE81C776E564}"/>
              </a:ext>
            </a:extLst>
          </p:cNvPr>
          <p:cNvSpPr/>
          <p:nvPr/>
        </p:nvSpPr>
        <p:spPr>
          <a:xfrm>
            <a:off x="177693" y="1047311"/>
            <a:ext cx="673027" cy="689838"/>
          </a:xfrm>
          <a:prstGeom prst="parallelogram">
            <a:avLst>
              <a:gd name="adj" fmla="val 27873"/>
            </a:avLst>
          </a:prstGeom>
          <a:gradFill>
            <a:gsLst>
              <a:gs pos="100000">
                <a:srgbClr val="A15993"/>
              </a:gs>
              <a:gs pos="0">
                <a:srgbClr val="E6D4E3"/>
              </a:gs>
            </a:gsLst>
            <a:lin ang="16200000" scaled="1"/>
          </a:gradFill>
          <a:ln w="76200" cap="rnd">
            <a:gradFill>
              <a:gsLst>
                <a:gs pos="0">
                  <a:srgbClr val="A15993"/>
                </a:gs>
                <a:gs pos="100000">
                  <a:srgbClr val="E6D4E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66AB387E-F4B1-D741-8B09-C52695BA40ED}"/>
              </a:ext>
            </a:extLst>
          </p:cNvPr>
          <p:cNvSpPr txBox="1"/>
          <p:nvPr/>
        </p:nvSpPr>
        <p:spPr>
          <a:xfrm>
            <a:off x="194517" y="94093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1</a:t>
            </a:r>
          </a:p>
        </p:txBody>
      </p:sp>
      <p:sp>
        <p:nvSpPr>
          <p:cNvPr id="301" name="平行四辺形 300">
            <a:extLst>
              <a:ext uri="{FF2B5EF4-FFF2-40B4-BE49-F238E27FC236}">
                <a16:creationId xmlns:a16="http://schemas.microsoft.com/office/drawing/2014/main" id="{E34C82A2-0209-A34F-95AB-D6F553709AE8}"/>
              </a:ext>
            </a:extLst>
          </p:cNvPr>
          <p:cNvSpPr/>
          <p:nvPr/>
        </p:nvSpPr>
        <p:spPr>
          <a:xfrm>
            <a:off x="177693" y="2317131"/>
            <a:ext cx="673027" cy="689838"/>
          </a:xfrm>
          <a:prstGeom prst="parallelogram">
            <a:avLst>
              <a:gd name="adj" fmla="val 27873"/>
            </a:avLst>
          </a:prstGeom>
          <a:gradFill>
            <a:gsLst>
              <a:gs pos="100000">
                <a:srgbClr val="A15993"/>
              </a:gs>
              <a:gs pos="0">
                <a:srgbClr val="E6D4E3"/>
              </a:gs>
            </a:gsLst>
            <a:lin ang="16200000" scaled="1"/>
          </a:gradFill>
          <a:ln w="76200" cap="rnd">
            <a:gradFill>
              <a:gsLst>
                <a:gs pos="0">
                  <a:srgbClr val="A15993"/>
                </a:gs>
                <a:gs pos="100000">
                  <a:srgbClr val="E6D4E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テキスト ボックス 301">
            <a:extLst>
              <a:ext uri="{FF2B5EF4-FFF2-40B4-BE49-F238E27FC236}">
                <a16:creationId xmlns:a16="http://schemas.microsoft.com/office/drawing/2014/main" id="{603153F0-6F04-274A-B288-A5409C3DC94A}"/>
              </a:ext>
            </a:extLst>
          </p:cNvPr>
          <p:cNvSpPr txBox="1"/>
          <p:nvPr/>
        </p:nvSpPr>
        <p:spPr>
          <a:xfrm>
            <a:off x="194517" y="2210758"/>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221" name="角丸四角形 204">
            <a:extLst>
              <a:ext uri="{FF2B5EF4-FFF2-40B4-BE49-F238E27FC236}">
                <a16:creationId xmlns:a16="http://schemas.microsoft.com/office/drawing/2014/main" id="{1C56706A-217D-4849-BA42-39641EEBD5AC}"/>
              </a:ext>
            </a:extLst>
          </p:cNvPr>
          <p:cNvSpPr/>
          <p:nvPr/>
        </p:nvSpPr>
        <p:spPr>
          <a:xfrm>
            <a:off x="7212470" y="2793355"/>
            <a:ext cx="2402211" cy="2664000"/>
          </a:xfrm>
          <a:prstGeom prst="roundRect">
            <a:avLst>
              <a:gd name="adj" fmla="val 4415"/>
            </a:avLst>
          </a:prstGeom>
          <a:solidFill>
            <a:srgbClr val="E6D4E3"/>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260" name="十字形 259">
            <a:extLst>
              <a:ext uri="{FF2B5EF4-FFF2-40B4-BE49-F238E27FC236}">
                <a16:creationId xmlns:a16="http://schemas.microsoft.com/office/drawing/2014/main" id="{63215458-5BFF-744F-A7FC-8DE6C5B8B5F4}"/>
              </a:ext>
            </a:extLst>
          </p:cNvPr>
          <p:cNvSpPr/>
          <p:nvPr/>
        </p:nvSpPr>
        <p:spPr>
          <a:xfrm>
            <a:off x="6898464" y="3952297"/>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254428" y="2811154"/>
            <a:ext cx="2310258" cy="324000"/>
          </a:xfrm>
          <a:prstGeom prst="trapezoid">
            <a:avLst/>
          </a:prstGeom>
          <a:solidFill>
            <a:srgbClr val="972C81"/>
          </a:solidFill>
          <a:ln w="57150" cap="rnd">
            <a:solidFill>
              <a:srgbClr val="972C8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テキスト ボックス 295">
            <a:extLst>
              <a:ext uri="{FF2B5EF4-FFF2-40B4-BE49-F238E27FC236}">
                <a16:creationId xmlns:a16="http://schemas.microsoft.com/office/drawing/2014/main" id="{026F017C-58BA-A941-BBAA-A33D268053A7}"/>
              </a:ext>
            </a:extLst>
          </p:cNvPr>
          <p:cNvSpPr txBox="1"/>
          <p:nvPr/>
        </p:nvSpPr>
        <p:spPr>
          <a:xfrm>
            <a:off x="7423552" y="2818328"/>
            <a:ext cx="1949573" cy="338554"/>
          </a:xfrm>
          <a:prstGeom prst="rect">
            <a:avLst/>
          </a:prstGeom>
          <a:noFill/>
        </p:spPr>
        <p:txBody>
          <a:bodyPr wrap="none" rtlCol="0">
            <a:spAutoFit/>
          </a:bodyPr>
          <a:lstStyle/>
          <a:p>
            <a:pPr algn="ctr"/>
            <a:r>
              <a:rPr lang="en-US" altLang="ja-JP" sz="1600" b="1" dirty="0">
                <a:solidFill>
                  <a:schemeClr val="bg1"/>
                </a:solidFill>
                <a:latin typeface="Meiryo" charset="-128"/>
                <a:ea typeface="Meiryo" charset="-128"/>
                <a:cs typeface="Meiryo" charset="-128"/>
              </a:rPr>
              <a:t>YouTube </a:t>
            </a:r>
            <a:r>
              <a:rPr lang="en-US" altLang="ja-JP" sz="1600" b="1" dirty="0">
                <a:solidFill>
                  <a:schemeClr val="accent2">
                    <a:lumMod val="20000"/>
                    <a:lumOff val="80000"/>
                  </a:schemeClr>
                </a:solidFill>
                <a:latin typeface="Meiryo" charset="-128"/>
                <a:ea typeface="Meiryo" charset="-128"/>
                <a:cs typeface="Meiryo" charset="-128"/>
              </a:rPr>
              <a:t>or</a:t>
            </a:r>
            <a:r>
              <a:rPr lang="ja-JP" altLang="en-US" sz="1600" b="1" dirty="0">
                <a:solidFill>
                  <a:schemeClr val="accent2">
                    <a:lumMod val="20000"/>
                    <a:lumOff val="80000"/>
                  </a:schemeClr>
                </a:solidFill>
                <a:latin typeface="Meiryo" charset="-128"/>
                <a:ea typeface="Meiryo" charset="-128"/>
                <a:cs typeface="Meiryo" charset="-128"/>
              </a:rPr>
              <a:t> </a:t>
            </a:r>
            <a:r>
              <a:rPr lang="en-US" altLang="ja-JP" sz="1600" b="1" dirty="0">
                <a:solidFill>
                  <a:schemeClr val="bg1"/>
                </a:solidFill>
                <a:latin typeface="Meiryo" charset="-128"/>
                <a:ea typeface="Meiryo" charset="-128"/>
                <a:cs typeface="Meiryo" charset="-128"/>
              </a:rPr>
              <a:t>SNS</a:t>
            </a:r>
            <a:endParaRPr lang="ja-JP" altLang="en-US" sz="1600" b="1" dirty="0">
              <a:solidFill>
                <a:schemeClr val="bg1"/>
              </a:solidFill>
              <a:latin typeface="Meiryo" charset="-128"/>
              <a:ea typeface="Meiryo" charset="-128"/>
              <a:cs typeface="Meiryo" charset="-128"/>
            </a:endParaRPr>
          </a:p>
        </p:txBody>
      </p:sp>
      <p:cxnSp>
        <p:nvCxnSpPr>
          <p:cNvPr id="158" name="直線コネクタ 157">
            <a:extLst>
              <a:ext uri="{FF2B5EF4-FFF2-40B4-BE49-F238E27FC236}">
                <a16:creationId xmlns:a16="http://schemas.microsoft.com/office/drawing/2014/main" id="{CF84FA75-67D2-0841-9E21-57ED117636CA}"/>
              </a:ext>
            </a:extLst>
          </p:cNvPr>
          <p:cNvCxnSpPr/>
          <p:nvPr/>
        </p:nvCxnSpPr>
        <p:spPr>
          <a:xfrm>
            <a:off x="3722047" y="451406"/>
            <a:ext cx="0" cy="376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9" name="正方形/長方形 158">
            <a:extLst>
              <a:ext uri="{FF2B5EF4-FFF2-40B4-BE49-F238E27FC236}">
                <a16:creationId xmlns:a16="http://schemas.microsoft.com/office/drawing/2014/main" id="{789E3B9E-1CA0-294F-AB70-623BCDF30112}"/>
              </a:ext>
            </a:extLst>
          </p:cNvPr>
          <p:cNvSpPr/>
          <p:nvPr/>
        </p:nvSpPr>
        <p:spPr>
          <a:xfrm>
            <a:off x="3822861" y="495217"/>
            <a:ext cx="1915653" cy="338554"/>
          </a:xfrm>
          <a:prstGeom prst="rect">
            <a:avLst/>
          </a:prstGeom>
        </p:spPr>
        <p:txBody>
          <a:bodyPr wrap="none">
            <a:spAutoFit/>
          </a:bodyPr>
          <a:lstStyle/>
          <a:p>
            <a:pPr defTabSz="990570">
              <a:spcBef>
                <a:spcPct val="0"/>
              </a:spcBef>
              <a:defRPr/>
            </a:pPr>
            <a:r>
              <a:rPr lang="en-US" altLang="ja-JP" sz="1600" b="1" dirty="0">
                <a:solidFill>
                  <a:schemeClr val="bg1"/>
                </a:solidFill>
                <a:latin typeface="Meiryo" charset="-128"/>
                <a:ea typeface="Meiryo" charset="-128"/>
                <a:cs typeface="Meiryo" charset="-128"/>
              </a:rPr>
              <a:t>YouTube </a:t>
            </a:r>
            <a:r>
              <a:rPr lang="en-US" altLang="ja-JP" sz="1600" b="1" dirty="0">
                <a:solidFill>
                  <a:schemeClr val="accent2">
                    <a:lumMod val="20000"/>
                    <a:lumOff val="80000"/>
                  </a:schemeClr>
                </a:solidFill>
                <a:latin typeface="Meiryo" charset="-128"/>
                <a:ea typeface="Meiryo" charset="-128"/>
                <a:cs typeface="Meiryo" charset="-128"/>
              </a:rPr>
              <a:t>or</a:t>
            </a:r>
            <a:r>
              <a:rPr lang="en-US" altLang="ja-JP" sz="1600" b="1" dirty="0">
                <a:solidFill>
                  <a:schemeClr val="bg1"/>
                </a:solidFill>
                <a:latin typeface="Meiryo" charset="-128"/>
                <a:ea typeface="Meiryo" charset="-128"/>
                <a:cs typeface="Meiryo" charset="-128"/>
              </a:rPr>
              <a:t> SNS</a:t>
            </a:r>
          </a:p>
        </p:txBody>
      </p:sp>
      <p:sp>
        <p:nvSpPr>
          <p:cNvPr id="166" name="三角形 156">
            <a:extLst>
              <a:ext uri="{FF2B5EF4-FFF2-40B4-BE49-F238E27FC236}">
                <a16:creationId xmlns:a16="http://schemas.microsoft.com/office/drawing/2014/main" id="{BCEB28F8-6CA8-234B-84DD-D773395D38E5}"/>
              </a:ext>
            </a:extLst>
          </p:cNvPr>
          <p:cNvSpPr/>
          <p:nvPr/>
        </p:nvSpPr>
        <p:spPr>
          <a:xfrm rot="10800000">
            <a:off x="8305357" y="3610033"/>
            <a:ext cx="288000" cy="54000"/>
          </a:xfrm>
          <a:prstGeom prst="triangle">
            <a:avLst/>
          </a:prstGeom>
          <a:solidFill>
            <a:srgbClr val="9B9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角丸四角形 161">
            <a:extLst>
              <a:ext uri="{FF2B5EF4-FFF2-40B4-BE49-F238E27FC236}">
                <a16:creationId xmlns:a16="http://schemas.microsoft.com/office/drawing/2014/main" id="{95C52C4C-4D72-9447-A459-BF855A9BF222}"/>
              </a:ext>
            </a:extLst>
          </p:cNvPr>
          <p:cNvSpPr/>
          <p:nvPr/>
        </p:nvSpPr>
        <p:spPr>
          <a:xfrm>
            <a:off x="7435257" y="3746350"/>
            <a:ext cx="1991046" cy="1159258"/>
          </a:xfrm>
          <a:prstGeom prst="roundRect">
            <a:avLst>
              <a:gd name="adj" fmla="val 6039"/>
            </a:avLst>
          </a:prstGeom>
          <a:solidFill>
            <a:srgbClr val="E6D4E3"/>
          </a:solidFill>
          <a:ln w="12700">
            <a:solidFill>
              <a:srgbClr val="A159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a:p>
        </p:txBody>
      </p:sp>
      <p:sp>
        <p:nvSpPr>
          <p:cNvPr id="168" name="角丸四角形 162">
            <a:extLst>
              <a:ext uri="{FF2B5EF4-FFF2-40B4-BE49-F238E27FC236}">
                <a16:creationId xmlns:a16="http://schemas.microsoft.com/office/drawing/2014/main" id="{B937D25F-AE72-5A4A-B6A2-9A9418E19E08}"/>
              </a:ext>
            </a:extLst>
          </p:cNvPr>
          <p:cNvSpPr/>
          <p:nvPr/>
        </p:nvSpPr>
        <p:spPr>
          <a:xfrm>
            <a:off x="8031322" y="3686262"/>
            <a:ext cx="843561" cy="144000"/>
          </a:xfrm>
          <a:prstGeom prst="roundRect">
            <a:avLst>
              <a:gd name="adj" fmla="val 50000"/>
            </a:avLst>
          </a:prstGeom>
          <a:solidFill>
            <a:srgbClr val="A159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a:solidFill>
                <a:schemeClr val="bg1"/>
              </a:solidFill>
            </a:endParaRPr>
          </a:p>
        </p:txBody>
      </p:sp>
      <p:sp>
        <p:nvSpPr>
          <p:cNvPr id="171" name="正方形/長方形 170">
            <a:extLst>
              <a:ext uri="{FF2B5EF4-FFF2-40B4-BE49-F238E27FC236}">
                <a16:creationId xmlns:a16="http://schemas.microsoft.com/office/drawing/2014/main" id="{E765E000-08F4-1740-A647-4A8896C85BBD}"/>
              </a:ext>
            </a:extLst>
          </p:cNvPr>
          <p:cNvSpPr/>
          <p:nvPr/>
        </p:nvSpPr>
        <p:spPr>
          <a:xfrm>
            <a:off x="8078613" y="3655665"/>
            <a:ext cx="723275" cy="198516"/>
          </a:xfrm>
          <a:prstGeom prst="rect">
            <a:avLst/>
          </a:prstGeom>
          <a:noFill/>
        </p:spPr>
        <p:txBody>
          <a:bodyPr wrap="square">
            <a:spAutoFit/>
          </a:bodyPr>
          <a:lstStyle/>
          <a:p>
            <a:pPr algn="ctr" defTabSz="913972">
              <a:lnSpc>
                <a:spcPct val="120000"/>
              </a:lnSpc>
            </a:pPr>
            <a:r>
              <a:rPr lang="ja-JP" altLang="en-US" sz="600" b="1">
                <a:solidFill>
                  <a:schemeClr val="bg1"/>
                </a:solidFill>
                <a:latin typeface="メイリオ" pitchFamily="50" charset="-128"/>
                <a:ea typeface="メイリオ" pitchFamily="50" charset="-128"/>
                <a:cs typeface="メイリオ" pitchFamily="50" charset="-128"/>
              </a:rPr>
              <a:t>選べる配信条件</a:t>
            </a:r>
            <a:endParaRPr lang="en-US" altLang="ja-JP" sz="1400" b="1" dirty="0">
              <a:solidFill>
                <a:schemeClr val="bg1"/>
              </a:solidFill>
              <a:latin typeface="メイリオ" pitchFamily="50" charset="-128"/>
              <a:ea typeface="メイリオ" pitchFamily="50" charset="-128"/>
              <a:cs typeface="メイリオ" pitchFamily="50" charset="-128"/>
            </a:endParaRPr>
          </a:p>
        </p:txBody>
      </p:sp>
      <p:sp>
        <p:nvSpPr>
          <p:cNvPr id="172" name="角丸四角形 164">
            <a:extLst>
              <a:ext uri="{FF2B5EF4-FFF2-40B4-BE49-F238E27FC236}">
                <a16:creationId xmlns:a16="http://schemas.microsoft.com/office/drawing/2014/main" id="{0B123F89-CFC0-654F-808C-25C5259F273C}"/>
              </a:ext>
            </a:extLst>
          </p:cNvPr>
          <p:cNvSpPr/>
          <p:nvPr/>
        </p:nvSpPr>
        <p:spPr>
          <a:xfrm>
            <a:off x="7491393" y="4364064"/>
            <a:ext cx="1881609" cy="468420"/>
          </a:xfrm>
          <a:prstGeom prst="roundRect">
            <a:avLst>
              <a:gd name="adj" fmla="val 450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a:p>
        </p:txBody>
      </p:sp>
      <p:sp>
        <p:nvSpPr>
          <p:cNvPr id="173" name="テキスト ボックス 172">
            <a:extLst>
              <a:ext uri="{FF2B5EF4-FFF2-40B4-BE49-F238E27FC236}">
                <a16:creationId xmlns:a16="http://schemas.microsoft.com/office/drawing/2014/main" id="{0554B0ED-7142-ED43-8B4C-3FBF340B210D}"/>
              </a:ext>
            </a:extLst>
          </p:cNvPr>
          <p:cNvSpPr txBox="1"/>
          <p:nvPr/>
        </p:nvSpPr>
        <p:spPr>
          <a:xfrm>
            <a:off x="7712024" y="4334319"/>
            <a:ext cx="1693991" cy="513217"/>
          </a:xfrm>
          <a:prstGeom prst="rect">
            <a:avLst/>
          </a:prstGeom>
          <a:noFill/>
        </p:spPr>
        <p:txBody>
          <a:bodyPr wrap="square" rtlCol="0">
            <a:spAutoFit/>
          </a:bodyPr>
          <a:lstStyle/>
          <a:p>
            <a:pPr defTabSz="913972">
              <a:lnSpc>
                <a:spcPct val="114000"/>
              </a:lnSpc>
              <a:tabLst>
                <a:tab pos="268288" algn="l"/>
              </a:tabLst>
            </a:pPr>
            <a:r>
              <a:rPr lang="ja-JP" altLang="en-US" sz="40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年齢 </a:t>
            </a: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オールターゲット／</a:t>
            </a:r>
            <a:r>
              <a:rPr lang="en-US" altLang="ja-JP" sz="400" dirty="0">
                <a:latin typeface="メイリオ" pitchFamily="50" charset="-128"/>
                <a:ea typeface="メイリオ" pitchFamily="50" charset="-128"/>
                <a:cs typeface="メイリオ" pitchFamily="50" charset="-128"/>
              </a:rPr>
              <a:t>20</a:t>
            </a:r>
            <a:r>
              <a:rPr lang="ja-JP" altLang="en-US" sz="400" dirty="0">
                <a:latin typeface="メイリオ" pitchFamily="50" charset="-128"/>
                <a:ea typeface="メイリオ" pitchFamily="50" charset="-128"/>
                <a:cs typeface="メイリオ" pitchFamily="50" charset="-128"/>
              </a:rPr>
              <a:t>歳以下／</a:t>
            </a:r>
            <a:r>
              <a:rPr lang="en-US" altLang="ja-JP" sz="400" dirty="0">
                <a:latin typeface="メイリオ" pitchFamily="50" charset="-128"/>
                <a:ea typeface="メイリオ" pitchFamily="50" charset="-128"/>
                <a:cs typeface="メイリオ" pitchFamily="50" charset="-128"/>
              </a:rPr>
              <a:t>20</a:t>
            </a:r>
            <a:r>
              <a:rPr lang="ja-JP" altLang="en-US" sz="400" dirty="0">
                <a:latin typeface="メイリオ" pitchFamily="50" charset="-128"/>
                <a:ea typeface="メイリオ" pitchFamily="50" charset="-128"/>
                <a:cs typeface="メイリオ" pitchFamily="50" charset="-128"/>
              </a:rPr>
              <a:t>歳前後／</a:t>
            </a:r>
            <a:r>
              <a:rPr lang="en-US" altLang="ja-JP" sz="400" dirty="0">
                <a:latin typeface="メイリオ" pitchFamily="50" charset="-128"/>
                <a:ea typeface="メイリオ" pitchFamily="50" charset="-128"/>
                <a:cs typeface="メイリオ" pitchFamily="50" charset="-128"/>
              </a:rPr>
              <a:t>30</a:t>
            </a:r>
            <a:r>
              <a:rPr lang="ja-JP" altLang="en-US" sz="400">
                <a:latin typeface="メイリオ" pitchFamily="50" charset="-128"/>
                <a:ea typeface="メイリオ" pitchFamily="50" charset="-128"/>
                <a:cs typeface="メイリオ" pitchFamily="50" charset="-128"/>
              </a:rPr>
              <a:t>歳前後／</a:t>
            </a:r>
            <a:endParaRPr lang="en-US" altLang="ja-JP" sz="400" dirty="0">
              <a:latin typeface="メイリオ" pitchFamily="50" charset="-128"/>
              <a:ea typeface="メイリオ" pitchFamily="50" charset="-128"/>
              <a:cs typeface="メイリオ" pitchFamily="50" charset="-128"/>
            </a:endParaRPr>
          </a:p>
          <a:p>
            <a:pPr defTabSz="913972">
              <a:lnSpc>
                <a:spcPct val="114000"/>
              </a:lnSpc>
              <a:tabLst>
                <a:tab pos="268288" algn="l"/>
              </a:tabLst>
            </a:pPr>
            <a:r>
              <a:rPr lang="en-US" altLang="ja-JP" sz="400" dirty="0">
                <a:latin typeface="メイリオ" pitchFamily="50" charset="-128"/>
                <a:ea typeface="メイリオ" pitchFamily="50" charset="-128"/>
                <a:cs typeface="メイリオ" pitchFamily="50" charset="-128"/>
              </a:rPr>
              <a:t>        </a:t>
            </a:r>
            <a:r>
              <a:rPr lang="ja-JP" altLang="en-US" sz="400">
                <a:latin typeface="メイリオ" pitchFamily="50" charset="-128"/>
                <a:ea typeface="メイリオ" pitchFamily="50" charset="-128"/>
                <a:cs typeface="メイリオ" pitchFamily="50" charset="-128"/>
              </a:rPr>
              <a:t>　</a:t>
            </a:r>
            <a:r>
              <a:rPr lang="en-US" altLang="ja-JP" sz="400" dirty="0">
                <a:latin typeface="メイリオ" pitchFamily="50" charset="-128"/>
                <a:ea typeface="メイリオ" pitchFamily="50" charset="-128"/>
                <a:cs typeface="メイリオ" pitchFamily="50" charset="-128"/>
              </a:rPr>
              <a:t>40</a:t>
            </a:r>
            <a:r>
              <a:rPr lang="ja-JP" altLang="en-US" sz="400">
                <a:latin typeface="メイリオ" pitchFamily="50" charset="-128"/>
                <a:ea typeface="メイリオ" pitchFamily="50" charset="-128"/>
                <a:cs typeface="メイリオ" pitchFamily="50" charset="-128"/>
              </a:rPr>
              <a:t>歳前後／</a:t>
            </a:r>
            <a:r>
              <a:rPr lang="en-US" altLang="ja-JP" sz="400" dirty="0">
                <a:latin typeface="メイリオ" pitchFamily="50" charset="-128"/>
                <a:ea typeface="メイリオ" pitchFamily="50" charset="-128"/>
                <a:cs typeface="メイリオ" pitchFamily="50" charset="-128"/>
              </a:rPr>
              <a:t>50</a:t>
            </a:r>
            <a:r>
              <a:rPr lang="ja-JP" altLang="en-US" sz="400" dirty="0">
                <a:latin typeface="メイリオ" pitchFamily="50" charset="-128"/>
                <a:ea typeface="メイリオ" pitchFamily="50" charset="-128"/>
                <a:cs typeface="メイリオ" pitchFamily="50" charset="-128"/>
              </a:rPr>
              <a:t>歳以上</a:t>
            </a:r>
            <a:r>
              <a:rPr lang="en-US" altLang="ja-JP" sz="400" dirty="0">
                <a:latin typeface="メイリオ" pitchFamily="50" charset="-128"/>
                <a:ea typeface="メイリオ" pitchFamily="50" charset="-128"/>
                <a:cs typeface="メイリオ" pitchFamily="50" charset="-128"/>
              </a:rPr>
              <a:t>)</a:t>
            </a:r>
          </a:p>
          <a:p>
            <a:pPr defTabSz="913972">
              <a:lnSpc>
                <a:spcPct val="114000"/>
              </a:lnSpc>
            </a:pPr>
            <a:r>
              <a:rPr lang="ja-JP" altLang="en-US" sz="400" dirty="0">
                <a:latin typeface="メイリオ" pitchFamily="50" charset="-128"/>
                <a:ea typeface="メイリオ" pitchFamily="50" charset="-128"/>
                <a:cs typeface="メイリオ" pitchFamily="50" charset="-128"/>
              </a:rPr>
              <a:t>・性別 </a:t>
            </a: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オールターゲット／男性／女性</a:t>
            </a:r>
            <a:r>
              <a:rPr lang="en-US" altLang="ja-JP" sz="400" dirty="0">
                <a:latin typeface="メイリオ" pitchFamily="50" charset="-128"/>
                <a:ea typeface="メイリオ" pitchFamily="50" charset="-128"/>
                <a:cs typeface="メイリオ" pitchFamily="50" charset="-128"/>
              </a:rPr>
              <a:t>)</a:t>
            </a:r>
          </a:p>
          <a:p>
            <a:pPr defTabSz="913972">
              <a:lnSpc>
                <a:spcPct val="114000"/>
              </a:lnSpc>
              <a:tabLst>
                <a:tab pos="444500" algn="l"/>
              </a:tabLst>
            </a:pPr>
            <a:r>
              <a:rPr lang="ja-JP" altLang="en-US" sz="400" dirty="0">
                <a:latin typeface="メイリオ" pitchFamily="50" charset="-128"/>
                <a:ea typeface="メイリオ" pitchFamily="50" charset="-128"/>
                <a:cs typeface="メイリオ" pitchFamily="50" charset="-128"/>
              </a:rPr>
              <a:t>・</a:t>
            </a:r>
            <a:r>
              <a:rPr lang="ja-JP" altLang="en-US" sz="400">
                <a:latin typeface="メイリオ" pitchFamily="50" charset="-128"/>
                <a:ea typeface="メイリオ" pitchFamily="50" charset="-128"/>
                <a:cs typeface="メイリオ" pitchFamily="50" charset="-128"/>
              </a:rPr>
              <a:t>興味関心 </a:t>
            </a: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オールターゲット／ビジネス／</a:t>
            </a:r>
            <a:r>
              <a:rPr lang="ja-JP" altLang="en-US" sz="400">
                <a:latin typeface="メイリオ" pitchFamily="50" charset="-128"/>
                <a:ea typeface="メイリオ" pitchFamily="50" charset="-128"/>
                <a:cs typeface="メイリオ" pitchFamily="50" charset="-128"/>
              </a:rPr>
              <a:t>ファッション／</a:t>
            </a:r>
            <a:endParaRPr lang="en-US" altLang="ja-JP" sz="400" dirty="0">
              <a:latin typeface="メイリオ" pitchFamily="50" charset="-128"/>
              <a:ea typeface="メイリオ" pitchFamily="50" charset="-128"/>
              <a:cs typeface="メイリオ" pitchFamily="50" charset="-128"/>
            </a:endParaRPr>
          </a:p>
          <a:p>
            <a:pPr defTabSz="913972">
              <a:lnSpc>
                <a:spcPct val="114000"/>
              </a:lnSpc>
              <a:tabLst>
                <a:tab pos="444500" algn="l"/>
              </a:tabLst>
            </a:pPr>
            <a:r>
              <a:rPr lang="ja-JP" altLang="en-US" sz="400">
                <a:latin typeface="メイリオ" pitchFamily="50" charset="-128"/>
                <a:ea typeface="メイリオ" pitchFamily="50" charset="-128"/>
                <a:cs typeface="メイリオ" pitchFamily="50" charset="-128"/>
              </a:rPr>
              <a:t>　　　　　　健康</a:t>
            </a:r>
            <a:r>
              <a:rPr lang="ja-JP" altLang="en-US" sz="400" dirty="0">
                <a:latin typeface="メイリオ" pitchFamily="50" charset="-128"/>
                <a:ea typeface="メイリオ" pitchFamily="50" charset="-128"/>
                <a:cs typeface="メイリオ" pitchFamily="50" charset="-128"/>
              </a:rPr>
              <a:t>美容</a:t>
            </a:r>
            <a:r>
              <a:rPr lang="ja-JP" altLang="en-US" sz="400">
                <a:latin typeface="メイリオ" pitchFamily="50" charset="-128"/>
                <a:ea typeface="メイリオ" pitchFamily="50" charset="-128"/>
                <a:cs typeface="メイリオ" pitchFamily="50" charset="-128"/>
              </a:rPr>
              <a:t>／教育／車／エンタメ</a:t>
            </a:r>
            <a:r>
              <a:rPr lang="ja-JP" altLang="en-US" sz="400" dirty="0">
                <a:latin typeface="メイリオ" pitchFamily="50" charset="-128"/>
                <a:ea typeface="メイリオ" pitchFamily="50" charset="-128"/>
                <a:cs typeface="メイリオ" pitchFamily="50" charset="-128"/>
              </a:rPr>
              <a:t>／旅行／</a:t>
            </a:r>
            <a:r>
              <a:rPr lang="ja-JP" altLang="en-US" sz="400">
                <a:latin typeface="メイリオ" pitchFamily="50" charset="-128"/>
                <a:ea typeface="メイリオ" pitchFamily="50" charset="-128"/>
                <a:cs typeface="メイリオ" pitchFamily="50" charset="-128"/>
              </a:rPr>
              <a:t>グルメ／</a:t>
            </a:r>
            <a:endParaRPr lang="en-US" altLang="ja-JP" sz="400" dirty="0">
              <a:latin typeface="メイリオ" pitchFamily="50" charset="-128"/>
              <a:ea typeface="メイリオ" pitchFamily="50" charset="-128"/>
              <a:cs typeface="メイリオ" pitchFamily="50" charset="-128"/>
            </a:endParaRPr>
          </a:p>
          <a:p>
            <a:pPr defTabSz="913972">
              <a:lnSpc>
                <a:spcPct val="114000"/>
              </a:lnSpc>
              <a:tabLst>
                <a:tab pos="444500" algn="l"/>
              </a:tabLst>
            </a:pPr>
            <a:r>
              <a:rPr lang="ja-JP" altLang="en-US" sz="400">
                <a:latin typeface="メイリオ" pitchFamily="50" charset="-128"/>
                <a:ea typeface="メイリオ" pitchFamily="50" charset="-128"/>
                <a:cs typeface="メイリオ" pitchFamily="50" charset="-128"/>
              </a:rPr>
              <a:t>　　　　　　ホーム</a:t>
            </a:r>
            <a:r>
              <a:rPr lang="ja-JP" altLang="en-US" sz="400" dirty="0">
                <a:latin typeface="メイリオ" pitchFamily="50" charset="-128"/>
                <a:ea typeface="メイリオ" pitchFamily="50" charset="-128"/>
                <a:cs typeface="メイリオ" pitchFamily="50" charset="-128"/>
              </a:rPr>
              <a:t>＆ライフ／ショッピング</a:t>
            </a:r>
            <a:r>
              <a:rPr lang="en-US" altLang="ja-JP" sz="400" dirty="0">
                <a:latin typeface="メイリオ" pitchFamily="50" charset="-128"/>
                <a:ea typeface="メイリオ" pitchFamily="50" charset="-128"/>
                <a:cs typeface="メイリオ" pitchFamily="50" charset="-128"/>
              </a:rPr>
              <a:t>)</a:t>
            </a:r>
          </a:p>
        </p:txBody>
      </p:sp>
      <p:sp>
        <p:nvSpPr>
          <p:cNvPr id="175" name="角丸四角形 167">
            <a:extLst>
              <a:ext uri="{FF2B5EF4-FFF2-40B4-BE49-F238E27FC236}">
                <a16:creationId xmlns:a16="http://schemas.microsoft.com/office/drawing/2014/main" id="{4872C9BD-32BF-D240-9EF6-67848ECA6AF1}"/>
              </a:ext>
            </a:extLst>
          </p:cNvPr>
          <p:cNvSpPr/>
          <p:nvPr/>
        </p:nvSpPr>
        <p:spPr>
          <a:xfrm>
            <a:off x="7491393" y="3867025"/>
            <a:ext cx="1881609" cy="199175"/>
          </a:xfrm>
          <a:prstGeom prst="roundRect">
            <a:avLst>
              <a:gd name="adj" fmla="val 1243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a:p>
        </p:txBody>
      </p:sp>
      <p:sp>
        <p:nvSpPr>
          <p:cNvPr id="176" name="角丸四角形 170">
            <a:extLst>
              <a:ext uri="{FF2B5EF4-FFF2-40B4-BE49-F238E27FC236}">
                <a16:creationId xmlns:a16="http://schemas.microsoft.com/office/drawing/2014/main" id="{4E483D6B-79F2-A14D-85B4-E04B21AA7D26}"/>
              </a:ext>
            </a:extLst>
          </p:cNvPr>
          <p:cNvSpPr/>
          <p:nvPr/>
        </p:nvSpPr>
        <p:spPr>
          <a:xfrm>
            <a:off x="7491393" y="4105173"/>
            <a:ext cx="1881609" cy="199175"/>
          </a:xfrm>
          <a:prstGeom prst="roundRect">
            <a:avLst>
              <a:gd name="adj" fmla="val 1243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a:p>
        </p:txBody>
      </p:sp>
      <p:sp>
        <p:nvSpPr>
          <p:cNvPr id="177" name="角丸四角形 171">
            <a:extLst>
              <a:ext uri="{FF2B5EF4-FFF2-40B4-BE49-F238E27FC236}">
                <a16:creationId xmlns:a16="http://schemas.microsoft.com/office/drawing/2014/main" id="{F9F2B807-A068-7447-9C95-F395C8311C5F}"/>
              </a:ext>
            </a:extLst>
          </p:cNvPr>
          <p:cNvSpPr/>
          <p:nvPr/>
        </p:nvSpPr>
        <p:spPr>
          <a:xfrm>
            <a:off x="7490875" y="4105173"/>
            <a:ext cx="281187" cy="199175"/>
          </a:xfrm>
          <a:prstGeom prst="roundRect">
            <a:avLst>
              <a:gd name="adj" fmla="val 15059"/>
            </a:avLst>
          </a:prstGeom>
          <a:solidFill>
            <a:srgbClr val="A159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条件</a:t>
            </a:r>
            <a:r>
              <a:rPr lang="en-US" altLang="ja-JP" sz="500" b="1" dirty="0">
                <a:solidFill>
                  <a:schemeClr val="bg1"/>
                </a:solidFill>
                <a:latin typeface="メイリオ" pitchFamily="50" charset="-128"/>
                <a:ea typeface="メイリオ" pitchFamily="50" charset="-128"/>
                <a:cs typeface="メイリオ" pitchFamily="50" charset="-128"/>
              </a:rPr>
              <a:t>2</a:t>
            </a:r>
          </a:p>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エリア</a:t>
            </a:r>
            <a:endParaRPr lang="en-US" altLang="ja-JP" sz="500" b="1" dirty="0">
              <a:solidFill>
                <a:schemeClr val="bg1"/>
              </a:solidFill>
              <a:latin typeface="メイリオ" pitchFamily="50" charset="-128"/>
              <a:ea typeface="メイリオ" pitchFamily="50" charset="-128"/>
              <a:cs typeface="メイリオ" pitchFamily="50" charset="-128"/>
            </a:endParaRPr>
          </a:p>
        </p:txBody>
      </p:sp>
      <p:sp>
        <p:nvSpPr>
          <p:cNvPr id="178" name="Text Box 11">
            <a:extLst>
              <a:ext uri="{FF2B5EF4-FFF2-40B4-BE49-F238E27FC236}">
                <a16:creationId xmlns:a16="http://schemas.microsoft.com/office/drawing/2014/main" id="{F6915E50-A02A-7446-A8E5-0BF8B9C0287A}"/>
              </a:ext>
            </a:extLst>
          </p:cNvPr>
          <p:cNvSpPr txBox="1">
            <a:spLocks noChangeArrowheads="1"/>
          </p:cNvSpPr>
          <p:nvPr/>
        </p:nvSpPr>
        <p:spPr bwMode="auto">
          <a:xfrm>
            <a:off x="7806319" y="3906175"/>
            <a:ext cx="1210776" cy="106183"/>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en-US" altLang="ja-JP" sz="600" b="1" dirty="0">
                <a:solidFill>
                  <a:srgbClr val="A15993"/>
                </a:solidFill>
                <a:latin typeface="メイリオ" pitchFamily="50" charset="-128"/>
                <a:ea typeface="メイリオ" pitchFamily="50" charset="-128"/>
                <a:cs typeface="メイリオ" pitchFamily="50" charset="-128"/>
              </a:rPr>
              <a:t>5</a:t>
            </a:r>
            <a:r>
              <a:rPr lang="ja-JP" altLang="en-US" sz="600" b="1" dirty="0">
                <a:solidFill>
                  <a:srgbClr val="A15993"/>
                </a:solidFill>
                <a:latin typeface="メイリオ" pitchFamily="50" charset="-128"/>
                <a:ea typeface="メイリオ" pitchFamily="50" charset="-128"/>
                <a:cs typeface="メイリオ" pitchFamily="50" charset="-128"/>
              </a:rPr>
              <a:t>日～</a:t>
            </a:r>
            <a:r>
              <a:rPr lang="en-US" altLang="ja-JP" sz="600" b="1" dirty="0">
                <a:solidFill>
                  <a:srgbClr val="A15993"/>
                </a:solidFill>
                <a:latin typeface="メイリオ" pitchFamily="50" charset="-128"/>
                <a:ea typeface="メイリオ" pitchFamily="50" charset="-128"/>
                <a:cs typeface="メイリオ" pitchFamily="50" charset="-128"/>
              </a:rPr>
              <a:t>1</a:t>
            </a:r>
            <a:r>
              <a:rPr lang="ja-JP" altLang="en-US" sz="600" b="1" dirty="0">
                <a:solidFill>
                  <a:srgbClr val="A15993"/>
                </a:solidFill>
                <a:latin typeface="メイリオ" pitchFamily="50" charset="-128"/>
                <a:ea typeface="メイリオ" pitchFamily="50" charset="-128"/>
                <a:cs typeface="メイリオ" pitchFamily="50" charset="-128"/>
              </a:rPr>
              <a:t>ヶ月</a:t>
            </a:r>
            <a:r>
              <a:rPr lang="ja-JP" altLang="en-US" sz="600" b="1" dirty="0">
                <a:ln w="0">
                  <a:noFill/>
                </a:ln>
                <a:solidFill>
                  <a:srgbClr val="A15993"/>
                </a:solidFill>
                <a:latin typeface="メイリオ" pitchFamily="50" charset="-128"/>
                <a:ea typeface="メイリオ" pitchFamily="50" charset="-128"/>
                <a:cs typeface="メイリオ" pitchFamily="50" charset="-128"/>
              </a:rPr>
              <a:t>間</a:t>
            </a:r>
            <a:r>
              <a:rPr lang="ja-JP" altLang="en-US" sz="500" b="1" dirty="0">
                <a:latin typeface="メイリオ" pitchFamily="50" charset="-128"/>
                <a:ea typeface="メイリオ" pitchFamily="50" charset="-128"/>
                <a:cs typeface="メイリオ" pitchFamily="50" charset="-128"/>
              </a:rPr>
              <a:t>で自由設定</a:t>
            </a:r>
            <a:endParaRPr lang="en-US" altLang="ja-JP" sz="500" b="1" dirty="0">
              <a:latin typeface="メイリオ" pitchFamily="50" charset="-128"/>
              <a:ea typeface="メイリオ" pitchFamily="50" charset="-128"/>
              <a:cs typeface="メイリオ" pitchFamily="50" charset="-128"/>
            </a:endParaRPr>
          </a:p>
        </p:txBody>
      </p:sp>
      <p:sp>
        <p:nvSpPr>
          <p:cNvPr id="179" name="Text Box 11">
            <a:extLst>
              <a:ext uri="{FF2B5EF4-FFF2-40B4-BE49-F238E27FC236}">
                <a16:creationId xmlns:a16="http://schemas.microsoft.com/office/drawing/2014/main" id="{419FFCAF-279D-E34A-890B-2A31D3539B2F}"/>
              </a:ext>
            </a:extLst>
          </p:cNvPr>
          <p:cNvSpPr txBox="1">
            <a:spLocks noChangeArrowheads="1"/>
          </p:cNvSpPr>
          <p:nvPr/>
        </p:nvSpPr>
        <p:spPr bwMode="auto">
          <a:xfrm>
            <a:off x="7809561" y="4119504"/>
            <a:ext cx="1707818" cy="180819"/>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500" b="1" dirty="0">
                <a:solidFill>
                  <a:srgbClr val="A15993"/>
                </a:solidFill>
                <a:latin typeface="メイリオ" pitchFamily="50" charset="-128"/>
                <a:ea typeface="メイリオ" pitchFamily="50" charset="-128"/>
                <a:cs typeface="メイリオ" pitchFamily="50" charset="-128"/>
              </a:rPr>
              <a:t>全国の</a:t>
            </a:r>
            <a:r>
              <a:rPr lang="en-US" altLang="ja-JP" sz="500" b="1" dirty="0">
                <a:solidFill>
                  <a:srgbClr val="A15993"/>
                </a:solidFill>
                <a:latin typeface="メイリオ" pitchFamily="50" charset="-128"/>
                <a:ea typeface="メイリオ" pitchFamily="50" charset="-128"/>
                <a:cs typeface="メイリオ" pitchFamily="50" charset="-128"/>
              </a:rPr>
              <a:t>47</a:t>
            </a:r>
            <a:r>
              <a:rPr lang="ja-JP" altLang="en-US" sz="500" b="1" dirty="0">
                <a:solidFill>
                  <a:srgbClr val="A15993"/>
                </a:solidFill>
                <a:latin typeface="メイリオ" pitchFamily="50" charset="-128"/>
                <a:ea typeface="メイリオ" pitchFamily="50" charset="-128"/>
                <a:cs typeface="メイリオ" pitchFamily="50" charset="-128"/>
              </a:rPr>
              <a:t>都道府県および市区郡</a:t>
            </a:r>
            <a:endParaRPr lang="en-US" altLang="ja-JP" sz="500" b="1" dirty="0">
              <a:solidFill>
                <a:srgbClr val="A15993"/>
              </a:solidFill>
              <a:latin typeface="メイリオ" pitchFamily="50" charset="-128"/>
              <a:ea typeface="メイリオ" pitchFamily="50" charset="-128"/>
              <a:cs typeface="メイリオ" pitchFamily="50" charset="-128"/>
            </a:endParaRPr>
          </a:p>
          <a:p>
            <a:pPr defTabSz="913972">
              <a:lnSpc>
                <a:spcPct val="120000"/>
              </a:lnSpc>
            </a:pPr>
            <a:r>
              <a:rPr lang="ja-JP" altLang="en-US" sz="500" b="1" dirty="0">
                <a:solidFill>
                  <a:srgbClr val="A15993"/>
                </a:solidFill>
                <a:latin typeface="メイリオ" pitchFamily="50" charset="-128"/>
                <a:ea typeface="メイリオ" pitchFamily="50" charset="-128"/>
                <a:cs typeface="メイリオ" pitchFamily="50" charset="-128"/>
              </a:rPr>
              <a:t>（</a:t>
            </a:r>
            <a:r>
              <a:rPr lang="en-US" altLang="ja-JP" sz="500" b="1" dirty="0">
                <a:solidFill>
                  <a:srgbClr val="A15993"/>
                </a:solidFill>
                <a:latin typeface="メイリオ" pitchFamily="50" charset="-128"/>
                <a:ea typeface="メイリオ" pitchFamily="50" charset="-128"/>
                <a:cs typeface="メイリオ" pitchFamily="50" charset="-128"/>
              </a:rPr>
              <a:t>※X</a:t>
            </a:r>
            <a:r>
              <a:rPr lang="ja-JP" altLang="en-US" sz="500" b="1" dirty="0">
                <a:solidFill>
                  <a:srgbClr val="A15993"/>
                </a:solidFill>
                <a:latin typeface="メイリオ" pitchFamily="50" charset="-128"/>
                <a:ea typeface="メイリオ" pitchFamily="50" charset="-128"/>
                <a:cs typeface="メイリオ" pitchFamily="50" charset="-128"/>
              </a:rPr>
              <a:t>の最小単位は都道府県）</a:t>
            </a:r>
            <a:endParaRPr lang="en-US" altLang="ja-JP" sz="600" dirty="0">
              <a:solidFill>
                <a:srgbClr val="A15993"/>
              </a:solidFill>
              <a:latin typeface="メイリオ" pitchFamily="50" charset="-128"/>
              <a:ea typeface="メイリオ" pitchFamily="50" charset="-128"/>
              <a:cs typeface="メイリオ" pitchFamily="50" charset="-128"/>
            </a:endParaRPr>
          </a:p>
        </p:txBody>
      </p:sp>
      <p:sp>
        <p:nvSpPr>
          <p:cNvPr id="180" name="Text Box 11">
            <a:extLst>
              <a:ext uri="{FF2B5EF4-FFF2-40B4-BE49-F238E27FC236}">
                <a16:creationId xmlns:a16="http://schemas.microsoft.com/office/drawing/2014/main" id="{E2FF4BEE-BE8E-2A40-836A-5265C6E3A3C9}"/>
              </a:ext>
            </a:extLst>
          </p:cNvPr>
          <p:cNvSpPr txBox="1">
            <a:spLocks noChangeArrowheads="1"/>
          </p:cNvSpPr>
          <p:nvPr/>
        </p:nvSpPr>
        <p:spPr bwMode="auto">
          <a:xfrm>
            <a:off x="8665706" y="4227618"/>
            <a:ext cx="719748" cy="70789"/>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エリアは複数選択可能です。</a:t>
            </a:r>
            <a:endParaRPr lang="en-US" altLang="ja-JP" sz="400" dirty="0">
              <a:latin typeface="メイリオ" pitchFamily="50" charset="-128"/>
              <a:ea typeface="メイリオ" pitchFamily="50" charset="-128"/>
              <a:cs typeface="メイリオ" pitchFamily="50" charset="-128"/>
            </a:endParaRPr>
          </a:p>
        </p:txBody>
      </p:sp>
      <p:sp>
        <p:nvSpPr>
          <p:cNvPr id="182" name="角丸四角形 202">
            <a:extLst>
              <a:ext uri="{FF2B5EF4-FFF2-40B4-BE49-F238E27FC236}">
                <a16:creationId xmlns:a16="http://schemas.microsoft.com/office/drawing/2014/main" id="{9FFF79DE-A4F2-1047-8EB8-115834B9D06F}"/>
              </a:ext>
            </a:extLst>
          </p:cNvPr>
          <p:cNvSpPr/>
          <p:nvPr/>
        </p:nvSpPr>
        <p:spPr>
          <a:xfrm>
            <a:off x="7490877" y="3867025"/>
            <a:ext cx="281187" cy="199175"/>
          </a:xfrm>
          <a:prstGeom prst="roundRect">
            <a:avLst>
              <a:gd name="adj" fmla="val 17243"/>
            </a:avLst>
          </a:prstGeom>
          <a:solidFill>
            <a:srgbClr val="A159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条件</a:t>
            </a:r>
            <a:r>
              <a:rPr lang="en-US" altLang="ja-JP" sz="500" b="1" dirty="0">
                <a:solidFill>
                  <a:schemeClr val="bg1"/>
                </a:solidFill>
                <a:latin typeface="メイリオ" pitchFamily="50" charset="-128"/>
                <a:ea typeface="メイリオ" pitchFamily="50" charset="-128"/>
                <a:cs typeface="メイリオ" pitchFamily="50" charset="-128"/>
              </a:rPr>
              <a:t>1</a:t>
            </a:r>
          </a:p>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期間</a:t>
            </a:r>
            <a:endParaRPr lang="en-US" altLang="ja-JP" sz="500" b="1" dirty="0">
              <a:solidFill>
                <a:schemeClr val="bg1"/>
              </a:solidFill>
              <a:latin typeface="メイリオ" pitchFamily="50" charset="-128"/>
              <a:ea typeface="メイリオ" pitchFamily="50" charset="-128"/>
              <a:cs typeface="メイリオ" pitchFamily="50" charset="-128"/>
            </a:endParaRPr>
          </a:p>
        </p:txBody>
      </p:sp>
      <p:sp>
        <p:nvSpPr>
          <p:cNvPr id="187" name="角丸四角形 203">
            <a:extLst>
              <a:ext uri="{FF2B5EF4-FFF2-40B4-BE49-F238E27FC236}">
                <a16:creationId xmlns:a16="http://schemas.microsoft.com/office/drawing/2014/main" id="{CAF213D5-178C-9147-8E55-A8634E64708E}"/>
              </a:ext>
            </a:extLst>
          </p:cNvPr>
          <p:cNvSpPr/>
          <p:nvPr/>
        </p:nvSpPr>
        <p:spPr>
          <a:xfrm>
            <a:off x="7490875" y="4365476"/>
            <a:ext cx="281187" cy="466689"/>
          </a:xfrm>
          <a:prstGeom prst="roundRect">
            <a:avLst>
              <a:gd name="adj" fmla="val 7262"/>
            </a:avLst>
          </a:prstGeom>
          <a:solidFill>
            <a:srgbClr val="A159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条件</a:t>
            </a:r>
            <a:r>
              <a:rPr lang="en-US" altLang="ja-JP" sz="500" b="1" dirty="0">
                <a:solidFill>
                  <a:schemeClr val="bg1"/>
                </a:solidFill>
                <a:latin typeface="メイリオ" pitchFamily="50" charset="-128"/>
                <a:ea typeface="メイリオ" pitchFamily="50" charset="-128"/>
                <a:cs typeface="メイリオ" pitchFamily="50" charset="-128"/>
              </a:rPr>
              <a:t>3</a:t>
            </a:r>
          </a:p>
          <a:p>
            <a:pPr algn="ctr" defTabSz="913972">
              <a:lnSpc>
                <a:spcPct val="110000"/>
              </a:lnSpc>
            </a:pPr>
            <a:r>
              <a:rPr lang="ja-JP" altLang="en-US" sz="500" b="1" spc="-100">
                <a:solidFill>
                  <a:schemeClr val="bg1"/>
                </a:solidFill>
                <a:latin typeface="メイリオ" pitchFamily="50" charset="-128"/>
                <a:ea typeface="メイリオ" pitchFamily="50" charset="-128"/>
                <a:cs typeface="メイリオ" pitchFamily="50" charset="-128"/>
              </a:rPr>
              <a:t>ターゲット</a:t>
            </a:r>
            <a:endParaRPr lang="en-US" altLang="ja-JP" sz="500" b="1" spc="-100" dirty="0">
              <a:solidFill>
                <a:schemeClr val="bg1"/>
              </a:solidFill>
              <a:latin typeface="メイリオ" pitchFamily="50" charset="-128"/>
              <a:ea typeface="メイリオ" pitchFamily="50" charset="-128"/>
              <a:cs typeface="メイリオ" pitchFamily="50" charset="-128"/>
            </a:endParaRPr>
          </a:p>
          <a:p>
            <a:pPr algn="ctr" defTabSz="913972">
              <a:lnSpc>
                <a:spcPct val="110000"/>
              </a:lnSpc>
            </a:pPr>
            <a:r>
              <a:rPr lang="en-US" altLang="ja-JP" sz="500" b="1" dirty="0">
                <a:solidFill>
                  <a:schemeClr val="bg1"/>
                </a:solidFill>
                <a:latin typeface="メイリオ" pitchFamily="50" charset="-128"/>
                <a:ea typeface="メイリオ" pitchFamily="50" charset="-128"/>
                <a:cs typeface="メイリオ" pitchFamily="50" charset="-128"/>
              </a:rPr>
              <a:t>※SNS</a:t>
            </a:r>
          </a:p>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限定</a:t>
            </a:r>
            <a:endParaRPr lang="en-US" altLang="ja-JP" sz="500" b="1" dirty="0">
              <a:solidFill>
                <a:schemeClr val="bg1"/>
              </a:solidFill>
              <a:latin typeface="メイリオ" pitchFamily="50" charset="-128"/>
              <a:ea typeface="メイリオ" pitchFamily="50" charset="-128"/>
              <a:cs typeface="メイリオ" pitchFamily="50" charset="-128"/>
            </a:endParaRPr>
          </a:p>
        </p:txBody>
      </p:sp>
      <p:sp>
        <p:nvSpPr>
          <p:cNvPr id="188" name="正方形/長方形 187">
            <a:extLst>
              <a:ext uri="{FF2B5EF4-FFF2-40B4-BE49-F238E27FC236}">
                <a16:creationId xmlns:a16="http://schemas.microsoft.com/office/drawing/2014/main" id="{1E139D3C-741C-2E49-910B-DFA3F3CE2B2E}"/>
              </a:ext>
            </a:extLst>
          </p:cNvPr>
          <p:cNvSpPr/>
          <p:nvPr/>
        </p:nvSpPr>
        <p:spPr>
          <a:xfrm>
            <a:off x="7563377" y="4953811"/>
            <a:ext cx="470000" cy="246221"/>
          </a:xfrm>
          <a:prstGeom prst="rect">
            <a:avLst/>
          </a:prstGeom>
        </p:spPr>
        <p:txBody>
          <a:bodyPr wrap="none">
            <a:spAutoFit/>
          </a:bodyPr>
          <a:lstStyle/>
          <a:p>
            <a:pPr algn="ctr">
              <a:lnSpc>
                <a:spcPct val="90000"/>
              </a:lnSpc>
            </a:pPr>
            <a:r>
              <a:rPr lang="ja-JP" altLang="en-US" sz="700" dirty="0">
                <a:latin typeface="Meiryo" charset="-128"/>
                <a:ea typeface="Meiryo" charset="-128"/>
                <a:cs typeface="Meiryo" charset="-128"/>
              </a:rPr>
              <a:t>掲載数</a:t>
            </a:r>
            <a:endParaRPr lang="en-US" altLang="ja-JP" sz="700" dirty="0">
              <a:latin typeface="Meiryo" charset="-128"/>
              <a:ea typeface="Meiryo" charset="-128"/>
              <a:cs typeface="Meiryo" charset="-128"/>
            </a:endParaRPr>
          </a:p>
          <a:p>
            <a:pPr algn="ctr">
              <a:lnSpc>
                <a:spcPct val="90000"/>
              </a:lnSpc>
            </a:pPr>
            <a:r>
              <a:rPr lang="ja-JP" altLang="en-US" sz="400" b="1" dirty="0">
                <a:latin typeface="Meiryo" charset="-128"/>
                <a:ea typeface="Meiryo" charset="-128"/>
                <a:cs typeface="Meiryo" charset="-128"/>
              </a:rPr>
              <a:t>（</a:t>
            </a:r>
            <a:r>
              <a:rPr lang="en-US" altLang="ja-JP" sz="400" b="1" dirty="0">
                <a:latin typeface="Meiryo" charset="-128"/>
                <a:ea typeface="Meiryo" charset="-128"/>
                <a:cs typeface="Meiryo" charset="-128"/>
              </a:rPr>
              <a:t>imps</a:t>
            </a:r>
            <a:r>
              <a:rPr lang="ja-JP" altLang="en-US" sz="400" b="1" dirty="0">
                <a:latin typeface="Meiryo" charset="-128"/>
                <a:ea typeface="Meiryo" charset="-128"/>
                <a:cs typeface="Meiryo" charset="-128"/>
              </a:rPr>
              <a:t>数）</a:t>
            </a:r>
            <a:endParaRPr lang="en-US" altLang="ja-JP" sz="400" b="1" dirty="0">
              <a:latin typeface="Meiryo" charset="-128"/>
              <a:ea typeface="Meiryo" charset="-128"/>
              <a:cs typeface="Meiryo" charset="-128"/>
            </a:endParaRPr>
          </a:p>
        </p:txBody>
      </p:sp>
      <p:sp>
        <p:nvSpPr>
          <p:cNvPr id="199" name="正方形/長方形 198">
            <a:extLst>
              <a:ext uri="{FF2B5EF4-FFF2-40B4-BE49-F238E27FC236}">
                <a16:creationId xmlns:a16="http://schemas.microsoft.com/office/drawing/2014/main" id="{89C24C0A-7FEC-414E-9E4B-1A4F0785FB3C}"/>
              </a:ext>
            </a:extLst>
          </p:cNvPr>
          <p:cNvSpPr/>
          <p:nvPr/>
        </p:nvSpPr>
        <p:spPr>
          <a:xfrm>
            <a:off x="7875103" y="4923302"/>
            <a:ext cx="1433406" cy="307777"/>
          </a:xfrm>
          <a:prstGeom prst="rect">
            <a:avLst/>
          </a:prstGeom>
        </p:spPr>
        <p:txBody>
          <a:bodyPr wrap="none">
            <a:spAutoFit/>
          </a:bodyPr>
          <a:lstStyle/>
          <a:p>
            <a:pPr algn="ctr"/>
            <a:r>
              <a:rPr lang="ja-JP" altLang="en-US" sz="900" b="1">
                <a:latin typeface="Meiryo" charset="-128"/>
                <a:ea typeface="Meiryo" charset="-128"/>
                <a:cs typeface="Meiryo" charset="-128"/>
              </a:rPr>
              <a:t>約</a:t>
            </a:r>
            <a:r>
              <a:rPr lang="en-US" altLang="ja-JP" sz="1400" b="1" dirty="0">
                <a:latin typeface="Meiryo" charset="-128"/>
                <a:ea typeface="Meiryo" charset="-128"/>
                <a:cs typeface="Meiryo" charset="-128"/>
              </a:rPr>
              <a:t>200,000</a:t>
            </a:r>
            <a:r>
              <a:rPr lang="ja-JP" altLang="en-US" sz="1050" b="1" dirty="0">
                <a:latin typeface="Meiryo" charset="-128"/>
                <a:ea typeface="Meiryo" charset="-128"/>
                <a:cs typeface="Meiryo" charset="-128"/>
              </a:rPr>
              <a:t>回</a:t>
            </a:r>
            <a:r>
              <a:rPr lang="ja-JP" altLang="en-US" sz="800" b="1" dirty="0">
                <a:latin typeface="Meiryo" charset="-128"/>
                <a:ea typeface="Meiryo" charset="-128"/>
                <a:cs typeface="Meiryo" charset="-128"/>
              </a:rPr>
              <a:t>想定</a:t>
            </a:r>
            <a:endParaRPr lang="ja-JP" altLang="en-US" sz="1200" b="1" dirty="0">
              <a:latin typeface="Meiryo" charset="-128"/>
              <a:ea typeface="Meiryo" charset="-128"/>
              <a:cs typeface="Meiryo" charset="-128"/>
            </a:endParaRPr>
          </a:p>
        </p:txBody>
      </p:sp>
      <p:sp>
        <p:nvSpPr>
          <p:cNvPr id="200" name="Text Box 11">
            <a:extLst>
              <a:ext uri="{FF2B5EF4-FFF2-40B4-BE49-F238E27FC236}">
                <a16:creationId xmlns:a16="http://schemas.microsoft.com/office/drawing/2014/main" id="{BCA0B955-6544-8748-BDF9-4394C2B72589}"/>
              </a:ext>
            </a:extLst>
          </p:cNvPr>
          <p:cNvSpPr txBox="1">
            <a:spLocks noChangeArrowheads="1"/>
          </p:cNvSpPr>
          <p:nvPr/>
        </p:nvSpPr>
        <p:spPr bwMode="auto">
          <a:xfrm>
            <a:off x="7350322" y="5182461"/>
            <a:ext cx="2360563" cy="230832"/>
          </a:xfrm>
          <a:prstGeom prst="rect">
            <a:avLst/>
          </a:prstGeom>
          <a:noFill/>
          <a:ln w="28575">
            <a:noFill/>
            <a:miter lim="800000"/>
            <a:headEnd/>
            <a:tailEnd type="none" w="med" len="sm"/>
          </a:ln>
        </p:spPr>
        <p:txBody>
          <a:bodyPr wrap="square" lIns="0" tIns="0" rIns="0" bIns="0">
            <a:spAutoFit/>
          </a:bodyPr>
          <a:lstStyle/>
          <a:p>
            <a:pPr defTabSz="913972"/>
            <a:r>
              <a:rPr lang="en-US" altLang="ja-JP" sz="500" dirty="0">
                <a:latin typeface="メイリオ" pitchFamily="50" charset="-128"/>
                <a:ea typeface="メイリオ" pitchFamily="50" charset="-128"/>
                <a:cs typeface="メイリオ" pitchFamily="50" charset="-128"/>
              </a:rPr>
              <a:t>※</a:t>
            </a:r>
            <a:r>
              <a:rPr lang="ja-JP" altLang="en-US" sz="500" dirty="0">
                <a:latin typeface="メイリオ" pitchFamily="50" charset="-128"/>
                <a:ea typeface="メイリオ" pitchFamily="50" charset="-128"/>
                <a:cs typeface="メイリオ" pitchFamily="50" charset="-128"/>
              </a:rPr>
              <a:t>エリア・ターゲットなどの絞り込み条件によって、掲載回数未達の</a:t>
            </a:r>
            <a:endParaRPr lang="en-US" altLang="ja-JP" sz="500" dirty="0">
              <a:latin typeface="メイリオ" pitchFamily="50" charset="-128"/>
              <a:ea typeface="メイリオ" pitchFamily="50" charset="-128"/>
              <a:cs typeface="メイリオ" pitchFamily="50" charset="-128"/>
            </a:endParaRPr>
          </a:p>
          <a:p>
            <a:pPr defTabSz="913972"/>
            <a:r>
              <a:rPr lang="en-US" altLang="ja-JP" sz="500" dirty="0">
                <a:latin typeface="メイリオ" pitchFamily="50" charset="-128"/>
                <a:ea typeface="メイリオ" pitchFamily="50" charset="-128"/>
                <a:cs typeface="メイリオ" pitchFamily="50" charset="-128"/>
              </a:rPr>
              <a:t>   </a:t>
            </a:r>
            <a:r>
              <a:rPr lang="ja-JP" altLang="en-US" sz="500" dirty="0">
                <a:latin typeface="メイリオ" pitchFamily="50" charset="-128"/>
                <a:ea typeface="メイリオ" pitchFamily="50" charset="-128"/>
                <a:cs typeface="メイリオ" pitchFamily="50" charset="-128"/>
              </a:rPr>
              <a:t>可能性が高まります。</a:t>
            </a:r>
            <a:endParaRPr lang="en-US" altLang="ja-JP" sz="500" dirty="0">
              <a:latin typeface="メイリオ" pitchFamily="50" charset="-128"/>
              <a:ea typeface="メイリオ" pitchFamily="50" charset="-128"/>
              <a:cs typeface="メイリオ" pitchFamily="50" charset="-128"/>
            </a:endParaRPr>
          </a:p>
          <a:p>
            <a:pPr defTabSz="913972"/>
            <a:r>
              <a:rPr lang="en-US" altLang="ja-JP" sz="500" dirty="0">
                <a:latin typeface="メイリオ" pitchFamily="50" charset="-128"/>
                <a:ea typeface="メイリオ" pitchFamily="50" charset="-128"/>
                <a:cs typeface="メイリオ" pitchFamily="50" charset="-128"/>
              </a:rPr>
              <a:t>※</a:t>
            </a:r>
            <a:r>
              <a:rPr lang="ja-JP" altLang="en-US" sz="500" dirty="0">
                <a:latin typeface="メイリオ" pitchFamily="50" charset="-128"/>
                <a:ea typeface="メイリオ" pitchFamily="50" charset="-128"/>
                <a:cs typeface="メイリオ" pitchFamily="50" charset="-128"/>
              </a:rPr>
              <a:t>出稿媒体の広告主アカウントが必要です。</a:t>
            </a:r>
            <a:endParaRPr lang="en-US" altLang="ja-JP" sz="500" dirty="0">
              <a:latin typeface="メイリオ" pitchFamily="50" charset="-128"/>
              <a:ea typeface="メイリオ" pitchFamily="50" charset="-128"/>
              <a:cs typeface="メイリオ" pitchFamily="50" charset="-128"/>
            </a:endParaRPr>
          </a:p>
        </p:txBody>
      </p:sp>
      <p:pic>
        <p:nvPicPr>
          <p:cNvPr id="211" name="図 210" descr="挿絵 が含まれている画像&#10;&#10;自動的に生成された説明">
            <a:extLst>
              <a:ext uri="{FF2B5EF4-FFF2-40B4-BE49-F238E27FC236}">
                <a16:creationId xmlns:a16="http://schemas.microsoft.com/office/drawing/2014/main" id="{5A448EF8-B2A3-814E-BA0E-786E5A7552B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178524" y="3295682"/>
            <a:ext cx="259969" cy="259969"/>
          </a:xfrm>
          <a:prstGeom prst="rect">
            <a:avLst/>
          </a:prstGeom>
        </p:spPr>
      </p:pic>
      <p:grpSp>
        <p:nvGrpSpPr>
          <p:cNvPr id="212" name="グループ化 211">
            <a:extLst>
              <a:ext uri="{FF2B5EF4-FFF2-40B4-BE49-F238E27FC236}">
                <a16:creationId xmlns:a16="http://schemas.microsoft.com/office/drawing/2014/main" id="{84873C1D-530C-1446-8559-B485173CE86E}"/>
              </a:ext>
            </a:extLst>
          </p:cNvPr>
          <p:cNvGrpSpPr/>
          <p:nvPr/>
        </p:nvGrpSpPr>
        <p:grpSpPr>
          <a:xfrm>
            <a:off x="8104176" y="3295061"/>
            <a:ext cx="259969" cy="260590"/>
            <a:chOff x="7144507" y="-240352"/>
            <a:chExt cx="201434" cy="201915"/>
          </a:xfrm>
        </p:grpSpPr>
        <p:sp>
          <p:nvSpPr>
            <p:cNvPr id="252" name="四角形: 角を丸くする 18">
              <a:extLst>
                <a:ext uri="{FF2B5EF4-FFF2-40B4-BE49-F238E27FC236}">
                  <a16:creationId xmlns:a16="http://schemas.microsoft.com/office/drawing/2014/main" id="{2D1E7E81-2262-FE42-AA7A-B8B96DF94105}"/>
                </a:ext>
              </a:extLst>
            </p:cNvPr>
            <p:cNvSpPr/>
            <p:nvPr/>
          </p:nvSpPr>
          <p:spPr>
            <a:xfrm>
              <a:off x="7154870" y="-236038"/>
              <a:ext cx="187531" cy="1976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253" name="図 252">
              <a:extLst>
                <a:ext uri="{FF2B5EF4-FFF2-40B4-BE49-F238E27FC236}">
                  <a16:creationId xmlns:a16="http://schemas.microsoft.com/office/drawing/2014/main" id="{D7F88779-C8CE-F84B-8F8B-D880B846FB1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4507" y="-240352"/>
              <a:ext cx="201434" cy="201434"/>
            </a:xfrm>
            <a:prstGeom prst="rect">
              <a:avLst/>
            </a:prstGeom>
          </p:spPr>
        </p:pic>
      </p:grpSp>
      <p:grpSp>
        <p:nvGrpSpPr>
          <p:cNvPr id="214" name="グループ化 213">
            <a:extLst>
              <a:ext uri="{FF2B5EF4-FFF2-40B4-BE49-F238E27FC236}">
                <a16:creationId xmlns:a16="http://schemas.microsoft.com/office/drawing/2014/main" id="{BE7F0F89-4434-3241-A441-2836002E6636}"/>
              </a:ext>
            </a:extLst>
          </p:cNvPr>
          <p:cNvGrpSpPr/>
          <p:nvPr/>
        </p:nvGrpSpPr>
        <p:grpSpPr>
          <a:xfrm>
            <a:off x="8465111" y="3297109"/>
            <a:ext cx="258547" cy="258542"/>
            <a:chOff x="7607413" y="-235848"/>
            <a:chExt cx="200332" cy="200328"/>
          </a:xfrm>
        </p:grpSpPr>
        <p:sp>
          <p:nvSpPr>
            <p:cNvPr id="222" name="四角形: 角を丸くする 170">
              <a:extLst>
                <a:ext uri="{FF2B5EF4-FFF2-40B4-BE49-F238E27FC236}">
                  <a16:creationId xmlns:a16="http://schemas.microsoft.com/office/drawing/2014/main" id="{EE29B8A9-6179-4A46-89CE-B0554A3AC72F}"/>
                </a:ext>
              </a:extLst>
            </p:cNvPr>
            <p:cNvSpPr/>
            <p:nvPr/>
          </p:nvSpPr>
          <p:spPr>
            <a:xfrm>
              <a:off x="7611056" y="-228630"/>
              <a:ext cx="194499" cy="188766"/>
            </a:xfrm>
            <a:prstGeom prst="roundRect">
              <a:avLst>
                <a:gd name="adj" fmla="val 288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226" name="図 225">
              <a:extLst>
                <a:ext uri="{FF2B5EF4-FFF2-40B4-BE49-F238E27FC236}">
                  <a16:creationId xmlns:a16="http://schemas.microsoft.com/office/drawing/2014/main" id="{D7979E69-F7A1-3048-B572-386240BEAE8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07413" y="-235848"/>
              <a:ext cx="200332" cy="200328"/>
            </a:xfrm>
            <a:prstGeom prst="rect">
              <a:avLst/>
            </a:prstGeom>
          </p:spPr>
        </p:pic>
      </p:grpSp>
      <p:pic>
        <p:nvPicPr>
          <p:cNvPr id="215" name="図 214">
            <a:extLst>
              <a:ext uri="{FF2B5EF4-FFF2-40B4-BE49-F238E27FC236}">
                <a16:creationId xmlns:a16="http://schemas.microsoft.com/office/drawing/2014/main" id="{D9E518C0-65A8-464E-88C5-FB20706F1C1C}"/>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7420370" y="3310339"/>
            <a:ext cx="567082" cy="245312"/>
          </a:xfrm>
          <a:prstGeom prst="roundRect">
            <a:avLst/>
          </a:prstGeom>
        </p:spPr>
      </p:pic>
      <p:sp>
        <p:nvSpPr>
          <p:cNvPr id="266" name="テキスト ボックス 265">
            <a:extLst>
              <a:ext uri="{FF2B5EF4-FFF2-40B4-BE49-F238E27FC236}">
                <a16:creationId xmlns:a16="http://schemas.microsoft.com/office/drawing/2014/main" id="{C09E0015-0BFD-ED42-AD46-4B49ED8A210C}"/>
              </a:ext>
            </a:extLst>
          </p:cNvPr>
          <p:cNvSpPr txBox="1"/>
          <p:nvPr/>
        </p:nvSpPr>
        <p:spPr>
          <a:xfrm>
            <a:off x="7901709" y="3138243"/>
            <a:ext cx="1052484" cy="180819"/>
          </a:xfrm>
          <a:prstGeom prst="rect">
            <a:avLst/>
          </a:prstGeom>
          <a:noFill/>
        </p:spPr>
        <p:txBody>
          <a:bodyPr wrap="square" rtlCol="0">
            <a:spAutoFit/>
          </a:bodyPr>
          <a:lstStyle/>
          <a:p>
            <a:pPr defTabSz="913972">
              <a:lnSpc>
                <a:spcPct val="120000"/>
              </a:lnSpc>
            </a:pPr>
            <a:r>
              <a:rPr lang="en-US" altLang="ja-JP" sz="500" dirty="0">
                <a:solidFill>
                  <a:srgbClr val="FF0000"/>
                </a:solidFill>
                <a:latin typeface="Meiryo" panose="020B0604030504040204" pitchFamily="34" charset="-128"/>
                <a:ea typeface="Meiryo" panose="020B0604030504040204" pitchFamily="34" charset="-128"/>
                <a:cs typeface="メイリオ" pitchFamily="50" charset="-128"/>
              </a:rPr>
              <a:t>※</a:t>
            </a:r>
            <a:r>
              <a:rPr lang="ja-JP" altLang="en-US" sz="500" dirty="0">
                <a:solidFill>
                  <a:srgbClr val="FF0000"/>
                </a:solidFill>
                <a:latin typeface="Meiryo" panose="020B0604030504040204" pitchFamily="34" charset="-128"/>
                <a:ea typeface="Meiryo" panose="020B0604030504040204" pitchFamily="34" charset="-128"/>
                <a:cs typeface="メイリオ" pitchFamily="50" charset="-128"/>
              </a:rPr>
              <a:t>下記より媒体を１つ指定</a:t>
            </a:r>
            <a:endParaRPr lang="en-US" altLang="ja-JP" sz="500" dirty="0">
              <a:solidFill>
                <a:srgbClr val="FF0000"/>
              </a:solidFill>
              <a:latin typeface="Meiryo" panose="020B0604030504040204" pitchFamily="34" charset="-128"/>
              <a:ea typeface="Meiryo" panose="020B0604030504040204" pitchFamily="34" charset="-128"/>
              <a:cs typeface="メイリオ" pitchFamily="50" charset="-128"/>
            </a:endParaRPr>
          </a:p>
        </p:txBody>
      </p:sp>
      <p:sp>
        <p:nvSpPr>
          <p:cNvPr id="189" name="正方形/長方形 188">
            <a:extLst>
              <a:ext uri="{FF2B5EF4-FFF2-40B4-BE49-F238E27FC236}">
                <a16:creationId xmlns:a16="http://schemas.microsoft.com/office/drawing/2014/main" id="{675B9913-7160-524F-96B9-D90A70F934F2}"/>
              </a:ext>
            </a:extLst>
          </p:cNvPr>
          <p:cNvSpPr/>
          <p:nvPr/>
        </p:nvSpPr>
        <p:spPr>
          <a:xfrm>
            <a:off x="1457468" y="4665685"/>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190" name="テキスト ボックス 189">
            <a:extLst>
              <a:ext uri="{FF2B5EF4-FFF2-40B4-BE49-F238E27FC236}">
                <a16:creationId xmlns:a16="http://schemas.microsoft.com/office/drawing/2014/main" id="{07911CF1-9808-4445-8C2A-A621ECC4B526}"/>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altLang="ja-JP" sz="1200" b="1" dirty="0">
                <a:solidFill>
                  <a:srgbClr val="FF0000"/>
                </a:solidFill>
                <a:latin typeface="Meiryo" panose="020B0604030504040204" pitchFamily="34" charset="-128"/>
                <a:ea typeface="Meiryo" panose="020B0604030504040204" pitchFamily="34" charset="-128"/>
              </a:rPr>
              <a:t>2</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次利用可能な動画制作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92" name="正方形/長方形 191">
            <a:extLst>
              <a:ext uri="{FF2B5EF4-FFF2-40B4-BE49-F238E27FC236}">
                <a16:creationId xmlns:a16="http://schemas.microsoft.com/office/drawing/2014/main" id="{C3859F25-0721-7941-83D6-E4BDA65FD602}"/>
              </a:ext>
            </a:extLst>
          </p:cNvPr>
          <p:cNvSpPr/>
          <p:nvPr/>
        </p:nvSpPr>
        <p:spPr>
          <a:xfrm>
            <a:off x="1453741" y="5224907"/>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複数指定可</a:t>
            </a:r>
          </a:p>
        </p:txBody>
      </p:sp>
      <p:sp>
        <p:nvSpPr>
          <p:cNvPr id="196" name="円/楕円 195">
            <a:extLst>
              <a:ext uri="{FF2B5EF4-FFF2-40B4-BE49-F238E27FC236}">
                <a16:creationId xmlns:a16="http://schemas.microsoft.com/office/drawing/2014/main" id="{61B3BA67-4CAB-514A-AC15-E04A419860FC}"/>
              </a:ext>
            </a:extLst>
          </p:cNvPr>
          <p:cNvSpPr>
            <a:spLocks noChangeAspect="1"/>
          </p:cNvSpPr>
          <p:nvPr/>
        </p:nvSpPr>
        <p:spPr>
          <a:xfrm>
            <a:off x="3318201"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984D89"/>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984D89"/>
              </a:solidFill>
              <a:effectLst/>
              <a:uLnTx/>
              <a:uFillTx/>
              <a:latin typeface="Meiryo" panose="020B0604030504040204" pitchFamily="34" charset="-128"/>
              <a:ea typeface="Meiryo" panose="020B0604030504040204" pitchFamily="34" charset="-128"/>
              <a:cs typeface="+mn-cs"/>
            </a:endParaRPr>
          </a:p>
        </p:txBody>
      </p:sp>
      <p:sp>
        <p:nvSpPr>
          <p:cNvPr id="197" name="円/楕円 140">
            <a:extLst>
              <a:ext uri="{FF2B5EF4-FFF2-40B4-BE49-F238E27FC236}">
                <a16:creationId xmlns:a16="http://schemas.microsoft.com/office/drawing/2014/main" id="{DCCBFDBD-391E-FE40-9665-9C7AFE4798B6}"/>
              </a:ext>
            </a:extLst>
          </p:cNvPr>
          <p:cNvSpPr>
            <a:spLocks noChangeAspect="1"/>
          </p:cNvSpPr>
          <p:nvPr/>
        </p:nvSpPr>
        <p:spPr>
          <a:xfrm>
            <a:off x="5049192" y="27839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984D89"/>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984D89"/>
              </a:solidFill>
              <a:effectLst/>
              <a:uLnTx/>
              <a:uFillTx/>
              <a:latin typeface="Meiryo" panose="020B0604030504040204" pitchFamily="34" charset="-128"/>
              <a:ea typeface="Meiryo" panose="020B0604030504040204" pitchFamily="34" charset="-128"/>
              <a:cs typeface="+mn-cs"/>
            </a:endParaRPr>
          </a:p>
        </p:txBody>
      </p:sp>
      <p:sp>
        <p:nvSpPr>
          <p:cNvPr id="323" name="テキスト ボックス 322">
            <a:extLst>
              <a:ext uri="{FF2B5EF4-FFF2-40B4-BE49-F238E27FC236}">
                <a16:creationId xmlns:a16="http://schemas.microsoft.com/office/drawing/2014/main" id="{935023A7-7F25-4975-A01C-B788A35F5707}"/>
              </a:ext>
            </a:extLst>
          </p:cNvPr>
          <p:cNvSpPr txBox="1"/>
          <p:nvPr/>
        </p:nvSpPr>
        <p:spPr>
          <a:xfrm>
            <a:off x="6219594"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ソーシャル</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grpSp>
        <p:nvGrpSpPr>
          <p:cNvPr id="217" name="グループ化 216">
            <a:extLst>
              <a:ext uri="{FF2B5EF4-FFF2-40B4-BE49-F238E27FC236}">
                <a16:creationId xmlns:a16="http://schemas.microsoft.com/office/drawing/2014/main" id="{EC148766-96FF-48AD-92AD-D99E5C88C91A}"/>
              </a:ext>
            </a:extLst>
          </p:cNvPr>
          <p:cNvGrpSpPr/>
          <p:nvPr/>
        </p:nvGrpSpPr>
        <p:grpSpPr>
          <a:xfrm>
            <a:off x="897977" y="1075507"/>
            <a:ext cx="8462184" cy="1101946"/>
            <a:chOff x="897977" y="1075507"/>
            <a:chExt cx="8462184" cy="1101946"/>
          </a:xfrm>
        </p:grpSpPr>
        <p:sp>
          <p:nvSpPr>
            <p:cNvPr id="232" name="角丸四角形 204">
              <a:extLst>
                <a:ext uri="{FF2B5EF4-FFF2-40B4-BE49-F238E27FC236}">
                  <a16:creationId xmlns:a16="http://schemas.microsoft.com/office/drawing/2014/main" id="{805BB307-C16D-4AA8-8641-1A94A4A811F7}"/>
                </a:ext>
              </a:extLst>
            </p:cNvPr>
            <p:cNvSpPr>
              <a:spLocks/>
            </p:cNvSpPr>
            <p:nvPr/>
          </p:nvSpPr>
          <p:spPr>
            <a:xfrm>
              <a:off x="5649126" y="1421453"/>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2</a:t>
              </a:r>
              <a:r>
                <a:rPr kumimoji="0" lang="ja-JP" altLang="en-US" sz="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次利用権利</a:t>
              </a:r>
            </a:p>
          </p:txBody>
        </p:sp>
        <p:sp>
          <p:nvSpPr>
            <p:cNvPr id="256" name="角丸四角形 204">
              <a:extLst>
                <a:ext uri="{FF2B5EF4-FFF2-40B4-BE49-F238E27FC236}">
                  <a16:creationId xmlns:a16="http://schemas.microsoft.com/office/drawing/2014/main" id="{9A077C3D-D498-4B28-BD90-278784087DCB}"/>
                </a:ext>
              </a:extLst>
            </p:cNvPr>
            <p:cNvSpPr>
              <a:spLocks/>
            </p:cNvSpPr>
            <p:nvPr/>
          </p:nvSpPr>
          <p:spPr>
            <a:xfrm>
              <a:off x="6672627"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57" name="角丸四角形 204">
              <a:extLst>
                <a:ext uri="{FF2B5EF4-FFF2-40B4-BE49-F238E27FC236}">
                  <a16:creationId xmlns:a16="http://schemas.microsoft.com/office/drawing/2014/main" id="{BC0BBA0E-CED6-4608-81AA-3F79F53B7D39}"/>
                </a:ext>
              </a:extLst>
            </p:cNvPr>
            <p:cNvSpPr>
              <a:spLocks/>
            </p:cNvSpPr>
            <p:nvPr/>
          </p:nvSpPr>
          <p:spPr>
            <a:xfrm>
              <a:off x="7351273"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68" name="角丸四角形 204">
              <a:extLst>
                <a:ext uri="{FF2B5EF4-FFF2-40B4-BE49-F238E27FC236}">
                  <a16:creationId xmlns:a16="http://schemas.microsoft.com/office/drawing/2014/main" id="{386322DE-1E83-4DD1-9081-D2D6B1CDA93F}"/>
                </a:ext>
              </a:extLst>
            </p:cNvPr>
            <p:cNvSpPr>
              <a:spLocks/>
            </p:cNvSpPr>
            <p:nvPr/>
          </p:nvSpPr>
          <p:spPr>
            <a:xfrm>
              <a:off x="8029919"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270" name="角丸四角形 204">
              <a:extLst>
                <a:ext uri="{FF2B5EF4-FFF2-40B4-BE49-F238E27FC236}">
                  <a16:creationId xmlns:a16="http://schemas.microsoft.com/office/drawing/2014/main" id="{4B82B096-A723-4954-866B-DA731DF04F58}"/>
                </a:ext>
              </a:extLst>
            </p:cNvPr>
            <p:cNvSpPr>
              <a:spLocks/>
            </p:cNvSpPr>
            <p:nvPr/>
          </p:nvSpPr>
          <p:spPr>
            <a:xfrm>
              <a:off x="8708564" y="1421455"/>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完パケ動画データ納品</a:t>
              </a:r>
            </a:p>
          </p:txBody>
        </p:sp>
        <p:sp>
          <p:nvSpPr>
            <p:cNvPr id="277" name="角丸四角形 204">
              <a:extLst>
                <a:ext uri="{FF2B5EF4-FFF2-40B4-BE49-F238E27FC236}">
                  <a16:creationId xmlns:a16="http://schemas.microsoft.com/office/drawing/2014/main" id="{74A8EE3B-116A-4579-B2F0-F227D999323E}"/>
                </a:ext>
              </a:extLst>
            </p:cNvPr>
            <p:cNvSpPr>
              <a:spLocks/>
            </p:cNvSpPr>
            <p:nvPr/>
          </p:nvSpPr>
          <p:spPr>
            <a:xfrm>
              <a:off x="6672627" y="1817453"/>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81" name="角丸四角形 204">
              <a:extLst>
                <a:ext uri="{FF2B5EF4-FFF2-40B4-BE49-F238E27FC236}">
                  <a16:creationId xmlns:a16="http://schemas.microsoft.com/office/drawing/2014/main" id="{9DBACFCD-D08B-4320-9B68-8973119CEA6A}"/>
                </a:ext>
              </a:extLst>
            </p:cNvPr>
            <p:cNvSpPr>
              <a:spLocks/>
            </p:cNvSpPr>
            <p:nvPr/>
          </p:nvSpPr>
          <p:spPr>
            <a:xfrm>
              <a:off x="7351273"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7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r>
                <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rPr>
                <a:t>)</a:t>
              </a:r>
              <a:endParaRPr kumimoji="0" lang="ja-JP" altLang="en-US" sz="600" b="0" i="0" u="none" strike="noStrike" kern="1200" cap="none" spc="0" normalizeH="0" baseline="0" noProof="0" dirty="0">
                <a:ln>
                  <a:noFill/>
                </a:ln>
                <a:solidFill>
                  <a:schemeClr val="bg1">
                    <a:lumMod val="75000"/>
                  </a:schemeClr>
                </a:solidFill>
                <a:effectLst/>
                <a:uLnTx/>
                <a:uFillTx/>
                <a:latin typeface="Meiryo" panose="020B0604030504040204" pitchFamily="34" charset="-128"/>
                <a:ea typeface="Meiryo" panose="020B0604030504040204" pitchFamily="34" charset="-128"/>
                <a:cs typeface="+mn-cs"/>
              </a:endParaRPr>
            </a:p>
          </p:txBody>
        </p:sp>
        <p:sp>
          <p:nvSpPr>
            <p:cNvPr id="286" name="角丸四角形 204">
              <a:extLst>
                <a:ext uri="{FF2B5EF4-FFF2-40B4-BE49-F238E27FC236}">
                  <a16:creationId xmlns:a16="http://schemas.microsoft.com/office/drawing/2014/main" id="{DC820A89-2486-4408-ACD9-C5F2EABFB796}"/>
                </a:ext>
              </a:extLst>
            </p:cNvPr>
            <p:cNvSpPr>
              <a:spLocks/>
            </p:cNvSpPr>
            <p:nvPr/>
          </p:nvSpPr>
          <p:spPr>
            <a:xfrm>
              <a:off x="8029919" y="1816794"/>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広告料</a:t>
              </a:r>
            </a:p>
          </p:txBody>
        </p:sp>
        <p:sp>
          <p:nvSpPr>
            <p:cNvPr id="287" name="角丸四角形 204">
              <a:extLst>
                <a:ext uri="{FF2B5EF4-FFF2-40B4-BE49-F238E27FC236}">
                  <a16:creationId xmlns:a16="http://schemas.microsoft.com/office/drawing/2014/main" id="{F6B2EB01-E345-4815-987E-7D8A1D1710FB}"/>
                </a:ext>
              </a:extLst>
            </p:cNvPr>
            <p:cNvSpPr>
              <a:spLocks/>
            </p:cNvSpPr>
            <p:nvPr/>
          </p:nvSpPr>
          <p:spPr>
            <a:xfrm>
              <a:off x="8708564" y="1816794"/>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サイネージ</a:t>
              </a:r>
              <a:endParaRPr kumimoji="0" lang="en-US" altLang="ja-JP"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広告料</a:t>
              </a:r>
            </a:p>
          </p:txBody>
        </p:sp>
        <p:cxnSp>
          <p:nvCxnSpPr>
            <p:cNvPr id="288" name="直線コネクタ 287">
              <a:extLst>
                <a:ext uri="{FF2B5EF4-FFF2-40B4-BE49-F238E27FC236}">
                  <a16:creationId xmlns:a16="http://schemas.microsoft.com/office/drawing/2014/main" id="{A85F3B26-F85A-4394-9D66-AF11ACA4761A}"/>
                </a:ext>
              </a:extLst>
            </p:cNvPr>
            <p:cNvCxnSpPr>
              <a:cxnSpLocks/>
            </p:cNvCxnSpPr>
            <p:nvPr/>
          </p:nvCxnSpPr>
          <p:spPr>
            <a:xfrm flipH="1">
              <a:off x="7358967"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9" name="テキスト ボックス 288">
              <a:extLst>
                <a:ext uri="{FF2B5EF4-FFF2-40B4-BE49-F238E27FC236}">
                  <a16:creationId xmlns:a16="http://schemas.microsoft.com/office/drawing/2014/main" id="{1445314C-2FDC-4182-B4CD-EDCC5D3A6C20}"/>
                </a:ext>
              </a:extLst>
            </p:cNvPr>
            <p:cNvSpPr txBox="1"/>
            <p:nvPr/>
          </p:nvSpPr>
          <p:spPr>
            <a:xfrm>
              <a:off x="6854092" y="1156195"/>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290" name="直線コネクタ 289">
              <a:extLst>
                <a:ext uri="{FF2B5EF4-FFF2-40B4-BE49-F238E27FC236}">
                  <a16:creationId xmlns:a16="http://schemas.microsoft.com/office/drawing/2014/main" id="{BC2C63EF-ADB7-4E4B-A256-D67566AF47D7}"/>
                </a:ext>
              </a:extLst>
            </p:cNvPr>
            <p:cNvCxnSpPr>
              <a:cxnSpLocks/>
            </p:cNvCxnSpPr>
            <p:nvPr/>
          </p:nvCxnSpPr>
          <p:spPr>
            <a:xfrm flipH="1">
              <a:off x="8710900" y="1826118"/>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a:extLst>
                <a:ext uri="{FF2B5EF4-FFF2-40B4-BE49-F238E27FC236}">
                  <a16:creationId xmlns:a16="http://schemas.microsoft.com/office/drawing/2014/main" id="{E4314529-E385-4E24-99AB-D78240D4A941}"/>
                </a:ext>
              </a:extLst>
            </p:cNvPr>
            <p:cNvCxnSpPr>
              <a:cxnSpLocks/>
            </p:cNvCxnSpPr>
            <p:nvPr/>
          </p:nvCxnSpPr>
          <p:spPr>
            <a:xfrm>
              <a:off x="5667417"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97" name="直線コネクタ 296">
              <a:extLst>
                <a:ext uri="{FF2B5EF4-FFF2-40B4-BE49-F238E27FC236}">
                  <a16:creationId xmlns:a16="http://schemas.microsoft.com/office/drawing/2014/main" id="{5B85918D-D97D-4923-A975-3CF98CE37E85}"/>
                </a:ext>
              </a:extLst>
            </p:cNvPr>
            <p:cNvCxnSpPr>
              <a:cxnSpLocks/>
            </p:cNvCxnSpPr>
            <p:nvPr/>
          </p:nvCxnSpPr>
          <p:spPr>
            <a:xfrm>
              <a:off x="8094094" y="1248706"/>
              <a:ext cx="1266067"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298" name="図 297">
              <a:extLst>
                <a:ext uri="{FF2B5EF4-FFF2-40B4-BE49-F238E27FC236}">
                  <a16:creationId xmlns:a16="http://schemas.microsoft.com/office/drawing/2014/main" id="{F13BC637-D172-4D60-A6BD-C1CA573D3DFE}"/>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b="47370"/>
            <a:stretch/>
          </p:blipFill>
          <p:spPr>
            <a:xfrm>
              <a:off x="5907929" y="1075507"/>
              <a:ext cx="433858" cy="337750"/>
            </a:xfrm>
            <a:prstGeom prst="rect">
              <a:avLst/>
            </a:prstGeom>
            <a:effectLst/>
          </p:spPr>
        </p:pic>
        <p:grpSp>
          <p:nvGrpSpPr>
            <p:cNvPr id="299" name="グループ化 298">
              <a:extLst>
                <a:ext uri="{FF2B5EF4-FFF2-40B4-BE49-F238E27FC236}">
                  <a16:creationId xmlns:a16="http://schemas.microsoft.com/office/drawing/2014/main" id="{031E84EB-9C7E-4D23-8D2A-F7C42CC83CBF}"/>
                </a:ext>
              </a:extLst>
            </p:cNvPr>
            <p:cNvGrpSpPr/>
            <p:nvPr/>
          </p:nvGrpSpPr>
          <p:grpSpPr>
            <a:xfrm>
              <a:off x="897977" y="1121406"/>
              <a:ext cx="4361369" cy="1010125"/>
              <a:chOff x="897977" y="1121406"/>
              <a:chExt cx="4361369" cy="1010125"/>
            </a:xfrm>
          </p:grpSpPr>
          <p:pic>
            <p:nvPicPr>
              <p:cNvPr id="300" name="図 299">
                <a:extLst>
                  <a:ext uri="{FF2B5EF4-FFF2-40B4-BE49-F238E27FC236}">
                    <a16:creationId xmlns:a16="http://schemas.microsoft.com/office/drawing/2014/main" id="{744A704D-57B9-41C9-83D1-268C0D54335C}"/>
                  </a:ext>
                </a:extLst>
              </p:cNvPr>
              <p:cNvPicPr>
                <a:picLocks noChangeAspect="1"/>
              </p:cNvPicPr>
              <p:nvPr/>
            </p:nvPicPr>
            <p:blipFill>
              <a:blip r:embed="rId14"/>
              <a:stretch>
                <a:fillRect/>
              </a:stretch>
            </p:blipFill>
            <p:spPr>
              <a:xfrm>
                <a:off x="4406213" y="1445127"/>
                <a:ext cx="853133" cy="686404"/>
              </a:xfrm>
              <a:prstGeom prst="rect">
                <a:avLst/>
              </a:prstGeom>
            </p:spPr>
          </p:pic>
          <p:cxnSp>
            <p:nvCxnSpPr>
              <p:cNvPr id="305" name="直線矢印コネクタ 304">
                <a:extLst>
                  <a:ext uri="{FF2B5EF4-FFF2-40B4-BE49-F238E27FC236}">
                    <a16:creationId xmlns:a16="http://schemas.microsoft.com/office/drawing/2014/main" id="{E8456D50-0999-43F2-B00A-63E66CF9C6FB}"/>
                  </a:ext>
                </a:extLst>
              </p:cNvPr>
              <p:cNvCxnSpPr>
                <a:cxnSpLocks/>
              </p:cNvCxnSpPr>
              <p:nvPr/>
            </p:nvCxnSpPr>
            <p:spPr>
              <a:xfrm>
                <a:off x="3587676" y="1811311"/>
                <a:ext cx="290128" cy="0"/>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11" name="図 310">
                <a:extLst>
                  <a:ext uri="{FF2B5EF4-FFF2-40B4-BE49-F238E27FC236}">
                    <a16:creationId xmlns:a16="http://schemas.microsoft.com/office/drawing/2014/main" id="{4F55C45F-9A93-46A5-8FCA-42552B530E45}"/>
                  </a:ext>
                </a:extLst>
              </p:cNvPr>
              <p:cNvPicPr>
                <a:picLocks noChangeAspect="1"/>
              </p:cNvPicPr>
              <p:nvPr/>
            </p:nvPicPr>
            <p:blipFill rotWithShape="1">
              <a:blip r:embed="rId15"/>
              <a:srcRect l="3140" t="13197" r="290"/>
              <a:stretch/>
            </p:blipFill>
            <p:spPr>
              <a:xfrm>
                <a:off x="931546" y="1468484"/>
                <a:ext cx="2023285" cy="657587"/>
              </a:xfrm>
              <a:prstGeom prst="rect">
                <a:avLst/>
              </a:prstGeom>
            </p:spPr>
          </p:pic>
          <p:grpSp>
            <p:nvGrpSpPr>
              <p:cNvPr id="312" name="グループ化 311">
                <a:extLst>
                  <a:ext uri="{FF2B5EF4-FFF2-40B4-BE49-F238E27FC236}">
                    <a16:creationId xmlns:a16="http://schemas.microsoft.com/office/drawing/2014/main" id="{60C59F56-734B-4CF9-AAB2-E6E30294A6AA}"/>
                  </a:ext>
                </a:extLst>
              </p:cNvPr>
              <p:cNvGrpSpPr/>
              <p:nvPr/>
            </p:nvGrpSpPr>
            <p:grpSpPr>
              <a:xfrm>
                <a:off x="3965314" y="1520677"/>
                <a:ext cx="616988" cy="609485"/>
                <a:chOff x="4024761" y="1544123"/>
                <a:chExt cx="616988" cy="609485"/>
              </a:xfrm>
            </p:grpSpPr>
            <p:grpSp>
              <p:nvGrpSpPr>
                <p:cNvPr id="321" name="グループ化 320">
                  <a:extLst>
                    <a:ext uri="{FF2B5EF4-FFF2-40B4-BE49-F238E27FC236}">
                      <a16:creationId xmlns:a16="http://schemas.microsoft.com/office/drawing/2014/main" id="{17BC5564-1639-4F50-B501-F93ABE5106A5}"/>
                    </a:ext>
                  </a:extLst>
                </p:cNvPr>
                <p:cNvGrpSpPr/>
                <p:nvPr/>
              </p:nvGrpSpPr>
              <p:grpSpPr>
                <a:xfrm>
                  <a:off x="4032264" y="1544123"/>
                  <a:ext cx="609485" cy="609485"/>
                  <a:chOff x="3577777" y="1565044"/>
                  <a:chExt cx="734386" cy="734386"/>
                </a:xfrm>
              </p:grpSpPr>
              <p:sp>
                <p:nvSpPr>
                  <p:cNvPr id="325" name="円/楕円 184">
                    <a:extLst>
                      <a:ext uri="{FF2B5EF4-FFF2-40B4-BE49-F238E27FC236}">
                        <a16:creationId xmlns:a16="http://schemas.microsoft.com/office/drawing/2014/main" id="{61F2E124-0C73-4B32-A2FA-C86F08F0D4A7}"/>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6" name="テキスト ボックス 325">
                    <a:extLst>
                      <a:ext uri="{FF2B5EF4-FFF2-40B4-BE49-F238E27FC236}">
                        <a16:creationId xmlns:a16="http://schemas.microsoft.com/office/drawing/2014/main" id="{B23ED949-3EB0-4052-8B8F-9899674D0BC6}"/>
                      </a:ext>
                    </a:extLst>
                  </p:cNvPr>
                  <p:cNvSpPr txBox="1"/>
                  <p:nvPr/>
                </p:nvSpPr>
                <p:spPr>
                  <a:xfrm>
                    <a:off x="3594744" y="1582301"/>
                    <a:ext cx="676413" cy="615609"/>
                  </a:xfrm>
                  <a:prstGeom prst="rect">
                    <a:avLst/>
                  </a:prstGeom>
                  <a:noFill/>
                </p:spPr>
                <p:txBody>
                  <a:bodyPr wrap="none" rtlCol="0">
                    <a:spAutoFit/>
                  </a:bodyPr>
                  <a:lstStyle/>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15</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秒</a:t>
                    </a:r>
                    <a:endPar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457200" rtl="0" eaLnBrk="1" fontAlgn="auto" latinLnBrk="0" hangingPunct="1">
                      <a:lnSpc>
                        <a:spcPct val="18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rPr>
                      <a:t>1</a:t>
                    </a:r>
                    <a:r>
                      <a:rPr kumimoji="0"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タイプ</a:t>
                    </a:r>
                  </a:p>
                </p:txBody>
              </p:sp>
            </p:grpSp>
            <p:cxnSp>
              <p:nvCxnSpPr>
                <p:cNvPr id="324" name="直線コネクタ 323">
                  <a:extLst>
                    <a:ext uri="{FF2B5EF4-FFF2-40B4-BE49-F238E27FC236}">
                      <a16:creationId xmlns:a16="http://schemas.microsoft.com/office/drawing/2014/main" id="{C2608946-BC5F-40AD-B4B2-D1196D72750A}"/>
                    </a:ext>
                  </a:extLst>
                </p:cNvPr>
                <p:cNvCxnSpPr>
                  <a:cxnSpLocks/>
                </p:cNvCxnSpPr>
                <p:nvPr/>
              </p:nvCxnSpPr>
              <p:spPr>
                <a:xfrm>
                  <a:off x="4024761" y="1835774"/>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4" name="テキスト ボックス 313">
                <a:extLst>
                  <a:ext uri="{FF2B5EF4-FFF2-40B4-BE49-F238E27FC236}">
                    <a16:creationId xmlns:a16="http://schemas.microsoft.com/office/drawing/2014/main" id="{1426B84C-FA1E-4025-A62C-F5AB315C8CA3}"/>
                  </a:ext>
                </a:extLst>
              </p:cNvPr>
              <p:cNvSpPr txBox="1"/>
              <p:nvPr/>
            </p:nvSpPr>
            <p:spPr>
              <a:xfrm>
                <a:off x="897977" y="1121406"/>
                <a:ext cx="3499676"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既存の静止画データをもとに</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動画を作成</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pic>
            <p:nvPicPr>
              <p:cNvPr id="317" name="図 316">
                <a:extLst>
                  <a:ext uri="{FF2B5EF4-FFF2-40B4-BE49-F238E27FC236}">
                    <a16:creationId xmlns:a16="http://schemas.microsoft.com/office/drawing/2014/main" id="{B1DECC60-5FC0-4825-AF2B-CE4D3326390B}"/>
                  </a:ext>
                </a:extLst>
              </p:cNvPr>
              <p:cNvPicPr>
                <a:picLocks noChangeAspect="1"/>
              </p:cNvPicPr>
              <p:nvPr/>
            </p:nvPicPr>
            <p:blipFill>
              <a:blip r:embed="rId16"/>
              <a:stretch>
                <a:fillRect/>
              </a:stretch>
            </p:blipFill>
            <p:spPr>
              <a:xfrm>
                <a:off x="3054913" y="1705524"/>
                <a:ext cx="309618" cy="217460"/>
              </a:xfrm>
              <a:prstGeom prst="rect">
                <a:avLst/>
              </a:prstGeom>
            </p:spPr>
          </p:pic>
          <p:sp>
            <p:nvSpPr>
              <p:cNvPr id="318" name="テキスト ボックス 317">
                <a:extLst>
                  <a:ext uri="{FF2B5EF4-FFF2-40B4-BE49-F238E27FC236}">
                    <a16:creationId xmlns:a16="http://schemas.microsoft.com/office/drawing/2014/main" id="{F15C90EE-705A-4759-BF33-DAD78001D9D9}"/>
                  </a:ext>
                </a:extLst>
              </p:cNvPr>
              <p:cNvSpPr txBox="1"/>
              <p:nvPr/>
            </p:nvSpPr>
            <p:spPr>
              <a:xfrm>
                <a:off x="2988682" y="1915127"/>
                <a:ext cx="425116"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動画も可</a:t>
                </a:r>
              </a:p>
            </p:txBody>
          </p:sp>
          <p:sp>
            <p:nvSpPr>
              <p:cNvPr id="320" name="正方形/長方形 319">
                <a:extLst>
                  <a:ext uri="{FF2B5EF4-FFF2-40B4-BE49-F238E27FC236}">
                    <a16:creationId xmlns:a16="http://schemas.microsoft.com/office/drawing/2014/main" id="{8C681A06-8C54-49BD-BBC2-1B10D990A8C4}"/>
                  </a:ext>
                </a:extLst>
              </p:cNvPr>
              <p:cNvSpPr/>
              <p:nvPr/>
            </p:nvSpPr>
            <p:spPr>
              <a:xfrm>
                <a:off x="2662428" y="1588414"/>
                <a:ext cx="1107996" cy="461665"/>
              </a:xfrm>
              <a:prstGeom prst="rect">
                <a:avLst/>
              </a:prstGeom>
            </p:spPr>
            <p:txBody>
              <a:bodyPr wrap="none">
                <a:spAutoFit/>
              </a:bodyPr>
              <a:lstStyle/>
              <a:p>
                <a:pPr marL="0" marR="0" lvl="0" indent="0" algn="l" defTabSz="99054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Hiragino Kaku Gothic StdN W8" charset="-128"/>
                  </a:rPr>
                  <a:t>（　）</a:t>
                </a:r>
                <a:endParaRPr kumimoji="1" lang="en-US" altLang="ja-JP" sz="2400" b="0" i="0" u="none" strike="noStrike" kern="1200" cap="none" spc="30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Meiryo" charset="-128"/>
                </a:endParaRPr>
              </a:p>
            </p:txBody>
          </p:sp>
        </p:grpSp>
      </p:grpSp>
      <p:sp>
        <p:nvSpPr>
          <p:cNvPr id="327" name="テキスト ボックス 326">
            <a:extLst>
              <a:ext uri="{FF2B5EF4-FFF2-40B4-BE49-F238E27FC236}">
                <a16:creationId xmlns:a16="http://schemas.microsoft.com/office/drawing/2014/main" id="{5B4F2AC2-0F81-43B1-A682-E22E4CD68B76}"/>
              </a:ext>
            </a:extLst>
          </p:cNvPr>
          <p:cNvSpPr txBox="1"/>
          <p:nvPr/>
        </p:nvSpPr>
        <p:spPr>
          <a:xfrm>
            <a:off x="936076" y="2396651"/>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 ブランドパネル（予約型）</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デバイス</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期間</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と</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エリア</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を選択し掲載</a:t>
            </a:r>
          </a:p>
        </p:txBody>
      </p:sp>
      <p:sp>
        <p:nvSpPr>
          <p:cNvPr id="328" name="Text Box 11">
            <a:extLst>
              <a:ext uri="{FF2B5EF4-FFF2-40B4-BE49-F238E27FC236}">
                <a16:creationId xmlns:a16="http://schemas.microsoft.com/office/drawing/2014/main" id="{881E7F32-3B7C-418A-A30A-E2068FB0C191}"/>
              </a:ext>
            </a:extLst>
          </p:cNvPr>
          <p:cNvSpPr txBox="1">
            <a:spLocks noChangeArrowheads="1"/>
          </p:cNvSpPr>
          <p:nvPr/>
        </p:nvSpPr>
        <p:spPr bwMode="auto">
          <a:xfrm>
            <a:off x="3367434" y="4170533"/>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53" name="角丸四角形 204">
            <a:extLst>
              <a:ext uri="{FF2B5EF4-FFF2-40B4-BE49-F238E27FC236}">
                <a16:creationId xmlns:a16="http://schemas.microsoft.com/office/drawing/2014/main" id="{724E36FF-48B2-4E08-8FD1-70C5FD11ADDF}"/>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4" name="台形 353">
            <a:extLst>
              <a:ext uri="{FF2B5EF4-FFF2-40B4-BE49-F238E27FC236}">
                <a16:creationId xmlns:a16="http://schemas.microsoft.com/office/drawing/2014/main" id="{9EFCDB30-622D-4C69-96CD-9CA8035D79F5}"/>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5" name="正方形/長方形 354">
            <a:extLst>
              <a:ext uri="{FF2B5EF4-FFF2-40B4-BE49-F238E27FC236}">
                <a16:creationId xmlns:a16="http://schemas.microsoft.com/office/drawing/2014/main" id="{C77FBC55-4794-4B40-A9A7-40B552DBD0C2}"/>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56" name="正方形/長方形 355">
            <a:extLst>
              <a:ext uri="{FF2B5EF4-FFF2-40B4-BE49-F238E27FC236}">
                <a16:creationId xmlns:a16="http://schemas.microsoft.com/office/drawing/2014/main" id="{A4BC0761-A277-4352-A81F-AE15C0E07A70}"/>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7" name="テキスト ボックス 356">
            <a:extLst>
              <a:ext uri="{FF2B5EF4-FFF2-40B4-BE49-F238E27FC236}">
                <a16:creationId xmlns:a16="http://schemas.microsoft.com/office/drawing/2014/main" id="{C2B625E9-4C10-4CBE-A2ED-E13243FAD622}"/>
              </a:ext>
            </a:extLst>
          </p:cNvPr>
          <p:cNvSpPr txBox="1"/>
          <p:nvPr/>
        </p:nvSpPr>
        <p:spPr>
          <a:xfrm>
            <a:off x="4983899" y="6170876"/>
            <a:ext cx="2976517"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358" name="角丸四角形 204">
            <a:extLst>
              <a:ext uri="{FF2B5EF4-FFF2-40B4-BE49-F238E27FC236}">
                <a16:creationId xmlns:a16="http://schemas.microsoft.com/office/drawing/2014/main" id="{73533FE9-F828-4E33-9137-64E035AC6834}"/>
              </a:ext>
            </a:extLst>
          </p:cNvPr>
          <p:cNvSpPr/>
          <p:nvPr/>
        </p:nvSpPr>
        <p:spPr>
          <a:xfrm>
            <a:off x="5117126" y="5870375"/>
            <a:ext cx="4187233" cy="872947"/>
          </a:xfrm>
          <a:prstGeom prst="roundRect">
            <a:avLst>
              <a:gd name="adj" fmla="val 14697"/>
            </a:avLst>
          </a:prstGeom>
          <a:solidFill>
            <a:srgbClr val="A15993"/>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9" name="テキスト ボックス 358">
            <a:extLst>
              <a:ext uri="{FF2B5EF4-FFF2-40B4-BE49-F238E27FC236}">
                <a16:creationId xmlns:a16="http://schemas.microsoft.com/office/drawing/2014/main" id="{F479F1C3-56EC-4FEC-8B64-674DB71C1CBB}"/>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1,0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360" name="台形 359">
            <a:extLst>
              <a:ext uri="{FF2B5EF4-FFF2-40B4-BE49-F238E27FC236}">
                <a16:creationId xmlns:a16="http://schemas.microsoft.com/office/drawing/2014/main" id="{97AAD538-3FBD-4B96-9157-27B44F51D047}"/>
              </a:ext>
            </a:extLst>
          </p:cNvPr>
          <p:cNvSpPr/>
          <p:nvPr/>
        </p:nvSpPr>
        <p:spPr>
          <a:xfrm rot="10800000">
            <a:off x="5296483" y="5832068"/>
            <a:ext cx="2136484" cy="323410"/>
          </a:xfrm>
          <a:prstGeom prst="trapezoid">
            <a:avLst/>
          </a:prstGeom>
          <a:solidFill>
            <a:schemeClr val="bg1"/>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1" name="正方形/長方形 360">
            <a:extLst>
              <a:ext uri="{FF2B5EF4-FFF2-40B4-BE49-F238E27FC236}">
                <a16:creationId xmlns:a16="http://schemas.microsoft.com/office/drawing/2014/main" id="{FC0FDED2-C62D-4A53-9086-DCEA29F84884}"/>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A15993"/>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62" name="正方形/長方形 361">
            <a:extLst>
              <a:ext uri="{FF2B5EF4-FFF2-40B4-BE49-F238E27FC236}">
                <a16:creationId xmlns:a16="http://schemas.microsoft.com/office/drawing/2014/main" id="{FDD26D89-02BE-4858-8FCC-39B15A295488}"/>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63" name="グループ化 362">
            <a:extLst>
              <a:ext uri="{FF2B5EF4-FFF2-40B4-BE49-F238E27FC236}">
                <a16:creationId xmlns:a16="http://schemas.microsoft.com/office/drawing/2014/main" id="{068E1CA1-A5E9-482D-9993-BDEA94483F8D}"/>
              </a:ext>
            </a:extLst>
          </p:cNvPr>
          <p:cNvGrpSpPr/>
          <p:nvPr/>
        </p:nvGrpSpPr>
        <p:grpSpPr>
          <a:xfrm>
            <a:off x="8744265" y="5842972"/>
            <a:ext cx="982934" cy="897546"/>
            <a:chOff x="-2403128" y="3714564"/>
            <a:chExt cx="1337032" cy="1220883"/>
          </a:xfrm>
        </p:grpSpPr>
        <p:grpSp>
          <p:nvGrpSpPr>
            <p:cNvPr id="364" name="グループ化 363">
              <a:extLst>
                <a:ext uri="{FF2B5EF4-FFF2-40B4-BE49-F238E27FC236}">
                  <a16:creationId xmlns:a16="http://schemas.microsoft.com/office/drawing/2014/main" id="{EA6E6816-4EAF-4E32-A34B-A54B060AA5F6}"/>
                </a:ext>
              </a:extLst>
            </p:cNvPr>
            <p:cNvGrpSpPr/>
            <p:nvPr/>
          </p:nvGrpSpPr>
          <p:grpSpPr>
            <a:xfrm>
              <a:off x="-2403128" y="3714564"/>
              <a:ext cx="1337032" cy="1220883"/>
              <a:chOff x="-2688372" y="4115065"/>
              <a:chExt cx="1223198" cy="1116938"/>
            </a:xfrm>
            <a:solidFill>
              <a:schemeClr val="bg1"/>
            </a:solidFill>
          </p:grpSpPr>
          <p:sp>
            <p:nvSpPr>
              <p:cNvPr id="367" name="三角形 48">
                <a:extLst>
                  <a:ext uri="{FF2B5EF4-FFF2-40B4-BE49-F238E27FC236}">
                    <a16:creationId xmlns:a16="http://schemas.microsoft.com/office/drawing/2014/main" id="{1F507299-A1D9-4C58-AF3F-3653CDA311BC}"/>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8" name="円/楕円 47">
                <a:extLst>
                  <a:ext uri="{FF2B5EF4-FFF2-40B4-BE49-F238E27FC236}">
                    <a16:creationId xmlns:a16="http://schemas.microsoft.com/office/drawing/2014/main" id="{462210B0-4422-427A-842F-624E1A12A16B}"/>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65" name="三角形 48">
              <a:extLst>
                <a:ext uri="{FF2B5EF4-FFF2-40B4-BE49-F238E27FC236}">
                  <a16:creationId xmlns:a16="http://schemas.microsoft.com/office/drawing/2014/main" id="{C82BA8F0-02AE-423B-9216-E50F672DA364}"/>
                </a:ext>
              </a:extLst>
            </p:cNvPr>
            <p:cNvSpPr/>
            <p:nvPr/>
          </p:nvSpPr>
          <p:spPr>
            <a:xfrm rot="15335352">
              <a:off x="-2386651" y="4387949"/>
              <a:ext cx="212204" cy="123269"/>
            </a:xfrm>
            <a:prstGeom prst="triangle">
              <a:avLst/>
            </a:prstGeom>
            <a:solidFill>
              <a:srgbClr val="A1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6" name="円/楕円 47">
              <a:extLst>
                <a:ext uri="{FF2B5EF4-FFF2-40B4-BE49-F238E27FC236}">
                  <a16:creationId xmlns:a16="http://schemas.microsoft.com/office/drawing/2014/main" id="{AAC28C48-328D-4735-8175-4F3B85B90C6A}"/>
                </a:ext>
              </a:extLst>
            </p:cNvPr>
            <p:cNvSpPr/>
            <p:nvPr/>
          </p:nvSpPr>
          <p:spPr>
            <a:xfrm rot="210102">
              <a:off x="-2247417" y="3764221"/>
              <a:ext cx="1128431" cy="1116938"/>
            </a:xfrm>
            <a:prstGeom prst="ellipse">
              <a:avLst/>
            </a:prstGeom>
            <a:solidFill>
              <a:schemeClr val="bg1"/>
            </a:solidFill>
            <a:ln w="57150">
              <a:solidFill>
                <a:srgbClr val="A159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69" name="テキスト ボックス 368">
            <a:extLst>
              <a:ext uri="{FF2B5EF4-FFF2-40B4-BE49-F238E27FC236}">
                <a16:creationId xmlns:a16="http://schemas.microsoft.com/office/drawing/2014/main" id="{5A9E152D-8204-4DE6-BF4D-D4FE90CB7BE5}"/>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70" name="テキスト ボックス 369">
            <a:extLst>
              <a:ext uri="{FF2B5EF4-FFF2-40B4-BE49-F238E27FC236}">
                <a16:creationId xmlns:a16="http://schemas.microsoft.com/office/drawing/2014/main" id="{D44541C1-2E7D-408B-B3D4-230131CD31EA}"/>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lang="en-US" altLang="ja-JP" sz="1200" b="1" dirty="0">
                <a:solidFill>
                  <a:srgbClr val="FF0000"/>
                </a:solidFill>
                <a:latin typeface="Meiryo" panose="020B0604030504040204" pitchFamily="34" charset="-128"/>
                <a:ea typeface="Meiryo" panose="020B0604030504040204" pitchFamily="34" charset="-128"/>
              </a:rPr>
              <a:t>9</a:t>
            </a:r>
            <a:r>
              <a:rPr kumimoji="1" lang="en-US" altLang="ja-JP"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cxnSp>
        <p:nvCxnSpPr>
          <p:cNvPr id="371" name="直線コネクタ 370">
            <a:extLst>
              <a:ext uri="{FF2B5EF4-FFF2-40B4-BE49-F238E27FC236}">
                <a16:creationId xmlns:a16="http://schemas.microsoft.com/office/drawing/2014/main" id="{85DF69A4-2BC6-4579-9D60-F547C870CEB8}"/>
              </a:ext>
            </a:extLst>
          </p:cNvPr>
          <p:cNvCxnSpPr>
            <a:cxnSpLocks/>
          </p:cNvCxnSpPr>
          <p:nvPr/>
        </p:nvCxnSpPr>
        <p:spPr>
          <a:xfrm>
            <a:off x="840827" y="6266183"/>
            <a:ext cx="4322181" cy="0"/>
          </a:xfrm>
          <a:prstGeom prst="line">
            <a:avLst/>
          </a:prstGeom>
          <a:ln>
            <a:solidFill>
              <a:srgbClr val="A15993"/>
            </a:solidFill>
          </a:ln>
        </p:spPr>
        <p:style>
          <a:lnRef idx="1">
            <a:schemeClr val="accent1"/>
          </a:lnRef>
          <a:fillRef idx="0">
            <a:schemeClr val="accent1"/>
          </a:fillRef>
          <a:effectRef idx="0">
            <a:schemeClr val="accent1"/>
          </a:effectRef>
          <a:fontRef idx="minor">
            <a:schemeClr val="tx1"/>
          </a:fontRef>
        </p:style>
      </p:cxnSp>
      <p:sp>
        <p:nvSpPr>
          <p:cNvPr id="372" name="テキスト ボックス 371">
            <a:extLst>
              <a:ext uri="{FF2B5EF4-FFF2-40B4-BE49-F238E27FC236}">
                <a16:creationId xmlns:a16="http://schemas.microsoft.com/office/drawing/2014/main" id="{7998114E-BA28-4E6A-98A3-1F47ED09B471}"/>
              </a:ext>
            </a:extLst>
          </p:cNvPr>
          <p:cNvSpPr txBox="1"/>
          <p:nvPr/>
        </p:nvSpPr>
        <p:spPr>
          <a:xfrm>
            <a:off x="967805" y="5699432"/>
            <a:ext cx="2230098"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を提出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
        <p:nvSpPr>
          <p:cNvPr id="373" name="テキスト ボックス 372">
            <a:extLst>
              <a:ext uri="{FF2B5EF4-FFF2-40B4-BE49-F238E27FC236}">
                <a16:creationId xmlns:a16="http://schemas.microsoft.com/office/drawing/2014/main" id="{919E485A-292E-482D-BA42-1946894CC834}"/>
              </a:ext>
            </a:extLst>
          </p:cNvPr>
          <p:cNvSpPr txBox="1"/>
          <p:nvPr/>
        </p:nvSpPr>
        <p:spPr>
          <a:xfrm>
            <a:off x="1410759" y="6441156"/>
            <a:ext cx="3716778"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をご準備下さい。（パラメータ付も可）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374" name="図 373">
            <a:extLst>
              <a:ext uri="{FF2B5EF4-FFF2-40B4-BE49-F238E27FC236}">
                <a16:creationId xmlns:a16="http://schemas.microsoft.com/office/drawing/2014/main" id="{F7563471-F6BE-4FBE-B2CA-6722235A1F65}"/>
              </a:ext>
            </a:extLst>
          </p:cNvPr>
          <p:cNvPicPr>
            <a:picLocks noChangeAspect="1"/>
          </p:cNvPicPr>
          <p:nvPr/>
        </p:nvPicPr>
        <p:blipFill>
          <a:blip r:embed="rId17"/>
          <a:srcRect l="154" r="154"/>
          <a:stretch/>
        </p:blipFill>
        <p:spPr>
          <a:xfrm>
            <a:off x="813366" y="6468218"/>
            <a:ext cx="597393" cy="275105"/>
          </a:xfrm>
          <a:prstGeom prst="rect">
            <a:avLst/>
          </a:prstGeom>
        </p:spPr>
      </p:pic>
      <p:sp>
        <p:nvSpPr>
          <p:cNvPr id="375" name="正方形/長方形 374">
            <a:extLst>
              <a:ext uri="{FF2B5EF4-FFF2-40B4-BE49-F238E27FC236}">
                <a16:creationId xmlns:a16="http://schemas.microsoft.com/office/drawing/2014/main" id="{FB03B459-AA0A-4B8E-AF43-D5BA53E020A2}"/>
              </a:ext>
            </a:extLst>
          </p:cNvPr>
          <p:cNvSpPr/>
          <p:nvPr/>
        </p:nvSpPr>
        <p:spPr>
          <a:xfrm>
            <a:off x="1410759" y="6550741"/>
            <a:ext cx="3907278"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376" name="テキスト ボックス 375">
            <a:extLst>
              <a:ext uri="{FF2B5EF4-FFF2-40B4-BE49-F238E27FC236}">
                <a16:creationId xmlns:a16="http://schemas.microsoft.com/office/drawing/2014/main" id="{19F387FE-8CD3-42DB-99FD-D17289B0BB0F}"/>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sp>
        <p:nvSpPr>
          <p:cNvPr id="378" name="円/楕円 281">
            <a:extLst>
              <a:ext uri="{FF2B5EF4-FFF2-40B4-BE49-F238E27FC236}">
                <a16:creationId xmlns:a16="http://schemas.microsoft.com/office/drawing/2014/main" id="{F66EE7D9-5923-49E7-A1D6-8F6F2B2D29A0}"/>
              </a:ext>
            </a:extLst>
          </p:cNvPr>
          <p:cNvSpPr>
            <a:spLocks noChangeAspect="1"/>
          </p:cNvSpPr>
          <p:nvPr/>
        </p:nvSpPr>
        <p:spPr>
          <a:xfrm>
            <a:off x="8353135" y="3382735"/>
            <a:ext cx="121255" cy="12125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solidFill>
                  <a:schemeClr val="bg1"/>
                </a:solidFill>
                <a:latin typeface="Meiryo" panose="020B0604030504040204" pitchFamily="34" charset="-128"/>
                <a:ea typeface="Meiryo" panose="020B0604030504040204" pitchFamily="34" charset="-128"/>
              </a:rPr>
              <a:t>or</a:t>
            </a:r>
            <a:endParaRPr kumimoji="1" lang="ja-JP" altLang="en-US" sz="400" b="1" dirty="0">
              <a:solidFill>
                <a:schemeClr val="bg1"/>
              </a:solidFill>
              <a:latin typeface="Meiryo" panose="020B0604030504040204" pitchFamily="34" charset="-128"/>
              <a:ea typeface="Meiryo" panose="020B0604030504040204" pitchFamily="34" charset="-128"/>
            </a:endParaRPr>
          </a:p>
        </p:txBody>
      </p:sp>
      <p:sp>
        <p:nvSpPr>
          <p:cNvPr id="382" name="円/楕円 281">
            <a:extLst>
              <a:ext uri="{FF2B5EF4-FFF2-40B4-BE49-F238E27FC236}">
                <a16:creationId xmlns:a16="http://schemas.microsoft.com/office/drawing/2014/main" id="{878D53C4-B675-455B-814B-991950DBE89C}"/>
              </a:ext>
            </a:extLst>
          </p:cNvPr>
          <p:cNvSpPr>
            <a:spLocks noChangeAspect="1"/>
          </p:cNvSpPr>
          <p:nvPr/>
        </p:nvSpPr>
        <p:spPr>
          <a:xfrm>
            <a:off x="7985187" y="3382735"/>
            <a:ext cx="121255" cy="12125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solidFill>
                  <a:schemeClr val="bg1"/>
                </a:solidFill>
                <a:latin typeface="Meiryo" panose="020B0604030504040204" pitchFamily="34" charset="-128"/>
                <a:ea typeface="Meiryo" panose="020B0604030504040204" pitchFamily="34" charset="-128"/>
              </a:rPr>
              <a:t>or</a:t>
            </a:r>
            <a:endParaRPr kumimoji="1" lang="ja-JP" altLang="en-US" sz="400" b="1" dirty="0">
              <a:solidFill>
                <a:schemeClr val="bg1"/>
              </a:solidFill>
              <a:latin typeface="Meiryo" panose="020B0604030504040204" pitchFamily="34" charset="-128"/>
              <a:ea typeface="Meiryo" panose="020B0604030504040204" pitchFamily="34" charset="-128"/>
            </a:endParaRPr>
          </a:p>
        </p:txBody>
      </p:sp>
      <p:pic>
        <p:nvPicPr>
          <p:cNvPr id="2" name="Picture 4" descr="X」のロゴ、そういえばアレに似てない？ - ITmedia NEWS">
            <a:extLst>
              <a:ext uri="{FF2B5EF4-FFF2-40B4-BE49-F238E27FC236}">
                <a16:creationId xmlns:a16="http://schemas.microsoft.com/office/drawing/2014/main" id="{70A49481-A8CD-4985-6019-9A87C91C5802}"/>
              </a:ext>
            </a:extLst>
          </p:cNvPr>
          <p:cNvPicPr>
            <a:picLocks noChangeAspect="1" noChangeArrowheads="1"/>
          </p:cNvPicPr>
          <p:nvPr/>
        </p:nvPicPr>
        <p:blipFill rotWithShape="1">
          <a:blip r:embed="rId18">
            <a:extLst>
              <a:ext uri="{28A0092B-C50C-407E-A947-70E740481C1C}">
                <a14:useLocalDpi xmlns:a14="http://schemas.microsoft.com/office/drawing/2010/main"/>
              </a:ext>
            </a:extLst>
          </a:blip>
          <a:srcRect/>
          <a:stretch/>
        </p:blipFill>
        <p:spPr bwMode="auto">
          <a:xfrm>
            <a:off x="8826887" y="3293041"/>
            <a:ext cx="254933" cy="265301"/>
          </a:xfrm>
          <a:prstGeom prst="roundRect">
            <a:avLst/>
          </a:prstGeom>
          <a:noFill/>
          <a:extLst>
            <a:ext uri="{909E8E84-426E-40DD-AFC4-6F175D3DCCD1}">
              <a14:hiddenFill xmlns:a14="http://schemas.microsoft.com/office/drawing/2010/main">
                <a:solidFill>
                  <a:srgbClr val="FFFFFF"/>
                </a:solidFill>
              </a14:hiddenFill>
            </a:ext>
          </a:extLst>
        </p:spPr>
      </p:pic>
      <p:sp>
        <p:nvSpPr>
          <p:cNvPr id="379" name="円/楕円 281">
            <a:extLst>
              <a:ext uri="{FF2B5EF4-FFF2-40B4-BE49-F238E27FC236}">
                <a16:creationId xmlns:a16="http://schemas.microsoft.com/office/drawing/2014/main" id="{F39EAD1E-97CA-452E-B90A-C178F91800DC}"/>
              </a:ext>
            </a:extLst>
          </p:cNvPr>
          <p:cNvSpPr>
            <a:spLocks noChangeAspect="1"/>
          </p:cNvSpPr>
          <p:nvPr/>
        </p:nvSpPr>
        <p:spPr>
          <a:xfrm>
            <a:off x="8713180" y="3382735"/>
            <a:ext cx="121255" cy="12125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solidFill>
                  <a:schemeClr val="bg1"/>
                </a:solidFill>
                <a:latin typeface="Meiryo" panose="020B0604030504040204" pitchFamily="34" charset="-128"/>
                <a:ea typeface="Meiryo" panose="020B0604030504040204" pitchFamily="34" charset="-128"/>
              </a:rPr>
              <a:t>or</a:t>
            </a:r>
            <a:endParaRPr kumimoji="1" lang="ja-JP" altLang="en-US" sz="400" b="1" dirty="0">
              <a:solidFill>
                <a:schemeClr val="bg1"/>
              </a:solidFill>
              <a:latin typeface="Meiryo" panose="020B0604030504040204" pitchFamily="34" charset="-128"/>
              <a:ea typeface="Meiryo" panose="020B0604030504040204" pitchFamily="34" charset="-128"/>
            </a:endParaRPr>
          </a:p>
        </p:txBody>
      </p:sp>
      <p:sp>
        <p:nvSpPr>
          <p:cNvPr id="380" name="円/楕円 281">
            <a:extLst>
              <a:ext uri="{FF2B5EF4-FFF2-40B4-BE49-F238E27FC236}">
                <a16:creationId xmlns:a16="http://schemas.microsoft.com/office/drawing/2014/main" id="{5ED1B90A-6126-4B2C-9059-F674FD9441A3}"/>
              </a:ext>
            </a:extLst>
          </p:cNvPr>
          <p:cNvSpPr>
            <a:spLocks noChangeAspect="1"/>
          </p:cNvSpPr>
          <p:nvPr/>
        </p:nvSpPr>
        <p:spPr>
          <a:xfrm>
            <a:off x="9075225" y="3382735"/>
            <a:ext cx="121255" cy="12125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solidFill>
                  <a:schemeClr val="bg1"/>
                </a:solidFill>
                <a:latin typeface="Meiryo" panose="020B0604030504040204" pitchFamily="34" charset="-128"/>
                <a:ea typeface="Meiryo" panose="020B0604030504040204" pitchFamily="34" charset="-128"/>
              </a:rPr>
              <a:t>or</a:t>
            </a:r>
            <a:endParaRPr kumimoji="1" lang="ja-JP" altLang="en-US" sz="400" b="1"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8763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69EBED7-1E39-A64A-83FA-F3DEE6E26990}"/>
              </a:ext>
            </a:extLst>
          </p:cNvPr>
          <p:cNvGraphicFramePr>
            <a:graphicFrameLocks noGrp="1"/>
          </p:cNvGraphicFramePr>
          <p:nvPr>
            <p:extLst>
              <p:ext uri="{D42A27DB-BD31-4B8C-83A1-F6EECF244321}">
                <p14:modId xmlns:p14="http://schemas.microsoft.com/office/powerpoint/2010/main" val="1586226185"/>
              </p:ext>
            </p:extLst>
          </p:nvPr>
        </p:nvGraphicFramePr>
        <p:xfrm>
          <a:off x="376727" y="1324276"/>
          <a:ext cx="9126502" cy="2222785"/>
        </p:xfrm>
        <a:graphic>
          <a:graphicData uri="http://schemas.openxmlformats.org/drawingml/2006/table">
            <a:tbl>
              <a:tblPr/>
              <a:tblGrid>
                <a:gridCol w="1497748">
                  <a:extLst>
                    <a:ext uri="{9D8B030D-6E8A-4147-A177-3AD203B41FA5}">
                      <a16:colId xmlns:a16="http://schemas.microsoft.com/office/drawing/2014/main" val="245588759"/>
                    </a:ext>
                  </a:extLst>
                </a:gridCol>
                <a:gridCol w="1659083">
                  <a:extLst>
                    <a:ext uri="{9D8B030D-6E8A-4147-A177-3AD203B41FA5}">
                      <a16:colId xmlns:a16="http://schemas.microsoft.com/office/drawing/2014/main" val="1458429373"/>
                    </a:ext>
                  </a:extLst>
                </a:gridCol>
                <a:gridCol w="2170154">
                  <a:extLst>
                    <a:ext uri="{9D8B030D-6E8A-4147-A177-3AD203B41FA5}">
                      <a16:colId xmlns:a16="http://schemas.microsoft.com/office/drawing/2014/main" val="1423726797"/>
                    </a:ext>
                  </a:extLst>
                </a:gridCol>
                <a:gridCol w="927260">
                  <a:extLst>
                    <a:ext uri="{9D8B030D-6E8A-4147-A177-3AD203B41FA5}">
                      <a16:colId xmlns:a16="http://schemas.microsoft.com/office/drawing/2014/main" val="1428626768"/>
                    </a:ext>
                  </a:extLst>
                </a:gridCol>
                <a:gridCol w="927260">
                  <a:extLst>
                    <a:ext uri="{9D8B030D-6E8A-4147-A177-3AD203B41FA5}">
                      <a16:colId xmlns:a16="http://schemas.microsoft.com/office/drawing/2014/main" val="1036763628"/>
                    </a:ext>
                  </a:extLst>
                </a:gridCol>
                <a:gridCol w="927260">
                  <a:extLst>
                    <a:ext uri="{9D8B030D-6E8A-4147-A177-3AD203B41FA5}">
                      <a16:colId xmlns:a16="http://schemas.microsoft.com/office/drawing/2014/main" val="1603748582"/>
                    </a:ext>
                  </a:extLst>
                </a:gridCol>
                <a:gridCol w="1017737">
                  <a:extLst>
                    <a:ext uri="{9D8B030D-6E8A-4147-A177-3AD203B41FA5}">
                      <a16:colId xmlns:a16="http://schemas.microsoft.com/office/drawing/2014/main" val="790485644"/>
                    </a:ext>
                  </a:extLst>
                </a:gridCol>
              </a:tblGrid>
              <a:tr h="389067">
                <a:tc rowSpan="2">
                  <a:txBody>
                    <a:bodyPr/>
                    <a:lstStyle/>
                    <a:p>
                      <a:pPr algn="ctr"/>
                      <a:r>
                        <a:rPr kumimoji="1" lang="ja-JP" altLang="en-US" sz="1050" b="1" dirty="0">
                          <a:solidFill>
                            <a:schemeClr val="bg1"/>
                          </a:solidFill>
                          <a:latin typeface="Meiryo" panose="020B0604030504040204" pitchFamily="34" charset="-128"/>
                          <a:ea typeface="Meiryo" panose="020B0604030504040204" pitchFamily="34" charset="-128"/>
                        </a:rPr>
                        <a:t>実施料金</a:t>
                      </a:r>
                      <a:r>
                        <a:rPr kumimoji="1" lang="ja-JP" altLang="en-US" sz="700" b="0" dirty="0">
                          <a:solidFill>
                            <a:schemeClr val="bg1"/>
                          </a:solidFill>
                          <a:latin typeface="Meiryo" panose="020B0604030504040204" pitchFamily="34" charset="-128"/>
                          <a:ea typeface="Meiryo" panose="020B0604030504040204" pitchFamily="34" charset="-128"/>
                        </a:rPr>
                        <a:t>（税別）</a:t>
                      </a:r>
                      <a:endParaRPr kumimoji="1" lang="ja-JP" altLang="en-US" sz="1050" b="0" dirty="0">
                        <a:solidFill>
                          <a:schemeClr val="bg1"/>
                        </a:solidFill>
                        <a:latin typeface="Meiryo" panose="020B0604030504040204" pitchFamily="34" charset="-128"/>
                        <a:ea typeface="Meiryo" panose="020B0604030504040204" pitchFamily="34"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rowSpan="2">
                  <a:txBody>
                    <a:bodyPr/>
                    <a:lstStyle/>
                    <a:p>
                      <a:pPr algn="ctr"/>
                      <a:r>
                        <a:rPr kumimoji="1" lang="ja-JP" altLang="en-US" sz="1050" b="1" dirty="0">
                          <a:solidFill>
                            <a:schemeClr val="bg1"/>
                          </a:solidFill>
                          <a:latin typeface="Meiryo" panose="020B0604030504040204" pitchFamily="34" charset="-128"/>
                          <a:ea typeface="Meiryo" panose="020B0604030504040204" pitchFamily="34" charset="-128"/>
                        </a:rPr>
                        <a:t>オリジナル動画制作</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rowSpan="2">
                  <a:txBody>
                    <a:bodyPr/>
                    <a:lstStyle/>
                    <a:p>
                      <a:pPr algn="ctr"/>
                      <a:r>
                        <a:rPr kumimoji="1" lang="ja-JP" altLang="en-US" sz="1050" b="1" dirty="0">
                          <a:solidFill>
                            <a:schemeClr val="bg1"/>
                          </a:solidFill>
                          <a:latin typeface="Meiryo" panose="020B0604030504040204" pitchFamily="34" charset="-128"/>
                          <a:ea typeface="Meiryo" panose="020B0604030504040204" pitchFamily="34" charset="-128"/>
                        </a:rPr>
                        <a:t>エリア ＋ セグメント指定項目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A15993"/>
                    </a:solidFill>
                  </a:tcPr>
                </a:tc>
                <a:tc gridSpan="3">
                  <a:txBody>
                    <a:bodyPr/>
                    <a:lstStyle/>
                    <a:p>
                      <a:pPr algn="ctr" rtl="0" fontAlgn="ctr"/>
                      <a:r>
                        <a:rPr lang="ja-JP" altLang="en-US" sz="900" b="1" i="0" u="none" strike="noStrike" dirty="0">
                          <a:solidFill>
                            <a:srgbClr val="FFFFFF"/>
                          </a:solidFill>
                          <a:effectLst/>
                          <a:latin typeface="Meiryo" panose="020B0604030504040204" pitchFamily="34" charset="-128"/>
                          <a:ea typeface="Meiryo" panose="020B0604030504040204" pitchFamily="34" charset="-128"/>
                        </a:rPr>
                        <a:t>ヤフー　</a:t>
                      </a:r>
                      <a:r>
                        <a:rPr lang="ja-JP" altLang="en-US" sz="800" b="1" i="0" u="none" strike="noStrike" dirty="0">
                          <a:solidFill>
                            <a:srgbClr val="FFFFFF"/>
                          </a:solidFill>
                          <a:effectLst/>
                          <a:latin typeface="Meiryo" panose="020B0604030504040204" pitchFamily="34" charset="-128"/>
                          <a:ea typeface="Meiryo" panose="020B0604030504040204" pitchFamily="34" charset="-128"/>
                        </a:rPr>
                        <a:t>デバイス、エリア指定別</a:t>
                      </a:r>
                      <a:r>
                        <a:rPr lang="ja-JP" altLang="en-US" sz="900" b="1" i="0" u="none" strike="noStrike" dirty="0">
                          <a:solidFill>
                            <a:srgbClr val="FFFFFF"/>
                          </a:solidFill>
                          <a:effectLst/>
                          <a:latin typeface="Meiryo" panose="020B0604030504040204" pitchFamily="34" charset="-128"/>
                          <a:ea typeface="Meiryo" panose="020B0604030504040204" pitchFamily="34" charset="-128"/>
                        </a:rPr>
                        <a:t>　掲載保証回数</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rowSpan="2">
                  <a:txBody>
                    <a:bodyPr/>
                    <a:lstStyle/>
                    <a:p>
                      <a:pPr algn="ctr" rtl="0" fontAlgn="ctr"/>
                      <a:r>
                        <a:rPr lang="ja-JP" altLang="en-US" sz="1050" b="1" i="0" u="none" strike="noStrike">
                          <a:solidFill>
                            <a:srgbClr val="FFFFFF"/>
                          </a:solidFill>
                          <a:effectLst/>
                          <a:latin typeface="Meiryo" panose="020B0604030504040204" pitchFamily="34" charset="-128"/>
                          <a:ea typeface="Meiryo" panose="020B0604030504040204" pitchFamily="34" charset="-128"/>
                        </a:rPr>
                        <a:t>ソーシャル</a:t>
                      </a:r>
                      <a:r>
                        <a:rPr lang="en-US" altLang="ja-JP" sz="1050" b="1" i="0" u="none" strike="noStrike" dirty="0">
                          <a:solidFill>
                            <a:srgbClr val="FFFFFF"/>
                          </a:solidFill>
                          <a:effectLst/>
                          <a:latin typeface="Meiryo" panose="020B0604030504040204" pitchFamily="34" charset="-128"/>
                          <a:ea typeface="Meiryo" panose="020B0604030504040204" pitchFamily="34" charset="-128"/>
                        </a:rPr>
                        <a:t> </a:t>
                      </a:r>
                    </a:p>
                    <a:p>
                      <a:pPr algn="ctr" rtl="0" fontAlgn="ctr"/>
                      <a:r>
                        <a:rPr lang="ja-JP" altLang="en-US" sz="1050" b="1" i="0" u="none" strike="noStrike">
                          <a:solidFill>
                            <a:srgbClr val="FFFFFF"/>
                          </a:solidFill>
                          <a:effectLst/>
                          <a:latin typeface="Meiryo" panose="020B0604030504040204" pitchFamily="34" charset="-128"/>
                          <a:ea typeface="Meiryo" panose="020B0604030504040204" pitchFamily="34" charset="-128"/>
                        </a:rPr>
                        <a:t>想定掲載回数</a:t>
                      </a:r>
                      <a:endParaRPr lang="ja-JP" altLang="en-US" sz="1050" b="1" i="0" u="none" strike="noStrike" dirty="0">
                        <a:solidFill>
                          <a:srgbClr val="FFFFFF"/>
                        </a:solidFill>
                        <a:effectLst/>
                        <a:latin typeface="Meiryo" panose="020B0604030504040204" pitchFamily="34" charset="-128"/>
                        <a:ea typeface="Meiryo" panose="020B0604030504040204" pitchFamily="34" charset="-128"/>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A15993"/>
                    </a:solidFill>
                  </a:tcPr>
                </a:tc>
                <a:extLst>
                  <a:ext uri="{0D108BD9-81ED-4DB2-BD59-A6C34878D82A}">
                    <a16:rowId xmlns:a16="http://schemas.microsoft.com/office/drawing/2014/main" val="1296658970"/>
                  </a:ext>
                </a:extLst>
              </a:tr>
              <a:tr h="3428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 sz="700" b="1" i="0" u="none" strike="noStrike" dirty="0">
                          <a:solidFill>
                            <a:srgbClr val="FFFFFF"/>
                          </a:solidFill>
                          <a:effectLst/>
                          <a:latin typeface="Meiryo" panose="020B0604030504040204" pitchFamily="34" charset="-128"/>
                          <a:ea typeface="Meiryo" panose="020B0604030504040204" pitchFamily="34" charset="-128"/>
                        </a:rPr>
                        <a:t>PC</a:t>
                      </a:r>
                      <a:r>
                        <a:rPr lang="ja-JP" altLang="en-US" sz="700" b="1" i="0" u="none" strike="noStrike" dirty="0">
                          <a:solidFill>
                            <a:srgbClr val="FFFFFF"/>
                          </a:solidFill>
                          <a:effectLst/>
                          <a:latin typeface="Meiryo" panose="020B0604030504040204" pitchFamily="34" charset="-128"/>
                          <a:ea typeface="Meiryo" panose="020B0604030504040204" pitchFamily="34" charset="-128"/>
                        </a:rPr>
                        <a:t>の場合　</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00000"/>
                    </a:solidFill>
                  </a:tcPr>
                </a:tc>
                <a:tc>
                  <a:txBody>
                    <a:bodyPr/>
                    <a:lstStyle/>
                    <a:p>
                      <a:pPr algn="ctr" rtl="0" fontAlgn="ctr"/>
                      <a:r>
                        <a:rPr lang="ja-JP" altLang="en-US" sz="700" b="1" i="0" u="none" strike="noStrike" dirty="0">
                          <a:solidFill>
                            <a:srgbClr val="FFFFFF"/>
                          </a:solidFill>
                          <a:effectLst/>
                          <a:latin typeface="Meiryo" panose="020B0604030504040204" pitchFamily="34" charset="-128"/>
                          <a:ea typeface="Meiryo" panose="020B0604030504040204" pitchFamily="34" charset="-128"/>
                        </a:rPr>
                        <a:t>スマホの場合</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00000"/>
                    </a:solidFill>
                  </a:tcPr>
                </a:tc>
                <a:tc>
                  <a:txBody>
                    <a:bodyPr/>
                    <a:lstStyle/>
                    <a:p>
                      <a:pPr algn="ctr" rtl="0" fontAlgn="ctr"/>
                      <a:r>
                        <a:rPr lang="en" sz="700" b="1" i="0" u="none" strike="noStrike" dirty="0">
                          <a:solidFill>
                            <a:srgbClr val="FFFFFF"/>
                          </a:solidFill>
                          <a:effectLst/>
                          <a:latin typeface="Meiryo" panose="020B0604030504040204" pitchFamily="34" charset="-128"/>
                          <a:ea typeface="Meiryo" panose="020B0604030504040204" pitchFamily="34" charset="-128"/>
                        </a:rPr>
                        <a:t>PC</a:t>
                      </a:r>
                      <a:r>
                        <a:rPr lang="ja-JP" altLang="en-US" sz="700" b="1" i="0" u="none" strike="noStrike" dirty="0">
                          <a:solidFill>
                            <a:srgbClr val="FFFFFF"/>
                          </a:solidFill>
                          <a:effectLst/>
                          <a:latin typeface="Meiryo" panose="020B0604030504040204" pitchFamily="34" charset="-128"/>
                          <a:ea typeface="Meiryo" panose="020B0604030504040204" pitchFamily="34" charset="-128"/>
                        </a:rPr>
                        <a:t>＋スマホの場合</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C00000"/>
                    </a:solidFill>
                  </a:tcPr>
                </a:tc>
                <a:tc vMerge="1">
                  <a:txBody>
                    <a:bodyPr/>
                    <a:lstStyle/>
                    <a:p>
                      <a:pPr algn="ctr" rtl="0" fontAlgn="ctr"/>
                      <a:endParaRPr lang="ja-JP" altLang="en-US" sz="700" b="1" i="0" u="none" strike="noStrike" dirty="0">
                        <a:solidFill>
                          <a:srgbClr val="FFFFFF"/>
                        </a:solidFill>
                        <a:effectLst/>
                        <a:latin typeface="Meiryo" panose="020B0604030504040204" pitchFamily="34" charset="-128"/>
                        <a:ea typeface="Meiryo" panose="020B0604030504040204" pitchFamily="34" charset="-128"/>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1B4E93"/>
                    </a:solidFill>
                  </a:tcPr>
                </a:tc>
                <a:extLst>
                  <a:ext uri="{0D108BD9-81ED-4DB2-BD59-A6C34878D82A}">
                    <a16:rowId xmlns:a16="http://schemas.microsoft.com/office/drawing/2014/main" val="2534731185"/>
                  </a:ext>
                </a:extLst>
              </a:tr>
              <a:tr h="298174">
                <a:tc rowSpan="5">
                  <a:txBody>
                    <a:bodyPr/>
                    <a:lstStyle/>
                    <a:p>
                      <a:pPr algn="ctr"/>
                      <a:r>
                        <a:rPr kumimoji="1" lang="en-US" altLang="ja-JP" sz="1600" b="1" dirty="0">
                          <a:solidFill>
                            <a:schemeClr val="tx1"/>
                          </a:solidFill>
                          <a:latin typeface="Meiryo" panose="020B0604030504040204" pitchFamily="34" charset="-128"/>
                          <a:ea typeface="Meiryo" panose="020B0604030504040204" pitchFamily="34" charset="-128"/>
                        </a:rPr>
                        <a:t>1,000,000</a:t>
                      </a:r>
                      <a:r>
                        <a:rPr kumimoji="1" lang="ja-JP" altLang="en-US" sz="1600" b="1" dirty="0">
                          <a:solidFill>
                            <a:schemeClr val="tx1"/>
                          </a:solidFill>
                          <a:latin typeface="Meiryo" panose="020B0604030504040204" pitchFamily="34" charset="-128"/>
                          <a:ea typeface="Meiryo" panose="020B0604030504040204" pitchFamily="34" charset="-128"/>
                        </a:rPr>
                        <a:t>円</a:t>
                      </a:r>
                      <a:endParaRPr kumimoji="1" lang="en-US" altLang="ja-JP" sz="1600" b="1" dirty="0">
                        <a:solidFill>
                          <a:schemeClr val="tx1"/>
                        </a:solidFill>
                        <a:latin typeface="Meiryo" panose="020B0604030504040204" pitchFamily="34" charset="-128"/>
                        <a:ea typeface="Meiryo" panose="020B0604030504040204" pitchFamily="34" charset="-128"/>
                      </a:endParaRPr>
                    </a:p>
                    <a:p>
                      <a:pPr algn="ctr"/>
                      <a:r>
                        <a:rPr kumimoji="1" lang="ja-JP" altLang="en-US" sz="900" b="1" dirty="0">
                          <a:solidFill>
                            <a:srgbClr val="FF0000"/>
                          </a:solidFill>
                          <a:latin typeface="Meiryo" panose="020B0604030504040204" pitchFamily="34" charset="-128"/>
                          <a:ea typeface="Meiryo" panose="020B0604030504040204" pitchFamily="34" charset="-128"/>
                        </a:rPr>
                        <a:t>（最低実施料金）</a:t>
                      </a:r>
                    </a:p>
                  </a:txBody>
                  <a:tcPr anchor="ctr">
                    <a:lnL w="63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5">
                  <a:txBody>
                    <a:bodyPr/>
                    <a:lstStyle/>
                    <a:p>
                      <a:pPr algn="l"/>
                      <a:r>
                        <a:rPr kumimoji="1" lang="ja-JP" altLang="en-US" sz="900" b="1" dirty="0">
                          <a:solidFill>
                            <a:schemeClr val="tx1"/>
                          </a:solidFill>
                          <a:latin typeface="Meiryo" panose="020B0604030504040204" pitchFamily="34" charset="-128"/>
                          <a:ea typeface="Meiryo" panose="020B0604030504040204" pitchFamily="34" charset="-128"/>
                        </a:rPr>
                        <a:t>●</a:t>
                      </a:r>
                      <a:r>
                        <a:rPr kumimoji="1" lang="en-US" altLang="ja-JP" sz="900" b="1" dirty="0">
                          <a:solidFill>
                            <a:schemeClr val="tx1"/>
                          </a:solidFill>
                          <a:latin typeface="Meiryo" panose="020B0604030504040204" pitchFamily="34" charset="-128"/>
                          <a:ea typeface="Meiryo" panose="020B0604030504040204" pitchFamily="34" charset="-128"/>
                        </a:rPr>
                        <a:t>15</a:t>
                      </a:r>
                      <a:r>
                        <a:rPr kumimoji="1" lang="ja-JP" altLang="en-US" sz="900" b="1" dirty="0">
                          <a:solidFill>
                            <a:schemeClr val="tx1"/>
                          </a:solidFill>
                          <a:latin typeface="Meiryo" panose="020B0604030504040204" pitchFamily="34" charset="-128"/>
                          <a:ea typeface="Meiryo" panose="020B0604030504040204" pitchFamily="34" charset="-128"/>
                        </a:rPr>
                        <a:t>秒動画</a:t>
                      </a:r>
                      <a:r>
                        <a:rPr kumimoji="1" lang="en-US" altLang="ja-JP" sz="900" b="1" dirty="0">
                          <a:solidFill>
                            <a:schemeClr val="tx1"/>
                          </a:solidFill>
                          <a:latin typeface="Meiryo" panose="020B0604030504040204" pitchFamily="34" charset="-128"/>
                          <a:ea typeface="Meiryo" panose="020B0604030504040204" pitchFamily="34" charset="-128"/>
                        </a:rPr>
                        <a:t>×1</a:t>
                      </a:r>
                      <a:r>
                        <a:rPr kumimoji="1" lang="ja-JP" altLang="en-US" sz="900" b="1" dirty="0">
                          <a:solidFill>
                            <a:schemeClr val="tx1"/>
                          </a:solidFill>
                          <a:latin typeface="Meiryo" panose="020B0604030504040204" pitchFamily="34" charset="-128"/>
                          <a:ea typeface="Meiryo" panose="020B0604030504040204" pitchFamily="34" charset="-128"/>
                        </a:rPr>
                        <a:t>タイプ</a:t>
                      </a:r>
                      <a:endParaRPr kumimoji="1" lang="en-US" altLang="ja-JP" sz="900" b="1" dirty="0">
                        <a:solidFill>
                          <a:schemeClr val="tx1"/>
                        </a:solidFill>
                        <a:latin typeface="Meiryo" panose="020B0604030504040204" pitchFamily="34" charset="-128"/>
                        <a:ea typeface="Meiryo" panose="020B0604030504040204" pitchFamily="34" charset="-128"/>
                      </a:endParaRPr>
                    </a:p>
                    <a:p>
                      <a:pPr algn="l"/>
                      <a:r>
                        <a:rPr kumimoji="1" lang="ja-JP" altLang="en-US" sz="800" b="1" dirty="0">
                          <a:solidFill>
                            <a:schemeClr val="tx1"/>
                          </a:solidFill>
                          <a:latin typeface="Meiryo" panose="020B0604030504040204" pitchFamily="34" charset="-128"/>
                          <a:ea typeface="Meiryo" panose="020B0604030504040204" pitchFamily="34" charset="-128"/>
                        </a:rPr>
                        <a:t>　お任せナレーション</a:t>
                      </a:r>
                      <a:endParaRPr kumimoji="1" lang="en-US" altLang="ja-JP" sz="800" b="1" dirty="0">
                        <a:solidFill>
                          <a:schemeClr val="tx1"/>
                        </a:solidFill>
                        <a:latin typeface="Meiryo" panose="020B0604030504040204" pitchFamily="34" charset="-128"/>
                        <a:ea typeface="Meiryo" panose="020B0604030504040204" pitchFamily="34" charset="-128"/>
                      </a:endParaRPr>
                    </a:p>
                    <a:p>
                      <a:pPr algn="l"/>
                      <a:r>
                        <a:rPr kumimoji="1" lang="ja-JP" altLang="en-US" sz="800" b="1" dirty="0">
                          <a:solidFill>
                            <a:schemeClr val="tx1"/>
                          </a:solidFill>
                          <a:latin typeface="Meiryo" panose="020B0604030504040204" pitchFamily="34" charset="-128"/>
                          <a:ea typeface="Meiryo" panose="020B0604030504040204" pitchFamily="34" charset="-128"/>
                        </a:rPr>
                        <a:t>　お任せ</a:t>
                      </a:r>
                      <a:r>
                        <a:rPr kumimoji="1" lang="en-US" altLang="ja-JP" sz="800" b="1" dirty="0">
                          <a:solidFill>
                            <a:schemeClr val="tx1"/>
                          </a:solidFill>
                          <a:latin typeface="Meiryo" panose="020B0604030504040204" pitchFamily="34" charset="-128"/>
                          <a:ea typeface="Meiryo" panose="020B0604030504040204" pitchFamily="34" charset="-128"/>
                        </a:rPr>
                        <a:t>BGM</a:t>
                      </a:r>
                    </a:p>
                    <a:p>
                      <a:pPr algn="l"/>
                      <a:r>
                        <a:rPr kumimoji="1" lang="ja-JP" altLang="en-US" sz="800" b="1" dirty="0">
                          <a:solidFill>
                            <a:schemeClr val="tx1"/>
                          </a:solidFill>
                          <a:latin typeface="Meiryo" panose="020B0604030504040204" pitchFamily="34" charset="-128"/>
                          <a:ea typeface="Meiryo" panose="020B0604030504040204" pitchFamily="34" charset="-128"/>
                        </a:rPr>
                        <a:t>　お任せ効果音</a:t>
                      </a:r>
                      <a:endParaRPr kumimoji="1" lang="en-US" altLang="ja-JP" sz="800" b="1" dirty="0">
                        <a:solidFill>
                          <a:schemeClr val="tx1"/>
                        </a:solidFill>
                        <a:latin typeface="Meiryo" panose="020B0604030504040204" pitchFamily="34" charset="-128"/>
                        <a:ea typeface="Meiryo" panose="020B0604030504040204" pitchFamily="34" charset="-128"/>
                      </a:endParaRPr>
                    </a:p>
                    <a:p>
                      <a:pPr algn="l"/>
                      <a:endParaRPr kumimoji="1" lang="en-US" altLang="ja-JP" sz="900" b="1" dirty="0">
                        <a:solidFill>
                          <a:schemeClr val="tx1"/>
                        </a:solidFill>
                        <a:latin typeface="Meiryo" panose="020B0604030504040204" pitchFamily="34" charset="-128"/>
                        <a:ea typeface="Meiryo" panose="020B0604030504040204" pitchFamily="34" charset="-128"/>
                      </a:endParaRPr>
                    </a:p>
                    <a:p>
                      <a:pPr algn="l"/>
                      <a:endParaRPr kumimoji="1" lang="en-US" altLang="ja-JP" sz="900" b="1" dirty="0">
                        <a:solidFill>
                          <a:schemeClr val="tx1"/>
                        </a:solidFill>
                        <a:latin typeface="Meiryo" panose="020B0604030504040204" pitchFamily="34" charset="-128"/>
                        <a:ea typeface="Meiryo" panose="020B0604030504040204" pitchFamily="34" charset="-128"/>
                      </a:endParaRPr>
                    </a:p>
                    <a:p>
                      <a:pPr algn="l"/>
                      <a:r>
                        <a:rPr kumimoji="1" lang="ja-JP" altLang="en-US" sz="900" b="1" dirty="0">
                          <a:solidFill>
                            <a:schemeClr val="tx1"/>
                          </a:solidFill>
                          <a:latin typeface="Meiryo" panose="020B0604030504040204" pitchFamily="34" charset="-128"/>
                          <a:ea typeface="Meiryo" panose="020B0604030504040204" pitchFamily="34" charset="-128"/>
                        </a:rPr>
                        <a:t>●完パケ動画二次利用権利</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都道府県 単位でエリア指定</a:t>
                      </a:r>
                      <a:r>
                        <a:rPr lang="ja-JP" altLang="en-US" sz="600" b="1"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349,000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218,000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1" i="0" u="none" strike="noStrike">
                          <a:solidFill>
                            <a:srgbClr val="000000"/>
                          </a:solidFill>
                          <a:effectLst/>
                          <a:latin typeface="Meiryo" panose="020B0604030504040204" pitchFamily="34" charset="-128"/>
                          <a:ea typeface="Meiryo" panose="020B0604030504040204" pitchFamily="34" charset="-128"/>
                        </a:rPr>
                        <a:t>約</a:t>
                      </a: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extLst>
                  <a:ext uri="{0D108BD9-81ED-4DB2-BD59-A6C34878D82A}">
                    <a16:rowId xmlns:a16="http://schemas.microsoft.com/office/drawing/2014/main" val="419801240"/>
                  </a:ext>
                </a:extLst>
              </a:tr>
              <a:tr h="29817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800" b="1" i="0" u="none" strike="noStrike" dirty="0">
                          <a:solidFill>
                            <a:srgbClr val="000000"/>
                          </a:solidFill>
                          <a:effectLst/>
                          <a:latin typeface="Meiryo" panose="020B0604030504040204" pitchFamily="34" charset="-128"/>
                          <a:ea typeface="Meiryo" panose="020B0604030504040204" pitchFamily="34" charset="-128"/>
                        </a:rPr>
                        <a:t>市区郡 単位でエリア指定　</a:t>
                      </a:r>
                      <a:r>
                        <a:rPr lang="ja-JP" altLang="en-US" sz="600" b="1" i="0" u="none" strike="noStrike" dirty="0">
                          <a:solidFill>
                            <a:srgbClr val="000000"/>
                          </a:solidFill>
                          <a:effectLst/>
                          <a:latin typeface="Meiryo" panose="020B0604030504040204" pitchFamily="34" charset="-128"/>
                          <a:ea typeface="Meiryo" panose="020B0604030504040204" pitchFamily="34" charset="-128"/>
                        </a:rPr>
                        <a:t>（複数指定可）</a:t>
                      </a:r>
                      <a:endParaRPr lang="ja-JP" altLang="en-US" sz="800" b="1" i="0" u="none" strike="noStrike" dirty="0">
                        <a:solidFill>
                          <a:srgbClr val="000000"/>
                        </a:solidFill>
                        <a:effectLs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320,000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222,000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1" i="0" u="none" strike="noStrike">
                          <a:solidFill>
                            <a:srgbClr val="000000"/>
                          </a:solidFill>
                          <a:effectLst/>
                          <a:latin typeface="Meiryo" panose="020B0604030504040204" pitchFamily="34" charset="-128"/>
                          <a:ea typeface="Meiryo" panose="020B0604030504040204" pitchFamily="34" charset="-128"/>
                        </a:rPr>
                        <a:t>約</a:t>
                      </a: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5098927"/>
                  </a:ext>
                </a:extLst>
              </a:tr>
              <a:tr h="29817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or </a:t>
                      </a:r>
                      <a:r>
                        <a:rPr lang="ja-JP" altLang="en-US" sz="800" b="1" i="0" u="none" strike="noStrike">
                          <a:solidFill>
                            <a:srgbClr val="000000"/>
                          </a:solidFill>
                          <a:effectLst/>
                          <a:latin typeface="Meiryo" panose="020B0604030504040204" pitchFamily="34" charset="-128"/>
                          <a:ea typeface="Meiryo" panose="020B0604030504040204" pitchFamily="34" charset="-128"/>
                        </a:rPr>
                        <a:t>年代指定</a:t>
                      </a:r>
                      <a:endParaRPr lang="ja-JP" altLang="en-US" sz="800" b="1" i="0" u="none" strike="noStrike">
                        <a:solidFill>
                          <a:schemeClr val="bg1"/>
                        </a:solidFill>
                        <a:effectLst/>
                        <a:highlight>
                          <a:srgbClr val="FF0000"/>
                        </a:highlight>
                        <a:latin typeface="Meiryo" panose="020B0604030504040204" pitchFamily="34" charset="-128"/>
                        <a:ea typeface="Meiryo" panose="020B0604030504040204" pitchFamily="34" charset="-128"/>
                      </a:endParaRP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291,000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182,000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201,000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1" i="0" u="none" strike="noStrike">
                          <a:solidFill>
                            <a:srgbClr val="000000"/>
                          </a:solidFill>
                          <a:effectLst/>
                          <a:latin typeface="Meiryo" panose="020B0604030504040204" pitchFamily="34" charset="-128"/>
                          <a:ea typeface="Meiryo" panose="020B0604030504040204" pitchFamily="34" charset="-128"/>
                        </a:rPr>
                        <a:t>約</a:t>
                      </a: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extLst>
                  <a:ext uri="{0D108BD9-81ED-4DB2-BD59-A6C34878D82A}">
                    <a16:rowId xmlns:a16="http://schemas.microsoft.com/office/drawing/2014/main" val="2617446318"/>
                  </a:ext>
                </a:extLst>
              </a:tr>
              <a:tr h="29817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年代指定</a:t>
                      </a: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151,000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168,000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1" i="0" u="none" strike="noStrike">
                          <a:solidFill>
                            <a:srgbClr val="000000"/>
                          </a:solidFill>
                          <a:effectLst/>
                          <a:latin typeface="Meiryo" panose="020B0604030504040204" pitchFamily="34" charset="-128"/>
                          <a:ea typeface="Meiryo" panose="020B0604030504040204" pitchFamily="34" charset="-128"/>
                        </a:rPr>
                        <a:t>約</a:t>
                      </a: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7835761"/>
                  </a:ext>
                </a:extLst>
              </a:tr>
              <a:tr h="29817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Meiryo" panose="020B0604030504040204" pitchFamily="34" charset="-128"/>
                          <a:ea typeface="Meiryo" panose="020B0604030504040204" pitchFamily="34" charset="-128"/>
                        </a:rPr>
                        <a:t>性別</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年代</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 </a:t>
                      </a:r>
                      <a:r>
                        <a:rPr lang="ja-JP" altLang="en-US" sz="800" b="1" i="0" u="none" strike="noStrike" dirty="0">
                          <a:solidFill>
                            <a:srgbClr val="000000"/>
                          </a:solidFill>
                          <a:effectLst/>
                          <a:latin typeface="Meiryo" panose="020B0604030504040204" pitchFamily="34" charset="-128"/>
                          <a:ea typeface="Meiryo" panose="020B0604030504040204" pitchFamily="34" charset="-128"/>
                        </a:rPr>
                        <a:t>属性指定</a:t>
                      </a:r>
                    </a:p>
                  </a:txBody>
                  <a:tcPr marL="180000" marR="5315"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227,000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142,000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157,000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rgbClr val="000000"/>
                          </a:solidFill>
                          <a:effectLst/>
                          <a:latin typeface="Meiryo" panose="020B0604030504040204" pitchFamily="34" charset="-128"/>
                          <a:ea typeface="Meiryo" panose="020B0604030504040204" pitchFamily="34" charset="-128"/>
                        </a:rPr>
                        <a:t>約</a:t>
                      </a: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E4E0F7"/>
                    </a:solidFill>
                  </a:tcPr>
                </a:tc>
                <a:extLst>
                  <a:ext uri="{0D108BD9-81ED-4DB2-BD59-A6C34878D82A}">
                    <a16:rowId xmlns:a16="http://schemas.microsoft.com/office/drawing/2014/main" val="3366811015"/>
                  </a:ext>
                </a:extLst>
              </a:tr>
            </a:tbl>
          </a:graphicData>
        </a:graphic>
      </p:graphicFrame>
      <p:sp>
        <p:nvSpPr>
          <p:cNvPr id="5" name="平行四辺形 4">
            <a:extLst>
              <a:ext uri="{FF2B5EF4-FFF2-40B4-BE49-F238E27FC236}">
                <a16:creationId xmlns:a16="http://schemas.microsoft.com/office/drawing/2014/main" id="{1351CD8F-0CFB-FE48-9EDD-521D67128B81}"/>
              </a:ext>
            </a:extLst>
          </p:cNvPr>
          <p:cNvSpPr/>
          <p:nvPr/>
        </p:nvSpPr>
        <p:spPr>
          <a:xfrm>
            <a:off x="225385" y="196494"/>
            <a:ext cx="7761781" cy="338555"/>
          </a:xfrm>
          <a:prstGeom prst="parallelogram">
            <a:avLst/>
          </a:prstGeom>
          <a:solidFill>
            <a:srgbClr val="A15993"/>
          </a:solidFill>
          <a:ln w="7620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329134F-925F-B94C-9C93-58F42322BC80}"/>
              </a:ext>
            </a:extLst>
          </p:cNvPr>
          <p:cNvPicPr>
            <a:picLocks noChangeAspect="1"/>
          </p:cNvPicPr>
          <p:nvPr/>
        </p:nvPicPr>
        <p:blipFill rotWithShape="1">
          <a:blip r:embed="rId3"/>
          <a:srcRect t="22924" b="-12618"/>
          <a:stretch/>
        </p:blipFill>
        <p:spPr>
          <a:xfrm>
            <a:off x="8172223" y="250924"/>
            <a:ext cx="1357574" cy="250990"/>
          </a:xfrm>
          <a:prstGeom prst="rect">
            <a:avLst/>
          </a:prstGeom>
        </p:spPr>
      </p:pic>
      <p:sp>
        <p:nvSpPr>
          <p:cNvPr id="8" name="テキスト ボックス 7">
            <a:extLst>
              <a:ext uri="{FF2B5EF4-FFF2-40B4-BE49-F238E27FC236}">
                <a16:creationId xmlns:a16="http://schemas.microsoft.com/office/drawing/2014/main" id="{733F83A9-E755-4842-B828-377BF2A624D2}"/>
              </a:ext>
            </a:extLst>
          </p:cNvPr>
          <p:cNvSpPr txBox="1"/>
          <p:nvPr/>
        </p:nvSpPr>
        <p:spPr>
          <a:xfrm>
            <a:off x="2022402" y="197211"/>
            <a:ext cx="543194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実施料金別　</a:t>
            </a:r>
            <a:r>
              <a:rPr lang="en-US" altLang="ja-JP" sz="1600" b="1" kern="0" dirty="0">
                <a:solidFill>
                  <a:srgbClr val="FFFFFF"/>
                </a:solidFill>
                <a:latin typeface="Meiryo UI" panose="020B0604030504040204" pitchFamily="34" charset="-128"/>
                <a:ea typeface="Meiryo UI" panose="020B0604030504040204" pitchFamily="34" charset="-128"/>
                <a:cs typeface="Arial"/>
                <a:sym typeface="Arial"/>
              </a:rPr>
              <a:t> </a:t>
            </a: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掲載保証回数　</a:t>
            </a:r>
            <a:r>
              <a:rPr kumimoji="0" lang="en-US" altLang="ja-JP"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a:t>
            </a:r>
            <a:r>
              <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　</a:t>
            </a: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セグメント可能</a:t>
            </a:r>
            <a:r>
              <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項目　</a:t>
            </a:r>
          </a:p>
        </p:txBody>
      </p:sp>
      <p:cxnSp>
        <p:nvCxnSpPr>
          <p:cNvPr id="9" name="直線コネクタ 8">
            <a:extLst>
              <a:ext uri="{FF2B5EF4-FFF2-40B4-BE49-F238E27FC236}">
                <a16:creationId xmlns:a16="http://schemas.microsoft.com/office/drawing/2014/main" id="{A40178F9-A39A-F046-90EF-01BEB3CD7C60}"/>
              </a:ext>
            </a:extLst>
          </p:cNvPr>
          <p:cNvCxnSpPr>
            <a:cxnSpLocks/>
          </p:cNvCxnSpPr>
          <p:nvPr/>
        </p:nvCxnSpPr>
        <p:spPr>
          <a:xfrm>
            <a:off x="1917783" y="218225"/>
            <a:ext cx="0" cy="2836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6FAE1F5-AD82-FE45-AADD-ACCC59843615}"/>
              </a:ext>
            </a:extLst>
          </p:cNvPr>
          <p:cNvSpPr txBox="1"/>
          <p:nvPr/>
        </p:nvSpPr>
        <p:spPr>
          <a:xfrm>
            <a:off x="343544" y="197927"/>
            <a:ext cx="2715341"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ja-JP" altLang="en-US" sz="1600" b="1" kern="0">
                <a:solidFill>
                  <a:srgbClr val="FFFFFF"/>
                </a:solidFill>
                <a:latin typeface="Meiryo UI" panose="020B0604030504040204" pitchFamily="34" charset="-128"/>
                <a:ea typeface="Meiryo UI" panose="020B0604030504040204" pitchFamily="34" charset="-128"/>
                <a:cs typeface="Arial"/>
                <a:sym typeface="Arial"/>
              </a:rPr>
              <a:t>ソーシャルセット</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grpSp>
        <p:nvGrpSpPr>
          <p:cNvPr id="16" name="グループ化 15">
            <a:extLst>
              <a:ext uri="{FF2B5EF4-FFF2-40B4-BE49-F238E27FC236}">
                <a16:creationId xmlns:a16="http://schemas.microsoft.com/office/drawing/2014/main" id="{78C1806A-D5B5-EB6D-8505-0FD6780DB662}"/>
              </a:ext>
            </a:extLst>
          </p:cNvPr>
          <p:cNvGrpSpPr/>
          <p:nvPr/>
        </p:nvGrpSpPr>
        <p:grpSpPr>
          <a:xfrm>
            <a:off x="4806153" y="2703155"/>
            <a:ext cx="844880" cy="246221"/>
            <a:chOff x="5261350" y="4816096"/>
            <a:chExt cx="844880" cy="246221"/>
          </a:xfrm>
        </p:grpSpPr>
        <p:sp>
          <p:nvSpPr>
            <p:cNvPr id="32" name="角丸四角形 31">
              <a:extLst>
                <a:ext uri="{FF2B5EF4-FFF2-40B4-BE49-F238E27FC236}">
                  <a16:creationId xmlns:a16="http://schemas.microsoft.com/office/drawing/2014/main" id="{FDB44830-9D77-4E8C-E34F-42F4B8015709}"/>
                </a:ext>
              </a:extLst>
            </p:cNvPr>
            <p:cNvSpPr/>
            <p:nvPr/>
          </p:nvSpPr>
          <p:spPr>
            <a:xfrm>
              <a:off x="5333853" y="4840158"/>
              <a:ext cx="772377" cy="15641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b="1">
                  <a:latin typeface="Meiryo" panose="020B0604030504040204" pitchFamily="34" charset="-128"/>
                  <a:ea typeface="Meiryo" panose="020B0604030504040204" pitchFamily="34" charset="-128"/>
                </a:rPr>
                <a:t>　</a:t>
              </a:r>
              <a:r>
                <a:rPr kumimoji="1" lang="en-US" altLang="ja-JP" sz="700" b="1" dirty="0">
                  <a:latin typeface="Meiryo" panose="020B0604030504040204" pitchFamily="34" charset="-128"/>
                  <a:ea typeface="Meiryo" panose="020B0604030504040204" pitchFamily="34" charset="-128"/>
                </a:rPr>
                <a:t>  </a:t>
              </a:r>
              <a:r>
                <a:rPr kumimoji="1" lang="ja-JP" altLang="en-US" sz="700" b="1">
                  <a:latin typeface="Meiryo" panose="020B0604030504040204" pitchFamily="34" charset="-128"/>
                  <a:ea typeface="Meiryo" panose="020B0604030504040204" pitchFamily="34" charset="-128"/>
                </a:rPr>
                <a:t>都道府県限定</a:t>
              </a:r>
            </a:p>
          </p:txBody>
        </p:sp>
        <p:sp>
          <p:nvSpPr>
            <p:cNvPr id="11" name="円/楕円 10">
              <a:extLst>
                <a:ext uri="{FF2B5EF4-FFF2-40B4-BE49-F238E27FC236}">
                  <a16:creationId xmlns:a16="http://schemas.microsoft.com/office/drawing/2014/main" id="{8D3BEF4F-F30C-5EF3-A681-D889FA186F2B}"/>
                </a:ext>
              </a:extLst>
            </p:cNvPr>
            <p:cNvSpPr/>
            <p:nvPr/>
          </p:nvSpPr>
          <p:spPr>
            <a:xfrm>
              <a:off x="5351871" y="4854137"/>
              <a:ext cx="131272" cy="131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83CE956-688D-3095-BC33-DAC952DD24C4}"/>
                </a:ext>
              </a:extLst>
            </p:cNvPr>
            <p:cNvSpPr txBox="1"/>
            <p:nvPr/>
          </p:nvSpPr>
          <p:spPr>
            <a:xfrm>
              <a:off x="5261350" y="4816096"/>
              <a:ext cx="312906" cy="246221"/>
            </a:xfrm>
            <a:prstGeom prst="rect">
              <a:avLst/>
            </a:prstGeom>
            <a:noFill/>
          </p:spPr>
          <p:txBody>
            <a:bodyPr wrap="none" rtlCol="0">
              <a:spAutoFit/>
            </a:bodyPr>
            <a:lstStyle/>
            <a:p>
              <a:r>
                <a:rPr kumimoji="1" lang="ja-JP" altLang="en-US" sz="1000" b="1">
                  <a:solidFill>
                    <a:srgbClr val="FF0000"/>
                  </a:solidFill>
                  <a:latin typeface="Meiryo" panose="020B0604030504040204" pitchFamily="34" charset="-128"/>
                  <a:ea typeface="Meiryo" panose="020B0604030504040204" pitchFamily="34" charset="-128"/>
                </a:rPr>
                <a:t>！</a:t>
              </a:r>
            </a:p>
          </p:txBody>
        </p:sp>
      </p:grpSp>
      <p:grpSp>
        <p:nvGrpSpPr>
          <p:cNvPr id="17" name="グループ化 16">
            <a:extLst>
              <a:ext uri="{FF2B5EF4-FFF2-40B4-BE49-F238E27FC236}">
                <a16:creationId xmlns:a16="http://schemas.microsoft.com/office/drawing/2014/main" id="{AC776DA4-050A-9953-15B9-3412C8A5830C}"/>
              </a:ext>
            </a:extLst>
          </p:cNvPr>
          <p:cNvGrpSpPr/>
          <p:nvPr/>
        </p:nvGrpSpPr>
        <p:grpSpPr>
          <a:xfrm>
            <a:off x="4806153" y="2994970"/>
            <a:ext cx="844880" cy="246221"/>
            <a:chOff x="5261350" y="4816096"/>
            <a:chExt cx="844880" cy="246221"/>
          </a:xfrm>
        </p:grpSpPr>
        <p:sp>
          <p:nvSpPr>
            <p:cNvPr id="35" name="角丸四角形 34">
              <a:extLst>
                <a:ext uri="{FF2B5EF4-FFF2-40B4-BE49-F238E27FC236}">
                  <a16:creationId xmlns:a16="http://schemas.microsoft.com/office/drawing/2014/main" id="{243E7F67-9FA7-8838-36CF-3FBA82481CC3}"/>
                </a:ext>
              </a:extLst>
            </p:cNvPr>
            <p:cNvSpPr/>
            <p:nvPr/>
          </p:nvSpPr>
          <p:spPr>
            <a:xfrm>
              <a:off x="5333853" y="4840158"/>
              <a:ext cx="772377" cy="15641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b="1">
                  <a:latin typeface="Meiryo" panose="020B0604030504040204" pitchFamily="34" charset="-128"/>
                  <a:ea typeface="Meiryo" panose="020B0604030504040204" pitchFamily="34" charset="-128"/>
                </a:rPr>
                <a:t>　</a:t>
              </a:r>
              <a:r>
                <a:rPr kumimoji="1" lang="en-US" altLang="ja-JP" sz="700" b="1" dirty="0">
                  <a:latin typeface="Meiryo" panose="020B0604030504040204" pitchFamily="34" charset="-128"/>
                  <a:ea typeface="Meiryo" panose="020B0604030504040204" pitchFamily="34" charset="-128"/>
                </a:rPr>
                <a:t>  </a:t>
              </a:r>
              <a:r>
                <a:rPr kumimoji="1" lang="ja-JP" altLang="en-US" sz="700" b="1">
                  <a:latin typeface="Meiryo" panose="020B0604030504040204" pitchFamily="34" charset="-128"/>
                  <a:ea typeface="Meiryo" panose="020B0604030504040204" pitchFamily="34" charset="-128"/>
                </a:rPr>
                <a:t>都道府県限定</a:t>
              </a:r>
            </a:p>
          </p:txBody>
        </p:sp>
        <p:sp>
          <p:nvSpPr>
            <p:cNvPr id="37" name="円/楕円 36">
              <a:extLst>
                <a:ext uri="{FF2B5EF4-FFF2-40B4-BE49-F238E27FC236}">
                  <a16:creationId xmlns:a16="http://schemas.microsoft.com/office/drawing/2014/main" id="{28264F8F-3AFE-CFC6-A6DC-712B4A6558C4}"/>
                </a:ext>
              </a:extLst>
            </p:cNvPr>
            <p:cNvSpPr/>
            <p:nvPr/>
          </p:nvSpPr>
          <p:spPr>
            <a:xfrm>
              <a:off x="5351871" y="4854137"/>
              <a:ext cx="131272" cy="131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8A48369-99FD-BC72-E047-D8C658CCA4BD}"/>
                </a:ext>
              </a:extLst>
            </p:cNvPr>
            <p:cNvSpPr txBox="1"/>
            <p:nvPr/>
          </p:nvSpPr>
          <p:spPr>
            <a:xfrm>
              <a:off x="5261350" y="4816096"/>
              <a:ext cx="312906" cy="246221"/>
            </a:xfrm>
            <a:prstGeom prst="rect">
              <a:avLst/>
            </a:prstGeom>
            <a:noFill/>
          </p:spPr>
          <p:txBody>
            <a:bodyPr wrap="none" rtlCol="0">
              <a:spAutoFit/>
            </a:bodyPr>
            <a:lstStyle/>
            <a:p>
              <a:r>
                <a:rPr kumimoji="1" lang="ja-JP" altLang="en-US" sz="1000" b="1">
                  <a:solidFill>
                    <a:srgbClr val="FF0000"/>
                  </a:solidFill>
                  <a:latin typeface="Meiryo" panose="020B0604030504040204" pitchFamily="34" charset="-128"/>
                  <a:ea typeface="Meiryo" panose="020B0604030504040204" pitchFamily="34" charset="-128"/>
                </a:rPr>
                <a:t>！</a:t>
              </a:r>
            </a:p>
          </p:txBody>
        </p:sp>
      </p:grpSp>
      <p:grpSp>
        <p:nvGrpSpPr>
          <p:cNvPr id="39" name="グループ化 38">
            <a:extLst>
              <a:ext uri="{FF2B5EF4-FFF2-40B4-BE49-F238E27FC236}">
                <a16:creationId xmlns:a16="http://schemas.microsoft.com/office/drawing/2014/main" id="{6EB6E738-5298-0521-D74B-C73FE3EFE909}"/>
              </a:ext>
            </a:extLst>
          </p:cNvPr>
          <p:cNvGrpSpPr/>
          <p:nvPr/>
        </p:nvGrpSpPr>
        <p:grpSpPr>
          <a:xfrm>
            <a:off x="4806153" y="3300943"/>
            <a:ext cx="844880" cy="246221"/>
            <a:chOff x="5261350" y="4816096"/>
            <a:chExt cx="844880" cy="246221"/>
          </a:xfrm>
        </p:grpSpPr>
        <p:sp>
          <p:nvSpPr>
            <p:cNvPr id="40" name="角丸四角形 39">
              <a:extLst>
                <a:ext uri="{FF2B5EF4-FFF2-40B4-BE49-F238E27FC236}">
                  <a16:creationId xmlns:a16="http://schemas.microsoft.com/office/drawing/2014/main" id="{A892B740-4B75-4191-29C3-E58C667000A3}"/>
                </a:ext>
              </a:extLst>
            </p:cNvPr>
            <p:cNvSpPr/>
            <p:nvPr/>
          </p:nvSpPr>
          <p:spPr>
            <a:xfrm>
              <a:off x="5333853" y="4840158"/>
              <a:ext cx="772377" cy="15641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b="1">
                  <a:latin typeface="Meiryo" panose="020B0604030504040204" pitchFamily="34" charset="-128"/>
                  <a:ea typeface="Meiryo" panose="020B0604030504040204" pitchFamily="34" charset="-128"/>
                </a:rPr>
                <a:t>　</a:t>
              </a:r>
              <a:r>
                <a:rPr kumimoji="1" lang="en-US" altLang="ja-JP" sz="700" b="1" dirty="0">
                  <a:latin typeface="Meiryo" panose="020B0604030504040204" pitchFamily="34" charset="-128"/>
                  <a:ea typeface="Meiryo" panose="020B0604030504040204" pitchFamily="34" charset="-128"/>
                </a:rPr>
                <a:t>  </a:t>
              </a:r>
              <a:r>
                <a:rPr kumimoji="1" lang="ja-JP" altLang="en-US" sz="700" b="1">
                  <a:latin typeface="Meiryo" panose="020B0604030504040204" pitchFamily="34" charset="-128"/>
                  <a:ea typeface="Meiryo" panose="020B0604030504040204" pitchFamily="34" charset="-128"/>
                </a:rPr>
                <a:t>都道府県限定</a:t>
              </a:r>
            </a:p>
          </p:txBody>
        </p:sp>
        <p:sp>
          <p:nvSpPr>
            <p:cNvPr id="41" name="円/楕円 40">
              <a:extLst>
                <a:ext uri="{FF2B5EF4-FFF2-40B4-BE49-F238E27FC236}">
                  <a16:creationId xmlns:a16="http://schemas.microsoft.com/office/drawing/2014/main" id="{F8092254-46A7-31FF-A02F-03F5FDDB562D}"/>
                </a:ext>
              </a:extLst>
            </p:cNvPr>
            <p:cNvSpPr/>
            <p:nvPr/>
          </p:nvSpPr>
          <p:spPr>
            <a:xfrm>
              <a:off x="5351871" y="4854137"/>
              <a:ext cx="131272" cy="131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E2990EEB-76C3-F0A9-FC56-118FFD776BCE}"/>
                </a:ext>
              </a:extLst>
            </p:cNvPr>
            <p:cNvSpPr txBox="1"/>
            <p:nvPr/>
          </p:nvSpPr>
          <p:spPr>
            <a:xfrm>
              <a:off x="5261350" y="4816096"/>
              <a:ext cx="312906" cy="246221"/>
            </a:xfrm>
            <a:prstGeom prst="rect">
              <a:avLst/>
            </a:prstGeom>
            <a:noFill/>
          </p:spPr>
          <p:txBody>
            <a:bodyPr wrap="none" rtlCol="0">
              <a:spAutoFit/>
            </a:bodyPr>
            <a:lstStyle/>
            <a:p>
              <a:r>
                <a:rPr kumimoji="1" lang="ja-JP" altLang="en-US" sz="1000" b="1">
                  <a:solidFill>
                    <a:srgbClr val="FF0000"/>
                  </a:solidFill>
                  <a:latin typeface="Meiryo" panose="020B0604030504040204" pitchFamily="34" charset="-128"/>
                  <a:ea typeface="Meiryo" panose="020B0604030504040204" pitchFamily="34" charset="-128"/>
                </a:rPr>
                <a:t>！</a:t>
              </a:r>
            </a:p>
          </p:txBody>
        </p:sp>
      </p:grpSp>
      <p:sp>
        <p:nvSpPr>
          <p:cNvPr id="1051" name="テキスト ボックス 1050">
            <a:extLst>
              <a:ext uri="{FF2B5EF4-FFF2-40B4-BE49-F238E27FC236}">
                <a16:creationId xmlns:a16="http://schemas.microsoft.com/office/drawing/2014/main" id="{AB88DF3D-0FE8-2085-B84F-4B53101D34B6}"/>
              </a:ext>
            </a:extLst>
          </p:cNvPr>
          <p:cNvSpPr txBox="1"/>
          <p:nvPr/>
        </p:nvSpPr>
        <p:spPr>
          <a:xfrm>
            <a:off x="1547937" y="823254"/>
            <a:ext cx="6623929" cy="338554"/>
          </a:xfrm>
          <a:prstGeom prst="rect">
            <a:avLst/>
          </a:prstGeom>
          <a:noFill/>
        </p:spPr>
        <p:txBody>
          <a:bodyPr wrap="none" rtlCol="0">
            <a:spAutoFit/>
          </a:bodyPr>
          <a:lstStyle/>
          <a:p>
            <a:pPr algn="r"/>
            <a:r>
              <a:rPr kumimoji="1" lang="ja-JP" altLang="en-US" sz="1600" b="1" dirty="0">
                <a:solidFill>
                  <a:srgbClr val="FF0000"/>
                </a:solidFill>
                <a:latin typeface="Meiryo" panose="020B0604030504040204" pitchFamily="34" charset="-128"/>
                <a:ea typeface="Meiryo" panose="020B0604030504040204" pitchFamily="34" charset="-128"/>
              </a:rPr>
              <a:t>ご予算にあわせて</a:t>
            </a:r>
            <a:r>
              <a:rPr kumimoji="1" lang="ja-JP" altLang="en-US" sz="1600" b="1" dirty="0">
                <a:solidFill>
                  <a:srgbClr val="FF0000"/>
                </a:solidFill>
                <a:highlight>
                  <a:srgbClr val="FFFF00"/>
                </a:highlight>
                <a:latin typeface="Meiryo" panose="020B0604030504040204" pitchFamily="34" charset="-128"/>
                <a:ea typeface="Meiryo" panose="020B0604030504040204" pitchFamily="34" charset="-128"/>
              </a:rPr>
              <a:t>掲載回数の買い増しが可能</a:t>
            </a:r>
            <a:r>
              <a:rPr kumimoji="1" lang="ja-JP" altLang="en-US" sz="1600" b="1" dirty="0">
                <a:solidFill>
                  <a:srgbClr val="FF0000"/>
                </a:solidFill>
                <a:latin typeface="Meiryo" panose="020B0604030504040204" pitchFamily="34" charset="-128"/>
                <a:ea typeface="Meiryo" panose="020B0604030504040204" pitchFamily="34" charset="-128"/>
              </a:rPr>
              <a:t>です。ご相談ください</a:t>
            </a:r>
            <a:r>
              <a:rPr kumimoji="1" lang="en-US" altLang="ja-JP" sz="1600" b="1" dirty="0">
                <a:solidFill>
                  <a:srgbClr val="FF0000"/>
                </a:solidFill>
                <a:latin typeface="Meiryo" panose="020B0604030504040204" pitchFamily="34" charset="-128"/>
                <a:ea typeface="Meiryo" panose="020B0604030504040204" pitchFamily="34" charset="-128"/>
              </a:rPr>
              <a:t>!</a:t>
            </a:r>
            <a:endParaRPr kumimoji="1" lang="ja-JP" altLang="en-US" sz="1600" b="1" dirty="0">
              <a:solidFill>
                <a:srgbClr val="FF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481876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TotalTime>
  <Words>3267</Words>
  <Application>Microsoft Office PowerPoint</Application>
  <PresentationFormat>A4 210 x 297 mm</PresentationFormat>
  <Paragraphs>564</Paragraphs>
  <Slides>10</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10</vt:i4>
      </vt:variant>
    </vt:vector>
  </HeadingPairs>
  <TitlesOfParts>
    <vt:vector size="22" baseType="lpstr">
      <vt:lpstr>HGS行書体</vt:lpstr>
      <vt:lpstr>Meiryo UI</vt:lpstr>
      <vt:lpstr>UD デジタル 教科書体 NP-B</vt:lpstr>
      <vt:lpstr>メイリオ</vt:lpstr>
      <vt:lpstr>メイリオ</vt:lpstr>
      <vt:lpstr>游ゴシック</vt:lpstr>
      <vt:lpstr>游ゴシック</vt:lpstr>
      <vt:lpstr>Arial</vt:lpstr>
      <vt:lpstr>Arial Black</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nishiguchi0913@outlook.jp</dc:creator>
  <cp:lastModifiedBy>メディアラボ 黒木</cp:lastModifiedBy>
  <cp:revision>57</cp:revision>
  <cp:lastPrinted>2022-10-03T01:53:33Z</cp:lastPrinted>
  <dcterms:created xsi:type="dcterms:W3CDTF">2022-02-28T01:32:31Z</dcterms:created>
  <dcterms:modified xsi:type="dcterms:W3CDTF">2023-08-31T01:43:54Z</dcterms:modified>
</cp:coreProperties>
</file>