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942" r:id="rId2"/>
    <p:sldId id="941" r:id="rId3"/>
    <p:sldId id="935" r:id="rId4"/>
    <p:sldId id="866" r:id="rId5"/>
    <p:sldId id="910" r:id="rId6"/>
    <p:sldId id="911" r:id="rId7"/>
    <p:sldId id="939" r:id="rId8"/>
    <p:sldId id="912" r:id="rId9"/>
    <p:sldId id="915" r:id="rId10"/>
    <p:sldId id="916" r:id="rId11"/>
    <p:sldId id="917" r:id="rId12"/>
    <p:sldId id="918" r:id="rId13"/>
    <p:sldId id="940" r:id="rId14"/>
    <p:sldId id="913" r:id="rId15"/>
    <p:sldId id="919" r:id="rId16"/>
    <p:sldId id="865" r:id="rId17"/>
    <p:sldId id="920" r:id="rId18"/>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25"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メディアラボ 黒木" initials="メ黒" lastIdx="1" clrIdx="0">
    <p:extLst>
      <p:ext uri="{19B8F6BF-5375-455C-9EA6-DF929625EA0E}">
        <p15:presenceInfo xmlns:p15="http://schemas.microsoft.com/office/powerpoint/2012/main" userId="82938539d5cf08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0D9"/>
    <a:srgbClr val="5D9E2E"/>
    <a:srgbClr val="74B145"/>
    <a:srgbClr val="009C4E"/>
    <a:srgbClr val="C5C01B"/>
    <a:srgbClr val="009C4F"/>
    <a:srgbClr val="404040"/>
    <a:srgbClr val="649B3D"/>
    <a:srgbClr val="B6B10B"/>
    <a:srgbClr val="E0F1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07" autoAdjust="0"/>
    <p:restoredTop sz="96024"/>
  </p:normalViewPr>
  <p:slideViewPr>
    <p:cSldViewPr snapToGrid="0" snapToObjects="1" showGuides="1">
      <p:cViewPr>
        <p:scale>
          <a:sx n="113" d="100"/>
          <a:sy n="113" d="100"/>
        </p:scale>
        <p:origin x="1512" y="108"/>
      </p:cViewPr>
      <p:guideLst>
        <p:guide orient="horz" pos="1525"/>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0A632983-70E1-F74B-BDBA-2079766CB769}" type="datetimeFigureOut">
              <a:rPr kumimoji="1" lang="ja-JP" altLang="en-US" smtClean="0"/>
              <a:t>2023/9/7</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CA04D2D-1505-0F40-9604-71C6A0E22E22}" type="slidenum">
              <a:rPr kumimoji="1" lang="ja-JP" altLang="en-US" smtClean="0"/>
              <a:t>‹#›</a:t>
            </a:fld>
            <a:endParaRPr kumimoji="1" lang="ja-JP" altLang="en-US"/>
          </a:p>
        </p:txBody>
      </p:sp>
    </p:spTree>
    <p:extLst>
      <p:ext uri="{BB962C8B-B14F-4D97-AF65-F5344CB8AC3E}">
        <p14:creationId xmlns:p14="http://schemas.microsoft.com/office/powerpoint/2010/main" val="4721050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20297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38639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14</a:t>
            </a:fld>
            <a:endParaRPr kumimoji="1" lang="ja-JP" altLang="en-US"/>
          </a:p>
        </p:txBody>
      </p:sp>
    </p:spTree>
    <p:extLst>
      <p:ext uri="{BB962C8B-B14F-4D97-AF65-F5344CB8AC3E}">
        <p14:creationId xmlns:p14="http://schemas.microsoft.com/office/powerpoint/2010/main" val="352052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15</a:t>
            </a:fld>
            <a:endParaRPr kumimoji="1" lang="ja-JP" altLang="en-US"/>
          </a:p>
        </p:txBody>
      </p:sp>
    </p:spTree>
    <p:extLst>
      <p:ext uri="{BB962C8B-B14F-4D97-AF65-F5344CB8AC3E}">
        <p14:creationId xmlns:p14="http://schemas.microsoft.com/office/powerpoint/2010/main" val="3322580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16</a:t>
            </a:fld>
            <a:endParaRPr kumimoji="1" lang="ja-JP" altLang="en-US"/>
          </a:p>
        </p:txBody>
      </p:sp>
    </p:spTree>
    <p:extLst>
      <p:ext uri="{BB962C8B-B14F-4D97-AF65-F5344CB8AC3E}">
        <p14:creationId xmlns:p14="http://schemas.microsoft.com/office/powerpoint/2010/main" val="282597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4616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9988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4</a:t>
            </a:fld>
            <a:endParaRPr kumimoji="1" lang="ja-JP" altLang="en-US"/>
          </a:p>
        </p:txBody>
      </p:sp>
    </p:spTree>
    <p:extLst>
      <p:ext uri="{BB962C8B-B14F-4D97-AF65-F5344CB8AC3E}">
        <p14:creationId xmlns:p14="http://schemas.microsoft.com/office/powerpoint/2010/main" val="327063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7542">
              <a:defRPr/>
            </a:pPr>
            <a:fld id="{430C6A12-13CE-ED45-B1FF-2F51EC143197}" type="slidenum">
              <a:rPr lang="ja-JP" altLang="en-US">
                <a:solidFill>
                  <a:prstClr val="black"/>
                </a:solidFill>
                <a:latin typeface="游ゴシック" panose="020F0502020204030204"/>
                <a:ea typeface="游ゴシック" panose="020B0400000000000000" pitchFamily="50" charset="-128"/>
              </a:rPr>
              <a:pPr defTabSz="907542">
                <a:defRPr/>
              </a:pPr>
              <a:t>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2071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59875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8</a:t>
            </a:fld>
            <a:endParaRPr kumimoji="1" lang="ja-JP" altLang="en-US"/>
          </a:p>
        </p:txBody>
      </p:sp>
    </p:spTree>
    <p:extLst>
      <p:ext uri="{BB962C8B-B14F-4D97-AF65-F5344CB8AC3E}">
        <p14:creationId xmlns:p14="http://schemas.microsoft.com/office/powerpoint/2010/main" val="427687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9</a:t>
            </a:fld>
            <a:endParaRPr kumimoji="1" lang="ja-JP" altLang="en-US"/>
          </a:p>
        </p:txBody>
      </p:sp>
    </p:spTree>
    <p:extLst>
      <p:ext uri="{BB962C8B-B14F-4D97-AF65-F5344CB8AC3E}">
        <p14:creationId xmlns:p14="http://schemas.microsoft.com/office/powerpoint/2010/main" val="146254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10</a:t>
            </a:fld>
            <a:endParaRPr kumimoji="1" lang="ja-JP" altLang="en-US"/>
          </a:p>
        </p:txBody>
      </p:sp>
    </p:spTree>
    <p:extLst>
      <p:ext uri="{BB962C8B-B14F-4D97-AF65-F5344CB8AC3E}">
        <p14:creationId xmlns:p14="http://schemas.microsoft.com/office/powerpoint/2010/main" val="1851780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と縦書きテキスト">
    <p:spTree>
      <p:nvGrpSpPr>
        <p:cNvPr id="1" name=""/>
        <p:cNvGrpSpPr/>
        <p:nvPr/>
      </p:nvGrpSpPr>
      <p:grpSpPr>
        <a:xfrm>
          <a:off x="0" y="0"/>
          <a:ext cx="0" cy="0"/>
          <a:chOff x="0" y="0"/>
          <a:chExt cx="0" cy="0"/>
        </a:xfrm>
      </p:grpSpPr>
      <p:sp>
        <p:nvSpPr>
          <p:cNvPr id="7" name="角丸四角形 6">
            <a:extLst>
              <a:ext uri="{FF2B5EF4-FFF2-40B4-BE49-F238E27FC236}">
                <a16:creationId xmlns:a16="http://schemas.microsoft.com/office/drawing/2014/main" id="{2D383217-6066-3941-BEAC-0763DAAD3EA8}"/>
              </a:ext>
            </a:extLst>
          </p:cNvPr>
          <p:cNvSpPr/>
          <p:nvPr userDrawn="1"/>
        </p:nvSpPr>
        <p:spPr>
          <a:xfrm>
            <a:off x="1739" y="0"/>
            <a:ext cx="9905999" cy="6883377"/>
          </a:xfrm>
          <a:prstGeom prst="roundRect">
            <a:avLst>
              <a:gd name="adj" fmla="val 0"/>
            </a:avLst>
          </a:prstGeom>
          <a:pattFill prst="pct90">
            <a:fgClr>
              <a:srgbClr val="EDEDC2"/>
            </a:fgClr>
            <a:bgClr>
              <a:schemeClr val="bg1"/>
            </a:bgClr>
          </a:patt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Tree>
    <p:extLst>
      <p:ext uri="{BB962C8B-B14F-4D97-AF65-F5344CB8AC3E}">
        <p14:creationId xmlns:p14="http://schemas.microsoft.com/office/powerpoint/2010/main" val="185820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タイトルとコンテンツ">
    <p:bg>
      <p:bgPr>
        <a:solidFill>
          <a:srgbClr val="EDEDC2"/>
        </a:solidFill>
        <a:effectLst/>
      </p:bgPr>
    </p:bg>
    <p:spTree>
      <p:nvGrpSpPr>
        <p:cNvPr id="1" name=""/>
        <p:cNvGrpSpPr/>
        <p:nvPr/>
      </p:nvGrpSpPr>
      <p:grpSpPr>
        <a:xfrm>
          <a:off x="0" y="0"/>
          <a:ext cx="0" cy="0"/>
          <a:chOff x="0" y="0"/>
          <a:chExt cx="0" cy="0"/>
        </a:xfrm>
      </p:grpSpPr>
      <p:sp>
        <p:nvSpPr>
          <p:cNvPr id="8"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9"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 name="スライド番号プレースホルダ 5"/>
          <p:cNvSpPr>
            <a:spLocks noGrp="1"/>
          </p:cNvSpPr>
          <p:nvPr>
            <p:ph type="sldNum" sz="quarter" idx="4"/>
          </p:nvPr>
        </p:nvSpPr>
        <p:spPr>
          <a:xfrm>
            <a:off x="9476856" y="6502500"/>
            <a:ext cx="504542" cy="365125"/>
          </a:xfrm>
          <a:prstGeom prst="rect">
            <a:avLst/>
          </a:prstGeom>
        </p:spPr>
        <p:txBody>
          <a:bodyPr vert="horz" lIns="91440" tIns="45720" rIns="91440" bIns="45720" rtlCol="0" anchor="b" anchorCtr="1"/>
          <a:lstStyle>
            <a:lvl1pPr algn="r">
              <a:defRPr sz="1200" b="1" i="0">
                <a:solidFill>
                  <a:schemeClr val="bg1">
                    <a:lumMod val="50000"/>
                  </a:schemeClr>
                </a:solidFill>
                <a:latin typeface="Hiragino Kaku Gothic Pro W6" panose="020B0300000000000000" pitchFamily="34" charset="-128"/>
                <a:ea typeface="Hiragino Kaku Gothic Pro W6" panose="020B0300000000000000" pitchFamily="34" charset="-128"/>
              </a:defRPr>
            </a:lvl1pPr>
          </a:lstStyle>
          <a:p>
            <a:fld id="{08F49145-E15A-4AEF-9DDD-1F8AE3BA71B5}" type="slidenum">
              <a:rPr lang="ja-JP" altLang="en-US" smtClean="0"/>
              <a:pPr/>
              <a:t>‹#›</a:t>
            </a:fld>
            <a:endParaRPr lang="ja-JP" altLang="en-US" dirty="0"/>
          </a:p>
        </p:txBody>
      </p:sp>
      <p:sp>
        <p:nvSpPr>
          <p:cNvPr id="5" name="角丸四角形 4">
            <a:extLst>
              <a:ext uri="{FF2B5EF4-FFF2-40B4-BE49-F238E27FC236}">
                <a16:creationId xmlns:a16="http://schemas.microsoft.com/office/drawing/2014/main" id="{C938B1C1-7BBE-9142-9AF4-1BF10E8A087E}"/>
              </a:ext>
            </a:extLst>
          </p:cNvPr>
          <p:cNvSpPr/>
          <p:nvPr userDrawn="1"/>
        </p:nvSpPr>
        <p:spPr>
          <a:xfrm>
            <a:off x="1739" y="-3600"/>
            <a:ext cx="9905999" cy="6883377"/>
          </a:xfrm>
          <a:prstGeom prst="roundRect">
            <a:avLst>
              <a:gd name="adj" fmla="val 0"/>
            </a:avLst>
          </a:prstGeom>
          <a:pattFill prst="pct90">
            <a:fgClr>
              <a:schemeClr val="accent6">
                <a:lumMod val="20000"/>
                <a:lumOff val="80000"/>
              </a:schemeClr>
            </a:fgClr>
            <a:bgClr>
              <a:schemeClr val="bg1"/>
            </a:bgClr>
          </a:patt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Tree>
    <p:extLst>
      <p:ext uri="{BB962C8B-B14F-4D97-AF65-F5344CB8AC3E}">
        <p14:creationId xmlns:p14="http://schemas.microsoft.com/office/powerpoint/2010/main" val="200712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9808A57-8103-DB4B-9902-A2E324DE7259}" type="datetimeFigureOut">
              <a:rPr kumimoji="1" lang="ja-JP" altLang="en-US" smtClean="0"/>
              <a:t>2023/9/7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DFCB6E-A99C-4942-97FF-89AE2B977896}" type="slidenum">
              <a:rPr kumimoji="1" lang="ja-JP" altLang="en-US" smtClean="0"/>
              <a:t>‹#›</a:t>
            </a:fld>
            <a:endParaRPr kumimoji="1" lang="ja-JP" altLang="en-US"/>
          </a:p>
        </p:txBody>
      </p:sp>
    </p:spTree>
    <p:extLst>
      <p:ext uri="{BB962C8B-B14F-4D97-AF65-F5344CB8AC3E}">
        <p14:creationId xmlns:p14="http://schemas.microsoft.com/office/powerpoint/2010/main" val="376809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08A57-8103-DB4B-9902-A2E324DE7259}" type="datetimeFigureOut">
              <a:rPr kumimoji="1" lang="ja-JP" altLang="en-US" smtClean="0"/>
              <a:t>2023/9/7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DFCB6E-A99C-4942-97FF-89AE2B977896}" type="slidenum">
              <a:rPr kumimoji="1" lang="ja-JP" altLang="en-US" smtClean="0"/>
              <a:t>‹#›</a:t>
            </a:fld>
            <a:endParaRPr kumimoji="1" lang="ja-JP" altLang="en-US"/>
          </a:p>
        </p:txBody>
      </p:sp>
    </p:spTree>
    <p:extLst>
      <p:ext uri="{BB962C8B-B14F-4D97-AF65-F5344CB8AC3E}">
        <p14:creationId xmlns:p14="http://schemas.microsoft.com/office/powerpoint/2010/main" val="490557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08A57-8103-DB4B-9902-A2E324DE7259}" type="datetimeFigureOut">
              <a:rPr kumimoji="1" lang="ja-JP" altLang="en-US" smtClean="0"/>
              <a:t>2023/9/7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FCB6E-A99C-4942-97FF-89AE2B977896}" type="slidenum">
              <a:rPr kumimoji="1" lang="ja-JP" altLang="en-US" smtClean="0"/>
              <a:t>‹#›</a:t>
            </a:fld>
            <a:endParaRPr kumimoji="1" lang="ja-JP" altLang="en-US"/>
          </a:p>
        </p:txBody>
      </p:sp>
    </p:spTree>
    <p:extLst>
      <p:ext uri="{BB962C8B-B14F-4D97-AF65-F5344CB8AC3E}">
        <p14:creationId xmlns:p14="http://schemas.microsoft.com/office/powerpoint/2010/main" val="27051787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1" r:id="rId3"/>
    <p:sldLayoutId id="2147483667" r:id="rId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hyperlink" Target="http://www.google.co.jp/url?sa=i&amp;rct=j&amp;q=&amp;esrc=s&amp;source=images&amp;cd=&amp;cad=rja&amp;uact=8&amp;ved=0ahUKEwiF95qlgpPQAhXFXrwKHVnVDQ0QjRwIBw&amp;url=http://sem-consul.com/1916/%E6%97%A5%E6%9C%AC%E5%9B%BD%E5%86%85%E3%81%A7%E3%81%AE%E6%A4%9C%E7%B4%A2%E3%82%A8%E3%83%B3%E3%82%B8%E3%83%B3%E3%82%B7%E3%82%A7%E3%82%A2%EF%BC%88google%EF%BC%8Cyahoo-japan%EF%BC%89/&amp;psig=AFQjCNFsOaPFfgXCU-kf1u0NI5uINA3d6w&amp;ust=1478483371848387" TargetMode="External"/><Relationship Id="rId12"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image" Target="../media/image28.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hyperlink" Target="http://www.google.co.jp/url?sa=i&amp;rct=j&amp;q=&amp;esrc=s&amp;source=images&amp;cd=&amp;cad=rja&amp;uact=8&amp;ved=0ahUKEwiF95qlgpPQAhXFXrwKHVnVDQ0QjRwIBw&amp;url=http://sem-consul.com/1916/%E6%97%A5%E6%9C%AC%E5%9B%BD%E5%86%85%E3%81%A7%E3%81%AE%E6%A4%9C%E7%B4%A2%E3%82%A8%E3%83%B3%E3%82%B8%E3%83%B3%E3%82%B7%E3%82%A7%E3%82%A2%EF%BC%88google%EF%BC%8Cyahoo-japan%EF%BC%89/&amp;psig=AFQjCNFsOaPFfgXCU-kf1u0NI5uINA3d6w&amp;ust=1478483371848387" TargetMode="External"/><Relationship Id="rId12"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35.png"/><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hyperlink" Target="http://www.google.co.jp/url?sa=i&amp;rct=j&amp;q=&amp;esrc=s&amp;source=images&amp;cd=&amp;cad=rja&amp;uact=8&amp;ved=0ahUKEwiF95qlgpPQAhXFXrwKHVnVDQ0QjRwIBw&amp;url=http://sem-consul.com/1916/%E6%97%A5%E6%9C%AC%E5%9B%BD%E5%86%85%E3%81%A7%E3%81%AE%E6%A4%9C%E7%B4%A2%E3%82%A8%E3%83%B3%E3%82%B8%E3%83%B3%E3%82%B7%E3%82%A7%E3%82%A2%EF%BC%88google%EF%BC%8Cyahoo-japan%EF%BC%89/&amp;psig=AFQjCNFsOaPFfgXCU-kf1u0NI5uINA3d6w&amp;ust=1478483371848387" TargetMode="External"/><Relationship Id="rId12" Type="http://schemas.openxmlformats.org/officeDocument/2006/relationships/image" Target="../media/image15.png"/><Relationship Id="rId2" Type="http://schemas.openxmlformats.org/officeDocument/2006/relationships/notesSlide" Target="../notesSlides/notesSlide12.xml"/><Relationship Id="rId16"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38.png"/><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37.png"/><Relationship Id="rId4" Type="http://schemas.openxmlformats.org/officeDocument/2006/relationships/image" Target="../media/image9.png"/><Relationship Id="rId9" Type="http://schemas.openxmlformats.org/officeDocument/2006/relationships/image" Target="../media/image35.png"/><Relationship Id="rId1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2.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hyperlink" Target="http://www.google.co.jp/url?sa=i&amp;rct=j&amp;q=&amp;esrc=s&amp;source=images&amp;cd=&amp;cad=rja&amp;uact=8&amp;ved=0ahUKEwiF95qlgpPQAhXFXrwKHVnVDQ0QjRwIBw&amp;url=http://sem-consul.com/1916/%E6%97%A5%E6%9C%AC%E5%9B%BD%E5%86%85%E3%81%A7%E3%81%AE%E6%A4%9C%E7%B4%A2%E3%82%A8%E3%83%B3%E3%82%B8%E3%83%B3%E3%82%B7%E3%82%A7%E3%82%A2%EF%BC%88google%EF%BC%8Cyahoo-japan%EF%BC%89/&amp;psig=AFQjCNFsOaPFfgXCU-kf1u0NI5uINA3d6w&amp;ust=1478483371848387" TargetMode="External"/><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13.tiff"/><Relationship Id="rId4" Type="http://schemas.openxmlformats.org/officeDocument/2006/relationships/image" Target="../media/image9.png"/><Relationship Id="rId9" Type="http://schemas.openxmlformats.org/officeDocument/2006/relationships/image" Target="../media/image6.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hyperlink" Target="http://www.google.co.jp/url?sa=i&amp;rct=j&amp;q=&amp;esrc=s&amp;source=images&amp;cd=&amp;cad=rja&amp;uact=8&amp;ved=0ahUKEwiF95qlgpPQAhXFXrwKHVnVDQ0QjRwIBw&amp;url=http://sem-consul.com/1916/%E6%97%A5%E6%9C%AC%E5%9B%BD%E5%86%85%E3%81%A7%E3%81%AE%E6%A4%9C%E7%B4%A2%E3%82%A8%E3%83%B3%E3%82%B8%E3%83%B3%E3%82%B7%E3%82%A7%E3%82%A2%EF%BC%88google%EF%BC%8Cyahoo-japan%EF%BC%89/&amp;psig=AFQjCNFsOaPFfgXCU-kf1u0NI5uINA3d6w&amp;ust=1478483371848387" TargetMode="External"/><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26.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hyperlink" Target="http://www.google.co.jp/url?sa=i&amp;rct=j&amp;q=&amp;esrc=s&amp;source=images&amp;cd=&amp;cad=rja&amp;uact=8&amp;ved=0ahUKEwiF95qlgpPQAhXFXrwKHVnVDQ0QjRwIBw&amp;url=http://sem-consul.com/1916/%E6%97%A5%E6%9C%AC%E5%9B%BD%E5%86%85%E3%81%A7%E3%81%AE%E6%A4%9C%E7%B4%A2%E3%82%A8%E3%83%B3%E3%82%B8%E3%83%B3%E3%82%B7%E3%82%A7%E3%82%A2%EF%BC%88google%EF%BC%8Cyahoo-japan%EF%BC%89/&amp;psig=AFQjCNFsOaPFfgXCU-kf1u0NI5uINA3d6w&amp;ust=1478483371848387" TargetMode="External"/><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27.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C10562D9-BBFD-F841-E38B-C01111C29954}"/>
              </a:ext>
            </a:extLst>
          </p:cNvPr>
          <p:cNvSpPr/>
          <p:nvPr/>
        </p:nvSpPr>
        <p:spPr>
          <a:xfrm>
            <a:off x="319489" y="254303"/>
            <a:ext cx="9276203" cy="3098495"/>
          </a:xfrm>
          <a:prstGeom prst="roundRect">
            <a:avLst>
              <a:gd name="adj" fmla="val 2696"/>
            </a:avLst>
          </a:prstGeom>
          <a:solidFill>
            <a:srgbClr val="5E9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F1CE1FEA-738D-470F-BAB3-EC6E2FE9AEA7}"/>
              </a:ext>
            </a:extLst>
          </p:cNvPr>
          <p:cNvPicPr>
            <a:picLocks noChangeAspect="1"/>
          </p:cNvPicPr>
          <p:nvPr/>
        </p:nvPicPr>
        <p:blipFill>
          <a:blip r:embed="rId3"/>
          <a:srcRect/>
          <a:stretch/>
        </p:blipFill>
        <p:spPr>
          <a:xfrm>
            <a:off x="1781083" y="3981093"/>
            <a:ext cx="2218147" cy="1397993"/>
          </a:xfrm>
          <a:prstGeom prst="rect">
            <a:avLst/>
          </a:prstGeom>
          <a:effectLst>
            <a:glow rad="38100">
              <a:schemeClr val="bg1"/>
            </a:glow>
          </a:effectLst>
        </p:spPr>
      </p:pic>
      <p:pic>
        <p:nvPicPr>
          <p:cNvPr id="8" name="図 7">
            <a:extLst>
              <a:ext uri="{FF2B5EF4-FFF2-40B4-BE49-F238E27FC236}">
                <a16:creationId xmlns:a16="http://schemas.microsoft.com/office/drawing/2014/main" id="{F620B7AF-E29A-6C78-83F5-D22BC95CFF35}"/>
              </a:ext>
            </a:extLst>
          </p:cNvPr>
          <p:cNvPicPr>
            <a:picLocks noChangeAspect="1"/>
          </p:cNvPicPr>
          <p:nvPr/>
        </p:nvPicPr>
        <p:blipFill>
          <a:blip r:embed="rId4"/>
          <a:srcRect/>
          <a:stretch/>
        </p:blipFill>
        <p:spPr>
          <a:xfrm>
            <a:off x="4092226" y="3975393"/>
            <a:ext cx="711594" cy="1403693"/>
          </a:xfrm>
          <a:prstGeom prst="rect">
            <a:avLst/>
          </a:prstGeom>
          <a:effectLst>
            <a:glow rad="25400">
              <a:schemeClr val="bg1"/>
            </a:glow>
          </a:effectLst>
        </p:spPr>
      </p:pic>
      <p:sp>
        <p:nvSpPr>
          <p:cNvPr id="6" name="十字形 5">
            <a:extLst>
              <a:ext uri="{FF2B5EF4-FFF2-40B4-BE49-F238E27FC236}">
                <a16:creationId xmlns:a16="http://schemas.microsoft.com/office/drawing/2014/main" id="{5EB8431C-A162-349A-6FD8-D972330A16B5}"/>
              </a:ext>
            </a:extLst>
          </p:cNvPr>
          <p:cNvSpPr/>
          <p:nvPr/>
        </p:nvSpPr>
        <p:spPr>
          <a:xfrm>
            <a:off x="5063625" y="4508868"/>
            <a:ext cx="391885" cy="391885"/>
          </a:xfrm>
          <a:prstGeom prst="plus">
            <a:avLst>
              <a:gd name="adj" fmla="val 37122"/>
            </a:avLst>
          </a:prstGeom>
          <a:solidFill>
            <a:srgbClr val="5E9E2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996A24AD-3800-597B-BA2F-5A16A024B35E}"/>
              </a:ext>
            </a:extLst>
          </p:cNvPr>
          <p:cNvGrpSpPr/>
          <p:nvPr/>
        </p:nvGrpSpPr>
        <p:grpSpPr>
          <a:xfrm>
            <a:off x="2244433" y="1411646"/>
            <a:ext cx="5421719" cy="936212"/>
            <a:chOff x="2244433" y="1116279"/>
            <a:chExt cx="5421719" cy="936212"/>
          </a:xfrm>
        </p:grpSpPr>
        <p:sp>
          <p:nvSpPr>
            <p:cNvPr id="12" name="正方形/長方形 11">
              <a:extLst>
                <a:ext uri="{FF2B5EF4-FFF2-40B4-BE49-F238E27FC236}">
                  <a16:creationId xmlns:a16="http://schemas.microsoft.com/office/drawing/2014/main" id="{CD3F8AF0-70C0-3E1A-6887-7864189C4D93}"/>
                </a:ext>
              </a:extLst>
            </p:cNvPr>
            <p:cNvSpPr/>
            <p:nvPr/>
          </p:nvSpPr>
          <p:spPr>
            <a:xfrm>
              <a:off x="2244433" y="1116279"/>
              <a:ext cx="5421719" cy="93621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05F21D8-1AAE-363C-A424-78220A317718}"/>
                </a:ext>
              </a:extLst>
            </p:cNvPr>
            <p:cNvSpPr txBox="1"/>
            <p:nvPr/>
          </p:nvSpPr>
          <p:spPr>
            <a:xfrm>
              <a:off x="3219195" y="1354866"/>
              <a:ext cx="3467616" cy="584775"/>
            </a:xfrm>
            <a:prstGeom prst="rect">
              <a:avLst/>
            </a:prstGeom>
            <a:noFill/>
          </p:spPr>
          <p:txBody>
            <a:bodyPr wrap="none" rtlCol="0">
              <a:spAutoFit/>
            </a:bodyPr>
            <a:lstStyle/>
            <a:p>
              <a:pPr algn="ctr"/>
              <a:r>
                <a:rPr kumimoji="1" lang="ja-JP" altLang="en-US" sz="3200" b="1">
                  <a:solidFill>
                    <a:schemeClr val="bg1"/>
                  </a:solidFill>
                  <a:latin typeface="Meiryo" panose="020B0604030504040204" pitchFamily="34" charset="-128"/>
                  <a:ea typeface="Meiryo" panose="020B0604030504040204" pitchFamily="34" charset="-128"/>
                </a:rPr>
                <a:t>サイネージセット</a:t>
              </a:r>
            </a:p>
          </p:txBody>
        </p:sp>
      </p:grpSp>
      <p:pic>
        <p:nvPicPr>
          <p:cNvPr id="2" name="図 1">
            <a:extLst>
              <a:ext uri="{FF2B5EF4-FFF2-40B4-BE49-F238E27FC236}">
                <a16:creationId xmlns:a16="http://schemas.microsoft.com/office/drawing/2014/main" id="{8C4B9297-F164-6CF8-9B27-56C190D8B3E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17404" y="4007264"/>
            <a:ext cx="1651787" cy="1371822"/>
          </a:xfrm>
          <a:prstGeom prst="rect">
            <a:avLst/>
          </a:prstGeom>
        </p:spPr>
      </p:pic>
      <p:sp>
        <p:nvSpPr>
          <p:cNvPr id="4" name="テキスト ボックス 3">
            <a:extLst>
              <a:ext uri="{FF2B5EF4-FFF2-40B4-BE49-F238E27FC236}">
                <a16:creationId xmlns:a16="http://schemas.microsoft.com/office/drawing/2014/main" id="{0625F011-BA97-BB9D-839E-938C8C5E833F}"/>
              </a:ext>
            </a:extLst>
          </p:cNvPr>
          <p:cNvSpPr txBox="1"/>
          <p:nvPr/>
        </p:nvSpPr>
        <p:spPr>
          <a:xfrm>
            <a:off x="4307987" y="6086104"/>
            <a:ext cx="1313181" cy="400110"/>
          </a:xfrm>
          <a:prstGeom prst="rect">
            <a:avLst/>
          </a:prstGeom>
          <a:noFill/>
        </p:spPr>
        <p:txBody>
          <a:bodyPr wrap="none" rtlCol="0">
            <a:spAutoFit/>
          </a:bodyPr>
          <a:lstStyle/>
          <a:p>
            <a:pPr algn="ctr"/>
            <a:r>
              <a:rPr kumimoji="1" lang="en-US" altLang="ja-JP" sz="2000" b="1" dirty="0">
                <a:latin typeface="Meiryo" panose="020B0604030504040204" pitchFamily="34" charset="-128"/>
                <a:ea typeface="Meiryo" panose="020B0604030504040204" pitchFamily="34" charset="-128"/>
              </a:rPr>
              <a:t>2023.09</a:t>
            </a:r>
            <a:endParaRPr kumimoji="1" lang="ja-JP" altLang="en-US" sz="2000" b="1" dirty="0">
              <a:latin typeface="Meiryo" panose="020B0604030504040204" pitchFamily="34" charset="-128"/>
              <a:ea typeface="Meiryo" panose="020B0604030504040204" pitchFamily="34" charset="-128"/>
            </a:endParaRPr>
          </a:p>
        </p:txBody>
      </p:sp>
      <p:pic>
        <p:nvPicPr>
          <p:cNvPr id="9" name="図 8">
            <a:extLst>
              <a:ext uri="{FF2B5EF4-FFF2-40B4-BE49-F238E27FC236}">
                <a16:creationId xmlns:a16="http://schemas.microsoft.com/office/drawing/2014/main" id="{E9535944-4E23-C2DC-28FE-12F653205587}"/>
              </a:ext>
            </a:extLst>
          </p:cNvPr>
          <p:cNvPicPr>
            <a:picLocks noChangeAspect="1"/>
          </p:cNvPicPr>
          <p:nvPr/>
        </p:nvPicPr>
        <p:blipFill>
          <a:blip r:embed="rId6"/>
          <a:stretch>
            <a:fillRect/>
          </a:stretch>
        </p:blipFill>
        <p:spPr>
          <a:xfrm>
            <a:off x="8097398" y="373884"/>
            <a:ext cx="1324471" cy="156845"/>
          </a:xfrm>
          <a:prstGeom prst="rect">
            <a:avLst/>
          </a:prstGeom>
        </p:spPr>
      </p:pic>
    </p:spTree>
    <p:extLst>
      <p:ext uri="{BB962C8B-B14F-4D97-AF65-F5344CB8AC3E}">
        <p14:creationId xmlns:p14="http://schemas.microsoft.com/office/powerpoint/2010/main" val="3201699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正方形/長方形 302">
            <a:extLst>
              <a:ext uri="{FF2B5EF4-FFF2-40B4-BE49-F238E27FC236}">
                <a16:creationId xmlns:a16="http://schemas.microsoft.com/office/drawing/2014/main" id="{3B0F4C3E-734A-C546-8246-0ED960B45BCB}"/>
              </a:ext>
            </a:extLst>
          </p:cNvPr>
          <p:cNvSpPr/>
          <p:nvPr/>
        </p:nvSpPr>
        <p:spPr>
          <a:xfrm flipV="1">
            <a:off x="361191" y="2325344"/>
            <a:ext cx="9283101" cy="576000"/>
          </a:xfrm>
          <a:prstGeom prst="rect">
            <a:avLst/>
          </a:prstGeom>
          <a:gradFill flip="none" rotWithShape="1">
            <a:gsLst>
              <a:gs pos="100000">
                <a:schemeClr val="bg1"/>
              </a:gs>
              <a:gs pos="0">
                <a:srgbClr val="EEEDC6"/>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4" name="直線コネクタ 303">
            <a:extLst>
              <a:ext uri="{FF2B5EF4-FFF2-40B4-BE49-F238E27FC236}">
                <a16:creationId xmlns:a16="http://schemas.microsoft.com/office/drawing/2014/main" id="{1C1B22B1-D48A-4A4E-9E2E-DFA80D556317}"/>
              </a:ext>
            </a:extLst>
          </p:cNvPr>
          <p:cNvCxnSpPr>
            <a:cxnSpLocks/>
          </p:cNvCxnSpPr>
          <p:nvPr/>
        </p:nvCxnSpPr>
        <p:spPr>
          <a:xfrm flipV="1">
            <a:off x="361585" y="2325344"/>
            <a:ext cx="9293209" cy="7144"/>
          </a:xfrm>
          <a:prstGeom prst="line">
            <a:avLst/>
          </a:prstGeom>
          <a:ln>
            <a:solidFill>
              <a:srgbClr val="C5C01B"/>
            </a:solidFill>
          </a:ln>
        </p:spPr>
        <p:style>
          <a:lnRef idx="1">
            <a:schemeClr val="accent1"/>
          </a:lnRef>
          <a:fillRef idx="0">
            <a:schemeClr val="accent1"/>
          </a:fillRef>
          <a:effectRef idx="0">
            <a:schemeClr val="accent1"/>
          </a:effectRef>
          <a:fontRef idx="minor">
            <a:schemeClr val="tx1"/>
          </a:fontRef>
        </p:style>
      </p:cxnSp>
      <p:sp>
        <p:nvSpPr>
          <p:cNvPr id="181" name="正方形/長方形 180">
            <a:extLst>
              <a:ext uri="{FF2B5EF4-FFF2-40B4-BE49-F238E27FC236}">
                <a16:creationId xmlns:a16="http://schemas.microsoft.com/office/drawing/2014/main" id="{2928F103-B2EC-DE43-B544-3BEAE66D4B42}"/>
              </a:ext>
            </a:extLst>
          </p:cNvPr>
          <p:cNvSpPr/>
          <p:nvPr/>
        </p:nvSpPr>
        <p:spPr>
          <a:xfrm flipV="1">
            <a:off x="361191" y="1065952"/>
            <a:ext cx="9283101" cy="576000"/>
          </a:xfrm>
          <a:prstGeom prst="rect">
            <a:avLst/>
          </a:prstGeom>
          <a:gradFill flip="none" rotWithShape="1">
            <a:gsLst>
              <a:gs pos="100000">
                <a:schemeClr val="bg1"/>
              </a:gs>
              <a:gs pos="0">
                <a:srgbClr val="EEEDC6"/>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角丸四角形 204">
            <a:extLst>
              <a:ext uri="{FF2B5EF4-FFF2-40B4-BE49-F238E27FC236}">
                <a16:creationId xmlns:a16="http://schemas.microsoft.com/office/drawing/2014/main" id="{BDADFB6D-ACD0-B344-B9BB-A830696C4A79}"/>
              </a:ext>
            </a:extLst>
          </p:cNvPr>
          <p:cNvSpPr/>
          <p:nvPr/>
        </p:nvSpPr>
        <p:spPr>
          <a:xfrm>
            <a:off x="1803253" y="2793355"/>
            <a:ext cx="5137685" cy="2664000"/>
          </a:xfrm>
          <a:prstGeom prst="roundRect">
            <a:avLst>
              <a:gd name="adj" fmla="val 2989"/>
            </a:avLst>
          </a:prstGeom>
          <a:solidFill>
            <a:srgbClr val="EEEDC6"/>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163" name="台形 162">
            <a:extLst>
              <a:ext uri="{FF2B5EF4-FFF2-40B4-BE49-F238E27FC236}">
                <a16:creationId xmlns:a16="http://schemas.microsoft.com/office/drawing/2014/main" id="{3932D21E-4D22-BC4D-BB70-6B3723E13C90}"/>
              </a:ext>
            </a:extLst>
          </p:cNvPr>
          <p:cNvSpPr/>
          <p:nvPr/>
        </p:nvSpPr>
        <p:spPr>
          <a:xfrm rot="10800000">
            <a:off x="3640853" y="2811155"/>
            <a:ext cx="1513576" cy="324000"/>
          </a:xfrm>
          <a:prstGeom prst="trapezoid">
            <a:avLst/>
          </a:prstGeom>
          <a:solidFill>
            <a:srgbClr val="C5C01C"/>
          </a:solidFill>
          <a:ln w="5715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台形 163">
            <a:extLst>
              <a:ext uri="{FF2B5EF4-FFF2-40B4-BE49-F238E27FC236}">
                <a16:creationId xmlns:a16="http://schemas.microsoft.com/office/drawing/2014/main" id="{39209CDD-DB24-994D-9B56-AA9F2485B906}"/>
              </a:ext>
            </a:extLst>
          </p:cNvPr>
          <p:cNvSpPr/>
          <p:nvPr/>
        </p:nvSpPr>
        <p:spPr>
          <a:xfrm rot="10800000">
            <a:off x="5345666" y="2811155"/>
            <a:ext cx="1513576" cy="324000"/>
          </a:xfrm>
          <a:prstGeom prst="trapezoid">
            <a:avLst/>
          </a:prstGeom>
          <a:solidFill>
            <a:srgbClr val="C5C01C"/>
          </a:solidFill>
          <a:ln w="5715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平行四辺形 148">
            <a:extLst>
              <a:ext uri="{FF2B5EF4-FFF2-40B4-BE49-F238E27FC236}">
                <a16:creationId xmlns:a16="http://schemas.microsoft.com/office/drawing/2014/main" id="{B8BBEC6D-8B91-C240-ADBF-D0EF61EE9B0A}"/>
              </a:ext>
            </a:extLst>
          </p:cNvPr>
          <p:cNvSpPr/>
          <p:nvPr/>
        </p:nvSpPr>
        <p:spPr>
          <a:xfrm>
            <a:off x="197066" y="406125"/>
            <a:ext cx="9558190" cy="464038"/>
          </a:xfrm>
          <a:prstGeom prst="parallelogram">
            <a:avLst/>
          </a:prstGeom>
          <a:solidFill>
            <a:srgbClr val="C5C01C"/>
          </a:solidFill>
          <a:ln w="7620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7F9011FD-B106-3048-A9E5-E4268788E05B}"/>
              </a:ext>
            </a:extLst>
          </p:cNvPr>
          <p:cNvCxnSpPr>
            <a:cxnSpLocks/>
          </p:cNvCxnSpPr>
          <p:nvPr/>
        </p:nvCxnSpPr>
        <p:spPr>
          <a:xfrm flipV="1">
            <a:off x="361585" y="1061828"/>
            <a:ext cx="9293209" cy="7144"/>
          </a:xfrm>
          <a:prstGeom prst="line">
            <a:avLst/>
          </a:prstGeom>
          <a:ln>
            <a:solidFill>
              <a:srgbClr val="C5C01B"/>
            </a:solidFill>
          </a:ln>
        </p:spPr>
        <p:style>
          <a:lnRef idx="1">
            <a:schemeClr val="accent1"/>
          </a:lnRef>
          <a:fillRef idx="0">
            <a:schemeClr val="accent1"/>
          </a:fillRef>
          <a:effectRef idx="0">
            <a:schemeClr val="accent1"/>
          </a:effectRef>
          <a:fontRef idx="minor">
            <a:schemeClr val="tx1"/>
          </a:fontRef>
        </p:style>
      </p:cxnSp>
      <p:pic>
        <p:nvPicPr>
          <p:cNvPr id="283" name="図 282">
            <a:extLst>
              <a:ext uri="{FF2B5EF4-FFF2-40B4-BE49-F238E27FC236}">
                <a16:creationId xmlns:a16="http://schemas.microsoft.com/office/drawing/2014/main" id="{21244445-553A-CE47-87DF-C439C852561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6371"/>
          <a:stretch/>
        </p:blipFill>
        <p:spPr>
          <a:xfrm>
            <a:off x="361191" y="93413"/>
            <a:ext cx="1357574" cy="250990"/>
          </a:xfrm>
          <a:prstGeom prst="rect">
            <a:avLst/>
          </a:prstGeom>
        </p:spPr>
      </p:pic>
      <p:sp>
        <p:nvSpPr>
          <p:cNvPr id="191" name="正方形/長方形 190">
            <a:extLst>
              <a:ext uri="{FF2B5EF4-FFF2-40B4-BE49-F238E27FC236}">
                <a16:creationId xmlns:a16="http://schemas.microsoft.com/office/drawing/2014/main" id="{AB137241-7319-8345-ACC9-D4625166B66A}"/>
              </a:ext>
            </a:extLst>
          </p:cNvPr>
          <p:cNvSpPr/>
          <p:nvPr/>
        </p:nvSpPr>
        <p:spPr>
          <a:xfrm>
            <a:off x="332457" y="429774"/>
            <a:ext cx="3223959" cy="523220"/>
          </a:xfrm>
          <a:prstGeom prst="rect">
            <a:avLst/>
          </a:prstGeom>
        </p:spPr>
        <p:txBody>
          <a:bodyPr wrap="none">
            <a:spAutoFit/>
          </a:bodyPr>
          <a:lstStyle/>
          <a:p>
            <a:pPr defTabSz="990570">
              <a:spcBef>
                <a:spcPct val="0"/>
              </a:spcBef>
              <a:defRPr/>
            </a:pPr>
            <a:r>
              <a:rPr lang="ja-JP" altLang="en-US" sz="2800" b="1">
                <a:solidFill>
                  <a:schemeClr val="bg1"/>
                </a:solidFill>
                <a:latin typeface="メイリオ" panose="020B0604030504040204" pitchFamily="50" charset="-128"/>
                <a:ea typeface="メイリオ" panose="020B0604030504040204" pitchFamily="50" charset="-128"/>
                <a:cs typeface="Hiragino Kaku Gothic StdN W8" charset="-128"/>
              </a:rPr>
              <a:t>近鉄縦型</a:t>
            </a:r>
            <a:r>
              <a:rPr lang="en" altLang="ja-JP" sz="2800" b="1" dirty="0">
                <a:solidFill>
                  <a:schemeClr val="bg1"/>
                </a:solidFill>
                <a:latin typeface="メイリオ" panose="020B0604030504040204" pitchFamily="50" charset="-128"/>
                <a:ea typeface="メイリオ" panose="020B0604030504040204" pitchFamily="50" charset="-128"/>
                <a:cs typeface="Hiragino Kaku Gothic StdN W8" charset="-128"/>
              </a:rPr>
              <a:t>DS</a:t>
            </a:r>
            <a:r>
              <a:rPr lang="ja-JP" altLang="en-US" sz="2800" b="1">
                <a:solidFill>
                  <a:schemeClr val="bg1"/>
                </a:solidFill>
                <a:latin typeface="メイリオ" panose="020B0604030504040204" pitchFamily="50" charset="-128"/>
                <a:ea typeface="メイリオ" panose="020B0604030504040204" pitchFamily="50" charset="-128"/>
                <a:cs typeface="Hiragino Kaku Gothic StdN W8" charset="-128"/>
              </a:rPr>
              <a:t>セット</a:t>
            </a:r>
          </a:p>
        </p:txBody>
      </p:sp>
      <p:sp>
        <p:nvSpPr>
          <p:cNvPr id="198" name="テキスト ボックス 197">
            <a:extLst>
              <a:ext uri="{FF2B5EF4-FFF2-40B4-BE49-F238E27FC236}">
                <a16:creationId xmlns:a16="http://schemas.microsoft.com/office/drawing/2014/main" id="{000DBBB4-FCAB-4AE6-9175-32B49D74870E}"/>
              </a:ext>
            </a:extLst>
          </p:cNvPr>
          <p:cNvSpPr txBox="1"/>
          <p:nvPr/>
        </p:nvSpPr>
        <p:spPr>
          <a:xfrm>
            <a:off x="2018309" y="4373293"/>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349</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04" name="テキスト ボックス 203">
            <a:extLst>
              <a:ext uri="{FF2B5EF4-FFF2-40B4-BE49-F238E27FC236}">
                <a16:creationId xmlns:a16="http://schemas.microsoft.com/office/drawing/2014/main" id="{8B955666-6385-4917-85F9-EB03F44843AE}"/>
              </a:ext>
            </a:extLst>
          </p:cNvPr>
          <p:cNvSpPr txBox="1"/>
          <p:nvPr/>
        </p:nvSpPr>
        <p:spPr>
          <a:xfrm>
            <a:off x="3894756" y="2802958"/>
            <a:ext cx="954107" cy="415498"/>
          </a:xfrm>
          <a:prstGeom prst="rect">
            <a:avLst/>
          </a:prstGeom>
          <a:noFill/>
        </p:spPr>
        <p:txBody>
          <a:bodyPr wrap="none" rtlCol="0">
            <a:spAutoFit/>
          </a:bodyPr>
          <a:lstStyle/>
          <a:p>
            <a:r>
              <a:rPr kumimoji="1" lang="ja-JP" altLang="en-US" sz="2100" b="1" kern="0" spc="-100">
                <a:solidFill>
                  <a:schemeClr val="bg1"/>
                </a:solidFill>
                <a:latin typeface="Meiryo" panose="020B0604030504040204" pitchFamily="34" charset="-128"/>
                <a:ea typeface="Meiryo" panose="020B0604030504040204" pitchFamily="34" charset="-128"/>
              </a:rPr>
              <a:t>スマホ</a:t>
            </a:r>
            <a:endParaRPr kumimoji="1" lang="ja-JP" altLang="en-US" sz="2100" b="1" kern="0" spc="-100" dirty="0">
              <a:solidFill>
                <a:schemeClr val="bg1"/>
              </a:solidFill>
              <a:latin typeface="Meiryo" panose="020B0604030504040204" pitchFamily="34" charset="-128"/>
              <a:ea typeface="Meiryo" panose="020B0604030504040204" pitchFamily="34" charset="-128"/>
            </a:endParaRPr>
          </a:p>
        </p:txBody>
      </p:sp>
      <p:sp>
        <p:nvSpPr>
          <p:cNvPr id="207" name="テキスト ボックス 206">
            <a:extLst>
              <a:ext uri="{FF2B5EF4-FFF2-40B4-BE49-F238E27FC236}">
                <a16:creationId xmlns:a16="http://schemas.microsoft.com/office/drawing/2014/main" id="{31170289-6823-462E-8798-38E5A6C5FADC}"/>
              </a:ext>
            </a:extLst>
          </p:cNvPr>
          <p:cNvSpPr txBox="1"/>
          <p:nvPr/>
        </p:nvSpPr>
        <p:spPr>
          <a:xfrm>
            <a:off x="5402258" y="2831430"/>
            <a:ext cx="1386918" cy="369332"/>
          </a:xfrm>
          <a:prstGeom prst="rect">
            <a:avLst/>
          </a:prstGeom>
          <a:noFill/>
        </p:spPr>
        <p:txBody>
          <a:bodyPr wrap="none" rtlCol="0">
            <a:spAutoFit/>
          </a:bodyPr>
          <a:lstStyle/>
          <a:p>
            <a:r>
              <a:rPr kumimoji="1" lang="en-US" altLang="ja-JP" b="1" dirty="0">
                <a:solidFill>
                  <a:schemeClr val="bg1"/>
                </a:solidFill>
                <a:latin typeface="Meiryo" panose="020B0604030504040204" pitchFamily="34" charset="-128"/>
                <a:ea typeface="Meiryo" panose="020B0604030504040204" pitchFamily="34" charset="-128"/>
              </a:rPr>
              <a:t>PC</a:t>
            </a:r>
            <a:r>
              <a:rPr kumimoji="1" lang="ja-JP" altLang="en-US" b="1">
                <a:solidFill>
                  <a:schemeClr val="bg1"/>
                </a:solidFill>
                <a:latin typeface="Meiryo" panose="020B0604030504040204" pitchFamily="34" charset="-128"/>
                <a:ea typeface="Meiryo" panose="020B0604030504040204" pitchFamily="34" charset="-128"/>
              </a:rPr>
              <a:t>＋</a:t>
            </a:r>
            <a:r>
              <a:rPr kumimoji="1" lang="ja-JP" altLang="en-US" b="1" spc="-100">
                <a:solidFill>
                  <a:schemeClr val="bg1"/>
                </a:solidFill>
                <a:latin typeface="Meiryo" panose="020B0604030504040204" pitchFamily="34" charset="-128"/>
                <a:ea typeface="Meiryo" panose="020B0604030504040204" pitchFamily="34" charset="-128"/>
              </a:rPr>
              <a:t>スマホ</a:t>
            </a:r>
            <a:endParaRPr kumimoji="1" lang="ja-JP" altLang="en-US" b="1" spc="-100" dirty="0">
              <a:solidFill>
                <a:schemeClr val="bg1"/>
              </a:solidFill>
              <a:latin typeface="Meiryo" panose="020B0604030504040204" pitchFamily="34" charset="-128"/>
              <a:ea typeface="Meiryo" panose="020B0604030504040204" pitchFamily="34" charset="-128"/>
            </a:endParaRPr>
          </a:p>
        </p:txBody>
      </p:sp>
      <p:sp>
        <p:nvSpPr>
          <p:cNvPr id="216" name="テキスト ボックス 215">
            <a:extLst>
              <a:ext uri="{FF2B5EF4-FFF2-40B4-BE49-F238E27FC236}">
                <a16:creationId xmlns:a16="http://schemas.microsoft.com/office/drawing/2014/main" id="{481E9284-C62B-4993-A1EF-EEDDB3A6B7A7}"/>
              </a:ext>
            </a:extLst>
          </p:cNvPr>
          <p:cNvSpPr txBox="1"/>
          <p:nvPr/>
        </p:nvSpPr>
        <p:spPr>
          <a:xfrm>
            <a:off x="2018309" y="4987473"/>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320</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4" name="テキスト ボックス 223">
            <a:extLst>
              <a:ext uri="{FF2B5EF4-FFF2-40B4-BE49-F238E27FC236}">
                <a16:creationId xmlns:a16="http://schemas.microsoft.com/office/drawing/2014/main" id="{0151E3B5-DE6D-4E9F-9305-6CBBC2AF9031}"/>
              </a:ext>
            </a:extLst>
          </p:cNvPr>
          <p:cNvSpPr txBox="1"/>
          <p:nvPr/>
        </p:nvSpPr>
        <p:spPr>
          <a:xfrm>
            <a:off x="3683880" y="4366862"/>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218</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5" name="テキスト ボックス 224">
            <a:extLst>
              <a:ext uri="{FF2B5EF4-FFF2-40B4-BE49-F238E27FC236}">
                <a16:creationId xmlns:a16="http://schemas.microsoft.com/office/drawing/2014/main" id="{663D1B4A-46F6-4BE4-9AEF-A6691B124A43}"/>
              </a:ext>
            </a:extLst>
          </p:cNvPr>
          <p:cNvSpPr txBox="1"/>
          <p:nvPr/>
        </p:nvSpPr>
        <p:spPr>
          <a:xfrm>
            <a:off x="3683880" y="4981042"/>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a:t>
            </a:r>
            <a:r>
              <a:rPr kumimoji="1" lang="en-US" altLang="ja-JP" sz="1400" b="1" dirty="0">
                <a:latin typeface="Meiryo" panose="020B0604030504040204" pitchFamily="34" charset="-128"/>
                <a:ea typeface="Meiryo" panose="020B0604030504040204" pitchFamily="34" charset="-128"/>
              </a:rPr>
              <a:t>00,000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7" name="テキスト ボックス 226">
            <a:extLst>
              <a:ext uri="{FF2B5EF4-FFF2-40B4-BE49-F238E27FC236}">
                <a16:creationId xmlns:a16="http://schemas.microsoft.com/office/drawing/2014/main" id="{C47DB22B-77AE-4B93-8035-F13108C4F4B5}"/>
              </a:ext>
            </a:extLst>
          </p:cNvPr>
          <p:cNvSpPr txBox="1"/>
          <p:nvPr/>
        </p:nvSpPr>
        <p:spPr>
          <a:xfrm>
            <a:off x="5384509" y="4360511"/>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242</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8" name="テキスト ボックス 227">
            <a:extLst>
              <a:ext uri="{FF2B5EF4-FFF2-40B4-BE49-F238E27FC236}">
                <a16:creationId xmlns:a16="http://schemas.microsoft.com/office/drawing/2014/main" id="{E7F6843B-A3D2-4025-824A-25C3D5EE450E}"/>
              </a:ext>
            </a:extLst>
          </p:cNvPr>
          <p:cNvSpPr txBox="1"/>
          <p:nvPr/>
        </p:nvSpPr>
        <p:spPr>
          <a:xfrm>
            <a:off x="5374319" y="4974691"/>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222</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pic>
        <p:nvPicPr>
          <p:cNvPr id="231" name="図 230">
            <a:extLst>
              <a:ext uri="{FF2B5EF4-FFF2-40B4-BE49-F238E27FC236}">
                <a16:creationId xmlns:a16="http://schemas.microsoft.com/office/drawing/2014/main" id="{C16F2A8A-DF20-4A6A-9197-3DC6FC6ADF7F}"/>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267745" y="3225370"/>
            <a:ext cx="852663" cy="537393"/>
          </a:xfrm>
          <a:prstGeom prst="rect">
            <a:avLst/>
          </a:prstGeom>
        </p:spPr>
      </p:pic>
      <p:pic>
        <p:nvPicPr>
          <p:cNvPr id="234" name="図 233">
            <a:extLst>
              <a:ext uri="{FF2B5EF4-FFF2-40B4-BE49-F238E27FC236}">
                <a16:creationId xmlns:a16="http://schemas.microsoft.com/office/drawing/2014/main" id="{5326A0ED-DCDB-4DF1-BC98-F1DA6E9AB5CF}"/>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4279213" y="3225370"/>
            <a:ext cx="265485" cy="523697"/>
          </a:xfrm>
          <a:prstGeom prst="rect">
            <a:avLst/>
          </a:prstGeom>
        </p:spPr>
      </p:pic>
      <p:cxnSp>
        <p:nvCxnSpPr>
          <p:cNvPr id="235" name="直線コネクタ 234">
            <a:extLst>
              <a:ext uri="{FF2B5EF4-FFF2-40B4-BE49-F238E27FC236}">
                <a16:creationId xmlns:a16="http://schemas.microsoft.com/office/drawing/2014/main" id="{0A9D00A4-22E5-48A8-855D-A1CA496CFACF}"/>
              </a:ext>
            </a:extLst>
          </p:cNvPr>
          <p:cNvCxnSpPr>
            <a:cxnSpLocks/>
          </p:cNvCxnSpPr>
          <p:nvPr/>
        </p:nvCxnSpPr>
        <p:spPr>
          <a:xfrm>
            <a:off x="5391771"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36" name="直線コネクタ 235">
            <a:extLst>
              <a:ext uri="{FF2B5EF4-FFF2-40B4-BE49-F238E27FC236}">
                <a16:creationId xmlns:a16="http://schemas.microsoft.com/office/drawing/2014/main" id="{6CFD71EE-7130-4A73-91A0-3FFBAB434FF4}"/>
              </a:ext>
            </a:extLst>
          </p:cNvPr>
          <p:cNvCxnSpPr>
            <a:cxnSpLocks/>
          </p:cNvCxnSpPr>
          <p:nvPr/>
        </p:nvCxnSpPr>
        <p:spPr>
          <a:xfrm>
            <a:off x="5391771"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237" name="図 236">
            <a:extLst>
              <a:ext uri="{FF2B5EF4-FFF2-40B4-BE49-F238E27FC236}">
                <a16:creationId xmlns:a16="http://schemas.microsoft.com/office/drawing/2014/main" id="{28989A0C-7B69-4DB4-AC91-986619D11CB1}"/>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5554555" y="3225370"/>
            <a:ext cx="1030790" cy="530291"/>
          </a:xfrm>
          <a:prstGeom prst="rect">
            <a:avLst/>
          </a:prstGeom>
        </p:spPr>
      </p:pic>
      <p:cxnSp>
        <p:nvCxnSpPr>
          <p:cNvPr id="269" name="直線コネクタ 268">
            <a:extLst>
              <a:ext uri="{FF2B5EF4-FFF2-40B4-BE49-F238E27FC236}">
                <a16:creationId xmlns:a16="http://schemas.microsoft.com/office/drawing/2014/main" id="{284D5320-0AAD-45C4-BD79-E0C233CBEA30}"/>
              </a:ext>
            </a:extLst>
          </p:cNvPr>
          <p:cNvCxnSpPr>
            <a:cxnSpLocks/>
          </p:cNvCxnSpPr>
          <p:nvPr/>
        </p:nvCxnSpPr>
        <p:spPr>
          <a:xfrm>
            <a:off x="5409771"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5" name="台形 4">
            <a:extLst>
              <a:ext uri="{FF2B5EF4-FFF2-40B4-BE49-F238E27FC236}">
                <a16:creationId xmlns:a16="http://schemas.microsoft.com/office/drawing/2014/main" id="{FFF1C4B9-2C6D-FE49-9EA8-14FDA734FC18}"/>
              </a:ext>
            </a:extLst>
          </p:cNvPr>
          <p:cNvSpPr/>
          <p:nvPr/>
        </p:nvSpPr>
        <p:spPr>
          <a:xfrm rot="10800000">
            <a:off x="1912792" y="2811155"/>
            <a:ext cx="1513576" cy="324000"/>
          </a:xfrm>
          <a:prstGeom prst="trapezoid">
            <a:avLst/>
          </a:prstGeom>
          <a:solidFill>
            <a:srgbClr val="C5C01C"/>
          </a:solidFill>
          <a:ln w="5715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8E4F8BF8-7611-2240-9865-8C1C46BD883B}"/>
              </a:ext>
            </a:extLst>
          </p:cNvPr>
          <p:cNvCxnSpPr/>
          <p:nvPr/>
        </p:nvCxnSpPr>
        <p:spPr>
          <a:xfrm>
            <a:off x="5244710" y="2799116"/>
            <a:ext cx="0" cy="27113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C799470B-2023-8E40-8178-D25B2262281A}"/>
              </a:ext>
            </a:extLst>
          </p:cNvPr>
          <p:cNvCxnSpPr/>
          <p:nvPr/>
        </p:nvCxnSpPr>
        <p:spPr>
          <a:xfrm>
            <a:off x="3545063" y="2799116"/>
            <a:ext cx="0" cy="27113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01" name="テキスト ボックス 200">
            <a:extLst>
              <a:ext uri="{FF2B5EF4-FFF2-40B4-BE49-F238E27FC236}">
                <a16:creationId xmlns:a16="http://schemas.microsoft.com/office/drawing/2014/main" id="{D5ED5AA8-91E6-4C55-88DD-FA540CB8F059}"/>
              </a:ext>
            </a:extLst>
          </p:cNvPr>
          <p:cNvSpPr txBox="1"/>
          <p:nvPr/>
        </p:nvSpPr>
        <p:spPr>
          <a:xfrm>
            <a:off x="2350743" y="2790522"/>
            <a:ext cx="607859" cy="461665"/>
          </a:xfrm>
          <a:prstGeom prst="rect">
            <a:avLst/>
          </a:prstGeom>
          <a:noFill/>
        </p:spPr>
        <p:txBody>
          <a:bodyPr wrap="none" rtlCol="0">
            <a:spAutoFit/>
          </a:bodyPr>
          <a:lstStyle/>
          <a:p>
            <a:r>
              <a:rPr kumimoji="1" lang="en-US" altLang="ja-JP" sz="2400" b="1" dirty="0">
                <a:solidFill>
                  <a:schemeClr val="bg1"/>
                </a:solidFill>
                <a:latin typeface="Meiryo" panose="020B0604030504040204" pitchFamily="34" charset="-128"/>
                <a:ea typeface="Meiryo" panose="020B0604030504040204" pitchFamily="34" charset="-128"/>
              </a:rPr>
              <a:t>PC</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272" name="平行四辺形 271">
            <a:extLst>
              <a:ext uri="{FF2B5EF4-FFF2-40B4-BE49-F238E27FC236}">
                <a16:creationId xmlns:a16="http://schemas.microsoft.com/office/drawing/2014/main" id="{F5A52874-88CA-F542-B53D-89396DDCD8A3}"/>
              </a:ext>
            </a:extLst>
          </p:cNvPr>
          <p:cNvSpPr/>
          <p:nvPr/>
        </p:nvSpPr>
        <p:spPr>
          <a:xfrm>
            <a:off x="7324648" y="56634"/>
            <a:ext cx="1272154" cy="323405"/>
          </a:xfrm>
          <a:prstGeom prst="parallelogram">
            <a:avLst/>
          </a:prstGeom>
          <a:solidFill>
            <a:schemeClr val="bg1"/>
          </a:solidFill>
          <a:ln w="50800" cap="rnd">
            <a:solidFill>
              <a:srgbClr val="C5C01C"/>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平行四辺形 273">
            <a:extLst>
              <a:ext uri="{FF2B5EF4-FFF2-40B4-BE49-F238E27FC236}">
                <a16:creationId xmlns:a16="http://schemas.microsoft.com/office/drawing/2014/main" id="{B7F04D89-4097-F74D-88F4-5C337844765D}"/>
              </a:ext>
            </a:extLst>
          </p:cNvPr>
          <p:cNvSpPr/>
          <p:nvPr/>
        </p:nvSpPr>
        <p:spPr>
          <a:xfrm>
            <a:off x="8568687" y="56634"/>
            <a:ext cx="1272154" cy="323405"/>
          </a:xfrm>
          <a:prstGeom prst="parallelogram">
            <a:avLst/>
          </a:prstGeom>
          <a:solidFill>
            <a:schemeClr val="bg1"/>
          </a:solidFill>
          <a:ln w="50800" cap="rnd">
            <a:solidFill>
              <a:srgbClr val="C5C01C"/>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4" descr="「ヤフーロゴ」の画像検索結果">
            <a:hlinkClick r:id="rId7"/>
            <a:extLst>
              <a:ext uri="{FF2B5EF4-FFF2-40B4-BE49-F238E27FC236}">
                <a16:creationId xmlns:a16="http://schemas.microsoft.com/office/drawing/2014/main" id="{46B96818-4BB0-0F4C-9123-89F71D470AF5}"/>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875566" y="132399"/>
            <a:ext cx="669243" cy="210957"/>
          </a:xfrm>
          <a:prstGeom prst="rect">
            <a:avLst/>
          </a:prstGeom>
          <a:noFill/>
        </p:spPr>
      </p:pic>
      <p:cxnSp>
        <p:nvCxnSpPr>
          <p:cNvPr id="282" name="直線コネクタ 281">
            <a:extLst>
              <a:ext uri="{FF2B5EF4-FFF2-40B4-BE49-F238E27FC236}">
                <a16:creationId xmlns:a16="http://schemas.microsoft.com/office/drawing/2014/main" id="{09750A97-2BD8-3648-8878-E84AA67F4379}"/>
              </a:ext>
            </a:extLst>
          </p:cNvPr>
          <p:cNvCxnSpPr>
            <a:cxnSpLocks/>
          </p:cNvCxnSpPr>
          <p:nvPr/>
        </p:nvCxnSpPr>
        <p:spPr>
          <a:xfrm>
            <a:off x="3724336"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84" name="直線コネクタ 283">
            <a:extLst>
              <a:ext uri="{FF2B5EF4-FFF2-40B4-BE49-F238E27FC236}">
                <a16:creationId xmlns:a16="http://schemas.microsoft.com/office/drawing/2014/main" id="{24ECF07F-CA34-E648-928D-6999E21D0533}"/>
              </a:ext>
            </a:extLst>
          </p:cNvPr>
          <p:cNvCxnSpPr>
            <a:cxnSpLocks/>
          </p:cNvCxnSpPr>
          <p:nvPr/>
        </p:nvCxnSpPr>
        <p:spPr>
          <a:xfrm>
            <a:off x="3724336"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2" name="直線コネクタ 291">
            <a:extLst>
              <a:ext uri="{FF2B5EF4-FFF2-40B4-BE49-F238E27FC236}">
                <a16:creationId xmlns:a16="http://schemas.microsoft.com/office/drawing/2014/main" id="{9FFCB5F0-73DB-5E49-ADDA-262BC90DC55C}"/>
              </a:ext>
            </a:extLst>
          </p:cNvPr>
          <p:cNvCxnSpPr>
            <a:cxnSpLocks/>
          </p:cNvCxnSpPr>
          <p:nvPr/>
        </p:nvCxnSpPr>
        <p:spPr>
          <a:xfrm>
            <a:off x="3742336"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3" name="直線コネクタ 292">
            <a:extLst>
              <a:ext uri="{FF2B5EF4-FFF2-40B4-BE49-F238E27FC236}">
                <a16:creationId xmlns:a16="http://schemas.microsoft.com/office/drawing/2014/main" id="{AE245413-E1AC-8940-B69E-72664800E4D7}"/>
              </a:ext>
            </a:extLst>
          </p:cNvPr>
          <p:cNvCxnSpPr>
            <a:cxnSpLocks/>
          </p:cNvCxnSpPr>
          <p:nvPr/>
        </p:nvCxnSpPr>
        <p:spPr>
          <a:xfrm>
            <a:off x="1994148"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4" name="直線コネクタ 293">
            <a:extLst>
              <a:ext uri="{FF2B5EF4-FFF2-40B4-BE49-F238E27FC236}">
                <a16:creationId xmlns:a16="http://schemas.microsoft.com/office/drawing/2014/main" id="{00594EFF-1604-0E49-B12A-EEBD05DE57B0}"/>
              </a:ext>
            </a:extLst>
          </p:cNvPr>
          <p:cNvCxnSpPr>
            <a:cxnSpLocks/>
          </p:cNvCxnSpPr>
          <p:nvPr/>
        </p:nvCxnSpPr>
        <p:spPr>
          <a:xfrm>
            <a:off x="1994148"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5" name="直線コネクタ 294">
            <a:extLst>
              <a:ext uri="{FF2B5EF4-FFF2-40B4-BE49-F238E27FC236}">
                <a16:creationId xmlns:a16="http://schemas.microsoft.com/office/drawing/2014/main" id="{F39157D7-EB4F-7A4A-B5D8-D7A36A03A6AD}"/>
              </a:ext>
            </a:extLst>
          </p:cNvPr>
          <p:cNvCxnSpPr>
            <a:cxnSpLocks/>
          </p:cNvCxnSpPr>
          <p:nvPr/>
        </p:nvCxnSpPr>
        <p:spPr>
          <a:xfrm>
            <a:off x="2012148"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54" name="円/楕円 279">
            <a:extLst>
              <a:ext uri="{FF2B5EF4-FFF2-40B4-BE49-F238E27FC236}">
                <a16:creationId xmlns:a16="http://schemas.microsoft.com/office/drawing/2014/main" id="{A982365A-AA02-432F-B42E-7DB935BF10A8}"/>
              </a:ext>
            </a:extLst>
          </p:cNvPr>
          <p:cNvSpPr>
            <a:spLocks noChangeAspect="1"/>
          </p:cNvSpPr>
          <p:nvPr/>
        </p:nvSpPr>
        <p:spPr>
          <a:xfrm>
            <a:off x="2608981"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55" name="円/楕円 280">
            <a:extLst>
              <a:ext uri="{FF2B5EF4-FFF2-40B4-BE49-F238E27FC236}">
                <a16:creationId xmlns:a16="http://schemas.microsoft.com/office/drawing/2014/main" id="{9BB822D8-2414-44DD-A0BF-FBC5EDF08A22}"/>
              </a:ext>
            </a:extLst>
          </p:cNvPr>
          <p:cNvSpPr>
            <a:spLocks noChangeAspect="1"/>
          </p:cNvSpPr>
          <p:nvPr/>
        </p:nvSpPr>
        <p:spPr>
          <a:xfrm>
            <a:off x="4306319"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59" name="円/楕円 281">
            <a:extLst>
              <a:ext uri="{FF2B5EF4-FFF2-40B4-BE49-F238E27FC236}">
                <a16:creationId xmlns:a16="http://schemas.microsoft.com/office/drawing/2014/main" id="{B98D657C-5130-42E2-A372-BF063DD89224}"/>
              </a:ext>
            </a:extLst>
          </p:cNvPr>
          <p:cNvSpPr>
            <a:spLocks noChangeAspect="1"/>
          </p:cNvSpPr>
          <p:nvPr/>
        </p:nvSpPr>
        <p:spPr>
          <a:xfrm>
            <a:off x="5984629"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61" name="Text Box 11">
            <a:extLst>
              <a:ext uri="{FF2B5EF4-FFF2-40B4-BE49-F238E27FC236}">
                <a16:creationId xmlns:a16="http://schemas.microsoft.com/office/drawing/2014/main" id="{96F7C3E0-22F8-411A-B53C-EFC4272CC7A4}"/>
              </a:ext>
            </a:extLst>
          </p:cNvPr>
          <p:cNvSpPr txBox="1">
            <a:spLocks noChangeArrowheads="1"/>
          </p:cNvSpPr>
          <p:nvPr/>
        </p:nvSpPr>
        <p:spPr bwMode="auto">
          <a:xfrm>
            <a:off x="2622569" y="3904225"/>
            <a:ext cx="3531017" cy="265457"/>
          </a:xfrm>
          <a:prstGeom prst="rect">
            <a:avLst/>
          </a:prstGeom>
          <a:noFill/>
          <a:ln w="28575">
            <a:noFill/>
            <a:miter lim="800000"/>
            <a:headEnd/>
            <a:tailEnd type="none" w="med" len="sm"/>
          </a:ln>
          <a:effectLst/>
        </p:spPr>
        <p:txBody>
          <a:bodyPr wrap="square" lIns="0" tIns="0" rIns="0" bIns="0">
            <a:spAutoFit/>
          </a:bodyPr>
          <a:lstStyle/>
          <a:p>
            <a:pPr algn="ctr" defTabSz="913972">
              <a:lnSpc>
                <a:spcPct val="120000"/>
              </a:lnSpc>
            </a:pPr>
            <a:r>
              <a:rPr lang="ja-JP" altLang="en-US" sz="1500" b="1" spc="100" dirty="0">
                <a:effectLst>
                  <a:glow rad="228600">
                    <a:srgbClr val="EEEDC6"/>
                  </a:glow>
                </a:effectLst>
                <a:latin typeface="メイリオ" pitchFamily="50" charset="-128"/>
                <a:ea typeface="メイリオ" pitchFamily="50" charset="-128"/>
                <a:cs typeface="メイリオ" pitchFamily="50" charset="-128"/>
              </a:rPr>
              <a:t>平日開始の</a:t>
            </a:r>
            <a:r>
              <a:rPr lang="en-US" altLang="ja-JP" sz="1500" b="1" spc="100" dirty="0">
                <a:effectLst>
                  <a:glow rad="228600">
                    <a:srgbClr val="EEEDC6"/>
                  </a:glow>
                </a:effectLst>
                <a:latin typeface="メイリオ" pitchFamily="50" charset="-128"/>
                <a:ea typeface="メイリオ" pitchFamily="50" charset="-128"/>
                <a:cs typeface="メイリオ" pitchFamily="50" charset="-128"/>
              </a:rPr>
              <a:t>5</a:t>
            </a:r>
            <a:r>
              <a:rPr lang="ja-JP" altLang="en-US" sz="1500" b="1" spc="100" dirty="0">
                <a:effectLst>
                  <a:glow rad="228600">
                    <a:srgbClr val="EEEDC6"/>
                  </a:glow>
                </a:effectLst>
                <a:latin typeface="メイリオ" pitchFamily="50" charset="-128"/>
                <a:ea typeface="メイリオ" pitchFamily="50" charset="-128"/>
                <a:cs typeface="メイリオ" pitchFamily="50" charset="-128"/>
              </a:rPr>
              <a:t>日</a:t>
            </a:r>
            <a:r>
              <a:rPr lang="en-US" altLang="ja-JP" sz="1500" b="1" spc="100" dirty="0">
                <a:effectLst>
                  <a:glow rad="228600">
                    <a:srgbClr val="EEEDC6"/>
                  </a:glow>
                </a:effectLst>
                <a:latin typeface="メイリオ" pitchFamily="50" charset="-128"/>
                <a:ea typeface="メイリオ" pitchFamily="50" charset="-128"/>
                <a:cs typeface="メイリオ" pitchFamily="50" charset="-128"/>
              </a:rPr>
              <a:t>〜</a:t>
            </a:r>
            <a:r>
              <a:rPr lang="en-US" altLang="ja-JP" sz="1500" b="1" spc="100" dirty="0">
                <a:ln w="0">
                  <a:noFill/>
                </a:ln>
                <a:solidFill>
                  <a:srgbClr val="FF0000"/>
                </a:solidFill>
                <a:effectLst>
                  <a:glow rad="228600">
                    <a:srgbClr val="EEEDC6"/>
                  </a:glow>
                </a:effectLst>
                <a:latin typeface="メイリオ" pitchFamily="50" charset="-128"/>
                <a:ea typeface="メイリオ" pitchFamily="50" charset="-128"/>
                <a:cs typeface="メイリオ" pitchFamily="50" charset="-128"/>
              </a:rPr>
              <a:t>1</a:t>
            </a:r>
            <a:r>
              <a:rPr lang="ja-JP" altLang="en-US" sz="1500" b="1" spc="100" dirty="0">
                <a:ln w="0">
                  <a:noFill/>
                </a:ln>
                <a:solidFill>
                  <a:srgbClr val="FF0000"/>
                </a:solidFill>
                <a:effectLst>
                  <a:glow rad="228600">
                    <a:srgbClr val="EEEDC6"/>
                  </a:glow>
                </a:effectLst>
                <a:latin typeface="メイリオ" pitchFamily="50" charset="-128"/>
                <a:ea typeface="メイリオ" pitchFamily="50" charset="-128"/>
                <a:cs typeface="メイリオ" pitchFamily="50" charset="-128"/>
              </a:rPr>
              <a:t>ヶ月間</a:t>
            </a:r>
            <a:r>
              <a:rPr lang="ja-JP" altLang="en-US" sz="1500" b="1" spc="100" dirty="0">
                <a:effectLst>
                  <a:glow rad="228600">
                    <a:srgbClr val="EEEDC6"/>
                  </a:glow>
                </a:effectLst>
                <a:latin typeface="メイリオ" pitchFamily="50" charset="-128"/>
                <a:ea typeface="メイリオ" pitchFamily="50" charset="-128"/>
                <a:cs typeface="メイリオ" pitchFamily="50" charset="-128"/>
              </a:rPr>
              <a:t>で自由設定　</a:t>
            </a:r>
            <a:endParaRPr lang="en-US" altLang="ja-JP" sz="1500" spc="100" dirty="0">
              <a:effectLst>
                <a:glow rad="228600">
                  <a:srgbClr val="EEEDC6"/>
                </a:glow>
              </a:effectLst>
              <a:latin typeface="メイリオ" pitchFamily="50" charset="-128"/>
              <a:ea typeface="メイリオ" pitchFamily="50" charset="-128"/>
              <a:cs typeface="メイリオ" pitchFamily="50" charset="-128"/>
            </a:endParaRPr>
          </a:p>
        </p:txBody>
      </p:sp>
      <p:sp>
        <p:nvSpPr>
          <p:cNvPr id="276" name="平行四辺形 275">
            <a:extLst>
              <a:ext uri="{FF2B5EF4-FFF2-40B4-BE49-F238E27FC236}">
                <a16:creationId xmlns:a16="http://schemas.microsoft.com/office/drawing/2014/main" id="{1791AA5D-E099-6B4E-A387-CE81C776E564}"/>
              </a:ext>
            </a:extLst>
          </p:cNvPr>
          <p:cNvSpPr/>
          <p:nvPr/>
        </p:nvSpPr>
        <p:spPr>
          <a:xfrm>
            <a:off x="177693" y="1047311"/>
            <a:ext cx="673027" cy="689838"/>
          </a:xfrm>
          <a:prstGeom prst="parallelogram">
            <a:avLst>
              <a:gd name="adj" fmla="val 27873"/>
            </a:avLst>
          </a:prstGeom>
          <a:gradFill>
            <a:gsLst>
              <a:gs pos="100000">
                <a:srgbClr val="C5C01C"/>
              </a:gs>
              <a:gs pos="0">
                <a:srgbClr val="EEEDC6"/>
              </a:gs>
            </a:gsLst>
            <a:lin ang="16200000" scaled="1"/>
          </a:gradFill>
          <a:ln w="76200" cap="rnd">
            <a:gradFill>
              <a:gsLst>
                <a:gs pos="0">
                  <a:srgbClr val="C5C01C"/>
                </a:gs>
                <a:gs pos="100000">
                  <a:srgbClr val="EEEDC6"/>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テキスト ボックス 222">
            <a:extLst>
              <a:ext uri="{FF2B5EF4-FFF2-40B4-BE49-F238E27FC236}">
                <a16:creationId xmlns:a16="http://schemas.microsoft.com/office/drawing/2014/main" id="{66AB387E-F4B1-D741-8B09-C52695BA40ED}"/>
              </a:ext>
            </a:extLst>
          </p:cNvPr>
          <p:cNvSpPr txBox="1"/>
          <p:nvPr/>
        </p:nvSpPr>
        <p:spPr>
          <a:xfrm>
            <a:off x="194517" y="94093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1</a:t>
            </a:r>
          </a:p>
        </p:txBody>
      </p:sp>
      <p:sp>
        <p:nvSpPr>
          <p:cNvPr id="301" name="平行四辺形 300">
            <a:extLst>
              <a:ext uri="{FF2B5EF4-FFF2-40B4-BE49-F238E27FC236}">
                <a16:creationId xmlns:a16="http://schemas.microsoft.com/office/drawing/2014/main" id="{E34C82A2-0209-A34F-95AB-D6F553709AE8}"/>
              </a:ext>
            </a:extLst>
          </p:cNvPr>
          <p:cNvSpPr/>
          <p:nvPr/>
        </p:nvSpPr>
        <p:spPr>
          <a:xfrm>
            <a:off x="177693" y="2317131"/>
            <a:ext cx="673027" cy="689838"/>
          </a:xfrm>
          <a:prstGeom prst="parallelogram">
            <a:avLst>
              <a:gd name="adj" fmla="val 27873"/>
            </a:avLst>
          </a:prstGeom>
          <a:gradFill>
            <a:gsLst>
              <a:gs pos="100000">
                <a:srgbClr val="C5C01C"/>
              </a:gs>
              <a:gs pos="0">
                <a:srgbClr val="EEEDC6"/>
              </a:gs>
            </a:gsLst>
            <a:lin ang="16200000" scaled="1"/>
          </a:gradFill>
          <a:ln w="76200" cap="rnd">
            <a:gradFill>
              <a:gsLst>
                <a:gs pos="0">
                  <a:srgbClr val="C5C01C"/>
                </a:gs>
                <a:gs pos="100000">
                  <a:srgbClr val="EEEDC6"/>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テキスト ボックス 301">
            <a:extLst>
              <a:ext uri="{FF2B5EF4-FFF2-40B4-BE49-F238E27FC236}">
                <a16:creationId xmlns:a16="http://schemas.microsoft.com/office/drawing/2014/main" id="{603153F0-6F04-274A-B288-A5409C3DC94A}"/>
              </a:ext>
            </a:extLst>
          </p:cNvPr>
          <p:cNvSpPr txBox="1"/>
          <p:nvPr/>
        </p:nvSpPr>
        <p:spPr>
          <a:xfrm>
            <a:off x="194517" y="221075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2</a:t>
            </a:r>
          </a:p>
        </p:txBody>
      </p:sp>
      <p:sp>
        <p:nvSpPr>
          <p:cNvPr id="221" name="角丸四角形 204">
            <a:extLst>
              <a:ext uri="{FF2B5EF4-FFF2-40B4-BE49-F238E27FC236}">
                <a16:creationId xmlns:a16="http://schemas.microsoft.com/office/drawing/2014/main" id="{1C56706A-217D-4849-BA42-39641EEBD5AC}"/>
              </a:ext>
            </a:extLst>
          </p:cNvPr>
          <p:cNvSpPr/>
          <p:nvPr/>
        </p:nvSpPr>
        <p:spPr>
          <a:xfrm>
            <a:off x="7212470" y="2793355"/>
            <a:ext cx="2402211" cy="2664000"/>
          </a:xfrm>
          <a:prstGeom prst="roundRect">
            <a:avLst>
              <a:gd name="adj" fmla="val 4415"/>
            </a:avLst>
          </a:prstGeom>
          <a:solidFill>
            <a:srgbClr val="EEEDC6"/>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260" name="十字形 259">
            <a:extLst>
              <a:ext uri="{FF2B5EF4-FFF2-40B4-BE49-F238E27FC236}">
                <a16:creationId xmlns:a16="http://schemas.microsoft.com/office/drawing/2014/main" id="{63215458-5BFF-744F-A7FC-8DE6C5B8B5F4}"/>
              </a:ext>
            </a:extLst>
          </p:cNvPr>
          <p:cNvSpPr/>
          <p:nvPr/>
        </p:nvSpPr>
        <p:spPr>
          <a:xfrm>
            <a:off x="6898464" y="3952297"/>
            <a:ext cx="391596" cy="391596"/>
          </a:xfrm>
          <a:prstGeom prst="plus">
            <a:avLst>
              <a:gd name="adj" fmla="val 38383"/>
            </a:avLst>
          </a:prstGeom>
          <a:solidFill>
            <a:schemeClr val="tx1">
              <a:lumMod val="75000"/>
              <a:lumOff val="25000"/>
            </a:schemeClr>
          </a:solidFill>
          <a:ln>
            <a:noFill/>
          </a:ln>
          <a:effectLst>
            <a:glow rad="635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0" name="台形 279">
            <a:extLst>
              <a:ext uri="{FF2B5EF4-FFF2-40B4-BE49-F238E27FC236}">
                <a16:creationId xmlns:a16="http://schemas.microsoft.com/office/drawing/2014/main" id="{29042998-75E4-5748-BA2E-6D9831288DF8}"/>
              </a:ext>
            </a:extLst>
          </p:cNvPr>
          <p:cNvSpPr/>
          <p:nvPr/>
        </p:nvSpPr>
        <p:spPr>
          <a:xfrm rot="10800000">
            <a:off x="7254428" y="2811154"/>
            <a:ext cx="2310258" cy="324000"/>
          </a:xfrm>
          <a:prstGeom prst="trapezoid">
            <a:avLst/>
          </a:prstGeom>
          <a:solidFill>
            <a:srgbClr val="B6B10B"/>
          </a:solidFill>
          <a:ln w="57150" cap="rnd">
            <a:solidFill>
              <a:srgbClr val="B6B10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テキスト ボックス 191">
            <a:extLst>
              <a:ext uri="{FF2B5EF4-FFF2-40B4-BE49-F238E27FC236}">
                <a16:creationId xmlns:a16="http://schemas.microsoft.com/office/drawing/2014/main" id="{C0DEBF15-F42D-7A44-BC63-DB4B0A11622A}"/>
              </a:ext>
            </a:extLst>
          </p:cNvPr>
          <p:cNvSpPr txBox="1"/>
          <p:nvPr/>
        </p:nvSpPr>
        <p:spPr>
          <a:xfrm>
            <a:off x="7256768" y="2780264"/>
            <a:ext cx="1935145" cy="415498"/>
          </a:xfrm>
          <a:prstGeom prst="rect">
            <a:avLst/>
          </a:prstGeom>
          <a:noFill/>
        </p:spPr>
        <p:txBody>
          <a:bodyPr wrap="none" rtlCol="0">
            <a:spAutoFit/>
          </a:bodyPr>
          <a:lstStyle/>
          <a:p>
            <a:pPr algn="ctr"/>
            <a:r>
              <a:rPr lang="ja-JP" altLang="en-US" sz="1050" b="1">
                <a:solidFill>
                  <a:schemeClr val="bg1"/>
                </a:solidFill>
                <a:latin typeface="Meiryo" charset="-128"/>
                <a:ea typeface="Meiryo" charset="-128"/>
                <a:cs typeface="Meiryo" charset="-128"/>
              </a:rPr>
              <a:t>あべのハルカス</a:t>
            </a:r>
            <a:r>
              <a:rPr lang="en-US" altLang="ja-JP" sz="1050" b="1" dirty="0">
                <a:solidFill>
                  <a:schemeClr val="bg1"/>
                </a:solidFill>
                <a:latin typeface="Meiryo" charset="-128"/>
                <a:ea typeface="Meiryo" charset="-128"/>
                <a:cs typeface="Meiryo" charset="-128"/>
              </a:rPr>
              <a:t>1</a:t>
            </a:r>
            <a:r>
              <a:rPr lang="en" altLang="ja-JP" sz="1050" b="1" dirty="0">
                <a:solidFill>
                  <a:schemeClr val="bg1"/>
                </a:solidFill>
                <a:latin typeface="Meiryo" charset="-128"/>
                <a:ea typeface="Meiryo" charset="-128"/>
                <a:cs typeface="Meiryo" charset="-128"/>
              </a:rPr>
              <a:t>F/</a:t>
            </a:r>
          </a:p>
          <a:p>
            <a:pPr algn="ctr"/>
            <a:r>
              <a:rPr lang="ja-JP" altLang="en-US" sz="1050" b="1">
                <a:solidFill>
                  <a:schemeClr val="bg1"/>
                </a:solidFill>
                <a:latin typeface="Meiryo" charset="-128"/>
                <a:ea typeface="Meiryo" charset="-128"/>
                <a:cs typeface="Meiryo" charset="-128"/>
              </a:rPr>
              <a:t>近鉄なんばアーバンビジョン</a:t>
            </a:r>
            <a:endParaRPr lang="en" altLang="ja-JP" sz="700" b="1" dirty="0">
              <a:solidFill>
                <a:schemeClr val="bg1"/>
              </a:solidFill>
              <a:latin typeface="Meiryo" charset="-128"/>
              <a:ea typeface="Meiryo" charset="-128"/>
              <a:cs typeface="Meiryo" charset="-128"/>
            </a:endParaRPr>
          </a:p>
        </p:txBody>
      </p:sp>
      <p:sp>
        <p:nvSpPr>
          <p:cNvPr id="145" name="テキスト ボックス 144">
            <a:extLst>
              <a:ext uri="{FF2B5EF4-FFF2-40B4-BE49-F238E27FC236}">
                <a16:creationId xmlns:a16="http://schemas.microsoft.com/office/drawing/2014/main" id="{6409FA9C-E8EC-D74F-B95F-FCD39CFBD8FD}"/>
              </a:ext>
            </a:extLst>
          </p:cNvPr>
          <p:cNvSpPr txBox="1"/>
          <p:nvPr/>
        </p:nvSpPr>
        <p:spPr>
          <a:xfrm>
            <a:off x="1713562" y="90580"/>
            <a:ext cx="4885579" cy="30469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altLang="ja-JP" sz="1200" b="1" dirty="0">
                <a:solidFill>
                  <a:srgbClr val="FF0000"/>
                </a:solidFill>
                <a:latin typeface="Meiryo" panose="020B0604030504040204" pitchFamily="34" charset="-128"/>
                <a:ea typeface="Meiryo" panose="020B0604030504040204" pitchFamily="34" charset="-128"/>
              </a:rPr>
              <a:t>2</a:t>
            </a:r>
            <a:r>
              <a:rPr kumimoji="0" lang="ja-JP" altLang="en-US"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次利用可能な動画制作</a:t>
            </a:r>
            <a:r>
              <a:rPr kumimoji="0" lang="ja-JP" altLang="en-US"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から広告出稿までのオールインワン企画！</a:t>
            </a:r>
            <a:endParaRPr kumimoji="0" lang="en-US" altLang="ja-JP"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159" name="円/楕円 158">
            <a:extLst>
              <a:ext uri="{FF2B5EF4-FFF2-40B4-BE49-F238E27FC236}">
                <a16:creationId xmlns:a16="http://schemas.microsoft.com/office/drawing/2014/main" id="{62A66CB2-C42F-8047-9FA7-6C9CCF3C5C63}"/>
              </a:ext>
            </a:extLst>
          </p:cNvPr>
          <p:cNvSpPr>
            <a:spLocks noChangeAspect="1"/>
          </p:cNvSpPr>
          <p:nvPr/>
        </p:nvSpPr>
        <p:spPr>
          <a:xfrm>
            <a:off x="3318201" y="278399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B6B10B"/>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B6B10B"/>
              </a:solidFill>
              <a:effectLst/>
              <a:uLnTx/>
              <a:uFillTx/>
              <a:latin typeface="Meiryo" panose="020B0604030504040204" pitchFamily="34" charset="-128"/>
              <a:ea typeface="Meiryo" panose="020B0604030504040204" pitchFamily="34" charset="-128"/>
              <a:cs typeface="+mn-cs"/>
            </a:endParaRPr>
          </a:p>
        </p:txBody>
      </p:sp>
      <p:sp>
        <p:nvSpPr>
          <p:cNvPr id="165" name="円/楕円 140">
            <a:extLst>
              <a:ext uri="{FF2B5EF4-FFF2-40B4-BE49-F238E27FC236}">
                <a16:creationId xmlns:a16="http://schemas.microsoft.com/office/drawing/2014/main" id="{C91FB294-642B-AB43-A929-AF8587C44A5F}"/>
              </a:ext>
            </a:extLst>
          </p:cNvPr>
          <p:cNvSpPr>
            <a:spLocks noChangeAspect="1"/>
          </p:cNvSpPr>
          <p:nvPr/>
        </p:nvSpPr>
        <p:spPr>
          <a:xfrm>
            <a:off x="5049192" y="278399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B6B10B"/>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B6B10B"/>
              </a:solidFill>
              <a:effectLst/>
              <a:uLnTx/>
              <a:uFillTx/>
              <a:latin typeface="Meiryo" panose="020B0604030504040204" pitchFamily="34" charset="-128"/>
              <a:ea typeface="Meiryo" panose="020B0604030504040204" pitchFamily="34" charset="-128"/>
              <a:cs typeface="+mn-cs"/>
            </a:endParaRPr>
          </a:p>
        </p:txBody>
      </p:sp>
      <p:sp>
        <p:nvSpPr>
          <p:cNvPr id="141" name="テキスト ボックス 140">
            <a:extLst>
              <a:ext uri="{FF2B5EF4-FFF2-40B4-BE49-F238E27FC236}">
                <a16:creationId xmlns:a16="http://schemas.microsoft.com/office/drawing/2014/main" id="{5BF6B829-E23D-364A-8DBF-395431886FC4}"/>
              </a:ext>
            </a:extLst>
          </p:cNvPr>
          <p:cNvSpPr txBox="1"/>
          <p:nvPr/>
        </p:nvSpPr>
        <p:spPr>
          <a:xfrm>
            <a:off x="3346255" y="615981"/>
            <a:ext cx="2731838" cy="230832"/>
          </a:xfrm>
          <a:prstGeom prst="rect">
            <a:avLst/>
          </a:prstGeom>
          <a:noFill/>
        </p:spPr>
        <p:txBody>
          <a:bodyPr wrap="none" rtlCol="0">
            <a:spAutoFit/>
          </a:bodyPr>
          <a:lstStyle/>
          <a:p>
            <a:r>
              <a:rPr lang="ja-JP" altLang="en-US" sz="900" b="1" dirty="0">
                <a:solidFill>
                  <a:schemeClr val="bg1"/>
                </a:solidFill>
                <a:latin typeface="Meiryo" charset="-128"/>
                <a:ea typeface="Meiryo" charset="-128"/>
              </a:rPr>
              <a:t>（あべのハルカス</a:t>
            </a:r>
            <a:r>
              <a:rPr lang="en-US" altLang="ja-JP" sz="900" b="1" dirty="0">
                <a:solidFill>
                  <a:schemeClr val="bg1"/>
                </a:solidFill>
                <a:latin typeface="Meiryo" charset="-128"/>
                <a:ea typeface="Meiryo" charset="-128"/>
              </a:rPr>
              <a:t>DS/</a:t>
            </a:r>
            <a:r>
              <a:rPr lang="ja-JP" altLang="en-US" sz="900" b="1" dirty="0">
                <a:solidFill>
                  <a:schemeClr val="bg1"/>
                </a:solidFill>
                <a:latin typeface="Meiryo" charset="-128"/>
                <a:ea typeface="Meiryo" charset="-128"/>
              </a:rPr>
              <a:t>なんばアーバンビジョン）</a:t>
            </a:r>
            <a:endParaRPr lang="ja-JP" altLang="en-US" sz="900" b="1" dirty="0">
              <a:solidFill>
                <a:schemeClr val="bg1"/>
              </a:solidFill>
              <a:latin typeface="Meiryo" panose="020B0604030504040204" pitchFamily="34" charset="-128"/>
              <a:ea typeface="Meiryo" panose="020B0604030504040204" pitchFamily="34" charset="-128"/>
            </a:endParaRPr>
          </a:p>
        </p:txBody>
      </p:sp>
      <p:sp>
        <p:nvSpPr>
          <p:cNvPr id="156" name="Text Box 171">
            <a:extLst>
              <a:ext uri="{FF2B5EF4-FFF2-40B4-BE49-F238E27FC236}">
                <a16:creationId xmlns:a16="http://schemas.microsoft.com/office/drawing/2014/main" id="{9CDE7A08-16AB-7C46-A833-A78A496124AA}"/>
              </a:ext>
            </a:extLst>
          </p:cNvPr>
          <p:cNvSpPr txBox="1">
            <a:spLocks noChangeArrowheads="1"/>
          </p:cNvSpPr>
          <p:nvPr/>
        </p:nvSpPr>
        <p:spPr bwMode="gray">
          <a:xfrm>
            <a:off x="7408909" y="187308"/>
            <a:ext cx="1123226" cy="1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731" tIns="37866" rIns="75731" bIns="37866">
            <a:spAutoFit/>
          </a:bodyPr>
          <a:lstStyle>
            <a:lvl1pPr defTabSz="757238">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defTabSz="757238">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defTabSz="757238">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757238">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defTabSz="757238">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None/>
            </a:pPr>
            <a:r>
              <a:rPr lang="ja-JP" altLang="en-US" sz="700" b="1" dirty="0">
                <a:latin typeface="Meiryo UI" panose="020B0604030504040204" pitchFamily="50" charset="-128"/>
                <a:ea typeface="Meiryo UI" panose="020B0604030504040204" pitchFamily="50" charset="-128"/>
              </a:rPr>
              <a:t>近鉄なんば</a:t>
            </a:r>
            <a:r>
              <a:rPr lang="en-US" altLang="ja-JP" sz="700" b="1" dirty="0">
                <a:latin typeface="Meiryo UI" panose="020B0604030504040204" pitchFamily="50" charset="-128"/>
                <a:ea typeface="Meiryo UI" panose="020B0604030504040204" pitchFamily="50" charset="-128"/>
              </a:rPr>
              <a:t>DS</a:t>
            </a:r>
            <a:endParaRPr lang="ja-JP" altLang="en-US" sz="700" b="1" dirty="0">
              <a:latin typeface="Meiryo UI" panose="020B0604030504040204" pitchFamily="50" charset="-128"/>
              <a:ea typeface="Meiryo UI" panose="020B0604030504040204" pitchFamily="50" charset="-128"/>
            </a:endParaRPr>
          </a:p>
        </p:txBody>
      </p:sp>
      <p:sp>
        <p:nvSpPr>
          <p:cNvPr id="193" name="Text Box 171">
            <a:extLst>
              <a:ext uri="{FF2B5EF4-FFF2-40B4-BE49-F238E27FC236}">
                <a16:creationId xmlns:a16="http://schemas.microsoft.com/office/drawing/2014/main" id="{A865BDF2-D115-AB4B-8253-F1AE605D735E}"/>
              </a:ext>
            </a:extLst>
          </p:cNvPr>
          <p:cNvSpPr txBox="1">
            <a:spLocks noChangeArrowheads="1"/>
          </p:cNvSpPr>
          <p:nvPr/>
        </p:nvSpPr>
        <p:spPr bwMode="gray">
          <a:xfrm>
            <a:off x="7471986" y="80366"/>
            <a:ext cx="997072" cy="1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731" tIns="37866" rIns="75731" bIns="37866">
            <a:spAutoFit/>
          </a:bodyPr>
          <a:lstStyle>
            <a:lvl1pPr defTabSz="757238">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defTabSz="757238">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defTabSz="757238">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757238">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defTabSz="757238">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700" b="1" dirty="0">
                <a:latin typeface="Meiryo UI" panose="020B0604030504040204" pitchFamily="50" charset="-128"/>
                <a:ea typeface="Meiryo UI" panose="020B0604030504040204" pitchFamily="50" charset="-128"/>
              </a:rPr>
              <a:t>あべのハルカス</a:t>
            </a:r>
            <a:r>
              <a:rPr lang="en-US" altLang="ja-JP" sz="700" b="1" dirty="0">
                <a:latin typeface="Meiryo UI" panose="020B0604030504040204" pitchFamily="50" charset="-128"/>
                <a:ea typeface="Meiryo UI" panose="020B0604030504040204" pitchFamily="50" charset="-128"/>
              </a:rPr>
              <a:t>1F DS</a:t>
            </a:r>
            <a:endParaRPr lang="ja-JP" altLang="en-US" sz="700" b="1" dirty="0">
              <a:latin typeface="Meiryo UI" panose="020B0604030504040204" pitchFamily="50" charset="-128"/>
              <a:ea typeface="Meiryo UI" panose="020B0604030504040204" pitchFamily="50" charset="-128"/>
            </a:endParaRPr>
          </a:p>
        </p:txBody>
      </p:sp>
      <p:grpSp>
        <p:nvGrpSpPr>
          <p:cNvPr id="194" name="グループ化 193">
            <a:extLst>
              <a:ext uri="{FF2B5EF4-FFF2-40B4-BE49-F238E27FC236}">
                <a16:creationId xmlns:a16="http://schemas.microsoft.com/office/drawing/2014/main" id="{3035003E-D751-4D46-884F-137E11873ED2}"/>
              </a:ext>
            </a:extLst>
          </p:cNvPr>
          <p:cNvGrpSpPr/>
          <p:nvPr/>
        </p:nvGrpSpPr>
        <p:grpSpPr bwMode="gray">
          <a:xfrm>
            <a:off x="9029096" y="2667668"/>
            <a:ext cx="856778" cy="620600"/>
            <a:chOff x="9928875" y="3265226"/>
            <a:chExt cx="888564" cy="643624"/>
          </a:xfrm>
        </p:grpSpPr>
        <p:sp>
          <p:nvSpPr>
            <p:cNvPr id="195" name="円/楕円 36">
              <a:extLst>
                <a:ext uri="{FF2B5EF4-FFF2-40B4-BE49-F238E27FC236}">
                  <a16:creationId xmlns:a16="http://schemas.microsoft.com/office/drawing/2014/main" id="{8400B9C6-8B05-1445-B8E6-55D7A9BC8BC2}"/>
                </a:ext>
              </a:extLst>
            </p:cNvPr>
            <p:cNvSpPr/>
            <p:nvPr/>
          </p:nvSpPr>
          <p:spPr bwMode="gray">
            <a:xfrm>
              <a:off x="10049835" y="3272530"/>
              <a:ext cx="635250" cy="636320"/>
            </a:xfrm>
            <a:prstGeom prst="ellipse">
              <a:avLst/>
            </a:prstGeom>
            <a:solidFill>
              <a:sysClr val="window" lastClr="FFFFFF"/>
            </a:solidFill>
            <a:ln w="38100" cap="flat" cmpd="sng" algn="ctr">
              <a:solidFill>
                <a:schemeClr val="accent4">
                  <a:lumMod val="40000"/>
                  <a:lumOff val="60000"/>
                </a:schemeClr>
              </a:solidFill>
              <a:prstDash val="solid"/>
            </a:ln>
            <a:effectLst/>
          </p:spPr>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96" name="弦 195">
              <a:extLst>
                <a:ext uri="{FF2B5EF4-FFF2-40B4-BE49-F238E27FC236}">
                  <a16:creationId xmlns:a16="http://schemas.microsoft.com/office/drawing/2014/main" id="{6FAE6D50-57F1-7947-A438-8CD801CC3EAA}"/>
                </a:ext>
              </a:extLst>
            </p:cNvPr>
            <p:cNvSpPr>
              <a:spLocks noChangeAspect="1"/>
            </p:cNvSpPr>
            <p:nvPr/>
          </p:nvSpPr>
          <p:spPr bwMode="gray">
            <a:xfrm>
              <a:off x="10042531" y="3265226"/>
              <a:ext cx="642483" cy="642483"/>
            </a:xfrm>
            <a:prstGeom prst="chord">
              <a:avLst>
                <a:gd name="adj1" fmla="val 282237"/>
                <a:gd name="adj2" fmla="val 10564068"/>
              </a:avLst>
            </a:prstGeom>
            <a:solidFill>
              <a:schemeClr val="accent4">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7" name="正方形/長方形 196">
              <a:extLst>
                <a:ext uri="{FF2B5EF4-FFF2-40B4-BE49-F238E27FC236}">
                  <a16:creationId xmlns:a16="http://schemas.microsoft.com/office/drawing/2014/main" id="{FAABE514-AE82-6F4A-B84A-DDE721D67B7F}"/>
                </a:ext>
              </a:extLst>
            </p:cNvPr>
            <p:cNvSpPr/>
            <p:nvPr/>
          </p:nvSpPr>
          <p:spPr bwMode="gray">
            <a:xfrm>
              <a:off x="9928875" y="3279813"/>
              <a:ext cx="879285" cy="383034"/>
            </a:xfrm>
            <a:prstGeom prst="rect">
              <a:avLst/>
            </a:prstGeom>
          </p:spPr>
          <p:txBody>
            <a:bodyPr wrap="square">
              <a:spAutoFit/>
            </a:bodyPr>
            <a:lstStyle/>
            <a:p>
              <a:pPr algn="ctr"/>
              <a:r>
                <a:rPr lang="ja-JP" altLang="en-US" sz="500" b="1">
                  <a:solidFill>
                    <a:prstClr val="black"/>
                  </a:solidFill>
                  <a:latin typeface="Meiryo UI" pitchFamily="50" charset="-128"/>
                  <a:ea typeface="Meiryo UI" pitchFamily="50" charset="-128"/>
                  <a:cs typeface="Meiryo UI" pitchFamily="50" charset="-128"/>
                </a:rPr>
                <a:t>大阪阿部野橋駅</a:t>
              </a:r>
              <a:endParaRPr lang="en-US" altLang="ja-JP" sz="500" b="1" dirty="0">
                <a:solidFill>
                  <a:prstClr val="black"/>
                </a:solidFill>
                <a:latin typeface="Meiryo UI" pitchFamily="50" charset="-128"/>
                <a:ea typeface="Meiryo UI" pitchFamily="50" charset="-128"/>
                <a:cs typeface="Meiryo UI" pitchFamily="50" charset="-128"/>
              </a:endParaRPr>
            </a:p>
            <a:p>
              <a:pPr algn="ctr"/>
              <a:r>
                <a:rPr lang="ja-JP" altLang="en-US" sz="500" b="1">
                  <a:solidFill>
                    <a:prstClr val="black"/>
                  </a:solidFill>
                  <a:latin typeface="Meiryo UI" pitchFamily="50" charset="-128"/>
                  <a:ea typeface="Meiryo UI" pitchFamily="50" charset="-128"/>
                  <a:cs typeface="Meiryo UI" pitchFamily="50" charset="-128"/>
                </a:rPr>
                <a:t>大阪難波駅</a:t>
              </a:r>
              <a:endParaRPr lang="en-US" altLang="ja-JP" sz="500" b="1" dirty="0">
                <a:solidFill>
                  <a:prstClr val="black"/>
                </a:solidFill>
                <a:latin typeface="Meiryo UI" pitchFamily="50" charset="-128"/>
                <a:ea typeface="Meiryo UI" pitchFamily="50" charset="-128"/>
                <a:cs typeface="Meiryo UI" pitchFamily="50" charset="-128"/>
              </a:endParaRPr>
            </a:p>
            <a:p>
              <a:pPr algn="ctr"/>
              <a:r>
                <a:rPr lang="ja-JP" altLang="ja-JP" sz="500" b="1">
                  <a:solidFill>
                    <a:prstClr val="black"/>
                  </a:solidFill>
                  <a:latin typeface="Meiryo UI" pitchFamily="50" charset="-128"/>
                  <a:ea typeface="Meiryo UI" pitchFamily="50" charset="-128"/>
                  <a:cs typeface="Meiryo UI" pitchFamily="50" charset="-128"/>
                </a:rPr>
                <a:t>乗降客数</a:t>
              </a:r>
              <a:r>
                <a:rPr lang="ja-JP" altLang="ja-JP" sz="500" b="1" dirty="0">
                  <a:solidFill>
                    <a:prstClr val="black"/>
                  </a:solidFill>
                  <a:latin typeface="Meiryo UI" pitchFamily="50" charset="-128"/>
                  <a:ea typeface="Meiryo UI" pitchFamily="50" charset="-128"/>
                  <a:cs typeface="Meiryo UI" pitchFamily="50" charset="-128"/>
                </a:rPr>
                <a:t>合計</a:t>
              </a:r>
              <a:endParaRPr lang="en-US" altLang="ja-JP" sz="400" b="1" dirty="0">
                <a:solidFill>
                  <a:prstClr val="black"/>
                </a:solidFill>
                <a:latin typeface="Meiryo UI" pitchFamily="50" charset="-128"/>
                <a:ea typeface="Meiryo UI" pitchFamily="50" charset="-128"/>
                <a:cs typeface="Meiryo UI" pitchFamily="50" charset="-128"/>
              </a:endParaRPr>
            </a:p>
            <a:p>
              <a:pPr algn="ctr"/>
              <a:r>
                <a:rPr lang="ja-JP" altLang="en-US" sz="300">
                  <a:solidFill>
                    <a:prstClr val="black"/>
                  </a:solidFill>
                  <a:latin typeface="Meiryo UI" pitchFamily="50" charset="-128"/>
                  <a:ea typeface="Meiryo UI" pitchFamily="50" charset="-128"/>
                  <a:cs typeface="Meiryo UI" pitchFamily="50" charset="-128"/>
                </a:rPr>
                <a:t>（</a:t>
              </a:r>
              <a:r>
                <a:rPr lang="en-US" altLang="ja-JP" sz="300" dirty="0">
                  <a:solidFill>
                    <a:prstClr val="black"/>
                  </a:solidFill>
                  <a:latin typeface="Meiryo UI" pitchFamily="50" charset="-128"/>
                  <a:ea typeface="Meiryo UI" pitchFamily="50" charset="-128"/>
                  <a:cs typeface="Meiryo UI" pitchFamily="50" charset="-128"/>
                </a:rPr>
                <a:t>2018</a:t>
              </a:r>
              <a:r>
                <a:rPr lang="ja-JP" altLang="en-US" sz="300">
                  <a:solidFill>
                    <a:prstClr val="black"/>
                  </a:solidFill>
                  <a:latin typeface="Meiryo UI" pitchFamily="50" charset="-128"/>
                  <a:ea typeface="Meiryo UI" pitchFamily="50" charset="-128"/>
                  <a:cs typeface="Meiryo UI" pitchFamily="50" charset="-128"/>
                </a:rPr>
                <a:t>年</a:t>
              </a:r>
              <a:r>
                <a:rPr lang="ja-JP" altLang="en-US" sz="300" dirty="0">
                  <a:solidFill>
                    <a:prstClr val="black"/>
                  </a:solidFill>
                  <a:latin typeface="Meiryo UI" pitchFamily="50" charset="-128"/>
                  <a:ea typeface="Meiryo UI" pitchFamily="50" charset="-128"/>
                  <a:cs typeface="Meiryo UI" pitchFamily="50" charset="-128"/>
                </a:rPr>
                <a:t>）</a:t>
              </a:r>
              <a:endParaRPr lang="en-US" altLang="ja-JP" sz="300" dirty="0">
                <a:solidFill>
                  <a:prstClr val="black"/>
                </a:solidFill>
                <a:latin typeface="Meiryo UI" pitchFamily="50" charset="-128"/>
                <a:ea typeface="Meiryo UI" pitchFamily="50" charset="-128"/>
                <a:cs typeface="Meiryo UI" pitchFamily="50" charset="-128"/>
              </a:endParaRPr>
            </a:p>
          </p:txBody>
        </p:sp>
        <p:sp>
          <p:nvSpPr>
            <p:cNvPr id="199" name="正方形/長方形 198">
              <a:extLst>
                <a:ext uri="{FF2B5EF4-FFF2-40B4-BE49-F238E27FC236}">
                  <a16:creationId xmlns:a16="http://schemas.microsoft.com/office/drawing/2014/main" id="{297E94D5-41A3-DD49-BCF8-BFEB9E978811}"/>
                </a:ext>
              </a:extLst>
            </p:cNvPr>
            <p:cNvSpPr/>
            <p:nvPr/>
          </p:nvSpPr>
          <p:spPr bwMode="gray">
            <a:xfrm>
              <a:off x="9938154" y="3559202"/>
              <a:ext cx="879285" cy="343135"/>
            </a:xfrm>
            <a:prstGeom prst="rect">
              <a:avLst/>
            </a:prstGeom>
          </p:spPr>
          <p:txBody>
            <a:bodyPr wrap="square">
              <a:spAutoFit/>
            </a:bodyPr>
            <a:lstStyle/>
            <a:p>
              <a:pPr algn="ctr"/>
              <a:r>
                <a:rPr lang="en-US" altLang="ja-JP" sz="1050" b="1" dirty="0">
                  <a:solidFill>
                    <a:srgbClr val="0070C0"/>
                  </a:solidFill>
                  <a:latin typeface="Meiryo UI" pitchFamily="50" charset="-128"/>
                  <a:ea typeface="Meiryo UI" pitchFamily="50" charset="-128"/>
                  <a:cs typeface="Meiryo UI" pitchFamily="50" charset="-128"/>
                </a:rPr>
                <a:t>29</a:t>
              </a:r>
              <a:r>
                <a:rPr lang="ja-JP" altLang="en-US" sz="600" b="1">
                  <a:latin typeface="Meiryo UI" pitchFamily="50" charset="-128"/>
                  <a:ea typeface="Meiryo UI" pitchFamily="50" charset="-128"/>
                  <a:cs typeface="Meiryo UI" pitchFamily="50" charset="-128"/>
                </a:rPr>
                <a:t>万人以上</a:t>
              </a:r>
              <a:endParaRPr lang="en-US" altLang="ja-JP" sz="600" b="1" dirty="0">
                <a:latin typeface="Meiryo UI" pitchFamily="50" charset="-128"/>
                <a:ea typeface="Meiryo UI" pitchFamily="50" charset="-128"/>
                <a:cs typeface="Meiryo UI" pitchFamily="50" charset="-128"/>
              </a:endParaRPr>
            </a:p>
            <a:p>
              <a:pPr algn="ctr"/>
              <a:r>
                <a:rPr lang="en-US" altLang="ja-JP" sz="500" b="1" dirty="0">
                  <a:latin typeface="Meiryo UI" pitchFamily="50" charset="-128"/>
                  <a:ea typeface="Meiryo UI" pitchFamily="50" charset="-128"/>
                  <a:cs typeface="Meiryo UI" pitchFamily="50" charset="-128"/>
                </a:rPr>
                <a:t>(1</a:t>
              </a:r>
              <a:r>
                <a:rPr lang="ja-JP" altLang="en-US" sz="500" b="1">
                  <a:latin typeface="Meiryo UI" pitchFamily="50" charset="-128"/>
                  <a:ea typeface="Meiryo UI" pitchFamily="50" charset="-128"/>
                  <a:cs typeface="Meiryo UI" pitchFamily="50" charset="-128"/>
                </a:rPr>
                <a:t>日あたり</a:t>
              </a:r>
              <a:r>
                <a:rPr lang="en-US" altLang="ja-JP" sz="500" b="1" dirty="0">
                  <a:latin typeface="Meiryo UI" pitchFamily="50" charset="-128"/>
                  <a:ea typeface="Meiryo UI" pitchFamily="50" charset="-128"/>
                  <a:cs typeface="Meiryo UI" pitchFamily="50" charset="-128"/>
                </a:rPr>
                <a:t>)</a:t>
              </a:r>
            </a:p>
          </p:txBody>
        </p:sp>
      </p:grpSp>
      <p:sp>
        <p:nvSpPr>
          <p:cNvPr id="200" name="四角形: 角を丸くする 8">
            <a:extLst>
              <a:ext uri="{FF2B5EF4-FFF2-40B4-BE49-F238E27FC236}">
                <a16:creationId xmlns:a16="http://schemas.microsoft.com/office/drawing/2014/main" id="{9A0033E2-4BF9-8040-88F7-68AA0D98A827}"/>
              </a:ext>
            </a:extLst>
          </p:cNvPr>
          <p:cNvSpPr/>
          <p:nvPr/>
        </p:nvSpPr>
        <p:spPr bwMode="gray">
          <a:xfrm>
            <a:off x="7422913" y="4577248"/>
            <a:ext cx="1996562" cy="316533"/>
          </a:xfrm>
          <a:prstGeom prst="roundRect">
            <a:avLst>
              <a:gd name="adj" fmla="val 50000"/>
            </a:avLst>
          </a:prstGeom>
          <a:solidFill>
            <a:srgbClr val="C5B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a:extLst>
              <a:ext uri="{FF2B5EF4-FFF2-40B4-BE49-F238E27FC236}">
                <a16:creationId xmlns:a16="http://schemas.microsoft.com/office/drawing/2014/main" id="{D8C7B402-1273-D445-B3A4-06F8E6854380}"/>
              </a:ext>
            </a:extLst>
          </p:cNvPr>
          <p:cNvSpPr/>
          <p:nvPr/>
        </p:nvSpPr>
        <p:spPr bwMode="gray">
          <a:xfrm>
            <a:off x="7624757" y="4600735"/>
            <a:ext cx="776056" cy="215444"/>
          </a:xfrm>
          <a:prstGeom prst="rect">
            <a:avLst/>
          </a:prstGeom>
        </p:spPr>
        <p:txBody>
          <a:bodyPr wrap="square">
            <a:spAutoFit/>
          </a:bodyPr>
          <a:lstStyle/>
          <a:p>
            <a:pPr algn="ctr"/>
            <a:r>
              <a:rPr lang="ja-JP" altLang="en-US" sz="800" b="1" dirty="0">
                <a:solidFill>
                  <a:schemeClr val="bg1"/>
                </a:solidFill>
                <a:latin typeface="メイリオ" pitchFamily="50" charset="-128"/>
                <a:ea typeface="メイリオ" pitchFamily="50" charset="-128"/>
                <a:cs typeface="メイリオ" pitchFamily="50" charset="-128"/>
              </a:rPr>
              <a:t>放映回数</a:t>
            </a:r>
            <a:endParaRPr lang="en-US" altLang="ja-JP" sz="500" b="1" dirty="0">
              <a:solidFill>
                <a:schemeClr val="bg1"/>
              </a:solidFill>
              <a:latin typeface="Meiryo" charset="-128"/>
              <a:ea typeface="Meiryo" charset="-128"/>
              <a:cs typeface="Meiryo" charset="-128"/>
            </a:endParaRPr>
          </a:p>
        </p:txBody>
      </p:sp>
      <p:sp>
        <p:nvSpPr>
          <p:cNvPr id="203" name="正方形/長方形 202">
            <a:extLst>
              <a:ext uri="{FF2B5EF4-FFF2-40B4-BE49-F238E27FC236}">
                <a16:creationId xmlns:a16="http://schemas.microsoft.com/office/drawing/2014/main" id="{2070A131-C2A0-CA43-8DAE-983AE77FD7F4}"/>
              </a:ext>
            </a:extLst>
          </p:cNvPr>
          <p:cNvSpPr/>
          <p:nvPr/>
        </p:nvSpPr>
        <p:spPr bwMode="gray">
          <a:xfrm>
            <a:off x="8203475" y="4581482"/>
            <a:ext cx="856325" cy="261610"/>
          </a:xfrm>
          <a:prstGeom prst="rect">
            <a:avLst/>
          </a:prstGeom>
        </p:spPr>
        <p:txBody>
          <a:bodyPr wrap="none">
            <a:spAutoFit/>
          </a:bodyPr>
          <a:lstStyle/>
          <a:p>
            <a:pPr algn="ctr"/>
            <a:r>
              <a:rPr lang="en-US" altLang="ja-JP" sz="1100" b="1" dirty="0">
                <a:solidFill>
                  <a:schemeClr val="bg1"/>
                </a:solidFill>
                <a:latin typeface="Meiryo" charset="-128"/>
                <a:ea typeface="Meiryo" charset="-128"/>
                <a:cs typeface="Meiryo" charset="-128"/>
              </a:rPr>
              <a:t>78,800</a:t>
            </a:r>
            <a:r>
              <a:rPr lang="ja-JP" altLang="en-US" sz="1100" b="1">
                <a:solidFill>
                  <a:schemeClr val="bg1"/>
                </a:solidFill>
                <a:latin typeface="Meiryo" charset="-128"/>
                <a:ea typeface="Meiryo" charset="-128"/>
                <a:cs typeface="Meiryo" charset="-128"/>
              </a:rPr>
              <a:t>回</a:t>
            </a:r>
            <a:endParaRPr lang="ja-JP" altLang="en-US" sz="700" b="1" dirty="0">
              <a:solidFill>
                <a:schemeClr val="bg1"/>
              </a:solidFill>
              <a:latin typeface="Meiryo" charset="-128"/>
              <a:ea typeface="Meiryo" charset="-128"/>
              <a:cs typeface="Meiryo" charset="-128"/>
            </a:endParaRPr>
          </a:p>
        </p:txBody>
      </p:sp>
      <p:sp>
        <p:nvSpPr>
          <p:cNvPr id="205" name="Text Box 11">
            <a:extLst>
              <a:ext uri="{FF2B5EF4-FFF2-40B4-BE49-F238E27FC236}">
                <a16:creationId xmlns:a16="http://schemas.microsoft.com/office/drawing/2014/main" id="{1356CE4C-50E0-5548-9EEF-2DAAF304D625}"/>
              </a:ext>
            </a:extLst>
          </p:cNvPr>
          <p:cNvSpPr txBox="1">
            <a:spLocks noChangeArrowheads="1"/>
          </p:cNvSpPr>
          <p:nvPr/>
        </p:nvSpPr>
        <p:spPr bwMode="gray">
          <a:xfrm>
            <a:off x="7432720" y="4802820"/>
            <a:ext cx="1998664" cy="70789"/>
          </a:xfrm>
          <a:prstGeom prst="rect">
            <a:avLst/>
          </a:prstGeom>
          <a:noFill/>
          <a:ln w="28575">
            <a:noFill/>
            <a:miter lim="800000"/>
            <a:headEnd/>
            <a:tailEnd type="none" w="med" len="sm"/>
          </a:ln>
        </p:spPr>
        <p:txBody>
          <a:bodyPr wrap="square" lIns="0" tIns="0" rIns="0" bIns="0">
            <a:spAutoFit/>
          </a:bodyPr>
          <a:lstStyle/>
          <a:p>
            <a:pPr algn="ctr" defTabSz="913972">
              <a:lnSpc>
                <a:spcPct val="120000"/>
              </a:lnSpc>
            </a:pPr>
            <a:r>
              <a:rPr lang="ja-JP" altLang="en-US" sz="400">
                <a:solidFill>
                  <a:schemeClr val="bg1"/>
                </a:solidFill>
                <a:latin typeface="メイリオ" pitchFamily="50" charset="-128"/>
                <a:ea typeface="メイリオ" pitchFamily="50" charset="-128"/>
                <a:cs typeface="メイリオ" pitchFamily="50" charset="-128"/>
              </a:rPr>
              <a:t>＜視聴可能歩行人数：平日約</a:t>
            </a:r>
            <a:r>
              <a:rPr lang="en-US" altLang="ja-JP" sz="400" dirty="0">
                <a:solidFill>
                  <a:schemeClr val="bg1"/>
                </a:solidFill>
                <a:latin typeface="メイリオ" pitchFamily="50" charset="-128"/>
                <a:ea typeface="メイリオ" pitchFamily="50" charset="-128"/>
                <a:cs typeface="メイリオ" pitchFamily="50" charset="-128"/>
              </a:rPr>
              <a:t>174,000</a:t>
            </a:r>
            <a:r>
              <a:rPr lang="ja-JP" altLang="en-US" sz="400">
                <a:solidFill>
                  <a:schemeClr val="bg1"/>
                </a:solidFill>
                <a:latin typeface="メイリオ" pitchFamily="50" charset="-128"/>
                <a:ea typeface="メイリオ" pitchFamily="50" charset="-128"/>
                <a:cs typeface="メイリオ" pitchFamily="50" charset="-128"/>
              </a:rPr>
              <a:t>人</a:t>
            </a:r>
            <a:r>
              <a:rPr lang="en-US" altLang="ja-JP" sz="400" dirty="0">
                <a:solidFill>
                  <a:schemeClr val="bg1"/>
                </a:solidFill>
                <a:latin typeface="メイリオ" pitchFamily="50" charset="-128"/>
                <a:ea typeface="メイリオ" pitchFamily="50" charset="-128"/>
                <a:cs typeface="メイリオ" pitchFamily="50" charset="-128"/>
              </a:rPr>
              <a:t>/</a:t>
            </a:r>
            <a:r>
              <a:rPr lang="ja-JP" altLang="en-US" sz="400">
                <a:solidFill>
                  <a:schemeClr val="bg1"/>
                </a:solidFill>
                <a:latin typeface="メイリオ" pitchFamily="50" charset="-128"/>
                <a:ea typeface="メイリオ" pitchFamily="50" charset="-128"/>
                <a:cs typeface="メイリオ" pitchFamily="50" charset="-128"/>
              </a:rPr>
              <a:t>休日約</a:t>
            </a:r>
            <a:r>
              <a:rPr lang="en-US" altLang="ja-JP" sz="400" dirty="0">
                <a:solidFill>
                  <a:schemeClr val="bg1"/>
                </a:solidFill>
                <a:latin typeface="メイリオ" pitchFamily="50" charset="-128"/>
                <a:ea typeface="メイリオ" pitchFamily="50" charset="-128"/>
                <a:cs typeface="メイリオ" pitchFamily="50" charset="-128"/>
              </a:rPr>
              <a:t>189,000</a:t>
            </a:r>
            <a:r>
              <a:rPr lang="ja-JP" altLang="en-US" sz="400">
                <a:solidFill>
                  <a:schemeClr val="bg1"/>
                </a:solidFill>
                <a:latin typeface="メイリオ" pitchFamily="50" charset="-128"/>
                <a:ea typeface="メイリオ" pitchFamily="50" charset="-128"/>
                <a:cs typeface="メイリオ" pitchFamily="50" charset="-128"/>
              </a:rPr>
              <a:t>人＞</a:t>
            </a:r>
          </a:p>
        </p:txBody>
      </p:sp>
      <p:sp>
        <p:nvSpPr>
          <p:cNvPr id="206" name="Text Box 11">
            <a:extLst>
              <a:ext uri="{FF2B5EF4-FFF2-40B4-BE49-F238E27FC236}">
                <a16:creationId xmlns:a16="http://schemas.microsoft.com/office/drawing/2014/main" id="{B58FE195-053D-894D-B425-B732C68CE812}"/>
              </a:ext>
            </a:extLst>
          </p:cNvPr>
          <p:cNvSpPr txBox="1">
            <a:spLocks noChangeArrowheads="1"/>
          </p:cNvSpPr>
          <p:nvPr/>
        </p:nvSpPr>
        <p:spPr bwMode="gray">
          <a:xfrm>
            <a:off x="7656428" y="4292760"/>
            <a:ext cx="1466623" cy="123880"/>
          </a:xfrm>
          <a:prstGeom prst="rect">
            <a:avLst/>
          </a:prstGeom>
          <a:noFill/>
          <a:ln w="28575">
            <a:noFill/>
            <a:miter lim="800000"/>
            <a:headEnd/>
            <a:tailEnd type="none" w="med" len="sm"/>
          </a:ln>
        </p:spPr>
        <p:txBody>
          <a:bodyPr wrap="square" lIns="0" tIns="0" rIns="0" bIns="0">
            <a:spAutoFit/>
          </a:bodyPr>
          <a:lstStyle/>
          <a:p>
            <a:pPr defTabSz="913972">
              <a:lnSpc>
                <a:spcPct val="120000"/>
              </a:lnSpc>
            </a:pPr>
            <a:r>
              <a:rPr lang="ja-JP" altLang="en-US" sz="700" spc="300" dirty="0">
                <a:latin typeface="メイリオ" pitchFamily="50" charset="-128"/>
                <a:ea typeface="メイリオ" pitchFamily="50" charset="-128"/>
                <a:cs typeface="メイリオ" pitchFamily="50" charset="-128"/>
              </a:rPr>
              <a:t>＜</a:t>
            </a:r>
            <a:r>
              <a:rPr lang="ja-JP" altLang="en-US" sz="700" spc="300">
                <a:latin typeface="メイリオ" pitchFamily="50" charset="-128"/>
                <a:ea typeface="メイリオ" pitchFamily="50" charset="-128"/>
                <a:cs typeface="メイリオ" pitchFamily="50" charset="-128"/>
              </a:rPr>
              <a:t>期間＞</a:t>
            </a:r>
            <a:r>
              <a:rPr lang="en-US" altLang="ja-JP" sz="700" spc="300" dirty="0">
                <a:latin typeface="メイリオ" pitchFamily="50" charset="-128"/>
                <a:ea typeface="メイリオ" pitchFamily="50" charset="-128"/>
                <a:cs typeface="メイリオ" pitchFamily="50" charset="-128"/>
              </a:rPr>
              <a:t> </a:t>
            </a:r>
            <a:r>
              <a:rPr lang="en-US" altLang="ja-JP" sz="700" b="1" dirty="0">
                <a:ln w="0">
                  <a:noFill/>
                </a:ln>
                <a:latin typeface="メイリオ" pitchFamily="50" charset="-128"/>
                <a:ea typeface="メイリオ" pitchFamily="50" charset="-128"/>
                <a:cs typeface="メイリオ" pitchFamily="50" charset="-128"/>
              </a:rPr>
              <a:t>7</a:t>
            </a:r>
            <a:r>
              <a:rPr lang="ja-JP" altLang="en-US" sz="700" b="1">
                <a:ln w="0">
                  <a:noFill/>
                </a:ln>
                <a:latin typeface="メイリオ" pitchFamily="50" charset="-128"/>
                <a:ea typeface="メイリオ" pitchFamily="50" charset="-128"/>
                <a:cs typeface="メイリオ" pitchFamily="50" charset="-128"/>
              </a:rPr>
              <a:t>日間 </a:t>
            </a:r>
            <a:r>
              <a:rPr lang="en-US" altLang="ja-JP" sz="700" b="1" dirty="0">
                <a:ln w="0">
                  <a:noFill/>
                </a:ln>
                <a:latin typeface="メイリオ" pitchFamily="50" charset="-128"/>
                <a:ea typeface="メイリオ" pitchFamily="50" charset="-128"/>
                <a:cs typeface="メイリオ" pitchFamily="50" charset="-128"/>
              </a:rPr>
              <a:t>(</a:t>
            </a:r>
            <a:r>
              <a:rPr lang="ja-JP" altLang="en-US" sz="700" b="1">
                <a:ln w="0">
                  <a:noFill/>
                </a:ln>
                <a:latin typeface="メイリオ" pitchFamily="50" charset="-128"/>
                <a:ea typeface="メイリオ" pitchFamily="50" charset="-128"/>
                <a:cs typeface="メイリオ" pitchFamily="50" charset="-128"/>
              </a:rPr>
              <a:t>月曜～日曜</a:t>
            </a:r>
            <a:r>
              <a:rPr lang="en-US" altLang="ja-JP" sz="700" b="1" dirty="0">
                <a:ln w="0">
                  <a:noFill/>
                </a:ln>
                <a:latin typeface="メイリオ" pitchFamily="50" charset="-128"/>
                <a:ea typeface="メイリオ" pitchFamily="50" charset="-128"/>
                <a:cs typeface="メイリオ" pitchFamily="50" charset="-128"/>
              </a:rPr>
              <a:t>)</a:t>
            </a:r>
            <a:endParaRPr lang="en-US" altLang="ja-JP" sz="700" b="1" dirty="0">
              <a:latin typeface="メイリオ" pitchFamily="50" charset="-128"/>
              <a:ea typeface="メイリオ" pitchFamily="50" charset="-128"/>
              <a:cs typeface="メイリオ" pitchFamily="50" charset="-128"/>
            </a:endParaRPr>
          </a:p>
        </p:txBody>
      </p:sp>
      <p:sp>
        <p:nvSpPr>
          <p:cNvPr id="208" name="テキスト ボックス 207">
            <a:extLst>
              <a:ext uri="{FF2B5EF4-FFF2-40B4-BE49-F238E27FC236}">
                <a16:creationId xmlns:a16="http://schemas.microsoft.com/office/drawing/2014/main" id="{73706EB4-BFC6-C745-BA42-C7C7C2754BC2}"/>
              </a:ext>
            </a:extLst>
          </p:cNvPr>
          <p:cNvSpPr txBox="1"/>
          <p:nvPr/>
        </p:nvSpPr>
        <p:spPr bwMode="gray">
          <a:xfrm>
            <a:off x="7392845" y="4037322"/>
            <a:ext cx="2020725" cy="276999"/>
          </a:xfrm>
          <a:prstGeom prst="rect">
            <a:avLst/>
          </a:prstGeom>
          <a:noFill/>
        </p:spPr>
        <p:txBody>
          <a:bodyPr wrap="square" rtlCol="0">
            <a:spAutoFit/>
          </a:bodyPr>
          <a:lstStyle/>
          <a:p>
            <a:pPr algn="ctr">
              <a:spcBef>
                <a:spcPct val="0"/>
              </a:spcBef>
            </a:pPr>
            <a:r>
              <a:rPr lang="ja-JP" altLang="en-US" sz="600">
                <a:solidFill>
                  <a:srgbClr val="000000"/>
                </a:solidFill>
                <a:latin typeface="Meiryo UI" panose="020B0604030504040204" pitchFamily="50" charset="-128"/>
                <a:ea typeface="Meiryo UI" panose="020B0604030504040204" pitchFamily="50" charset="-128"/>
              </a:rPr>
              <a:t>大阪阿部野橋駅と大阪難波駅の人気デジタルサーネージ</a:t>
            </a:r>
            <a:endParaRPr lang="en-US" altLang="ja-JP" sz="600" dirty="0">
              <a:solidFill>
                <a:srgbClr val="000000"/>
              </a:solidFill>
              <a:latin typeface="Meiryo UI" panose="020B0604030504040204" pitchFamily="50" charset="-128"/>
              <a:ea typeface="Meiryo UI" panose="020B0604030504040204" pitchFamily="50" charset="-128"/>
            </a:endParaRPr>
          </a:p>
          <a:p>
            <a:pPr algn="ctr">
              <a:spcBef>
                <a:spcPct val="0"/>
              </a:spcBef>
            </a:pPr>
            <a:r>
              <a:rPr lang="ja-JP" altLang="en-US" sz="600">
                <a:solidFill>
                  <a:srgbClr val="000000"/>
                </a:solidFill>
                <a:latin typeface="Meiryo UI" panose="020B0604030504040204" pitchFamily="50" charset="-128"/>
                <a:ea typeface="Meiryo UI" panose="020B0604030504040204" pitchFamily="50" charset="-128"/>
              </a:rPr>
              <a:t>全</a:t>
            </a:r>
            <a:r>
              <a:rPr lang="en-US" altLang="ja-JP" sz="600" dirty="0">
                <a:solidFill>
                  <a:srgbClr val="000000"/>
                </a:solidFill>
                <a:latin typeface="Meiryo UI" panose="020B0604030504040204" pitchFamily="50" charset="-128"/>
                <a:ea typeface="Meiryo UI" panose="020B0604030504040204" pitchFamily="50" charset="-128"/>
              </a:rPr>
              <a:t>44</a:t>
            </a:r>
            <a:r>
              <a:rPr lang="ja-JP" altLang="en-US" sz="600">
                <a:solidFill>
                  <a:srgbClr val="000000"/>
                </a:solidFill>
                <a:latin typeface="Meiryo UI" panose="020B0604030504040204" pitchFamily="50" charset="-128"/>
                <a:ea typeface="Meiryo UI" panose="020B0604030504040204" pitchFamily="50" charset="-128"/>
              </a:rPr>
              <a:t>面にて訴求が可能。</a:t>
            </a:r>
          </a:p>
        </p:txBody>
      </p:sp>
      <p:sp>
        <p:nvSpPr>
          <p:cNvPr id="209" name="テキスト ボックス 208">
            <a:extLst>
              <a:ext uri="{FF2B5EF4-FFF2-40B4-BE49-F238E27FC236}">
                <a16:creationId xmlns:a16="http://schemas.microsoft.com/office/drawing/2014/main" id="{6B1027E2-E7A8-334D-A90B-9414660F3D46}"/>
              </a:ext>
            </a:extLst>
          </p:cNvPr>
          <p:cNvSpPr txBox="1"/>
          <p:nvPr/>
        </p:nvSpPr>
        <p:spPr bwMode="gray">
          <a:xfrm>
            <a:off x="7655994" y="4445924"/>
            <a:ext cx="1542089" cy="107722"/>
          </a:xfrm>
          <a:prstGeom prst="rect">
            <a:avLst/>
          </a:prstGeom>
          <a:noFill/>
        </p:spPr>
        <p:txBody>
          <a:bodyPr wrap="none" lIns="0" tIns="0" rIns="0" bIns="0" rtlCol="0">
            <a:spAutoFit/>
          </a:bodyPr>
          <a:lstStyle/>
          <a:p>
            <a:r>
              <a:rPr lang="ja-JP" altLang="en-US" sz="700" spc="300" dirty="0">
                <a:latin typeface="メイリオ" pitchFamily="50" charset="-128"/>
                <a:ea typeface="メイリオ" pitchFamily="50" charset="-128"/>
                <a:cs typeface="メイリオ" pitchFamily="50" charset="-128"/>
              </a:rPr>
              <a:t>＜</a:t>
            </a:r>
            <a:r>
              <a:rPr lang="ja-JP" altLang="en-US" sz="700" spc="300">
                <a:latin typeface="メイリオ" pitchFamily="50" charset="-128"/>
                <a:ea typeface="メイリオ" pitchFamily="50" charset="-128"/>
                <a:cs typeface="メイリオ" pitchFamily="50" charset="-128"/>
              </a:rPr>
              <a:t>時間＞</a:t>
            </a:r>
            <a:r>
              <a:rPr lang="en-US" altLang="ja-JP" sz="700" spc="300" dirty="0">
                <a:latin typeface="メイリオ" pitchFamily="50" charset="-128"/>
                <a:ea typeface="メイリオ" pitchFamily="50" charset="-128"/>
                <a:cs typeface="メイリオ" pitchFamily="50" charset="-128"/>
              </a:rPr>
              <a:t> </a:t>
            </a:r>
            <a:r>
              <a:rPr lang="en-US" altLang="ja-JP" sz="700" b="1" spc="300" dirty="0">
                <a:latin typeface="Meiryo UI" pitchFamily="50" charset="-128"/>
                <a:ea typeface="Meiryo UI" pitchFamily="50" charset="-128"/>
                <a:cs typeface="メイリオ" pitchFamily="50" charset="-128"/>
              </a:rPr>
              <a:t>6</a:t>
            </a:r>
            <a:r>
              <a:rPr lang="ja-JP" altLang="en-US" sz="700" b="1">
                <a:latin typeface="Meiryo UI" pitchFamily="50" charset="-128"/>
                <a:ea typeface="Meiryo UI" pitchFamily="50" charset="-128"/>
                <a:cs typeface="Meiryo UI" pitchFamily="50" charset="-128"/>
              </a:rPr>
              <a:t>時</a:t>
            </a:r>
            <a:r>
              <a:rPr lang="ja-JP" altLang="en-US" sz="700" b="1" dirty="0">
                <a:latin typeface="Meiryo UI" pitchFamily="50" charset="-128"/>
                <a:ea typeface="Meiryo UI" pitchFamily="50" charset="-128"/>
                <a:cs typeface="Meiryo UI" pitchFamily="50" charset="-128"/>
              </a:rPr>
              <a:t>～</a:t>
            </a:r>
            <a:r>
              <a:rPr lang="en-US" altLang="ja-JP" sz="700" b="1" dirty="0">
                <a:latin typeface="Meiryo UI" pitchFamily="50" charset="-128"/>
                <a:ea typeface="Meiryo UI" pitchFamily="50" charset="-128"/>
                <a:cs typeface="Meiryo UI" pitchFamily="50" charset="-128"/>
              </a:rPr>
              <a:t>24</a:t>
            </a:r>
            <a:r>
              <a:rPr lang="ja-JP" altLang="en-US" sz="700" b="1" dirty="0">
                <a:latin typeface="Meiryo UI" pitchFamily="50" charset="-128"/>
                <a:ea typeface="Meiryo UI" pitchFamily="50" charset="-128"/>
                <a:cs typeface="Meiryo UI" pitchFamily="50" charset="-128"/>
              </a:rPr>
              <a:t>時 </a:t>
            </a:r>
            <a:r>
              <a:rPr lang="en-US" altLang="ja-JP" sz="500" b="1" dirty="0">
                <a:latin typeface="Meiryo UI" pitchFamily="50" charset="-128"/>
                <a:ea typeface="Meiryo UI" pitchFamily="50" charset="-128"/>
                <a:cs typeface="Meiryo UI" pitchFamily="50" charset="-128"/>
              </a:rPr>
              <a:t>(18</a:t>
            </a:r>
            <a:r>
              <a:rPr lang="ja-JP" altLang="en-US" sz="500" b="1">
                <a:latin typeface="Meiryo UI" pitchFamily="50" charset="-128"/>
                <a:ea typeface="Meiryo UI" pitchFamily="50" charset="-128"/>
                <a:cs typeface="Meiryo UI" pitchFamily="50" charset="-128"/>
              </a:rPr>
              <a:t>時間</a:t>
            </a:r>
            <a:r>
              <a:rPr lang="ja-JP" altLang="en-US" sz="500" b="1" dirty="0">
                <a:latin typeface="Meiryo UI" pitchFamily="50" charset="-128"/>
                <a:ea typeface="Meiryo UI" pitchFamily="50" charset="-128"/>
                <a:cs typeface="Meiryo UI" pitchFamily="50" charset="-128"/>
              </a:rPr>
              <a:t>／日）</a:t>
            </a:r>
            <a:endParaRPr lang="en-US" altLang="ja-JP" sz="700" b="1" dirty="0">
              <a:latin typeface="Meiryo UI" pitchFamily="50" charset="-128"/>
              <a:ea typeface="Meiryo UI" pitchFamily="50" charset="-128"/>
              <a:cs typeface="Meiryo UI" pitchFamily="50" charset="-128"/>
            </a:endParaRPr>
          </a:p>
        </p:txBody>
      </p:sp>
      <p:sp>
        <p:nvSpPr>
          <p:cNvPr id="210" name="テキスト ボックス 209">
            <a:extLst>
              <a:ext uri="{FF2B5EF4-FFF2-40B4-BE49-F238E27FC236}">
                <a16:creationId xmlns:a16="http://schemas.microsoft.com/office/drawing/2014/main" id="{CF8A4181-A1C7-4F41-BF55-A8E3616E5672}"/>
              </a:ext>
            </a:extLst>
          </p:cNvPr>
          <p:cNvSpPr txBox="1"/>
          <p:nvPr/>
        </p:nvSpPr>
        <p:spPr bwMode="gray">
          <a:xfrm>
            <a:off x="7315758" y="4885937"/>
            <a:ext cx="2210031" cy="458587"/>
          </a:xfrm>
          <a:prstGeom prst="rect">
            <a:avLst/>
          </a:prstGeom>
          <a:noFill/>
        </p:spPr>
        <p:txBody>
          <a:bodyPr wrap="square" rtlCol="0">
            <a:spAutoFit/>
          </a:bodyPr>
          <a:lstStyle/>
          <a:p>
            <a:pPr defTabSz="913972">
              <a:lnSpc>
                <a:spcPct val="12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サイネージ</a:t>
            </a:r>
            <a:r>
              <a:rPr lang="ja-JP" altLang="en-US" sz="400">
                <a:solidFill>
                  <a:srgbClr val="FF0000"/>
                </a:solidFill>
                <a:latin typeface="メイリオ" pitchFamily="50" charset="-128"/>
                <a:ea typeface="メイリオ" pitchFamily="50" charset="-128"/>
                <a:cs typeface="メイリオ" pitchFamily="50" charset="-128"/>
              </a:rPr>
              <a:t>は縦型のため、静止画</a:t>
            </a:r>
            <a:r>
              <a:rPr lang="ja-JP" altLang="en-US" sz="400" dirty="0">
                <a:solidFill>
                  <a:srgbClr val="FF0000"/>
                </a:solidFill>
                <a:latin typeface="メイリオ" pitchFamily="50" charset="-128"/>
                <a:ea typeface="メイリオ" pitchFamily="50" charset="-128"/>
                <a:cs typeface="メイリオ" pitchFamily="50" charset="-128"/>
              </a:rPr>
              <a:t>（企業名、商品名等）を加え縦向きに変換致します。</a:t>
            </a:r>
            <a:endParaRPr lang="en-US" altLang="ja-JP" sz="400" dirty="0">
              <a:solidFill>
                <a:srgbClr val="FF0000"/>
              </a:solidFill>
              <a:latin typeface="メイリオ" pitchFamily="50" charset="-128"/>
              <a:ea typeface="メイリオ" pitchFamily="50" charset="-128"/>
              <a:cs typeface="メイリオ" pitchFamily="50" charset="-128"/>
            </a:endParaRPr>
          </a:p>
          <a:p>
            <a:pPr defTabSz="913972">
              <a:lnSpc>
                <a:spcPct val="12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企画の規定に沿った縦向き動画変換費は実施料金に含まれて</a:t>
            </a:r>
            <a:r>
              <a:rPr lang="ja-JP" altLang="en-US" sz="400">
                <a:solidFill>
                  <a:srgbClr val="FF0000"/>
                </a:solidFill>
                <a:latin typeface="メイリオ" pitchFamily="50" charset="-128"/>
                <a:ea typeface="メイリオ" pitchFamily="50" charset="-128"/>
                <a:cs typeface="メイリオ" pitchFamily="50" charset="-128"/>
              </a:rPr>
              <a:t>います。</a:t>
            </a:r>
            <a:endParaRPr lang="en-US" altLang="ja-JP" sz="400" dirty="0">
              <a:solidFill>
                <a:srgbClr val="FF0000"/>
              </a:solidFill>
              <a:latin typeface="メイリオ" pitchFamily="50" charset="-128"/>
              <a:ea typeface="メイリオ" pitchFamily="50" charset="-128"/>
              <a:cs typeface="メイリオ" pitchFamily="50" charset="-128"/>
            </a:endParaRPr>
          </a:p>
          <a:p>
            <a:pPr defTabSz="913972">
              <a:lnSpc>
                <a:spcPct val="12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別仕様は</a:t>
            </a:r>
            <a:r>
              <a:rPr lang="ja-JP" altLang="en-US" sz="400">
                <a:solidFill>
                  <a:srgbClr val="FF0000"/>
                </a:solidFill>
                <a:latin typeface="メイリオ" pitchFamily="50" charset="-128"/>
                <a:ea typeface="メイリオ" pitchFamily="50" charset="-128"/>
                <a:cs typeface="メイリオ" pitchFamily="50" charset="-128"/>
              </a:rPr>
              <a:t>別途料金</a:t>
            </a:r>
            <a:r>
              <a:rPr lang="ja-JP" altLang="en-US" sz="400" dirty="0">
                <a:solidFill>
                  <a:srgbClr val="FF0000"/>
                </a:solidFill>
                <a:latin typeface="メイリオ" pitchFamily="50" charset="-128"/>
                <a:ea typeface="メイリオ" pitchFamily="50" charset="-128"/>
                <a:cs typeface="メイリオ" pitchFamily="50" charset="-128"/>
              </a:rPr>
              <a:t>　</a:t>
            </a: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音声は流れません。</a:t>
            </a:r>
            <a:endPar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972">
              <a:lnSpc>
                <a:spcPct val="120000"/>
              </a:lnSpc>
            </a:pPr>
            <a:r>
              <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近鉄グループと競合する業種（不動産、流通、ホテル、レジャー、バス、</a:t>
            </a:r>
            <a:r>
              <a:rPr lang="ja-JP" altLang="en-US" sz="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カード）</a:t>
            </a:r>
            <a:endPar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972">
              <a:lnSpc>
                <a:spcPct val="120000"/>
              </a:lnSpc>
            </a:pPr>
            <a:r>
              <a:rPr lang="ja-JP" altLang="en-US" sz="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については掲出</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不可の場合がございます。事前にご相談下さい。</a:t>
            </a:r>
            <a:endParaRPr lang="en-US" altLang="ja-JP" sz="400" dirty="0">
              <a:solidFill>
                <a:srgbClr val="FF0000"/>
              </a:solidFill>
              <a:latin typeface="メイリオ" pitchFamily="50" charset="-128"/>
              <a:ea typeface="メイリオ" pitchFamily="50" charset="-128"/>
              <a:cs typeface="メイリオ" pitchFamily="50" charset="-128"/>
            </a:endParaRPr>
          </a:p>
        </p:txBody>
      </p:sp>
      <p:grpSp>
        <p:nvGrpSpPr>
          <p:cNvPr id="211" name="グループ化 210">
            <a:extLst>
              <a:ext uri="{FF2B5EF4-FFF2-40B4-BE49-F238E27FC236}">
                <a16:creationId xmlns:a16="http://schemas.microsoft.com/office/drawing/2014/main" id="{EC65441D-4742-F04B-BD12-98C0E36BA7F2}"/>
              </a:ext>
            </a:extLst>
          </p:cNvPr>
          <p:cNvGrpSpPr/>
          <p:nvPr/>
        </p:nvGrpSpPr>
        <p:grpSpPr bwMode="gray">
          <a:xfrm>
            <a:off x="7679993" y="3235613"/>
            <a:ext cx="1420285" cy="818659"/>
            <a:chOff x="7357166" y="3499476"/>
            <a:chExt cx="1841829" cy="1061639"/>
          </a:xfrm>
        </p:grpSpPr>
        <p:grpSp>
          <p:nvGrpSpPr>
            <p:cNvPr id="212" name="グループ化 211">
              <a:extLst>
                <a:ext uri="{FF2B5EF4-FFF2-40B4-BE49-F238E27FC236}">
                  <a16:creationId xmlns:a16="http://schemas.microsoft.com/office/drawing/2014/main" id="{A32E27F9-DA28-C141-87EB-15D78E89D3DD}"/>
                </a:ext>
              </a:extLst>
            </p:cNvPr>
            <p:cNvGrpSpPr/>
            <p:nvPr/>
          </p:nvGrpSpPr>
          <p:grpSpPr bwMode="gray">
            <a:xfrm>
              <a:off x="7357167" y="4053373"/>
              <a:ext cx="1829526" cy="507742"/>
              <a:chOff x="7289324" y="4053372"/>
              <a:chExt cx="1961769" cy="544443"/>
            </a:xfrm>
          </p:grpSpPr>
          <p:pic>
            <p:nvPicPr>
              <p:cNvPr id="219" name="図 218">
                <a:extLst>
                  <a:ext uri="{FF2B5EF4-FFF2-40B4-BE49-F238E27FC236}">
                    <a16:creationId xmlns:a16="http://schemas.microsoft.com/office/drawing/2014/main" id="{BED4BF8C-6027-214A-BEFB-75045EE0956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bwMode="gray">
              <a:xfrm>
                <a:off x="7289324" y="4053372"/>
                <a:ext cx="1961769" cy="544443"/>
              </a:xfrm>
              <a:prstGeom prst="rect">
                <a:avLst/>
              </a:prstGeom>
            </p:spPr>
          </p:pic>
          <p:sp>
            <p:nvSpPr>
              <p:cNvPr id="220" name="正方形/長方形 219">
                <a:extLst>
                  <a:ext uri="{FF2B5EF4-FFF2-40B4-BE49-F238E27FC236}">
                    <a16:creationId xmlns:a16="http://schemas.microsoft.com/office/drawing/2014/main" id="{A694CC5E-6396-F643-AE43-1A06DB45255C}"/>
                  </a:ext>
                </a:extLst>
              </p:cNvPr>
              <p:cNvSpPr/>
              <p:nvPr/>
            </p:nvSpPr>
            <p:spPr bwMode="gray">
              <a:xfrm>
                <a:off x="7357941" y="4180392"/>
                <a:ext cx="189648" cy="297416"/>
              </a:xfrm>
              <a:prstGeom prst="rect">
                <a:avLst/>
              </a:prstGeom>
              <a:noFill/>
              <a:ln>
                <a:solidFill>
                  <a:srgbClr val="FFFF00"/>
                </a:solidFill>
              </a:ln>
              <a:effectLst>
                <a:glow rad="635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正方形/長方形 221">
                <a:extLst>
                  <a:ext uri="{FF2B5EF4-FFF2-40B4-BE49-F238E27FC236}">
                    <a16:creationId xmlns:a16="http://schemas.microsoft.com/office/drawing/2014/main" id="{FE5B6BDE-9D69-8B47-B8E5-27628F3DC523}"/>
                  </a:ext>
                </a:extLst>
              </p:cNvPr>
              <p:cNvSpPr/>
              <p:nvPr/>
            </p:nvSpPr>
            <p:spPr bwMode="gray">
              <a:xfrm>
                <a:off x="8989716" y="4180392"/>
                <a:ext cx="189648" cy="297416"/>
              </a:xfrm>
              <a:prstGeom prst="rect">
                <a:avLst/>
              </a:prstGeom>
              <a:noFill/>
              <a:ln>
                <a:solidFill>
                  <a:srgbClr val="FFFF00"/>
                </a:solidFill>
              </a:ln>
              <a:effectLst>
                <a:glow rad="635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3" name="グループ化 212">
              <a:extLst>
                <a:ext uri="{FF2B5EF4-FFF2-40B4-BE49-F238E27FC236}">
                  <a16:creationId xmlns:a16="http://schemas.microsoft.com/office/drawing/2014/main" id="{FEC12A4A-3711-AE41-91E0-E53CF1A4A697}"/>
                </a:ext>
              </a:extLst>
            </p:cNvPr>
            <p:cNvGrpSpPr/>
            <p:nvPr/>
          </p:nvGrpSpPr>
          <p:grpSpPr bwMode="gray">
            <a:xfrm>
              <a:off x="7357166" y="3499476"/>
              <a:ext cx="1841829" cy="512834"/>
              <a:chOff x="10827998" y="4064472"/>
              <a:chExt cx="1841829" cy="512834"/>
            </a:xfrm>
          </p:grpSpPr>
          <p:pic>
            <p:nvPicPr>
              <p:cNvPr id="214" name="図 213">
                <a:extLst>
                  <a:ext uri="{FF2B5EF4-FFF2-40B4-BE49-F238E27FC236}">
                    <a16:creationId xmlns:a16="http://schemas.microsoft.com/office/drawing/2014/main" id="{5EFC68B4-6EB3-AB4D-9EC0-D8F8EAA63929}"/>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bwMode="gray">
              <a:xfrm>
                <a:off x="10827998" y="4064472"/>
                <a:ext cx="1841829" cy="512834"/>
              </a:xfrm>
              <a:prstGeom prst="rect">
                <a:avLst/>
              </a:prstGeom>
            </p:spPr>
          </p:pic>
          <p:sp>
            <p:nvSpPr>
              <p:cNvPr id="215" name="正方形/長方形 214">
                <a:extLst>
                  <a:ext uri="{FF2B5EF4-FFF2-40B4-BE49-F238E27FC236}">
                    <a16:creationId xmlns:a16="http://schemas.microsoft.com/office/drawing/2014/main" id="{213D7497-F07B-BA4F-ADAE-D8801F6A2E6E}"/>
                  </a:ext>
                </a:extLst>
              </p:cNvPr>
              <p:cNvSpPr/>
              <p:nvPr/>
            </p:nvSpPr>
            <p:spPr bwMode="gray">
              <a:xfrm>
                <a:off x="12374736" y="4124242"/>
                <a:ext cx="229908" cy="389220"/>
              </a:xfrm>
              <a:prstGeom prst="rect">
                <a:avLst/>
              </a:prstGeom>
              <a:noFill/>
              <a:ln>
                <a:solidFill>
                  <a:srgbClr val="FFFF00"/>
                </a:solidFill>
              </a:ln>
              <a:effectLst>
                <a:glow rad="635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正方形/長方形 216">
                <a:extLst>
                  <a:ext uri="{FF2B5EF4-FFF2-40B4-BE49-F238E27FC236}">
                    <a16:creationId xmlns:a16="http://schemas.microsoft.com/office/drawing/2014/main" id="{743C8A60-DE3B-3E43-9EEA-302C228007EF}"/>
                  </a:ext>
                </a:extLst>
              </p:cNvPr>
              <p:cNvSpPr/>
              <p:nvPr/>
            </p:nvSpPr>
            <p:spPr bwMode="gray">
              <a:xfrm>
                <a:off x="10935122" y="4124242"/>
                <a:ext cx="229908" cy="389220"/>
              </a:xfrm>
              <a:prstGeom prst="rect">
                <a:avLst/>
              </a:prstGeom>
              <a:noFill/>
              <a:ln>
                <a:solidFill>
                  <a:srgbClr val="FFFF00"/>
                </a:solidFill>
              </a:ln>
              <a:effectLst>
                <a:glow rad="635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57" name="ホームベース 136">
            <a:extLst>
              <a:ext uri="{FF2B5EF4-FFF2-40B4-BE49-F238E27FC236}">
                <a16:creationId xmlns:a16="http://schemas.microsoft.com/office/drawing/2014/main" id="{7CB7A692-8A1D-4AB8-B3CC-7B1A07EEEDC9}"/>
              </a:ext>
            </a:extLst>
          </p:cNvPr>
          <p:cNvSpPr/>
          <p:nvPr/>
        </p:nvSpPr>
        <p:spPr>
          <a:xfrm>
            <a:off x="947050" y="4376581"/>
            <a:ext cx="1116000" cy="540000"/>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66" name="ホームベース 141">
            <a:extLst>
              <a:ext uri="{FF2B5EF4-FFF2-40B4-BE49-F238E27FC236}">
                <a16:creationId xmlns:a16="http://schemas.microsoft.com/office/drawing/2014/main" id="{848A4528-C594-43C4-AF02-2B70EFB073FA}"/>
              </a:ext>
            </a:extLst>
          </p:cNvPr>
          <p:cNvSpPr/>
          <p:nvPr/>
        </p:nvSpPr>
        <p:spPr>
          <a:xfrm>
            <a:off x="947050" y="4908953"/>
            <a:ext cx="1116000" cy="540000"/>
          </a:xfrm>
          <a:prstGeom prst="homePlate">
            <a:avLst>
              <a:gd name="adj" fmla="val 21404"/>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67" name="片側の 2 つの角を丸めた四角形 131">
            <a:extLst>
              <a:ext uri="{FF2B5EF4-FFF2-40B4-BE49-F238E27FC236}">
                <a16:creationId xmlns:a16="http://schemas.microsoft.com/office/drawing/2014/main" id="{9F8FBCAB-0CB2-46CE-9067-6E9731DE0556}"/>
              </a:ext>
            </a:extLst>
          </p:cNvPr>
          <p:cNvSpPr/>
          <p:nvPr/>
        </p:nvSpPr>
        <p:spPr>
          <a:xfrm rot="16200000">
            <a:off x="427805" y="4802259"/>
            <a:ext cx="1080000" cy="216000"/>
          </a:xfrm>
          <a:prstGeom prst="round2SameRect">
            <a:avLst>
              <a:gd name="adj1" fmla="val 32569"/>
              <a:gd name="adj2" fmla="val 0"/>
            </a:avLst>
          </a:prstGeom>
          <a:solidFill>
            <a:schemeClr val="tx1">
              <a:lumMod val="75000"/>
              <a:lumOff val="2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ホームベース 142">
            <a:extLst>
              <a:ext uri="{FF2B5EF4-FFF2-40B4-BE49-F238E27FC236}">
                <a16:creationId xmlns:a16="http://schemas.microsoft.com/office/drawing/2014/main" id="{D4405C9B-E2E6-4C9D-9339-15B44D7DBB48}"/>
              </a:ext>
            </a:extLst>
          </p:cNvPr>
          <p:cNvSpPr/>
          <p:nvPr/>
        </p:nvSpPr>
        <p:spPr>
          <a:xfrm>
            <a:off x="947050" y="3899235"/>
            <a:ext cx="1114790" cy="41620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71" name="片側の 2 つの角を丸めた四角形 123">
            <a:extLst>
              <a:ext uri="{FF2B5EF4-FFF2-40B4-BE49-F238E27FC236}">
                <a16:creationId xmlns:a16="http://schemas.microsoft.com/office/drawing/2014/main" id="{20886F54-6BF8-4AD8-AAD7-BC319AE6D07D}"/>
              </a:ext>
            </a:extLst>
          </p:cNvPr>
          <p:cNvSpPr/>
          <p:nvPr/>
        </p:nvSpPr>
        <p:spPr>
          <a:xfrm rot="16200000">
            <a:off x="779686" y="3992108"/>
            <a:ext cx="401715"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テキスト ボックス 171">
            <a:extLst>
              <a:ext uri="{FF2B5EF4-FFF2-40B4-BE49-F238E27FC236}">
                <a16:creationId xmlns:a16="http://schemas.microsoft.com/office/drawing/2014/main" id="{3FE6D713-9A15-460C-8B7B-C12BFBCB7750}"/>
              </a:ext>
            </a:extLst>
          </p:cNvPr>
          <p:cNvSpPr txBox="1"/>
          <p:nvPr/>
        </p:nvSpPr>
        <p:spPr>
          <a:xfrm>
            <a:off x="909597" y="4011120"/>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掲載期間を指定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173" name="テキスト ボックス 172">
            <a:extLst>
              <a:ext uri="{FF2B5EF4-FFF2-40B4-BE49-F238E27FC236}">
                <a16:creationId xmlns:a16="http://schemas.microsoft.com/office/drawing/2014/main" id="{7BFEBE8D-4E6A-4838-A187-0C618A345486}"/>
              </a:ext>
            </a:extLst>
          </p:cNvPr>
          <p:cNvSpPr txBox="1"/>
          <p:nvPr/>
        </p:nvSpPr>
        <p:spPr>
          <a:xfrm>
            <a:off x="1015917" y="4432303"/>
            <a:ext cx="1138185" cy="444352"/>
          </a:xfrm>
          <a:prstGeom prst="rect">
            <a:avLst/>
          </a:prstGeom>
          <a:noFill/>
        </p:spPr>
        <p:txBody>
          <a:bodyPr wrap="square" rtlCol="0">
            <a:spAutoFit/>
          </a:bodyPr>
          <a:lstStyle/>
          <a:p>
            <a:pPr>
              <a:lnSpc>
                <a:spcPct val="130000"/>
              </a:lnSpc>
            </a:pPr>
            <a:r>
              <a:rPr kumimoji="1" lang="ja-JP" altLang="en-US" sz="1100" b="1" dirty="0">
                <a:solidFill>
                  <a:schemeClr val="bg1"/>
                </a:solidFill>
                <a:latin typeface="Meiryo" panose="020B0604030504040204" pitchFamily="34" charset="-128"/>
                <a:ea typeface="Meiryo" panose="020B0604030504040204" pitchFamily="34" charset="-128"/>
              </a:rPr>
              <a:t>都道府県</a:t>
            </a:r>
            <a:r>
              <a:rPr lang="ja-JP" altLang="en-US" sz="1100" b="1" dirty="0">
                <a:solidFill>
                  <a:schemeClr val="bg1"/>
                </a:solidFill>
                <a:latin typeface="Meiryo" panose="020B0604030504040204" pitchFamily="34" charset="-128"/>
                <a:ea typeface="Meiryo" panose="020B0604030504040204" pitchFamily="34" charset="-128"/>
              </a:rPr>
              <a:t>指定</a:t>
            </a:r>
            <a:endParaRPr lang="en-US" altLang="ja-JP" sz="1100" b="1" dirty="0">
              <a:solidFill>
                <a:schemeClr val="bg1"/>
              </a:solidFill>
              <a:latin typeface="Meiryo" panose="020B0604030504040204" pitchFamily="34" charset="-128"/>
              <a:ea typeface="Meiryo" panose="020B0604030504040204" pitchFamily="34" charset="-128"/>
            </a:endParaRPr>
          </a:p>
          <a:p>
            <a:pPr>
              <a:lnSpc>
                <a:spcPct val="130000"/>
              </a:lnSpc>
            </a:pPr>
            <a:r>
              <a:rPr kumimoji="1" lang="ja-JP" altLang="en-US" sz="700" b="1" dirty="0">
                <a:solidFill>
                  <a:schemeClr val="bg1"/>
                </a:solidFill>
                <a:latin typeface="Meiryo" panose="020B0604030504040204" pitchFamily="34" charset="-128"/>
                <a:ea typeface="Meiryo" panose="020B0604030504040204" pitchFamily="34" charset="-128"/>
              </a:rPr>
              <a:t>の場合　</a:t>
            </a:r>
            <a:endParaRPr kumimoji="1" lang="en-US" altLang="ja-JP" sz="700" b="1" dirty="0">
              <a:solidFill>
                <a:schemeClr val="bg1"/>
              </a:solidFill>
              <a:latin typeface="Meiryo" panose="020B0604030504040204" pitchFamily="34" charset="-128"/>
              <a:ea typeface="Meiryo" panose="020B0604030504040204" pitchFamily="34" charset="-128"/>
            </a:endParaRPr>
          </a:p>
        </p:txBody>
      </p:sp>
      <p:sp>
        <p:nvSpPr>
          <p:cNvPr id="175" name="円/楕円 162">
            <a:extLst>
              <a:ext uri="{FF2B5EF4-FFF2-40B4-BE49-F238E27FC236}">
                <a16:creationId xmlns:a16="http://schemas.microsoft.com/office/drawing/2014/main" id="{12287868-0BA3-404E-8742-F9DE64A0EEE8}"/>
              </a:ext>
            </a:extLst>
          </p:cNvPr>
          <p:cNvSpPr>
            <a:spLocks noChangeAspect="1"/>
          </p:cNvSpPr>
          <p:nvPr/>
        </p:nvSpPr>
        <p:spPr>
          <a:xfrm>
            <a:off x="1382433" y="4801110"/>
            <a:ext cx="198000"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tx1">
                    <a:lumMod val="50000"/>
                    <a:lumOff val="50000"/>
                  </a:schemeClr>
                </a:solidFill>
                <a:latin typeface="Meiryo" panose="020B0604030504040204" pitchFamily="34" charset="-128"/>
                <a:ea typeface="Meiryo" panose="020B0604030504040204" pitchFamily="34" charset="-128"/>
              </a:rPr>
              <a:t>or</a:t>
            </a:r>
            <a:endParaRPr kumimoji="1" lang="ja-JP" altLang="en-US" sz="900"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176" name="テキスト ボックス 175">
            <a:extLst>
              <a:ext uri="{FF2B5EF4-FFF2-40B4-BE49-F238E27FC236}">
                <a16:creationId xmlns:a16="http://schemas.microsoft.com/office/drawing/2014/main" id="{8D813A77-313B-4E9B-B341-C89A22762567}"/>
              </a:ext>
            </a:extLst>
          </p:cNvPr>
          <p:cNvSpPr txBox="1"/>
          <p:nvPr/>
        </p:nvSpPr>
        <p:spPr>
          <a:xfrm>
            <a:off x="1013525" y="5006681"/>
            <a:ext cx="1071966" cy="419346"/>
          </a:xfrm>
          <a:prstGeom prst="rect">
            <a:avLst/>
          </a:prstGeom>
          <a:noFill/>
        </p:spPr>
        <p:txBody>
          <a:bodyPr wrap="square" rtlCol="0">
            <a:spAutoFit/>
          </a:bodyPr>
          <a:lstStyle/>
          <a:p>
            <a:pPr>
              <a:lnSpc>
                <a:spcPct val="120000"/>
              </a:lnSpc>
            </a:pPr>
            <a:r>
              <a:rPr kumimoji="1" lang="ja-JP" altLang="en-US" sz="1100" b="1" dirty="0">
                <a:solidFill>
                  <a:schemeClr val="bg1"/>
                </a:solidFill>
                <a:latin typeface="Meiryo" panose="020B0604030504040204" pitchFamily="34" charset="-128"/>
                <a:ea typeface="Meiryo" panose="020B0604030504040204" pitchFamily="34" charset="-128"/>
              </a:rPr>
              <a:t>市区郡指定</a:t>
            </a:r>
            <a:endParaRPr kumimoji="1" lang="en-US" altLang="ja-JP" sz="1100" b="1" dirty="0">
              <a:solidFill>
                <a:schemeClr val="bg1"/>
              </a:solidFill>
              <a:latin typeface="Meiryo" panose="020B0604030504040204" pitchFamily="34" charset="-128"/>
              <a:ea typeface="Meiryo" panose="020B0604030504040204" pitchFamily="34" charset="-128"/>
            </a:endParaRPr>
          </a:p>
          <a:p>
            <a:pPr>
              <a:lnSpc>
                <a:spcPct val="120000"/>
              </a:lnSpc>
            </a:pPr>
            <a:r>
              <a:rPr kumimoji="1" lang="ja-JP" altLang="en-US" sz="700" b="1" dirty="0">
                <a:solidFill>
                  <a:schemeClr val="bg1"/>
                </a:solidFill>
                <a:latin typeface="Meiryo" panose="020B0604030504040204" pitchFamily="34" charset="-128"/>
                <a:ea typeface="Meiryo" panose="020B0604030504040204" pitchFamily="34" charset="-128"/>
              </a:rPr>
              <a:t>の場合</a:t>
            </a:r>
            <a:endParaRPr kumimoji="1" lang="en-US" altLang="ja-JP" sz="700" b="1" dirty="0">
              <a:solidFill>
                <a:schemeClr val="bg1"/>
              </a:solidFill>
              <a:latin typeface="Meiryo" panose="020B0604030504040204" pitchFamily="34" charset="-128"/>
              <a:ea typeface="Meiryo" panose="020B0604030504040204" pitchFamily="34" charset="-128"/>
            </a:endParaRPr>
          </a:p>
        </p:txBody>
      </p:sp>
      <p:sp>
        <p:nvSpPr>
          <p:cNvPr id="177" name="テキスト ボックス 176">
            <a:extLst>
              <a:ext uri="{FF2B5EF4-FFF2-40B4-BE49-F238E27FC236}">
                <a16:creationId xmlns:a16="http://schemas.microsoft.com/office/drawing/2014/main" id="{5B2CB946-34D1-4CD8-A2C0-7F4E80055B85}"/>
              </a:ext>
            </a:extLst>
          </p:cNvPr>
          <p:cNvSpPr txBox="1"/>
          <p:nvPr/>
        </p:nvSpPr>
        <p:spPr>
          <a:xfrm>
            <a:off x="810084" y="4358254"/>
            <a:ext cx="338554" cy="1105431"/>
          </a:xfrm>
          <a:prstGeom prst="rect">
            <a:avLst/>
          </a:prstGeom>
          <a:noFill/>
        </p:spPr>
        <p:txBody>
          <a:bodyPr vert="eaVert"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掲載エリア</a:t>
            </a:r>
            <a:r>
              <a:rPr lang="ja-JP" altLang="en-US" sz="900" b="1" dirty="0">
                <a:solidFill>
                  <a:schemeClr val="bg1"/>
                </a:solidFill>
                <a:latin typeface="メイリオ" pitchFamily="50" charset="-128"/>
                <a:ea typeface="メイリオ" pitchFamily="50" charset="-128"/>
                <a:cs typeface="メイリオ" pitchFamily="50" charset="-128"/>
              </a:rPr>
              <a:t>を</a:t>
            </a:r>
            <a:r>
              <a:rPr lang="ja-JP" altLang="en-US" sz="1000" b="1" dirty="0">
                <a:solidFill>
                  <a:schemeClr val="bg1"/>
                </a:solidFill>
                <a:latin typeface="メイリオ" pitchFamily="50" charset="-128"/>
                <a:ea typeface="メイリオ" pitchFamily="50" charset="-128"/>
                <a:cs typeface="メイリオ" pitchFamily="50" charset="-128"/>
              </a:rPr>
              <a:t>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178" name="ホームベース 142">
            <a:extLst>
              <a:ext uri="{FF2B5EF4-FFF2-40B4-BE49-F238E27FC236}">
                <a16:creationId xmlns:a16="http://schemas.microsoft.com/office/drawing/2014/main" id="{2A5680E7-5B91-42B6-B810-129E21450621}"/>
              </a:ext>
            </a:extLst>
          </p:cNvPr>
          <p:cNvSpPr/>
          <p:nvPr/>
        </p:nvSpPr>
        <p:spPr>
          <a:xfrm>
            <a:off x="939665" y="3297722"/>
            <a:ext cx="1114790" cy="41620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89" name="片側の 2 つの角を丸めた四角形 123">
            <a:extLst>
              <a:ext uri="{FF2B5EF4-FFF2-40B4-BE49-F238E27FC236}">
                <a16:creationId xmlns:a16="http://schemas.microsoft.com/office/drawing/2014/main" id="{4A401A52-751A-4AF9-9E21-C80B9388A0D4}"/>
              </a:ext>
            </a:extLst>
          </p:cNvPr>
          <p:cNvSpPr/>
          <p:nvPr/>
        </p:nvSpPr>
        <p:spPr>
          <a:xfrm rot="16200000">
            <a:off x="779686" y="3390228"/>
            <a:ext cx="401715"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テキスト ボックス 189">
            <a:extLst>
              <a:ext uri="{FF2B5EF4-FFF2-40B4-BE49-F238E27FC236}">
                <a16:creationId xmlns:a16="http://schemas.microsoft.com/office/drawing/2014/main" id="{615A7CFB-5004-456D-99AC-10E2B98D0111}"/>
              </a:ext>
            </a:extLst>
          </p:cNvPr>
          <p:cNvSpPr txBox="1"/>
          <p:nvPr/>
        </p:nvSpPr>
        <p:spPr>
          <a:xfrm>
            <a:off x="902212" y="3409607"/>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デバイスを指定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226" name="正方形/長方形 225">
            <a:extLst>
              <a:ext uri="{FF2B5EF4-FFF2-40B4-BE49-F238E27FC236}">
                <a16:creationId xmlns:a16="http://schemas.microsoft.com/office/drawing/2014/main" id="{C6B90583-344A-434F-A10D-BA8EA1992B24}"/>
              </a:ext>
            </a:extLst>
          </p:cNvPr>
          <p:cNvSpPr/>
          <p:nvPr/>
        </p:nvSpPr>
        <p:spPr>
          <a:xfrm>
            <a:off x="1457468" y="4665685"/>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複数指定可</a:t>
            </a:r>
          </a:p>
        </p:txBody>
      </p:sp>
      <p:sp>
        <p:nvSpPr>
          <p:cNvPr id="230" name="正方形/長方形 229">
            <a:extLst>
              <a:ext uri="{FF2B5EF4-FFF2-40B4-BE49-F238E27FC236}">
                <a16:creationId xmlns:a16="http://schemas.microsoft.com/office/drawing/2014/main" id="{AC83E081-F36A-4C52-B1C8-C9E14FDB4B42}"/>
              </a:ext>
            </a:extLst>
          </p:cNvPr>
          <p:cNvSpPr/>
          <p:nvPr/>
        </p:nvSpPr>
        <p:spPr>
          <a:xfrm>
            <a:off x="1453741" y="5224907"/>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複数指定可</a:t>
            </a:r>
          </a:p>
        </p:txBody>
      </p:sp>
      <p:sp>
        <p:nvSpPr>
          <p:cNvPr id="232" name="テキスト ボックス 231">
            <a:extLst>
              <a:ext uri="{FF2B5EF4-FFF2-40B4-BE49-F238E27FC236}">
                <a16:creationId xmlns:a16="http://schemas.microsoft.com/office/drawing/2014/main" id="{1BDD38EF-A5FE-40FA-8804-A79E9F59760D}"/>
              </a:ext>
            </a:extLst>
          </p:cNvPr>
          <p:cNvSpPr txBox="1"/>
          <p:nvPr/>
        </p:nvSpPr>
        <p:spPr>
          <a:xfrm>
            <a:off x="6320262" y="457054"/>
            <a:ext cx="3475032" cy="428194"/>
          </a:xfrm>
          <a:prstGeom prst="rect">
            <a:avLst/>
          </a:prstGeom>
          <a:noFill/>
        </p:spPr>
        <p:txBody>
          <a:bodyPr wrap="square" rtlCol="0">
            <a:spAutoFit/>
          </a:bodyPr>
          <a:lstStyle/>
          <a:p>
            <a:pPr lvl="0" algn="r">
              <a:lnSpc>
                <a:spcPct val="120000"/>
              </a:lnSpc>
              <a:defRPr/>
            </a:pPr>
            <a:r>
              <a:rPr lang="ja-JP" altLang="en-US" sz="900" b="1" dirty="0">
                <a:solidFill>
                  <a:prstClr val="white"/>
                </a:solidFill>
                <a:latin typeface="Meiryo" panose="020B0604030504040204" pitchFamily="34" charset="-128"/>
                <a:ea typeface="Meiryo" panose="020B0604030504040204" pitchFamily="34" charset="-128"/>
              </a:rPr>
              <a:t>既存の静止画データから</a:t>
            </a:r>
            <a:r>
              <a:rPr lang="en-US" altLang="ja-JP" sz="900" b="1" dirty="0">
                <a:solidFill>
                  <a:prstClr val="white"/>
                </a:solidFill>
                <a:latin typeface="Meiryo" panose="020B0604030504040204" pitchFamily="34" charset="-128"/>
                <a:ea typeface="Meiryo" panose="020B0604030504040204" pitchFamily="34" charset="-128"/>
              </a:rPr>
              <a:t>15</a:t>
            </a:r>
            <a:r>
              <a:rPr lang="ja-JP" altLang="en-US" sz="900" b="1" dirty="0">
                <a:solidFill>
                  <a:prstClr val="white"/>
                </a:solidFill>
                <a:latin typeface="Meiryo" panose="020B0604030504040204" pitchFamily="34" charset="-128"/>
                <a:ea typeface="Meiryo" panose="020B0604030504040204" pitchFamily="34" charset="-128"/>
              </a:rPr>
              <a:t>秒の動画を制作し、</a:t>
            </a:r>
            <a:endParaRPr lang="en-US" altLang="ja-JP" sz="900" b="1" dirty="0">
              <a:solidFill>
                <a:prstClr val="white"/>
              </a:solidFill>
              <a:latin typeface="Meiryo" panose="020B0604030504040204" pitchFamily="34" charset="-128"/>
              <a:ea typeface="Meiryo" panose="020B0604030504040204" pitchFamily="34" charset="-128"/>
            </a:endParaRPr>
          </a:p>
          <a:p>
            <a:pPr algn="r">
              <a:lnSpc>
                <a:spcPct val="130000"/>
              </a:lnSpc>
            </a:pPr>
            <a:r>
              <a:rPr lang="ja-JP" altLang="en-US" sz="900" b="1" u="sng" dirty="0">
                <a:solidFill>
                  <a:schemeClr val="bg1"/>
                </a:solidFill>
                <a:latin typeface="Meiryo" panose="020B0604030504040204" pitchFamily="34" charset="-128"/>
                <a:ea typeface="Meiryo" panose="020B0604030504040204" pitchFamily="34" charset="-128"/>
              </a:rPr>
              <a:t>サイネージ</a:t>
            </a:r>
            <a:r>
              <a:rPr lang="ja-JP" altLang="en-US" sz="900" b="1" dirty="0">
                <a:solidFill>
                  <a:schemeClr val="bg1"/>
                </a:solidFill>
                <a:latin typeface="Meiryo" panose="020B0604030504040204" pitchFamily="34" charset="-128"/>
                <a:ea typeface="Meiryo" panose="020B0604030504040204" pitchFamily="34" charset="-128"/>
              </a:rPr>
              <a:t>と</a:t>
            </a:r>
            <a:r>
              <a:rPr lang="en-US" altLang="ja-JP" sz="900" b="1" u="sng" dirty="0">
                <a:solidFill>
                  <a:schemeClr val="bg1"/>
                </a:solidFill>
                <a:latin typeface="Meiryo" panose="020B0604030504040204" pitchFamily="34" charset="-128"/>
                <a:ea typeface="Meiryo" panose="020B0604030504040204" pitchFamily="34" charset="-128"/>
              </a:rPr>
              <a:t>Yahoo! JAPAN </a:t>
            </a:r>
            <a:r>
              <a:rPr lang="ja-JP" altLang="en-US" sz="900" b="1" u="sng" dirty="0">
                <a:solidFill>
                  <a:schemeClr val="bg1"/>
                </a:solidFill>
                <a:latin typeface="Meiryo" panose="020B0604030504040204" pitchFamily="34" charset="-128"/>
                <a:ea typeface="Meiryo" panose="020B0604030504040204" pitchFamily="34" charset="-128"/>
              </a:rPr>
              <a:t>トップページ</a:t>
            </a:r>
            <a:r>
              <a:rPr lang="ja-JP" altLang="en-US" sz="900" b="1" dirty="0">
                <a:solidFill>
                  <a:schemeClr val="bg1"/>
                </a:solidFill>
                <a:latin typeface="Meiryo" panose="020B0604030504040204" pitchFamily="34" charset="-128"/>
                <a:ea typeface="Meiryo" panose="020B0604030504040204" pitchFamily="34" charset="-128"/>
              </a:rPr>
              <a:t>で動画広告を実施。</a:t>
            </a:r>
            <a:endParaRPr lang="en-US" altLang="ja-JP" sz="900" b="1" dirty="0">
              <a:solidFill>
                <a:schemeClr val="bg1"/>
              </a:solidFill>
              <a:latin typeface="Meiryo" panose="020B0604030504040204" pitchFamily="34" charset="-128"/>
              <a:ea typeface="Meiryo" panose="020B0604030504040204" pitchFamily="34" charset="-128"/>
            </a:endParaRPr>
          </a:p>
        </p:txBody>
      </p:sp>
      <p:sp>
        <p:nvSpPr>
          <p:cNvPr id="148" name="正方形/長方形 147">
            <a:extLst>
              <a:ext uri="{FF2B5EF4-FFF2-40B4-BE49-F238E27FC236}">
                <a16:creationId xmlns:a16="http://schemas.microsoft.com/office/drawing/2014/main" id="{48B9DB0F-D993-4837-B79A-F1FDEAB914F9}"/>
              </a:ext>
            </a:extLst>
          </p:cNvPr>
          <p:cNvSpPr/>
          <p:nvPr/>
        </p:nvSpPr>
        <p:spPr>
          <a:xfrm flipV="1">
            <a:off x="361191" y="5553559"/>
            <a:ext cx="9283101" cy="576000"/>
          </a:xfrm>
          <a:prstGeom prst="rect">
            <a:avLst/>
          </a:prstGeom>
          <a:gradFill flip="none" rotWithShape="1">
            <a:gsLst>
              <a:gs pos="100000">
                <a:schemeClr val="bg1"/>
              </a:gs>
              <a:gs pos="0">
                <a:srgbClr val="EEEDC6"/>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0" name="直線コネクタ 149">
            <a:extLst>
              <a:ext uri="{FF2B5EF4-FFF2-40B4-BE49-F238E27FC236}">
                <a16:creationId xmlns:a16="http://schemas.microsoft.com/office/drawing/2014/main" id="{0ED3A237-CC4B-475B-8A84-0F3AEB40B2E7}"/>
              </a:ext>
            </a:extLst>
          </p:cNvPr>
          <p:cNvCxnSpPr>
            <a:cxnSpLocks/>
          </p:cNvCxnSpPr>
          <p:nvPr/>
        </p:nvCxnSpPr>
        <p:spPr>
          <a:xfrm flipV="1">
            <a:off x="361585" y="5553559"/>
            <a:ext cx="9293209" cy="7144"/>
          </a:xfrm>
          <a:prstGeom prst="line">
            <a:avLst/>
          </a:prstGeom>
          <a:ln>
            <a:solidFill>
              <a:srgbClr val="C5C01B"/>
            </a:solidFill>
          </a:ln>
        </p:spPr>
        <p:style>
          <a:lnRef idx="1">
            <a:schemeClr val="accent1"/>
          </a:lnRef>
          <a:fillRef idx="0">
            <a:schemeClr val="accent1"/>
          </a:fillRef>
          <a:effectRef idx="0">
            <a:schemeClr val="accent1"/>
          </a:effectRef>
          <a:fontRef idx="minor">
            <a:schemeClr val="tx1"/>
          </a:fontRef>
        </p:style>
      </p:cxnSp>
      <p:sp>
        <p:nvSpPr>
          <p:cNvPr id="160" name="平行四辺形 159">
            <a:extLst>
              <a:ext uri="{FF2B5EF4-FFF2-40B4-BE49-F238E27FC236}">
                <a16:creationId xmlns:a16="http://schemas.microsoft.com/office/drawing/2014/main" id="{2FBC04E1-A0D9-48E8-9AAB-A4DBDDA46783}"/>
              </a:ext>
            </a:extLst>
          </p:cNvPr>
          <p:cNvSpPr/>
          <p:nvPr/>
        </p:nvSpPr>
        <p:spPr>
          <a:xfrm>
            <a:off x="177693" y="5545346"/>
            <a:ext cx="673027" cy="689838"/>
          </a:xfrm>
          <a:prstGeom prst="parallelogram">
            <a:avLst>
              <a:gd name="adj" fmla="val 27873"/>
            </a:avLst>
          </a:prstGeom>
          <a:gradFill>
            <a:gsLst>
              <a:gs pos="100000">
                <a:srgbClr val="C5C01C"/>
              </a:gs>
              <a:gs pos="0">
                <a:srgbClr val="EEEDC6"/>
              </a:gs>
            </a:gsLst>
            <a:lin ang="16200000" scaled="1"/>
          </a:gradFill>
          <a:ln w="76200" cap="rnd">
            <a:gradFill>
              <a:gsLst>
                <a:gs pos="0">
                  <a:srgbClr val="C5C01C"/>
                </a:gs>
                <a:gs pos="100000">
                  <a:srgbClr val="EEEDC6"/>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テキスト ボックス 160">
            <a:extLst>
              <a:ext uri="{FF2B5EF4-FFF2-40B4-BE49-F238E27FC236}">
                <a16:creationId xmlns:a16="http://schemas.microsoft.com/office/drawing/2014/main" id="{E5BFFE60-688F-40A9-B68A-8AFF8F201499}"/>
              </a:ext>
            </a:extLst>
          </p:cNvPr>
          <p:cNvSpPr txBox="1"/>
          <p:nvPr/>
        </p:nvSpPr>
        <p:spPr>
          <a:xfrm>
            <a:off x="194517" y="5438973"/>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3</a:t>
            </a:r>
          </a:p>
        </p:txBody>
      </p:sp>
      <p:grpSp>
        <p:nvGrpSpPr>
          <p:cNvPr id="162" name="グループ化 161">
            <a:extLst>
              <a:ext uri="{FF2B5EF4-FFF2-40B4-BE49-F238E27FC236}">
                <a16:creationId xmlns:a16="http://schemas.microsoft.com/office/drawing/2014/main" id="{916F245A-428A-4772-A049-241F83EDDA7D}"/>
              </a:ext>
            </a:extLst>
          </p:cNvPr>
          <p:cNvGrpSpPr/>
          <p:nvPr/>
        </p:nvGrpSpPr>
        <p:grpSpPr>
          <a:xfrm>
            <a:off x="897977" y="1075507"/>
            <a:ext cx="8462184" cy="1101946"/>
            <a:chOff x="897977" y="1075507"/>
            <a:chExt cx="8462184" cy="1101946"/>
          </a:xfrm>
        </p:grpSpPr>
        <p:sp>
          <p:nvSpPr>
            <p:cNvPr id="169" name="角丸四角形 204">
              <a:extLst>
                <a:ext uri="{FF2B5EF4-FFF2-40B4-BE49-F238E27FC236}">
                  <a16:creationId xmlns:a16="http://schemas.microsoft.com/office/drawing/2014/main" id="{4CC737FD-D96E-4AAC-A2E9-DC51CFF85DAF}"/>
                </a:ext>
              </a:extLst>
            </p:cNvPr>
            <p:cNvSpPr>
              <a:spLocks/>
            </p:cNvSpPr>
            <p:nvPr/>
          </p:nvSpPr>
          <p:spPr>
            <a:xfrm>
              <a:off x="5649126" y="1421453"/>
              <a:ext cx="991960" cy="756000"/>
            </a:xfrm>
            <a:prstGeom prst="roundRect">
              <a:avLst>
                <a:gd name="adj" fmla="val 7668"/>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制作する</a:t>
              </a:r>
              <a:endPar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完全パッケージ動画</a:t>
              </a:r>
              <a:endPar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2</a:t>
              </a: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次利用権利</a:t>
              </a:r>
            </a:p>
          </p:txBody>
        </p:sp>
        <p:sp>
          <p:nvSpPr>
            <p:cNvPr id="170" name="角丸四角形 204">
              <a:extLst>
                <a:ext uri="{FF2B5EF4-FFF2-40B4-BE49-F238E27FC236}">
                  <a16:creationId xmlns:a16="http://schemas.microsoft.com/office/drawing/2014/main" id="{61E1EC58-19F8-43FD-BE0A-8678B7B4F197}"/>
                </a:ext>
              </a:extLst>
            </p:cNvPr>
            <p:cNvSpPr>
              <a:spLocks/>
            </p:cNvSpPr>
            <p:nvPr/>
          </p:nvSpPr>
          <p:spPr>
            <a:xfrm>
              <a:off x="6672627"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15</a:t>
              </a: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秒動画制作</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a:t>
              </a: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タイプ</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74" name="角丸四角形 204">
              <a:extLst>
                <a:ext uri="{FF2B5EF4-FFF2-40B4-BE49-F238E27FC236}">
                  <a16:creationId xmlns:a16="http://schemas.microsoft.com/office/drawing/2014/main" id="{4C33C7FD-4A93-41D1-9B95-262D72F75CD2}"/>
                </a:ext>
              </a:extLst>
            </p:cNvPr>
            <p:cNvSpPr>
              <a:spLocks/>
            </p:cNvSpPr>
            <p:nvPr/>
          </p:nvSpPr>
          <p:spPr>
            <a:xfrm>
              <a:off x="7351273"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ヤフー用</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バナー制作</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83" name="角丸四角形 204">
              <a:extLst>
                <a:ext uri="{FF2B5EF4-FFF2-40B4-BE49-F238E27FC236}">
                  <a16:creationId xmlns:a16="http://schemas.microsoft.com/office/drawing/2014/main" id="{74EBA470-AB2A-47ED-98F4-8D094EE0C0A3}"/>
                </a:ext>
              </a:extLst>
            </p:cNvPr>
            <p:cNvSpPr>
              <a:spLocks/>
            </p:cNvSpPr>
            <p:nvPr/>
          </p:nvSpPr>
          <p:spPr>
            <a:xfrm>
              <a:off x="8029919"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お任せ</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ナレーション</a:t>
              </a: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BGM</a:t>
              </a: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・効果音</a:t>
              </a:r>
            </a:p>
          </p:txBody>
        </p:sp>
        <p:sp>
          <p:nvSpPr>
            <p:cNvPr id="184" name="角丸四角形 204">
              <a:extLst>
                <a:ext uri="{FF2B5EF4-FFF2-40B4-BE49-F238E27FC236}">
                  <a16:creationId xmlns:a16="http://schemas.microsoft.com/office/drawing/2014/main" id="{3037C79B-01D7-4E97-9CEB-CFBA480C433D}"/>
                </a:ext>
              </a:extLst>
            </p:cNvPr>
            <p:cNvSpPr>
              <a:spLocks/>
            </p:cNvSpPr>
            <p:nvPr/>
          </p:nvSpPr>
          <p:spPr>
            <a:xfrm>
              <a:off x="8708564"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完パケ動画データ納品</a:t>
              </a:r>
            </a:p>
          </p:txBody>
        </p:sp>
        <p:sp>
          <p:nvSpPr>
            <p:cNvPr id="185" name="角丸四角形 204">
              <a:extLst>
                <a:ext uri="{FF2B5EF4-FFF2-40B4-BE49-F238E27FC236}">
                  <a16:creationId xmlns:a16="http://schemas.microsoft.com/office/drawing/2014/main" id="{22C94883-8500-4A40-B452-64A4E4E15225}"/>
                </a:ext>
              </a:extLst>
            </p:cNvPr>
            <p:cNvSpPr>
              <a:spLocks/>
            </p:cNvSpPr>
            <p:nvPr/>
          </p:nvSpPr>
          <p:spPr>
            <a:xfrm>
              <a:off x="6672627" y="1817453"/>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広告料</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86" name="角丸四角形 204">
              <a:extLst>
                <a:ext uri="{FF2B5EF4-FFF2-40B4-BE49-F238E27FC236}">
                  <a16:creationId xmlns:a16="http://schemas.microsoft.com/office/drawing/2014/main" id="{4FAAB5AF-D92B-44DC-9DC9-5EC81D44AF92}"/>
                </a:ext>
              </a:extLst>
            </p:cNvPr>
            <p:cNvSpPr>
              <a:spLocks/>
            </p:cNvSpPr>
            <p:nvPr/>
          </p:nvSpPr>
          <p:spPr>
            <a:xfrm>
              <a:off x="7351273" y="1816794"/>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TVCM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広告料</a:t>
              </a:r>
              <a:endParaRPr kumimoji="0" lang="en-US" altLang="ja-JP"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a:t>
              </a:r>
              <a:r>
                <a:rPr kumimoji="0" lang="ja-JP" altLang="en-US"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納品ﾒﾃﾞｨｱ含</a:t>
              </a:r>
              <a:r>
                <a:rPr kumimoji="0" lang="en-US" altLang="ja-JP"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a:t>
              </a:r>
              <a:endParaRPr kumimoji="0" lang="ja-JP" altLang="en-US"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endParaRPr>
            </a:p>
          </p:txBody>
        </p:sp>
        <p:sp>
          <p:nvSpPr>
            <p:cNvPr id="218" name="角丸四角形 204">
              <a:extLst>
                <a:ext uri="{FF2B5EF4-FFF2-40B4-BE49-F238E27FC236}">
                  <a16:creationId xmlns:a16="http://schemas.microsoft.com/office/drawing/2014/main" id="{A40A597F-54CF-4DAC-9A79-7B9793B9A9A3}"/>
                </a:ext>
              </a:extLst>
            </p:cNvPr>
            <p:cNvSpPr>
              <a:spLocks/>
            </p:cNvSpPr>
            <p:nvPr/>
          </p:nvSpPr>
          <p:spPr>
            <a:xfrm>
              <a:off x="8029919" y="1816794"/>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広告料</a:t>
              </a:r>
              <a:endParaRPr kumimoji="0" lang="ja-JP" altLang="en-US"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endParaRPr>
            </a:p>
          </p:txBody>
        </p:sp>
        <p:sp>
          <p:nvSpPr>
            <p:cNvPr id="229" name="角丸四角形 204">
              <a:extLst>
                <a:ext uri="{FF2B5EF4-FFF2-40B4-BE49-F238E27FC236}">
                  <a16:creationId xmlns:a16="http://schemas.microsoft.com/office/drawing/2014/main" id="{D76CF9E9-4FF3-4F53-A766-2BBA9AC4C3D7}"/>
                </a:ext>
              </a:extLst>
            </p:cNvPr>
            <p:cNvSpPr>
              <a:spLocks/>
            </p:cNvSpPr>
            <p:nvPr/>
          </p:nvSpPr>
          <p:spPr>
            <a:xfrm>
              <a:off x="8708564" y="1816794"/>
              <a:ext cx="648000" cy="360000"/>
            </a:xfrm>
            <a:prstGeom prst="roundRect">
              <a:avLst>
                <a:gd name="adj" fmla="val 12240"/>
              </a:avLst>
            </a:prstGeom>
            <a:solidFill>
              <a:srgbClr val="404040"/>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サイネージ</a:t>
              </a:r>
              <a:endParaRPr kumimoji="0" lang="en-US" altLang="ja-JP" sz="7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広告料</a:t>
              </a:r>
            </a:p>
          </p:txBody>
        </p:sp>
        <p:cxnSp>
          <p:nvCxnSpPr>
            <p:cNvPr id="233" name="直線コネクタ 232">
              <a:extLst>
                <a:ext uri="{FF2B5EF4-FFF2-40B4-BE49-F238E27FC236}">
                  <a16:creationId xmlns:a16="http://schemas.microsoft.com/office/drawing/2014/main" id="{0803E6FC-46B4-44CC-AF5F-066B8403F650}"/>
                </a:ext>
              </a:extLst>
            </p:cNvPr>
            <p:cNvCxnSpPr>
              <a:cxnSpLocks/>
            </p:cNvCxnSpPr>
            <p:nvPr/>
          </p:nvCxnSpPr>
          <p:spPr>
            <a:xfrm flipH="1">
              <a:off x="8042389" y="1826118"/>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8" name="テキスト ボックス 237">
              <a:extLst>
                <a:ext uri="{FF2B5EF4-FFF2-40B4-BE49-F238E27FC236}">
                  <a16:creationId xmlns:a16="http://schemas.microsoft.com/office/drawing/2014/main" id="{5DF4CE22-9586-4E07-A036-8EB96B62ECF9}"/>
                </a:ext>
              </a:extLst>
            </p:cNvPr>
            <p:cNvSpPr txBox="1"/>
            <p:nvPr/>
          </p:nvSpPr>
          <p:spPr>
            <a:xfrm>
              <a:off x="6854092" y="1156195"/>
              <a:ext cx="1261884" cy="184666"/>
            </a:xfrm>
            <a:prstGeom prst="rect">
              <a:avLst/>
            </a:prstGeom>
            <a:noFill/>
            <a:ln>
              <a:noFill/>
            </a:ln>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この</a:t>
              </a:r>
              <a:r>
                <a:rPr kumimoji="0"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プランに含まれるサービス</a:t>
              </a:r>
              <a:endPar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cxnSp>
          <p:nvCxnSpPr>
            <p:cNvPr id="239" name="直線コネクタ 238">
              <a:extLst>
                <a:ext uri="{FF2B5EF4-FFF2-40B4-BE49-F238E27FC236}">
                  <a16:creationId xmlns:a16="http://schemas.microsoft.com/office/drawing/2014/main" id="{AD2ACD3A-F1E7-44B1-AEE1-B4C0E5474A63}"/>
                </a:ext>
              </a:extLst>
            </p:cNvPr>
            <p:cNvCxnSpPr>
              <a:cxnSpLocks/>
            </p:cNvCxnSpPr>
            <p:nvPr/>
          </p:nvCxnSpPr>
          <p:spPr>
            <a:xfrm>
              <a:off x="5667417" y="1248706"/>
              <a:ext cx="1266067"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40" name="直線コネクタ 239">
              <a:extLst>
                <a:ext uri="{FF2B5EF4-FFF2-40B4-BE49-F238E27FC236}">
                  <a16:creationId xmlns:a16="http://schemas.microsoft.com/office/drawing/2014/main" id="{2D352C66-D8B2-4468-8386-220259E76A4A}"/>
                </a:ext>
              </a:extLst>
            </p:cNvPr>
            <p:cNvCxnSpPr>
              <a:cxnSpLocks/>
            </p:cNvCxnSpPr>
            <p:nvPr/>
          </p:nvCxnSpPr>
          <p:spPr>
            <a:xfrm>
              <a:off x="8094094" y="1248706"/>
              <a:ext cx="1266067"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241" name="図 240">
              <a:extLst>
                <a:ext uri="{FF2B5EF4-FFF2-40B4-BE49-F238E27FC236}">
                  <a16:creationId xmlns:a16="http://schemas.microsoft.com/office/drawing/2014/main" id="{B5A3ABA0-446A-454D-A228-316F50F4E54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5907929" y="1075507"/>
              <a:ext cx="433858" cy="337750"/>
            </a:xfrm>
            <a:prstGeom prst="rect">
              <a:avLst/>
            </a:prstGeom>
            <a:effectLst/>
          </p:spPr>
        </p:pic>
        <p:grpSp>
          <p:nvGrpSpPr>
            <p:cNvPr id="242" name="グループ化 241">
              <a:extLst>
                <a:ext uri="{FF2B5EF4-FFF2-40B4-BE49-F238E27FC236}">
                  <a16:creationId xmlns:a16="http://schemas.microsoft.com/office/drawing/2014/main" id="{6065FEE5-AB49-4A4D-B459-B2EFE5020F1B}"/>
                </a:ext>
              </a:extLst>
            </p:cNvPr>
            <p:cNvGrpSpPr/>
            <p:nvPr/>
          </p:nvGrpSpPr>
          <p:grpSpPr>
            <a:xfrm>
              <a:off x="897977" y="1121406"/>
              <a:ext cx="4361369" cy="1010125"/>
              <a:chOff x="897977" y="1121406"/>
              <a:chExt cx="4361369" cy="1010125"/>
            </a:xfrm>
          </p:grpSpPr>
          <p:pic>
            <p:nvPicPr>
              <p:cNvPr id="244" name="図 243">
                <a:extLst>
                  <a:ext uri="{FF2B5EF4-FFF2-40B4-BE49-F238E27FC236}">
                    <a16:creationId xmlns:a16="http://schemas.microsoft.com/office/drawing/2014/main" id="{A7810167-38D9-417D-905F-29942027E32E}"/>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406213" y="1445127"/>
                <a:ext cx="853133" cy="686404"/>
              </a:xfrm>
              <a:prstGeom prst="rect">
                <a:avLst/>
              </a:prstGeom>
            </p:spPr>
          </p:pic>
          <p:cxnSp>
            <p:nvCxnSpPr>
              <p:cNvPr id="245" name="直線矢印コネクタ 244">
                <a:extLst>
                  <a:ext uri="{FF2B5EF4-FFF2-40B4-BE49-F238E27FC236}">
                    <a16:creationId xmlns:a16="http://schemas.microsoft.com/office/drawing/2014/main" id="{D665ACBB-F67F-4079-B2DC-E496A22B1940}"/>
                  </a:ext>
                </a:extLst>
              </p:cNvPr>
              <p:cNvCxnSpPr>
                <a:cxnSpLocks/>
              </p:cNvCxnSpPr>
              <p:nvPr/>
            </p:nvCxnSpPr>
            <p:spPr>
              <a:xfrm>
                <a:off x="3587676" y="1811311"/>
                <a:ext cx="290128" cy="0"/>
              </a:xfrm>
              <a:prstGeom prst="straightConnector1">
                <a:avLst/>
              </a:prstGeom>
              <a:ln w="28575">
                <a:solidFill>
                  <a:schemeClr val="tx1">
                    <a:lumMod val="65000"/>
                    <a:lumOff val="3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46" name="図 245">
                <a:extLst>
                  <a:ext uri="{FF2B5EF4-FFF2-40B4-BE49-F238E27FC236}">
                    <a16:creationId xmlns:a16="http://schemas.microsoft.com/office/drawing/2014/main" id="{696E5331-7FC2-4502-A373-427CCBDDA8FA}"/>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931546" y="1468484"/>
                <a:ext cx="2023285" cy="657587"/>
              </a:xfrm>
              <a:prstGeom prst="rect">
                <a:avLst/>
              </a:prstGeom>
            </p:spPr>
          </p:pic>
          <p:grpSp>
            <p:nvGrpSpPr>
              <p:cNvPr id="247" name="グループ化 246">
                <a:extLst>
                  <a:ext uri="{FF2B5EF4-FFF2-40B4-BE49-F238E27FC236}">
                    <a16:creationId xmlns:a16="http://schemas.microsoft.com/office/drawing/2014/main" id="{45DAC3F3-C431-47AB-9293-58F67C737A47}"/>
                  </a:ext>
                </a:extLst>
              </p:cNvPr>
              <p:cNvGrpSpPr/>
              <p:nvPr/>
            </p:nvGrpSpPr>
            <p:grpSpPr>
              <a:xfrm>
                <a:off x="3965314" y="1520677"/>
                <a:ext cx="616988" cy="609485"/>
                <a:chOff x="4024761" y="1544123"/>
                <a:chExt cx="616988" cy="609485"/>
              </a:xfrm>
            </p:grpSpPr>
            <p:grpSp>
              <p:nvGrpSpPr>
                <p:cNvPr id="252" name="グループ化 251">
                  <a:extLst>
                    <a:ext uri="{FF2B5EF4-FFF2-40B4-BE49-F238E27FC236}">
                      <a16:creationId xmlns:a16="http://schemas.microsoft.com/office/drawing/2014/main" id="{438B68E9-3FB1-43D3-B7F1-318F08FC26D7}"/>
                    </a:ext>
                  </a:extLst>
                </p:cNvPr>
                <p:cNvGrpSpPr/>
                <p:nvPr/>
              </p:nvGrpSpPr>
              <p:grpSpPr>
                <a:xfrm>
                  <a:off x="4032264" y="1544123"/>
                  <a:ext cx="609485" cy="609485"/>
                  <a:chOff x="3577777" y="1565044"/>
                  <a:chExt cx="734386" cy="734386"/>
                </a:xfrm>
              </p:grpSpPr>
              <p:sp>
                <p:nvSpPr>
                  <p:cNvPr id="256" name="円/楕円 184">
                    <a:extLst>
                      <a:ext uri="{FF2B5EF4-FFF2-40B4-BE49-F238E27FC236}">
                        <a16:creationId xmlns:a16="http://schemas.microsoft.com/office/drawing/2014/main" id="{B30A3F08-B9E6-4644-8B02-FAFA4DFFABAE}"/>
                      </a:ext>
                    </a:extLst>
                  </p:cNvPr>
                  <p:cNvSpPr/>
                  <p:nvPr/>
                </p:nvSpPr>
                <p:spPr>
                  <a:xfrm>
                    <a:off x="3577777" y="1565044"/>
                    <a:ext cx="734386" cy="73438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7" name="テキスト ボックス 256">
                    <a:extLst>
                      <a:ext uri="{FF2B5EF4-FFF2-40B4-BE49-F238E27FC236}">
                        <a16:creationId xmlns:a16="http://schemas.microsoft.com/office/drawing/2014/main" id="{F52DC074-1148-4C50-8308-32742FCF4637}"/>
                      </a:ext>
                    </a:extLst>
                  </p:cNvPr>
                  <p:cNvSpPr txBox="1"/>
                  <p:nvPr/>
                </p:nvSpPr>
                <p:spPr>
                  <a:xfrm>
                    <a:off x="3594744" y="1582301"/>
                    <a:ext cx="676413" cy="615609"/>
                  </a:xfrm>
                  <a:prstGeom prst="rect">
                    <a:avLst/>
                  </a:prstGeom>
                  <a:noFill/>
                </p:spPr>
                <p:txBody>
                  <a:bodyPr wrap="none" rtlCol="0">
                    <a:spAutoFit/>
                  </a:bodyPr>
                  <a:lstStyle/>
                  <a:p>
                    <a:pPr marL="0" marR="0" lvl="0" indent="0" algn="ctr" defTabSz="457200" rtl="0" eaLnBrk="1" fontAlgn="auto" latinLnBrk="0" hangingPunct="1">
                      <a:lnSpc>
                        <a:spcPct val="18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rPr>
                      <a:t>15</a:t>
                    </a:r>
                    <a:r>
                      <a:rPr kumimoji="0" lang="ja-JP" altLang="en-US" sz="800" b="1" i="0" u="none" strike="noStrike" kern="1200" cap="none" spc="0" normalizeH="0" baseline="0" noProof="0" dirty="0">
                        <a:ln>
                          <a:noFill/>
                        </a:ln>
                        <a:solidFill>
                          <a:prstClr val="white"/>
                        </a:solidFill>
                        <a:effectLst/>
                        <a:uLnTx/>
                        <a:uFillTx/>
                        <a:latin typeface="Meiryo" charset="-128"/>
                        <a:ea typeface="Meiryo" charset="-128"/>
                        <a:cs typeface="Meiryo" charset="-128"/>
                      </a:rPr>
                      <a:t>秒</a:t>
                    </a:r>
                    <a:endPar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a:p>
                    <a:pPr marL="0" marR="0" lvl="0" indent="0" algn="ctr" defTabSz="457200" rtl="0" eaLnBrk="1" fontAlgn="auto" latinLnBrk="0" hangingPunct="1">
                      <a:lnSpc>
                        <a:spcPct val="18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rPr>
                      <a:t>1</a:t>
                    </a:r>
                    <a:r>
                      <a:rPr kumimoji="0" lang="ja-JP" altLang="en-US" sz="800" b="1" i="0" u="none" strike="noStrike" kern="1200" cap="none" spc="0" normalizeH="0" baseline="0" noProof="0" dirty="0">
                        <a:ln>
                          <a:noFill/>
                        </a:ln>
                        <a:solidFill>
                          <a:prstClr val="white"/>
                        </a:solidFill>
                        <a:effectLst/>
                        <a:uLnTx/>
                        <a:uFillTx/>
                        <a:latin typeface="Meiryo" charset="-128"/>
                        <a:ea typeface="Meiryo" charset="-128"/>
                        <a:cs typeface="Meiryo" charset="-128"/>
                      </a:rPr>
                      <a:t>タイプ</a:t>
                    </a:r>
                  </a:p>
                </p:txBody>
              </p:sp>
            </p:grpSp>
            <p:cxnSp>
              <p:nvCxnSpPr>
                <p:cNvPr id="253" name="直線コネクタ 252">
                  <a:extLst>
                    <a:ext uri="{FF2B5EF4-FFF2-40B4-BE49-F238E27FC236}">
                      <a16:creationId xmlns:a16="http://schemas.microsoft.com/office/drawing/2014/main" id="{67DC825B-DAE6-4911-8359-63A4D5E46078}"/>
                    </a:ext>
                  </a:extLst>
                </p:cNvPr>
                <p:cNvCxnSpPr>
                  <a:cxnSpLocks/>
                </p:cNvCxnSpPr>
                <p:nvPr/>
              </p:nvCxnSpPr>
              <p:spPr>
                <a:xfrm>
                  <a:off x="4024761" y="1835774"/>
                  <a:ext cx="614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8" name="テキスト ボックス 247">
                <a:extLst>
                  <a:ext uri="{FF2B5EF4-FFF2-40B4-BE49-F238E27FC236}">
                    <a16:creationId xmlns:a16="http://schemas.microsoft.com/office/drawing/2014/main" id="{50A90E8F-3851-4087-87DE-855C4EA60235}"/>
                  </a:ext>
                </a:extLst>
              </p:cNvPr>
              <p:cNvSpPr txBox="1"/>
              <p:nvPr/>
            </p:nvSpPr>
            <p:spPr>
              <a:xfrm>
                <a:off x="897977" y="1121406"/>
                <a:ext cx="3499676"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既存の静止画データをもとに</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動画を作成</a:t>
                </a:r>
                <a:endParaRPr kumimoji="0" lang="ja-JP" altLang="en-US" sz="1400" b="1" i="0" u="none" strike="noStrike" kern="1200" cap="none" spc="0" normalizeH="0" baseline="0" noProof="0" dirty="0">
                  <a:ln w="3175">
                    <a:noFill/>
                    <a:prstDash val="solid"/>
                  </a:ln>
                  <a:solidFill>
                    <a:srgbClr val="FF0000"/>
                  </a:solidFill>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pic>
            <p:nvPicPr>
              <p:cNvPr id="249" name="図 248">
                <a:extLst>
                  <a:ext uri="{FF2B5EF4-FFF2-40B4-BE49-F238E27FC236}">
                    <a16:creationId xmlns:a16="http://schemas.microsoft.com/office/drawing/2014/main" id="{AAFEA446-3D0A-4572-9713-3F8423BB1689}"/>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054913" y="1705524"/>
                <a:ext cx="309618" cy="217460"/>
              </a:xfrm>
              <a:prstGeom prst="rect">
                <a:avLst/>
              </a:prstGeom>
            </p:spPr>
          </p:pic>
          <p:sp>
            <p:nvSpPr>
              <p:cNvPr id="250" name="テキスト ボックス 249">
                <a:extLst>
                  <a:ext uri="{FF2B5EF4-FFF2-40B4-BE49-F238E27FC236}">
                    <a16:creationId xmlns:a16="http://schemas.microsoft.com/office/drawing/2014/main" id="{07A36FDB-7827-48B8-82E4-F5A91EBC82AE}"/>
                  </a:ext>
                </a:extLst>
              </p:cNvPr>
              <p:cNvSpPr txBox="1"/>
              <p:nvPr/>
            </p:nvSpPr>
            <p:spPr>
              <a:xfrm>
                <a:off x="2988682" y="1915127"/>
                <a:ext cx="425116"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動画も可</a:t>
                </a:r>
              </a:p>
            </p:txBody>
          </p:sp>
          <p:sp>
            <p:nvSpPr>
              <p:cNvPr id="251" name="正方形/長方形 250">
                <a:extLst>
                  <a:ext uri="{FF2B5EF4-FFF2-40B4-BE49-F238E27FC236}">
                    <a16:creationId xmlns:a16="http://schemas.microsoft.com/office/drawing/2014/main" id="{FE61DD6D-D159-4CCC-A28C-F6852C7B066F}"/>
                  </a:ext>
                </a:extLst>
              </p:cNvPr>
              <p:cNvSpPr/>
              <p:nvPr/>
            </p:nvSpPr>
            <p:spPr>
              <a:xfrm>
                <a:off x="2662428" y="1588414"/>
                <a:ext cx="1107996" cy="461665"/>
              </a:xfrm>
              <a:prstGeom prst="rect">
                <a:avLst/>
              </a:prstGeom>
            </p:spPr>
            <p:txBody>
              <a:bodyPr wrap="none">
                <a:spAutoFit/>
              </a:bodyPr>
              <a:lstStyle/>
              <a:p>
                <a:pPr marL="0" marR="0" lvl="0" indent="0" algn="l" defTabSz="99054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50000"/>
                        <a:lumOff val="50000"/>
                      </a:prstClr>
                    </a:solidFill>
                    <a:effectLst/>
                    <a:uLnTx/>
                    <a:uFillTx/>
                    <a:latin typeface="HGS行書体" panose="03000600000000000000" pitchFamily="66" charset="-128"/>
                    <a:ea typeface="HGS行書体" panose="03000600000000000000" pitchFamily="66" charset="-128"/>
                    <a:cs typeface="Hiragino Kaku Gothic StdN W8" charset="-128"/>
                  </a:rPr>
                  <a:t>（　）</a:t>
                </a:r>
                <a:endParaRPr kumimoji="1" lang="en-US" altLang="ja-JP" sz="2400" b="0" i="0" u="none" strike="noStrike" kern="1200" cap="none" spc="300" normalizeH="0" baseline="0" noProof="0" dirty="0">
                  <a:ln>
                    <a:noFill/>
                  </a:ln>
                  <a:solidFill>
                    <a:prstClr val="black">
                      <a:lumMod val="50000"/>
                      <a:lumOff val="50000"/>
                    </a:prstClr>
                  </a:solidFill>
                  <a:effectLst/>
                  <a:uLnTx/>
                  <a:uFillTx/>
                  <a:latin typeface="HGS行書体" panose="03000600000000000000" pitchFamily="66" charset="-128"/>
                  <a:ea typeface="HGS行書体" panose="03000600000000000000" pitchFamily="66" charset="-128"/>
                  <a:cs typeface="Meiryo" charset="-128"/>
                </a:endParaRPr>
              </a:p>
            </p:txBody>
          </p:sp>
        </p:grpSp>
        <p:cxnSp>
          <p:nvCxnSpPr>
            <p:cNvPr id="243" name="直線コネクタ 242">
              <a:extLst>
                <a:ext uri="{FF2B5EF4-FFF2-40B4-BE49-F238E27FC236}">
                  <a16:creationId xmlns:a16="http://schemas.microsoft.com/office/drawing/2014/main" id="{EF010A74-A241-48F6-9374-66F71E099756}"/>
                </a:ext>
              </a:extLst>
            </p:cNvPr>
            <p:cNvCxnSpPr>
              <a:cxnSpLocks/>
            </p:cNvCxnSpPr>
            <p:nvPr/>
          </p:nvCxnSpPr>
          <p:spPr>
            <a:xfrm flipH="1">
              <a:off x="7357821" y="1825880"/>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63" name="テキスト ボックス 262">
            <a:extLst>
              <a:ext uri="{FF2B5EF4-FFF2-40B4-BE49-F238E27FC236}">
                <a16:creationId xmlns:a16="http://schemas.microsoft.com/office/drawing/2014/main" id="{E55DD242-4F03-4DC7-9CC2-8C739CAD1B17}"/>
              </a:ext>
            </a:extLst>
          </p:cNvPr>
          <p:cNvSpPr txBox="1"/>
          <p:nvPr/>
        </p:nvSpPr>
        <p:spPr>
          <a:xfrm>
            <a:off x="936076" y="2396651"/>
            <a:ext cx="8265073" cy="30777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ヤフー</a:t>
            </a:r>
            <a:r>
              <a:rPr kumimoji="0" lang="en-US" altLang="ja-JP"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TOP</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ページ ブランドパネル（予約型）</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の</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デバイス</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期間</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エリア</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を選択し掲載</a:t>
            </a:r>
          </a:p>
        </p:txBody>
      </p:sp>
      <p:sp>
        <p:nvSpPr>
          <p:cNvPr id="264" name="Text Box 11">
            <a:extLst>
              <a:ext uri="{FF2B5EF4-FFF2-40B4-BE49-F238E27FC236}">
                <a16:creationId xmlns:a16="http://schemas.microsoft.com/office/drawing/2014/main" id="{7FCAD40C-7EF0-40EB-9A23-3F712B835D03}"/>
              </a:ext>
            </a:extLst>
          </p:cNvPr>
          <p:cNvSpPr txBox="1">
            <a:spLocks noChangeArrowheads="1"/>
          </p:cNvSpPr>
          <p:nvPr/>
        </p:nvSpPr>
        <p:spPr bwMode="auto">
          <a:xfrm>
            <a:off x="3374245" y="4205050"/>
            <a:ext cx="2098214"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掲載回数は設定期間で按分されるイメージです。</a:t>
            </a:r>
            <a:endPar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cxnSp>
        <p:nvCxnSpPr>
          <p:cNvPr id="265" name="直線コネクタ 264">
            <a:extLst>
              <a:ext uri="{FF2B5EF4-FFF2-40B4-BE49-F238E27FC236}">
                <a16:creationId xmlns:a16="http://schemas.microsoft.com/office/drawing/2014/main" id="{79C30CBB-5B3D-4CAC-B594-9CD4FB9F8BE4}"/>
              </a:ext>
            </a:extLst>
          </p:cNvPr>
          <p:cNvCxnSpPr>
            <a:cxnSpLocks/>
          </p:cNvCxnSpPr>
          <p:nvPr/>
        </p:nvCxnSpPr>
        <p:spPr>
          <a:xfrm>
            <a:off x="840827" y="6266183"/>
            <a:ext cx="4322181" cy="0"/>
          </a:xfrm>
          <a:prstGeom prst="line">
            <a:avLst/>
          </a:prstGeom>
          <a:ln>
            <a:solidFill>
              <a:srgbClr val="C5C01B"/>
            </a:solidFill>
          </a:ln>
        </p:spPr>
        <p:style>
          <a:lnRef idx="1">
            <a:schemeClr val="accent1"/>
          </a:lnRef>
          <a:fillRef idx="0">
            <a:schemeClr val="accent1"/>
          </a:fillRef>
          <a:effectRef idx="0">
            <a:schemeClr val="accent1"/>
          </a:effectRef>
          <a:fontRef idx="minor">
            <a:schemeClr val="tx1"/>
          </a:fontRef>
        </p:style>
      </p:cxnSp>
      <p:sp>
        <p:nvSpPr>
          <p:cNvPr id="266" name="角丸四角形 204">
            <a:extLst>
              <a:ext uri="{FF2B5EF4-FFF2-40B4-BE49-F238E27FC236}">
                <a16:creationId xmlns:a16="http://schemas.microsoft.com/office/drawing/2014/main" id="{FE2AC9DF-917A-4692-A278-2080B92A3FA3}"/>
              </a:ext>
            </a:extLst>
          </p:cNvPr>
          <p:cNvSpPr/>
          <p:nvPr/>
        </p:nvSpPr>
        <p:spPr>
          <a:xfrm>
            <a:off x="5117126" y="5870375"/>
            <a:ext cx="4187233" cy="872947"/>
          </a:xfrm>
          <a:prstGeom prst="roundRect">
            <a:avLst>
              <a:gd name="adj" fmla="val 14697"/>
            </a:avLst>
          </a:prstGeom>
          <a:solidFill>
            <a:srgbClr val="EC5F21"/>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7" name="台形 266">
            <a:extLst>
              <a:ext uri="{FF2B5EF4-FFF2-40B4-BE49-F238E27FC236}">
                <a16:creationId xmlns:a16="http://schemas.microsoft.com/office/drawing/2014/main" id="{91361881-49CB-4B15-9B00-4C53DF5E710C}"/>
              </a:ext>
            </a:extLst>
          </p:cNvPr>
          <p:cNvSpPr/>
          <p:nvPr/>
        </p:nvSpPr>
        <p:spPr>
          <a:xfrm rot="10800000">
            <a:off x="5296483" y="5832068"/>
            <a:ext cx="2136484" cy="323410"/>
          </a:xfrm>
          <a:prstGeom prst="trapezoid">
            <a:avLst/>
          </a:prstGeom>
          <a:solidFill>
            <a:schemeClr val="bg1"/>
          </a:solidFill>
          <a:ln w="57150" cap="rnd">
            <a:solidFill>
              <a:srgbClr val="EC5F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8" name="正方形/長方形 267">
            <a:extLst>
              <a:ext uri="{FF2B5EF4-FFF2-40B4-BE49-F238E27FC236}">
                <a16:creationId xmlns:a16="http://schemas.microsoft.com/office/drawing/2014/main" id="{7A58CE03-BF7C-4DDB-BB9C-518AACE34321}"/>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EC5F2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70" name="正方形/長方形 269">
            <a:extLst>
              <a:ext uri="{FF2B5EF4-FFF2-40B4-BE49-F238E27FC236}">
                <a16:creationId xmlns:a16="http://schemas.microsoft.com/office/drawing/2014/main" id="{F4AEE6CD-124D-4BC0-9447-8792773DB0F3}"/>
              </a:ext>
            </a:extLst>
          </p:cNvPr>
          <p:cNvSpPr/>
          <p:nvPr/>
        </p:nvSpPr>
        <p:spPr>
          <a:xfrm>
            <a:off x="75759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1" name="テキスト ボックス 270">
            <a:extLst>
              <a:ext uri="{FF2B5EF4-FFF2-40B4-BE49-F238E27FC236}">
                <a16:creationId xmlns:a16="http://schemas.microsoft.com/office/drawing/2014/main" id="{02CBA331-0988-4969-9E3B-08C0D61F15ED}"/>
              </a:ext>
            </a:extLst>
          </p:cNvPr>
          <p:cNvSpPr txBox="1"/>
          <p:nvPr/>
        </p:nvSpPr>
        <p:spPr>
          <a:xfrm>
            <a:off x="4983899" y="6170876"/>
            <a:ext cx="2976517" cy="584775"/>
          </a:xfrm>
          <a:prstGeom prst="rect">
            <a:avLst/>
          </a:prstGeom>
          <a:noFill/>
        </p:spPr>
        <p:txBody>
          <a:bodyPr wrap="square" rtlCol="0">
            <a:spAutoFit/>
          </a:bodyPr>
          <a:lstStyle/>
          <a:p>
            <a:pPr algn="ctr"/>
            <a:r>
              <a:rPr lang="en-US" altLang="ja-JP" sz="3200" b="1" dirty="0">
                <a:solidFill>
                  <a:schemeClr val="bg1"/>
                </a:solidFill>
                <a:latin typeface="Meiryo" charset="-128"/>
                <a:ea typeface="Meiryo" charset="-128"/>
                <a:cs typeface="Meiryo" charset="-128"/>
              </a:rPr>
              <a:t>1,000,00</a:t>
            </a:r>
            <a:r>
              <a:rPr lang="en-US" altLang="ja-JP" sz="3200" b="1" dirty="0">
                <a:solidFill>
                  <a:schemeClr val="bg1"/>
                </a:solidFill>
                <a:latin typeface="Meiryo" panose="020B0604030504040204" pitchFamily="34" charset="-128"/>
                <a:ea typeface="Meiryo" panose="020B0604030504040204" pitchFamily="34" charset="-128"/>
              </a:rPr>
              <a:t>0</a:t>
            </a:r>
            <a:r>
              <a:rPr lang="ja-JP" altLang="en-US" sz="2400" b="1" spc="-300" dirty="0">
                <a:solidFill>
                  <a:schemeClr val="bg1"/>
                </a:solidFill>
                <a:latin typeface="Meiryo" panose="020B0604030504040204" pitchFamily="34" charset="-128"/>
                <a:ea typeface="Meiryo" panose="020B0604030504040204" pitchFamily="34" charset="-128"/>
              </a:rPr>
              <a:t>円</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273" name="角丸四角形 204">
            <a:extLst>
              <a:ext uri="{FF2B5EF4-FFF2-40B4-BE49-F238E27FC236}">
                <a16:creationId xmlns:a16="http://schemas.microsoft.com/office/drawing/2014/main" id="{23CC46E6-7DDE-406C-B768-9389FD38BE17}"/>
              </a:ext>
            </a:extLst>
          </p:cNvPr>
          <p:cNvSpPr/>
          <p:nvPr/>
        </p:nvSpPr>
        <p:spPr>
          <a:xfrm>
            <a:off x="5117126" y="5870375"/>
            <a:ext cx="4187233" cy="872947"/>
          </a:xfrm>
          <a:prstGeom prst="roundRect">
            <a:avLst>
              <a:gd name="adj" fmla="val 14697"/>
            </a:avLst>
          </a:prstGeom>
          <a:solidFill>
            <a:srgbClr val="C5C01B"/>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5" name="テキスト ボックス 274">
            <a:extLst>
              <a:ext uri="{FF2B5EF4-FFF2-40B4-BE49-F238E27FC236}">
                <a16:creationId xmlns:a16="http://schemas.microsoft.com/office/drawing/2014/main" id="{FABAEE42-F90A-4094-AC1B-CEC7D4CE1601}"/>
              </a:ext>
            </a:extLst>
          </p:cNvPr>
          <p:cNvSpPr txBox="1"/>
          <p:nvPr/>
        </p:nvSpPr>
        <p:spPr>
          <a:xfrm>
            <a:off x="5163008" y="6191619"/>
            <a:ext cx="297651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3200" b="1" dirty="0">
                <a:solidFill>
                  <a:prstClr val="white"/>
                </a:solidFill>
                <a:effectLst>
                  <a:outerShdw blurRad="38100" dist="38100" dir="2700000" algn="tl">
                    <a:srgbClr val="000000">
                      <a:alpha val="43137"/>
                    </a:srgbClr>
                  </a:outerShdw>
                </a:effectLst>
                <a:latin typeface="Meiryo" charset="-128"/>
                <a:ea typeface="Meiryo" charset="-128"/>
                <a:cs typeface="Meiryo" charset="-128"/>
              </a:rPr>
              <a:t>1,1</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charset="-128"/>
                <a:ea typeface="Meiryo" charset="-128"/>
                <a:cs typeface="Meiryo" charset="-128"/>
              </a:rPr>
              <a:t>00,00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0</a:t>
            </a:r>
            <a:r>
              <a:rPr kumimoji="0" lang="ja-JP"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円</a:t>
            </a:r>
            <a:endPar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277" name="台形 276">
            <a:extLst>
              <a:ext uri="{FF2B5EF4-FFF2-40B4-BE49-F238E27FC236}">
                <a16:creationId xmlns:a16="http://schemas.microsoft.com/office/drawing/2014/main" id="{AE17BE21-49E8-44CC-8D57-C779BA49E9D8}"/>
              </a:ext>
            </a:extLst>
          </p:cNvPr>
          <p:cNvSpPr/>
          <p:nvPr/>
        </p:nvSpPr>
        <p:spPr>
          <a:xfrm rot="10800000">
            <a:off x="5296483" y="5832068"/>
            <a:ext cx="2136484" cy="323410"/>
          </a:xfrm>
          <a:prstGeom prst="trapezoid">
            <a:avLst/>
          </a:prstGeom>
          <a:solidFill>
            <a:schemeClr val="bg1"/>
          </a:solidFill>
          <a:ln w="57150" cap="rnd">
            <a:solidFill>
              <a:srgbClr val="C5C01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8" name="正方形/長方形 277">
            <a:extLst>
              <a:ext uri="{FF2B5EF4-FFF2-40B4-BE49-F238E27FC236}">
                <a16:creationId xmlns:a16="http://schemas.microsoft.com/office/drawing/2014/main" id="{7992146A-A588-4AB4-8408-4A2499704DD5}"/>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C5C01B"/>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C5C01B"/>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79" name="正方形/長方形 278">
            <a:extLst>
              <a:ext uri="{FF2B5EF4-FFF2-40B4-BE49-F238E27FC236}">
                <a16:creationId xmlns:a16="http://schemas.microsoft.com/office/drawing/2014/main" id="{60ADC524-0B69-4118-97BC-DE41BF5AB7D3}"/>
              </a:ext>
            </a:extLst>
          </p:cNvPr>
          <p:cNvSpPr/>
          <p:nvPr/>
        </p:nvSpPr>
        <p:spPr>
          <a:xfrm>
            <a:off x="77664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5" name="テキスト ボックス 284">
            <a:extLst>
              <a:ext uri="{FF2B5EF4-FFF2-40B4-BE49-F238E27FC236}">
                <a16:creationId xmlns:a16="http://schemas.microsoft.com/office/drawing/2014/main" id="{CE920071-D394-45E6-8934-BB0D710BD0C2}"/>
              </a:ext>
            </a:extLst>
          </p:cNvPr>
          <p:cNvSpPr txBox="1"/>
          <p:nvPr/>
        </p:nvSpPr>
        <p:spPr>
          <a:xfrm>
            <a:off x="1410759" y="6441156"/>
            <a:ext cx="3716778" cy="200055"/>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700" dirty="0">
                <a:solidFill>
                  <a:prstClr val="black"/>
                </a:solidFill>
                <a:latin typeface="メイリオ" panose="020B0604030504040204" pitchFamily="50" charset="-128"/>
                <a:ea typeface="メイリオ" panose="020B0604030504040204" pitchFamily="50" charset="-128"/>
                <a:cs typeface="Meiryo" charset="-128"/>
              </a:rPr>
              <a:t>※</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広告用の</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遷移先</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WEB</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ページの</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URL】</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をご準備下さい。（パラメータ付も可）</a:t>
            </a:r>
            <a:endPar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endParaRPr>
          </a:p>
        </p:txBody>
      </p:sp>
      <p:pic>
        <p:nvPicPr>
          <p:cNvPr id="286" name="図 285">
            <a:extLst>
              <a:ext uri="{FF2B5EF4-FFF2-40B4-BE49-F238E27FC236}">
                <a16:creationId xmlns:a16="http://schemas.microsoft.com/office/drawing/2014/main" id="{C4539B71-C2A4-4978-B7F5-47936F8D3C50}"/>
              </a:ext>
            </a:extLst>
          </p:cNvPr>
          <p:cNvPicPr>
            <a:picLocks noChangeAspect="1"/>
          </p:cNvPicPr>
          <p:nvPr/>
        </p:nvPicPr>
        <p:blipFill>
          <a:blip r:embed="rId15" cstate="print">
            <a:extLst>
              <a:ext uri="{28A0092B-C50C-407E-A947-70E740481C1C}">
                <a14:useLocalDpi xmlns:a14="http://schemas.microsoft.com/office/drawing/2010/main"/>
              </a:ext>
            </a:extLst>
          </a:blip>
          <a:srcRect/>
          <a:stretch/>
        </p:blipFill>
        <p:spPr>
          <a:xfrm>
            <a:off x="813366" y="6468218"/>
            <a:ext cx="597393" cy="275105"/>
          </a:xfrm>
          <a:prstGeom prst="rect">
            <a:avLst/>
          </a:prstGeom>
        </p:spPr>
      </p:pic>
      <p:sp>
        <p:nvSpPr>
          <p:cNvPr id="287" name="正方形/長方形 286">
            <a:extLst>
              <a:ext uri="{FF2B5EF4-FFF2-40B4-BE49-F238E27FC236}">
                <a16:creationId xmlns:a16="http://schemas.microsoft.com/office/drawing/2014/main" id="{75384DC0-8DC2-45A2-BA6E-3B1B4008914D}"/>
              </a:ext>
            </a:extLst>
          </p:cNvPr>
          <p:cNvSpPr/>
          <p:nvPr/>
        </p:nvSpPr>
        <p:spPr>
          <a:xfrm>
            <a:off x="1410759" y="6550741"/>
            <a:ext cx="3907278" cy="226591"/>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遷移先代用の</a:t>
            </a: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WEB</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チラシビューアー（無償）もございます。詳細はお問合せください。</a:t>
            </a:r>
          </a:p>
        </p:txBody>
      </p:sp>
      <p:sp>
        <p:nvSpPr>
          <p:cNvPr id="288" name="テキスト ボックス 287">
            <a:extLst>
              <a:ext uri="{FF2B5EF4-FFF2-40B4-BE49-F238E27FC236}">
                <a16:creationId xmlns:a16="http://schemas.microsoft.com/office/drawing/2014/main" id="{1C80FFD1-693F-45E4-BFE2-FE9B4B5D2534}"/>
              </a:ext>
            </a:extLst>
          </p:cNvPr>
          <p:cNvSpPr txBox="1"/>
          <p:nvPr/>
        </p:nvSpPr>
        <p:spPr>
          <a:xfrm>
            <a:off x="728373" y="6291583"/>
            <a:ext cx="3595631" cy="215444"/>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広告の遷移先ページについて</a:t>
            </a:r>
          </a:p>
        </p:txBody>
      </p:sp>
      <p:grpSp>
        <p:nvGrpSpPr>
          <p:cNvPr id="289" name="グループ化 288">
            <a:extLst>
              <a:ext uri="{FF2B5EF4-FFF2-40B4-BE49-F238E27FC236}">
                <a16:creationId xmlns:a16="http://schemas.microsoft.com/office/drawing/2014/main" id="{74FD369F-6355-4180-BD92-28191546CD61}"/>
              </a:ext>
            </a:extLst>
          </p:cNvPr>
          <p:cNvGrpSpPr/>
          <p:nvPr/>
        </p:nvGrpSpPr>
        <p:grpSpPr>
          <a:xfrm>
            <a:off x="8744265" y="5842972"/>
            <a:ext cx="982934" cy="897546"/>
            <a:chOff x="-2403128" y="3714564"/>
            <a:chExt cx="1337032" cy="1220883"/>
          </a:xfrm>
        </p:grpSpPr>
        <p:grpSp>
          <p:nvGrpSpPr>
            <p:cNvPr id="290" name="グループ化 289">
              <a:extLst>
                <a:ext uri="{FF2B5EF4-FFF2-40B4-BE49-F238E27FC236}">
                  <a16:creationId xmlns:a16="http://schemas.microsoft.com/office/drawing/2014/main" id="{9BD900AD-3B9E-4664-8BAB-401A5B0A9A49}"/>
                </a:ext>
              </a:extLst>
            </p:cNvPr>
            <p:cNvGrpSpPr/>
            <p:nvPr/>
          </p:nvGrpSpPr>
          <p:grpSpPr>
            <a:xfrm>
              <a:off x="-2403128" y="3714564"/>
              <a:ext cx="1337032" cy="1220883"/>
              <a:chOff x="-2688372" y="4115065"/>
              <a:chExt cx="1223198" cy="1116938"/>
            </a:xfrm>
            <a:solidFill>
              <a:schemeClr val="bg1"/>
            </a:solidFill>
          </p:grpSpPr>
          <p:sp>
            <p:nvSpPr>
              <p:cNvPr id="297" name="三角形 48">
                <a:extLst>
                  <a:ext uri="{FF2B5EF4-FFF2-40B4-BE49-F238E27FC236}">
                    <a16:creationId xmlns:a16="http://schemas.microsoft.com/office/drawing/2014/main" id="{E4846A5D-5D46-4C88-8396-F5AA65E32465}"/>
                  </a:ext>
                </a:extLst>
              </p:cNvPr>
              <p:cNvSpPr/>
              <p:nvPr/>
            </p:nvSpPr>
            <p:spPr>
              <a:xfrm rot="15335352">
                <a:off x="-2732839" y="4738793"/>
                <a:ext cx="212204" cy="12326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8" name="円/楕円 47">
                <a:extLst>
                  <a:ext uri="{FF2B5EF4-FFF2-40B4-BE49-F238E27FC236}">
                    <a16:creationId xmlns:a16="http://schemas.microsoft.com/office/drawing/2014/main" id="{1C30FE11-5D0F-44B1-85B6-234D2F022111}"/>
                  </a:ext>
                </a:extLst>
              </p:cNvPr>
              <p:cNvSpPr/>
              <p:nvPr/>
            </p:nvSpPr>
            <p:spPr>
              <a:xfrm rot="210102">
                <a:off x="-2593605" y="4115065"/>
                <a:ext cx="1128431" cy="111693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291" name="三角形 48">
              <a:extLst>
                <a:ext uri="{FF2B5EF4-FFF2-40B4-BE49-F238E27FC236}">
                  <a16:creationId xmlns:a16="http://schemas.microsoft.com/office/drawing/2014/main" id="{2A1449FC-1D48-42C0-B292-F2CD4B294E23}"/>
                </a:ext>
              </a:extLst>
            </p:cNvPr>
            <p:cNvSpPr/>
            <p:nvPr/>
          </p:nvSpPr>
          <p:spPr>
            <a:xfrm rot="15335352">
              <a:off x="-2386651" y="4387949"/>
              <a:ext cx="212204" cy="123269"/>
            </a:xfrm>
            <a:prstGeom prst="triangle">
              <a:avLst/>
            </a:prstGeom>
            <a:solidFill>
              <a:srgbClr val="C5C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6" name="円/楕円 47">
              <a:extLst>
                <a:ext uri="{FF2B5EF4-FFF2-40B4-BE49-F238E27FC236}">
                  <a16:creationId xmlns:a16="http://schemas.microsoft.com/office/drawing/2014/main" id="{DE71E708-F791-497D-A813-A4FDC78CF327}"/>
                </a:ext>
              </a:extLst>
            </p:cNvPr>
            <p:cNvSpPr/>
            <p:nvPr/>
          </p:nvSpPr>
          <p:spPr>
            <a:xfrm rot="210102">
              <a:off x="-2247417" y="3764221"/>
              <a:ext cx="1128431" cy="1116938"/>
            </a:xfrm>
            <a:prstGeom prst="ellipse">
              <a:avLst/>
            </a:prstGeom>
            <a:solidFill>
              <a:schemeClr val="bg1"/>
            </a:solidFill>
            <a:ln w="57150">
              <a:solidFill>
                <a:srgbClr val="C5C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299" name="テキスト ボックス 298">
            <a:extLst>
              <a:ext uri="{FF2B5EF4-FFF2-40B4-BE49-F238E27FC236}">
                <a16:creationId xmlns:a16="http://schemas.microsoft.com/office/drawing/2014/main" id="{902A701D-989E-4777-9D15-6EB8FE76BB99}"/>
              </a:ext>
            </a:extLst>
          </p:cNvPr>
          <p:cNvSpPr txBox="1"/>
          <p:nvPr/>
        </p:nvSpPr>
        <p:spPr>
          <a:xfrm>
            <a:off x="8687568" y="5985511"/>
            <a:ext cx="1117767" cy="353943"/>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ナレーション</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BGM</a:t>
            </a: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・効果音不要</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の場合</a:t>
            </a: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300" name="テキスト ボックス 299">
            <a:extLst>
              <a:ext uri="{FF2B5EF4-FFF2-40B4-BE49-F238E27FC236}">
                <a16:creationId xmlns:a16="http://schemas.microsoft.com/office/drawing/2014/main" id="{8E96CD1E-92E2-4066-A0D0-25B33F936D9A}"/>
              </a:ext>
            </a:extLst>
          </p:cNvPr>
          <p:cNvSpPr txBox="1"/>
          <p:nvPr/>
        </p:nvSpPr>
        <p:spPr>
          <a:xfrm>
            <a:off x="8818490" y="6282058"/>
            <a:ext cx="800436" cy="369332"/>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10</a:t>
            </a: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r>
              <a:rPr kumimoji="0"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OFF</a:t>
            </a:r>
            <a:r>
              <a:rPr kumimoji="1" lang="ja-JP" altLang="en-US"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の</a:t>
            </a:r>
            <a:endParaRPr kumimoji="1" lang="en-US" altLang="ja-JP"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 </a:t>
            </a:r>
            <a:r>
              <a:rPr lang="en-US" altLang="ja-JP" sz="1200" b="1" dirty="0">
                <a:solidFill>
                  <a:srgbClr val="FF0000"/>
                </a:solidFill>
                <a:latin typeface="Meiryo" panose="020B0604030504040204" pitchFamily="34" charset="-128"/>
                <a:ea typeface="Meiryo" panose="020B0604030504040204" pitchFamily="34" charset="-128"/>
              </a:rPr>
              <a:t>100</a:t>
            </a:r>
            <a:r>
              <a:rPr kumimoji="1" lang="ja-JP" altLang="en-US" sz="11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endParaRPr kumimoji="1" lang="ja-JP" altLang="en-US" sz="500" b="0"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p:txBody>
      </p:sp>
      <p:sp>
        <p:nvSpPr>
          <p:cNvPr id="158" name="テキスト ボックス 157">
            <a:extLst>
              <a:ext uri="{FF2B5EF4-FFF2-40B4-BE49-F238E27FC236}">
                <a16:creationId xmlns:a16="http://schemas.microsoft.com/office/drawing/2014/main" id="{A673F0F0-C995-4840-926A-C8C34FD3B94C}"/>
              </a:ext>
            </a:extLst>
          </p:cNvPr>
          <p:cNvSpPr txBox="1"/>
          <p:nvPr/>
        </p:nvSpPr>
        <p:spPr>
          <a:xfrm>
            <a:off x="967805" y="5604273"/>
            <a:ext cx="3195105"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spc="50" dirty="0">
                <a:solidFill>
                  <a:srgbClr val="FF0000"/>
                </a:solidFill>
                <a:latin typeface="Meiryo" charset="-128"/>
                <a:ea typeface="Meiryo" charset="-128"/>
                <a:cs typeface="Meiryo" charset="-128"/>
              </a:rPr>
              <a:t>広告</a:t>
            </a:r>
            <a:r>
              <a:rPr lang="ja-JP" altLang="en-US" sz="1400" b="1" spc="50">
                <a:solidFill>
                  <a:srgbClr val="FF0000"/>
                </a:solidFill>
                <a:latin typeface="Meiryo" charset="-128"/>
                <a:ea typeface="Meiryo" charset="-128"/>
                <a:cs typeface="Meiryo" charset="-128"/>
              </a:rPr>
              <a:t>掲載</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レポート</a:t>
            </a:r>
            <a:r>
              <a:rPr kumimoji="0" lang="ja-JP" altLang="en-US" sz="1400" b="1" i="0" u="none" strike="noStrike" kern="1200" cap="none" spc="50" normalizeH="0" baseline="0" noProof="0">
                <a:ln>
                  <a:noFill/>
                </a:ln>
                <a:effectLst/>
                <a:uLnTx/>
                <a:uFillTx/>
                <a:latin typeface="Meiryo" charset="-128"/>
                <a:ea typeface="Meiryo" charset="-128"/>
                <a:cs typeface="Meiryo" charset="-128"/>
              </a:rPr>
              <a:t>と</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放映証明書</a:t>
            </a:r>
            <a:r>
              <a:rPr kumimoji="0" lang="ja-JP" altLang="en-US" sz="1400" b="1" i="0" u="none" strike="noStrike" kern="1200" cap="none" spc="50" normalizeH="0" baseline="0" noProof="0">
                <a:ln>
                  <a:noFill/>
                </a:ln>
                <a:effectLst/>
                <a:uLnTx/>
                <a:uFillTx/>
                <a:latin typeface="Meiryo" charset="-128"/>
                <a:ea typeface="Meiryo" charset="-128"/>
                <a:cs typeface="Meiryo" charset="-128"/>
              </a:rPr>
              <a:t>提出</a:t>
            </a:r>
            <a:endParaRPr kumimoji="0" lang="ja-JP" altLang="en-US" sz="1400" b="1" i="0" u="none" strike="noStrike" kern="1200" cap="none" spc="50" normalizeH="0" baseline="0" noProof="0" dirty="0">
              <a:ln>
                <a:noFill/>
              </a:ln>
              <a:effectLst/>
              <a:uLnTx/>
              <a:uFillTx/>
              <a:latin typeface="Meiryo" charset="-128"/>
              <a:ea typeface="Meiryo" charset="-128"/>
              <a:cs typeface="Meiryo" charset="-128"/>
            </a:endParaRPr>
          </a:p>
        </p:txBody>
      </p:sp>
    </p:spTree>
    <p:extLst>
      <p:ext uri="{BB962C8B-B14F-4D97-AF65-F5344CB8AC3E}">
        <p14:creationId xmlns:p14="http://schemas.microsoft.com/office/powerpoint/2010/main" val="271142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正方形/長方形 163">
            <a:extLst>
              <a:ext uri="{FF2B5EF4-FFF2-40B4-BE49-F238E27FC236}">
                <a16:creationId xmlns:a16="http://schemas.microsoft.com/office/drawing/2014/main" id="{1DB8831C-F753-4056-972F-E13386273120}"/>
              </a:ext>
            </a:extLst>
          </p:cNvPr>
          <p:cNvSpPr/>
          <p:nvPr/>
        </p:nvSpPr>
        <p:spPr>
          <a:xfrm>
            <a:off x="386163" y="770399"/>
            <a:ext cx="9105075" cy="594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2" name="平行四辺形 11">
            <a:extLst>
              <a:ext uri="{FF2B5EF4-FFF2-40B4-BE49-F238E27FC236}">
                <a16:creationId xmlns:a16="http://schemas.microsoft.com/office/drawing/2014/main" id="{9C9B9FDD-0BE5-8445-839F-F194A441B9CC}"/>
              </a:ext>
            </a:extLst>
          </p:cNvPr>
          <p:cNvSpPr/>
          <p:nvPr/>
        </p:nvSpPr>
        <p:spPr>
          <a:xfrm>
            <a:off x="197066" y="210142"/>
            <a:ext cx="7346734" cy="400110"/>
          </a:xfrm>
          <a:prstGeom prst="parallelogram">
            <a:avLst/>
          </a:prstGeom>
          <a:solidFill>
            <a:srgbClr val="C5C01C"/>
          </a:solidFill>
          <a:ln w="7620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角丸四角形 162">
            <a:extLst>
              <a:ext uri="{FF2B5EF4-FFF2-40B4-BE49-F238E27FC236}">
                <a16:creationId xmlns:a16="http://schemas.microsoft.com/office/drawing/2014/main" id="{46F1A16A-35AF-4FDE-A672-2A44BD280309}"/>
              </a:ext>
            </a:extLst>
          </p:cNvPr>
          <p:cNvSpPr/>
          <p:nvPr/>
        </p:nvSpPr>
        <p:spPr>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0" name="図 169">
            <a:extLst>
              <a:ext uri="{FF2B5EF4-FFF2-40B4-BE49-F238E27FC236}">
                <a16:creationId xmlns:a16="http://schemas.microsoft.com/office/drawing/2014/main" id="{7A44FD97-A7B8-4C77-A0D7-46FAF17B24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50138" y="287056"/>
            <a:ext cx="1424886" cy="299302"/>
          </a:xfrm>
          <a:prstGeom prst="rect">
            <a:avLst/>
          </a:prstGeom>
          <a:ln>
            <a:noFill/>
          </a:ln>
          <a:effectLst/>
        </p:spPr>
      </p:pic>
      <p:sp>
        <p:nvSpPr>
          <p:cNvPr id="14" name="正方形/長方形 13">
            <a:extLst>
              <a:ext uri="{FF2B5EF4-FFF2-40B4-BE49-F238E27FC236}">
                <a16:creationId xmlns:a16="http://schemas.microsoft.com/office/drawing/2014/main" id="{B77C5661-C3E5-2547-AD79-240B3BC0B571}"/>
              </a:ext>
            </a:extLst>
          </p:cNvPr>
          <p:cNvSpPr/>
          <p:nvPr/>
        </p:nvSpPr>
        <p:spPr bwMode="gray">
          <a:xfrm>
            <a:off x="395493" y="287352"/>
            <a:ext cx="7033210" cy="261610"/>
          </a:xfrm>
          <a:prstGeom prst="rect">
            <a:avLst/>
          </a:prstGeom>
        </p:spPr>
        <p:txBody>
          <a:bodyPr wrap="square">
            <a:spAutoFit/>
          </a:bodyPr>
          <a:lstStyle/>
          <a:p>
            <a:pPr defTabSz="990570">
              <a:spcBef>
                <a:spcPct val="0"/>
              </a:spcBef>
              <a:defRPr/>
            </a:pPr>
            <a:r>
              <a:rPr lang="ja-JP" altLang="en-US" sz="1100" b="1" dirty="0">
                <a:solidFill>
                  <a:schemeClr val="bg1"/>
                </a:solidFill>
                <a:latin typeface="メイリオ" panose="020B0604030504040204" pitchFamily="50" charset="-128"/>
                <a:ea typeface="メイリオ" panose="020B0604030504040204" pitchFamily="50" charset="-128"/>
                <a:cs typeface="Hiragino Kaku Gothic StdN W8" charset="-128"/>
              </a:rPr>
              <a:t>近鉄縦型</a:t>
            </a:r>
            <a:r>
              <a:rPr lang="en-US" altLang="ja-JP" sz="1100" b="1" dirty="0">
                <a:solidFill>
                  <a:schemeClr val="bg1"/>
                </a:solidFill>
                <a:latin typeface="メイリオ" panose="020B0604030504040204" pitchFamily="50" charset="-128"/>
                <a:ea typeface="メイリオ" panose="020B0604030504040204" pitchFamily="50" charset="-128"/>
                <a:cs typeface="Hiragino Kaku Gothic StdN W8" charset="-128"/>
              </a:rPr>
              <a:t>DS</a:t>
            </a:r>
            <a:r>
              <a:rPr lang="ja-JP" altLang="en-US" sz="1100" b="1">
                <a:solidFill>
                  <a:schemeClr val="bg1"/>
                </a:solidFill>
                <a:latin typeface="メイリオ" panose="020B0604030504040204" pitchFamily="50" charset="-128"/>
                <a:ea typeface="メイリオ" panose="020B0604030504040204" pitchFamily="50" charset="-128"/>
                <a:cs typeface="Hiragino Kaku Gothic StdN W8" charset="-128"/>
              </a:rPr>
              <a:t>　</a:t>
            </a:r>
            <a:endParaRPr lang="en-US" altLang="ja-JP" sz="1100" b="1" dirty="0">
              <a:solidFill>
                <a:schemeClr val="bg1"/>
              </a:solidFill>
              <a:latin typeface="Meiryo" charset="-128"/>
              <a:ea typeface="Meiryo" charset="-128"/>
              <a:cs typeface="Meiryo" charset="-128"/>
            </a:endParaRPr>
          </a:p>
        </p:txBody>
      </p:sp>
      <p:sp>
        <p:nvSpPr>
          <p:cNvPr id="15" name="正方形/長方形 14">
            <a:extLst>
              <a:ext uri="{FF2B5EF4-FFF2-40B4-BE49-F238E27FC236}">
                <a16:creationId xmlns:a16="http://schemas.microsoft.com/office/drawing/2014/main" id="{B61F1508-C28C-3049-8CA3-512EAC76B6B4}"/>
              </a:ext>
            </a:extLst>
          </p:cNvPr>
          <p:cNvSpPr/>
          <p:nvPr/>
        </p:nvSpPr>
        <p:spPr>
          <a:xfrm>
            <a:off x="1396381" y="246094"/>
            <a:ext cx="6032321" cy="400110"/>
          </a:xfrm>
          <a:prstGeom prst="rect">
            <a:avLst/>
          </a:prstGeom>
        </p:spPr>
        <p:txBody>
          <a:bodyPr wrap="square">
            <a:spAutoFit/>
          </a:bodyPr>
          <a:lstStyle/>
          <a:p>
            <a:pPr algn="ctr" defTabSz="990570">
              <a:spcBef>
                <a:spcPct val="0"/>
              </a:spcBef>
              <a:defRPr/>
            </a:pPr>
            <a:r>
              <a:rPr lang="ja-JP" altLang="en-US" sz="2000" b="1">
                <a:solidFill>
                  <a:schemeClr val="bg1"/>
                </a:solidFill>
                <a:latin typeface="メイリオ" panose="020B0604030504040204" pitchFamily="50" charset="-128"/>
                <a:ea typeface="メイリオ" panose="020B0604030504040204" pitchFamily="50" charset="-128"/>
                <a:cs typeface="Hiragino Kaku Gothic StdN W8" charset="-128"/>
              </a:rPr>
              <a:t>媒体</a:t>
            </a:r>
            <a:r>
              <a:rPr lang="ja-JP" altLang="en-US" sz="2000" b="1" dirty="0">
                <a:solidFill>
                  <a:schemeClr val="bg1"/>
                </a:solidFill>
                <a:latin typeface="メイリオ" panose="020B0604030504040204" pitchFamily="50" charset="-128"/>
                <a:ea typeface="メイリオ" panose="020B0604030504040204" pitchFamily="50" charset="-128"/>
                <a:cs typeface="Hiragino Kaku Gothic StdN W8" charset="-128"/>
              </a:rPr>
              <a:t>概要　</a:t>
            </a:r>
            <a:r>
              <a:rPr lang="ja-JP" altLang="en-US" sz="800" b="1" dirty="0">
                <a:solidFill>
                  <a:schemeClr val="bg1"/>
                </a:solidFill>
                <a:latin typeface="メイリオ" panose="020B0604030504040204" pitchFamily="50" charset="-128"/>
                <a:ea typeface="メイリオ" panose="020B0604030504040204" pitchFamily="50" charset="-128"/>
                <a:cs typeface="Hiragino Kaku Gothic StdN W8" charset="-128"/>
              </a:rPr>
              <a:t> </a:t>
            </a:r>
            <a:endParaRPr lang="en-US" altLang="ja-JP" sz="2000" b="1" dirty="0">
              <a:solidFill>
                <a:schemeClr val="bg1"/>
              </a:solidFill>
              <a:latin typeface="Meiryo" charset="-128"/>
              <a:ea typeface="Meiryo" charset="-128"/>
              <a:cs typeface="Meiryo" charset="-128"/>
            </a:endParaRPr>
          </a:p>
        </p:txBody>
      </p:sp>
      <p:cxnSp>
        <p:nvCxnSpPr>
          <p:cNvPr id="18" name="直線コネクタ 17">
            <a:extLst>
              <a:ext uri="{FF2B5EF4-FFF2-40B4-BE49-F238E27FC236}">
                <a16:creationId xmlns:a16="http://schemas.microsoft.com/office/drawing/2014/main" id="{7B0CB94D-7900-934A-A590-952DE1671BC0}"/>
              </a:ext>
            </a:extLst>
          </p:cNvPr>
          <p:cNvCxnSpPr/>
          <p:nvPr/>
        </p:nvCxnSpPr>
        <p:spPr bwMode="gray">
          <a:xfrm>
            <a:off x="4953000" y="1169043"/>
            <a:ext cx="0" cy="5254906"/>
          </a:xfrm>
          <a:prstGeom prst="line">
            <a:avLst/>
          </a:prstGeom>
          <a:ln>
            <a:solidFill>
              <a:srgbClr val="B6B10B"/>
            </a:solidFill>
            <a:prstDash val="sysDot"/>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7352E22E-D22B-9F4E-B5BC-AB0F3FE6223F}"/>
              </a:ext>
            </a:extLst>
          </p:cNvPr>
          <p:cNvSpPr txBox="1"/>
          <p:nvPr/>
        </p:nvSpPr>
        <p:spPr bwMode="gray">
          <a:xfrm>
            <a:off x="869823" y="1324440"/>
            <a:ext cx="3608848" cy="993542"/>
          </a:xfrm>
          <a:prstGeom prst="rect">
            <a:avLst/>
          </a:prstGeom>
          <a:noFill/>
        </p:spPr>
        <p:txBody>
          <a:bodyPr wrap="square" rtlCol="0">
            <a:spAutoFit/>
          </a:bodyPr>
          <a:lstStyle/>
          <a:p>
            <a:pPr>
              <a:lnSpc>
                <a:spcPct val="150000"/>
              </a:lnSpc>
              <a:tabLst>
                <a:tab pos="717550" algn="l"/>
              </a:tabLst>
            </a:pPr>
            <a:r>
              <a:rPr lang="ja-JP" altLang="en-US" sz="1000" dirty="0"/>
              <a:t>○設置駅名</a:t>
            </a:r>
            <a:r>
              <a:rPr lang="en-US" altLang="ja-JP" sz="1000" dirty="0"/>
              <a:t>	</a:t>
            </a:r>
            <a:r>
              <a:rPr lang="ja-JP" altLang="en-US" sz="1000" dirty="0"/>
              <a:t>：大阪阿部野橋駅</a:t>
            </a:r>
            <a:endParaRPr lang="en-US" altLang="ja-JP" sz="1000" dirty="0"/>
          </a:p>
          <a:p>
            <a:pPr>
              <a:lnSpc>
                <a:spcPct val="150000"/>
              </a:lnSpc>
              <a:tabLst>
                <a:tab pos="717550" algn="l"/>
              </a:tabLst>
            </a:pPr>
            <a:r>
              <a:rPr kumimoji="1" lang="ja-JP" altLang="en-US" sz="1000" dirty="0"/>
              <a:t>○面数</a:t>
            </a:r>
            <a:r>
              <a:rPr kumimoji="1" lang="en-US" altLang="ja-JP" sz="1000" dirty="0"/>
              <a:t>	</a:t>
            </a:r>
            <a:r>
              <a:rPr kumimoji="1" lang="ja-JP" altLang="en-US" sz="1000" dirty="0"/>
              <a:t>：</a:t>
            </a:r>
            <a:r>
              <a:rPr lang="en-US" altLang="ja-JP" sz="1000" dirty="0"/>
              <a:t>21</a:t>
            </a:r>
            <a:r>
              <a:rPr lang="ja-JP" altLang="en-US" sz="1000" dirty="0"/>
              <a:t>面（</a:t>
            </a:r>
            <a:r>
              <a:rPr lang="en-US" altLang="ja-JP" sz="1000" dirty="0"/>
              <a:t>9</a:t>
            </a:r>
            <a:r>
              <a:rPr lang="ja-JP" altLang="en-US" sz="1000" dirty="0"/>
              <a:t>柱）</a:t>
            </a:r>
            <a:endParaRPr kumimoji="1" lang="en-US" altLang="ja-JP" sz="1000" dirty="0"/>
          </a:p>
          <a:p>
            <a:pPr>
              <a:lnSpc>
                <a:spcPct val="150000"/>
              </a:lnSpc>
              <a:tabLst>
                <a:tab pos="717550" algn="l"/>
              </a:tabLst>
            </a:pPr>
            <a:r>
              <a:rPr lang="ja-JP" altLang="en-US" sz="1000" dirty="0"/>
              <a:t>○サイズ</a:t>
            </a:r>
            <a:r>
              <a:rPr lang="en-US" altLang="ja-JP" sz="1000" dirty="0"/>
              <a:t>	</a:t>
            </a:r>
            <a:r>
              <a:rPr lang="ja-JP" altLang="en-US" sz="1000" dirty="0"/>
              <a:t>：</a:t>
            </a:r>
            <a:r>
              <a:rPr lang="en-US" altLang="ja-JP" sz="1000" dirty="0"/>
              <a:t>70</a:t>
            </a:r>
            <a:r>
              <a:rPr lang="ja-JP" altLang="en-US" sz="1000" dirty="0"/>
              <a:t>インチ・縦型（</a:t>
            </a:r>
            <a:r>
              <a:rPr lang="en-US" altLang="ja-JP" sz="1000" dirty="0"/>
              <a:t>W865.6mm×H1,538.9mm</a:t>
            </a:r>
            <a:r>
              <a:rPr lang="ja-JP" altLang="en-US" sz="1000" dirty="0"/>
              <a:t>）</a:t>
            </a:r>
            <a:endParaRPr lang="en-US" altLang="ja-JP" sz="1000" dirty="0"/>
          </a:p>
          <a:p>
            <a:pPr>
              <a:lnSpc>
                <a:spcPct val="150000"/>
              </a:lnSpc>
              <a:tabLst>
                <a:tab pos="717550" algn="l"/>
              </a:tabLst>
            </a:pPr>
            <a:r>
              <a:rPr kumimoji="1" lang="ja-JP" altLang="en-US" sz="1000" dirty="0"/>
              <a:t>○放映時間</a:t>
            </a:r>
            <a:r>
              <a:rPr kumimoji="1" lang="en-US" altLang="ja-JP" sz="1000" dirty="0"/>
              <a:t>	</a:t>
            </a:r>
            <a:r>
              <a:rPr kumimoji="1" lang="ja-JP" altLang="en-US" sz="1000" dirty="0"/>
              <a:t>：</a:t>
            </a:r>
            <a:r>
              <a:rPr kumimoji="1" lang="en-US" altLang="ja-JP" sz="1000" dirty="0"/>
              <a:t>1</a:t>
            </a:r>
            <a:r>
              <a:rPr kumimoji="1" lang="ja-JP" altLang="en-US" sz="1000" dirty="0"/>
              <a:t>枠</a:t>
            </a:r>
            <a:r>
              <a:rPr kumimoji="1" lang="en-US" altLang="ja-JP" sz="1000" dirty="0"/>
              <a:t>15</a:t>
            </a:r>
            <a:r>
              <a:rPr kumimoji="1" lang="ja-JP" altLang="en-US" sz="1000" dirty="0"/>
              <a:t>秒  </a:t>
            </a:r>
            <a:r>
              <a:rPr kumimoji="1" lang="en-US" altLang="ja-JP" sz="1000" dirty="0"/>
              <a:t>6</a:t>
            </a:r>
            <a:r>
              <a:rPr kumimoji="1" lang="ja-JP" altLang="en-US" sz="1000" dirty="0"/>
              <a:t>時～</a:t>
            </a:r>
            <a:r>
              <a:rPr kumimoji="1" lang="en-US" altLang="ja-JP" sz="1000" dirty="0"/>
              <a:t>24</a:t>
            </a:r>
            <a:r>
              <a:rPr kumimoji="1" lang="ja-JP" altLang="en-US" sz="1000" dirty="0"/>
              <a:t>時まで稼働</a:t>
            </a:r>
          </a:p>
        </p:txBody>
      </p:sp>
      <p:sp>
        <p:nvSpPr>
          <p:cNvPr id="20" name="テキスト ボックス 19">
            <a:extLst>
              <a:ext uri="{FF2B5EF4-FFF2-40B4-BE49-F238E27FC236}">
                <a16:creationId xmlns:a16="http://schemas.microsoft.com/office/drawing/2014/main" id="{BDA41A06-8DC6-9941-AD48-0B0A0B8B7580}"/>
              </a:ext>
            </a:extLst>
          </p:cNvPr>
          <p:cNvSpPr txBox="1"/>
          <p:nvPr/>
        </p:nvSpPr>
        <p:spPr bwMode="gray">
          <a:xfrm>
            <a:off x="5420708" y="1324440"/>
            <a:ext cx="3608848" cy="1015663"/>
          </a:xfrm>
          <a:prstGeom prst="rect">
            <a:avLst/>
          </a:prstGeom>
          <a:noFill/>
        </p:spPr>
        <p:txBody>
          <a:bodyPr wrap="square" rtlCol="0">
            <a:spAutoFit/>
          </a:bodyPr>
          <a:lstStyle/>
          <a:p>
            <a:pPr>
              <a:lnSpc>
                <a:spcPct val="150000"/>
              </a:lnSpc>
              <a:tabLst>
                <a:tab pos="717550" algn="l"/>
              </a:tabLst>
            </a:pPr>
            <a:r>
              <a:rPr lang="ja-JP" altLang="en-US" sz="1000" dirty="0"/>
              <a:t>○設置駅名</a:t>
            </a:r>
            <a:r>
              <a:rPr lang="en-US" altLang="ja-JP" sz="1000" dirty="0"/>
              <a:t>	</a:t>
            </a:r>
            <a:r>
              <a:rPr lang="ja-JP" altLang="en-US" sz="1000" dirty="0"/>
              <a:t>：大阪難波駅</a:t>
            </a:r>
            <a:endParaRPr lang="en-US" altLang="ja-JP" sz="1000" dirty="0"/>
          </a:p>
          <a:p>
            <a:pPr>
              <a:lnSpc>
                <a:spcPct val="150000"/>
              </a:lnSpc>
              <a:tabLst>
                <a:tab pos="717550" algn="l"/>
              </a:tabLst>
            </a:pPr>
            <a:r>
              <a:rPr kumimoji="1" lang="ja-JP" altLang="en-US" sz="1000" dirty="0"/>
              <a:t>○面数</a:t>
            </a:r>
            <a:r>
              <a:rPr kumimoji="1" lang="en-US" altLang="ja-JP" sz="1000" dirty="0"/>
              <a:t>	</a:t>
            </a:r>
            <a:r>
              <a:rPr kumimoji="1" lang="ja-JP" altLang="en-US" sz="1000" dirty="0"/>
              <a:t>：</a:t>
            </a:r>
            <a:r>
              <a:rPr lang="en-US" altLang="ja-JP" sz="1000" dirty="0"/>
              <a:t>23</a:t>
            </a:r>
            <a:r>
              <a:rPr lang="ja-JP" altLang="en-US" sz="1000" dirty="0"/>
              <a:t>面（</a:t>
            </a:r>
            <a:r>
              <a:rPr lang="en-US" altLang="ja-JP" sz="1000" dirty="0"/>
              <a:t>6</a:t>
            </a:r>
            <a:r>
              <a:rPr lang="ja-JP" altLang="en-US" sz="1000" dirty="0"/>
              <a:t>柱）</a:t>
            </a:r>
            <a:endParaRPr kumimoji="1" lang="en-US" altLang="ja-JP" sz="1000" dirty="0"/>
          </a:p>
          <a:p>
            <a:pPr>
              <a:lnSpc>
                <a:spcPct val="150000"/>
              </a:lnSpc>
              <a:tabLst>
                <a:tab pos="717550" algn="l"/>
              </a:tabLst>
            </a:pPr>
            <a:r>
              <a:rPr lang="ja-JP" altLang="en-US" sz="1000" dirty="0"/>
              <a:t>○サイズ</a:t>
            </a:r>
            <a:r>
              <a:rPr lang="en-US" altLang="ja-JP" sz="1000" dirty="0"/>
              <a:t>	</a:t>
            </a:r>
            <a:r>
              <a:rPr lang="ja-JP" altLang="en-US" sz="1000" dirty="0"/>
              <a:t>：</a:t>
            </a:r>
            <a:r>
              <a:rPr lang="en-US" altLang="ja-JP" sz="1000" dirty="0"/>
              <a:t>70</a:t>
            </a:r>
            <a:r>
              <a:rPr lang="ja-JP" altLang="en-US" sz="1000" dirty="0"/>
              <a:t>インチ・縦型（</a:t>
            </a:r>
            <a:r>
              <a:rPr lang="en-US" altLang="ja-JP" sz="1000" dirty="0"/>
              <a:t>W865.6mm×H1,538.9mm</a:t>
            </a:r>
            <a:r>
              <a:rPr lang="ja-JP" altLang="en-US" sz="1000" dirty="0"/>
              <a:t>）</a:t>
            </a:r>
            <a:endParaRPr lang="en-US" altLang="ja-JP" sz="1000" dirty="0"/>
          </a:p>
          <a:p>
            <a:pPr>
              <a:lnSpc>
                <a:spcPct val="150000"/>
              </a:lnSpc>
              <a:tabLst>
                <a:tab pos="717550" algn="l"/>
              </a:tabLst>
            </a:pPr>
            <a:r>
              <a:rPr kumimoji="1" lang="ja-JP" altLang="en-US" sz="1000" dirty="0"/>
              <a:t>○放映時間</a:t>
            </a:r>
            <a:r>
              <a:rPr kumimoji="1" lang="en-US" altLang="ja-JP" sz="1000" dirty="0"/>
              <a:t>	</a:t>
            </a:r>
            <a:r>
              <a:rPr kumimoji="1" lang="ja-JP" altLang="en-US" sz="1000" dirty="0"/>
              <a:t>：</a:t>
            </a:r>
            <a:r>
              <a:rPr kumimoji="1" lang="en-US" altLang="ja-JP" sz="1000" dirty="0"/>
              <a:t>1</a:t>
            </a:r>
            <a:r>
              <a:rPr kumimoji="1" lang="ja-JP" altLang="en-US" sz="1000" dirty="0"/>
              <a:t>枠</a:t>
            </a:r>
            <a:r>
              <a:rPr kumimoji="1" lang="en-US" altLang="ja-JP" sz="1000" dirty="0"/>
              <a:t>15</a:t>
            </a:r>
            <a:r>
              <a:rPr kumimoji="1" lang="ja-JP" altLang="en-US" sz="1000" dirty="0"/>
              <a:t>秒  </a:t>
            </a:r>
            <a:r>
              <a:rPr kumimoji="1" lang="en-US" altLang="ja-JP" sz="1000" dirty="0"/>
              <a:t>6</a:t>
            </a:r>
            <a:r>
              <a:rPr kumimoji="1" lang="ja-JP" altLang="en-US" sz="1000" dirty="0"/>
              <a:t>時～</a:t>
            </a:r>
            <a:r>
              <a:rPr kumimoji="1" lang="en-US" altLang="ja-JP" sz="1000" dirty="0"/>
              <a:t>24</a:t>
            </a:r>
            <a:r>
              <a:rPr kumimoji="1" lang="ja-JP" altLang="en-US" sz="1000" dirty="0"/>
              <a:t>時まで稼働</a:t>
            </a:r>
          </a:p>
        </p:txBody>
      </p:sp>
      <p:grpSp>
        <p:nvGrpSpPr>
          <p:cNvPr id="22" name="グループ化 21">
            <a:extLst>
              <a:ext uri="{FF2B5EF4-FFF2-40B4-BE49-F238E27FC236}">
                <a16:creationId xmlns:a16="http://schemas.microsoft.com/office/drawing/2014/main" id="{26D588AD-E01C-984C-9D6E-CEFEC2D56900}"/>
              </a:ext>
            </a:extLst>
          </p:cNvPr>
          <p:cNvGrpSpPr/>
          <p:nvPr/>
        </p:nvGrpSpPr>
        <p:grpSpPr bwMode="gray">
          <a:xfrm>
            <a:off x="5299367" y="4430539"/>
            <a:ext cx="3854834" cy="1922059"/>
            <a:chOff x="3452037" y="1679875"/>
            <a:chExt cx="5573268" cy="2843626"/>
          </a:xfrm>
        </p:grpSpPr>
        <p:pic>
          <p:nvPicPr>
            <p:cNvPr id="23" name="Picture 3">
              <a:extLst>
                <a:ext uri="{FF2B5EF4-FFF2-40B4-BE49-F238E27FC236}">
                  <a16:creationId xmlns:a16="http://schemas.microsoft.com/office/drawing/2014/main" id="{780CADD2-E8B0-8C47-9FF1-8B6CCA849484}"/>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gray">
            <a:xfrm>
              <a:off x="3452037" y="1679875"/>
              <a:ext cx="5573268" cy="2843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テキスト ボックス 4">
              <a:extLst>
                <a:ext uri="{FF2B5EF4-FFF2-40B4-BE49-F238E27FC236}">
                  <a16:creationId xmlns:a16="http://schemas.microsoft.com/office/drawing/2014/main" id="{2C5EAFEF-340F-F649-92F2-F65989406F56}"/>
                </a:ext>
              </a:extLst>
            </p:cNvPr>
            <p:cNvSpPr txBox="1">
              <a:spLocks noChangeArrowheads="1"/>
            </p:cNvSpPr>
            <p:nvPr/>
          </p:nvSpPr>
          <p:spPr bwMode="gray">
            <a:xfrm>
              <a:off x="4257680" y="3624561"/>
              <a:ext cx="1643643" cy="32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0"/>
                </a:spcBef>
                <a:buFont typeface="Arial" charset="0"/>
                <a:buNone/>
              </a:pPr>
              <a:r>
                <a:rPr lang="ja-JP" altLang="en-US" sz="800" b="1" dirty="0">
                  <a:latin typeface="游ゴシック" panose="020B0400000000000000" pitchFamily="50" charset="-128"/>
                  <a:ea typeface="游ゴシック" panose="020B0400000000000000" pitchFamily="50" charset="-128"/>
                  <a:cs typeface="メイリオ" pitchFamily="50" charset="-128"/>
                </a:rPr>
                <a:t>大阪難波駅　東改札</a:t>
              </a:r>
              <a:endParaRPr lang="en-US" altLang="ja-JP" sz="800" b="1" dirty="0">
                <a:latin typeface="游ゴシック" panose="020B0400000000000000" pitchFamily="50" charset="-128"/>
                <a:ea typeface="游ゴシック" panose="020B0400000000000000" pitchFamily="50" charset="-128"/>
                <a:cs typeface="メイリオ" pitchFamily="50" charset="-128"/>
              </a:endParaRPr>
            </a:p>
          </p:txBody>
        </p:sp>
        <p:sp>
          <p:nvSpPr>
            <p:cNvPr id="25" name="テキスト ボックス 4">
              <a:extLst>
                <a:ext uri="{FF2B5EF4-FFF2-40B4-BE49-F238E27FC236}">
                  <a16:creationId xmlns:a16="http://schemas.microsoft.com/office/drawing/2014/main" id="{1B57D264-1838-B341-89D6-34E7FE24CF7A}"/>
                </a:ext>
              </a:extLst>
            </p:cNvPr>
            <p:cNvSpPr txBox="1">
              <a:spLocks noChangeArrowheads="1"/>
            </p:cNvSpPr>
            <p:nvPr/>
          </p:nvSpPr>
          <p:spPr bwMode="gray">
            <a:xfrm>
              <a:off x="5288566" y="2038804"/>
              <a:ext cx="2855749" cy="30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0"/>
                </a:spcBef>
                <a:buFont typeface="Arial" charset="0"/>
                <a:buNone/>
              </a:pPr>
              <a:r>
                <a:rPr lang="en-US" altLang="ja-JP" sz="738" b="1" dirty="0">
                  <a:latin typeface="游ゴシック" panose="020B0400000000000000" pitchFamily="50" charset="-128"/>
                  <a:ea typeface="游ゴシック" panose="020B0400000000000000" pitchFamily="50" charset="-128"/>
                  <a:cs typeface="メイリオ" pitchFamily="50" charset="-128"/>
                </a:rPr>
                <a:t>Osaka Metro</a:t>
              </a:r>
              <a:r>
                <a:rPr lang="ja-JP" altLang="en-US" sz="738" b="1" dirty="0">
                  <a:latin typeface="游ゴシック" panose="020B0400000000000000" pitchFamily="50" charset="-128"/>
                  <a:ea typeface="游ゴシック" panose="020B0400000000000000" pitchFamily="50" charset="-128"/>
                  <a:cs typeface="メイリオ" pitchFamily="50" charset="-128"/>
                </a:rPr>
                <a:t>御堂筋線･千日前線 なんば駅</a:t>
              </a:r>
              <a:endParaRPr lang="en-US" altLang="ja-JP" sz="738" b="1" dirty="0">
                <a:latin typeface="游ゴシック" panose="020B0400000000000000" pitchFamily="50" charset="-128"/>
                <a:ea typeface="游ゴシック" panose="020B0400000000000000" pitchFamily="50" charset="-128"/>
                <a:cs typeface="メイリオ" pitchFamily="50" charset="-128"/>
              </a:endParaRPr>
            </a:p>
          </p:txBody>
        </p:sp>
      </p:grpSp>
      <p:grpSp>
        <p:nvGrpSpPr>
          <p:cNvPr id="26" name="グループ化 25">
            <a:extLst>
              <a:ext uri="{FF2B5EF4-FFF2-40B4-BE49-F238E27FC236}">
                <a16:creationId xmlns:a16="http://schemas.microsoft.com/office/drawing/2014/main" id="{82F283B2-9FA2-DA42-8328-0FA73C3D4416}"/>
              </a:ext>
            </a:extLst>
          </p:cNvPr>
          <p:cNvGrpSpPr/>
          <p:nvPr/>
        </p:nvGrpSpPr>
        <p:grpSpPr bwMode="gray">
          <a:xfrm>
            <a:off x="934073" y="4093067"/>
            <a:ext cx="3386094" cy="2465293"/>
            <a:chOff x="934073" y="4093067"/>
            <a:chExt cx="3386094" cy="2465293"/>
          </a:xfrm>
        </p:grpSpPr>
        <p:pic>
          <p:nvPicPr>
            <p:cNvPr id="27" name="図 26">
              <a:extLst>
                <a:ext uri="{FF2B5EF4-FFF2-40B4-BE49-F238E27FC236}">
                  <a16:creationId xmlns:a16="http://schemas.microsoft.com/office/drawing/2014/main" id="{6909454F-966A-6A46-B42F-0E8246A632D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gray">
            <a:xfrm>
              <a:off x="1028326" y="4093067"/>
              <a:ext cx="3291841" cy="2465293"/>
            </a:xfrm>
            <a:prstGeom prst="rect">
              <a:avLst/>
            </a:prstGeom>
          </p:spPr>
        </p:pic>
        <p:sp>
          <p:nvSpPr>
            <p:cNvPr id="28" name="テキスト ボックス 4">
              <a:extLst>
                <a:ext uri="{FF2B5EF4-FFF2-40B4-BE49-F238E27FC236}">
                  <a16:creationId xmlns:a16="http://schemas.microsoft.com/office/drawing/2014/main" id="{040BABC5-F73B-1E47-9D0B-FC9A02D96F18}"/>
                </a:ext>
              </a:extLst>
            </p:cNvPr>
            <p:cNvSpPr txBox="1">
              <a:spLocks noChangeArrowheads="1"/>
            </p:cNvSpPr>
            <p:nvPr/>
          </p:nvSpPr>
          <p:spPr bwMode="gray">
            <a:xfrm>
              <a:off x="1049572" y="4907675"/>
              <a:ext cx="318924"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36000" rIns="36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spcBef>
                  <a:spcPct val="0"/>
                </a:spcBef>
                <a:buFont typeface="Arial" charset="0"/>
                <a:buNone/>
              </a:pPr>
              <a:r>
                <a:rPr lang="ja-JP" altLang="en-US" sz="800" b="1" dirty="0">
                  <a:latin typeface="游ゴシック" panose="020B0400000000000000" pitchFamily="50" charset="-128"/>
                  <a:ea typeface="游ゴシック" panose="020B0400000000000000" pitchFamily="50" charset="-128"/>
                  <a:cs typeface="メイリオ" pitchFamily="50" charset="-128"/>
                </a:rPr>
                <a:t>近鉄百貨店</a:t>
              </a:r>
              <a:endParaRPr lang="en-US" altLang="ja-JP" sz="800" b="1" dirty="0">
                <a:latin typeface="游ゴシック" panose="020B0400000000000000" pitchFamily="50" charset="-128"/>
                <a:ea typeface="游ゴシック" panose="020B0400000000000000" pitchFamily="50" charset="-128"/>
                <a:cs typeface="メイリオ" pitchFamily="50" charset="-128"/>
              </a:endParaRPr>
            </a:p>
            <a:p>
              <a:pPr>
                <a:spcBef>
                  <a:spcPct val="0"/>
                </a:spcBef>
                <a:buFont typeface="Arial" charset="0"/>
                <a:buNone/>
              </a:pPr>
              <a:r>
                <a:rPr lang="ja-JP" altLang="en-US" sz="800" b="1" dirty="0">
                  <a:latin typeface="游ゴシック" panose="020B0400000000000000" pitchFamily="50" charset="-128"/>
                  <a:ea typeface="游ゴシック" panose="020B0400000000000000" pitchFamily="50" charset="-128"/>
                  <a:cs typeface="メイリオ" pitchFamily="50" charset="-128"/>
                </a:rPr>
                <a:t>あべのハルカス近鉄本店</a:t>
              </a:r>
              <a:endParaRPr lang="en-US" altLang="ja-JP" sz="800" b="1" dirty="0">
                <a:latin typeface="游ゴシック" panose="020B0400000000000000" pitchFamily="50" charset="-128"/>
                <a:ea typeface="游ゴシック" panose="020B0400000000000000" pitchFamily="50" charset="-128"/>
                <a:cs typeface="メイリオ" pitchFamily="50" charset="-128"/>
              </a:endParaRPr>
            </a:p>
          </p:txBody>
        </p:sp>
        <p:sp>
          <p:nvSpPr>
            <p:cNvPr id="29" name="テキスト ボックス 4">
              <a:extLst>
                <a:ext uri="{FF2B5EF4-FFF2-40B4-BE49-F238E27FC236}">
                  <a16:creationId xmlns:a16="http://schemas.microsoft.com/office/drawing/2014/main" id="{CDC56887-F7EF-A242-9F68-DBAC013F2A1C}"/>
                </a:ext>
              </a:extLst>
            </p:cNvPr>
            <p:cNvSpPr txBox="1">
              <a:spLocks noChangeArrowheads="1"/>
            </p:cNvSpPr>
            <p:nvPr/>
          </p:nvSpPr>
          <p:spPr bwMode="gray">
            <a:xfrm>
              <a:off x="1396381" y="4887332"/>
              <a:ext cx="1650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36000" rIns="36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spcBef>
                  <a:spcPct val="0"/>
                </a:spcBef>
                <a:buFont typeface="Arial" charset="0"/>
                <a:buNone/>
              </a:pPr>
              <a:r>
                <a:rPr lang="ja-JP" altLang="en-US" sz="600" b="1" dirty="0">
                  <a:latin typeface="游ゴシック" panose="020B0400000000000000" pitchFamily="50" charset="-128"/>
                  <a:ea typeface="游ゴシック" panose="020B0400000000000000" pitchFamily="50" charset="-128"/>
                  <a:cs typeface="メイリオ" pitchFamily="50" charset="-128"/>
                </a:rPr>
                <a:t>入口</a:t>
              </a:r>
              <a:endParaRPr lang="en-US" altLang="ja-JP" sz="600" b="1" dirty="0">
                <a:latin typeface="游ゴシック" panose="020B0400000000000000" pitchFamily="50" charset="-128"/>
                <a:ea typeface="游ゴシック" panose="020B0400000000000000" pitchFamily="50" charset="-128"/>
                <a:cs typeface="メイリオ" pitchFamily="50" charset="-128"/>
              </a:endParaRPr>
            </a:p>
          </p:txBody>
        </p:sp>
        <p:sp>
          <p:nvSpPr>
            <p:cNvPr id="30" name="テキスト ボックス 4">
              <a:extLst>
                <a:ext uri="{FF2B5EF4-FFF2-40B4-BE49-F238E27FC236}">
                  <a16:creationId xmlns:a16="http://schemas.microsoft.com/office/drawing/2014/main" id="{968D8573-1944-7F45-9841-A685E8D00B8A}"/>
                </a:ext>
              </a:extLst>
            </p:cNvPr>
            <p:cNvSpPr txBox="1">
              <a:spLocks noChangeArrowheads="1"/>
            </p:cNvSpPr>
            <p:nvPr/>
          </p:nvSpPr>
          <p:spPr bwMode="gray">
            <a:xfrm>
              <a:off x="1396381" y="5431525"/>
              <a:ext cx="1650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36000" rIns="36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spcBef>
                  <a:spcPct val="0"/>
                </a:spcBef>
                <a:buFont typeface="Arial" charset="0"/>
                <a:buNone/>
              </a:pPr>
              <a:r>
                <a:rPr lang="ja-JP" altLang="en-US" sz="600" b="1" dirty="0">
                  <a:latin typeface="游ゴシック" panose="020B0400000000000000" pitchFamily="50" charset="-128"/>
                  <a:ea typeface="游ゴシック" panose="020B0400000000000000" pitchFamily="50" charset="-128"/>
                  <a:cs typeface="メイリオ" pitchFamily="50" charset="-128"/>
                </a:rPr>
                <a:t>入口</a:t>
              </a:r>
              <a:endParaRPr lang="en-US" altLang="ja-JP" sz="600" b="1" dirty="0">
                <a:latin typeface="游ゴシック" panose="020B0400000000000000" pitchFamily="50" charset="-128"/>
                <a:ea typeface="游ゴシック" panose="020B0400000000000000" pitchFamily="50" charset="-128"/>
                <a:cs typeface="メイリオ" pitchFamily="50" charset="-128"/>
              </a:endParaRPr>
            </a:p>
          </p:txBody>
        </p:sp>
        <p:sp>
          <p:nvSpPr>
            <p:cNvPr id="31" name="テキスト ボックス 4">
              <a:extLst>
                <a:ext uri="{FF2B5EF4-FFF2-40B4-BE49-F238E27FC236}">
                  <a16:creationId xmlns:a16="http://schemas.microsoft.com/office/drawing/2014/main" id="{07196E8E-BE45-2F4E-BEBF-26D2557BDC3B}"/>
                </a:ext>
              </a:extLst>
            </p:cNvPr>
            <p:cNvSpPr txBox="1">
              <a:spLocks noChangeArrowheads="1"/>
            </p:cNvSpPr>
            <p:nvPr/>
          </p:nvSpPr>
          <p:spPr bwMode="gray">
            <a:xfrm>
              <a:off x="2155560" y="5391569"/>
              <a:ext cx="165036" cy="39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36000" rIns="36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0"/>
                </a:spcBef>
                <a:buFont typeface="Arial" charset="0"/>
                <a:buNone/>
              </a:pPr>
              <a:r>
                <a:rPr lang="ja-JP" altLang="en-US" sz="600" b="1" dirty="0">
                  <a:latin typeface="游ゴシック" panose="020B0400000000000000" pitchFamily="50" charset="-128"/>
                  <a:ea typeface="游ゴシック" panose="020B0400000000000000" pitchFamily="50" charset="-128"/>
                  <a:cs typeface="メイリオ" pitchFamily="50" charset="-128"/>
                </a:rPr>
                <a:t>西改札</a:t>
              </a:r>
              <a:endParaRPr lang="en-US" altLang="ja-JP" sz="600" b="1" dirty="0">
                <a:latin typeface="游ゴシック" panose="020B0400000000000000" pitchFamily="50" charset="-128"/>
                <a:ea typeface="游ゴシック" panose="020B0400000000000000" pitchFamily="50" charset="-128"/>
                <a:cs typeface="メイリオ" pitchFamily="50" charset="-128"/>
              </a:endParaRPr>
            </a:p>
          </p:txBody>
        </p:sp>
        <p:sp>
          <p:nvSpPr>
            <p:cNvPr id="32" name="テキスト ボックス 4">
              <a:extLst>
                <a:ext uri="{FF2B5EF4-FFF2-40B4-BE49-F238E27FC236}">
                  <a16:creationId xmlns:a16="http://schemas.microsoft.com/office/drawing/2014/main" id="{55DCF0D7-BC4C-E24D-9A52-68ED01162391}"/>
                </a:ext>
              </a:extLst>
            </p:cNvPr>
            <p:cNvSpPr txBox="1">
              <a:spLocks noChangeArrowheads="1"/>
            </p:cNvSpPr>
            <p:nvPr/>
          </p:nvSpPr>
          <p:spPr bwMode="gray">
            <a:xfrm>
              <a:off x="2001329" y="5894870"/>
              <a:ext cx="4035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rIns="36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0"/>
                </a:spcBef>
                <a:buFont typeface="Arial" charset="0"/>
                <a:buNone/>
              </a:pPr>
              <a:r>
                <a:rPr lang="ja-JP" altLang="en-US" sz="600" b="1" spc="-100" dirty="0">
                  <a:latin typeface="游ゴシック" panose="020B0400000000000000" pitchFamily="50" charset="-128"/>
                  <a:ea typeface="游ゴシック" panose="020B0400000000000000" pitchFamily="50" charset="-128"/>
                  <a:cs typeface="メイリオ" pitchFamily="50" charset="-128"/>
                </a:rPr>
                <a:t>コンビニ</a:t>
              </a:r>
              <a:endParaRPr lang="en-US" altLang="ja-JP" sz="600" b="1" spc="-100" dirty="0">
                <a:latin typeface="游ゴシック" panose="020B0400000000000000" pitchFamily="50" charset="-128"/>
                <a:ea typeface="游ゴシック" panose="020B0400000000000000" pitchFamily="50" charset="-128"/>
                <a:cs typeface="メイリオ" pitchFamily="50" charset="-128"/>
              </a:endParaRPr>
            </a:p>
          </p:txBody>
        </p:sp>
        <p:sp>
          <p:nvSpPr>
            <p:cNvPr id="33" name="テキスト ボックス 4">
              <a:extLst>
                <a:ext uri="{FF2B5EF4-FFF2-40B4-BE49-F238E27FC236}">
                  <a16:creationId xmlns:a16="http://schemas.microsoft.com/office/drawing/2014/main" id="{AA083B2D-6EB0-2B40-B3CC-1F632C112921}"/>
                </a:ext>
              </a:extLst>
            </p:cNvPr>
            <p:cNvSpPr txBox="1">
              <a:spLocks noChangeArrowheads="1"/>
            </p:cNvSpPr>
            <p:nvPr/>
          </p:nvSpPr>
          <p:spPr bwMode="gray">
            <a:xfrm>
              <a:off x="2118802" y="6096695"/>
              <a:ext cx="4035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rIns="36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0"/>
                </a:spcBef>
                <a:buFont typeface="Arial" charset="0"/>
                <a:buNone/>
              </a:pPr>
              <a:r>
                <a:rPr lang="en-US" altLang="ja-JP" sz="600" b="1" dirty="0">
                  <a:latin typeface="游ゴシック" panose="020B0400000000000000" pitchFamily="50" charset="-128"/>
                  <a:ea typeface="游ゴシック" panose="020B0400000000000000" pitchFamily="50" charset="-128"/>
                  <a:cs typeface="メイリオ" pitchFamily="50" charset="-128"/>
                </a:rPr>
                <a:t>WC</a:t>
              </a:r>
            </a:p>
          </p:txBody>
        </p:sp>
        <p:sp>
          <p:nvSpPr>
            <p:cNvPr id="34" name="テキスト ボックス 4">
              <a:extLst>
                <a:ext uri="{FF2B5EF4-FFF2-40B4-BE49-F238E27FC236}">
                  <a16:creationId xmlns:a16="http://schemas.microsoft.com/office/drawing/2014/main" id="{FA280FC7-496E-8A48-94DA-310FE6DD9FEC}"/>
                </a:ext>
              </a:extLst>
            </p:cNvPr>
            <p:cNvSpPr txBox="1">
              <a:spLocks noChangeArrowheads="1"/>
            </p:cNvSpPr>
            <p:nvPr/>
          </p:nvSpPr>
          <p:spPr bwMode="gray">
            <a:xfrm>
              <a:off x="934073" y="4319314"/>
              <a:ext cx="4035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rIns="36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0"/>
                </a:spcBef>
                <a:buFont typeface="Arial" charset="0"/>
                <a:buNone/>
              </a:pPr>
              <a:r>
                <a:rPr lang="en-US" altLang="ja-JP" sz="600" b="1" dirty="0">
                  <a:latin typeface="游ゴシック" panose="020B0400000000000000" pitchFamily="50" charset="-128"/>
                  <a:ea typeface="游ゴシック" panose="020B0400000000000000" pitchFamily="50" charset="-128"/>
                  <a:cs typeface="メイリオ" pitchFamily="50" charset="-128"/>
                </a:rPr>
                <a:t>B1F</a:t>
              </a:r>
            </a:p>
          </p:txBody>
        </p:sp>
      </p:grpSp>
      <p:cxnSp>
        <p:nvCxnSpPr>
          <p:cNvPr id="35" name="直線矢印コネクタ 34">
            <a:extLst>
              <a:ext uri="{FF2B5EF4-FFF2-40B4-BE49-F238E27FC236}">
                <a16:creationId xmlns:a16="http://schemas.microsoft.com/office/drawing/2014/main" id="{D083E8ED-CDE7-2E47-A36B-3EDE02468431}"/>
              </a:ext>
            </a:extLst>
          </p:cNvPr>
          <p:cNvCxnSpPr/>
          <p:nvPr/>
        </p:nvCxnSpPr>
        <p:spPr bwMode="gray">
          <a:xfrm flipH="1">
            <a:off x="1243407" y="4395215"/>
            <a:ext cx="366907" cy="0"/>
          </a:xfrm>
          <a:prstGeom prst="straightConnector1">
            <a:avLst/>
          </a:prstGeom>
          <a:ln w="12700">
            <a:solidFill>
              <a:schemeClr val="tx1"/>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39" name="平行四辺形 38">
            <a:extLst>
              <a:ext uri="{FF2B5EF4-FFF2-40B4-BE49-F238E27FC236}">
                <a16:creationId xmlns:a16="http://schemas.microsoft.com/office/drawing/2014/main" id="{C35191EC-F452-8C46-9ADA-CF0260FED6FB}"/>
              </a:ext>
            </a:extLst>
          </p:cNvPr>
          <p:cNvSpPr/>
          <p:nvPr/>
        </p:nvSpPr>
        <p:spPr>
          <a:xfrm>
            <a:off x="5438051" y="961478"/>
            <a:ext cx="3541937" cy="260636"/>
          </a:xfrm>
          <a:prstGeom prst="parallelogram">
            <a:avLst/>
          </a:prstGeom>
          <a:solidFill>
            <a:srgbClr val="C5C01C"/>
          </a:solidFill>
          <a:ln w="7620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200" b="1" dirty="0">
              <a:solidFill>
                <a:schemeClr val="bg1"/>
              </a:solidFill>
              <a:latin typeface="Meiryo" charset="-128"/>
              <a:ea typeface="Meiryo" charset="-128"/>
              <a:cs typeface="Meiryo" charset="-128"/>
            </a:endParaRPr>
          </a:p>
        </p:txBody>
      </p:sp>
      <p:sp>
        <p:nvSpPr>
          <p:cNvPr id="2" name="テキスト ボックス 1">
            <a:extLst>
              <a:ext uri="{FF2B5EF4-FFF2-40B4-BE49-F238E27FC236}">
                <a16:creationId xmlns:a16="http://schemas.microsoft.com/office/drawing/2014/main" id="{A1971EC0-5871-2046-8FBF-EE4778AB246C}"/>
              </a:ext>
            </a:extLst>
          </p:cNvPr>
          <p:cNvSpPr txBox="1"/>
          <p:nvPr/>
        </p:nvSpPr>
        <p:spPr>
          <a:xfrm>
            <a:off x="5561645" y="976309"/>
            <a:ext cx="3313728" cy="276999"/>
          </a:xfrm>
          <a:prstGeom prst="rect">
            <a:avLst/>
          </a:prstGeom>
          <a:noFill/>
        </p:spPr>
        <p:txBody>
          <a:bodyPr wrap="none" rtlCol="0">
            <a:spAutoFit/>
          </a:bodyPr>
          <a:lstStyle/>
          <a:p>
            <a:pPr algn="ctr"/>
            <a:r>
              <a:rPr lang="ja-JP" altLang="en-US" sz="1200" b="1">
                <a:solidFill>
                  <a:schemeClr val="bg1"/>
                </a:solidFill>
                <a:latin typeface="Meiryo" charset="-128"/>
                <a:ea typeface="Meiryo" charset="-128"/>
                <a:cs typeface="Meiryo" charset="-128"/>
              </a:rPr>
              <a:t>近鉄大阪難波駅 近鉄なんばアーバンビジョン</a:t>
            </a:r>
            <a:endParaRPr lang="ja-JP" altLang="en-US" sz="1200" b="1" dirty="0">
              <a:solidFill>
                <a:schemeClr val="bg1"/>
              </a:solidFill>
              <a:latin typeface="Meiryo" charset="-128"/>
              <a:ea typeface="Meiryo" charset="-128"/>
              <a:cs typeface="Meiryo" charset="-128"/>
            </a:endParaRPr>
          </a:p>
        </p:txBody>
      </p:sp>
      <p:sp>
        <p:nvSpPr>
          <p:cNvPr id="40" name="平行四辺形 39">
            <a:extLst>
              <a:ext uri="{FF2B5EF4-FFF2-40B4-BE49-F238E27FC236}">
                <a16:creationId xmlns:a16="http://schemas.microsoft.com/office/drawing/2014/main" id="{7395286C-E75A-CC4F-89C3-D96605169609}"/>
              </a:ext>
            </a:extLst>
          </p:cNvPr>
          <p:cNvSpPr/>
          <p:nvPr/>
        </p:nvSpPr>
        <p:spPr>
          <a:xfrm>
            <a:off x="896031" y="961478"/>
            <a:ext cx="3541937" cy="260636"/>
          </a:xfrm>
          <a:prstGeom prst="parallelogram">
            <a:avLst/>
          </a:prstGeom>
          <a:solidFill>
            <a:srgbClr val="C5C01C"/>
          </a:solidFill>
          <a:ln w="7620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200" b="1" dirty="0">
              <a:solidFill>
                <a:schemeClr val="bg1"/>
              </a:solidFill>
              <a:latin typeface="Meiryo" charset="-128"/>
              <a:ea typeface="Meiryo" charset="-128"/>
              <a:cs typeface="Meiryo" charset="-128"/>
            </a:endParaRPr>
          </a:p>
        </p:txBody>
      </p:sp>
      <p:sp>
        <p:nvSpPr>
          <p:cNvPr id="41" name="テキスト ボックス 40">
            <a:extLst>
              <a:ext uri="{FF2B5EF4-FFF2-40B4-BE49-F238E27FC236}">
                <a16:creationId xmlns:a16="http://schemas.microsoft.com/office/drawing/2014/main" id="{DF9E7E19-5192-7947-B9CA-7FE8031EBC02}"/>
              </a:ext>
            </a:extLst>
          </p:cNvPr>
          <p:cNvSpPr txBox="1"/>
          <p:nvPr/>
        </p:nvSpPr>
        <p:spPr>
          <a:xfrm>
            <a:off x="1304959" y="976309"/>
            <a:ext cx="2743059" cy="276999"/>
          </a:xfrm>
          <a:prstGeom prst="rect">
            <a:avLst/>
          </a:prstGeom>
          <a:noFill/>
        </p:spPr>
        <p:txBody>
          <a:bodyPr wrap="none" rtlCol="0">
            <a:spAutoFit/>
          </a:bodyPr>
          <a:lstStyle/>
          <a:p>
            <a:pPr algn="ctr"/>
            <a:r>
              <a:rPr lang="ja-JP" altLang="en-US" sz="1200" b="1">
                <a:solidFill>
                  <a:schemeClr val="bg1"/>
                </a:solidFill>
                <a:latin typeface="Meiryo" charset="-128"/>
                <a:ea typeface="Meiryo" charset="-128"/>
                <a:cs typeface="Meiryo" charset="-128"/>
              </a:rPr>
              <a:t>あべのハルカス</a:t>
            </a:r>
            <a:r>
              <a:rPr lang="en-US" altLang="ja-JP" sz="1200" b="1" dirty="0">
                <a:solidFill>
                  <a:schemeClr val="bg1"/>
                </a:solidFill>
                <a:latin typeface="Meiryo" charset="-128"/>
                <a:ea typeface="Meiryo" charset="-128"/>
                <a:cs typeface="Meiryo" charset="-128"/>
              </a:rPr>
              <a:t> 1F</a:t>
            </a:r>
            <a:r>
              <a:rPr lang="ja-JP" altLang="en-US" sz="1200" b="1">
                <a:solidFill>
                  <a:schemeClr val="bg1"/>
                </a:solidFill>
                <a:latin typeface="Meiryo" charset="-128"/>
                <a:ea typeface="Meiryo" charset="-128"/>
                <a:cs typeface="Meiryo" charset="-128"/>
              </a:rPr>
              <a:t>アーバンビジョン</a:t>
            </a:r>
            <a:endParaRPr lang="ja-JP" altLang="en-US" sz="1200" b="1" dirty="0">
              <a:solidFill>
                <a:schemeClr val="bg1"/>
              </a:solidFill>
              <a:latin typeface="Meiryo" charset="-128"/>
              <a:ea typeface="Meiryo" charset="-128"/>
              <a:cs typeface="Meiryo" charset="-128"/>
            </a:endParaRPr>
          </a:p>
        </p:txBody>
      </p:sp>
      <p:pic>
        <p:nvPicPr>
          <p:cNvPr id="4" name="図 3">
            <a:extLst>
              <a:ext uri="{FF2B5EF4-FFF2-40B4-BE49-F238E27FC236}">
                <a16:creationId xmlns:a16="http://schemas.microsoft.com/office/drawing/2014/main" id="{1B5EBB05-0A30-7047-8A55-52CC6A6BE24B}"/>
              </a:ext>
            </a:extLst>
          </p:cNvPr>
          <p:cNvPicPr>
            <a:picLocks noChangeAspect="1"/>
          </p:cNvPicPr>
          <p:nvPr/>
        </p:nvPicPr>
        <p:blipFill>
          <a:blip r:embed="rId5"/>
          <a:stretch>
            <a:fillRect/>
          </a:stretch>
        </p:blipFill>
        <p:spPr>
          <a:xfrm>
            <a:off x="5345486" y="2464500"/>
            <a:ext cx="3712122" cy="1528521"/>
          </a:xfrm>
          <a:prstGeom prst="rect">
            <a:avLst/>
          </a:prstGeom>
        </p:spPr>
      </p:pic>
      <p:pic>
        <p:nvPicPr>
          <p:cNvPr id="6" name="図 5">
            <a:extLst>
              <a:ext uri="{FF2B5EF4-FFF2-40B4-BE49-F238E27FC236}">
                <a16:creationId xmlns:a16="http://schemas.microsoft.com/office/drawing/2014/main" id="{6AF46DC1-87D1-2746-AE55-E17E11F5AF38}"/>
              </a:ext>
            </a:extLst>
          </p:cNvPr>
          <p:cNvPicPr>
            <a:picLocks noChangeAspect="1"/>
          </p:cNvPicPr>
          <p:nvPr/>
        </p:nvPicPr>
        <p:blipFill>
          <a:blip r:embed="rId6"/>
          <a:stretch>
            <a:fillRect/>
          </a:stretch>
        </p:blipFill>
        <p:spPr>
          <a:xfrm>
            <a:off x="945613" y="2464617"/>
            <a:ext cx="3492354" cy="1543988"/>
          </a:xfrm>
          <a:prstGeom prst="rect">
            <a:avLst/>
          </a:prstGeom>
        </p:spPr>
      </p:pic>
    </p:spTree>
    <p:extLst>
      <p:ext uri="{BB962C8B-B14F-4D97-AF65-F5344CB8AC3E}">
        <p14:creationId xmlns:p14="http://schemas.microsoft.com/office/powerpoint/2010/main" val="337265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正方形/長方形 163">
            <a:extLst>
              <a:ext uri="{FF2B5EF4-FFF2-40B4-BE49-F238E27FC236}">
                <a16:creationId xmlns:a16="http://schemas.microsoft.com/office/drawing/2014/main" id="{1DB8831C-F753-4056-972F-E13386273120}"/>
              </a:ext>
            </a:extLst>
          </p:cNvPr>
          <p:cNvSpPr/>
          <p:nvPr/>
        </p:nvSpPr>
        <p:spPr>
          <a:xfrm>
            <a:off x="386163" y="770399"/>
            <a:ext cx="9105075" cy="594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2" name="平行四辺形 11">
            <a:extLst>
              <a:ext uri="{FF2B5EF4-FFF2-40B4-BE49-F238E27FC236}">
                <a16:creationId xmlns:a16="http://schemas.microsoft.com/office/drawing/2014/main" id="{9C9B9FDD-0BE5-8445-839F-F194A441B9CC}"/>
              </a:ext>
            </a:extLst>
          </p:cNvPr>
          <p:cNvSpPr/>
          <p:nvPr/>
        </p:nvSpPr>
        <p:spPr>
          <a:xfrm>
            <a:off x="197066" y="210142"/>
            <a:ext cx="7346734" cy="400110"/>
          </a:xfrm>
          <a:prstGeom prst="parallelogram">
            <a:avLst/>
          </a:prstGeom>
          <a:solidFill>
            <a:srgbClr val="C5C01C"/>
          </a:solidFill>
          <a:ln w="7620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角丸四角形 162">
            <a:extLst>
              <a:ext uri="{FF2B5EF4-FFF2-40B4-BE49-F238E27FC236}">
                <a16:creationId xmlns:a16="http://schemas.microsoft.com/office/drawing/2014/main" id="{46F1A16A-35AF-4FDE-A672-2A44BD280309}"/>
              </a:ext>
            </a:extLst>
          </p:cNvPr>
          <p:cNvSpPr/>
          <p:nvPr/>
        </p:nvSpPr>
        <p:spPr>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0" name="図 169">
            <a:extLst>
              <a:ext uri="{FF2B5EF4-FFF2-40B4-BE49-F238E27FC236}">
                <a16:creationId xmlns:a16="http://schemas.microsoft.com/office/drawing/2014/main" id="{7A44FD97-A7B8-4C77-A0D7-46FAF17B24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50138" y="287056"/>
            <a:ext cx="1424886" cy="299302"/>
          </a:xfrm>
          <a:prstGeom prst="rect">
            <a:avLst/>
          </a:prstGeom>
          <a:ln>
            <a:noFill/>
          </a:ln>
          <a:effectLst/>
        </p:spPr>
      </p:pic>
      <p:sp>
        <p:nvSpPr>
          <p:cNvPr id="37" name="正方形/長方形 36">
            <a:extLst>
              <a:ext uri="{FF2B5EF4-FFF2-40B4-BE49-F238E27FC236}">
                <a16:creationId xmlns:a16="http://schemas.microsoft.com/office/drawing/2014/main" id="{E1E4535A-B40E-274D-B630-12BA58B3AAA1}"/>
              </a:ext>
            </a:extLst>
          </p:cNvPr>
          <p:cNvSpPr/>
          <p:nvPr/>
        </p:nvSpPr>
        <p:spPr bwMode="gray">
          <a:xfrm>
            <a:off x="395493" y="321620"/>
            <a:ext cx="7033210" cy="261610"/>
          </a:xfrm>
          <a:prstGeom prst="rect">
            <a:avLst/>
          </a:prstGeom>
        </p:spPr>
        <p:txBody>
          <a:bodyPr wrap="square">
            <a:spAutoFit/>
          </a:bodyPr>
          <a:lstStyle/>
          <a:p>
            <a:pPr defTabSz="990570">
              <a:spcBef>
                <a:spcPct val="0"/>
              </a:spcBef>
              <a:defRPr/>
            </a:pPr>
            <a:r>
              <a:rPr lang="ja-JP" altLang="en-US" sz="1100" b="1" dirty="0">
                <a:solidFill>
                  <a:schemeClr val="bg1"/>
                </a:solidFill>
                <a:latin typeface="メイリオ" panose="020B0604030504040204" pitchFamily="50" charset="-128"/>
                <a:ea typeface="メイリオ" panose="020B0604030504040204" pitchFamily="50" charset="-128"/>
                <a:cs typeface="Hiragino Kaku Gothic StdN W8" charset="-128"/>
              </a:rPr>
              <a:t>近鉄縦型</a:t>
            </a:r>
            <a:r>
              <a:rPr lang="en-US" altLang="ja-JP" sz="1100" b="1" dirty="0">
                <a:solidFill>
                  <a:schemeClr val="bg1"/>
                </a:solidFill>
                <a:latin typeface="メイリオ" panose="020B0604030504040204" pitchFamily="50" charset="-128"/>
                <a:ea typeface="メイリオ" panose="020B0604030504040204" pitchFamily="50" charset="-128"/>
                <a:cs typeface="Hiragino Kaku Gothic StdN W8" charset="-128"/>
              </a:rPr>
              <a:t>DS</a:t>
            </a:r>
            <a:r>
              <a:rPr lang="ja-JP" altLang="en-US" sz="1100" b="1">
                <a:solidFill>
                  <a:schemeClr val="bg1"/>
                </a:solidFill>
                <a:latin typeface="Meiryo" charset="-128"/>
                <a:ea typeface="Meiryo" charset="-128"/>
              </a:rPr>
              <a:t>セット</a:t>
            </a:r>
            <a:endParaRPr lang="en-US" altLang="ja-JP" sz="1100" b="1" dirty="0">
              <a:solidFill>
                <a:schemeClr val="bg1"/>
              </a:solidFill>
              <a:latin typeface="Meiryo" charset="-128"/>
              <a:ea typeface="Meiryo" charset="-128"/>
              <a:cs typeface="Meiryo" charset="-128"/>
            </a:endParaRPr>
          </a:p>
        </p:txBody>
      </p:sp>
      <p:sp>
        <p:nvSpPr>
          <p:cNvPr id="38" name="正方形/長方形 37">
            <a:extLst>
              <a:ext uri="{FF2B5EF4-FFF2-40B4-BE49-F238E27FC236}">
                <a16:creationId xmlns:a16="http://schemas.microsoft.com/office/drawing/2014/main" id="{078A8273-FEA8-804D-A9A7-8DDF5E1AEE17}"/>
              </a:ext>
            </a:extLst>
          </p:cNvPr>
          <p:cNvSpPr/>
          <p:nvPr/>
        </p:nvSpPr>
        <p:spPr>
          <a:xfrm>
            <a:off x="1723869" y="278116"/>
            <a:ext cx="5704834" cy="400110"/>
          </a:xfrm>
          <a:prstGeom prst="rect">
            <a:avLst/>
          </a:prstGeom>
        </p:spPr>
        <p:txBody>
          <a:bodyPr wrap="square">
            <a:spAutoFit/>
          </a:bodyPr>
          <a:lstStyle/>
          <a:p>
            <a:pPr algn="ctr" defTabSz="990570">
              <a:spcBef>
                <a:spcPct val="0"/>
              </a:spcBef>
              <a:defRPr/>
            </a:pPr>
            <a:r>
              <a:rPr lang="ja-JP" altLang="en-US" sz="2000" b="1">
                <a:solidFill>
                  <a:schemeClr val="bg1"/>
                </a:solidFill>
                <a:latin typeface="メイリオ" panose="020B0604030504040204" pitchFamily="50" charset="-128"/>
                <a:ea typeface="メイリオ" panose="020B0604030504040204" pitchFamily="50" charset="-128"/>
                <a:cs typeface="Hiragino Kaku Gothic StdN W8" charset="-128"/>
              </a:rPr>
              <a:t>各メディア</a:t>
            </a:r>
            <a:r>
              <a:rPr lang="ja-JP" altLang="en-US" sz="2000" b="1" dirty="0">
                <a:solidFill>
                  <a:schemeClr val="bg1"/>
                </a:solidFill>
                <a:latin typeface="メイリオ" panose="020B0604030504040204" pitchFamily="50" charset="-128"/>
                <a:ea typeface="メイリオ" panose="020B0604030504040204" pitchFamily="50" charset="-128"/>
                <a:cs typeface="Hiragino Kaku Gothic StdN W8" charset="-128"/>
              </a:rPr>
              <a:t>に関するご留意事項</a:t>
            </a:r>
            <a:endParaRPr lang="en-US" altLang="ja-JP" sz="2000" b="1" dirty="0">
              <a:solidFill>
                <a:schemeClr val="bg1"/>
              </a:solidFill>
              <a:latin typeface="Meiryo" charset="-128"/>
              <a:ea typeface="Meiryo" charset="-128"/>
              <a:cs typeface="Meiryo" charset="-128"/>
            </a:endParaRPr>
          </a:p>
        </p:txBody>
      </p:sp>
      <p:sp>
        <p:nvSpPr>
          <p:cNvPr id="42" name="テキスト ボックス 41">
            <a:extLst>
              <a:ext uri="{FF2B5EF4-FFF2-40B4-BE49-F238E27FC236}">
                <a16:creationId xmlns:a16="http://schemas.microsoft.com/office/drawing/2014/main" id="{D377E36C-3541-CF47-81AC-A97550C8257D}"/>
              </a:ext>
            </a:extLst>
          </p:cNvPr>
          <p:cNvSpPr txBox="1"/>
          <p:nvPr/>
        </p:nvSpPr>
        <p:spPr bwMode="gray">
          <a:xfrm>
            <a:off x="543273" y="808535"/>
            <a:ext cx="1789382" cy="276999"/>
          </a:xfrm>
          <a:prstGeom prst="rect">
            <a:avLst/>
          </a:prstGeom>
          <a:noFill/>
        </p:spPr>
        <p:txBody>
          <a:bodyPr wrap="square" rtlCol="0">
            <a:spAutoFit/>
          </a:bodyPr>
          <a:lstStyle/>
          <a:p>
            <a:r>
              <a:rPr lang="ja-JP" altLang="en-US" sz="1200" b="1" dirty="0"/>
              <a:t>■ ヤフー</a:t>
            </a:r>
            <a:r>
              <a:rPr kumimoji="1" lang="ja-JP" altLang="en-US" sz="1200" b="1" dirty="0"/>
              <a:t>について</a:t>
            </a:r>
          </a:p>
        </p:txBody>
      </p:sp>
      <p:sp>
        <p:nvSpPr>
          <p:cNvPr id="43" name="テキスト ボックス 42">
            <a:extLst>
              <a:ext uri="{FF2B5EF4-FFF2-40B4-BE49-F238E27FC236}">
                <a16:creationId xmlns:a16="http://schemas.microsoft.com/office/drawing/2014/main" id="{0657F7D9-0EC7-B54B-872B-27D60C99FA59}"/>
              </a:ext>
            </a:extLst>
          </p:cNvPr>
          <p:cNvSpPr txBox="1"/>
          <p:nvPr/>
        </p:nvSpPr>
        <p:spPr bwMode="gray">
          <a:xfrm>
            <a:off x="631050" y="973562"/>
            <a:ext cx="8550271" cy="1463029"/>
          </a:xfrm>
          <a:prstGeom prst="rect">
            <a:avLst/>
          </a:prstGeom>
          <a:noFill/>
        </p:spPr>
        <p:txBody>
          <a:bodyPr wrap="square" rtlCol="0">
            <a:spAutoFit/>
          </a:bodyPr>
          <a:lstStyle/>
          <a:p>
            <a:pPr>
              <a:lnSpc>
                <a:spcPct val="150000"/>
              </a:lnSpc>
            </a:pPr>
            <a:r>
              <a:rPr lang="ja-JP" altLang="en-US" sz="800" dirty="0"/>
              <a:t>・ヤフートップページ広告は掲載デバイスを</a:t>
            </a:r>
            <a:r>
              <a:rPr lang="en-US" altLang="ja-JP" sz="800" dirty="0"/>
              <a:t>PC</a:t>
            </a:r>
            <a:r>
              <a:rPr lang="ja-JP" altLang="en-US" sz="800" dirty="0"/>
              <a:t>、スマホ、</a:t>
            </a:r>
            <a:r>
              <a:rPr lang="en-US" altLang="ja-JP" sz="800" dirty="0"/>
              <a:t>PC</a:t>
            </a:r>
            <a:r>
              <a:rPr lang="ja-JP" altLang="en-US" sz="800" dirty="0"/>
              <a:t>＋スマホ併用のいずれかからご指定頂けます。</a:t>
            </a:r>
            <a:endParaRPr lang="en-US" altLang="ja-JP" sz="800" dirty="0"/>
          </a:p>
          <a:p>
            <a:pPr>
              <a:lnSpc>
                <a:spcPct val="150000"/>
              </a:lnSpc>
            </a:pPr>
            <a:r>
              <a:rPr kumimoji="1" lang="ja-JP" altLang="en-US" sz="800" dirty="0"/>
              <a:t>・掲載期間は平日開始の</a:t>
            </a:r>
            <a:r>
              <a:rPr kumimoji="1" lang="en-US" altLang="ja-JP" sz="800" dirty="0"/>
              <a:t>5</a:t>
            </a:r>
            <a:r>
              <a:rPr kumimoji="1" lang="ja-JP" altLang="en-US" sz="800" dirty="0"/>
              <a:t>日～</a:t>
            </a:r>
            <a:r>
              <a:rPr kumimoji="1" lang="en-US" altLang="ja-JP" sz="800" dirty="0"/>
              <a:t>1</a:t>
            </a:r>
            <a:r>
              <a:rPr kumimoji="1" lang="ja-JP" altLang="en-US" sz="800" dirty="0"/>
              <a:t>ヶ月の間でご指定頂けます。</a:t>
            </a:r>
            <a:endParaRPr kumimoji="1" lang="en-US" altLang="ja-JP" sz="800" dirty="0"/>
          </a:p>
          <a:p>
            <a:pPr>
              <a:lnSpc>
                <a:spcPct val="150000"/>
              </a:lnSpc>
            </a:pPr>
            <a:r>
              <a:rPr lang="ja-JP" altLang="en-US" sz="800" dirty="0"/>
              <a:t>・土日祝日の掲載開始も指定頂けますが不具合時の即対応ができない等の免責事項をご了承頂ける場合のみ対応可能です。</a:t>
            </a:r>
            <a:endParaRPr lang="en-US" altLang="ja-JP" sz="800" dirty="0"/>
          </a:p>
          <a:p>
            <a:pPr>
              <a:lnSpc>
                <a:spcPct val="150000"/>
              </a:lnSpc>
            </a:pPr>
            <a:r>
              <a:rPr kumimoji="1" lang="ja-JP" altLang="en-US" sz="800" dirty="0"/>
              <a:t>・広告掲載はご指定頂いた期間、かつ各区内での案分出稿となります。</a:t>
            </a:r>
            <a:endParaRPr kumimoji="1" lang="en-US" altLang="ja-JP" sz="800" dirty="0"/>
          </a:p>
          <a:p>
            <a:pPr>
              <a:lnSpc>
                <a:spcPct val="150000"/>
              </a:lnSpc>
            </a:pPr>
            <a:r>
              <a:rPr lang="ja-JP" altLang="en-US" sz="800" dirty="0"/>
              <a:t>・パッケージに含まれる広告は最低掲載数です。広告量の買増しも可能ですのでご希望の場合は別途ご相談下さい。</a:t>
            </a:r>
            <a:endParaRPr lang="en-US" altLang="ja-JP" sz="800" dirty="0"/>
          </a:p>
          <a:p>
            <a:pPr>
              <a:lnSpc>
                <a:spcPct val="150000"/>
              </a:lnSpc>
            </a:pPr>
            <a:r>
              <a:rPr lang="ja-JP" altLang="en-US" sz="600" dirty="0"/>
              <a:t>　　</a:t>
            </a:r>
            <a:r>
              <a:rPr lang="en-US" altLang="ja-JP" sz="700" dirty="0"/>
              <a:t>※</a:t>
            </a:r>
            <a:r>
              <a:rPr kumimoji="1" lang="ja-JP" altLang="en-US" sz="700" dirty="0"/>
              <a:t>エリア判別方法について（</a:t>
            </a:r>
            <a:r>
              <a:rPr kumimoji="1" lang="en-US" altLang="ja-JP" sz="700" dirty="0"/>
              <a:t>PC</a:t>
            </a:r>
            <a:r>
              <a:rPr kumimoji="1" lang="ja-JP" altLang="en-US" sz="700" dirty="0"/>
              <a:t>：ヤフー</a:t>
            </a:r>
            <a:r>
              <a:rPr kumimoji="1" lang="en-US" altLang="ja-JP" sz="700" dirty="0"/>
              <a:t>ID</a:t>
            </a:r>
            <a:r>
              <a:rPr kumimoji="1" lang="ja-JP" altLang="en-US" sz="700" dirty="0"/>
              <a:t>登録情報＆</a:t>
            </a:r>
            <a:r>
              <a:rPr kumimoji="1" lang="en-US" altLang="ja-JP" sz="700" dirty="0"/>
              <a:t>IP</a:t>
            </a:r>
            <a:r>
              <a:rPr kumimoji="1" lang="ja-JP" altLang="en-US" sz="700" dirty="0"/>
              <a:t>アドレス／スマホ：</a:t>
            </a:r>
            <a:r>
              <a:rPr lang="ja-JP" altLang="en-US" sz="700" dirty="0"/>
              <a:t>ヤフー</a:t>
            </a:r>
            <a:r>
              <a:rPr lang="en-US" altLang="ja-JP" sz="700" dirty="0"/>
              <a:t>ID</a:t>
            </a:r>
            <a:r>
              <a:rPr lang="ja-JP" altLang="en-US" sz="700" dirty="0"/>
              <a:t>登録情報＆</a:t>
            </a:r>
            <a:r>
              <a:rPr lang="en-US" altLang="ja-JP" sz="700" dirty="0" err="1"/>
              <a:t>WiFi</a:t>
            </a:r>
            <a:r>
              <a:rPr lang="ja-JP" altLang="en-US" sz="700"/>
              <a:t>基地局）</a:t>
            </a:r>
            <a:endParaRPr lang="en-US" altLang="ja-JP" sz="700" dirty="0">
              <a:latin typeface="+mn-ea"/>
            </a:endParaRPr>
          </a:p>
          <a:p>
            <a:pPr>
              <a:lnSpc>
                <a:spcPct val="150000"/>
              </a:lnSpc>
            </a:pPr>
            <a:endParaRPr lang="ja-JP" altLang="en-US" sz="700" dirty="0">
              <a:latin typeface="+mn-ea"/>
            </a:endParaRPr>
          </a:p>
          <a:p>
            <a:pPr>
              <a:lnSpc>
                <a:spcPct val="150000"/>
              </a:lnSpc>
            </a:pPr>
            <a:endParaRPr kumimoji="1" lang="ja-JP" altLang="en-US" sz="600" dirty="0"/>
          </a:p>
        </p:txBody>
      </p:sp>
      <p:sp>
        <p:nvSpPr>
          <p:cNvPr id="44" name="テキスト ボックス 43">
            <a:extLst>
              <a:ext uri="{FF2B5EF4-FFF2-40B4-BE49-F238E27FC236}">
                <a16:creationId xmlns:a16="http://schemas.microsoft.com/office/drawing/2014/main" id="{B5913A97-5BB4-4240-A3BC-0E93799B6D48}"/>
              </a:ext>
            </a:extLst>
          </p:cNvPr>
          <p:cNvSpPr txBox="1"/>
          <p:nvPr/>
        </p:nvSpPr>
        <p:spPr bwMode="gray">
          <a:xfrm>
            <a:off x="543273" y="2527752"/>
            <a:ext cx="1789382" cy="276999"/>
          </a:xfrm>
          <a:prstGeom prst="rect">
            <a:avLst/>
          </a:prstGeom>
          <a:noFill/>
        </p:spPr>
        <p:txBody>
          <a:bodyPr wrap="square" rtlCol="0">
            <a:spAutoFit/>
          </a:bodyPr>
          <a:lstStyle/>
          <a:p>
            <a:r>
              <a:rPr lang="ja-JP" altLang="en-US" sz="1200" b="1" dirty="0"/>
              <a:t>■</a:t>
            </a:r>
            <a:r>
              <a:rPr lang="ja-JP" altLang="en-US" sz="1200" b="1" dirty="0">
                <a:latin typeface="メイリオ" panose="020B0604030504040204" pitchFamily="50" charset="-128"/>
                <a:ea typeface="メイリオ" panose="020B0604030504040204" pitchFamily="50" charset="-128"/>
                <a:cs typeface="Hiragino Kaku Gothic StdN W8" charset="-128"/>
              </a:rPr>
              <a:t>近鉄縦型</a:t>
            </a:r>
            <a:r>
              <a:rPr lang="en-US" altLang="ja-JP" sz="1200" b="1" dirty="0">
                <a:latin typeface="メイリオ" panose="020B0604030504040204" pitchFamily="50" charset="-128"/>
                <a:ea typeface="メイリオ" panose="020B0604030504040204" pitchFamily="50" charset="-128"/>
                <a:cs typeface="Hiragino Kaku Gothic StdN W8" charset="-128"/>
              </a:rPr>
              <a:t>DS</a:t>
            </a:r>
            <a:r>
              <a:rPr kumimoji="1" lang="ja-JP" altLang="en-US" sz="1200" b="1" dirty="0"/>
              <a:t>について</a:t>
            </a:r>
          </a:p>
        </p:txBody>
      </p:sp>
      <p:sp>
        <p:nvSpPr>
          <p:cNvPr id="45" name="テキスト ボックス 44">
            <a:extLst>
              <a:ext uri="{FF2B5EF4-FFF2-40B4-BE49-F238E27FC236}">
                <a16:creationId xmlns:a16="http://schemas.microsoft.com/office/drawing/2014/main" id="{F8D881E5-2B97-2E40-953C-74D81C47BA9A}"/>
              </a:ext>
            </a:extLst>
          </p:cNvPr>
          <p:cNvSpPr txBox="1"/>
          <p:nvPr/>
        </p:nvSpPr>
        <p:spPr bwMode="gray">
          <a:xfrm>
            <a:off x="631050" y="2689005"/>
            <a:ext cx="8643579" cy="2845074"/>
          </a:xfrm>
          <a:prstGeom prst="rect">
            <a:avLst/>
          </a:prstGeom>
          <a:noFill/>
        </p:spPr>
        <p:txBody>
          <a:bodyPr wrap="square" rtlCol="0">
            <a:spAutoFit/>
          </a:bodyPr>
          <a:lstStyle/>
          <a:p>
            <a:pPr defTabSz="913972">
              <a:lnSpc>
                <a:spcPct val="150000"/>
              </a:lnSpc>
            </a:pPr>
            <a:r>
              <a:rPr lang="ja-JP" altLang="en-US" sz="800" dirty="0">
                <a:latin typeface="+mn-ea"/>
                <a:cs typeface="メイリオ" pitchFamily="50" charset="-128"/>
              </a:rPr>
              <a:t>・サイネージは縦型の為、右下のパターン内から仕様をご指定下さい。</a:t>
            </a:r>
            <a:endParaRPr lang="en-US" altLang="ja-JP" sz="800" dirty="0">
              <a:latin typeface="+mn-ea"/>
              <a:cs typeface="メイリオ" pitchFamily="50" charset="-128"/>
            </a:endParaRPr>
          </a:p>
          <a:p>
            <a:pPr defTabSz="913972">
              <a:lnSpc>
                <a:spcPct val="150000"/>
              </a:lnSpc>
            </a:pPr>
            <a:r>
              <a:rPr lang="ja-JP" altLang="en-US" sz="800" dirty="0">
                <a:solidFill>
                  <a:srgbClr val="FF0000"/>
                </a:solidFill>
                <a:latin typeface="+mn-ea"/>
                <a:cs typeface="メイリオ" pitchFamily="50" charset="-128"/>
              </a:rPr>
              <a:t>・静止画箇所にはご指定頂く１素材データ（企業ロゴ、商品ロゴ、デザインデータなど）を挿入いたします。ロゴの背景色のご指定がない場合はお任せになります。</a:t>
            </a:r>
            <a:endParaRPr lang="en-US" altLang="ja-JP" sz="800" dirty="0">
              <a:solidFill>
                <a:srgbClr val="FF0000"/>
              </a:solidFill>
              <a:latin typeface="+mn-ea"/>
              <a:cs typeface="メイリオ" pitchFamily="50" charset="-128"/>
            </a:endParaRPr>
          </a:p>
          <a:p>
            <a:pPr defTabSz="913972">
              <a:lnSpc>
                <a:spcPct val="150000"/>
              </a:lnSpc>
            </a:pPr>
            <a:r>
              <a:rPr lang="ja-JP" altLang="en-US" sz="800" dirty="0">
                <a:latin typeface="+mn-ea"/>
                <a:cs typeface="メイリオ" pitchFamily="50" charset="-128"/>
              </a:rPr>
              <a:t>・上記の縦向き動画変換費は実施料金に含まれています。</a:t>
            </a:r>
            <a:endParaRPr lang="en-US" altLang="ja-JP" sz="800" dirty="0">
              <a:latin typeface="+mn-ea"/>
              <a:cs typeface="メイリオ" pitchFamily="50" charset="-128"/>
            </a:endParaRPr>
          </a:p>
          <a:p>
            <a:pPr defTabSz="913972">
              <a:lnSpc>
                <a:spcPct val="150000"/>
              </a:lnSpc>
            </a:pPr>
            <a:r>
              <a:rPr lang="ja-JP" altLang="en-US" sz="800" dirty="0">
                <a:latin typeface="+mn-ea"/>
                <a:cs typeface="メイリオ" pitchFamily="50" charset="-128"/>
              </a:rPr>
              <a:t>・サイネージの動画をフル画面でリメイクした放映をご希望の場合は別途料金が必要です。詳しくは事務局までお問い合わせ下さい。</a:t>
            </a:r>
            <a:endParaRPr lang="en-US" altLang="ja-JP" sz="800" dirty="0">
              <a:latin typeface="+mn-ea"/>
              <a:cs typeface="メイリオ" pitchFamily="50" charset="-128"/>
            </a:endParaRPr>
          </a:p>
          <a:p>
            <a:pPr defTabSz="913972">
              <a:lnSpc>
                <a:spcPct val="150000"/>
              </a:lnSpc>
            </a:pPr>
            <a:r>
              <a:rPr lang="ja-JP" altLang="en-US" sz="800" dirty="0">
                <a:latin typeface="+mn-ea"/>
                <a:cs typeface="メイリオ" pitchFamily="50" charset="-128"/>
              </a:rPr>
              <a:t>・原則として、たばこ、風俗関連業、公営競技を除くギャンブル関連、先物取引業、労働組合、宗教・思想団体、政治宣伝、意見・主義主張等の業種は掲出不可となります。</a:t>
            </a:r>
            <a:endParaRPr lang="en-US" altLang="ja-JP" sz="800" dirty="0">
              <a:latin typeface="+mn-ea"/>
              <a:cs typeface="メイリオ" pitchFamily="50" charset="-128"/>
            </a:endParaRPr>
          </a:p>
          <a:p>
            <a:pPr defTabSz="913972">
              <a:lnSpc>
                <a:spcPct val="150000"/>
              </a:lnSpc>
            </a:pPr>
            <a:r>
              <a:rPr lang="ja-JP" altLang="en-US" sz="800" dirty="0">
                <a:latin typeface="+mn-ea"/>
                <a:cs typeface="メイリオ" pitchFamily="50" charset="-128"/>
              </a:rPr>
              <a:t>　あらかじめご了承ください。</a:t>
            </a:r>
            <a:endParaRPr lang="en-US" altLang="ja-JP" sz="800" dirty="0">
              <a:latin typeface="+mn-ea"/>
              <a:cs typeface="メイリオ" pitchFamily="50" charset="-128"/>
            </a:endParaRPr>
          </a:p>
          <a:p>
            <a:pPr defTabSz="913972">
              <a:lnSpc>
                <a:spcPct val="150000"/>
              </a:lnSpc>
            </a:pPr>
            <a:r>
              <a:rPr lang="ja-JP" altLang="en-US" sz="800" dirty="0">
                <a:latin typeface="+mn-ea"/>
                <a:cs typeface="メイリオ" panose="020B0604030504040204" pitchFamily="50" charset="-128"/>
              </a:rPr>
              <a:t>・近鉄グループと競合する業種（不動産、流通、ホテル、レジャー、バス、カード）については掲出不可の場合がございます。事前にご相談下さい。</a:t>
            </a:r>
            <a:endParaRPr lang="en-US" altLang="ja-JP" sz="800" dirty="0">
              <a:latin typeface="+mn-ea"/>
              <a:cs typeface="メイリオ" panose="020B0604030504040204" pitchFamily="50" charset="-128"/>
            </a:endParaRPr>
          </a:p>
          <a:p>
            <a:pPr defTabSz="913972">
              <a:lnSpc>
                <a:spcPct val="150000"/>
              </a:lnSpc>
            </a:pPr>
            <a:r>
              <a:rPr lang="ja-JP" altLang="en-US" sz="800" dirty="0">
                <a:latin typeface="+mn-ea"/>
                <a:cs typeface="メイリオ" panose="020B0604030504040204" pitchFamily="50" charset="-128"/>
              </a:rPr>
              <a:t>・販売枠数には限りがございます。満枠の場合もございますので、あらかじめご了承ください。</a:t>
            </a:r>
            <a:endParaRPr lang="en-US" altLang="ja-JP" sz="800" dirty="0">
              <a:latin typeface="+mn-ea"/>
              <a:cs typeface="メイリオ" panose="020B0604030504040204" pitchFamily="50" charset="-128"/>
            </a:endParaRPr>
          </a:p>
          <a:p>
            <a:pPr defTabSz="913972">
              <a:lnSpc>
                <a:spcPct val="150000"/>
              </a:lnSpc>
            </a:pPr>
            <a:r>
              <a:rPr lang="ja-JP" altLang="en-US" sz="800" dirty="0">
                <a:latin typeface="+mn-ea"/>
              </a:rPr>
              <a:t>・広告の意匠につきましては事前に審査をおこないます。</a:t>
            </a:r>
          </a:p>
          <a:p>
            <a:pPr>
              <a:lnSpc>
                <a:spcPct val="150000"/>
              </a:lnSpc>
            </a:pPr>
            <a:r>
              <a:rPr lang="ja-JP" altLang="en-US" sz="800" dirty="0">
                <a:latin typeface="+mn-ea"/>
              </a:rPr>
              <a:t>・業種数の規制は行っていないため、同一業種の広告が放映されることがあります。</a:t>
            </a:r>
            <a:endParaRPr lang="en-US" altLang="ja-JP" sz="800" dirty="0">
              <a:latin typeface="+mn-ea"/>
            </a:endParaRPr>
          </a:p>
          <a:p>
            <a:pPr>
              <a:lnSpc>
                <a:spcPct val="150000"/>
              </a:lnSpc>
            </a:pPr>
            <a:r>
              <a:rPr lang="ja-JP" altLang="en-US" sz="800" dirty="0">
                <a:latin typeface="+mn-ea"/>
              </a:rPr>
              <a:t>・急遽素材の変更や放映を中止する場合、作業完了までに時間を要する場合があります。あらかじめご了承ください。</a:t>
            </a:r>
            <a:endParaRPr lang="en-US" altLang="ja-JP" sz="800" dirty="0">
              <a:latin typeface="+mn-ea"/>
            </a:endParaRPr>
          </a:p>
          <a:p>
            <a:pPr>
              <a:lnSpc>
                <a:spcPct val="150000"/>
              </a:lnSpc>
            </a:pPr>
            <a:r>
              <a:rPr lang="ja-JP" altLang="en-US" sz="800" dirty="0">
                <a:latin typeface="+mn-ea"/>
              </a:rPr>
              <a:t>・通信環境やシステム上等の理由から、放映が一時的に中断されたり中止になる可能性があります。</a:t>
            </a:r>
            <a:endParaRPr lang="en-US" altLang="ja-JP" sz="800" dirty="0">
              <a:latin typeface="+mn-ea"/>
            </a:endParaRPr>
          </a:p>
          <a:p>
            <a:pPr>
              <a:lnSpc>
                <a:spcPct val="150000"/>
              </a:lnSpc>
            </a:pPr>
            <a:r>
              <a:rPr lang="ja-JP" altLang="en-US" sz="800" dirty="0">
                <a:latin typeface="+mn-ea"/>
              </a:rPr>
              <a:t>　いずれの場合も広告料金の払い戻しはいたしません。あらかじめご了承ください。</a:t>
            </a:r>
            <a:endParaRPr lang="en-US" altLang="ja-JP" sz="800" dirty="0">
              <a:latin typeface="+mn-ea"/>
            </a:endParaRPr>
          </a:p>
          <a:p>
            <a:pPr>
              <a:lnSpc>
                <a:spcPct val="150000"/>
              </a:lnSpc>
            </a:pPr>
            <a:r>
              <a:rPr lang="ja-JP" altLang="en-US" sz="800" dirty="0">
                <a:latin typeface="+mn-ea"/>
              </a:rPr>
              <a:t>・枠取りが完了後のキャンセルは一切お受けできません。</a:t>
            </a:r>
            <a:endParaRPr lang="en-US" altLang="ja-JP" sz="800" dirty="0">
              <a:latin typeface="+mn-ea"/>
            </a:endParaRPr>
          </a:p>
          <a:p>
            <a:pPr>
              <a:lnSpc>
                <a:spcPct val="150000"/>
              </a:lnSpc>
            </a:pPr>
            <a:r>
              <a:rPr lang="ja-JP" altLang="en-US" sz="800" dirty="0">
                <a:latin typeface="+mn-ea"/>
              </a:rPr>
              <a:t>・放映する動画の音声は流れません。</a:t>
            </a:r>
            <a:endParaRPr lang="en-US" altLang="ja-JP" sz="800" dirty="0">
              <a:latin typeface="+mn-ea"/>
            </a:endParaRPr>
          </a:p>
        </p:txBody>
      </p:sp>
      <p:sp>
        <p:nvSpPr>
          <p:cNvPr id="46" name="角丸四角形 44">
            <a:extLst>
              <a:ext uri="{FF2B5EF4-FFF2-40B4-BE49-F238E27FC236}">
                <a16:creationId xmlns:a16="http://schemas.microsoft.com/office/drawing/2014/main" id="{D8B6CEB8-EB6A-934E-B1C3-EF6EFBC0171A}"/>
              </a:ext>
            </a:extLst>
          </p:cNvPr>
          <p:cNvSpPr/>
          <p:nvPr/>
        </p:nvSpPr>
        <p:spPr bwMode="gray">
          <a:xfrm>
            <a:off x="8489595" y="5203377"/>
            <a:ext cx="779944" cy="1272073"/>
          </a:xfrm>
          <a:prstGeom prst="roundRect">
            <a:avLst>
              <a:gd name="adj" fmla="val 0"/>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400"/>
          </a:p>
        </p:txBody>
      </p:sp>
      <p:pic>
        <p:nvPicPr>
          <p:cNvPr id="47" name="図 46">
            <a:extLst>
              <a:ext uri="{FF2B5EF4-FFF2-40B4-BE49-F238E27FC236}">
                <a16:creationId xmlns:a16="http://schemas.microsoft.com/office/drawing/2014/main" id="{F5AFFC7D-7246-A34C-BB8F-D40D2B94077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gray">
          <a:xfrm>
            <a:off x="8496299" y="5627867"/>
            <a:ext cx="766951" cy="440286"/>
          </a:xfrm>
          <a:prstGeom prst="rect">
            <a:avLst/>
          </a:prstGeom>
        </p:spPr>
      </p:pic>
      <p:sp>
        <p:nvSpPr>
          <p:cNvPr id="48" name="正方形/長方形 47">
            <a:extLst>
              <a:ext uri="{FF2B5EF4-FFF2-40B4-BE49-F238E27FC236}">
                <a16:creationId xmlns:a16="http://schemas.microsoft.com/office/drawing/2014/main" id="{AF342ACF-64E0-0B44-AC1F-82A2AB929BFA}"/>
              </a:ext>
            </a:extLst>
          </p:cNvPr>
          <p:cNvSpPr/>
          <p:nvPr/>
        </p:nvSpPr>
        <p:spPr bwMode="gray">
          <a:xfrm>
            <a:off x="8496299" y="5212697"/>
            <a:ext cx="766951" cy="424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静止画</a:t>
            </a:r>
            <a:endParaRPr kumimoji="1" lang="en-US" altLang="ja-JP" sz="900" dirty="0">
              <a:solidFill>
                <a:schemeClr val="tx1"/>
              </a:solidFill>
            </a:endParaRPr>
          </a:p>
          <a:p>
            <a:pPr algn="ctr"/>
            <a:r>
              <a:rPr kumimoji="1" lang="ja-JP" altLang="en-US" sz="500" dirty="0">
                <a:solidFill>
                  <a:schemeClr val="tx1"/>
                </a:solidFill>
              </a:rPr>
              <a:t>・指定</a:t>
            </a:r>
            <a:r>
              <a:rPr lang="ja-JP" altLang="en-US" sz="500" dirty="0">
                <a:solidFill>
                  <a:schemeClr val="tx1"/>
                </a:solidFill>
              </a:rPr>
              <a:t>１素材データ</a:t>
            </a:r>
            <a:endParaRPr kumimoji="1" lang="en-US" altLang="ja-JP" sz="500" dirty="0">
              <a:solidFill>
                <a:schemeClr val="tx1"/>
              </a:solidFill>
            </a:endParaRPr>
          </a:p>
        </p:txBody>
      </p:sp>
      <p:sp>
        <p:nvSpPr>
          <p:cNvPr id="49" name="正方形/長方形 48">
            <a:extLst>
              <a:ext uri="{FF2B5EF4-FFF2-40B4-BE49-F238E27FC236}">
                <a16:creationId xmlns:a16="http://schemas.microsoft.com/office/drawing/2014/main" id="{CB76B647-2701-144D-A0DF-8A045AFA02A3}"/>
              </a:ext>
            </a:extLst>
          </p:cNvPr>
          <p:cNvSpPr/>
          <p:nvPr/>
        </p:nvSpPr>
        <p:spPr bwMode="gray">
          <a:xfrm>
            <a:off x="8500246" y="6045159"/>
            <a:ext cx="766951" cy="424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静止画</a:t>
            </a:r>
            <a:endParaRPr lang="en-US" altLang="ja-JP" sz="1000" dirty="0">
              <a:solidFill>
                <a:schemeClr val="tx1"/>
              </a:solidFill>
            </a:endParaRPr>
          </a:p>
          <a:p>
            <a:pPr algn="ctr"/>
            <a:r>
              <a:rPr lang="ja-JP" altLang="en-US" sz="500" dirty="0">
                <a:solidFill>
                  <a:schemeClr val="tx1"/>
                </a:solidFill>
              </a:rPr>
              <a:t>・指定１素材データ</a:t>
            </a:r>
            <a:endParaRPr lang="en-US" altLang="ja-JP" sz="500" dirty="0">
              <a:solidFill>
                <a:schemeClr val="tx1"/>
              </a:solidFill>
            </a:endParaRPr>
          </a:p>
        </p:txBody>
      </p:sp>
      <p:sp>
        <p:nvSpPr>
          <p:cNvPr id="50" name="角丸四角形 44">
            <a:extLst>
              <a:ext uri="{FF2B5EF4-FFF2-40B4-BE49-F238E27FC236}">
                <a16:creationId xmlns:a16="http://schemas.microsoft.com/office/drawing/2014/main" id="{E1DF6243-E804-554E-B4DC-22472D1C2657}"/>
              </a:ext>
            </a:extLst>
          </p:cNvPr>
          <p:cNvSpPr/>
          <p:nvPr/>
        </p:nvSpPr>
        <p:spPr bwMode="gray">
          <a:xfrm>
            <a:off x="6184656" y="5199350"/>
            <a:ext cx="779944" cy="1272073"/>
          </a:xfrm>
          <a:prstGeom prst="roundRect">
            <a:avLst>
              <a:gd name="adj" fmla="val 0"/>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400"/>
          </a:p>
        </p:txBody>
      </p:sp>
      <p:pic>
        <p:nvPicPr>
          <p:cNvPr id="51" name="図 50">
            <a:extLst>
              <a:ext uri="{FF2B5EF4-FFF2-40B4-BE49-F238E27FC236}">
                <a16:creationId xmlns:a16="http://schemas.microsoft.com/office/drawing/2014/main" id="{9F5C5713-586B-CC45-98F4-7AA059E147D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gray">
          <a:xfrm>
            <a:off x="6191360" y="6025645"/>
            <a:ext cx="766951" cy="440286"/>
          </a:xfrm>
          <a:prstGeom prst="rect">
            <a:avLst/>
          </a:prstGeom>
        </p:spPr>
      </p:pic>
      <p:sp>
        <p:nvSpPr>
          <p:cNvPr id="52" name="正方形/長方形 51">
            <a:extLst>
              <a:ext uri="{FF2B5EF4-FFF2-40B4-BE49-F238E27FC236}">
                <a16:creationId xmlns:a16="http://schemas.microsoft.com/office/drawing/2014/main" id="{ED610B30-429B-DB4F-B8BC-6D72D3BB672A}"/>
              </a:ext>
            </a:extLst>
          </p:cNvPr>
          <p:cNvSpPr/>
          <p:nvPr/>
        </p:nvSpPr>
        <p:spPr bwMode="gray">
          <a:xfrm>
            <a:off x="6191360" y="5208669"/>
            <a:ext cx="766951" cy="809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静止画</a:t>
            </a:r>
            <a:endParaRPr kumimoji="1" lang="en-US" altLang="ja-JP" sz="900" dirty="0">
              <a:solidFill>
                <a:schemeClr val="tx1"/>
              </a:solidFill>
            </a:endParaRPr>
          </a:p>
          <a:p>
            <a:pPr algn="ctr"/>
            <a:endParaRPr kumimoji="1" lang="en-US" altLang="ja-JP" sz="200" dirty="0">
              <a:solidFill>
                <a:schemeClr val="tx1"/>
              </a:solidFill>
            </a:endParaRPr>
          </a:p>
          <a:p>
            <a:r>
              <a:rPr lang="ja-JP" altLang="en-US" sz="500" dirty="0">
                <a:solidFill>
                  <a:schemeClr val="tx1"/>
                </a:solidFill>
              </a:rPr>
              <a:t>・企業ロゴ</a:t>
            </a:r>
            <a:endParaRPr lang="en-US" altLang="ja-JP" sz="500" dirty="0">
              <a:solidFill>
                <a:schemeClr val="tx1"/>
              </a:solidFill>
            </a:endParaRPr>
          </a:p>
          <a:p>
            <a:r>
              <a:rPr kumimoji="1" lang="ja-JP" altLang="en-US" sz="500" dirty="0">
                <a:solidFill>
                  <a:schemeClr val="tx1"/>
                </a:solidFill>
              </a:rPr>
              <a:t>・商品ロゴ</a:t>
            </a:r>
            <a:endParaRPr kumimoji="1" lang="en-US" altLang="ja-JP" sz="500" dirty="0">
              <a:solidFill>
                <a:schemeClr val="tx1"/>
              </a:solidFill>
            </a:endParaRPr>
          </a:p>
          <a:p>
            <a:r>
              <a:rPr lang="ja-JP" altLang="en-US" sz="500" dirty="0">
                <a:solidFill>
                  <a:schemeClr val="tx1"/>
                </a:solidFill>
              </a:rPr>
              <a:t>・デザインデータ</a:t>
            </a:r>
            <a:endParaRPr lang="en-US" altLang="ja-JP" sz="500" dirty="0">
              <a:solidFill>
                <a:schemeClr val="tx1"/>
              </a:solidFill>
            </a:endParaRPr>
          </a:p>
          <a:p>
            <a:r>
              <a:rPr lang="ja-JP" altLang="en-US" sz="500" dirty="0">
                <a:solidFill>
                  <a:schemeClr val="tx1"/>
                </a:solidFill>
              </a:rPr>
              <a:t>　</a:t>
            </a:r>
            <a:r>
              <a:rPr lang="ja-JP" altLang="en-US" sz="400" dirty="0">
                <a:solidFill>
                  <a:schemeClr val="tx1"/>
                </a:solidFill>
              </a:rPr>
              <a:t>など指定</a:t>
            </a:r>
            <a:r>
              <a:rPr kumimoji="1" lang="ja-JP" altLang="en-US" sz="400" dirty="0">
                <a:solidFill>
                  <a:schemeClr val="tx1"/>
                </a:solidFill>
              </a:rPr>
              <a:t>１素材データ</a:t>
            </a:r>
            <a:endParaRPr kumimoji="1" lang="ja-JP" altLang="en-US" sz="900" dirty="0">
              <a:solidFill>
                <a:schemeClr val="tx1"/>
              </a:solidFill>
            </a:endParaRPr>
          </a:p>
        </p:txBody>
      </p:sp>
      <p:sp>
        <p:nvSpPr>
          <p:cNvPr id="53" name="角丸四角形 44">
            <a:extLst>
              <a:ext uri="{FF2B5EF4-FFF2-40B4-BE49-F238E27FC236}">
                <a16:creationId xmlns:a16="http://schemas.microsoft.com/office/drawing/2014/main" id="{7CBB065B-2715-6448-B35B-00C117836DE9}"/>
              </a:ext>
            </a:extLst>
          </p:cNvPr>
          <p:cNvSpPr/>
          <p:nvPr/>
        </p:nvSpPr>
        <p:spPr bwMode="gray">
          <a:xfrm>
            <a:off x="7328848" y="5199350"/>
            <a:ext cx="779944" cy="1272073"/>
          </a:xfrm>
          <a:prstGeom prst="roundRect">
            <a:avLst>
              <a:gd name="adj" fmla="val 0"/>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400"/>
          </a:p>
        </p:txBody>
      </p:sp>
      <p:pic>
        <p:nvPicPr>
          <p:cNvPr id="54" name="図 53">
            <a:extLst>
              <a:ext uri="{FF2B5EF4-FFF2-40B4-BE49-F238E27FC236}">
                <a16:creationId xmlns:a16="http://schemas.microsoft.com/office/drawing/2014/main" id="{EF2C02DC-F2F2-6244-9934-42B9731692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gray">
          <a:xfrm>
            <a:off x="7335551" y="5208615"/>
            <a:ext cx="766951" cy="440286"/>
          </a:xfrm>
          <a:prstGeom prst="rect">
            <a:avLst/>
          </a:prstGeom>
        </p:spPr>
      </p:pic>
      <p:sp>
        <p:nvSpPr>
          <p:cNvPr id="55" name="正方形/長方形 54">
            <a:extLst>
              <a:ext uri="{FF2B5EF4-FFF2-40B4-BE49-F238E27FC236}">
                <a16:creationId xmlns:a16="http://schemas.microsoft.com/office/drawing/2014/main" id="{63F0CCEA-0470-5E49-9C4E-A1EFB8461ED7}"/>
              </a:ext>
            </a:extLst>
          </p:cNvPr>
          <p:cNvSpPr/>
          <p:nvPr/>
        </p:nvSpPr>
        <p:spPr bwMode="gray">
          <a:xfrm>
            <a:off x="7335551" y="5653587"/>
            <a:ext cx="766951" cy="809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400" dirty="0">
              <a:solidFill>
                <a:schemeClr val="tx1"/>
              </a:solidFill>
            </a:endParaRPr>
          </a:p>
          <a:p>
            <a:pPr algn="ctr"/>
            <a:r>
              <a:rPr lang="ja-JP" altLang="en-US" sz="1000" dirty="0">
                <a:solidFill>
                  <a:schemeClr val="tx1"/>
                </a:solidFill>
              </a:rPr>
              <a:t>静止画</a:t>
            </a:r>
            <a:endParaRPr lang="en-US" altLang="ja-JP" sz="1000" dirty="0">
              <a:solidFill>
                <a:schemeClr val="tx1"/>
              </a:solidFill>
            </a:endParaRPr>
          </a:p>
          <a:p>
            <a:pPr algn="ctr"/>
            <a:endParaRPr lang="en-US" altLang="ja-JP" sz="300" dirty="0">
              <a:solidFill>
                <a:schemeClr val="tx1"/>
              </a:solidFill>
            </a:endParaRPr>
          </a:p>
          <a:p>
            <a:r>
              <a:rPr lang="ja-JP" altLang="en-US" sz="500" dirty="0">
                <a:solidFill>
                  <a:schemeClr val="tx1"/>
                </a:solidFill>
              </a:rPr>
              <a:t>・企業ロゴ</a:t>
            </a:r>
            <a:endParaRPr lang="en-US" altLang="ja-JP" sz="500" dirty="0">
              <a:solidFill>
                <a:schemeClr val="tx1"/>
              </a:solidFill>
            </a:endParaRPr>
          </a:p>
          <a:p>
            <a:r>
              <a:rPr lang="ja-JP" altLang="en-US" sz="500" dirty="0">
                <a:solidFill>
                  <a:schemeClr val="tx1"/>
                </a:solidFill>
              </a:rPr>
              <a:t>・商品ロゴ</a:t>
            </a:r>
            <a:endParaRPr lang="en-US" altLang="ja-JP" sz="500" dirty="0">
              <a:solidFill>
                <a:schemeClr val="tx1"/>
              </a:solidFill>
            </a:endParaRPr>
          </a:p>
          <a:p>
            <a:r>
              <a:rPr lang="ja-JP" altLang="en-US" sz="500" dirty="0">
                <a:solidFill>
                  <a:schemeClr val="tx1"/>
                </a:solidFill>
              </a:rPr>
              <a:t>・デザインデータ</a:t>
            </a:r>
            <a:endParaRPr lang="en-US" altLang="ja-JP" sz="500" dirty="0">
              <a:solidFill>
                <a:schemeClr val="tx1"/>
              </a:solidFill>
            </a:endParaRPr>
          </a:p>
          <a:p>
            <a:r>
              <a:rPr lang="ja-JP" altLang="en-US" sz="500" dirty="0">
                <a:solidFill>
                  <a:schemeClr val="tx1"/>
                </a:solidFill>
              </a:rPr>
              <a:t>　</a:t>
            </a:r>
            <a:r>
              <a:rPr lang="ja-JP" altLang="en-US" sz="400" dirty="0">
                <a:solidFill>
                  <a:schemeClr val="tx1"/>
                </a:solidFill>
              </a:rPr>
              <a:t>など指定１素材データ</a:t>
            </a:r>
            <a:endParaRPr kumimoji="1" lang="ja-JP" altLang="en-US" sz="1200" dirty="0">
              <a:solidFill>
                <a:schemeClr val="tx1"/>
              </a:solidFill>
            </a:endParaRPr>
          </a:p>
        </p:txBody>
      </p:sp>
      <p:sp>
        <p:nvSpPr>
          <p:cNvPr id="56" name="テキスト ボックス 55">
            <a:extLst>
              <a:ext uri="{FF2B5EF4-FFF2-40B4-BE49-F238E27FC236}">
                <a16:creationId xmlns:a16="http://schemas.microsoft.com/office/drawing/2014/main" id="{9564534E-CC4C-2D4E-AAC5-5EE4FC67D6AB}"/>
              </a:ext>
            </a:extLst>
          </p:cNvPr>
          <p:cNvSpPr txBox="1"/>
          <p:nvPr/>
        </p:nvSpPr>
        <p:spPr bwMode="gray">
          <a:xfrm>
            <a:off x="8108097" y="5648287"/>
            <a:ext cx="270221" cy="258122"/>
          </a:xfrm>
          <a:prstGeom prst="rect">
            <a:avLst/>
          </a:prstGeom>
          <a:noFill/>
        </p:spPr>
        <p:txBody>
          <a:bodyPr wrap="none" rtlCol="0">
            <a:spAutoFit/>
          </a:bodyPr>
          <a:lstStyle/>
          <a:p>
            <a:r>
              <a:rPr kumimoji="1" lang="en-US" altLang="ja-JP" dirty="0"/>
              <a:t>or</a:t>
            </a:r>
            <a:endParaRPr kumimoji="1" lang="ja-JP" altLang="en-US" dirty="0"/>
          </a:p>
        </p:txBody>
      </p:sp>
      <p:sp>
        <p:nvSpPr>
          <p:cNvPr id="57" name="テキスト ボックス 56">
            <a:extLst>
              <a:ext uri="{FF2B5EF4-FFF2-40B4-BE49-F238E27FC236}">
                <a16:creationId xmlns:a16="http://schemas.microsoft.com/office/drawing/2014/main" id="{BE946303-489B-1B41-918D-25118A6A2A93}"/>
              </a:ext>
            </a:extLst>
          </p:cNvPr>
          <p:cNvSpPr txBox="1"/>
          <p:nvPr/>
        </p:nvSpPr>
        <p:spPr bwMode="gray">
          <a:xfrm>
            <a:off x="6952562" y="5648287"/>
            <a:ext cx="270221" cy="258122"/>
          </a:xfrm>
          <a:prstGeom prst="rect">
            <a:avLst/>
          </a:prstGeom>
          <a:noFill/>
        </p:spPr>
        <p:txBody>
          <a:bodyPr wrap="none" rtlCol="0">
            <a:spAutoFit/>
          </a:bodyPr>
          <a:lstStyle/>
          <a:p>
            <a:r>
              <a:rPr kumimoji="1" lang="en-US" altLang="ja-JP" dirty="0"/>
              <a:t>or</a:t>
            </a:r>
            <a:endParaRPr kumimoji="1" lang="ja-JP" altLang="en-US" dirty="0"/>
          </a:p>
        </p:txBody>
      </p:sp>
      <p:sp>
        <p:nvSpPr>
          <p:cNvPr id="58" name="テキスト ボックス 57">
            <a:extLst>
              <a:ext uri="{FF2B5EF4-FFF2-40B4-BE49-F238E27FC236}">
                <a16:creationId xmlns:a16="http://schemas.microsoft.com/office/drawing/2014/main" id="{540A38B4-BAC2-074E-B298-037F26042B81}"/>
              </a:ext>
            </a:extLst>
          </p:cNvPr>
          <p:cNvSpPr txBox="1"/>
          <p:nvPr/>
        </p:nvSpPr>
        <p:spPr bwMode="gray">
          <a:xfrm>
            <a:off x="6184656" y="4775764"/>
            <a:ext cx="3103542" cy="246221"/>
          </a:xfrm>
          <a:prstGeom prst="rect">
            <a:avLst/>
          </a:prstGeom>
          <a:solidFill>
            <a:schemeClr val="tx1"/>
          </a:solidFill>
        </p:spPr>
        <p:txBody>
          <a:bodyPr wrap="square" rtlCol="0">
            <a:spAutoFit/>
          </a:bodyPr>
          <a:lstStyle/>
          <a:p>
            <a:pPr algn="ctr"/>
            <a:r>
              <a:rPr kumimoji="1" lang="ja-JP" altLang="en-US" sz="1000" b="1" dirty="0">
                <a:solidFill>
                  <a:srgbClr val="FFFF00"/>
                </a:solidFill>
              </a:rPr>
              <a:t>近鉄</a:t>
            </a:r>
            <a:r>
              <a:rPr kumimoji="1" lang="en-US" altLang="ja-JP" sz="1000" b="1" dirty="0">
                <a:solidFill>
                  <a:srgbClr val="FFFF00"/>
                </a:solidFill>
              </a:rPr>
              <a:t>DS</a:t>
            </a:r>
            <a:r>
              <a:rPr kumimoji="1" lang="ja-JP" altLang="en-US" sz="1000" b="1" dirty="0">
                <a:solidFill>
                  <a:srgbClr val="FFFF00"/>
                </a:solidFill>
              </a:rPr>
              <a:t>用縦型サイネージデータパターン選択</a:t>
            </a:r>
          </a:p>
        </p:txBody>
      </p:sp>
      <p:sp>
        <p:nvSpPr>
          <p:cNvPr id="59" name="テキスト ボックス 58">
            <a:extLst>
              <a:ext uri="{FF2B5EF4-FFF2-40B4-BE49-F238E27FC236}">
                <a16:creationId xmlns:a16="http://schemas.microsoft.com/office/drawing/2014/main" id="{EAB9A8F1-03A0-DA4A-9B68-AF1DB6B5B219}"/>
              </a:ext>
            </a:extLst>
          </p:cNvPr>
          <p:cNvSpPr txBox="1"/>
          <p:nvPr/>
        </p:nvSpPr>
        <p:spPr bwMode="gray">
          <a:xfrm>
            <a:off x="6122400" y="4968693"/>
            <a:ext cx="936922" cy="259751"/>
          </a:xfrm>
          <a:prstGeom prst="rect">
            <a:avLst/>
          </a:prstGeom>
          <a:noFill/>
        </p:spPr>
        <p:txBody>
          <a:bodyPr wrap="square" rtlCol="0">
            <a:spAutoFit/>
          </a:bodyPr>
          <a:lstStyle/>
          <a:p>
            <a:pPr algn="ctr" defTabSz="913972">
              <a:lnSpc>
                <a:spcPct val="150000"/>
              </a:lnSpc>
            </a:pPr>
            <a:r>
              <a:rPr lang="ja-JP" altLang="en-US" sz="800" dirty="0">
                <a:latin typeface="+mn-ea"/>
                <a:cs typeface="メイリオ" pitchFamily="50" charset="-128"/>
              </a:rPr>
              <a:t>パターン①</a:t>
            </a:r>
            <a:endParaRPr lang="en-US" altLang="ja-JP" sz="800" dirty="0">
              <a:latin typeface="+mn-ea"/>
            </a:endParaRPr>
          </a:p>
        </p:txBody>
      </p:sp>
      <p:sp>
        <p:nvSpPr>
          <p:cNvPr id="60" name="テキスト ボックス 59">
            <a:extLst>
              <a:ext uri="{FF2B5EF4-FFF2-40B4-BE49-F238E27FC236}">
                <a16:creationId xmlns:a16="http://schemas.microsoft.com/office/drawing/2014/main" id="{E55E48A7-EADB-BE4F-987C-7FC85619AC7B}"/>
              </a:ext>
            </a:extLst>
          </p:cNvPr>
          <p:cNvSpPr txBox="1"/>
          <p:nvPr/>
        </p:nvSpPr>
        <p:spPr bwMode="gray">
          <a:xfrm>
            <a:off x="7255492" y="4962699"/>
            <a:ext cx="936922" cy="259751"/>
          </a:xfrm>
          <a:prstGeom prst="rect">
            <a:avLst/>
          </a:prstGeom>
          <a:noFill/>
        </p:spPr>
        <p:txBody>
          <a:bodyPr wrap="square" rtlCol="0">
            <a:spAutoFit/>
          </a:bodyPr>
          <a:lstStyle/>
          <a:p>
            <a:pPr algn="ctr" defTabSz="913972">
              <a:lnSpc>
                <a:spcPct val="150000"/>
              </a:lnSpc>
            </a:pPr>
            <a:r>
              <a:rPr lang="ja-JP" altLang="en-US" sz="800" dirty="0">
                <a:latin typeface="+mn-ea"/>
                <a:cs typeface="メイリオ" pitchFamily="50" charset="-128"/>
              </a:rPr>
              <a:t>パターン②</a:t>
            </a:r>
            <a:endParaRPr lang="en-US" altLang="ja-JP" sz="800" dirty="0">
              <a:latin typeface="+mn-ea"/>
            </a:endParaRPr>
          </a:p>
        </p:txBody>
      </p:sp>
      <p:sp>
        <p:nvSpPr>
          <p:cNvPr id="61" name="テキスト ボックス 60">
            <a:extLst>
              <a:ext uri="{FF2B5EF4-FFF2-40B4-BE49-F238E27FC236}">
                <a16:creationId xmlns:a16="http://schemas.microsoft.com/office/drawing/2014/main" id="{149E5BD4-5EBB-3343-B2A0-74E4F966B086}"/>
              </a:ext>
            </a:extLst>
          </p:cNvPr>
          <p:cNvSpPr txBox="1"/>
          <p:nvPr/>
        </p:nvSpPr>
        <p:spPr bwMode="gray">
          <a:xfrm>
            <a:off x="8388584" y="4973011"/>
            <a:ext cx="936922" cy="259751"/>
          </a:xfrm>
          <a:prstGeom prst="rect">
            <a:avLst/>
          </a:prstGeom>
          <a:noFill/>
        </p:spPr>
        <p:txBody>
          <a:bodyPr wrap="square" rtlCol="0">
            <a:spAutoFit/>
          </a:bodyPr>
          <a:lstStyle/>
          <a:p>
            <a:pPr algn="ctr" defTabSz="913972">
              <a:lnSpc>
                <a:spcPct val="150000"/>
              </a:lnSpc>
            </a:pPr>
            <a:r>
              <a:rPr lang="ja-JP" altLang="en-US" sz="800" dirty="0">
                <a:latin typeface="+mn-ea"/>
                <a:cs typeface="メイリオ" pitchFamily="50" charset="-128"/>
              </a:rPr>
              <a:t>パターン③</a:t>
            </a:r>
            <a:endParaRPr lang="en-US" altLang="ja-JP" sz="800" dirty="0">
              <a:latin typeface="+mn-ea"/>
            </a:endParaRPr>
          </a:p>
        </p:txBody>
      </p:sp>
    </p:spTree>
    <p:extLst>
      <p:ext uri="{BB962C8B-B14F-4D97-AF65-F5344CB8AC3E}">
        <p14:creationId xmlns:p14="http://schemas.microsoft.com/office/powerpoint/2010/main" val="3232251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A87724DA-0F41-BCC5-5740-529BF060E357}"/>
              </a:ext>
            </a:extLst>
          </p:cNvPr>
          <p:cNvSpPr/>
          <p:nvPr/>
        </p:nvSpPr>
        <p:spPr>
          <a:xfrm>
            <a:off x="0" y="1820742"/>
            <a:ext cx="9905999" cy="3195537"/>
          </a:xfrm>
          <a:prstGeom prst="roundRect">
            <a:avLst>
              <a:gd name="adj" fmla="val 0"/>
            </a:avLst>
          </a:prstGeom>
          <a:solidFill>
            <a:srgbClr val="009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01AB99D6-F052-D3BD-CA67-FD56DB747803}"/>
              </a:ext>
            </a:extLst>
          </p:cNvPr>
          <p:cNvPicPr>
            <a:picLocks noChangeAspect="1"/>
          </p:cNvPicPr>
          <p:nvPr/>
        </p:nvPicPr>
        <p:blipFill>
          <a:blip r:embed="rId3"/>
          <a:srcRect/>
          <a:stretch/>
        </p:blipFill>
        <p:spPr>
          <a:xfrm>
            <a:off x="7920318" y="3298455"/>
            <a:ext cx="1132797" cy="713948"/>
          </a:xfrm>
          <a:prstGeom prst="rect">
            <a:avLst/>
          </a:prstGeom>
          <a:effectLst>
            <a:glow rad="38100">
              <a:schemeClr val="bg1"/>
            </a:glow>
          </a:effectLst>
        </p:spPr>
      </p:pic>
      <p:pic>
        <p:nvPicPr>
          <p:cNvPr id="12" name="図 11">
            <a:extLst>
              <a:ext uri="{FF2B5EF4-FFF2-40B4-BE49-F238E27FC236}">
                <a16:creationId xmlns:a16="http://schemas.microsoft.com/office/drawing/2014/main" id="{9F9E96CF-5C86-C370-6919-4E7C00B573D4}"/>
              </a:ext>
            </a:extLst>
          </p:cNvPr>
          <p:cNvPicPr>
            <a:picLocks noChangeAspect="1"/>
          </p:cNvPicPr>
          <p:nvPr/>
        </p:nvPicPr>
        <p:blipFill>
          <a:blip r:embed="rId4"/>
          <a:srcRect/>
          <a:stretch/>
        </p:blipFill>
        <p:spPr>
          <a:xfrm>
            <a:off x="9108811" y="3295034"/>
            <a:ext cx="363408" cy="716859"/>
          </a:xfrm>
          <a:prstGeom prst="rect">
            <a:avLst/>
          </a:prstGeom>
          <a:effectLst>
            <a:glow rad="25400">
              <a:schemeClr val="bg1"/>
            </a:glow>
          </a:effectLst>
        </p:spPr>
      </p:pic>
      <p:pic>
        <p:nvPicPr>
          <p:cNvPr id="5" name="図 4">
            <a:extLst>
              <a:ext uri="{FF2B5EF4-FFF2-40B4-BE49-F238E27FC236}">
                <a16:creationId xmlns:a16="http://schemas.microsoft.com/office/drawing/2014/main" id="{1C83D6E1-AAA5-834B-5FE0-F77A4B5BACF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19136" y="2835221"/>
            <a:ext cx="1429919" cy="1187558"/>
          </a:xfrm>
          <a:prstGeom prst="rect">
            <a:avLst/>
          </a:prstGeom>
          <a:effectLst>
            <a:glow rad="38100">
              <a:schemeClr val="bg1"/>
            </a:glow>
          </a:effectLst>
        </p:spPr>
      </p:pic>
      <p:grpSp>
        <p:nvGrpSpPr>
          <p:cNvPr id="16" name="グループ化 15">
            <a:extLst>
              <a:ext uri="{FF2B5EF4-FFF2-40B4-BE49-F238E27FC236}">
                <a16:creationId xmlns:a16="http://schemas.microsoft.com/office/drawing/2014/main" id="{2D5B8A3D-7091-9E11-9F09-57AD8BCF57C5}"/>
              </a:ext>
            </a:extLst>
          </p:cNvPr>
          <p:cNvGrpSpPr/>
          <p:nvPr/>
        </p:nvGrpSpPr>
        <p:grpSpPr>
          <a:xfrm>
            <a:off x="563638" y="2442281"/>
            <a:ext cx="5421719" cy="2378914"/>
            <a:chOff x="563638" y="2683821"/>
            <a:chExt cx="5421719" cy="2378914"/>
          </a:xfrm>
        </p:grpSpPr>
        <p:sp>
          <p:nvSpPr>
            <p:cNvPr id="17" name="テキスト ボックス 16">
              <a:extLst>
                <a:ext uri="{FF2B5EF4-FFF2-40B4-BE49-F238E27FC236}">
                  <a16:creationId xmlns:a16="http://schemas.microsoft.com/office/drawing/2014/main" id="{EF813452-EFF9-146E-A37A-20635125DC4B}"/>
                </a:ext>
              </a:extLst>
            </p:cNvPr>
            <p:cNvSpPr txBox="1"/>
            <p:nvPr/>
          </p:nvSpPr>
          <p:spPr>
            <a:xfrm>
              <a:off x="1538400" y="2922408"/>
              <a:ext cx="3467616" cy="584775"/>
            </a:xfrm>
            <a:prstGeom prst="rect">
              <a:avLst/>
            </a:prstGeom>
            <a:noFill/>
          </p:spPr>
          <p:txBody>
            <a:bodyPr wrap="none" rtlCol="0">
              <a:spAutoFit/>
            </a:bodyPr>
            <a:lstStyle/>
            <a:p>
              <a:pPr algn="ctr"/>
              <a:r>
                <a:rPr kumimoji="1" lang="ja-JP" altLang="en-US" sz="3200" b="1">
                  <a:solidFill>
                    <a:schemeClr val="bg1"/>
                  </a:solidFill>
                  <a:latin typeface="Meiryo" panose="020B0604030504040204" pitchFamily="34" charset="-128"/>
                  <a:ea typeface="Meiryo" panose="020B0604030504040204" pitchFamily="34" charset="-128"/>
                </a:rPr>
                <a:t>サイネージセット</a:t>
              </a:r>
            </a:p>
          </p:txBody>
        </p:sp>
        <p:sp>
          <p:nvSpPr>
            <p:cNvPr id="18" name="テキスト ボックス 17">
              <a:extLst>
                <a:ext uri="{FF2B5EF4-FFF2-40B4-BE49-F238E27FC236}">
                  <a16:creationId xmlns:a16="http://schemas.microsoft.com/office/drawing/2014/main" id="{91B1AFA7-8884-4BE9-A657-2AB82F7D82AC}"/>
                </a:ext>
              </a:extLst>
            </p:cNvPr>
            <p:cNvSpPr txBox="1"/>
            <p:nvPr/>
          </p:nvSpPr>
          <p:spPr>
            <a:xfrm>
              <a:off x="1216553" y="3800851"/>
              <a:ext cx="4134465" cy="1261884"/>
            </a:xfrm>
            <a:prstGeom prst="rect">
              <a:avLst/>
            </a:prstGeom>
            <a:noFill/>
          </p:spPr>
          <p:txBody>
            <a:bodyPr wrap="none" rtlCol="0">
              <a:spAutoFit/>
            </a:bodyPr>
            <a:lstStyle/>
            <a:p>
              <a:pPr algn="ctr"/>
              <a:r>
                <a:rPr kumimoji="1" lang="en" altLang="ja-JP" sz="2800" b="1" dirty="0">
                  <a:solidFill>
                    <a:schemeClr val="bg1"/>
                  </a:solidFill>
                  <a:latin typeface="Meiryo" panose="020B0604030504040204" pitchFamily="34" charset="-128"/>
                  <a:ea typeface="Meiryo" panose="020B0604030504040204" pitchFamily="34" charset="-128"/>
                </a:rPr>
                <a:t>JR</a:t>
              </a:r>
              <a:r>
                <a:rPr kumimoji="1" lang="ja-JP" altLang="en-US" sz="2800" b="1">
                  <a:solidFill>
                    <a:schemeClr val="bg1"/>
                  </a:solidFill>
                  <a:latin typeface="Meiryo" panose="020B0604030504040204" pitchFamily="34" charset="-128"/>
                  <a:ea typeface="Meiryo" panose="020B0604030504040204" pitchFamily="34" charset="-128"/>
                </a:rPr>
                <a:t>博多シティビジョン</a:t>
              </a:r>
            </a:p>
            <a:p>
              <a:pPr algn="ctr"/>
              <a:r>
                <a:rPr kumimoji="1" lang="ja-JP" altLang="en-US" sz="2800" b="1">
                  <a:solidFill>
                    <a:schemeClr val="bg1"/>
                  </a:solidFill>
                  <a:latin typeface="Meiryo" panose="020B0604030504040204" pitchFamily="34" charset="-128"/>
                  <a:ea typeface="Meiryo" panose="020B0604030504040204" pitchFamily="34" charset="-128"/>
                </a:rPr>
                <a:t>トレインチャンネル福岡</a:t>
              </a:r>
              <a:endParaRPr kumimoji="1" lang="en-US" altLang="ja-JP" sz="2800" b="1" dirty="0">
                <a:solidFill>
                  <a:schemeClr val="bg1"/>
                </a:solidFill>
                <a:latin typeface="Meiryo" panose="020B0604030504040204" pitchFamily="34" charset="-128"/>
                <a:ea typeface="Meiryo" panose="020B0604030504040204" pitchFamily="34" charset="-128"/>
              </a:endParaRPr>
            </a:p>
            <a:p>
              <a:pPr algn="ctr"/>
              <a:r>
                <a:rPr kumimoji="1" lang="en-US" altLang="ja-JP" sz="2000" b="1" dirty="0">
                  <a:solidFill>
                    <a:schemeClr val="bg1"/>
                  </a:solidFill>
                  <a:latin typeface="Meiryo" panose="020B0604030504040204" pitchFamily="34" charset="-128"/>
                  <a:ea typeface="Meiryo" panose="020B0604030504040204" pitchFamily="34" charset="-128"/>
                </a:rPr>
                <a:t>-2</a:t>
              </a:r>
              <a:r>
                <a:rPr kumimoji="1" lang="ja-JP" altLang="en-US" sz="2000" b="1">
                  <a:solidFill>
                    <a:schemeClr val="bg1"/>
                  </a:solidFill>
                  <a:latin typeface="Meiryo" panose="020B0604030504040204" pitchFamily="34" charset="-128"/>
                  <a:ea typeface="Meiryo" panose="020B0604030504040204" pitchFamily="34" charset="-128"/>
                </a:rPr>
                <a:t>パターン</a:t>
              </a:r>
              <a:r>
                <a:rPr kumimoji="1" lang="en-US" altLang="ja-JP" sz="2000" b="1" dirty="0">
                  <a:solidFill>
                    <a:schemeClr val="bg1"/>
                  </a:solidFill>
                  <a:latin typeface="Meiryo" panose="020B0604030504040204" pitchFamily="34" charset="-128"/>
                  <a:ea typeface="Meiryo" panose="020B0604030504040204" pitchFamily="34" charset="-128"/>
                </a:rPr>
                <a:t>-</a:t>
              </a:r>
              <a:endParaRPr kumimoji="1" lang="ja-JP" altLang="en-US" sz="2000" b="1">
                <a:solidFill>
                  <a:schemeClr val="bg1"/>
                </a:solidFill>
                <a:latin typeface="Meiryo" panose="020B0604030504040204" pitchFamily="34" charset="-128"/>
                <a:ea typeface="Meiryo" panose="020B0604030504040204" pitchFamily="34" charset="-128"/>
              </a:endParaRPr>
            </a:p>
          </p:txBody>
        </p:sp>
        <p:sp>
          <p:nvSpPr>
            <p:cNvPr id="19" name="正方形/長方形 18">
              <a:extLst>
                <a:ext uri="{FF2B5EF4-FFF2-40B4-BE49-F238E27FC236}">
                  <a16:creationId xmlns:a16="http://schemas.microsoft.com/office/drawing/2014/main" id="{C5153B87-A9C3-D4F6-553A-3F3C6F2B6D29}"/>
                </a:ext>
              </a:extLst>
            </p:cNvPr>
            <p:cNvSpPr/>
            <p:nvPr/>
          </p:nvSpPr>
          <p:spPr>
            <a:xfrm>
              <a:off x="563638" y="2683821"/>
              <a:ext cx="5421719" cy="93621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 name="図 1">
            <a:extLst>
              <a:ext uri="{FF2B5EF4-FFF2-40B4-BE49-F238E27FC236}">
                <a16:creationId xmlns:a16="http://schemas.microsoft.com/office/drawing/2014/main" id="{CBB1477E-CAAE-488B-C2D9-C9070CF45C3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57171" y="5870499"/>
            <a:ext cx="754926" cy="522157"/>
          </a:xfrm>
          <a:prstGeom prst="rect">
            <a:avLst/>
          </a:prstGeom>
        </p:spPr>
      </p:pic>
      <p:sp>
        <p:nvSpPr>
          <p:cNvPr id="3" name="テキスト ボックス 2">
            <a:extLst>
              <a:ext uri="{FF2B5EF4-FFF2-40B4-BE49-F238E27FC236}">
                <a16:creationId xmlns:a16="http://schemas.microsoft.com/office/drawing/2014/main" id="{91AD9958-6A27-0ACE-8928-9DFF9B44163E}"/>
              </a:ext>
            </a:extLst>
          </p:cNvPr>
          <p:cNvSpPr txBox="1"/>
          <p:nvPr/>
        </p:nvSpPr>
        <p:spPr>
          <a:xfrm>
            <a:off x="4031916" y="1064475"/>
            <a:ext cx="1842171" cy="769441"/>
          </a:xfrm>
          <a:prstGeom prst="rect">
            <a:avLst/>
          </a:prstGeom>
          <a:noFill/>
        </p:spPr>
        <p:txBody>
          <a:bodyPr wrap="none" rtlCol="0">
            <a:spAutoFit/>
          </a:bodyPr>
          <a:lstStyle/>
          <a:p>
            <a:pPr algn="ctr"/>
            <a:r>
              <a:rPr kumimoji="1" lang="en-US" altLang="ja-JP" sz="4400" b="1" dirty="0">
                <a:solidFill>
                  <a:srgbClr val="009C4E"/>
                </a:solidFill>
                <a:latin typeface="Meiryo" panose="020B0604030504040204" pitchFamily="34" charset="-128"/>
                <a:ea typeface="Meiryo" panose="020B0604030504040204" pitchFamily="34" charset="-128"/>
              </a:rPr>
              <a:t>-</a:t>
            </a:r>
            <a:r>
              <a:rPr kumimoji="1" lang="ja-JP" altLang="en-US" sz="4400" b="1">
                <a:solidFill>
                  <a:srgbClr val="009C4E"/>
                </a:solidFill>
                <a:latin typeface="Meiryo" panose="020B0604030504040204" pitchFamily="34" charset="-128"/>
                <a:ea typeface="Meiryo" panose="020B0604030504040204" pitchFamily="34" charset="-128"/>
              </a:rPr>
              <a:t>福岡</a:t>
            </a:r>
            <a:r>
              <a:rPr kumimoji="1" lang="en-US" altLang="ja-JP" sz="4400" b="1" dirty="0">
                <a:solidFill>
                  <a:srgbClr val="009C4E"/>
                </a:solidFill>
                <a:latin typeface="Meiryo" panose="020B0604030504040204" pitchFamily="34" charset="-128"/>
                <a:ea typeface="Meiryo" panose="020B0604030504040204" pitchFamily="34" charset="-128"/>
              </a:rPr>
              <a:t>-</a:t>
            </a:r>
            <a:endParaRPr kumimoji="1" lang="ja-JP" altLang="en-US" sz="4400" b="1">
              <a:solidFill>
                <a:srgbClr val="009C4E"/>
              </a:solidFill>
              <a:latin typeface="Meiryo" panose="020B0604030504040204" pitchFamily="34" charset="-128"/>
              <a:ea typeface="Meiryo" panose="020B0604030504040204" pitchFamily="34" charset="-128"/>
            </a:endParaRPr>
          </a:p>
        </p:txBody>
      </p:sp>
      <p:pic>
        <p:nvPicPr>
          <p:cNvPr id="4" name="図 3">
            <a:extLst>
              <a:ext uri="{FF2B5EF4-FFF2-40B4-BE49-F238E27FC236}">
                <a16:creationId xmlns:a16="http://schemas.microsoft.com/office/drawing/2014/main" id="{F7D734D4-9A5F-A2F3-46FB-5BAD902F07F9}"/>
              </a:ext>
            </a:extLst>
          </p:cNvPr>
          <p:cNvPicPr>
            <a:picLocks noChangeAspect="1"/>
          </p:cNvPicPr>
          <p:nvPr/>
        </p:nvPicPr>
        <p:blipFill>
          <a:blip r:embed="rId7"/>
          <a:stretch>
            <a:fillRect/>
          </a:stretch>
        </p:blipFill>
        <p:spPr>
          <a:xfrm>
            <a:off x="8141848" y="1935984"/>
            <a:ext cx="1324471" cy="156845"/>
          </a:xfrm>
          <a:prstGeom prst="rect">
            <a:avLst/>
          </a:prstGeom>
        </p:spPr>
      </p:pic>
    </p:spTree>
    <p:extLst>
      <p:ext uri="{BB962C8B-B14F-4D97-AF65-F5344CB8AC3E}">
        <p14:creationId xmlns:p14="http://schemas.microsoft.com/office/powerpoint/2010/main" val="2355526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正方形/長方形 305">
            <a:extLst>
              <a:ext uri="{FF2B5EF4-FFF2-40B4-BE49-F238E27FC236}">
                <a16:creationId xmlns:a16="http://schemas.microsoft.com/office/drawing/2014/main" id="{10FC89A7-3B86-404E-B9FF-E94BB9CC0012}"/>
              </a:ext>
            </a:extLst>
          </p:cNvPr>
          <p:cNvSpPr/>
          <p:nvPr/>
        </p:nvSpPr>
        <p:spPr>
          <a:xfrm flipV="1">
            <a:off x="361191" y="5552712"/>
            <a:ext cx="9283101" cy="576000"/>
          </a:xfrm>
          <a:prstGeom prst="rect">
            <a:avLst/>
          </a:prstGeom>
          <a:gradFill flip="none" rotWithShape="1">
            <a:gsLst>
              <a:gs pos="100000">
                <a:schemeClr val="bg1"/>
              </a:gs>
              <a:gs pos="0">
                <a:srgbClr val="E0F1E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7" name="直線コネクタ 306">
            <a:extLst>
              <a:ext uri="{FF2B5EF4-FFF2-40B4-BE49-F238E27FC236}">
                <a16:creationId xmlns:a16="http://schemas.microsoft.com/office/drawing/2014/main" id="{9998447D-9198-9A4D-BA3E-35B88AB81660}"/>
              </a:ext>
            </a:extLst>
          </p:cNvPr>
          <p:cNvCxnSpPr>
            <a:cxnSpLocks/>
          </p:cNvCxnSpPr>
          <p:nvPr/>
        </p:nvCxnSpPr>
        <p:spPr>
          <a:xfrm flipV="1">
            <a:off x="361585" y="5552712"/>
            <a:ext cx="9293209" cy="7144"/>
          </a:xfrm>
          <a:prstGeom prst="line">
            <a:avLst/>
          </a:prstGeom>
          <a:ln>
            <a:solidFill>
              <a:srgbClr val="009C4F"/>
            </a:solidFill>
          </a:ln>
        </p:spPr>
        <p:style>
          <a:lnRef idx="1">
            <a:schemeClr val="accent1"/>
          </a:lnRef>
          <a:fillRef idx="0">
            <a:schemeClr val="accent1"/>
          </a:fillRef>
          <a:effectRef idx="0">
            <a:schemeClr val="accent1"/>
          </a:effectRef>
          <a:fontRef idx="minor">
            <a:schemeClr val="tx1"/>
          </a:fontRef>
        </p:style>
      </p:cxnSp>
      <p:sp>
        <p:nvSpPr>
          <p:cNvPr id="308" name="平行四辺形 307">
            <a:extLst>
              <a:ext uri="{FF2B5EF4-FFF2-40B4-BE49-F238E27FC236}">
                <a16:creationId xmlns:a16="http://schemas.microsoft.com/office/drawing/2014/main" id="{A52B71FD-1DC9-0740-A11F-7BAE949CC15A}"/>
              </a:ext>
            </a:extLst>
          </p:cNvPr>
          <p:cNvSpPr/>
          <p:nvPr/>
        </p:nvSpPr>
        <p:spPr>
          <a:xfrm>
            <a:off x="186160" y="5545864"/>
            <a:ext cx="673027" cy="689838"/>
          </a:xfrm>
          <a:prstGeom prst="parallelogram">
            <a:avLst>
              <a:gd name="adj" fmla="val 27873"/>
            </a:avLst>
          </a:prstGeom>
          <a:gradFill>
            <a:gsLst>
              <a:gs pos="100000">
                <a:srgbClr val="009C4F"/>
              </a:gs>
              <a:gs pos="0">
                <a:srgbClr val="E0F1E2"/>
              </a:gs>
            </a:gsLst>
            <a:lin ang="16200000" scaled="1"/>
          </a:gradFill>
          <a:ln w="76200" cap="rnd">
            <a:gradFill>
              <a:gsLst>
                <a:gs pos="0">
                  <a:srgbClr val="009C4F"/>
                </a:gs>
                <a:gs pos="100000">
                  <a:srgbClr val="E0F1E2"/>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テキスト ボックス 308">
            <a:extLst>
              <a:ext uri="{FF2B5EF4-FFF2-40B4-BE49-F238E27FC236}">
                <a16:creationId xmlns:a16="http://schemas.microsoft.com/office/drawing/2014/main" id="{06B4CC58-546A-5340-9213-315CE32EC066}"/>
              </a:ext>
            </a:extLst>
          </p:cNvPr>
          <p:cNvSpPr txBox="1"/>
          <p:nvPr/>
        </p:nvSpPr>
        <p:spPr>
          <a:xfrm>
            <a:off x="213602" y="5439491"/>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3</a:t>
            </a:r>
          </a:p>
        </p:txBody>
      </p:sp>
      <p:sp>
        <p:nvSpPr>
          <p:cNvPr id="303" name="正方形/長方形 302">
            <a:extLst>
              <a:ext uri="{FF2B5EF4-FFF2-40B4-BE49-F238E27FC236}">
                <a16:creationId xmlns:a16="http://schemas.microsoft.com/office/drawing/2014/main" id="{3B0F4C3E-734A-C546-8246-0ED960B45BCB}"/>
              </a:ext>
            </a:extLst>
          </p:cNvPr>
          <p:cNvSpPr/>
          <p:nvPr/>
        </p:nvSpPr>
        <p:spPr>
          <a:xfrm flipV="1">
            <a:off x="361191" y="2325344"/>
            <a:ext cx="9283101" cy="576000"/>
          </a:xfrm>
          <a:prstGeom prst="rect">
            <a:avLst/>
          </a:prstGeom>
          <a:gradFill flip="none" rotWithShape="1">
            <a:gsLst>
              <a:gs pos="100000">
                <a:schemeClr val="bg1"/>
              </a:gs>
              <a:gs pos="0">
                <a:srgbClr val="E0F1E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4" name="直線コネクタ 303">
            <a:extLst>
              <a:ext uri="{FF2B5EF4-FFF2-40B4-BE49-F238E27FC236}">
                <a16:creationId xmlns:a16="http://schemas.microsoft.com/office/drawing/2014/main" id="{1C1B22B1-D48A-4A4E-9E2E-DFA80D556317}"/>
              </a:ext>
            </a:extLst>
          </p:cNvPr>
          <p:cNvCxnSpPr>
            <a:cxnSpLocks/>
          </p:cNvCxnSpPr>
          <p:nvPr/>
        </p:nvCxnSpPr>
        <p:spPr>
          <a:xfrm flipV="1">
            <a:off x="361585" y="2325344"/>
            <a:ext cx="9293209" cy="7144"/>
          </a:xfrm>
          <a:prstGeom prst="line">
            <a:avLst/>
          </a:prstGeom>
          <a:ln>
            <a:solidFill>
              <a:srgbClr val="009C4F"/>
            </a:solidFill>
          </a:ln>
        </p:spPr>
        <p:style>
          <a:lnRef idx="1">
            <a:schemeClr val="accent1"/>
          </a:lnRef>
          <a:fillRef idx="0">
            <a:schemeClr val="accent1"/>
          </a:fillRef>
          <a:effectRef idx="0">
            <a:schemeClr val="accent1"/>
          </a:effectRef>
          <a:fontRef idx="minor">
            <a:schemeClr val="tx1"/>
          </a:fontRef>
        </p:style>
      </p:cxnSp>
      <p:sp>
        <p:nvSpPr>
          <p:cNvPr id="181" name="正方形/長方形 180">
            <a:extLst>
              <a:ext uri="{FF2B5EF4-FFF2-40B4-BE49-F238E27FC236}">
                <a16:creationId xmlns:a16="http://schemas.microsoft.com/office/drawing/2014/main" id="{2928F103-B2EC-DE43-B544-3BEAE66D4B42}"/>
              </a:ext>
            </a:extLst>
          </p:cNvPr>
          <p:cNvSpPr/>
          <p:nvPr/>
        </p:nvSpPr>
        <p:spPr>
          <a:xfrm flipV="1">
            <a:off x="361191" y="1065952"/>
            <a:ext cx="9283101" cy="576000"/>
          </a:xfrm>
          <a:prstGeom prst="rect">
            <a:avLst/>
          </a:prstGeom>
          <a:gradFill flip="none" rotWithShape="1">
            <a:gsLst>
              <a:gs pos="100000">
                <a:schemeClr val="bg1"/>
              </a:gs>
              <a:gs pos="0">
                <a:srgbClr val="E0F1E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角丸四角形 204">
            <a:extLst>
              <a:ext uri="{FF2B5EF4-FFF2-40B4-BE49-F238E27FC236}">
                <a16:creationId xmlns:a16="http://schemas.microsoft.com/office/drawing/2014/main" id="{BDADFB6D-ACD0-B344-B9BB-A830696C4A79}"/>
              </a:ext>
            </a:extLst>
          </p:cNvPr>
          <p:cNvSpPr/>
          <p:nvPr/>
        </p:nvSpPr>
        <p:spPr>
          <a:xfrm>
            <a:off x="1803253" y="2793355"/>
            <a:ext cx="5137685" cy="2664000"/>
          </a:xfrm>
          <a:prstGeom prst="roundRect">
            <a:avLst>
              <a:gd name="adj" fmla="val 2989"/>
            </a:avLst>
          </a:prstGeom>
          <a:solidFill>
            <a:srgbClr val="E0F1E2"/>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163" name="台形 162">
            <a:extLst>
              <a:ext uri="{FF2B5EF4-FFF2-40B4-BE49-F238E27FC236}">
                <a16:creationId xmlns:a16="http://schemas.microsoft.com/office/drawing/2014/main" id="{3932D21E-4D22-BC4D-BB70-6B3723E13C90}"/>
              </a:ext>
            </a:extLst>
          </p:cNvPr>
          <p:cNvSpPr/>
          <p:nvPr/>
        </p:nvSpPr>
        <p:spPr>
          <a:xfrm rot="10800000">
            <a:off x="3640853" y="2811155"/>
            <a:ext cx="1513576" cy="324000"/>
          </a:xfrm>
          <a:prstGeom prst="trapezoid">
            <a:avLst/>
          </a:prstGeom>
          <a:solidFill>
            <a:srgbClr val="009C4F"/>
          </a:solidFill>
          <a:ln w="57150" cap="rnd">
            <a:solidFill>
              <a:srgbClr val="009C4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台形 163">
            <a:extLst>
              <a:ext uri="{FF2B5EF4-FFF2-40B4-BE49-F238E27FC236}">
                <a16:creationId xmlns:a16="http://schemas.microsoft.com/office/drawing/2014/main" id="{39209CDD-DB24-994D-9B56-AA9F2485B906}"/>
              </a:ext>
            </a:extLst>
          </p:cNvPr>
          <p:cNvSpPr/>
          <p:nvPr/>
        </p:nvSpPr>
        <p:spPr>
          <a:xfrm rot="10800000">
            <a:off x="5345666" y="2811155"/>
            <a:ext cx="1513576" cy="324000"/>
          </a:xfrm>
          <a:prstGeom prst="trapezoid">
            <a:avLst/>
          </a:prstGeom>
          <a:solidFill>
            <a:srgbClr val="009C4F"/>
          </a:solidFill>
          <a:ln w="57150" cap="rnd">
            <a:solidFill>
              <a:srgbClr val="009C4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平行四辺形 148">
            <a:extLst>
              <a:ext uri="{FF2B5EF4-FFF2-40B4-BE49-F238E27FC236}">
                <a16:creationId xmlns:a16="http://schemas.microsoft.com/office/drawing/2014/main" id="{B8BBEC6D-8B91-C240-ADBF-D0EF61EE9B0A}"/>
              </a:ext>
            </a:extLst>
          </p:cNvPr>
          <p:cNvSpPr/>
          <p:nvPr/>
        </p:nvSpPr>
        <p:spPr>
          <a:xfrm>
            <a:off x="197066" y="406125"/>
            <a:ext cx="9558190" cy="464038"/>
          </a:xfrm>
          <a:prstGeom prst="parallelogram">
            <a:avLst/>
          </a:prstGeom>
          <a:solidFill>
            <a:srgbClr val="009C4F"/>
          </a:solidFill>
          <a:ln w="76200" cap="rnd">
            <a:solidFill>
              <a:srgbClr val="009C4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7F9011FD-B106-3048-A9E5-E4268788E05B}"/>
              </a:ext>
            </a:extLst>
          </p:cNvPr>
          <p:cNvCxnSpPr>
            <a:cxnSpLocks/>
          </p:cNvCxnSpPr>
          <p:nvPr/>
        </p:nvCxnSpPr>
        <p:spPr>
          <a:xfrm flipV="1">
            <a:off x="361585" y="1061828"/>
            <a:ext cx="9293209" cy="7144"/>
          </a:xfrm>
          <a:prstGeom prst="line">
            <a:avLst/>
          </a:prstGeom>
          <a:ln>
            <a:solidFill>
              <a:srgbClr val="009C4F"/>
            </a:solidFill>
          </a:ln>
        </p:spPr>
        <p:style>
          <a:lnRef idx="1">
            <a:schemeClr val="accent1"/>
          </a:lnRef>
          <a:fillRef idx="0">
            <a:schemeClr val="accent1"/>
          </a:fillRef>
          <a:effectRef idx="0">
            <a:schemeClr val="accent1"/>
          </a:effectRef>
          <a:fontRef idx="minor">
            <a:schemeClr val="tx1"/>
          </a:fontRef>
        </p:style>
      </p:cxnSp>
      <p:pic>
        <p:nvPicPr>
          <p:cNvPr id="283" name="図 282">
            <a:extLst>
              <a:ext uri="{FF2B5EF4-FFF2-40B4-BE49-F238E27FC236}">
                <a16:creationId xmlns:a16="http://schemas.microsoft.com/office/drawing/2014/main" id="{21244445-553A-CE47-87DF-C439C852561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6371"/>
          <a:stretch/>
        </p:blipFill>
        <p:spPr>
          <a:xfrm>
            <a:off x="361191" y="93413"/>
            <a:ext cx="1357574" cy="250990"/>
          </a:xfrm>
          <a:prstGeom prst="rect">
            <a:avLst/>
          </a:prstGeom>
        </p:spPr>
      </p:pic>
      <p:sp>
        <p:nvSpPr>
          <p:cNvPr id="191" name="正方形/長方形 190">
            <a:extLst>
              <a:ext uri="{FF2B5EF4-FFF2-40B4-BE49-F238E27FC236}">
                <a16:creationId xmlns:a16="http://schemas.microsoft.com/office/drawing/2014/main" id="{AB137241-7319-8345-ACC9-D4625166B66A}"/>
              </a:ext>
            </a:extLst>
          </p:cNvPr>
          <p:cNvSpPr/>
          <p:nvPr/>
        </p:nvSpPr>
        <p:spPr>
          <a:xfrm>
            <a:off x="332457" y="428646"/>
            <a:ext cx="4945585" cy="523220"/>
          </a:xfrm>
          <a:prstGeom prst="rect">
            <a:avLst/>
          </a:prstGeom>
        </p:spPr>
        <p:txBody>
          <a:bodyPr wrap="none">
            <a:spAutoFit/>
          </a:bodyPr>
          <a:lstStyle/>
          <a:p>
            <a:pPr defTabSz="990570">
              <a:spcBef>
                <a:spcPct val="0"/>
              </a:spcBef>
              <a:defRPr/>
            </a:pPr>
            <a:r>
              <a:rPr lang="en" altLang="ja-JP" sz="2800" b="1" dirty="0">
                <a:solidFill>
                  <a:schemeClr val="bg1"/>
                </a:solidFill>
                <a:latin typeface="メイリオ" panose="020B0604030504040204" pitchFamily="50" charset="-128"/>
                <a:ea typeface="メイリオ" panose="020B0604030504040204" pitchFamily="50" charset="-128"/>
                <a:cs typeface="Hiragino Kaku Gothic StdN W8" charset="-128"/>
              </a:rPr>
              <a:t>JR</a:t>
            </a:r>
            <a:r>
              <a:rPr lang="ja-JP" altLang="en-US" sz="2800" b="1">
                <a:solidFill>
                  <a:schemeClr val="bg1"/>
                </a:solidFill>
                <a:latin typeface="メイリオ" panose="020B0604030504040204" pitchFamily="50" charset="-128"/>
                <a:ea typeface="メイリオ" panose="020B0604030504040204" pitchFamily="50" charset="-128"/>
                <a:cs typeface="Hiragino Kaku Gothic StdN W8" charset="-128"/>
              </a:rPr>
              <a:t>博多シティビジョンセット</a:t>
            </a:r>
          </a:p>
        </p:txBody>
      </p:sp>
      <p:sp>
        <p:nvSpPr>
          <p:cNvPr id="198" name="テキスト ボックス 197">
            <a:extLst>
              <a:ext uri="{FF2B5EF4-FFF2-40B4-BE49-F238E27FC236}">
                <a16:creationId xmlns:a16="http://schemas.microsoft.com/office/drawing/2014/main" id="{000DBBB4-FCAB-4AE6-9175-32B49D74870E}"/>
              </a:ext>
            </a:extLst>
          </p:cNvPr>
          <p:cNvSpPr txBox="1"/>
          <p:nvPr/>
        </p:nvSpPr>
        <p:spPr>
          <a:xfrm>
            <a:off x="2018309" y="4373293"/>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349</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04" name="テキスト ボックス 203">
            <a:extLst>
              <a:ext uri="{FF2B5EF4-FFF2-40B4-BE49-F238E27FC236}">
                <a16:creationId xmlns:a16="http://schemas.microsoft.com/office/drawing/2014/main" id="{8B955666-6385-4917-85F9-EB03F44843AE}"/>
              </a:ext>
            </a:extLst>
          </p:cNvPr>
          <p:cNvSpPr txBox="1"/>
          <p:nvPr/>
        </p:nvSpPr>
        <p:spPr>
          <a:xfrm>
            <a:off x="3894756" y="2802958"/>
            <a:ext cx="954107" cy="415498"/>
          </a:xfrm>
          <a:prstGeom prst="rect">
            <a:avLst/>
          </a:prstGeom>
          <a:noFill/>
        </p:spPr>
        <p:txBody>
          <a:bodyPr wrap="none" rtlCol="0">
            <a:spAutoFit/>
          </a:bodyPr>
          <a:lstStyle/>
          <a:p>
            <a:r>
              <a:rPr kumimoji="1" lang="ja-JP" altLang="en-US" sz="2100" b="1" kern="0" spc="-100">
                <a:solidFill>
                  <a:schemeClr val="bg1"/>
                </a:solidFill>
                <a:latin typeface="Meiryo" panose="020B0604030504040204" pitchFamily="34" charset="-128"/>
                <a:ea typeface="Meiryo" panose="020B0604030504040204" pitchFamily="34" charset="-128"/>
              </a:rPr>
              <a:t>スマホ</a:t>
            </a:r>
            <a:endParaRPr kumimoji="1" lang="ja-JP" altLang="en-US" sz="2100" b="1" kern="0" spc="-100" dirty="0">
              <a:solidFill>
                <a:schemeClr val="bg1"/>
              </a:solidFill>
              <a:latin typeface="Meiryo" panose="020B0604030504040204" pitchFamily="34" charset="-128"/>
              <a:ea typeface="Meiryo" panose="020B0604030504040204" pitchFamily="34" charset="-128"/>
            </a:endParaRPr>
          </a:p>
        </p:txBody>
      </p:sp>
      <p:sp>
        <p:nvSpPr>
          <p:cNvPr id="207" name="テキスト ボックス 206">
            <a:extLst>
              <a:ext uri="{FF2B5EF4-FFF2-40B4-BE49-F238E27FC236}">
                <a16:creationId xmlns:a16="http://schemas.microsoft.com/office/drawing/2014/main" id="{31170289-6823-462E-8798-38E5A6C5FADC}"/>
              </a:ext>
            </a:extLst>
          </p:cNvPr>
          <p:cNvSpPr txBox="1"/>
          <p:nvPr/>
        </p:nvSpPr>
        <p:spPr>
          <a:xfrm>
            <a:off x="5402258" y="2831430"/>
            <a:ext cx="1386918" cy="369332"/>
          </a:xfrm>
          <a:prstGeom prst="rect">
            <a:avLst/>
          </a:prstGeom>
          <a:noFill/>
        </p:spPr>
        <p:txBody>
          <a:bodyPr wrap="none" rtlCol="0">
            <a:spAutoFit/>
          </a:bodyPr>
          <a:lstStyle/>
          <a:p>
            <a:r>
              <a:rPr kumimoji="1" lang="en-US" altLang="ja-JP" b="1" dirty="0">
                <a:solidFill>
                  <a:schemeClr val="bg1"/>
                </a:solidFill>
                <a:latin typeface="Meiryo" panose="020B0604030504040204" pitchFamily="34" charset="-128"/>
                <a:ea typeface="Meiryo" panose="020B0604030504040204" pitchFamily="34" charset="-128"/>
              </a:rPr>
              <a:t>PC</a:t>
            </a:r>
            <a:r>
              <a:rPr kumimoji="1" lang="ja-JP" altLang="en-US" b="1">
                <a:solidFill>
                  <a:schemeClr val="bg1"/>
                </a:solidFill>
                <a:latin typeface="Meiryo" panose="020B0604030504040204" pitchFamily="34" charset="-128"/>
                <a:ea typeface="Meiryo" panose="020B0604030504040204" pitchFamily="34" charset="-128"/>
              </a:rPr>
              <a:t>＋</a:t>
            </a:r>
            <a:r>
              <a:rPr kumimoji="1" lang="ja-JP" altLang="en-US" b="1" spc="-100">
                <a:solidFill>
                  <a:schemeClr val="bg1"/>
                </a:solidFill>
                <a:latin typeface="Meiryo" panose="020B0604030504040204" pitchFamily="34" charset="-128"/>
                <a:ea typeface="Meiryo" panose="020B0604030504040204" pitchFamily="34" charset="-128"/>
              </a:rPr>
              <a:t>スマホ</a:t>
            </a:r>
            <a:endParaRPr kumimoji="1" lang="ja-JP" altLang="en-US" b="1" spc="-100" dirty="0">
              <a:solidFill>
                <a:schemeClr val="bg1"/>
              </a:solidFill>
              <a:latin typeface="Meiryo" panose="020B0604030504040204" pitchFamily="34" charset="-128"/>
              <a:ea typeface="Meiryo" panose="020B0604030504040204" pitchFamily="34" charset="-128"/>
            </a:endParaRPr>
          </a:p>
        </p:txBody>
      </p:sp>
      <p:sp>
        <p:nvSpPr>
          <p:cNvPr id="216" name="テキスト ボックス 215">
            <a:extLst>
              <a:ext uri="{FF2B5EF4-FFF2-40B4-BE49-F238E27FC236}">
                <a16:creationId xmlns:a16="http://schemas.microsoft.com/office/drawing/2014/main" id="{481E9284-C62B-4993-A1EF-EEDDB3A6B7A7}"/>
              </a:ext>
            </a:extLst>
          </p:cNvPr>
          <p:cNvSpPr txBox="1"/>
          <p:nvPr/>
        </p:nvSpPr>
        <p:spPr>
          <a:xfrm>
            <a:off x="2018309" y="4987473"/>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320</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4" name="テキスト ボックス 223">
            <a:extLst>
              <a:ext uri="{FF2B5EF4-FFF2-40B4-BE49-F238E27FC236}">
                <a16:creationId xmlns:a16="http://schemas.microsoft.com/office/drawing/2014/main" id="{0151E3B5-DE6D-4E9F-9305-6CBBC2AF9031}"/>
              </a:ext>
            </a:extLst>
          </p:cNvPr>
          <p:cNvSpPr txBox="1"/>
          <p:nvPr/>
        </p:nvSpPr>
        <p:spPr>
          <a:xfrm>
            <a:off x="3683880" y="4366862"/>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218</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5" name="テキスト ボックス 224">
            <a:extLst>
              <a:ext uri="{FF2B5EF4-FFF2-40B4-BE49-F238E27FC236}">
                <a16:creationId xmlns:a16="http://schemas.microsoft.com/office/drawing/2014/main" id="{663D1B4A-46F6-4BE4-9AEF-A6691B124A43}"/>
              </a:ext>
            </a:extLst>
          </p:cNvPr>
          <p:cNvSpPr txBox="1"/>
          <p:nvPr/>
        </p:nvSpPr>
        <p:spPr>
          <a:xfrm>
            <a:off x="3683880" y="4981042"/>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a:t>
            </a:r>
            <a:r>
              <a:rPr kumimoji="1" lang="en-US" altLang="ja-JP" sz="1400" b="1" dirty="0">
                <a:latin typeface="Meiryo" panose="020B0604030504040204" pitchFamily="34" charset="-128"/>
                <a:ea typeface="Meiryo" panose="020B0604030504040204" pitchFamily="34" charset="-128"/>
              </a:rPr>
              <a:t>00,000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7" name="テキスト ボックス 226">
            <a:extLst>
              <a:ext uri="{FF2B5EF4-FFF2-40B4-BE49-F238E27FC236}">
                <a16:creationId xmlns:a16="http://schemas.microsoft.com/office/drawing/2014/main" id="{C47DB22B-77AE-4B93-8035-F13108C4F4B5}"/>
              </a:ext>
            </a:extLst>
          </p:cNvPr>
          <p:cNvSpPr txBox="1"/>
          <p:nvPr/>
        </p:nvSpPr>
        <p:spPr>
          <a:xfrm>
            <a:off x="5384509" y="4360511"/>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242</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8" name="テキスト ボックス 227">
            <a:extLst>
              <a:ext uri="{FF2B5EF4-FFF2-40B4-BE49-F238E27FC236}">
                <a16:creationId xmlns:a16="http://schemas.microsoft.com/office/drawing/2014/main" id="{E7F6843B-A3D2-4025-824A-25C3D5EE450E}"/>
              </a:ext>
            </a:extLst>
          </p:cNvPr>
          <p:cNvSpPr txBox="1"/>
          <p:nvPr/>
        </p:nvSpPr>
        <p:spPr>
          <a:xfrm>
            <a:off x="5374319" y="4974691"/>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222</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pic>
        <p:nvPicPr>
          <p:cNvPr id="231" name="図 230">
            <a:extLst>
              <a:ext uri="{FF2B5EF4-FFF2-40B4-BE49-F238E27FC236}">
                <a16:creationId xmlns:a16="http://schemas.microsoft.com/office/drawing/2014/main" id="{C16F2A8A-DF20-4A6A-9197-3DC6FC6ADF7F}"/>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267745" y="3225370"/>
            <a:ext cx="852663" cy="537393"/>
          </a:xfrm>
          <a:prstGeom prst="rect">
            <a:avLst/>
          </a:prstGeom>
        </p:spPr>
      </p:pic>
      <p:pic>
        <p:nvPicPr>
          <p:cNvPr id="234" name="図 233">
            <a:extLst>
              <a:ext uri="{FF2B5EF4-FFF2-40B4-BE49-F238E27FC236}">
                <a16:creationId xmlns:a16="http://schemas.microsoft.com/office/drawing/2014/main" id="{5326A0ED-DCDB-4DF1-BC98-F1DA6E9AB5CF}"/>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4279213" y="3225370"/>
            <a:ext cx="265485" cy="523697"/>
          </a:xfrm>
          <a:prstGeom prst="rect">
            <a:avLst/>
          </a:prstGeom>
        </p:spPr>
      </p:pic>
      <p:cxnSp>
        <p:nvCxnSpPr>
          <p:cNvPr id="235" name="直線コネクタ 234">
            <a:extLst>
              <a:ext uri="{FF2B5EF4-FFF2-40B4-BE49-F238E27FC236}">
                <a16:creationId xmlns:a16="http://schemas.microsoft.com/office/drawing/2014/main" id="{0A9D00A4-22E5-48A8-855D-A1CA496CFACF}"/>
              </a:ext>
            </a:extLst>
          </p:cNvPr>
          <p:cNvCxnSpPr>
            <a:cxnSpLocks/>
          </p:cNvCxnSpPr>
          <p:nvPr/>
        </p:nvCxnSpPr>
        <p:spPr>
          <a:xfrm>
            <a:off x="5391771"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36" name="直線コネクタ 235">
            <a:extLst>
              <a:ext uri="{FF2B5EF4-FFF2-40B4-BE49-F238E27FC236}">
                <a16:creationId xmlns:a16="http://schemas.microsoft.com/office/drawing/2014/main" id="{6CFD71EE-7130-4A73-91A0-3FFBAB434FF4}"/>
              </a:ext>
            </a:extLst>
          </p:cNvPr>
          <p:cNvCxnSpPr>
            <a:cxnSpLocks/>
          </p:cNvCxnSpPr>
          <p:nvPr/>
        </p:nvCxnSpPr>
        <p:spPr>
          <a:xfrm>
            <a:off x="5391771"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237" name="図 236">
            <a:extLst>
              <a:ext uri="{FF2B5EF4-FFF2-40B4-BE49-F238E27FC236}">
                <a16:creationId xmlns:a16="http://schemas.microsoft.com/office/drawing/2014/main" id="{28989A0C-7B69-4DB4-AC91-986619D11CB1}"/>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5554555" y="3225370"/>
            <a:ext cx="1030790" cy="530291"/>
          </a:xfrm>
          <a:prstGeom prst="rect">
            <a:avLst/>
          </a:prstGeom>
        </p:spPr>
      </p:pic>
      <p:cxnSp>
        <p:nvCxnSpPr>
          <p:cNvPr id="269" name="直線コネクタ 268">
            <a:extLst>
              <a:ext uri="{FF2B5EF4-FFF2-40B4-BE49-F238E27FC236}">
                <a16:creationId xmlns:a16="http://schemas.microsoft.com/office/drawing/2014/main" id="{284D5320-0AAD-45C4-BD79-E0C233CBEA30}"/>
              </a:ext>
            </a:extLst>
          </p:cNvPr>
          <p:cNvCxnSpPr>
            <a:cxnSpLocks/>
          </p:cNvCxnSpPr>
          <p:nvPr/>
        </p:nvCxnSpPr>
        <p:spPr>
          <a:xfrm>
            <a:off x="5409771"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5" name="台形 4">
            <a:extLst>
              <a:ext uri="{FF2B5EF4-FFF2-40B4-BE49-F238E27FC236}">
                <a16:creationId xmlns:a16="http://schemas.microsoft.com/office/drawing/2014/main" id="{FFF1C4B9-2C6D-FE49-9EA8-14FDA734FC18}"/>
              </a:ext>
            </a:extLst>
          </p:cNvPr>
          <p:cNvSpPr/>
          <p:nvPr/>
        </p:nvSpPr>
        <p:spPr>
          <a:xfrm rot="10800000">
            <a:off x="1912792" y="2811155"/>
            <a:ext cx="1513576" cy="324000"/>
          </a:xfrm>
          <a:prstGeom prst="trapezoid">
            <a:avLst/>
          </a:prstGeom>
          <a:solidFill>
            <a:srgbClr val="009C4F"/>
          </a:solidFill>
          <a:ln w="57150" cap="rnd">
            <a:solidFill>
              <a:srgbClr val="009C4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8E4F8BF8-7611-2240-9865-8C1C46BD883B}"/>
              </a:ext>
            </a:extLst>
          </p:cNvPr>
          <p:cNvCxnSpPr/>
          <p:nvPr/>
        </p:nvCxnSpPr>
        <p:spPr>
          <a:xfrm>
            <a:off x="5244710" y="2799116"/>
            <a:ext cx="0" cy="27113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C799470B-2023-8E40-8178-D25B2262281A}"/>
              </a:ext>
            </a:extLst>
          </p:cNvPr>
          <p:cNvCxnSpPr/>
          <p:nvPr/>
        </p:nvCxnSpPr>
        <p:spPr>
          <a:xfrm>
            <a:off x="3545063" y="2799116"/>
            <a:ext cx="0" cy="27113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01" name="テキスト ボックス 200">
            <a:extLst>
              <a:ext uri="{FF2B5EF4-FFF2-40B4-BE49-F238E27FC236}">
                <a16:creationId xmlns:a16="http://schemas.microsoft.com/office/drawing/2014/main" id="{D5ED5AA8-91E6-4C55-88DD-FA540CB8F059}"/>
              </a:ext>
            </a:extLst>
          </p:cNvPr>
          <p:cNvSpPr txBox="1"/>
          <p:nvPr/>
        </p:nvSpPr>
        <p:spPr>
          <a:xfrm>
            <a:off x="2350743" y="2790522"/>
            <a:ext cx="607859" cy="461665"/>
          </a:xfrm>
          <a:prstGeom prst="rect">
            <a:avLst/>
          </a:prstGeom>
          <a:noFill/>
        </p:spPr>
        <p:txBody>
          <a:bodyPr wrap="none" rtlCol="0">
            <a:spAutoFit/>
          </a:bodyPr>
          <a:lstStyle/>
          <a:p>
            <a:r>
              <a:rPr kumimoji="1" lang="en-US" altLang="ja-JP" sz="2400" b="1" dirty="0">
                <a:solidFill>
                  <a:schemeClr val="bg1"/>
                </a:solidFill>
                <a:latin typeface="Meiryo" panose="020B0604030504040204" pitchFamily="34" charset="-128"/>
                <a:ea typeface="Meiryo" panose="020B0604030504040204" pitchFamily="34" charset="-128"/>
              </a:rPr>
              <a:t>PC</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272" name="平行四辺形 271">
            <a:extLst>
              <a:ext uri="{FF2B5EF4-FFF2-40B4-BE49-F238E27FC236}">
                <a16:creationId xmlns:a16="http://schemas.microsoft.com/office/drawing/2014/main" id="{F5A52874-88CA-F542-B53D-89396DDCD8A3}"/>
              </a:ext>
            </a:extLst>
          </p:cNvPr>
          <p:cNvSpPr/>
          <p:nvPr/>
        </p:nvSpPr>
        <p:spPr>
          <a:xfrm>
            <a:off x="7324648" y="56634"/>
            <a:ext cx="1272154" cy="323405"/>
          </a:xfrm>
          <a:prstGeom prst="parallelogram">
            <a:avLst/>
          </a:prstGeom>
          <a:solidFill>
            <a:schemeClr val="bg1"/>
          </a:solidFill>
          <a:ln w="50800" cap="rnd">
            <a:solidFill>
              <a:srgbClr val="009C4F"/>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平行四辺形 273">
            <a:extLst>
              <a:ext uri="{FF2B5EF4-FFF2-40B4-BE49-F238E27FC236}">
                <a16:creationId xmlns:a16="http://schemas.microsoft.com/office/drawing/2014/main" id="{B7F04D89-4097-F74D-88F4-5C337844765D}"/>
              </a:ext>
            </a:extLst>
          </p:cNvPr>
          <p:cNvSpPr/>
          <p:nvPr/>
        </p:nvSpPr>
        <p:spPr>
          <a:xfrm>
            <a:off x="8568687" y="56634"/>
            <a:ext cx="1272154" cy="323405"/>
          </a:xfrm>
          <a:prstGeom prst="parallelogram">
            <a:avLst/>
          </a:prstGeom>
          <a:solidFill>
            <a:schemeClr val="bg1"/>
          </a:solidFill>
          <a:ln w="50800" cap="rnd">
            <a:solidFill>
              <a:srgbClr val="009C4F"/>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4" descr="「ヤフーロゴ」の画像検索結果">
            <a:hlinkClick r:id="rId7"/>
            <a:extLst>
              <a:ext uri="{FF2B5EF4-FFF2-40B4-BE49-F238E27FC236}">
                <a16:creationId xmlns:a16="http://schemas.microsoft.com/office/drawing/2014/main" id="{46B96818-4BB0-0F4C-9123-89F71D470AF5}"/>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875566" y="132399"/>
            <a:ext cx="669243" cy="210957"/>
          </a:xfrm>
          <a:prstGeom prst="rect">
            <a:avLst/>
          </a:prstGeom>
          <a:noFill/>
        </p:spPr>
      </p:pic>
      <p:cxnSp>
        <p:nvCxnSpPr>
          <p:cNvPr id="282" name="直線コネクタ 281">
            <a:extLst>
              <a:ext uri="{FF2B5EF4-FFF2-40B4-BE49-F238E27FC236}">
                <a16:creationId xmlns:a16="http://schemas.microsoft.com/office/drawing/2014/main" id="{09750A97-2BD8-3648-8878-E84AA67F4379}"/>
              </a:ext>
            </a:extLst>
          </p:cNvPr>
          <p:cNvCxnSpPr>
            <a:cxnSpLocks/>
          </p:cNvCxnSpPr>
          <p:nvPr/>
        </p:nvCxnSpPr>
        <p:spPr>
          <a:xfrm>
            <a:off x="3724336"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84" name="直線コネクタ 283">
            <a:extLst>
              <a:ext uri="{FF2B5EF4-FFF2-40B4-BE49-F238E27FC236}">
                <a16:creationId xmlns:a16="http://schemas.microsoft.com/office/drawing/2014/main" id="{24ECF07F-CA34-E648-928D-6999E21D0533}"/>
              </a:ext>
            </a:extLst>
          </p:cNvPr>
          <p:cNvCxnSpPr>
            <a:cxnSpLocks/>
          </p:cNvCxnSpPr>
          <p:nvPr/>
        </p:nvCxnSpPr>
        <p:spPr>
          <a:xfrm>
            <a:off x="3724336"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2" name="直線コネクタ 291">
            <a:extLst>
              <a:ext uri="{FF2B5EF4-FFF2-40B4-BE49-F238E27FC236}">
                <a16:creationId xmlns:a16="http://schemas.microsoft.com/office/drawing/2014/main" id="{9FFCB5F0-73DB-5E49-ADDA-262BC90DC55C}"/>
              </a:ext>
            </a:extLst>
          </p:cNvPr>
          <p:cNvCxnSpPr>
            <a:cxnSpLocks/>
          </p:cNvCxnSpPr>
          <p:nvPr/>
        </p:nvCxnSpPr>
        <p:spPr>
          <a:xfrm>
            <a:off x="3742336"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3" name="直線コネクタ 292">
            <a:extLst>
              <a:ext uri="{FF2B5EF4-FFF2-40B4-BE49-F238E27FC236}">
                <a16:creationId xmlns:a16="http://schemas.microsoft.com/office/drawing/2014/main" id="{AE245413-E1AC-8940-B69E-72664800E4D7}"/>
              </a:ext>
            </a:extLst>
          </p:cNvPr>
          <p:cNvCxnSpPr>
            <a:cxnSpLocks/>
          </p:cNvCxnSpPr>
          <p:nvPr/>
        </p:nvCxnSpPr>
        <p:spPr>
          <a:xfrm>
            <a:off x="1994148"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4" name="直線コネクタ 293">
            <a:extLst>
              <a:ext uri="{FF2B5EF4-FFF2-40B4-BE49-F238E27FC236}">
                <a16:creationId xmlns:a16="http://schemas.microsoft.com/office/drawing/2014/main" id="{00594EFF-1604-0E49-B12A-EEBD05DE57B0}"/>
              </a:ext>
            </a:extLst>
          </p:cNvPr>
          <p:cNvCxnSpPr>
            <a:cxnSpLocks/>
          </p:cNvCxnSpPr>
          <p:nvPr/>
        </p:nvCxnSpPr>
        <p:spPr>
          <a:xfrm>
            <a:off x="1994148"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5" name="直線コネクタ 294">
            <a:extLst>
              <a:ext uri="{FF2B5EF4-FFF2-40B4-BE49-F238E27FC236}">
                <a16:creationId xmlns:a16="http://schemas.microsoft.com/office/drawing/2014/main" id="{F39157D7-EB4F-7A4A-B5D8-D7A36A03A6AD}"/>
              </a:ext>
            </a:extLst>
          </p:cNvPr>
          <p:cNvCxnSpPr>
            <a:cxnSpLocks/>
          </p:cNvCxnSpPr>
          <p:nvPr/>
        </p:nvCxnSpPr>
        <p:spPr>
          <a:xfrm>
            <a:off x="2012148"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54" name="円/楕円 279">
            <a:extLst>
              <a:ext uri="{FF2B5EF4-FFF2-40B4-BE49-F238E27FC236}">
                <a16:creationId xmlns:a16="http://schemas.microsoft.com/office/drawing/2014/main" id="{A982365A-AA02-432F-B42E-7DB935BF10A8}"/>
              </a:ext>
            </a:extLst>
          </p:cNvPr>
          <p:cNvSpPr>
            <a:spLocks noChangeAspect="1"/>
          </p:cNvSpPr>
          <p:nvPr/>
        </p:nvSpPr>
        <p:spPr>
          <a:xfrm>
            <a:off x="2608981"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55" name="円/楕円 280">
            <a:extLst>
              <a:ext uri="{FF2B5EF4-FFF2-40B4-BE49-F238E27FC236}">
                <a16:creationId xmlns:a16="http://schemas.microsoft.com/office/drawing/2014/main" id="{9BB822D8-2414-44DD-A0BF-FBC5EDF08A22}"/>
              </a:ext>
            </a:extLst>
          </p:cNvPr>
          <p:cNvSpPr>
            <a:spLocks noChangeAspect="1"/>
          </p:cNvSpPr>
          <p:nvPr/>
        </p:nvSpPr>
        <p:spPr>
          <a:xfrm>
            <a:off x="4306319"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59" name="円/楕円 281">
            <a:extLst>
              <a:ext uri="{FF2B5EF4-FFF2-40B4-BE49-F238E27FC236}">
                <a16:creationId xmlns:a16="http://schemas.microsoft.com/office/drawing/2014/main" id="{B98D657C-5130-42E2-A372-BF063DD89224}"/>
              </a:ext>
            </a:extLst>
          </p:cNvPr>
          <p:cNvSpPr>
            <a:spLocks noChangeAspect="1"/>
          </p:cNvSpPr>
          <p:nvPr/>
        </p:nvSpPr>
        <p:spPr>
          <a:xfrm>
            <a:off x="5984629"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61" name="Text Box 11">
            <a:extLst>
              <a:ext uri="{FF2B5EF4-FFF2-40B4-BE49-F238E27FC236}">
                <a16:creationId xmlns:a16="http://schemas.microsoft.com/office/drawing/2014/main" id="{96F7C3E0-22F8-411A-B53C-EFC4272CC7A4}"/>
              </a:ext>
            </a:extLst>
          </p:cNvPr>
          <p:cNvSpPr txBox="1">
            <a:spLocks noChangeArrowheads="1"/>
          </p:cNvSpPr>
          <p:nvPr/>
        </p:nvSpPr>
        <p:spPr bwMode="auto">
          <a:xfrm>
            <a:off x="2622569" y="3904225"/>
            <a:ext cx="3531017" cy="265457"/>
          </a:xfrm>
          <a:prstGeom prst="rect">
            <a:avLst/>
          </a:prstGeom>
          <a:noFill/>
          <a:ln w="28575">
            <a:noFill/>
            <a:miter lim="800000"/>
            <a:headEnd/>
            <a:tailEnd type="none" w="med" len="sm"/>
          </a:ln>
          <a:effectLst/>
        </p:spPr>
        <p:txBody>
          <a:bodyPr wrap="square" lIns="0" tIns="0" rIns="0" bIns="0">
            <a:spAutoFit/>
          </a:bodyPr>
          <a:lstStyle/>
          <a:p>
            <a:pPr algn="ctr" defTabSz="913972">
              <a:lnSpc>
                <a:spcPct val="120000"/>
              </a:lnSpc>
            </a:pPr>
            <a:r>
              <a:rPr lang="ja-JP" altLang="en-US" sz="1500" b="1" spc="100" dirty="0">
                <a:effectLst>
                  <a:glow rad="228600">
                    <a:srgbClr val="E4F1DA"/>
                  </a:glow>
                </a:effectLst>
                <a:latin typeface="メイリオ" pitchFamily="50" charset="-128"/>
                <a:ea typeface="メイリオ" pitchFamily="50" charset="-128"/>
                <a:cs typeface="メイリオ" pitchFamily="50" charset="-128"/>
              </a:rPr>
              <a:t>平日開始の</a:t>
            </a:r>
            <a:r>
              <a:rPr lang="en-US" altLang="ja-JP" sz="1500" b="1" spc="100" dirty="0">
                <a:effectLst>
                  <a:glow rad="228600">
                    <a:srgbClr val="E4F1DA"/>
                  </a:glow>
                </a:effectLst>
                <a:latin typeface="メイリオ" pitchFamily="50" charset="-128"/>
                <a:ea typeface="メイリオ" pitchFamily="50" charset="-128"/>
                <a:cs typeface="メイリオ" pitchFamily="50" charset="-128"/>
              </a:rPr>
              <a:t>5</a:t>
            </a:r>
            <a:r>
              <a:rPr lang="ja-JP" altLang="en-US" sz="1500" b="1" spc="100" dirty="0">
                <a:effectLst>
                  <a:glow rad="228600">
                    <a:srgbClr val="E4F1DA"/>
                  </a:glow>
                </a:effectLst>
                <a:latin typeface="メイリオ" pitchFamily="50" charset="-128"/>
                <a:ea typeface="メイリオ" pitchFamily="50" charset="-128"/>
                <a:cs typeface="メイリオ" pitchFamily="50" charset="-128"/>
              </a:rPr>
              <a:t>日</a:t>
            </a:r>
            <a:r>
              <a:rPr lang="en-US" altLang="ja-JP" sz="1500" b="1" spc="100" dirty="0">
                <a:effectLst>
                  <a:glow rad="228600">
                    <a:srgbClr val="E4F1DA"/>
                  </a:glow>
                </a:effectLst>
                <a:latin typeface="メイリオ" pitchFamily="50" charset="-128"/>
                <a:ea typeface="メイリオ" pitchFamily="50" charset="-128"/>
                <a:cs typeface="メイリオ" pitchFamily="50" charset="-128"/>
              </a:rPr>
              <a:t>〜</a:t>
            </a:r>
            <a:r>
              <a:rPr lang="en-US" altLang="ja-JP" sz="1500" b="1" spc="100" dirty="0">
                <a:ln w="0">
                  <a:noFill/>
                </a:ln>
                <a:solidFill>
                  <a:srgbClr val="FF0000"/>
                </a:solidFill>
                <a:effectLst>
                  <a:glow rad="228600">
                    <a:srgbClr val="E4F1DA"/>
                  </a:glow>
                </a:effectLst>
                <a:latin typeface="メイリオ" pitchFamily="50" charset="-128"/>
                <a:ea typeface="メイリオ" pitchFamily="50" charset="-128"/>
                <a:cs typeface="メイリオ" pitchFamily="50" charset="-128"/>
              </a:rPr>
              <a:t>1</a:t>
            </a:r>
            <a:r>
              <a:rPr lang="ja-JP" altLang="en-US" sz="1500" b="1" spc="100" dirty="0">
                <a:ln w="0">
                  <a:noFill/>
                </a:ln>
                <a:solidFill>
                  <a:srgbClr val="FF0000"/>
                </a:solidFill>
                <a:effectLst>
                  <a:glow rad="228600">
                    <a:srgbClr val="E4F1DA"/>
                  </a:glow>
                </a:effectLst>
                <a:latin typeface="メイリオ" pitchFamily="50" charset="-128"/>
                <a:ea typeface="メイリオ" pitchFamily="50" charset="-128"/>
                <a:cs typeface="メイリオ" pitchFamily="50" charset="-128"/>
              </a:rPr>
              <a:t>ヶ月間</a:t>
            </a:r>
            <a:r>
              <a:rPr lang="ja-JP" altLang="en-US" sz="1500" b="1" spc="100" dirty="0">
                <a:effectLst>
                  <a:glow rad="228600">
                    <a:srgbClr val="E4F1DA"/>
                  </a:glow>
                </a:effectLst>
                <a:latin typeface="メイリオ" pitchFamily="50" charset="-128"/>
                <a:ea typeface="メイリオ" pitchFamily="50" charset="-128"/>
                <a:cs typeface="メイリオ" pitchFamily="50" charset="-128"/>
              </a:rPr>
              <a:t>で自由設定　</a:t>
            </a:r>
            <a:endParaRPr lang="en-US" altLang="ja-JP" sz="1500" spc="100" dirty="0">
              <a:effectLst>
                <a:glow rad="228600">
                  <a:srgbClr val="E4F1DA"/>
                </a:glow>
              </a:effectLst>
              <a:latin typeface="メイリオ" pitchFamily="50" charset="-128"/>
              <a:ea typeface="メイリオ" pitchFamily="50" charset="-128"/>
              <a:cs typeface="メイリオ" pitchFamily="50" charset="-128"/>
            </a:endParaRPr>
          </a:p>
        </p:txBody>
      </p:sp>
      <p:sp>
        <p:nvSpPr>
          <p:cNvPr id="276" name="平行四辺形 275">
            <a:extLst>
              <a:ext uri="{FF2B5EF4-FFF2-40B4-BE49-F238E27FC236}">
                <a16:creationId xmlns:a16="http://schemas.microsoft.com/office/drawing/2014/main" id="{1791AA5D-E099-6B4E-A387-CE81C776E564}"/>
              </a:ext>
            </a:extLst>
          </p:cNvPr>
          <p:cNvSpPr/>
          <p:nvPr/>
        </p:nvSpPr>
        <p:spPr>
          <a:xfrm>
            <a:off x="177693" y="1047311"/>
            <a:ext cx="673027" cy="689838"/>
          </a:xfrm>
          <a:prstGeom prst="parallelogram">
            <a:avLst>
              <a:gd name="adj" fmla="val 27873"/>
            </a:avLst>
          </a:prstGeom>
          <a:gradFill>
            <a:gsLst>
              <a:gs pos="100000">
                <a:srgbClr val="009C4F"/>
              </a:gs>
              <a:gs pos="0">
                <a:srgbClr val="E0F1E2"/>
              </a:gs>
            </a:gsLst>
            <a:lin ang="16200000" scaled="1"/>
          </a:gradFill>
          <a:ln w="76200" cap="rnd">
            <a:gradFill>
              <a:gsLst>
                <a:gs pos="0">
                  <a:srgbClr val="009C4F"/>
                </a:gs>
                <a:gs pos="100000">
                  <a:srgbClr val="E0F1E2"/>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テキスト ボックス 222">
            <a:extLst>
              <a:ext uri="{FF2B5EF4-FFF2-40B4-BE49-F238E27FC236}">
                <a16:creationId xmlns:a16="http://schemas.microsoft.com/office/drawing/2014/main" id="{66AB387E-F4B1-D741-8B09-C52695BA40ED}"/>
              </a:ext>
            </a:extLst>
          </p:cNvPr>
          <p:cNvSpPr txBox="1"/>
          <p:nvPr/>
        </p:nvSpPr>
        <p:spPr>
          <a:xfrm>
            <a:off x="205135" y="94093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1</a:t>
            </a:r>
          </a:p>
        </p:txBody>
      </p:sp>
      <p:sp>
        <p:nvSpPr>
          <p:cNvPr id="301" name="平行四辺形 300">
            <a:extLst>
              <a:ext uri="{FF2B5EF4-FFF2-40B4-BE49-F238E27FC236}">
                <a16:creationId xmlns:a16="http://schemas.microsoft.com/office/drawing/2014/main" id="{E34C82A2-0209-A34F-95AB-D6F553709AE8}"/>
              </a:ext>
            </a:extLst>
          </p:cNvPr>
          <p:cNvSpPr/>
          <p:nvPr/>
        </p:nvSpPr>
        <p:spPr>
          <a:xfrm>
            <a:off x="177693" y="2317131"/>
            <a:ext cx="673027" cy="689838"/>
          </a:xfrm>
          <a:prstGeom prst="parallelogram">
            <a:avLst>
              <a:gd name="adj" fmla="val 27873"/>
            </a:avLst>
          </a:prstGeom>
          <a:gradFill>
            <a:gsLst>
              <a:gs pos="100000">
                <a:srgbClr val="009C4F"/>
              </a:gs>
              <a:gs pos="0">
                <a:srgbClr val="E0F1E2"/>
              </a:gs>
            </a:gsLst>
            <a:lin ang="16200000" scaled="1"/>
          </a:gradFill>
          <a:ln w="76200" cap="rnd">
            <a:gradFill>
              <a:gsLst>
                <a:gs pos="0">
                  <a:srgbClr val="009C4F"/>
                </a:gs>
                <a:gs pos="100000">
                  <a:srgbClr val="E0F1E2"/>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テキスト ボックス 301">
            <a:extLst>
              <a:ext uri="{FF2B5EF4-FFF2-40B4-BE49-F238E27FC236}">
                <a16:creationId xmlns:a16="http://schemas.microsoft.com/office/drawing/2014/main" id="{603153F0-6F04-274A-B288-A5409C3DC94A}"/>
              </a:ext>
            </a:extLst>
          </p:cNvPr>
          <p:cNvSpPr txBox="1"/>
          <p:nvPr/>
        </p:nvSpPr>
        <p:spPr>
          <a:xfrm>
            <a:off x="205135" y="221075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2</a:t>
            </a:r>
          </a:p>
        </p:txBody>
      </p:sp>
      <p:sp>
        <p:nvSpPr>
          <p:cNvPr id="221" name="角丸四角形 204">
            <a:extLst>
              <a:ext uri="{FF2B5EF4-FFF2-40B4-BE49-F238E27FC236}">
                <a16:creationId xmlns:a16="http://schemas.microsoft.com/office/drawing/2014/main" id="{1C56706A-217D-4849-BA42-39641EEBD5AC}"/>
              </a:ext>
            </a:extLst>
          </p:cNvPr>
          <p:cNvSpPr/>
          <p:nvPr/>
        </p:nvSpPr>
        <p:spPr>
          <a:xfrm>
            <a:off x="7212470" y="2793355"/>
            <a:ext cx="2402211" cy="2664000"/>
          </a:xfrm>
          <a:prstGeom prst="roundRect">
            <a:avLst>
              <a:gd name="adj" fmla="val 4415"/>
            </a:avLst>
          </a:prstGeom>
          <a:solidFill>
            <a:srgbClr val="E0F1E2"/>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260" name="十字形 259">
            <a:extLst>
              <a:ext uri="{FF2B5EF4-FFF2-40B4-BE49-F238E27FC236}">
                <a16:creationId xmlns:a16="http://schemas.microsoft.com/office/drawing/2014/main" id="{63215458-5BFF-744F-A7FC-8DE6C5B8B5F4}"/>
              </a:ext>
            </a:extLst>
          </p:cNvPr>
          <p:cNvSpPr/>
          <p:nvPr/>
        </p:nvSpPr>
        <p:spPr>
          <a:xfrm>
            <a:off x="6898464" y="3952297"/>
            <a:ext cx="391596" cy="391596"/>
          </a:xfrm>
          <a:prstGeom prst="plus">
            <a:avLst>
              <a:gd name="adj" fmla="val 38383"/>
            </a:avLst>
          </a:prstGeom>
          <a:solidFill>
            <a:schemeClr val="tx1">
              <a:lumMod val="75000"/>
              <a:lumOff val="25000"/>
            </a:schemeClr>
          </a:solidFill>
          <a:ln>
            <a:noFill/>
          </a:ln>
          <a:effectLst>
            <a:glow rad="635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0" name="台形 279">
            <a:extLst>
              <a:ext uri="{FF2B5EF4-FFF2-40B4-BE49-F238E27FC236}">
                <a16:creationId xmlns:a16="http://schemas.microsoft.com/office/drawing/2014/main" id="{29042998-75E4-5748-BA2E-6D9831288DF8}"/>
              </a:ext>
            </a:extLst>
          </p:cNvPr>
          <p:cNvSpPr/>
          <p:nvPr/>
        </p:nvSpPr>
        <p:spPr>
          <a:xfrm rot="10800000">
            <a:off x="7254428" y="2811154"/>
            <a:ext cx="2310258" cy="324000"/>
          </a:xfrm>
          <a:prstGeom prst="trapezoid">
            <a:avLst/>
          </a:prstGeom>
          <a:solidFill>
            <a:srgbClr val="038946"/>
          </a:solidFill>
          <a:ln w="57150" cap="rnd">
            <a:solidFill>
              <a:srgbClr val="03894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テキスト ボックス 191">
            <a:extLst>
              <a:ext uri="{FF2B5EF4-FFF2-40B4-BE49-F238E27FC236}">
                <a16:creationId xmlns:a16="http://schemas.microsoft.com/office/drawing/2014/main" id="{C0DEBF15-F42D-7A44-BC63-DB4B0A11622A}"/>
              </a:ext>
            </a:extLst>
          </p:cNvPr>
          <p:cNvSpPr txBox="1"/>
          <p:nvPr/>
        </p:nvSpPr>
        <p:spPr>
          <a:xfrm>
            <a:off x="7249673" y="2835743"/>
            <a:ext cx="2330383" cy="338554"/>
          </a:xfrm>
          <a:prstGeom prst="rect">
            <a:avLst/>
          </a:prstGeom>
          <a:noFill/>
        </p:spPr>
        <p:txBody>
          <a:bodyPr wrap="square" rtlCol="0">
            <a:spAutoFit/>
          </a:bodyPr>
          <a:lstStyle/>
          <a:p>
            <a:pPr algn="ctr"/>
            <a:r>
              <a:rPr lang="en-US" altLang="ja-JP" sz="1600" b="1" dirty="0">
                <a:solidFill>
                  <a:schemeClr val="bg1"/>
                </a:solidFill>
                <a:latin typeface="Meiryo" charset="-128"/>
                <a:ea typeface="Meiryo" charset="-128"/>
                <a:cs typeface="Meiryo" charset="-128"/>
              </a:rPr>
              <a:t>JR</a:t>
            </a:r>
            <a:r>
              <a:rPr lang="ja-JP" altLang="en-US" sz="1600" b="1" dirty="0">
                <a:solidFill>
                  <a:schemeClr val="bg1"/>
                </a:solidFill>
                <a:latin typeface="Meiryo" charset="-128"/>
                <a:ea typeface="Meiryo" charset="-128"/>
                <a:cs typeface="Meiryo" charset="-128"/>
              </a:rPr>
              <a:t>博多シティビジョン</a:t>
            </a:r>
            <a:endParaRPr lang="en-US" altLang="ja-JP" sz="1600" b="1" dirty="0">
              <a:solidFill>
                <a:schemeClr val="bg1"/>
              </a:solidFill>
              <a:latin typeface="Meiryo" charset="-128"/>
              <a:ea typeface="Meiryo" charset="-128"/>
              <a:cs typeface="Meiryo" charset="-128"/>
            </a:endParaRPr>
          </a:p>
        </p:txBody>
      </p:sp>
      <p:pic>
        <p:nvPicPr>
          <p:cNvPr id="156" name="図 155">
            <a:extLst>
              <a:ext uri="{FF2B5EF4-FFF2-40B4-BE49-F238E27FC236}">
                <a16:creationId xmlns:a16="http://schemas.microsoft.com/office/drawing/2014/main" id="{CA936A54-2813-D14F-AE6E-94002086A70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784124" y="99362"/>
            <a:ext cx="333755" cy="230847"/>
          </a:xfrm>
          <a:prstGeom prst="rect">
            <a:avLst/>
          </a:prstGeom>
        </p:spPr>
      </p:pic>
      <p:sp>
        <p:nvSpPr>
          <p:cNvPr id="176" name="四角形: 角を丸くする 8">
            <a:extLst>
              <a:ext uri="{FF2B5EF4-FFF2-40B4-BE49-F238E27FC236}">
                <a16:creationId xmlns:a16="http://schemas.microsoft.com/office/drawing/2014/main" id="{36787FF6-7214-104C-A9B9-AAF21E761C3C}"/>
              </a:ext>
            </a:extLst>
          </p:cNvPr>
          <p:cNvSpPr/>
          <p:nvPr/>
        </p:nvSpPr>
        <p:spPr bwMode="gray">
          <a:xfrm>
            <a:off x="7425534" y="4403633"/>
            <a:ext cx="1996562" cy="334707"/>
          </a:xfrm>
          <a:prstGeom prst="roundRect">
            <a:avLst>
              <a:gd name="adj" fmla="val 50000"/>
            </a:avLst>
          </a:prstGeom>
          <a:solidFill>
            <a:srgbClr val="038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a:extLst>
              <a:ext uri="{FF2B5EF4-FFF2-40B4-BE49-F238E27FC236}">
                <a16:creationId xmlns:a16="http://schemas.microsoft.com/office/drawing/2014/main" id="{868AA301-3ED1-234A-9AF3-79ADFA20AFA2}"/>
              </a:ext>
            </a:extLst>
          </p:cNvPr>
          <p:cNvSpPr/>
          <p:nvPr/>
        </p:nvSpPr>
        <p:spPr bwMode="gray">
          <a:xfrm>
            <a:off x="7686988" y="4427987"/>
            <a:ext cx="776056" cy="215444"/>
          </a:xfrm>
          <a:prstGeom prst="rect">
            <a:avLst/>
          </a:prstGeom>
        </p:spPr>
        <p:txBody>
          <a:bodyPr wrap="square">
            <a:spAutoFit/>
          </a:bodyPr>
          <a:lstStyle/>
          <a:p>
            <a:pPr algn="ctr"/>
            <a:r>
              <a:rPr lang="ja-JP" altLang="en-US" sz="800" b="1" dirty="0">
                <a:solidFill>
                  <a:schemeClr val="bg1"/>
                </a:solidFill>
                <a:latin typeface="メイリオ" pitchFamily="50" charset="-128"/>
                <a:ea typeface="メイリオ" pitchFamily="50" charset="-128"/>
                <a:cs typeface="メイリオ" pitchFamily="50" charset="-128"/>
              </a:rPr>
              <a:t>放映回数</a:t>
            </a:r>
            <a:endParaRPr lang="en-US" altLang="ja-JP" sz="500" b="1" dirty="0">
              <a:solidFill>
                <a:schemeClr val="bg1"/>
              </a:solidFill>
              <a:latin typeface="Meiryo" charset="-128"/>
              <a:ea typeface="Meiryo" charset="-128"/>
              <a:cs typeface="Meiryo" charset="-128"/>
            </a:endParaRPr>
          </a:p>
        </p:txBody>
      </p:sp>
      <p:sp>
        <p:nvSpPr>
          <p:cNvPr id="178" name="正方形/長方形 177">
            <a:extLst>
              <a:ext uri="{FF2B5EF4-FFF2-40B4-BE49-F238E27FC236}">
                <a16:creationId xmlns:a16="http://schemas.microsoft.com/office/drawing/2014/main" id="{936725F5-4823-F24C-A7B7-89C287689516}"/>
              </a:ext>
            </a:extLst>
          </p:cNvPr>
          <p:cNvSpPr/>
          <p:nvPr/>
        </p:nvSpPr>
        <p:spPr bwMode="gray">
          <a:xfrm>
            <a:off x="8322451" y="4400919"/>
            <a:ext cx="614271" cy="261610"/>
          </a:xfrm>
          <a:prstGeom prst="rect">
            <a:avLst/>
          </a:prstGeom>
        </p:spPr>
        <p:txBody>
          <a:bodyPr wrap="none">
            <a:spAutoFit/>
          </a:bodyPr>
          <a:lstStyle/>
          <a:p>
            <a:pPr algn="ctr"/>
            <a:r>
              <a:rPr lang="en-US" altLang="ja-JP" sz="1100" b="1" dirty="0">
                <a:solidFill>
                  <a:schemeClr val="bg1"/>
                </a:solidFill>
                <a:latin typeface="Meiryo" charset="-128"/>
                <a:ea typeface="Meiryo" charset="-128"/>
                <a:cs typeface="Meiryo" charset="-128"/>
              </a:rPr>
              <a:t>504</a:t>
            </a:r>
            <a:r>
              <a:rPr lang="ja-JP" altLang="en-US" sz="1100" b="1">
                <a:solidFill>
                  <a:schemeClr val="bg1"/>
                </a:solidFill>
                <a:latin typeface="Meiryo" charset="-128"/>
                <a:ea typeface="Meiryo" charset="-128"/>
                <a:cs typeface="Meiryo" charset="-128"/>
              </a:rPr>
              <a:t>回</a:t>
            </a:r>
            <a:endParaRPr lang="ja-JP" altLang="en-US" sz="700" b="1" dirty="0">
              <a:solidFill>
                <a:schemeClr val="bg1"/>
              </a:solidFill>
              <a:latin typeface="Meiryo" charset="-128"/>
              <a:ea typeface="Meiryo" charset="-128"/>
              <a:cs typeface="Meiryo" charset="-128"/>
            </a:endParaRPr>
          </a:p>
        </p:txBody>
      </p:sp>
      <p:sp>
        <p:nvSpPr>
          <p:cNvPr id="179" name="Text Box 11">
            <a:extLst>
              <a:ext uri="{FF2B5EF4-FFF2-40B4-BE49-F238E27FC236}">
                <a16:creationId xmlns:a16="http://schemas.microsoft.com/office/drawing/2014/main" id="{3363B0A2-1091-2B49-8226-0D4F28949D70}"/>
              </a:ext>
            </a:extLst>
          </p:cNvPr>
          <p:cNvSpPr txBox="1">
            <a:spLocks noChangeArrowheads="1"/>
          </p:cNvSpPr>
          <p:nvPr/>
        </p:nvSpPr>
        <p:spPr bwMode="gray">
          <a:xfrm>
            <a:off x="7424483" y="4632158"/>
            <a:ext cx="1998664" cy="88486"/>
          </a:xfrm>
          <a:prstGeom prst="rect">
            <a:avLst/>
          </a:prstGeom>
          <a:noFill/>
          <a:ln w="28575">
            <a:noFill/>
            <a:miter lim="800000"/>
            <a:headEnd/>
            <a:tailEnd type="none" w="med" len="sm"/>
          </a:ln>
        </p:spPr>
        <p:txBody>
          <a:bodyPr wrap="square" lIns="0" tIns="0" rIns="0" bIns="0">
            <a:spAutoFit/>
          </a:bodyPr>
          <a:lstStyle/>
          <a:p>
            <a:pPr algn="ctr" defTabSz="913972">
              <a:lnSpc>
                <a:spcPct val="120000"/>
              </a:lnSpc>
            </a:pPr>
            <a:r>
              <a:rPr lang="ja-JP" altLang="en-US" sz="500">
                <a:solidFill>
                  <a:schemeClr val="bg1"/>
                </a:solidFill>
                <a:latin typeface="メイリオ" pitchFamily="50" charset="-128"/>
                <a:ea typeface="メイリオ" pitchFamily="50" charset="-128"/>
                <a:cs typeface="メイリオ" pitchFamily="50" charset="-128"/>
              </a:rPr>
              <a:t>＜視聴</a:t>
            </a:r>
            <a:r>
              <a:rPr lang="ja-JP" altLang="en-US" sz="500" dirty="0">
                <a:solidFill>
                  <a:schemeClr val="bg1"/>
                </a:solidFill>
                <a:latin typeface="メイリオ" pitchFamily="50" charset="-128"/>
                <a:ea typeface="メイリオ" pitchFamily="50" charset="-128"/>
                <a:cs typeface="メイリオ" pitchFamily="50" charset="-128"/>
              </a:rPr>
              <a:t>可能歩行</a:t>
            </a:r>
            <a:r>
              <a:rPr lang="ja-JP" altLang="en-US" sz="500">
                <a:solidFill>
                  <a:schemeClr val="bg1"/>
                </a:solidFill>
                <a:latin typeface="メイリオ" pitchFamily="50" charset="-128"/>
                <a:ea typeface="メイリオ" pitchFamily="50" charset="-128"/>
                <a:cs typeface="メイリオ" pitchFamily="50" charset="-128"/>
              </a:rPr>
              <a:t>人数：</a:t>
            </a:r>
            <a:r>
              <a:rPr lang="en-US" altLang="ja-JP" sz="500" dirty="0">
                <a:solidFill>
                  <a:schemeClr val="bg1"/>
                </a:solidFill>
                <a:latin typeface="メイリオ" pitchFamily="50" charset="-128"/>
                <a:ea typeface="メイリオ" pitchFamily="50" charset="-128"/>
                <a:cs typeface="メイリオ" pitchFamily="50" charset="-128"/>
              </a:rPr>
              <a:t>1</a:t>
            </a:r>
            <a:r>
              <a:rPr lang="ja-JP" altLang="en-US" sz="500">
                <a:solidFill>
                  <a:schemeClr val="bg1"/>
                </a:solidFill>
                <a:latin typeface="メイリオ" pitchFamily="50" charset="-128"/>
                <a:ea typeface="メイリオ" pitchFamily="50" charset="-128"/>
                <a:cs typeface="メイリオ" pitchFamily="50" charset="-128"/>
              </a:rPr>
              <a:t>日</a:t>
            </a:r>
            <a:r>
              <a:rPr lang="en-US" altLang="ja-JP" sz="500" dirty="0">
                <a:solidFill>
                  <a:schemeClr val="bg1"/>
                </a:solidFill>
                <a:latin typeface="メイリオ" pitchFamily="50" charset="-128"/>
                <a:ea typeface="メイリオ" pitchFamily="50" charset="-128"/>
                <a:cs typeface="メイリオ" pitchFamily="50" charset="-128"/>
              </a:rPr>
              <a:t>340,000</a:t>
            </a:r>
            <a:r>
              <a:rPr lang="ja-JP" altLang="en-US" sz="500">
                <a:solidFill>
                  <a:schemeClr val="bg1"/>
                </a:solidFill>
                <a:latin typeface="メイリオ" pitchFamily="50" charset="-128"/>
                <a:ea typeface="メイリオ" pitchFamily="50" charset="-128"/>
                <a:cs typeface="メイリオ" pitchFamily="50" charset="-128"/>
              </a:rPr>
              <a:t>人＞</a:t>
            </a:r>
            <a:endParaRPr lang="en-US" altLang="ja-JP" sz="700" b="1" dirty="0">
              <a:solidFill>
                <a:schemeClr val="bg1"/>
              </a:solidFill>
              <a:latin typeface="メイリオ" pitchFamily="50" charset="-128"/>
              <a:ea typeface="メイリオ" pitchFamily="50" charset="-128"/>
              <a:cs typeface="メイリオ" pitchFamily="50" charset="-128"/>
            </a:endParaRPr>
          </a:p>
        </p:txBody>
      </p:sp>
      <p:sp>
        <p:nvSpPr>
          <p:cNvPr id="180" name="Text Box 11">
            <a:extLst>
              <a:ext uri="{FF2B5EF4-FFF2-40B4-BE49-F238E27FC236}">
                <a16:creationId xmlns:a16="http://schemas.microsoft.com/office/drawing/2014/main" id="{19E45BDC-9C9A-954E-B593-D13092D2F334}"/>
              </a:ext>
            </a:extLst>
          </p:cNvPr>
          <p:cNvSpPr txBox="1">
            <a:spLocks noChangeArrowheads="1"/>
          </p:cNvSpPr>
          <p:nvPr/>
        </p:nvSpPr>
        <p:spPr bwMode="gray">
          <a:xfrm>
            <a:off x="7690504" y="4119628"/>
            <a:ext cx="1466623" cy="123880"/>
          </a:xfrm>
          <a:prstGeom prst="rect">
            <a:avLst/>
          </a:prstGeom>
          <a:noFill/>
          <a:ln w="28575">
            <a:noFill/>
            <a:miter lim="800000"/>
            <a:headEnd/>
            <a:tailEnd type="none" w="med" len="sm"/>
          </a:ln>
        </p:spPr>
        <p:txBody>
          <a:bodyPr wrap="square" lIns="0" tIns="0" rIns="0" bIns="0">
            <a:spAutoFit/>
          </a:bodyPr>
          <a:lstStyle/>
          <a:p>
            <a:pPr defTabSz="913972">
              <a:lnSpc>
                <a:spcPct val="120000"/>
              </a:lnSpc>
            </a:pPr>
            <a:r>
              <a:rPr lang="en-US" altLang="ja-JP" sz="700" b="1" dirty="0">
                <a:ln w="0">
                  <a:noFill/>
                </a:ln>
                <a:latin typeface="メイリオ" pitchFamily="50" charset="-128"/>
                <a:ea typeface="メイリオ" pitchFamily="50" charset="-128"/>
                <a:cs typeface="メイリオ" pitchFamily="50" charset="-128"/>
              </a:rPr>
              <a:t>〈</a:t>
            </a:r>
            <a:r>
              <a:rPr lang="ja-JP" altLang="en-US" sz="700" b="1">
                <a:ln w="0">
                  <a:noFill/>
                </a:ln>
                <a:latin typeface="メイリオ" pitchFamily="50" charset="-128"/>
                <a:ea typeface="メイリオ" pitchFamily="50" charset="-128"/>
                <a:cs typeface="メイリオ" pitchFamily="50" charset="-128"/>
              </a:rPr>
              <a:t>期間</a:t>
            </a:r>
            <a:r>
              <a:rPr lang="en-US" altLang="ja-JP" sz="700" b="1" dirty="0">
                <a:ln w="0">
                  <a:noFill/>
                </a:ln>
                <a:latin typeface="メイリオ" pitchFamily="50" charset="-128"/>
                <a:ea typeface="メイリオ" pitchFamily="50" charset="-128"/>
                <a:cs typeface="メイリオ" pitchFamily="50" charset="-128"/>
              </a:rPr>
              <a:t>〉7</a:t>
            </a:r>
            <a:r>
              <a:rPr lang="ja-JP" altLang="en-US" sz="700" b="1">
                <a:ln w="0">
                  <a:noFill/>
                </a:ln>
                <a:latin typeface="メイリオ" pitchFamily="50" charset="-128"/>
                <a:ea typeface="メイリオ" pitchFamily="50" charset="-128"/>
                <a:cs typeface="メイリオ" pitchFamily="50" charset="-128"/>
              </a:rPr>
              <a:t>日間 </a:t>
            </a:r>
            <a:r>
              <a:rPr lang="en-US" altLang="ja-JP" sz="700" b="1" dirty="0">
                <a:ln w="0">
                  <a:noFill/>
                </a:ln>
                <a:latin typeface="メイリオ" pitchFamily="50" charset="-128"/>
                <a:ea typeface="メイリオ" pitchFamily="50" charset="-128"/>
                <a:cs typeface="メイリオ" pitchFamily="50" charset="-128"/>
              </a:rPr>
              <a:t>(</a:t>
            </a:r>
            <a:r>
              <a:rPr lang="ja-JP" altLang="en-US" sz="700" b="1">
                <a:ln w="0">
                  <a:noFill/>
                </a:ln>
                <a:latin typeface="メイリオ" pitchFamily="50" charset="-128"/>
                <a:ea typeface="メイリオ" pitchFamily="50" charset="-128"/>
                <a:cs typeface="メイリオ" pitchFamily="50" charset="-128"/>
              </a:rPr>
              <a:t>月曜～日曜</a:t>
            </a:r>
            <a:r>
              <a:rPr lang="en-US" altLang="ja-JP" sz="700" b="1" dirty="0">
                <a:ln w="0">
                  <a:noFill/>
                </a:ln>
                <a:latin typeface="メイリオ" pitchFamily="50" charset="-128"/>
                <a:ea typeface="メイリオ" pitchFamily="50" charset="-128"/>
                <a:cs typeface="メイリオ" pitchFamily="50" charset="-128"/>
              </a:rPr>
              <a:t>)</a:t>
            </a:r>
            <a:endParaRPr lang="en-US" altLang="ja-JP" sz="700" b="1" dirty="0">
              <a:latin typeface="メイリオ" pitchFamily="50" charset="-128"/>
              <a:ea typeface="メイリオ" pitchFamily="50" charset="-128"/>
              <a:cs typeface="メイリオ" pitchFamily="50" charset="-128"/>
            </a:endParaRPr>
          </a:p>
        </p:txBody>
      </p:sp>
      <p:sp>
        <p:nvSpPr>
          <p:cNvPr id="182" name="テキスト ボックス 181">
            <a:extLst>
              <a:ext uri="{FF2B5EF4-FFF2-40B4-BE49-F238E27FC236}">
                <a16:creationId xmlns:a16="http://schemas.microsoft.com/office/drawing/2014/main" id="{0118FF03-0461-1143-9357-86F58FD34587}"/>
              </a:ext>
            </a:extLst>
          </p:cNvPr>
          <p:cNvSpPr txBox="1"/>
          <p:nvPr/>
        </p:nvSpPr>
        <p:spPr bwMode="gray">
          <a:xfrm>
            <a:off x="7315127" y="3849752"/>
            <a:ext cx="2217377" cy="290849"/>
          </a:xfrm>
          <a:prstGeom prst="rect">
            <a:avLst/>
          </a:prstGeom>
          <a:noFill/>
        </p:spPr>
        <p:txBody>
          <a:bodyPr wrap="square" rtlCol="0">
            <a:spAutoFit/>
          </a:bodyPr>
          <a:lstStyle/>
          <a:p>
            <a:pPr algn="ctr">
              <a:spcBef>
                <a:spcPct val="0"/>
              </a:spcBef>
            </a:pPr>
            <a:r>
              <a:rPr lang="en-US" altLang="ja-JP" sz="600" dirty="0">
                <a:solidFill>
                  <a:srgbClr val="000000"/>
                </a:solidFill>
                <a:latin typeface="Meiryo UI" panose="020B0604030504040204" pitchFamily="50" charset="-128"/>
                <a:ea typeface="Meiryo UI" panose="020B0604030504040204" pitchFamily="50" charset="-128"/>
              </a:rPr>
              <a:t>1</a:t>
            </a:r>
            <a:r>
              <a:rPr lang="ja-JP" altLang="en-US" sz="600">
                <a:solidFill>
                  <a:srgbClr val="000000"/>
                </a:solidFill>
                <a:latin typeface="Meiryo UI" panose="020B0604030504040204" pitchFamily="50" charset="-128"/>
                <a:ea typeface="Meiryo UI" panose="020B0604030504040204" pitchFamily="50" charset="-128"/>
              </a:rPr>
              <a:t>日約</a:t>
            </a:r>
            <a:r>
              <a:rPr lang="en-US" altLang="ja-JP" sz="600" dirty="0">
                <a:solidFill>
                  <a:srgbClr val="000000"/>
                </a:solidFill>
                <a:latin typeface="Meiryo UI" panose="020B0604030504040204" pitchFamily="50" charset="-128"/>
                <a:ea typeface="Meiryo UI" panose="020B0604030504040204" pitchFamily="50" charset="-128"/>
              </a:rPr>
              <a:t>34</a:t>
            </a:r>
            <a:r>
              <a:rPr lang="ja-JP" altLang="en-US" sz="600">
                <a:solidFill>
                  <a:srgbClr val="000000"/>
                </a:solidFill>
                <a:latin typeface="Meiryo UI" panose="020B0604030504040204" pitchFamily="50" charset="-128"/>
                <a:ea typeface="Meiryo UI" panose="020B0604030504040204" pitchFamily="50" charset="-128"/>
              </a:rPr>
              <a:t>万人が通行する駅前広場から情報をダイレクトに訴求。</a:t>
            </a:r>
            <a:endParaRPr lang="en-US" altLang="ja-JP" sz="600" dirty="0">
              <a:solidFill>
                <a:srgbClr val="000000"/>
              </a:solidFill>
              <a:latin typeface="Meiryo UI" panose="020B0604030504040204" pitchFamily="50" charset="-128"/>
              <a:ea typeface="Meiryo UI" panose="020B0604030504040204" pitchFamily="50" charset="-128"/>
            </a:endParaRPr>
          </a:p>
          <a:p>
            <a:pPr algn="ctr" defTabSz="913972">
              <a:lnSpc>
                <a:spcPct val="120000"/>
              </a:lnSpc>
            </a:pPr>
            <a:r>
              <a:rPr lang="ja-JP" altLang="en-US" sz="600">
                <a:latin typeface="メイリオ" pitchFamily="50" charset="-128"/>
                <a:ea typeface="メイリオ" pitchFamily="50" charset="-128"/>
                <a:cs typeface="メイリオ" pitchFamily="50" charset="-128"/>
              </a:rPr>
              <a:t>通行人からの視認性も抜群。</a:t>
            </a:r>
            <a:endParaRPr lang="en-US" altLang="ja-JP" sz="600" dirty="0">
              <a:latin typeface="メイリオ" pitchFamily="50" charset="-128"/>
              <a:ea typeface="メイリオ" pitchFamily="50" charset="-128"/>
              <a:cs typeface="メイリオ" pitchFamily="50" charset="-128"/>
            </a:endParaRPr>
          </a:p>
        </p:txBody>
      </p:sp>
      <p:sp>
        <p:nvSpPr>
          <p:cNvPr id="187" name="テキスト ボックス 186">
            <a:extLst>
              <a:ext uri="{FF2B5EF4-FFF2-40B4-BE49-F238E27FC236}">
                <a16:creationId xmlns:a16="http://schemas.microsoft.com/office/drawing/2014/main" id="{7EE4EEAF-A5A2-6246-8C89-CFA7DCD2CCBF}"/>
              </a:ext>
            </a:extLst>
          </p:cNvPr>
          <p:cNvSpPr txBox="1"/>
          <p:nvPr/>
        </p:nvSpPr>
        <p:spPr bwMode="gray">
          <a:xfrm>
            <a:off x="7740134" y="4272792"/>
            <a:ext cx="1367362" cy="107722"/>
          </a:xfrm>
          <a:prstGeom prst="rect">
            <a:avLst/>
          </a:prstGeom>
          <a:noFill/>
        </p:spPr>
        <p:txBody>
          <a:bodyPr wrap="none" lIns="0" tIns="0" rIns="0" bIns="0" rtlCol="0">
            <a:spAutoFit/>
          </a:bodyPr>
          <a:lstStyle/>
          <a:p>
            <a:r>
              <a:rPr lang="en-US" altLang="ja-JP" sz="700" b="1" dirty="0">
                <a:latin typeface="Meiryo UI" pitchFamily="50" charset="-128"/>
                <a:ea typeface="Meiryo UI" pitchFamily="50" charset="-128"/>
                <a:cs typeface="Meiryo UI" pitchFamily="50" charset="-128"/>
              </a:rPr>
              <a:t>〈</a:t>
            </a:r>
            <a:r>
              <a:rPr lang="ja-JP" altLang="en-US" sz="700" b="1">
                <a:latin typeface="Meiryo UI" pitchFamily="50" charset="-128"/>
                <a:ea typeface="Meiryo UI" pitchFamily="50" charset="-128"/>
                <a:cs typeface="Meiryo UI" pitchFamily="50" charset="-128"/>
              </a:rPr>
              <a:t>時間</a:t>
            </a:r>
            <a:r>
              <a:rPr lang="en-US" altLang="ja-JP" sz="700" b="1" dirty="0">
                <a:latin typeface="Meiryo UI" pitchFamily="50" charset="-128"/>
                <a:ea typeface="Meiryo UI" pitchFamily="50" charset="-128"/>
                <a:cs typeface="Meiryo UI" pitchFamily="50" charset="-128"/>
              </a:rPr>
              <a:t>〉6</a:t>
            </a:r>
            <a:r>
              <a:rPr lang="ja-JP" altLang="en-US" sz="700" b="1">
                <a:latin typeface="Meiryo UI" pitchFamily="50" charset="-128"/>
                <a:ea typeface="Meiryo UI" pitchFamily="50" charset="-128"/>
                <a:cs typeface="Meiryo UI" pitchFamily="50" charset="-128"/>
              </a:rPr>
              <a:t>時～</a:t>
            </a:r>
            <a:r>
              <a:rPr lang="en-US" altLang="ja-JP" sz="700" b="1" dirty="0">
                <a:latin typeface="Meiryo UI" pitchFamily="50" charset="-128"/>
                <a:ea typeface="Meiryo UI" pitchFamily="50" charset="-128"/>
                <a:cs typeface="Meiryo UI" pitchFamily="50" charset="-128"/>
              </a:rPr>
              <a:t>24</a:t>
            </a:r>
            <a:r>
              <a:rPr lang="ja-JP" altLang="en-US" sz="700" b="1" dirty="0">
                <a:latin typeface="Meiryo UI" pitchFamily="50" charset="-128"/>
                <a:ea typeface="Meiryo UI" pitchFamily="50" charset="-128"/>
                <a:cs typeface="Meiryo UI" pitchFamily="50" charset="-128"/>
              </a:rPr>
              <a:t>時 </a:t>
            </a:r>
            <a:r>
              <a:rPr lang="en-US" altLang="ja-JP" sz="700" b="1" dirty="0">
                <a:latin typeface="Meiryo UI" pitchFamily="50" charset="-128"/>
                <a:ea typeface="Meiryo UI" pitchFamily="50" charset="-128"/>
                <a:cs typeface="Meiryo UI" pitchFamily="50" charset="-128"/>
              </a:rPr>
              <a:t>(18</a:t>
            </a:r>
            <a:r>
              <a:rPr lang="ja-JP" altLang="en-US" sz="700" b="1">
                <a:latin typeface="Meiryo UI" pitchFamily="50" charset="-128"/>
                <a:ea typeface="Meiryo UI" pitchFamily="50" charset="-128"/>
                <a:cs typeface="Meiryo UI" pitchFamily="50" charset="-128"/>
              </a:rPr>
              <a:t>時間</a:t>
            </a:r>
            <a:r>
              <a:rPr lang="ja-JP" altLang="en-US" sz="700" b="1" dirty="0">
                <a:latin typeface="Meiryo UI" pitchFamily="50" charset="-128"/>
                <a:ea typeface="Meiryo UI" pitchFamily="50" charset="-128"/>
                <a:cs typeface="Meiryo UI" pitchFamily="50" charset="-128"/>
              </a:rPr>
              <a:t>／日）</a:t>
            </a:r>
            <a:endParaRPr lang="en-US" altLang="ja-JP" sz="700" b="1" dirty="0">
              <a:latin typeface="Meiryo UI" pitchFamily="50" charset="-128"/>
              <a:ea typeface="Meiryo UI" pitchFamily="50" charset="-128"/>
              <a:cs typeface="Meiryo UI" pitchFamily="50" charset="-128"/>
            </a:endParaRPr>
          </a:p>
        </p:txBody>
      </p:sp>
      <p:pic>
        <p:nvPicPr>
          <p:cNvPr id="188" name="図 187">
            <a:extLst>
              <a:ext uri="{FF2B5EF4-FFF2-40B4-BE49-F238E27FC236}">
                <a16:creationId xmlns:a16="http://schemas.microsoft.com/office/drawing/2014/main" id="{769CC384-A4B9-5541-86B0-D4D4212696E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840223" y="3217295"/>
            <a:ext cx="1167185" cy="624347"/>
          </a:xfrm>
          <a:prstGeom prst="rect">
            <a:avLst/>
          </a:prstGeom>
        </p:spPr>
      </p:pic>
      <p:sp>
        <p:nvSpPr>
          <p:cNvPr id="189" name="テキスト ボックス 188">
            <a:extLst>
              <a:ext uri="{FF2B5EF4-FFF2-40B4-BE49-F238E27FC236}">
                <a16:creationId xmlns:a16="http://schemas.microsoft.com/office/drawing/2014/main" id="{D05C10F2-B305-9046-8B81-69ECFABF9C26}"/>
              </a:ext>
            </a:extLst>
          </p:cNvPr>
          <p:cNvSpPr txBox="1"/>
          <p:nvPr/>
        </p:nvSpPr>
        <p:spPr>
          <a:xfrm>
            <a:off x="7418880" y="4912179"/>
            <a:ext cx="2241715" cy="532453"/>
          </a:xfrm>
          <a:prstGeom prst="rect">
            <a:avLst/>
          </a:prstGeom>
          <a:noFill/>
        </p:spPr>
        <p:txBody>
          <a:bodyPr wrap="square" rtlCol="0">
            <a:spAutoFit/>
          </a:bodyPr>
          <a:lstStyle/>
          <a:p>
            <a:pPr defTabSz="913972">
              <a:lnSpc>
                <a:spcPct val="12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音声が流れます。（イベントスペースの開催内容により無音になる場合もございます）</a:t>
            </a:r>
            <a:endPar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972">
              <a:lnSpc>
                <a:spcPct val="120000"/>
              </a:lnSpc>
            </a:pPr>
            <a:r>
              <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下部帯枠に時刻表示があり、九州カード様のロゴは常時放映されます。</a:t>
            </a:r>
            <a:endPar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972">
              <a:lnSpc>
                <a:spcPct val="120000"/>
              </a:lnSpc>
            </a:pPr>
            <a:r>
              <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事前に</a:t>
            </a:r>
            <a:r>
              <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考査が必要です。</a:t>
            </a:r>
            <a:endPar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972">
              <a:lnSpc>
                <a:spcPct val="120000"/>
              </a:lnSpc>
            </a:pPr>
            <a:r>
              <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イルミネーション点灯期間中（</a:t>
            </a:r>
            <a:r>
              <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月上旬</a:t>
            </a:r>
            <a:r>
              <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月上旬）、放映時間に規制がございます。</a:t>
            </a:r>
            <a:endPar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972">
              <a:lnSpc>
                <a:spcPct val="120000"/>
              </a:lnSpc>
            </a:pPr>
            <a:r>
              <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 dirty="0">
                <a:solidFill>
                  <a:srgbClr val="FF0000"/>
                </a:solidFill>
                <a:latin typeface="メイリオ" panose="020B0604030504040204" pitchFamily="50" charset="-128"/>
                <a:ea typeface="メイリオ" panose="020B0604030504040204" pitchFamily="50" charset="-128"/>
                <a:cs typeface="メイリオ" pitchFamily="50" charset="-128"/>
              </a:rPr>
              <a:t>その他、別紙のご留意事項をご参照下さい。</a:t>
            </a:r>
            <a:endParaRPr lang="en-US" altLang="ja-JP" sz="400" dirty="0">
              <a:solidFill>
                <a:srgbClr val="FF0000"/>
              </a:solidFill>
              <a:latin typeface="メイリオ" pitchFamily="50" charset="-128"/>
              <a:ea typeface="メイリオ" pitchFamily="50" charset="-128"/>
              <a:cs typeface="メイリオ" pitchFamily="50" charset="-128"/>
            </a:endParaRPr>
          </a:p>
          <a:p>
            <a:pPr defTabSz="913972">
              <a:lnSpc>
                <a:spcPct val="120000"/>
              </a:lnSpc>
            </a:pPr>
            <a:endParaRPr lang="en-US" altLang="ja-JP" sz="400" dirty="0">
              <a:solidFill>
                <a:srgbClr val="FF0000"/>
              </a:solidFill>
              <a:latin typeface="メイリオ" pitchFamily="50" charset="-128"/>
              <a:ea typeface="メイリオ" pitchFamily="50" charset="-128"/>
              <a:cs typeface="メイリオ" pitchFamily="50" charset="-128"/>
            </a:endParaRPr>
          </a:p>
        </p:txBody>
      </p:sp>
      <p:sp>
        <p:nvSpPr>
          <p:cNvPr id="151" name="テキスト ボックス 150">
            <a:extLst>
              <a:ext uri="{FF2B5EF4-FFF2-40B4-BE49-F238E27FC236}">
                <a16:creationId xmlns:a16="http://schemas.microsoft.com/office/drawing/2014/main" id="{F86C50EC-3B48-2545-9D73-ECF78CA3BA27}"/>
              </a:ext>
            </a:extLst>
          </p:cNvPr>
          <p:cNvSpPr txBox="1"/>
          <p:nvPr/>
        </p:nvSpPr>
        <p:spPr>
          <a:xfrm>
            <a:off x="1713562" y="90580"/>
            <a:ext cx="4885579" cy="30469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altLang="ja-JP" sz="1200" b="1" dirty="0">
                <a:solidFill>
                  <a:srgbClr val="FF0000"/>
                </a:solidFill>
                <a:latin typeface="Meiryo" panose="020B0604030504040204" pitchFamily="34" charset="-128"/>
                <a:ea typeface="Meiryo" panose="020B0604030504040204" pitchFamily="34" charset="-128"/>
              </a:rPr>
              <a:t>2</a:t>
            </a:r>
            <a:r>
              <a:rPr kumimoji="0" lang="ja-JP" altLang="en-US"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次利用可能な動画制作</a:t>
            </a:r>
            <a:r>
              <a:rPr kumimoji="0" lang="ja-JP" altLang="en-US"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から広告出稿までのオールインワン企画！</a:t>
            </a:r>
            <a:endParaRPr kumimoji="0" lang="en-US" altLang="ja-JP"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165" name="円/楕円 164">
            <a:extLst>
              <a:ext uri="{FF2B5EF4-FFF2-40B4-BE49-F238E27FC236}">
                <a16:creationId xmlns:a16="http://schemas.microsoft.com/office/drawing/2014/main" id="{4E3B9F6E-A952-E247-9DA9-721AA7B967AA}"/>
              </a:ext>
            </a:extLst>
          </p:cNvPr>
          <p:cNvSpPr>
            <a:spLocks noChangeAspect="1"/>
          </p:cNvSpPr>
          <p:nvPr/>
        </p:nvSpPr>
        <p:spPr>
          <a:xfrm>
            <a:off x="3318201" y="278399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9C4F"/>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009C4F"/>
              </a:solidFill>
              <a:effectLst/>
              <a:uLnTx/>
              <a:uFillTx/>
              <a:latin typeface="Meiryo" panose="020B0604030504040204" pitchFamily="34" charset="-128"/>
              <a:ea typeface="Meiryo" panose="020B0604030504040204" pitchFamily="34" charset="-128"/>
              <a:cs typeface="+mn-cs"/>
            </a:endParaRPr>
          </a:p>
        </p:txBody>
      </p:sp>
      <p:sp>
        <p:nvSpPr>
          <p:cNvPr id="166" name="円/楕円 140">
            <a:extLst>
              <a:ext uri="{FF2B5EF4-FFF2-40B4-BE49-F238E27FC236}">
                <a16:creationId xmlns:a16="http://schemas.microsoft.com/office/drawing/2014/main" id="{51CD9CC3-B33C-BD49-A798-C99A0891AFE6}"/>
              </a:ext>
            </a:extLst>
          </p:cNvPr>
          <p:cNvSpPr>
            <a:spLocks noChangeAspect="1"/>
          </p:cNvSpPr>
          <p:nvPr/>
        </p:nvSpPr>
        <p:spPr>
          <a:xfrm>
            <a:off x="5049192" y="278399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9C4F"/>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009C4F"/>
              </a:solidFill>
              <a:effectLst/>
              <a:uLnTx/>
              <a:uFillTx/>
              <a:latin typeface="Meiryo" panose="020B0604030504040204" pitchFamily="34" charset="-128"/>
              <a:ea typeface="Meiryo" panose="020B0604030504040204" pitchFamily="34" charset="-128"/>
              <a:cs typeface="+mn-cs"/>
            </a:endParaRPr>
          </a:p>
        </p:txBody>
      </p:sp>
      <p:sp>
        <p:nvSpPr>
          <p:cNvPr id="141" name="ホームベース 136">
            <a:extLst>
              <a:ext uri="{FF2B5EF4-FFF2-40B4-BE49-F238E27FC236}">
                <a16:creationId xmlns:a16="http://schemas.microsoft.com/office/drawing/2014/main" id="{E9D714B3-0EF8-436D-9C64-839AC62B7ED2}"/>
              </a:ext>
            </a:extLst>
          </p:cNvPr>
          <p:cNvSpPr/>
          <p:nvPr/>
        </p:nvSpPr>
        <p:spPr>
          <a:xfrm>
            <a:off x="947050" y="4376581"/>
            <a:ext cx="1116000" cy="540000"/>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42" name="ホームベース 141">
            <a:extLst>
              <a:ext uri="{FF2B5EF4-FFF2-40B4-BE49-F238E27FC236}">
                <a16:creationId xmlns:a16="http://schemas.microsoft.com/office/drawing/2014/main" id="{6CD5DC70-13AF-420B-9331-CD37C65B9E69}"/>
              </a:ext>
            </a:extLst>
          </p:cNvPr>
          <p:cNvSpPr/>
          <p:nvPr/>
        </p:nvSpPr>
        <p:spPr>
          <a:xfrm>
            <a:off x="947050" y="4908953"/>
            <a:ext cx="1116000" cy="540000"/>
          </a:xfrm>
          <a:prstGeom prst="homePlate">
            <a:avLst>
              <a:gd name="adj" fmla="val 21404"/>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43" name="片側の 2 つの角を丸めた四角形 131">
            <a:extLst>
              <a:ext uri="{FF2B5EF4-FFF2-40B4-BE49-F238E27FC236}">
                <a16:creationId xmlns:a16="http://schemas.microsoft.com/office/drawing/2014/main" id="{5EBBF6BB-5E8C-4798-81CB-1AFDC4165698}"/>
              </a:ext>
            </a:extLst>
          </p:cNvPr>
          <p:cNvSpPr/>
          <p:nvPr/>
        </p:nvSpPr>
        <p:spPr>
          <a:xfrm rot="16200000">
            <a:off x="427805" y="4802259"/>
            <a:ext cx="1080000" cy="216000"/>
          </a:xfrm>
          <a:prstGeom prst="round2SameRect">
            <a:avLst>
              <a:gd name="adj1" fmla="val 32569"/>
              <a:gd name="adj2" fmla="val 0"/>
            </a:avLst>
          </a:prstGeom>
          <a:solidFill>
            <a:schemeClr val="tx1">
              <a:lumMod val="75000"/>
              <a:lumOff val="2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ホームベース 142">
            <a:extLst>
              <a:ext uri="{FF2B5EF4-FFF2-40B4-BE49-F238E27FC236}">
                <a16:creationId xmlns:a16="http://schemas.microsoft.com/office/drawing/2014/main" id="{9CCD1519-2CAB-4235-A25E-6303D509B5DA}"/>
              </a:ext>
            </a:extLst>
          </p:cNvPr>
          <p:cNvSpPr/>
          <p:nvPr/>
        </p:nvSpPr>
        <p:spPr>
          <a:xfrm>
            <a:off x="947050" y="3899235"/>
            <a:ext cx="1114790" cy="41620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48" name="片側の 2 つの角を丸めた四角形 123">
            <a:extLst>
              <a:ext uri="{FF2B5EF4-FFF2-40B4-BE49-F238E27FC236}">
                <a16:creationId xmlns:a16="http://schemas.microsoft.com/office/drawing/2014/main" id="{1E6CAF22-AAB6-4153-A282-EB07B1807D1C}"/>
              </a:ext>
            </a:extLst>
          </p:cNvPr>
          <p:cNvSpPr/>
          <p:nvPr/>
        </p:nvSpPr>
        <p:spPr>
          <a:xfrm rot="16200000">
            <a:off x="779686" y="3992108"/>
            <a:ext cx="401715"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テキスト ボックス 149">
            <a:extLst>
              <a:ext uri="{FF2B5EF4-FFF2-40B4-BE49-F238E27FC236}">
                <a16:creationId xmlns:a16="http://schemas.microsoft.com/office/drawing/2014/main" id="{D8022BD9-A31D-4469-8A22-A48663F1AD54}"/>
              </a:ext>
            </a:extLst>
          </p:cNvPr>
          <p:cNvSpPr txBox="1"/>
          <p:nvPr/>
        </p:nvSpPr>
        <p:spPr>
          <a:xfrm>
            <a:off x="909597" y="4011120"/>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掲載期間を指定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157" name="テキスト ボックス 156">
            <a:extLst>
              <a:ext uri="{FF2B5EF4-FFF2-40B4-BE49-F238E27FC236}">
                <a16:creationId xmlns:a16="http://schemas.microsoft.com/office/drawing/2014/main" id="{93ADE8E6-54F0-4012-BCFE-BF821AF8D63E}"/>
              </a:ext>
            </a:extLst>
          </p:cNvPr>
          <p:cNvSpPr txBox="1"/>
          <p:nvPr/>
        </p:nvSpPr>
        <p:spPr>
          <a:xfrm>
            <a:off x="1015917" y="4432303"/>
            <a:ext cx="1138185" cy="444352"/>
          </a:xfrm>
          <a:prstGeom prst="rect">
            <a:avLst/>
          </a:prstGeom>
          <a:noFill/>
        </p:spPr>
        <p:txBody>
          <a:bodyPr wrap="square" rtlCol="0">
            <a:spAutoFit/>
          </a:bodyPr>
          <a:lstStyle/>
          <a:p>
            <a:pPr>
              <a:lnSpc>
                <a:spcPct val="130000"/>
              </a:lnSpc>
            </a:pPr>
            <a:r>
              <a:rPr kumimoji="1" lang="ja-JP" altLang="en-US" sz="1100" b="1" dirty="0">
                <a:solidFill>
                  <a:schemeClr val="bg1"/>
                </a:solidFill>
                <a:latin typeface="Meiryo" panose="020B0604030504040204" pitchFamily="34" charset="-128"/>
                <a:ea typeface="Meiryo" panose="020B0604030504040204" pitchFamily="34" charset="-128"/>
              </a:rPr>
              <a:t>都道府県</a:t>
            </a:r>
            <a:r>
              <a:rPr lang="ja-JP" altLang="en-US" sz="1100" b="1" dirty="0">
                <a:solidFill>
                  <a:schemeClr val="bg1"/>
                </a:solidFill>
                <a:latin typeface="Meiryo" panose="020B0604030504040204" pitchFamily="34" charset="-128"/>
                <a:ea typeface="Meiryo" panose="020B0604030504040204" pitchFamily="34" charset="-128"/>
              </a:rPr>
              <a:t>指定</a:t>
            </a:r>
            <a:endParaRPr lang="en-US" altLang="ja-JP" sz="1100" b="1" dirty="0">
              <a:solidFill>
                <a:schemeClr val="bg1"/>
              </a:solidFill>
              <a:latin typeface="Meiryo" panose="020B0604030504040204" pitchFamily="34" charset="-128"/>
              <a:ea typeface="Meiryo" panose="020B0604030504040204" pitchFamily="34" charset="-128"/>
            </a:endParaRPr>
          </a:p>
          <a:p>
            <a:pPr>
              <a:lnSpc>
                <a:spcPct val="130000"/>
              </a:lnSpc>
            </a:pPr>
            <a:r>
              <a:rPr kumimoji="1" lang="ja-JP" altLang="en-US" sz="700" b="1" dirty="0">
                <a:solidFill>
                  <a:schemeClr val="bg1"/>
                </a:solidFill>
                <a:latin typeface="Meiryo" panose="020B0604030504040204" pitchFamily="34" charset="-128"/>
                <a:ea typeface="Meiryo" panose="020B0604030504040204" pitchFamily="34" charset="-128"/>
              </a:rPr>
              <a:t>の場合　</a:t>
            </a:r>
            <a:endParaRPr kumimoji="1" lang="en-US" altLang="ja-JP" sz="700" b="1" dirty="0">
              <a:solidFill>
                <a:schemeClr val="bg1"/>
              </a:solidFill>
              <a:latin typeface="Meiryo" panose="020B0604030504040204" pitchFamily="34" charset="-128"/>
              <a:ea typeface="Meiryo" panose="020B0604030504040204" pitchFamily="34" charset="-128"/>
            </a:endParaRPr>
          </a:p>
        </p:txBody>
      </p:sp>
      <p:sp>
        <p:nvSpPr>
          <p:cNvPr id="190" name="円/楕円 162">
            <a:extLst>
              <a:ext uri="{FF2B5EF4-FFF2-40B4-BE49-F238E27FC236}">
                <a16:creationId xmlns:a16="http://schemas.microsoft.com/office/drawing/2014/main" id="{06B6480F-2C58-490C-AE12-56C5054FC4A6}"/>
              </a:ext>
            </a:extLst>
          </p:cNvPr>
          <p:cNvSpPr>
            <a:spLocks noChangeAspect="1"/>
          </p:cNvSpPr>
          <p:nvPr/>
        </p:nvSpPr>
        <p:spPr>
          <a:xfrm>
            <a:off x="1382433" y="4801110"/>
            <a:ext cx="198000"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tx1">
                    <a:lumMod val="50000"/>
                    <a:lumOff val="50000"/>
                  </a:schemeClr>
                </a:solidFill>
                <a:latin typeface="Meiryo" panose="020B0604030504040204" pitchFamily="34" charset="-128"/>
                <a:ea typeface="Meiryo" panose="020B0604030504040204" pitchFamily="34" charset="-128"/>
              </a:rPr>
              <a:t>or</a:t>
            </a:r>
            <a:endParaRPr kumimoji="1" lang="ja-JP" altLang="en-US" sz="900"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193" name="テキスト ボックス 192">
            <a:extLst>
              <a:ext uri="{FF2B5EF4-FFF2-40B4-BE49-F238E27FC236}">
                <a16:creationId xmlns:a16="http://schemas.microsoft.com/office/drawing/2014/main" id="{53DA9915-B230-4E16-833D-99905B367B22}"/>
              </a:ext>
            </a:extLst>
          </p:cNvPr>
          <p:cNvSpPr txBox="1"/>
          <p:nvPr/>
        </p:nvSpPr>
        <p:spPr>
          <a:xfrm>
            <a:off x="1013525" y="5006681"/>
            <a:ext cx="1071966" cy="419346"/>
          </a:xfrm>
          <a:prstGeom prst="rect">
            <a:avLst/>
          </a:prstGeom>
          <a:noFill/>
        </p:spPr>
        <p:txBody>
          <a:bodyPr wrap="square" rtlCol="0">
            <a:spAutoFit/>
          </a:bodyPr>
          <a:lstStyle/>
          <a:p>
            <a:pPr>
              <a:lnSpc>
                <a:spcPct val="120000"/>
              </a:lnSpc>
            </a:pPr>
            <a:r>
              <a:rPr kumimoji="1" lang="ja-JP" altLang="en-US" sz="1100" b="1" dirty="0">
                <a:solidFill>
                  <a:schemeClr val="bg1"/>
                </a:solidFill>
                <a:latin typeface="Meiryo" panose="020B0604030504040204" pitchFamily="34" charset="-128"/>
                <a:ea typeface="Meiryo" panose="020B0604030504040204" pitchFamily="34" charset="-128"/>
              </a:rPr>
              <a:t>市区郡指定</a:t>
            </a:r>
            <a:endParaRPr kumimoji="1" lang="en-US" altLang="ja-JP" sz="1100" b="1" dirty="0">
              <a:solidFill>
                <a:schemeClr val="bg1"/>
              </a:solidFill>
              <a:latin typeface="Meiryo" panose="020B0604030504040204" pitchFamily="34" charset="-128"/>
              <a:ea typeface="Meiryo" panose="020B0604030504040204" pitchFamily="34" charset="-128"/>
            </a:endParaRPr>
          </a:p>
          <a:p>
            <a:pPr>
              <a:lnSpc>
                <a:spcPct val="120000"/>
              </a:lnSpc>
            </a:pPr>
            <a:r>
              <a:rPr kumimoji="1" lang="ja-JP" altLang="en-US" sz="700" b="1" dirty="0">
                <a:solidFill>
                  <a:schemeClr val="bg1"/>
                </a:solidFill>
                <a:latin typeface="Meiryo" panose="020B0604030504040204" pitchFamily="34" charset="-128"/>
                <a:ea typeface="Meiryo" panose="020B0604030504040204" pitchFamily="34" charset="-128"/>
              </a:rPr>
              <a:t>の場合</a:t>
            </a:r>
            <a:endParaRPr kumimoji="1" lang="en-US" altLang="ja-JP" sz="700" b="1" dirty="0">
              <a:solidFill>
                <a:schemeClr val="bg1"/>
              </a:solidFill>
              <a:latin typeface="Meiryo" panose="020B0604030504040204" pitchFamily="34" charset="-128"/>
              <a:ea typeface="Meiryo" panose="020B0604030504040204" pitchFamily="34" charset="-128"/>
            </a:endParaRPr>
          </a:p>
        </p:txBody>
      </p:sp>
      <p:sp>
        <p:nvSpPr>
          <p:cNvPr id="194" name="テキスト ボックス 193">
            <a:extLst>
              <a:ext uri="{FF2B5EF4-FFF2-40B4-BE49-F238E27FC236}">
                <a16:creationId xmlns:a16="http://schemas.microsoft.com/office/drawing/2014/main" id="{8C7B300D-9B07-402F-9776-4B4BDFD60D2C}"/>
              </a:ext>
            </a:extLst>
          </p:cNvPr>
          <p:cNvSpPr txBox="1"/>
          <p:nvPr/>
        </p:nvSpPr>
        <p:spPr>
          <a:xfrm>
            <a:off x="810084" y="4358254"/>
            <a:ext cx="338554" cy="1105431"/>
          </a:xfrm>
          <a:prstGeom prst="rect">
            <a:avLst/>
          </a:prstGeom>
          <a:noFill/>
        </p:spPr>
        <p:txBody>
          <a:bodyPr vert="eaVert"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掲載エリア</a:t>
            </a:r>
            <a:r>
              <a:rPr lang="ja-JP" altLang="en-US" sz="900" b="1" dirty="0">
                <a:solidFill>
                  <a:schemeClr val="bg1"/>
                </a:solidFill>
                <a:latin typeface="メイリオ" pitchFamily="50" charset="-128"/>
                <a:ea typeface="メイリオ" pitchFamily="50" charset="-128"/>
                <a:cs typeface="メイリオ" pitchFamily="50" charset="-128"/>
              </a:rPr>
              <a:t>を</a:t>
            </a:r>
            <a:r>
              <a:rPr lang="ja-JP" altLang="en-US" sz="1000" b="1" dirty="0">
                <a:solidFill>
                  <a:schemeClr val="bg1"/>
                </a:solidFill>
                <a:latin typeface="メイリオ" pitchFamily="50" charset="-128"/>
                <a:ea typeface="メイリオ" pitchFamily="50" charset="-128"/>
                <a:cs typeface="メイリオ" pitchFamily="50" charset="-128"/>
              </a:rPr>
              <a:t>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195" name="ホームベース 142">
            <a:extLst>
              <a:ext uri="{FF2B5EF4-FFF2-40B4-BE49-F238E27FC236}">
                <a16:creationId xmlns:a16="http://schemas.microsoft.com/office/drawing/2014/main" id="{F0CE7921-BCBD-4EBE-B8C3-B693EB044F03}"/>
              </a:ext>
            </a:extLst>
          </p:cNvPr>
          <p:cNvSpPr/>
          <p:nvPr/>
        </p:nvSpPr>
        <p:spPr>
          <a:xfrm>
            <a:off x="939665" y="3297722"/>
            <a:ext cx="1114790" cy="41620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96" name="片側の 2 つの角を丸めた四角形 123">
            <a:extLst>
              <a:ext uri="{FF2B5EF4-FFF2-40B4-BE49-F238E27FC236}">
                <a16:creationId xmlns:a16="http://schemas.microsoft.com/office/drawing/2014/main" id="{740EB7AA-92BA-4AFF-9DEB-967275B33A9E}"/>
              </a:ext>
            </a:extLst>
          </p:cNvPr>
          <p:cNvSpPr/>
          <p:nvPr/>
        </p:nvSpPr>
        <p:spPr>
          <a:xfrm rot="16200000">
            <a:off x="779686" y="3390228"/>
            <a:ext cx="401715"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テキスト ボックス 196">
            <a:extLst>
              <a:ext uri="{FF2B5EF4-FFF2-40B4-BE49-F238E27FC236}">
                <a16:creationId xmlns:a16="http://schemas.microsoft.com/office/drawing/2014/main" id="{863A2A2B-1040-4682-9D91-9EBBD119D67B}"/>
              </a:ext>
            </a:extLst>
          </p:cNvPr>
          <p:cNvSpPr txBox="1"/>
          <p:nvPr/>
        </p:nvSpPr>
        <p:spPr>
          <a:xfrm>
            <a:off x="902212" y="3409607"/>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デバイスを指定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199" name="正方形/長方形 198">
            <a:extLst>
              <a:ext uri="{FF2B5EF4-FFF2-40B4-BE49-F238E27FC236}">
                <a16:creationId xmlns:a16="http://schemas.microsoft.com/office/drawing/2014/main" id="{BF61A329-6ACF-4FEF-A0C0-E20BE08FAB8A}"/>
              </a:ext>
            </a:extLst>
          </p:cNvPr>
          <p:cNvSpPr/>
          <p:nvPr/>
        </p:nvSpPr>
        <p:spPr>
          <a:xfrm>
            <a:off x="1457468" y="4665685"/>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複数指定可</a:t>
            </a:r>
          </a:p>
        </p:txBody>
      </p:sp>
      <p:sp>
        <p:nvSpPr>
          <p:cNvPr id="200" name="正方形/長方形 199">
            <a:extLst>
              <a:ext uri="{FF2B5EF4-FFF2-40B4-BE49-F238E27FC236}">
                <a16:creationId xmlns:a16="http://schemas.microsoft.com/office/drawing/2014/main" id="{8080CFA5-DE99-4B52-83ED-AA4EFC4AFD63}"/>
              </a:ext>
            </a:extLst>
          </p:cNvPr>
          <p:cNvSpPr/>
          <p:nvPr/>
        </p:nvSpPr>
        <p:spPr>
          <a:xfrm>
            <a:off x="1453741" y="5224907"/>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複数指定可</a:t>
            </a:r>
          </a:p>
        </p:txBody>
      </p:sp>
      <p:sp>
        <p:nvSpPr>
          <p:cNvPr id="202" name="テキスト ボックス 201">
            <a:extLst>
              <a:ext uri="{FF2B5EF4-FFF2-40B4-BE49-F238E27FC236}">
                <a16:creationId xmlns:a16="http://schemas.microsoft.com/office/drawing/2014/main" id="{4447FBFA-792A-4791-B6BE-05B7F88BE989}"/>
              </a:ext>
            </a:extLst>
          </p:cNvPr>
          <p:cNvSpPr txBox="1"/>
          <p:nvPr/>
        </p:nvSpPr>
        <p:spPr>
          <a:xfrm>
            <a:off x="6320262" y="457054"/>
            <a:ext cx="3475032" cy="428194"/>
          </a:xfrm>
          <a:prstGeom prst="rect">
            <a:avLst/>
          </a:prstGeom>
          <a:noFill/>
        </p:spPr>
        <p:txBody>
          <a:bodyPr wrap="square" rtlCol="0">
            <a:spAutoFit/>
          </a:bodyPr>
          <a:lstStyle/>
          <a:p>
            <a:pPr lvl="0" algn="r">
              <a:lnSpc>
                <a:spcPct val="120000"/>
              </a:lnSpc>
              <a:defRPr/>
            </a:pPr>
            <a:r>
              <a:rPr lang="ja-JP" altLang="en-US" sz="900" b="1" dirty="0">
                <a:solidFill>
                  <a:prstClr val="white"/>
                </a:solidFill>
                <a:latin typeface="Meiryo" panose="020B0604030504040204" pitchFamily="34" charset="-128"/>
                <a:ea typeface="Meiryo" panose="020B0604030504040204" pitchFamily="34" charset="-128"/>
              </a:rPr>
              <a:t>既存の静止画データから</a:t>
            </a:r>
            <a:r>
              <a:rPr lang="en-US" altLang="ja-JP" sz="900" b="1" dirty="0">
                <a:solidFill>
                  <a:prstClr val="white"/>
                </a:solidFill>
                <a:latin typeface="Meiryo" panose="020B0604030504040204" pitchFamily="34" charset="-128"/>
                <a:ea typeface="Meiryo" panose="020B0604030504040204" pitchFamily="34" charset="-128"/>
              </a:rPr>
              <a:t>15</a:t>
            </a:r>
            <a:r>
              <a:rPr lang="ja-JP" altLang="en-US" sz="900" b="1" dirty="0">
                <a:solidFill>
                  <a:prstClr val="white"/>
                </a:solidFill>
                <a:latin typeface="Meiryo" panose="020B0604030504040204" pitchFamily="34" charset="-128"/>
                <a:ea typeface="Meiryo" panose="020B0604030504040204" pitchFamily="34" charset="-128"/>
              </a:rPr>
              <a:t>秒の動画を制作し、</a:t>
            </a:r>
            <a:endParaRPr lang="en-US" altLang="ja-JP" sz="900" b="1" dirty="0">
              <a:solidFill>
                <a:prstClr val="white"/>
              </a:solidFill>
              <a:latin typeface="Meiryo" panose="020B0604030504040204" pitchFamily="34" charset="-128"/>
              <a:ea typeface="Meiryo" panose="020B0604030504040204" pitchFamily="34" charset="-128"/>
            </a:endParaRPr>
          </a:p>
          <a:p>
            <a:pPr algn="r">
              <a:lnSpc>
                <a:spcPct val="130000"/>
              </a:lnSpc>
            </a:pPr>
            <a:r>
              <a:rPr lang="ja-JP" altLang="en-US" sz="900" b="1" u="sng" dirty="0">
                <a:solidFill>
                  <a:schemeClr val="bg1"/>
                </a:solidFill>
                <a:latin typeface="Meiryo" panose="020B0604030504040204" pitchFamily="34" charset="-128"/>
                <a:ea typeface="Meiryo" panose="020B0604030504040204" pitchFamily="34" charset="-128"/>
              </a:rPr>
              <a:t>サイネージ</a:t>
            </a:r>
            <a:r>
              <a:rPr lang="ja-JP" altLang="en-US" sz="900" b="1" dirty="0">
                <a:solidFill>
                  <a:schemeClr val="bg1"/>
                </a:solidFill>
                <a:latin typeface="Meiryo" panose="020B0604030504040204" pitchFamily="34" charset="-128"/>
                <a:ea typeface="Meiryo" panose="020B0604030504040204" pitchFamily="34" charset="-128"/>
              </a:rPr>
              <a:t>と</a:t>
            </a:r>
            <a:r>
              <a:rPr lang="en-US" altLang="ja-JP" sz="900" b="1" u="sng" dirty="0">
                <a:solidFill>
                  <a:schemeClr val="bg1"/>
                </a:solidFill>
                <a:latin typeface="Meiryo" panose="020B0604030504040204" pitchFamily="34" charset="-128"/>
                <a:ea typeface="Meiryo" panose="020B0604030504040204" pitchFamily="34" charset="-128"/>
              </a:rPr>
              <a:t>Yahoo! JAPAN </a:t>
            </a:r>
            <a:r>
              <a:rPr lang="ja-JP" altLang="en-US" sz="900" b="1" u="sng" dirty="0">
                <a:solidFill>
                  <a:schemeClr val="bg1"/>
                </a:solidFill>
                <a:latin typeface="Meiryo" panose="020B0604030504040204" pitchFamily="34" charset="-128"/>
                <a:ea typeface="Meiryo" panose="020B0604030504040204" pitchFamily="34" charset="-128"/>
              </a:rPr>
              <a:t>トップページ</a:t>
            </a:r>
            <a:r>
              <a:rPr lang="ja-JP" altLang="en-US" sz="900" b="1" dirty="0">
                <a:solidFill>
                  <a:schemeClr val="bg1"/>
                </a:solidFill>
                <a:latin typeface="Meiryo" panose="020B0604030504040204" pitchFamily="34" charset="-128"/>
                <a:ea typeface="Meiryo" panose="020B0604030504040204" pitchFamily="34" charset="-128"/>
              </a:rPr>
              <a:t>で動画広告を実施。</a:t>
            </a:r>
            <a:endParaRPr lang="en-US" altLang="ja-JP" sz="900" b="1" dirty="0">
              <a:solidFill>
                <a:schemeClr val="bg1"/>
              </a:solidFill>
              <a:latin typeface="Meiryo" panose="020B0604030504040204" pitchFamily="34" charset="-128"/>
              <a:ea typeface="Meiryo" panose="020B0604030504040204" pitchFamily="34" charset="-128"/>
            </a:endParaRPr>
          </a:p>
        </p:txBody>
      </p:sp>
      <p:grpSp>
        <p:nvGrpSpPr>
          <p:cNvPr id="226" name="グループ化 225">
            <a:extLst>
              <a:ext uri="{FF2B5EF4-FFF2-40B4-BE49-F238E27FC236}">
                <a16:creationId xmlns:a16="http://schemas.microsoft.com/office/drawing/2014/main" id="{98F47237-2613-42AF-BCBE-3279EEC60CAD}"/>
              </a:ext>
            </a:extLst>
          </p:cNvPr>
          <p:cNvGrpSpPr/>
          <p:nvPr/>
        </p:nvGrpSpPr>
        <p:grpSpPr>
          <a:xfrm>
            <a:off x="897977" y="1075507"/>
            <a:ext cx="8462184" cy="1101946"/>
            <a:chOff x="897977" y="1075507"/>
            <a:chExt cx="8462184" cy="1101946"/>
          </a:xfrm>
        </p:grpSpPr>
        <p:sp>
          <p:nvSpPr>
            <p:cNvPr id="229" name="角丸四角形 204">
              <a:extLst>
                <a:ext uri="{FF2B5EF4-FFF2-40B4-BE49-F238E27FC236}">
                  <a16:creationId xmlns:a16="http://schemas.microsoft.com/office/drawing/2014/main" id="{26344E08-CD8B-44C0-B71C-63BA3AA4F903}"/>
                </a:ext>
              </a:extLst>
            </p:cNvPr>
            <p:cNvSpPr>
              <a:spLocks/>
            </p:cNvSpPr>
            <p:nvPr/>
          </p:nvSpPr>
          <p:spPr>
            <a:xfrm>
              <a:off x="5649126" y="1421453"/>
              <a:ext cx="991960" cy="756000"/>
            </a:xfrm>
            <a:prstGeom prst="roundRect">
              <a:avLst>
                <a:gd name="adj" fmla="val 7668"/>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制作する</a:t>
              </a:r>
              <a:endPar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完全パッケージ動画</a:t>
              </a:r>
              <a:endPar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2</a:t>
              </a: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次利用権利</a:t>
              </a:r>
            </a:p>
          </p:txBody>
        </p:sp>
        <p:sp>
          <p:nvSpPr>
            <p:cNvPr id="230" name="角丸四角形 204">
              <a:extLst>
                <a:ext uri="{FF2B5EF4-FFF2-40B4-BE49-F238E27FC236}">
                  <a16:creationId xmlns:a16="http://schemas.microsoft.com/office/drawing/2014/main" id="{EE031EAC-42DD-4165-B41E-3CEBF640470D}"/>
                </a:ext>
              </a:extLst>
            </p:cNvPr>
            <p:cNvSpPr>
              <a:spLocks/>
            </p:cNvSpPr>
            <p:nvPr/>
          </p:nvSpPr>
          <p:spPr>
            <a:xfrm>
              <a:off x="6672627"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15</a:t>
              </a: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秒動画制作</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a:t>
              </a: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タイプ</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32" name="角丸四角形 204">
              <a:extLst>
                <a:ext uri="{FF2B5EF4-FFF2-40B4-BE49-F238E27FC236}">
                  <a16:creationId xmlns:a16="http://schemas.microsoft.com/office/drawing/2014/main" id="{593E397C-27AA-447C-8659-3518A121772B}"/>
                </a:ext>
              </a:extLst>
            </p:cNvPr>
            <p:cNvSpPr>
              <a:spLocks/>
            </p:cNvSpPr>
            <p:nvPr/>
          </p:nvSpPr>
          <p:spPr>
            <a:xfrm>
              <a:off x="7351273"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ヤフー用</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バナー制作</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33" name="角丸四角形 204">
              <a:extLst>
                <a:ext uri="{FF2B5EF4-FFF2-40B4-BE49-F238E27FC236}">
                  <a16:creationId xmlns:a16="http://schemas.microsoft.com/office/drawing/2014/main" id="{22907F13-B320-48A6-9A58-CC8DEE68BB9D}"/>
                </a:ext>
              </a:extLst>
            </p:cNvPr>
            <p:cNvSpPr>
              <a:spLocks/>
            </p:cNvSpPr>
            <p:nvPr/>
          </p:nvSpPr>
          <p:spPr>
            <a:xfrm>
              <a:off x="8029919"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お任せ</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ナレーション</a:t>
              </a: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BGM</a:t>
              </a: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・効果音</a:t>
              </a:r>
            </a:p>
          </p:txBody>
        </p:sp>
        <p:sp>
          <p:nvSpPr>
            <p:cNvPr id="238" name="角丸四角形 204">
              <a:extLst>
                <a:ext uri="{FF2B5EF4-FFF2-40B4-BE49-F238E27FC236}">
                  <a16:creationId xmlns:a16="http://schemas.microsoft.com/office/drawing/2014/main" id="{8816CDE0-2D39-44F1-B408-47B4BCB3B777}"/>
                </a:ext>
              </a:extLst>
            </p:cNvPr>
            <p:cNvSpPr>
              <a:spLocks/>
            </p:cNvSpPr>
            <p:nvPr/>
          </p:nvSpPr>
          <p:spPr>
            <a:xfrm>
              <a:off x="8708564"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完パケ動画データ納品</a:t>
              </a:r>
            </a:p>
          </p:txBody>
        </p:sp>
        <p:sp>
          <p:nvSpPr>
            <p:cNvPr id="239" name="角丸四角形 204">
              <a:extLst>
                <a:ext uri="{FF2B5EF4-FFF2-40B4-BE49-F238E27FC236}">
                  <a16:creationId xmlns:a16="http://schemas.microsoft.com/office/drawing/2014/main" id="{FEBCA1FA-11F6-46A1-ADC0-E6CE96BB0F31}"/>
                </a:ext>
              </a:extLst>
            </p:cNvPr>
            <p:cNvSpPr>
              <a:spLocks/>
            </p:cNvSpPr>
            <p:nvPr/>
          </p:nvSpPr>
          <p:spPr>
            <a:xfrm>
              <a:off x="6672627" y="1817453"/>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広告料</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40" name="角丸四角形 204">
              <a:extLst>
                <a:ext uri="{FF2B5EF4-FFF2-40B4-BE49-F238E27FC236}">
                  <a16:creationId xmlns:a16="http://schemas.microsoft.com/office/drawing/2014/main" id="{AC9BA217-E514-4A63-AD47-8B6EF4679BBF}"/>
                </a:ext>
              </a:extLst>
            </p:cNvPr>
            <p:cNvSpPr>
              <a:spLocks/>
            </p:cNvSpPr>
            <p:nvPr/>
          </p:nvSpPr>
          <p:spPr>
            <a:xfrm>
              <a:off x="7351273" y="1816794"/>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TVCM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広告料</a:t>
              </a:r>
              <a:endParaRPr kumimoji="0" lang="en-US" altLang="ja-JP"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a:t>
              </a:r>
              <a:r>
                <a:rPr kumimoji="0" lang="ja-JP" altLang="en-US" sz="6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納品ﾒﾃﾞｨｱ含</a:t>
              </a:r>
              <a:r>
                <a:rPr kumimoji="0" lang="en-US" altLang="ja-JP" sz="6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a:t>
              </a:r>
              <a:endParaRPr kumimoji="0" lang="ja-JP" altLang="en-US" sz="6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endParaRPr>
            </a:p>
          </p:txBody>
        </p:sp>
        <p:sp>
          <p:nvSpPr>
            <p:cNvPr id="241" name="角丸四角形 204">
              <a:extLst>
                <a:ext uri="{FF2B5EF4-FFF2-40B4-BE49-F238E27FC236}">
                  <a16:creationId xmlns:a16="http://schemas.microsoft.com/office/drawing/2014/main" id="{6546AABA-94D9-4E6C-AC1B-4C3EA06BFFB5}"/>
                </a:ext>
              </a:extLst>
            </p:cNvPr>
            <p:cNvSpPr>
              <a:spLocks/>
            </p:cNvSpPr>
            <p:nvPr/>
          </p:nvSpPr>
          <p:spPr>
            <a:xfrm>
              <a:off x="8029919" y="1816794"/>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広告料</a:t>
              </a:r>
              <a:endParaRPr kumimoji="0" lang="ja-JP" altLang="en-US"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endParaRPr>
            </a:p>
          </p:txBody>
        </p:sp>
        <p:sp>
          <p:nvSpPr>
            <p:cNvPr id="242" name="角丸四角形 204">
              <a:extLst>
                <a:ext uri="{FF2B5EF4-FFF2-40B4-BE49-F238E27FC236}">
                  <a16:creationId xmlns:a16="http://schemas.microsoft.com/office/drawing/2014/main" id="{208C1F29-0B40-480A-92F0-065CE075EE35}"/>
                </a:ext>
              </a:extLst>
            </p:cNvPr>
            <p:cNvSpPr>
              <a:spLocks/>
            </p:cNvSpPr>
            <p:nvPr/>
          </p:nvSpPr>
          <p:spPr>
            <a:xfrm>
              <a:off x="8708564" y="1816794"/>
              <a:ext cx="648000" cy="360000"/>
            </a:xfrm>
            <a:prstGeom prst="roundRect">
              <a:avLst>
                <a:gd name="adj" fmla="val 12240"/>
              </a:avLst>
            </a:prstGeom>
            <a:solidFill>
              <a:srgbClr val="404040"/>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サイネージ</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広告料</a:t>
              </a:r>
            </a:p>
          </p:txBody>
        </p:sp>
        <p:cxnSp>
          <p:nvCxnSpPr>
            <p:cNvPr id="243" name="直線コネクタ 242">
              <a:extLst>
                <a:ext uri="{FF2B5EF4-FFF2-40B4-BE49-F238E27FC236}">
                  <a16:creationId xmlns:a16="http://schemas.microsoft.com/office/drawing/2014/main" id="{66456C55-5E8A-4A7B-B0B1-18B9172753AA}"/>
                </a:ext>
              </a:extLst>
            </p:cNvPr>
            <p:cNvCxnSpPr>
              <a:cxnSpLocks/>
            </p:cNvCxnSpPr>
            <p:nvPr/>
          </p:nvCxnSpPr>
          <p:spPr>
            <a:xfrm flipH="1">
              <a:off x="8042389" y="1826118"/>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4" name="テキスト ボックス 243">
              <a:extLst>
                <a:ext uri="{FF2B5EF4-FFF2-40B4-BE49-F238E27FC236}">
                  <a16:creationId xmlns:a16="http://schemas.microsoft.com/office/drawing/2014/main" id="{43E24B90-12B7-4F7D-8F81-53874440BE32}"/>
                </a:ext>
              </a:extLst>
            </p:cNvPr>
            <p:cNvSpPr txBox="1"/>
            <p:nvPr/>
          </p:nvSpPr>
          <p:spPr>
            <a:xfrm>
              <a:off x="6854092" y="1156195"/>
              <a:ext cx="1261884" cy="184666"/>
            </a:xfrm>
            <a:prstGeom prst="rect">
              <a:avLst/>
            </a:prstGeom>
            <a:noFill/>
            <a:ln>
              <a:noFill/>
            </a:ln>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この</a:t>
              </a:r>
              <a:r>
                <a:rPr kumimoji="0"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プランに含まれるサービス</a:t>
              </a:r>
              <a:endPar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cxnSp>
          <p:nvCxnSpPr>
            <p:cNvPr id="245" name="直線コネクタ 244">
              <a:extLst>
                <a:ext uri="{FF2B5EF4-FFF2-40B4-BE49-F238E27FC236}">
                  <a16:creationId xmlns:a16="http://schemas.microsoft.com/office/drawing/2014/main" id="{D82025B8-387E-4891-AE4B-F8D91817FC3F}"/>
                </a:ext>
              </a:extLst>
            </p:cNvPr>
            <p:cNvCxnSpPr>
              <a:cxnSpLocks/>
            </p:cNvCxnSpPr>
            <p:nvPr/>
          </p:nvCxnSpPr>
          <p:spPr>
            <a:xfrm>
              <a:off x="5667417" y="1248706"/>
              <a:ext cx="1266067"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46" name="直線コネクタ 245">
              <a:extLst>
                <a:ext uri="{FF2B5EF4-FFF2-40B4-BE49-F238E27FC236}">
                  <a16:creationId xmlns:a16="http://schemas.microsoft.com/office/drawing/2014/main" id="{4EE5B7E9-4E56-4457-A4E2-3DECFE40151F}"/>
                </a:ext>
              </a:extLst>
            </p:cNvPr>
            <p:cNvCxnSpPr>
              <a:cxnSpLocks/>
            </p:cNvCxnSpPr>
            <p:nvPr/>
          </p:nvCxnSpPr>
          <p:spPr>
            <a:xfrm>
              <a:off x="8094094" y="1248706"/>
              <a:ext cx="1266067"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247" name="図 246">
              <a:extLst>
                <a:ext uri="{FF2B5EF4-FFF2-40B4-BE49-F238E27FC236}">
                  <a16:creationId xmlns:a16="http://schemas.microsoft.com/office/drawing/2014/main" id="{4467EE46-A3BE-4140-8DD7-588E1350429B}"/>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5907929" y="1075507"/>
              <a:ext cx="433858" cy="337750"/>
            </a:xfrm>
            <a:prstGeom prst="rect">
              <a:avLst/>
            </a:prstGeom>
            <a:effectLst/>
          </p:spPr>
        </p:pic>
        <p:grpSp>
          <p:nvGrpSpPr>
            <p:cNvPr id="248" name="グループ化 247">
              <a:extLst>
                <a:ext uri="{FF2B5EF4-FFF2-40B4-BE49-F238E27FC236}">
                  <a16:creationId xmlns:a16="http://schemas.microsoft.com/office/drawing/2014/main" id="{18E55B60-B81B-41D8-90A6-3E7A1E001EEB}"/>
                </a:ext>
              </a:extLst>
            </p:cNvPr>
            <p:cNvGrpSpPr/>
            <p:nvPr/>
          </p:nvGrpSpPr>
          <p:grpSpPr>
            <a:xfrm>
              <a:off x="897977" y="1121406"/>
              <a:ext cx="4361369" cy="1010125"/>
              <a:chOff x="897977" y="1121406"/>
              <a:chExt cx="4361369" cy="1010125"/>
            </a:xfrm>
          </p:grpSpPr>
          <p:pic>
            <p:nvPicPr>
              <p:cNvPr id="250" name="図 249">
                <a:extLst>
                  <a:ext uri="{FF2B5EF4-FFF2-40B4-BE49-F238E27FC236}">
                    <a16:creationId xmlns:a16="http://schemas.microsoft.com/office/drawing/2014/main" id="{2C135203-A156-45F3-BECE-6E5E96A40AF0}"/>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406213" y="1445127"/>
                <a:ext cx="853133" cy="686404"/>
              </a:xfrm>
              <a:prstGeom prst="rect">
                <a:avLst/>
              </a:prstGeom>
            </p:spPr>
          </p:pic>
          <p:cxnSp>
            <p:nvCxnSpPr>
              <p:cNvPr id="251" name="直線矢印コネクタ 250">
                <a:extLst>
                  <a:ext uri="{FF2B5EF4-FFF2-40B4-BE49-F238E27FC236}">
                    <a16:creationId xmlns:a16="http://schemas.microsoft.com/office/drawing/2014/main" id="{93B3B207-E4E1-4BFE-9587-82D32F4F4161}"/>
                  </a:ext>
                </a:extLst>
              </p:cNvPr>
              <p:cNvCxnSpPr>
                <a:cxnSpLocks/>
              </p:cNvCxnSpPr>
              <p:nvPr/>
            </p:nvCxnSpPr>
            <p:spPr>
              <a:xfrm>
                <a:off x="3587676" y="1811311"/>
                <a:ext cx="290128" cy="0"/>
              </a:xfrm>
              <a:prstGeom prst="straightConnector1">
                <a:avLst/>
              </a:prstGeom>
              <a:ln w="28575">
                <a:solidFill>
                  <a:schemeClr val="tx1">
                    <a:lumMod val="65000"/>
                    <a:lumOff val="3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52" name="図 251">
                <a:extLst>
                  <a:ext uri="{FF2B5EF4-FFF2-40B4-BE49-F238E27FC236}">
                    <a16:creationId xmlns:a16="http://schemas.microsoft.com/office/drawing/2014/main" id="{62A0A619-5F7E-4EFC-A5DC-8143EC6A416C}"/>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931546" y="1468484"/>
                <a:ext cx="2023285" cy="657587"/>
              </a:xfrm>
              <a:prstGeom prst="rect">
                <a:avLst/>
              </a:prstGeom>
            </p:spPr>
          </p:pic>
          <p:grpSp>
            <p:nvGrpSpPr>
              <p:cNvPr id="253" name="グループ化 252">
                <a:extLst>
                  <a:ext uri="{FF2B5EF4-FFF2-40B4-BE49-F238E27FC236}">
                    <a16:creationId xmlns:a16="http://schemas.microsoft.com/office/drawing/2014/main" id="{DCC734AF-688A-4F0D-A34B-E04BD08991F7}"/>
                  </a:ext>
                </a:extLst>
              </p:cNvPr>
              <p:cNvGrpSpPr/>
              <p:nvPr/>
            </p:nvGrpSpPr>
            <p:grpSpPr>
              <a:xfrm>
                <a:off x="3965314" y="1520677"/>
                <a:ext cx="616988" cy="609485"/>
                <a:chOff x="4024761" y="1544123"/>
                <a:chExt cx="616988" cy="609485"/>
              </a:xfrm>
            </p:grpSpPr>
            <p:grpSp>
              <p:nvGrpSpPr>
                <p:cNvPr id="265" name="グループ化 264">
                  <a:extLst>
                    <a:ext uri="{FF2B5EF4-FFF2-40B4-BE49-F238E27FC236}">
                      <a16:creationId xmlns:a16="http://schemas.microsoft.com/office/drawing/2014/main" id="{2B793257-CDFE-4C33-A19C-2FB4CD7FCE99}"/>
                    </a:ext>
                  </a:extLst>
                </p:cNvPr>
                <p:cNvGrpSpPr/>
                <p:nvPr/>
              </p:nvGrpSpPr>
              <p:grpSpPr>
                <a:xfrm>
                  <a:off x="4032264" y="1544123"/>
                  <a:ext cx="609485" cy="609485"/>
                  <a:chOff x="3577777" y="1565044"/>
                  <a:chExt cx="734386" cy="734386"/>
                </a:xfrm>
              </p:grpSpPr>
              <p:sp>
                <p:nvSpPr>
                  <p:cNvPr id="267" name="円/楕円 184">
                    <a:extLst>
                      <a:ext uri="{FF2B5EF4-FFF2-40B4-BE49-F238E27FC236}">
                        <a16:creationId xmlns:a16="http://schemas.microsoft.com/office/drawing/2014/main" id="{99809735-D091-4A64-ADA1-9ED063F8AF50}"/>
                      </a:ext>
                    </a:extLst>
                  </p:cNvPr>
                  <p:cNvSpPr/>
                  <p:nvPr/>
                </p:nvSpPr>
                <p:spPr>
                  <a:xfrm>
                    <a:off x="3577777" y="1565044"/>
                    <a:ext cx="734386" cy="73438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8" name="テキスト ボックス 267">
                    <a:extLst>
                      <a:ext uri="{FF2B5EF4-FFF2-40B4-BE49-F238E27FC236}">
                        <a16:creationId xmlns:a16="http://schemas.microsoft.com/office/drawing/2014/main" id="{3A228EC9-14DF-49D0-9F6E-B08865DE0BDA}"/>
                      </a:ext>
                    </a:extLst>
                  </p:cNvPr>
                  <p:cNvSpPr txBox="1"/>
                  <p:nvPr/>
                </p:nvSpPr>
                <p:spPr>
                  <a:xfrm>
                    <a:off x="3594744" y="1582301"/>
                    <a:ext cx="676413" cy="615609"/>
                  </a:xfrm>
                  <a:prstGeom prst="rect">
                    <a:avLst/>
                  </a:prstGeom>
                  <a:noFill/>
                </p:spPr>
                <p:txBody>
                  <a:bodyPr wrap="none" rtlCol="0">
                    <a:spAutoFit/>
                  </a:bodyPr>
                  <a:lstStyle/>
                  <a:p>
                    <a:pPr marL="0" marR="0" lvl="0" indent="0" algn="ctr" defTabSz="457200" rtl="0" eaLnBrk="1" fontAlgn="auto" latinLnBrk="0" hangingPunct="1">
                      <a:lnSpc>
                        <a:spcPct val="18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rPr>
                      <a:t>15</a:t>
                    </a:r>
                    <a:r>
                      <a:rPr kumimoji="0" lang="ja-JP" altLang="en-US" sz="800" b="1" i="0" u="none" strike="noStrike" kern="1200" cap="none" spc="0" normalizeH="0" baseline="0" noProof="0" dirty="0">
                        <a:ln>
                          <a:noFill/>
                        </a:ln>
                        <a:solidFill>
                          <a:prstClr val="white"/>
                        </a:solidFill>
                        <a:effectLst/>
                        <a:uLnTx/>
                        <a:uFillTx/>
                        <a:latin typeface="Meiryo" charset="-128"/>
                        <a:ea typeface="Meiryo" charset="-128"/>
                        <a:cs typeface="Meiryo" charset="-128"/>
                      </a:rPr>
                      <a:t>秒</a:t>
                    </a:r>
                    <a:endPar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a:p>
                    <a:pPr marL="0" marR="0" lvl="0" indent="0" algn="ctr" defTabSz="457200" rtl="0" eaLnBrk="1" fontAlgn="auto" latinLnBrk="0" hangingPunct="1">
                      <a:lnSpc>
                        <a:spcPct val="18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rPr>
                      <a:t>1</a:t>
                    </a:r>
                    <a:r>
                      <a:rPr kumimoji="0" lang="ja-JP" altLang="en-US" sz="800" b="1" i="0" u="none" strike="noStrike" kern="1200" cap="none" spc="0" normalizeH="0" baseline="0" noProof="0" dirty="0">
                        <a:ln>
                          <a:noFill/>
                        </a:ln>
                        <a:solidFill>
                          <a:prstClr val="white"/>
                        </a:solidFill>
                        <a:effectLst/>
                        <a:uLnTx/>
                        <a:uFillTx/>
                        <a:latin typeface="Meiryo" charset="-128"/>
                        <a:ea typeface="Meiryo" charset="-128"/>
                        <a:cs typeface="Meiryo" charset="-128"/>
                      </a:rPr>
                      <a:t>タイプ</a:t>
                    </a:r>
                  </a:p>
                </p:txBody>
              </p:sp>
            </p:grpSp>
            <p:cxnSp>
              <p:nvCxnSpPr>
                <p:cNvPr id="266" name="直線コネクタ 265">
                  <a:extLst>
                    <a:ext uri="{FF2B5EF4-FFF2-40B4-BE49-F238E27FC236}">
                      <a16:creationId xmlns:a16="http://schemas.microsoft.com/office/drawing/2014/main" id="{30FFD155-056D-4FE3-9995-C1A8042DD49E}"/>
                    </a:ext>
                  </a:extLst>
                </p:cNvPr>
                <p:cNvCxnSpPr>
                  <a:cxnSpLocks/>
                </p:cNvCxnSpPr>
                <p:nvPr/>
              </p:nvCxnSpPr>
              <p:spPr>
                <a:xfrm>
                  <a:off x="4024761" y="1835774"/>
                  <a:ext cx="614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6" name="テキスト ボックス 255">
                <a:extLst>
                  <a:ext uri="{FF2B5EF4-FFF2-40B4-BE49-F238E27FC236}">
                    <a16:creationId xmlns:a16="http://schemas.microsoft.com/office/drawing/2014/main" id="{A2BC0178-B025-409B-B2A6-7D677EE61FAB}"/>
                  </a:ext>
                </a:extLst>
              </p:cNvPr>
              <p:cNvSpPr txBox="1"/>
              <p:nvPr/>
            </p:nvSpPr>
            <p:spPr>
              <a:xfrm>
                <a:off x="897977" y="1121406"/>
                <a:ext cx="3499676"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既存の静止画データをもとに</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動画を作成</a:t>
                </a:r>
                <a:endParaRPr kumimoji="0" lang="ja-JP" altLang="en-US" sz="1400" b="1" i="0" u="none" strike="noStrike" kern="1200" cap="none" spc="0" normalizeH="0" baseline="0" noProof="0" dirty="0">
                  <a:ln w="3175">
                    <a:noFill/>
                    <a:prstDash val="solid"/>
                  </a:ln>
                  <a:solidFill>
                    <a:srgbClr val="FF0000"/>
                  </a:solidFill>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pic>
            <p:nvPicPr>
              <p:cNvPr id="257" name="図 256">
                <a:extLst>
                  <a:ext uri="{FF2B5EF4-FFF2-40B4-BE49-F238E27FC236}">
                    <a16:creationId xmlns:a16="http://schemas.microsoft.com/office/drawing/2014/main" id="{DA7EEC3D-40CF-4E80-8371-2F3D6D9386F2}"/>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054913" y="1705524"/>
                <a:ext cx="309618" cy="217460"/>
              </a:xfrm>
              <a:prstGeom prst="rect">
                <a:avLst/>
              </a:prstGeom>
            </p:spPr>
          </p:pic>
          <p:sp>
            <p:nvSpPr>
              <p:cNvPr id="263" name="テキスト ボックス 262">
                <a:extLst>
                  <a:ext uri="{FF2B5EF4-FFF2-40B4-BE49-F238E27FC236}">
                    <a16:creationId xmlns:a16="http://schemas.microsoft.com/office/drawing/2014/main" id="{70A63554-E81C-4122-9434-C405C229E5DD}"/>
                  </a:ext>
                </a:extLst>
              </p:cNvPr>
              <p:cNvSpPr txBox="1"/>
              <p:nvPr/>
            </p:nvSpPr>
            <p:spPr>
              <a:xfrm>
                <a:off x="2988682" y="1915127"/>
                <a:ext cx="425116"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動画も可</a:t>
                </a:r>
              </a:p>
            </p:txBody>
          </p:sp>
          <p:sp>
            <p:nvSpPr>
              <p:cNvPr id="264" name="正方形/長方形 263">
                <a:extLst>
                  <a:ext uri="{FF2B5EF4-FFF2-40B4-BE49-F238E27FC236}">
                    <a16:creationId xmlns:a16="http://schemas.microsoft.com/office/drawing/2014/main" id="{C6F08D86-BE6A-43A6-BE9A-D3240166D39E}"/>
                  </a:ext>
                </a:extLst>
              </p:cNvPr>
              <p:cNvSpPr/>
              <p:nvPr/>
            </p:nvSpPr>
            <p:spPr>
              <a:xfrm>
                <a:off x="2662428" y="1588414"/>
                <a:ext cx="1107996" cy="461665"/>
              </a:xfrm>
              <a:prstGeom prst="rect">
                <a:avLst/>
              </a:prstGeom>
            </p:spPr>
            <p:txBody>
              <a:bodyPr wrap="none">
                <a:spAutoFit/>
              </a:bodyPr>
              <a:lstStyle/>
              <a:p>
                <a:pPr marL="0" marR="0" lvl="0" indent="0" algn="l" defTabSz="99054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50000"/>
                        <a:lumOff val="50000"/>
                      </a:prstClr>
                    </a:solidFill>
                    <a:effectLst/>
                    <a:uLnTx/>
                    <a:uFillTx/>
                    <a:latin typeface="HGS行書体" panose="03000600000000000000" pitchFamily="66" charset="-128"/>
                    <a:ea typeface="HGS行書体" panose="03000600000000000000" pitchFamily="66" charset="-128"/>
                    <a:cs typeface="Hiragino Kaku Gothic StdN W8" charset="-128"/>
                  </a:rPr>
                  <a:t>（　）</a:t>
                </a:r>
                <a:endParaRPr kumimoji="1" lang="en-US" altLang="ja-JP" sz="2400" b="0" i="0" u="none" strike="noStrike" kern="1200" cap="none" spc="300" normalizeH="0" baseline="0" noProof="0" dirty="0">
                  <a:ln>
                    <a:noFill/>
                  </a:ln>
                  <a:solidFill>
                    <a:prstClr val="black">
                      <a:lumMod val="50000"/>
                      <a:lumOff val="50000"/>
                    </a:prstClr>
                  </a:solidFill>
                  <a:effectLst/>
                  <a:uLnTx/>
                  <a:uFillTx/>
                  <a:latin typeface="HGS行書体" panose="03000600000000000000" pitchFamily="66" charset="-128"/>
                  <a:ea typeface="HGS行書体" panose="03000600000000000000" pitchFamily="66" charset="-128"/>
                  <a:cs typeface="Meiryo" charset="-128"/>
                </a:endParaRPr>
              </a:p>
            </p:txBody>
          </p:sp>
        </p:grpSp>
        <p:cxnSp>
          <p:nvCxnSpPr>
            <p:cNvPr id="249" name="直線コネクタ 248">
              <a:extLst>
                <a:ext uri="{FF2B5EF4-FFF2-40B4-BE49-F238E27FC236}">
                  <a16:creationId xmlns:a16="http://schemas.microsoft.com/office/drawing/2014/main" id="{FDBCB10F-E031-4FE4-AE99-5373550280FE}"/>
                </a:ext>
              </a:extLst>
            </p:cNvPr>
            <p:cNvCxnSpPr>
              <a:cxnSpLocks/>
            </p:cNvCxnSpPr>
            <p:nvPr/>
          </p:nvCxnSpPr>
          <p:spPr>
            <a:xfrm flipH="1">
              <a:off x="7357821" y="1825880"/>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70" name="テキスト ボックス 269">
            <a:extLst>
              <a:ext uri="{FF2B5EF4-FFF2-40B4-BE49-F238E27FC236}">
                <a16:creationId xmlns:a16="http://schemas.microsoft.com/office/drawing/2014/main" id="{1A521360-67B3-409F-9211-74647A591CFC}"/>
              </a:ext>
            </a:extLst>
          </p:cNvPr>
          <p:cNvSpPr txBox="1"/>
          <p:nvPr/>
        </p:nvSpPr>
        <p:spPr>
          <a:xfrm>
            <a:off x="936076" y="2396651"/>
            <a:ext cx="8265073" cy="30777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ヤフー</a:t>
            </a:r>
            <a:r>
              <a:rPr kumimoji="0" lang="en-US" altLang="ja-JP"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TOP</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ページ ブランドパネル（予約型）</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の</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デバイス</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期間</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エリア</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を選択し掲載</a:t>
            </a:r>
          </a:p>
        </p:txBody>
      </p:sp>
      <p:sp>
        <p:nvSpPr>
          <p:cNvPr id="271" name="Text Box 11">
            <a:extLst>
              <a:ext uri="{FF2B5EF4-FFF2-40B4-BE49-F238E27FC236}">
                <a16:creationId xmlns:a16="http://schemas.microsoft.com/office/drawing/2014/main" id="{4E36E2F0-7F8A-4B19-A990-8A54B7EEA2C3}"/>
              </a:ext>
            </a:extLst>
          </p:cNvPr>
          <p:cNvSpPr txBox="1">
            <a:spLocks noChangeArrowheads="1"/>
          </p:cNvSpPr>
          <p:nvPr/>
        </p:nvSpPr>
        <p:spPr bwMode="auto">
          <a:xfrm>
            <a:off x="3374245" y="4205050"/>
            <a:ext cx="2098214"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掲載回数は設定期間で按分されるイメージです。</a:t>
            </a:r>
            <a:endPar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cxnSp>
        <p:nvCxnSpPr>
          <p:cNvPr id="310" name="直線コネクタ 309">
            <a:extLst>
              <a:ext uri="{FF2B5EF4-FFF2-40B4-BE49-F238E27FC236}">
                <a16:creationId xmlns:a16="http://schemas.microsoft.com/office/drawing/2014/main" id="{8E1B7623-0A7C-4B70-AF62-3DCC55DFF4C5}"/>
              </a:ext>
            </a:extLst>
          </p:cNvPr>
          <p:cNvCxnSpPr>
            <a:cxnSpLocks/>
          </p:cNvCxnSpPr>
          <p:nvPr/>
        </p:nvCxnSpPr>
        <p:spPr>
          <a:xfrm>
            <a:off x="840827" y="6266183"/>
            <a:ext cx="4322181" cy="0"/>
          </a:xfrm>
          <a:prstGeom prst="line">
            <a:avLst/>
          </a:prstGeom>
          <a:ln>
            <a:solidFill>
              <a:srgbClr val="74B145"/>
            </a:solidFill>
          </a:ln>
        </p:spPr>
        <p:style>
          <a:lnRef idx="1">
            <a:schemeClr val="accent1"/>
          </a:lnRef>
          <a:fillRef idx="0">
            <a:schemeClr val="accent1"/>
          </a:fillRef>
          <a:effectRef idx="0">
            <a:schemeClr val="accent1"/>
          </a:effectRef>
          <a:fontRef idx="minor">
            <a:schemeClr val="tx1"/>
          </a:fontRef>
        </p:style>
      </p:cxnSp>
      <p:sp>
        <p:nvSpPr>
          <p:cNvPr id="316" name="テキスト ボックス 315">
            <a:extLst>
              <a:ext uri="{FF2B5EF4-FFF2-40B4-BE49-F238E27FC236}">
                <a16:creationId xmlns:a16="http://schemas.microsoft.com/office/drawing/2014/main" id="{FD3C8D02-BB92-4789-959B-0DC690196F82}"/>
              </a:ext>
            </a:extLst>
          </p:cNvPr>
          <p:cNvSpPr txBox="1"/>
          <p:nvPr/>
        </p:nvSpPr>
        <p:spPr>
          <a:xfrm>
            <a:off x="1410759" y="6441156"/>
            <a:ext cx="3716778" cy="200055"/>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広告用の</a:t>
            </a:r>
            <a:r>
              <a:rPr kumimoji="0"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遷移先</a:t>
            </a:r>
            <a:r>
              <a:rPr kumimoji="0"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ページの</a:t>
            </a:r>
            <a:r>
              <a:rPr kumimoji="0"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URL】</a:t>
            </a:r>
            <a:r>
              <a:rPr kumimoji="0"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をご準備下さい。（パラメータ付も可）</a:t>
            </a:r>
          </a:p>
        </p:txBody>
      </p:sp>
      <p:sp>
        <p:nvSpPr>
          <p:cNvPr id="323" name="正方形/長方形 322">
            <a:extLst>
              <a:ext uri="{FF2B5EF4-FFF2-40B4-BE49-F238E27FC236}">
                <a16:creationId xmlns:a16="http://schemas.microsoft.com/office/drawing/2014/main" id="{CAFAA810-3842-47A8-A938-BFFEBC64DB95}"/>
              </a:ext>
            </a:extLst>
          </p:cNvPr>
          <p:cNvSpPr/>
          <p:nvPr/>
        </p:nvSpPr>
        <p:spPr>
          <a:xfrm>
            <a:off x="1410758" y="6550741"/>
            <a:ext cx="3867283" cy="226591"/>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遷移先代用の</a:t>
            </a:r>
            <a:r>
              <a:rPr kumimoji="0"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WEB</a:t>
            </a:r>
            <a:r>
              <a:rPr kumimoji="0"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チラシビューアー（無償）もございます。詳細はお問合せください。</a:t>
            </a:r>
          </a:p>
        </p:txBody>
      </p:sp>
      <p:sp>
        <p:nvSpPr>
          <p:cNvPr id="324" name="テキスト ボックス 323">
            <a:extLst>
              <a:ext uri="{FF2B5EF4-FFF2-40B4-BE49-F238E27FC236}">
                <a16:creationId xmlns:a16="http://schemas.microsoft.com/office/drawing/2014/main" id="{93E4AF30-D12B-445D-B40B-BC9EB58334DE}"/>
              </a:ext>
            </a:extLst>
          </p:cNvPr>
          <p:cNvSpPr txBox="1"/>
          <p:nvPr/>
        </p:nvSpPr>
        <p:spPr>
          <a:xfrm>
            <a:off x="728373" y="6291583"/>
            <a:ext cx="3595631" cy="215444"/>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広告の遷移先ページについて</a:t>
            </a:r>
          </a:p>
        </p:txBody>
      </p:sp>
      <p:pic>
        <p:nvPicPr>
          <p:cNvPr id="325" name="図 324">
            <a:extLst>
              <a:ext uri="{FF2B5EF4-FFF2-40B4-BE49-F238E27FC236}">
                <a16:creationId xmlns:a16="http://schemas.microsoft.com/office/drawing/2014/main" id="{40DC120D-3FEB-44BE-8DD7-C587402C2303}"/>
              </a:ext>
            </a:extLst>
          </p:cNvPr>
          <p:cNvPicPr>
            <a:picLocks noChangeAspect="1"/>
          </p:cNvPicPr>
          <p:nvPr/>
        </p:nvPicPr>
        <p:blipFill>
          <a:blip r:embed="rId15" cstate="print">
            <a:extLst>
              <a:ext uri="{28A0092B-C50C-407E-A947-70E740481C1C}">
                <a14:useLocalDpi xmlns:a14="http://schemas.microsoft.com/office/drawing/2010/main"/>
              </a:ext>
            </a:extLst>
          </a:blip>
          <a:srcRect/>
          <a:stretch/>
        </p:blipFill>
        <p:spPr>
          <a:xfrm>
            <a:off x="813366" y="6468218"/>
            <a:ext cx="597393" cy="275105"/>
          </a:xfrm>
          <a:prstGeom prst="rect">
            <a:avLst/>
          </a:prstGeom>
        </p:spPr>
      </p:pic>
      <p:sp>
        <p:nvSpPr>
          <p:cNvPr id="326" name="角丸四角形 204">
            <a:extLst>
              <a:ext uri="{FF2B5EF4-FFF2-40B4-BE49-F238E27FC236}">
                <a16:creationId xmlns:a16="http://schemas.microsoft.com/office/drawing/2014/main" id="{F7B5DBE6-2772-44E9-974E-D9F6C1A82C29}"/>
              </a:ext>
            </a:extLst>
          </p:cNvPr>
          <p:cNvSpPr/>
          <p:nvPr/>
        </p:nvSpPr>
        <p:spPr>
          <a:xfrm>
            <a:off x="5117126" y="5870375"/>
            <a:ext cx="4187233" cy="872947"/>
          </a:xfrm>
          <a:prstGeom prst="roundRect">
            <a:avLst>
              <a:gd name="adj" fmla="val 14697"/>
            </a:avLst>
          </a:prstGeom>
          <a:solidFill>
            <a:srgbClr val="EC5F21"/>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 name="台形 326">
            <a:extLst>
              <a:ext uri="{FF2B5EF4-FFF2-40B4-BE49-F238E27FC236}">
                <a16:creationId xmlns:a16="http://schemas.microsoft.com/office/drawing/2014/main" id="{CE201DC1-70A7-4EF8-9051-4CD9EECD4D3F}"/>
              </a:ext>
            </a:extLst>
          </p:cNvPr>
          <p:cNvSpPr/>
          <p:nvPr/>
        </p:nvSpPr>
        <p:spPr>
          <a:xfrm rot="10800000">
            <a:off x="5296483" y="5832068"/>
            <a:ext cx="2136484" cy="323410"/>
          </a:xfrm>
          <a:prstGeom prst="trapezoid">
            <a:avLst/>
          </a:prstGeom>
          <a:solidFill>
            <a:schemeClr val="bg1"/>
          </a:solidFill>
          <a:ln w="57150" cap="rnd">
            <a:solidFill>
              <a:srgbClr val="EC5F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8" name="正方形/長方形 327">
            <a:extLst>
              <a:ext uri="{FF2B5EF4-FFF2-40B4-BE49-F238E27FC236}">
                <a16:creationId xmlns:a16="http://schemas.microsoft.com/office/drawing/2014/main" id="{14CB964F-828D-4FB9-976A-292B834F6F38}"/>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EC5F2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329" name="正方形/長方形 328">
            <a:extLst>
              <a:ext uri="{FF2B5EF4-FFF2-40B4-BE49-F238E27FC236}">
                <a16:creationId xmlns:a16="http://schemas.microsoft.com/office/drawing/2014/main" id="{BEBFFD3D-D5BB-4F5C-A431-F09DB3C5A3F4}"/>
              </a:ext>
            </a:extLst>
          </p:cNvPr>
          <p:cNvSpPr/>
          <p:nvPr/>
        </p:nvSpPr>
        <p:spPr>
          <a:xfrm>
            <a:off x="75759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0" name="テキスト ボックス 329">
            <a:extLst>
              <a:ext uri="{FF2B5EF4-FFF2-40B4-BE49-F238E27FC236}">
                <a16:creationId xmlns:a16="http://schemas.microsoft.com/office/drawing/2014/main" id="{65D69CDC-D262-47F2-9D3F-9EBB0C7BB727}"/>
              </a:ext>
            </a:extLst>
          </p:cNvPr>
          <p:cNvSpPr txBox="1"/>
          <p:nvPr/>
        </p:nvSpPr>
        <p:spPr>
          <a:xfrm>
            <a:off x="4983899" y="6170876"/>
            <a:ext cx="297651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200" b="1" i="0" u="none" strike="noStrike" kern="1200" cap="none" spc="0" normalizeH="0" baseline="0" noProof="0" dirty="0">
                <a:ln>
                  <a:noFill/>
                </a:ln>
                <a:solidFill>
                  <a:prstClr val="white"/>
                </a:solidFill>
                <a:effectLst/>
                <a:uLnTx/>
                <a:uFillTx/>
                <a:latin typeface="Meiryo" charset="-128"/>
                <a:ea typeface="Meiryo" charset="-128"/>
                <a:cs typeface="Meiryo" charset="-128"/>
              </a:rPr>
              <a:t>1,000,00</a:t>
            </a:r>
            <a:r>
              <a:rPr kumimoji="0" lang="en-US" altLang="ja-JP" sz="32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a:t>
            </a:r>
            <a:r>
              <a:rPr kumimoji="0" lang="ja-JP" altLang="en-US" sz="2400" b="1" i="0" u="none" strike="noStrike" kern="1200" cap="none" spc="-30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円</a:t>
            </a:r>
            <a:endParaRPr kumimoji="1" lang="ja-JP" altLang="en-US" sz="2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331" name="角丸四角形 204">
            <a:extLst>
              <a:ext uri="{FF2B5EF4-FFF2-40B4-BE49-F238E27FC236}">
                <a16:creationId xmlns:a16="http://schemas.microsoft.com/office/drawing/2014/main" id="{B290BB66-933F-46A8-B846-3B34A776D766}"/>
              </a:ext>
            </a:extLst>
          </p:cNvPr>
          <p:cNvSpPr/>
          <p:nvPr/>
        </p:nvSpPr>
        <p:spPr>
          <a:xfrm>
            <a:off x="5117126" y="5870375"/>
            <a:ext cx="4187233" cy="872947"/>
          </a:xfrm>
          <a:prstGeom prst="roundRect">
            <a:avLst>
              <a:gd name="adj" fmla="val 14697"/>
            </a:avLst>
          </a:prstGeom>
          <a:solidFill>
            <a:srgbClr val="009C4F"/>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2" name="テキスト ボックス 331">
            <a:extLst>
              <a:ext uri="{FF2B5EF4-FFF2-40B4-BE49-F238E27FC236}">
                <a16:creationId xmlns:a16="http://schemas.microsoft.com/office/drawing/2014/main" id="{E3E72CCB-FDA2-4A54-A091-350ED0491AEE}"/>
              </a:ext>
            </a:extLst>
          </p:cNvPr>
          <p:cNvSpPr txBox="1"/>
          <p:nvPr/>
        </p:nvSpPr>
        <p:spPr>
          <a:xfrm>
            <a:off x="5163008" y="6191619"/>
            <a:ext cx="297651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3200" b="1" dirty="0">
                <a:solidFill>
                  <a:prstClr val="white"/>
                </a:solidFill>
                <a:effectLst>
                  <a:outerShdw blurRad="38100" dist="38100" dir="2700000" algn="tl">
                    <a:srgbClr val="000000">
                      <a:alpha val="43137"/>
                    </a:srgbClr>
                  </a:outerShdw>
                </a:effectLst>
                <a:latin typeface="Meiryo" charset="-128"/>
                <a:ea typeface="Meiryo" charset="-128"/>
                <a:cs typeface="Meiryo" charset="-128"/>
              </a:rPr>
              <a:t>7</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charset="-128"/>
                <a:ea typeface="Meiryo" charset="-128"/>
                <a:cs typeface="Meiryo" charset="-128"/>
              </a:rPr>
              <a:t>00,00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0</a:t>
            </a:r>
            <a:r>
              <a:rPr kumimoji="0" lang="ja-JP"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円</a:t>
            </a:r>
            <a:endPar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333" name="台形 332">
            <a:extLst>
              <a:ext uri="{FF2B5EF4-FFF2-40B4-BE49-F238E27FC236}">
                <a16:creationId xmlns:a16="http://schemas.microsoft.com/office/drawing/2014/main" id="{26F25266-2DEC-4660-9A85-CB797F332E3C}"/>
              </a:ext>
            </a:extLst>
          </p:cNvPr>
          <p:cNvSpPr/>
          <p:nvPr/>
        </p:nvSpPr>
        <p:spPr>
          <a:xfrm rot="10800000">
            <a:off x="5296483" y="5832068"/>
            <a:ext cx="2136484" cy="323410"/>
          </a:xfrm>
          <a:prstGeom prst="trapezoid">
            <a:avLst/>
          </a:prstGeom>
          <a:solidFill>
            <a:schemeClr val="bg1"/>
          </a:solidFill>
          <a:ln w="57150" cap="rnd">
            <a:solidFill>
              <a:srgbClr val="009C4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4" name="正方形/長方形 333">
            <a:extLst>
              <a:ext uri="{FF2B5EF4-FFF2-40B4-BE49-F238E27FC236}">
                <a16:creationId xmlns:a16="http://schemas.microsoft.com/office/drawing/2014/main" id="{ECD37A4D-E911-4332-807C-07FD69D16EEC}"/>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9C4F"/>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009C4F"/>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009C4F"/>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335" name="正方形/長方形 334">
            <a:extLst>
              <a:ext uri="{FF2B5EF4-FFF2-40B4-BE49-F238E27FC236}">
                <a16:creationId xmlns:a16="http://schemas.microsoft.com/office/drawing/2014/main" id="{6C785F88-CAF3-49CB-9019-E1E5C0C5E25B}"/>
              </a:ext>
            </a:extLst>
          </p:cNvPr>
          <p:cNvSpPr/>
          <p:nvPr/>
        </p:nvSpPr>
        <p:spPr>
          <a:xfrm>
            <a:off x="77664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36" name="グループ化 335">
            <a:extLst>
              <a:ext uri="{FF2B5EF4-FFF2-40B4-BE49-F238E27FC236}">
                <a16:creationId xmlns:a16="http://schemas.microsoft.com/office/drawing/2014/main" id="{11A0C993-55F5-40AA-9952-0A2677D1224E}"/>
              </a:ext>
            </a:extLst>
          </p:cNvPr>
          <p:cNvGrpSpPr/>
          <p:nvPr/>
        </p:nvGrpSpPr>
        <p:grpSpPr>
          <a:xfrm>
            <a:off x="8744265" y="5842972"/>
            <a:ext cx="982934" cy="897546"/>
            <a:chOff x="-2403128" y="3714564"/>
            <a:chExt cx="1337032" cy="1220883"/>
          </a:xfrm>
        </p:grpSpPr>
        <p:grpSp>
          <p:nvGrpSpPr>
            <p:cNvPr id="337" name="グループ化 336">
              <a:extLst>
                <a:ext uri="{FF2B5EF4-FFF2-40B4-BE49-F238E27FC236}">
                  <a16:creationId xmlns:a16="http://schemas.microsoft.com/office/drawing/2014/main" id="{27B34B96-2B3A-452B-97A5-3D8A9508C2F0}"/>
                </a:ext>
              </a:extLst>
            </p:cNvPr>
            <p:cNvGrpSpPr/>
            <p:nvPr/>
          </p:nvGrpSpPr>
          <p:grpSpPr>
            <a:xfrm>
              <a:off x="-2403128" y="3714564"/>
              <a:ext cx="1337032" cy="1220883"/>
              <a:chOff x="-2688372" y="4115065"/>
              <a:chExt cx="1223198" cy="1116938"/>
            </a:xfrm>
            <a:solidFill>
              <a:schemeClr val="bg1"/>
            </a:solidFill>
          </p:grpSpPr>
          <p:sp>
            <p:nvSpPr>
              <p:cNvPr id="340" name="三角形 48">
                <a:extLst>
                  <a:ext uri="{FF2B5EF4-FFF2-40B4-BE49-F238E27FC236}">
                    <a16:creationId xmlns:a16="http://schemas.microsoft.com/office/drawing/2014/main" id="{BEBE16BB-5D5F-44D7-AC18-D03BE1D9E386}"/>
                  </a:ext>
                </a:extLst>
              </p:cNvPr>
              <p:cNvSpPr/>
              <p:nvPr/>
            </p:nvSpPr>
            <p:spPr>
              <a:xfrm rot="15335352">
                <a:off x="-2732839" y="4738793"/>
                <a:ext cx="212204" cy="12326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1" name="円/楕円 47">
                <a:extLst>
                  <a:ext uri="{FF2B5EF4-FFF2-40B4-BE49-F238E27FC236}">
                    <a16:creationId xmlns:a16="http://schemas.microsoft.com/office/drawing/2014/main" id="{1769E917-CA85-40ED-AA3C-69EC75D6454D}"/>
                  </a:ext>
                </a:extLst>
              </p:cNvPr>
              <p:cNvSpPr/>
              <p:nvPr/>
            </p:nvSpPr>
            <p:spPr>
              <a:xfrm rot="210102">
                <a:off x="-2593605" y="4115065"/>
                <a:ext cx="1128431" cy="111693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38" name="三角形 48">
              <a:extLst>
                <a:ext uri="{FF2B5EF4-FFF2-40B4-BE49-F238E27FC236}">
                  <a16:creationId xmlns:a16="http://schemas.microsoft.com/office/drawing/2014/main" id="{E1AECAF2-0B53-47FD-AFCE-E27FE5F5E19D}"/>
                </a:ext>
              </a:extLst>
            </p:cNvPr>
            <p:cNvSpPr/>
            <p:nvPr/>
          </p:nvSpPr>
          <p:spPr>
            <a:xfrm rot="15335352">
              <a:off x="-2386651" y="4387949"/>
              <a:ext cx="212204" cy="123269"/>
            </a:xfrm>
            <a:prstGeom prst="triangle">
              <a:avLst/>
            </a:prstGeom>
            <a:solidFill>
              <a:srgbClr val="009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9" name="円/楕円 47">
              <a:extLst>
                <a:ext uri="{FF2B5EF4-FFF2-40B4-BE49-F238E27FC236}">
                  <a16:creationId xmlns:a16="http://schemas.microsoft.com/office/drawing/2014/main" id="{16B36875-6241-4677-8D0E-5926F2D9B38E}"/>
                </a:ext>
              </a:extLst>
            </p:cNvPr>
            <p:cNvSpPr/>
            <p:nvPr/>
          </p:nvSpPr>
          <p:spPr>
            <a:xfrm rot="210102">
              <a:off x="-2247417" y="3764221"/>
              <a:ext cx="1128431" cy="1116938"/>
            </a:xfrm>
            <a:prstGeom prst="ellipse">
              <a:avLst/>
            </a:prstGeom>
            <a:solidFill>
              <a:schemeClr val="bg1"/>
            </a:solidFill>
            <a:ln w="57150">
              <a:solidFill>
                <a:srgbClr val="009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42" name="テキスト ボックス 341">
            <a:extLst>
              <a:ext uri="{FF2B5EF4-FFF2-40B4-BE49-F238E27FC236}">
                <a16:creationId xmlns:a16="http://schemas.microsoft.com/office/drawing/2014/main" id="{56F49BB2-6FCD-451D-B09C-9706FD0D9D87}"/>
              </a:ext>
            </a:extLst>
          </p:cNvPr>
          <p:cNvSpPr txBox="1"/>
          <p:nvPr/>
        </p:nvSpPr>
        <p:spPr>
          <a:xfrm>
            <a:off x="8687568" y="5985511"/>
            <a:ext cx="1117767" cy="353943"/>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ナレーション</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BGM</a:t>
            </a: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・効果音不要</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の場合</a:t>
            </a: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343" name="テキスト ボックス 342">
            <a:extLst>
              <a:ext uri="{FF2B5EF4-FFF2-40B4-BE49-F238E27FC236}">
                <a16:creationId xmlns:a16="http://schemas.microsoft.com/office/drawing/2014/main" id="{909D5ABC-7675-42FF-93BB-887C05A1AB49}"/>
              </a:ext>
            </a:extLst>
          </p:cNvPr>
          <p:cNvSpPr txBox="1"/>
          <p:nvPr/>
        </p:nvSpPr>
        <p:spPr>
          <a:xfrm>
            <a:off x="8818490" y="6282058"/>
            <a:ext cx="800436" cy="369332"/>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10</a:t>
            </a: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r>
              <a:rPr kumimoji="0"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OFF</a:t>
            </a:r>
            <a:r>
              <a:rPr kumimoji="1" lang="ja-JP" altLang="en-US"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の</a:t>
            </a:r>
            <a:endParaRPr kumimoji="1" lang="en-US" altLang="ja-JP"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 </a:t>
            </a:r>
            <a:r>
              <a:rPr kumimoji="1" lang="en-US" altLang="ja-JP" sz="1200" b="1" dirty="0">
                <a:solidFill>
                  <a:srgbClr val="FF0000"/>
                </a:solidFill>
                <a:latin typeface="Meiryo" panose="020B0604030504040204" pitchFamily="34" charset="-128"/>
                <a:ea typeface="Meiryo" panose="020B0604030504040204" pitchFamily="34" charset="-128"/>
              </a:rPr>
              <a:t>6</a:t>
            </a:r>
            <a:r>
              <a:rPr kumimoji="0" lang="en-US" altLang="ja-JP"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0</a:t>
            </a:r>
            <a:r>
              <a:rPr kumimoji="1" lang="ja-JP" altLang="en-US" sz="11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endParaRPr kumimoji="1" lang="ja-JP" altLang="en-US" sz="500" b="0"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p:txBody>
      </p:sp>
      <p:sp>
        <p:nvSpPr>
          <p:cNvPr id="139" name="テキスト ボックス 138">
            <a:extLst>
              <a:ext uri="{FF2B5EF4-FFF2-40B4-BE49-F238E27FC236}">
                <a16:creationId xmlns:a16="http://schemas.microsoft.com/office/drawing/2014/main" id="{6493DC72-11DD-4442-8313-E1AD22851456}"/>
              </a:ext>
            </a:extLst>
          </p:cNvPr>
          <p:cNvSpPr txBox="1"/>
          <p:nvPr/>
        </p:nvSpPr>
        <p:spPr>
          <a:xfrm>
            <a:off x="967805" y="5604273"/>
            <a:ext cx="3195105"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spc="50" dirty="0">
                <a:solidFill>
                  <a:srgbClr val="FF0000"/>
                </a:solidFill>
                <a:latin typeface="Meiryo" charset="-128"/>
                <a:ea typeface="Meiryo" charset="-128"/>
                <a:cs typeface="Meiryo" charset="-128"/>
              </a:rPr>
              <a:t>広告</a:t>
            </a:r>
            <a:r>
              <a:rPr lang="ja-JP" altLang="en-US" sz="1400" b="1" spc="50">
                <a:solidFill>
                  <a:srgbClr val="FF0000"/>
                </a:solidFill>
                <a:latin typeface="Meiryo" charset="-128"/>
                <a:ea typeface="Meiryo" charset="-128"/>
                <a:cs typeface="Meiryo" charset="-128"/>
              </a:rPr>
              <a:t>掲載</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レポート</a:t>
            </a:r>
            <a:r>
              <a:rPr kumimoji="0" lang="ja-JP" altLang="en-US" sz="1400" b="1" i="0" u="none" strike="noStrike" kern="1200" cap="none" spc="50" normalizeH="0" baseline="0" noProof="0">
                <a:ln>
                  <a:noFill/>
                </a:ln>
                <a:effectLst/>
                <a:uLnTx/>
                <a:uFillTx/>
                <a:latin typeface="Meiryo" charset="-128"/>
                <a:ea typeface="Meiryo" charset="-128"/>
                <a:cs typeface="Meiryo" charset="-128"/>
              </a:rPr>
              <a:t>と</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放映証明書</a:t>
            </a:r>
            <a:r>
              <a:rPr kumimoji="0" lang="ja-JP" altLang="en-US" sz="1400" b="1" i="0" u="none" strike="noStrike" kern="1200" cap="none" spc="50" normalizeH="0" baseline="0" noProof="0">
                <a:ln>
                  <a:noFill/>
                </a:ln>
                <a:effectLst/>
                <a:uLnTx/>
                <a:uFillTx/>
                <a:latin typeface="Meiryo" charset="-128"/>
                <a:ea typeface="Meiryo" charset="-128"/>
                <a:cs typeface="Meiryo" charset="-128"/>
              </a:rPr>
              <a:t>提出</a:t>
            </a:r>
            <a:endParaRPr kumimoji="0" lang="ja-JP" altLang="en-US" sz="1400" b="1" i="0" u="none" strike="noStrike" kern="1200" cap="none" spc="50" normalizeH="0" baseline="0" noProof="0" dirty="0">
              <a:ln>
                <a:noFill/>
              </a:ln>
              <a:effectLst/>
              <a:uLnTx/>
              <a:uFillTx/>
              <a:latin typeface="Meiryo" charset="-128"/>
              <a:ea typeface="Meiryo" charset="-128"/>
              <a:cs typeface="Meiryo" charset="-128"/>
            </a:endParaRPr>
          </a:p>
        </p:txBody>
      </p:sp>
    </p:spTree>
    <p:extLst>
      <p:ext uri="{BB962C8B-B14F-4D97-AF65-F5344CB8AC3E}">
        <p14:creationId xmlns:p14="http://schemas.microsoft.com/office/powerpoint/2010/main" val="3130705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正方形/長方形 302">
            <a:extLst>
              <a:ext uri="{FF2B5EF4-FFF2-40B4-BE49-F238E27FC236}">
                <a16:creationId xmlns:a16="http://schemas.microsoft.com/office/drawing/2014/main" id="{3B0F4C3E-734A-C546-8246-0ED960B45BCB}"/>
              </a:ext>
            </a:extLst>
          </p:cNvPr>
          <p:cNvSpPr/>
          <p:nvPr/>
        </p:nvSpPr>
        <p:spPr>
          <a:xfrm flipV="1">
            <a:off x="361191" y="2325344"/>
            <a:ext cx="9283101" cy="576000"/>
          </a:xfrm>
          <a:prstGeom prst="rect">
            <a:avLst/>
          </a:prstGeom>
          <a:gradFill flip="none" rotWithShape="1">
            <a:gsLst>
              <a:gs pos="100000">
                <a:schemeClr val="bg1"/>
              </a:gs>
              <a:gs pos="0">
                <a:srgbClr val="E4F1DA"/>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4" name="直線コネクタ 303">
            <a:extLst>
              <a:ext uri="{FF2B5EF4-FFF2-40B4-BE49-F238E27FC236}">
                <a16:creationId xmlns:a16="http://schemas.microsoft.com/office/drawing/2014/main" id="{1C1B22B1-D48A-4A4E-9E2E-DFA80D556317}"/>
              </a:ext>
            </a:extLst>
          </p:cNvPr>
          <p:cNvCxnSpPr>
            <a:cxnSpLocks/>
          </p:cNvCxnSpPr>
          <p:nvPr/>
        </p:nvCxnSpPr>
        <p:spPr>
          <a:xfrm flipV="1">
            <a:off x="361585" y="2325344"/>
            <a:ext cx="9293209" cy="7144"/>
          </a:xfrm>
          <a:prstGeom prst="line">
            <a:avLst/>
          </a:prstGeom>
          <a:ln>
            <a:solidFill>
              <a:srgbClr val="74B145"/>
            </a:solidFill>
          </a:ln>
        </p:spPr>
        <p:style>
          <a:lnRef idx="1">
            <a:schemeClr val="accent1"/>
          </a:lnRef>
          <a:fillRef idx="0">
            <a:schemeClr val="accent1"/>
          </a:fillRef>
          <a:effectRef idx="0">
            <a:schemeClr val="accent1"/>
          </a:effectRef>
          <a:fontRef idx="minor">
            <a:schemeClr val="tx1"/>
          </a:fontRef>
        </p:style>
      </p:cxnSp>
      <p:sp>
        <p:nvSpPr>
          <p:cNvPr id="181" name="正方形/長方形 180">
            <a:extLst>
              <a:ext uri="{FF2B5EF4-FFF2-40B4-BE49-F238E27FC236}">
                <a16:creationId xmlns:a16="http://schemas.microsoft.com/office/drawing/2014/main" id="{2928F103-B2EC-DE43-B544-3BEAE66D4B42}"/>
              </a:ext>
            </a:extLst>
          </p:cNvPr>
          <p:cNvSpPr/>
          <p:nvPr/>
        </p:nvSpPr>
        <p:spPr>
          <a:xfrm flipV="1">
            <a:off x="361191" y="1065952"/>
            <a:ext cx="9283101" cy="576000"/>
          </a:xfrm>
          <a:prstGeom prst="rect">
            <a:avLst/>
          </a:prstGeom>
          <a:gradFill flip="none" rotWithShape="1">
            <a:gsLst>
              <a:gs pos="100000">
                <a:schemeClr val="bg1"/>
              </a:gs>
              <a:gs pos="0">
                <a:srgbClr val="E4F1DA"/>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角丸四角形 204">
            <a:extLst>
              <a:ext uri="{FF2B5EF4-FFF2-40B4-BE49-F238E27FC236}">
                <a16:creationId xmlns:a16="http://schemas.microsoft.com/office/drawing/2014/main" id="{BDADFB6D-ACD0-B344-B9BB-A830696C4A79}"/>
              </a:ext>
            </a:extLst>
          </p:cNvPr>
          <p:cNvSpPr/>
          <p:nvPr/>
        </p:nvSpPr>
        <p:spPr>
          <a:xfrm>
            <a:off x="1803253" y="2793355"/>
            <a:ext cx="5137685" cy="2664000"/>
          </a:xfrm>
          <a:prstGeom prst="roundRect">
            <a:avLst>
              <a:gd name="adj" fmla="val 2989"/>
            </a:avLst>
          </a:prstGeom>
          <a:solidFill>
            <a:srgbClr val="E4F1DA"/>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163" name="台形 162">
            <a:extLst>
              <a:ext uri="{FF2B5EF4-FFF2-40B4-BE49-F238E27FC236}">
                <a16:creationId xmlns:a16="http://schemas.microsoft.com/office/drawing/2014/main" id="{3932D21E-4D22-BC4D-BB70-6B3723E13C90}"/>
              </a:ext>
            </a:extLst>
          </p:cNvPr>
          <p:cNvSpPr/>
          <p:nvPr/>
        </p:nvSpPr>
        <p:spPr>
          <a:xfrm rot="10800000">
            <a:off x="3640853" y="2811155"/>
            <a:ext cx="1513576" cy="324000"/>
          </a:xfrm>
          <a:prstGeom prst="trapezoid">
            <a:avLst/>
          </a:prstGeom>
          <a:solidFill>
            <a:srgbClr val="74B145"/>
          </a:solidFill>
          <a:ln w="5715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台形 163">
            <a:extLst>
              <a:ext uri="{FF2B5EF4-FFF2-40B4-BE49-F238E27FC236}">
                <a16:creationId xmlns:a16="http://schemas.microsoft.com/office/drawing/2014/main" id="{39209CDD-DB24-994D-9B56-AA9F2485B906}"/>
              </a:ext>
            </a:extLst>
          </p:cNvPr>
          <p:cNvSpPr/>
          <p:nvPr/>
        </p:nvSpPr>
        <p:spPr>
          <a:xfrm rot="10800000">
            <a:off x="5345666" y="2811155"/>
            <a:ext cx="1513576" cy="324000"/>
          </a:xfrm>
          <a:prstGeom prst="trapezoid">
            <a:avLst/>
          </a:prstGeom>
          <a:solidFill>
            <a:srgbClr val="74B145"/>
          </a:solidFill>
          <a:ln w="5715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平行四辺形 148">
            <a:extLst>
              <a:ext uri="{FF2B5EF4-FFF2-40B4-BE49-F238E27FC236}">
                <a16:creationId xmlns:a16="http://schemas.microsoft.com/office/drawing/2014/main" id="{B8BBEC6D-8B91-C240-ADBF-D0EF61EE9B0A}"/>
              </a:ext>
            </a:extLst>
          </p:cNvPr>
          <p:cNvSpPr/>
          <p:nvPr/>
        </p:nvSpPr>
        <p:spPr>
          <a:xfrm>
            <a:off x="197066" y="406125"/>
            <a:ext cx="9558190" cy="464038"/>
          </a:xfrm>
          <a:prstGeom prst="parallelogram">
            <a:avLst/>
          </a:prstGeom>
          <a:solidFill>
            <a:srgbClr val="74B145"/>
          </a:solidFill>
          <a:ln w="7620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7F9011FD-B106-3048-A9E5-E4268788E05B}"/>
              </a:ext>
            </a:extLst>
          </p:cNvPr>
          <p:cNvCxnSpPr>
            <a:cxnSpLocks/>
          </p:cNvCxnSpPr>
          <p:nvPr/>
        </p:nvCxnSpPr>
        <p:spPr>
          <a:xfrm flipV="1">
            <a:off x="361585" y="1061828"/>
            <a:ext cx="9293209" cy="7144"/>
          </a:xfrm>
          <a:prstGeom prst="line">
            <a:avLst/>
          </a:prstGeom>
          <a:ln>
            <a:solidFill>
              <a:srgbClr val="74B145"/>
            </a:solidFill>
          </a:ln>
        </p:spPr>
        <p:style>
          <a:lnRef idx="1">
            <a:schemeClr val="accent1"/>
          </a:lnRef>
          <a:fillRef idx="0">
            <a:schemeClr val="accent1"/>
          </a:fillRef>
          <a:effectRef idx="0">
            <a:schemeClr val="accent1"/>
          </a:effectRef>
          <a:fontRef idx="minor">
            <a:schemeClr val="tx1"/>
          </a:fontRef>
        </p:style>
      </p:cxnSp>
      <p:pic>
        <p:nvPicPr>
          <p:cNvPr id="283" name="図 282">
            <a:extLst>
              <a:ext uri="{FF2B5EF4-FFF2-40B4-BE49-F238E27FC236}">
                <a16:creationId xmlns:a16="http://schemas.microsoft.com/office/drawing/2014/main" id="{21244445-553A-CE47-87DF-C439C852561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6371"/>
          <a:stretch/>
        </p:blipFill>
        <p:spPr>
          <a:xfrm>
            <a:off x="361191" y="93413"/>
            <a:ext cx="1357574" cy="250990"/>
          </a:xfrm>
          <a:prstGeom prst="rect">
            <a:avLst/>
          </a:prstGeom>
        </p:spPr>
      </p:pic>
      <p:sp>
        <p:nvSpPr>
          <p:cNvPr id="191" name="正方形/長方形 190">
            <a:extLst>
              <a:ext uri="{FF2B5EF4-FFF2-40B4-BE49-F238E27FC236}">
                <a16:creationId xmlns:a16="http://schemas.microsoft.com/office/drawing/2014/main" id="{AB137241-7319-8345-ACC9-D4625166B66A}"/>
              </a:ext>
            </a:extLst>
          </p:cNvPr>
          <p:cNvSpPr/>
          <p:nvPr/>
        </p:nvSpPr>
        <p:spPr>
          <a:xfrm>
            <a:off x="332457" y="473616"/>
            <a:ext cx="6014788" cy="369332"/>
          </a:xfrm>
          <a:prstGeom prst="rect">
            <a:avLst/>
          </a:prstGeom>
        </p:spPr>
        <p:txBody>
          <a:bodyPr wrap="none">
            <a:spAutoFit/>
          </a:bodyPr>
          <a:lstStyle/>
          <a:p>
            <a:pPr defTabSz="990570">
              <a:spcBef>
                <a:spcPct val="0"/>
              </a:spcBef>
              <a:defRPr/>
            </a:pPr>
            <a:r>
              <a:rPr lang="en" altLang="ja-JP" b="1" dirty="0">
                <a:solidFill>
                  <a:schemeClr val="bg1"/>
                </a:solidFill>
                <a:latin typeface="メイリオ" panose="020B0604030504040204" pitchFamily="50" charset="-128"/>
                <a:ea typeface="メイリオ" panose="020B0604030504040204" pitchFamily="50" charset="-128"/>
                <a:cs typeface="Hiragino Kaku Gothic StdN W8" charset="-128"/>
              </a:rPr>
              <a:t>JR</a:t>
            </a:r>
            <a:r>
              <a:rPr lang="ja-JP" altLang="en-US" b="1">
                <a:solidFill>
                  <a:schemeClr val="bg1"/>
                </a:solidFill>
                <a:latin typeface="メイリオ" panose="020B0604030504040204" pitchFamily="50" charset="-128"/>
                <a:ea typeface="メイリオ" panose="020B0604030504040204" pitchFamily="50" charset="-128"/>
                <a:cs typeface="Hiragino Kaku Gothic StdN W8" charset="-128"/>
              </a:rPr>
              <a:t>博多シティビジョン＋トレインチャンネル福岡セット</a:t>
            </a:r>
          </a:p>
        </p:txBody>
      </p:sp>
      <p:sp>
        <p:nvSpPr>
          <p:cNvPr id="198" name="テキスト ボックス 197">
            <a:extLst>
              <a:ext uri="{FF2B5EF4-FFF2-40B4-BE49-F238E27FC236}">
                <a16:creationId xmlns:a16="http://schemas.microsoft.com/office/drawing/2014/main" id="{000DBBB4-FCAB-4AE6-9175-32B49D74870E}"/>
              </a:ext>
            </a:extLst>
          </p:cNvPr>
          <p:cNvSpPr txBox="1"/>
          <p:nvPr/>
        </p:nvSpPr>
        <p:spPr>
          <a:xfrm>
            <a:off x="2018309" y="4373293"/>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349</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04" name="テキスト ボックス 203">
            <a:extLst>
              <a:ext uri="{FF2B5EF4-FFF2-40B4-BE49-F238E27FC236}">
                <a16:creationId xmlns:a16="http://schemas.microsoft.com/office/drawing/2014/main" id="{8B955666-6385-4917-85F9-EB03F44843AE}"/>
              </a:ext>
            </a:extLst>
          </p:cNvPr>
          <p:cNvSpPr txBox="1"/>
          <p:nvPr/>
        </p:nvSpPr>
        <p:spPr>
          <a:xfrm>
            <a:off x="3894756" y="2802958"/>
            <a:ext cx="954107" cy="415498"/>
          </a:xfrm>
          <a:prstGeom prst="rect">
            <a:avLst/>
          </a:prstGeom>
          <a:noFill/>
        </p:spPr>
        <p:txBody>
          <a:bodyPr wrap="none" rtlCol="0">
            <a:spAutoFit/>
          </a:bodyPr>
          <a:lstStyle/>
          <a:p>
            <a:r>
              <a:rPr kumimoji="1" lang="ja-JP" altLang="en-US" sz="2100" b="1" kern="0" spc="-100">
                <a:solidFill>
                  <a:schemeClr val="bg1"/>
                </a:solidFill>
                <a:latin typeface="Meiryo" panose="020B0604030504040204" pitchFamily="34" charset="-128"/>
                <a:ea typeface="Meiryo" panose="020B0604030504040204" pitchFamily="34" charset="-128"/>
              </a:rPr>
              <a:t>スマホ</a:t>
            </a:r>
            <a:endParaRPr kumimoji="1" lang="ja-JP" altLang="en-US" sz="2100" b="1" kern="0" spc="-100" dirty="0">
              <a:solidFill>
                <a:schemeClr val="bg1"/>
              </a:solidFill>
              <a:latin typeface="Meiryo" panose="020B0604030504040204" pitchFamily="34" charset="-128"/>
              <a:ea typeface="Meiryo" panose="020B0604030504040204" pitchFamily="34" charset="-128"/>
            </a:endParaRPr>
          </a:p>
        </p:txBody>
      </p:sp>
      <p:sp>
        <p:nvSpPr>
          <p:cNvPr id="207" name="テキスト ボックス 206">
            <a:extLst>
              <a:ext uri="{FF2B5EF4-FFF2-40B4-BE49-F238E27FC236}">
                <a16:creationId xmlns:a16="http://schemas.microsoft.com/office/drawing/2014/main" id="{31170289-6823-462E-8798-38E5A6C5FADC}"/>
              </a:ext>
            </a:extLst>
          </p:cNvPr>
          <p:cNvSpPr txBox="1"/>
          <p:nvPr/>
        </p:nvSpPr>
        <p:spPr>
          <a:xfrm>
            <a:off x="5402258" y="2831430"/>
            <a:ext cx="1386918" cy="369332"/>
          </a:xfrm>
          <a:prstGeom prst="rect">
            <a:avLst/>
          </a:prstGeom>
          <a:noFill/>
        </p:spPr>
        <p:txBody>
          <a:bodyPr wrap="none" rtlCol="0">
            <a:spAutoFit/>
          </a:bodyPr>
          <a:lstStyle/>
          <a:p>
            <a:r>
              <a:rPr kumimoji="1" lang="en-US" altLang="ja-JP" b="1" dirty="0">
                <a:solidFill>
                  <a:schemeClr val="bg1"/>
                </a:solidFill>
                <a:latin typeface="Meiryo" panose="020B0604030504040204" pitchFamily="34" charset="-128"/>
                <a:ea typeface="Meiryo" panose="020B0604030504040204" pitchFamily="34" charset="-128"/>
              </a:rPr>
              <a:t>PC</a:t>
            </a:r>
            <a:r>
              <a:rPr kumimoji="1" lang="ja-JP" altLang="en-US" b="1">
                <a:solidFill>
                  <a:schemeClr val="bg1"/>
                </a:solidFill>
                <a:latin typeface="Meiryo" panose="020B0604030504040204" pitchFamily="34" charset="-128"/>
                <a:ea typeface="Meiryo" panose="020B0604030504040204" pitchFamily="34" charset="-128"/>
              </a:rPr>
              <a:t>＋</a:t>
            </a:r>
            <a:r>
              <a:rPr kumimoji="1" lang="ja-JP" altLang="en-US" b="1" spc="-100">
                <a:solidFill>
                  <a:schemeClr val="bg1"/>
                </a:solidFill>
                <a:latin typeface="Meiryo" panose="020B0604030504040204" pitchFamily="34" charset="-128"/>
                <a:ea typeface="Meiryo" panose="020B0604030504040204" pitchFamily="34" charset="-128"/>
              </a:rPr>
              <a:t>スマホ</a:t>
            </a:r>
            <a:endParaRPr kumimoji="1" lang="ja-JP" altLang="en-US" b="1" spc="-100" dirty="0">
              <a:solidFill>
                <a:schemeClr val="bg1"/>
              </a:solidFill>
              <a:latin typeface="Meiryo" panose="020B0604030504040204" pitchFamily="34" charset="-128"/>
              <a:ea typeface="Meiryo" panose="020B0604030504040204" pitchFamily="34" charset="-128"/>
            </a:endParaRPr>
          </a:p>
        </p:txBody>
      </p:sp>
      <p:sp>
        <p:nvSpPr>
          <p:cNvPr id="216" name="テキスト ボックス 215">
            <a:extLst>
              <a:ext uri="{FF2B5EF4-FFF2-40B4-BE49-F238E27FC236}">
                <a16:creationId xmlns:a16="http://schemas.microsoft.com/office/drawing/2014/main" id="{481E9284-C62B-4993-A1EF-EEDDB3A6B7A7}"/>
              </a:ext>
            </a:extLst>
          </p:cNvPr>
          <p:cNvSpPr txBox="1"/>
          <p:nvPr/>
        </p:nvSpPr>
        <p:spPr>
          <a:xfrm>
            <a:off x="2018309" y="4987473"/>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320</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4" name="テキスト ボックス 223">
            <a:extLst>
              <a:ext uri="{FF2B5EF4-FFF2-40B4-BE49-F238E27FC236}">
                <a16:creationId xmlns:a16="http://schemas.microsoft.com/office/drawing/2014/main" id="{0151E3B5-DE6D-4E9F-9305-6CBBC2AF9031}"/>
              </a:ext>
            </a:extLst>
          </p:cNvPr>
          <p:cNvSpPr txBox="1"/>
          <p:nvPr/>
        </p:nvSpPr>
        <p:spPr>
          <a:xfrm>
            <a:off x="3683880" y="4366862"/>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218</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5" name="テキスト ボックス 224">
            <a:extLst>
              <a:ext uri="{FF2B5EF4-FFF2-40B4-BE49-F238E27FC236}">
                <a16:creationId xmlns:a16="http://schemas.microsoft.com/office/drawing/2014/main" id="{663D1B4A-46F6-4BE4-9AEF-A6691B124A43}"/>
              </a:ext>
            </a:extLst>
          </p:cNvPr>
          <p:cNvSpPr txBox="1"/>
          <p:nvPr/>
        </p:nvSpPr>
        <p:spPr>
          <a:xfrm>
            <a:off x="3683880" y="4981042"/>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a:t>
            </a:r>
            <a:r>
              <a:rPr kumimoji="1" lang="en-US" altLang="ja-JP" sz="1400" b="1" dirty="0">
                <a:latin typeface="Meiryo" panose="020B0604030504040204" pitchFamily="34" charset="-128"/>
                <a:ea typeface="Meiryo" panose="020B0604030504040204" pitchFamily="34" charset="-128"/>
              </a:rPr>
              <a:t>00,000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7" name="テキスト ボックス 226">
            <a:extLst>
              <a:ext uri="{FF2B5EF4-FFF2-40B4-BE49-F238E27FC236}">
                <a16:creationId xmlns:a16="http://schemas.microsoft.com/office/drawing/2014/main" id="{C47DB22B-77AE-4B93-8035-F13108C4F4B5}"/>
              </a:ext>
            </a:extLst>
          </p:cNvPr>
          <p:cNvSpPr txBox="1"/>
          <p:nvPr/>
        </p:nvSpPr>
        <p:spPr>
          <a:xfrm>
            <a:off x="5384509" y="4360511"/>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242</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8" name="テキスト ボックス 227">
            <a:extLst>
              <a:ext uri="{FF2B5EF4-FFF2-40B4-BE49-F238E27FC236}">
                <a16:creationId xmlns:a16="http://schemas.microsoft.com/office/drawing/2014/main" id="{E7F6843B-A3D2-4025-824A-25C3D5EE450E}"/>
              </a:ext>
            </a:extLst>
          </p:cNvPr>
          <p:cNvSpPr txBox="1"/>
          <p:nvPr/>
        </p:nvSpPr>
        <p:spPr>
          <a:xfrm>
            <a:off x="5374319" y="4974691"/>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222</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pic>
        <p:nvPicPr>
          <p:cNvPr id="231" name="図 230">
            <a:extLst>
              <a:ext uri="{FF2B5EF4-FFF2-40B4-BE49-F238E27FC236}">
                <a16:creationId xmlns:a16="http://schemas.microsoft.com/office/drawing/2014/main" id="{C16F2A8A-DF20-4A6A-9197-3DC6FC6ADF7F}"/>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267745" y="3225370"/>
            <a:ext cx="852663" cy="537393"/>
          </a:xfrm>
          <a:prstGeom prst="rect">
            <a:avLst/>
          </a:prstGeom>
        </p:spPr>
      </p:pic>
      <p:pic>
        <p:nvPicPr>
          <p:cNvPr id="234" name="図 233">
            <a:extLst>
              <a:ext uri="{FF2B5EF4-FFF2-40B4-BE49-F238E27FC236}">
                <a16:creationId xmlns:a16="http://schemas.microsoft.com/office/drawing/2014/main" id="{5326A0ED-DCDB-4DF1-BC98-F1DA6E9AB5CF}"/>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4279213" y="3225370"/>
            <a:ext cx="265485" cy="523697"/>
          </a:xfrm>
          <a:prstGeom prst="rect">
            <a:avLst/>
          </a:prstGeom>
        </p:spPr>
      </p:pic>
      <p:cxnSp>
        <p:nvCxnSpPr>
          <p:cNvPr id="235" name="直線コネクタ 234">
            <a:extLst>
              <a:ext uri="{FF2B5EF4-FFF2-40B4-BE49-F238E27FC236}">
                <a16:creationId xmlns:a16="http://schemas.microsoft.com/office/drawing/2014/main" id="{0A9D00A4-22E5-48A8-855D-A1CA496CFACF}"/>
              </a:ext>
            </a:extLst>
          </p:cNvPr>
          <p:cNvCxnSpPr>
            <a:cxnSpLocks/>
          </p:cNvCxnSpPr>
          <p:nvPr/>
        </p:nvCxnSpPr>
        <p:spPr>
          <a:xfrm>
            <a:off x="5391771"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36" name="直線コネクタ 235">
            <a:extLst>
              <a:ext uri="{FF2B5EF4-FFF2-40B4-BE49-F238E27FC236}">
                <a16:creationId xmlns:a16="http://schemas.microsoft.com/office/drawing/2014/main" id="{6CFD71EE-7130-4A73-91A0-3FFBAB434FF4}"/>
              </a:ext>
            </a:extLst>
          </p:cNvPr>
          <p:cNvCxnSpPr>
            <a:cxnSpLocks/>
          </p:cNvCxnSpPr>
          <p:nvPr/>
        </p:nvCxnSpPr>
        <p:spPr>
          <a:xfrm>
            <a:off x="5391771"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237" name="図 236">
            <a:extLst>
              <a:ext uri="{FF2B5EF4-FFF2-40B4-BE49-F238E27FC236}">
                <a16:creationId xmlns:a16="http://schemas.microsoft.com/office/drawing/2014/main" id="{28989A0C-7B69-4DB4-AC91-986619D11CB1}"/>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5554555" y="3225370"/>
            <a:ext cx="1030790" cy="530291"/>
          </a:xfrm>
          <a:prstGeom prst="rect">
            <a:avLst/>
          </a:prstGeom>
        </p:spPr>
      </p:pic>
      <p:cxnSp>
        <p:nvCxnSpPr>
          <p:cNvPr id="269" name="直線コネクタ 268">
            <a:extLst>
              <a:ext uri="{FF2B5EF4-FFF2-40B4-BE49-F238E27FC236}">
                <a16:creationId xmlns:a16="http://schemas.microsoft.com/office/drawing/2014/main" id="{284D5320-0AAD-45C4-BD79-E0C233CBEA30}"/>
              </a:ext>
            </a:extLst>
          </p:cNvPr>
          <p:cNvCxnSpPr>
            <a:cxnSpLocks/>
          </p:cNvCxnSpPr>
          <p:nvPr/>
        </p:nvCxnSpPr>
        <p:spPr>
          <a:xfrm>
            <a:off x="5409771"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5" name="台形 4">
            <a:extLst>
              <a:ext uri="{FF2B5EF4-FFF2-40B4-BE49-F238E27FC236}">
                <a16:creationId xmlns:a16="http://schemas.microsoft.com/office/drawing/2014/main" id="{FFF1C4B9-2C6D-FE49-9EA8-14FDA734FC18}"/>
              </a:ext>
            </a:extLst>
          </p:cNvPr>
          <p:cNvSpPr/>
          <p:nvPr/>
        </p:nvSpPr>
        <p:spPr>
          <a:xfrm rot="10800000">
            <a:off x="1912792" y="2811155"/>
            <a:ext cx="1513576" cy="324000"/>
          </a:xfrm>
          <a:prstGeom prst="trapezoid">
            <a:avLst/>
          </a:prstGeom>
          <a:solidFill>
            <a:srgbClr val="74B145"/>
          </a:solidFill>
          <a:ln w="5715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8E4F8BF8-7611-2240-9865-8C1C46BD883B}"/>
              </a:ext>
            </a:extLst>
          </p:cNvPr>
          <p:cNvCxnSpPr/>
          <p:nvPr/>
        </p:nvCxnSpPr>
        <p:spPr>
          <a:xfrm>
            <a:off x="5244710" y="2799116"/>
            <a:ext cx="0" cy="27113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C799470B-2023-8E40-8178-D25B2262281A}"/>
              </a:ext>
            </a:extLst>
          </p:cNvPr>
          <p:cNvCxnSpPr/>
          <p:nvPr/>
        </p:nvCxnSpPr>
        <p:spPr>
          <a:xfrm>
            <a:off x="3545063" y="2799116"/>
            <a:ext cx="0" cy="27113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01" name="テキスト ボックス 200">
            <a:extLst>
              <a:ext uri="{FF2B5EF4-FFF2-40B4-BE49-F238E27FC236}">
                <a16:creationId xmlns:a16="http://schemas.microsoft.com/office/drawing/2014/main" id="{D5ED5AA8-91E6-4C55-88DD-FA540CB8F059}"/>
              </a:ext>
            </a:extLst>
          </p:cNvPr>
          <p:cNvSpPr txBox="1"/>
          <p:nvPr/>
        </p:nvSpPr>
        <p:spPr>
          <a:xfrm>
            <a:off x="2350743" y="2790522"/>
            <a:ext cx="607859" cy="461665"/>
          </a:xfrm>
          <a:prstGeom prst="rect">
            <a:avLst/>
          </a:prstGeom>
          <a:noFill/>
        </p:spPr>
        <p:txBody>
          <a:bodyPr wrap="none" rtlCol="0">
            <a:spAutoFit/>
          </a:bodyPr>
          <a:lstStyle/>
          <a:p>
            <a:r>
              <a:rPr kumimoji="1" lang="en-US" altLang="ja-JP" sz="2400" b="1" dirty="0">
                <a:solidFill>
                  <a:schemeClr val="bg1"/>
                </a:solidFill>
                <a:latin typeface="Meiryo" panose="020B0604030504040204" pitchFamily="34" charset="-128"/>
                <a:ea typeface="Meiryo" panose="020B0604030504040204" pitchFamily="34" charset="-128"/>
              </a:rPr>
              <a:t>PC</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272" name="平行四辺形 271">
            <a:extLst>
              <a:ext uri="{FF2B5EF4-FFF2-40B4-BE49-F238E27FC236}">
                <a16:creationId xmlns:a16="http://schemas.microsoft.com/office/drawing/2014/main" id="{F5A52874-88CA-F542-B53D-89396DDCD8A3}"/>
              </a:ext>
            </a:extLst>
          </p:cNvPr>
          <p:cNvSpPr/>
          <p:nvPr/>
        </p:nvSpPr>
        <p:spPr>
          <a:xfrm>
            <a:off x="7324648" y="56634"/>
            <a:ext cx="1272154" cy="323405"/>
          </a:xfrm>
          <a:prstGeom prst="parallelogram">
            <a:avLst/>
          </a:prstGeom>
          <a:solidFill>
            <a:schemeClr val="bg1"/>
          </a:solidFill>
          <a:ln w="50800" cap="rnd">
            <a:solidFill>
              <a:srgbClr val="74B145"/>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平行四辺形 273">
            <a:extLst>
              <a:ext uri="{FF2B5EF4-FFF2-40B4-BE49-F238E27FC236}">
                <a16:creationId xmlns:a16="http://schemas.microsoft.com/office/drawing/2014/main" id="{B7F04D89-4097-F74D-88F4-5C337844765D}"/>
              </a:ext>
            </a:extLst>
          </p:cNvPr>
          <p:cNvSpPr/>
          <p:nvPr/>
        </p:nvSpPr>
        <p:spPr>
          <a:xfrm>
            <a:off x="8568687" y="56634"/>
            <a:ext cx="1272154" cy="323405"/>
          </a:xfrm>
          <a:prstGeom prst="parallelogram">
            <a:avLst/>
          </a:prstGeom>
          <a:solidFill>
            <a:schemeClr val="bg1"/>
          </a:solidFill>
          <a:ln w="50800" cap="rnd">
            <a:solidFill>
              <a:srgbClr val="74B145"/>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4" descr="「ヤフーロゴ」の画像検索結果">
            <a:hlinkClick r:id="rId7"/>
            <a:extLst>
              <a:ext uri="{FF2B5EF4-FFF2-40B4-BE49-F238E27FC236}">
                <a16:creationId xmlns:a16="http://schemas.microsoft.com/office/drawing/2014/main" id="{46B96818-4BB0-0F4C-9123-89F71D470AF5}"/>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875566" y="132399"/>
            <a:ext cx="669243" cy="210957"/>
          </a:xfrm>
          <a:prstGeom prst="rect">
            <a:avLst/>
          </a:prstGeom>
          <a:noFill/>
        </p:spPr>
      </p:pic>
      <p:cxnSp>
        <p:nvCxnSpPr>
          <p:cNvPr id="282" name="直線コネクタ 281">
            <a:extLst>
              <a:ext uri="{FF2B5EF4-FFF2-40B4-BE49-F238E27FC236}">
                <a16:creationId xmlns:a16="http://schemas.microsoft.com/office/drawing/2014/main" id="{09750A97-2BD8-3648-8878-E84AA67F4379}"/>
              </a:ext>
            </a:extLst>
          </p:cNvPr>
          <p:cNvCxnSpPr>
            <a:cxnSpLocks/>
          </p:cNvCxnSpPr>
          <p:nvPr/>
        </p:nvCxnSpPr>
        <p:spPr>
          <a:xfrm>
            <a:off x="3724336"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84" name="直線コネクタ 283">
            <a:extLst>
              <a:ext uri="{FF2B5EF4-FFF2-40B4-BE49-F238E27FC236}">
                <a16:creationId xmlns:a16="http://schemas.microsoft.com/office/drawing/2014/main" id="{24ECF07F-CA34-E648-928D-6999E21D0533}"/>
              </a:ext>
            </a:extLst>
          </p:cNvPr>
          <p:cNvCxnSpPr>
            <a:cxnSpLocks/>
          </p:cNvCxnSpPr>
          <p:nvPr/>
        </p:nvCxnSpPr>
        <p:spPr>
          <a:xfrm>
            <a:off x="3724336"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2" name="直線コネクタ 291">
            <a:extLst>
              <a:ext uri="{FF2B5EF4-FFF2-40B4-BE49-F238E27FC236}">
                <a16:creationId xmlns:a16="http://schemas.microsoft.com/office/drawing/2014/main" id="{9FFCB5F0-73DB-5E49-ADDA-262BC90DC55C}"/>
              </a:ext>
            </a:extLst>
          </p:cNvPr>
          <p:cNvCxnSpPr>
            <a:cxnSpLocks/>
          </p:cNvCxnSpPr>
          <p:nvPr/>
        </p:nvCxnSpPr>
        <p:spPr>
          <a:xfrm>
            <a:off x="3742336"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3" name="直線コネクタ 292">
            <a:extLst>
              <a:ext uri="{FF2B5EF4-FFF2-40B4-BE49-F238E27FC236}">
                <a16:creationId xmlns:a16="http://schemas.microsoft.com/office/drawing/2014/main" id="{AE245413-E1AC-8940-B69E-72664800E4D7}"/>
              </a:ext>
            </a:extLst>
          </p:cNvPr>
          <p:cNvCxnSpPr>
            <a:cxnSpLocks/>
          </p:cNvCxnSpPr>
          <p:nvPr/>
        </p:nvCxnSpPr>
        <p:spPr>
          <a:xfrm>
            <a:off x="1994148"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4" name="直線コネクタ 293">
            <a:extLst>
              <a:ext uri="{FF2B5EF4-FFF2-40B4-BE49-F238E27FC236}">
                <a16:creationId xmlns:a16="http://schemas.microsoft.com/office/drawing/2014/main" id="{00594EFF-1604-0E49-B12A-EEBD05DE57B0}"/>
              </a:ext>
            </a:extLst>
          </p:cNvPr>
          <p:cNvCxnSpPr>
            <a:cxnSpLocks/>
          </p:cNvCxnSpPr>
          <p:nvPr/>
        </p:nvCxnSpPr>
        <p:spPr>
          <a:xfrm>
            <a:off x="1994148"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5" name="直線コネクタ 294">
            <a:extLst>
              <a:ext uri="{FF2B5EF4-FFF2-40B4-BE49-F238E27FC236}">
                <a16:creationId xmlns:a16="http://schemas.microsoft.com/office/drawing/2014/main" id="{F39157D7-EB4F-7A4A-B5D8-D7A36A03A6AD}"/>
              </a:ext>
            </a:extLst>
          </p:cNvPr>
          <p:cNvCxnSpPr>
            <a:cxnSpLocks/>
          </p:cNvCxnSpPr>
          <p:nvPr/>
        </p:nvCxnSpPr>
        <p:spPr>
          <a:xfrm>
            <a:off x="2012148"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54" name="円/楕円 279">
            <a:extLst>
              <a:ext uri="{FF2B5EF4-FFF2-40B4-BE49-F238E27FC236}">
                <a16:creationId xmlns:a16="http://schemas.microsoft.com/office/drawing/2014/main" id="{A982365A-AA02-432F-B42E-7DB935BF10A8}"/>
              </a:ext>
            </a:extLst>
          </p:cNvPr>
          <p:cNvSpPr>
            <a:spLocks noChangeAspect="1"/>
          </p:cNvSpPr>
          <p:nvPr/>
        </p:nvSpPr>
        <p:spPr>
          <a:xfrm>
            <a:off x="2608981"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55" name="円/楕円 280">
            <a:extLst>
              <a:ext uri="{FF2B5EF4-FFF2-40B4-BE49-F238E27FC236}">
                <a16:creationId xmlns:a16="http://schemas.microsoft.com/office/drawing/2014/main" id="{9BB822D8-2414-44DD-A0BF-FBC5EDF08A22}"/>
              </a:ext>
            </a:extLst>
          </p:cNvPr>
          <p:cNvSpPr>
            <a:spLocks noChangeAspect="1"/>
          </p:cNvSpPr>
          <p:nvPr/>
        </p:nvSpPr>
        <p:spPr>
          <a:xfrm>
            <a:off x="4306319"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59" name="円/楕円 281">
            <a:extLst>
              <a:ext uri="{FF2B5EF4-FFF2-40B4-BE49-F238E27FC236}">
                <a16:creationId xmlns:a16="http://schemas.microsoft.com/office/drawing/2014/main" id="{B98D657C-5130-42E2-A372-BF063DD89224}"/>
              </a:ext>
            </a:extLst>
          </p:cNvPr>
          <p:cNvSpPr>
            <a:spLocks noChangeAspect="1"/>
          </p:cNvSpPr>
          <p:nvPr/>
        </p:nvSpPr>
        <p:spPr>
          <a:xfrm>
            <a:off x="5984629"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61" name="Text Box 11">
            <a:extLst>
              <a:ext uri="{FF2B5EF4-FFF2-40B4-BE49-F238E27FC236}">
                <a16:creationId xmlns:a16="http://schemas.microsoft.com/office/drawing/2014/main" id="{96F7C3E0-22F8-411A-B53C-EFC4272CC7A4}"/>
              </a:ext>
            </a:extLst>
          </p:cNvPr>
          <p:cNvSpPr txBox="1">
            <a:spLocks noChangeArrowheads="1"/>
          </p:cNvSpPr>
          <p:nvPr/>
        </p:nvSpPr>
        <p:spPr bwMode="auto">
          <a:xfrm>
            <a:off x="2622569" y="3904225"/>
            <a:ext cx="3531017" cy="265457"/>
          </a:xfrm>
          <a:prstGeom prst="rect">
            <a:avLst/>
          </a:prstGeom>
          <a:noFill/>
          <a:ln w="28575">
            <a:noFill/>
            <a:miter lim="800000"/>
            <a:headEnd/>
            <a:tailEnd type="none" w="med" len="sm"/>
          </a:ln>
          <a:effectLst/>
        </p:spPr>
        <p:txBody>
          <a:bodyPr wrap="square" lIns="0" tIns="0" rIns="0" bIns="0">
            <a:spAutoFit/>
          </a:bodyPr>
          <a:lstStyle/>
          <a:p>
            <a:pPr algn="ctr" defTabSz="913972">
              <a:lnSpc>
                <a:spcPct val="120000"/>
              </a:lnSpc>
            </a:pPr>
            <a:r>
              <a:rPr lang="ja-JP" altLang="en-US" sz="1500" b="1" spc="100" dirty="0">
                <a:effectLst>
                  <a:glow rad="228600">
                    <a:srgbClr val="E4F1DA"/>
                  </a:glow>
                </a:effectLst>
                <a:latin typeface="メイリオ" pitchFamily="50" charset="-128"/>
                <a:ea typeface="メイリオ" pitchFamily="50" charset="-128"/>
                <a:cs typeface="メイリオ" pitchFamily="50" charset="-128"/>
              </a:rPr>
              <a:t>平日開始の</a:t>
            </a:r>
            <a:r>
              <a:rPr lang="en-US" altLang="ja-JP" sz="1500" b="1" spc="100" dirty="0">
                <a:effectLst>
                  <a:glow rad="228600">
                    <a:srgbClr val="E4F1DA"/>
                  </a:glow>
                </a:effectLst>
                <a:latin typeface="メイリオ" pitchFamily="50" charset="-128"/>
                <a:ea typeface="メイリオ" pitchFamily="50" charset="-128"/>
                <a:cs typeface="メイリオ" pitchFamily="50" charset="-128"/>
              </a:rPr>
              <a:t>5</a:t>
            </a:r>
            <a:r>
              <a:rPr lang="ja-JP" altLang="en-US" sz="1500" b="1" spc="100" dirty="0">
                <a:effectLst>
                  <a:glow rad="228600">
                    <a:srgbClr val="E4F1DA"/>
                  </a:glow>
                </a:effectLst>
                <a:latin typeface="メイリオ" pitchFamily="50" charset="-128"/>
                <a:ea typeface="メイリオ" pitchFamily="50" charset="-128"/>
                <a:cs typeface="メイリオ" pitchFamily="50" charset="-128"/>
              </a:rPr>
              <a:t>日</a:t>
            </a:r>
            <a:r>
              <a:rPr lang="en-US" altLang="ja-JP" sz="1500" b="1" spc="100" dirty="0">
                <a:effectLst>
                  <a:glow rad="228600">
                    <a:srgbClr val="E4F1DA"/>
                  </a:glow>
                </a:effectLst>
                <a:latin typeface="メイリオ" pitchFamily="50" charset="-128"/>
                <a:ea typeface="メイリオ" pitchFamily="50" charset="-128"/>
                <a:cs typeface="メイリオ" pitchFamily="50" charset="-128"/>
              </a:rPr>
              <a:t>〜</a:t>
            </a:r>
            <a:r>
              <a:rPr lang="en-US" altLang="ja-JP" sz="1500" b="1" spc="100" dirty="0">
                <a:ln w="0">
                  <a:noFill/>
                </a:ln>
                <a:solidFill>
                  <a:srgbClr val="FF0000"/>
                </a:solidFill>
                <a:effectLst>
                  <a:glow rad="228600">
                    <a:srgbClr val="E4F1DA"/>
                  </a:glow>
                </a:effectLst>
                <a:latin typeface="メイリオ" pitchFamily="50" charset="-128"/>
                <a:ea typeface="メイリオ" pitchFamily="50" charset="-128"/>
                <a:cs typeface="メイリオ" pitchFamily="50" charset="-128"/>
              </a:rPr>
              <a:t>1</a:t>
            </a:r>
            <a:r>
              <a:rPr lang="ja-JP" altLang="en-US" sz="1500" b="1" spc="100" dirty="0">
                <a:ln w="0">
                  <a:noFill/>
                </a:ln>
                <a:solidFill>
                  <a:srgbClr val="FF0000"/>
                </a:solidFill>
                <a:effectLst>
                  <a:glow rad="228600">
                    <a:srgbClr val="E4F1DA"/>
                  </a:glow>
                </a:effectLst>
                <a:latin typeface="メイリオ" pitchFamily="50" charset="-128"/>
                <a:ea typeface="メイリオ" pitchFamily="50" charset="-128"/>
                <a:cs typeface="メイリオ" pitchFamily="50" charset="-128"/>
              </a:rPr>
              <a:t>ヶ月間</a:t>
            </a:r>
            <a:r>
              <a:rPr lang="ja-JP" altLang="en-US" sz="1500" b="1" spc="100" dirty="0">
                <a:effectLst>
                  <a:glow rad="228600">
                    <a:srgbClr val="E4F1DA"/>
                  </a:glow>
                </a:effectLst>
                <a:latin typeface="メイリオ" pitchFamily="50" charset="-128"/>
                <a:ea typeface="メイリオ" pitchFamily="50" charset="-128"/>
                <a:cs typeface="メイリオ" pitchFamily="50" charset="-128"/>
              </a:rPr>
              <a:t>で自由設定　</a:t>
            </a:r>
            <a:endParaRPr lang="en-US" altLang="ja-JP" sz="1500" spc="100" dirty="0">
              <a:effectLst>
                <a:glow rad="228600">
                  <a:srgbClr val="E4F1DA"/>
                </a:glow>
              </a:effectLst>
              <a:latin typeface="メイリオ" pitchFamily="50" charset="-128"/>
              <a:ea typeface="メイリオ" pitchFamily="50" charset="-128"/>
              <a:cs typeface="メイリオ" pitchFamily="50" charset="-128"/>
            </a:endParaRPr>
          </a:p>
        </p:txBody>
      </p:sp>
      <p:sp>
        <p:nvSpPr>
          <p:cNvPr id="276" name="平行四辺形 275">
            <a:extLst>
              <a:ext uri="{FF2B5EF4-FFF2-40B4-BE49-F238E27FC236}">
                <a16:creationId xmlns:a16="http://schemas.microsoft.com/office/drawing/2014/main" id="{1791AA5D-E099-6B4E-A387-CE81C776E564}"/>
              </a:ext>
            </a:extLst>
          </p:cNvPr>
          <p:cNvSpPr/>
          <p:nvPr/>
        </p:nvSpPr>
        <p:spPr>
          <a:xfrm>
            <a:off x="177693" y="1047311"/>
            <a:ext cx="673027" cy="689838"/>
          </a:xfrm>
          <a:prstGeom prst="parallelogram">
            <a:avLst>
              <a:gd name="adj" fmla="val 27873"/>
            </a:avLst>
          </a:prstGeom>
          <a:gradFill>
            <a:gsLst>
              <a:gs pos="100000">
                <a:srgbClr val="74B145"/>
              </a:gs>
              <a:gs pos="0">
                <a:srgbClr val="E4F1DA"/>
              </a:gs>
            </a:gsLst>
            <a:lin ang="16200000" scaled="1"/>
          </a:gradFill>
          <a:ln w="76200" cap="rnd">
            <a:gradFill>
              <a:gsLst>
                <a:gs pos="0">
                  <a:srgbClr val="74B145"/>
                </a:gs>
                <a:gs pos="100000">
                  <a:srgbClr val="E4F1DA"/>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テキスト ボックス 222">
            <a:extLst>
              <a:ext uri="{FF2B5EF4-FFF2-40B4-BE49-F238E27FC236}">
                <a16:creationId xmlns:a16="http://schemas.microsoft.com/office/drawing/2014/main" id="{66AB387E-F4B1-D741-8B09-C52695BA40ED}"/>
              </a:ext>
            </a:extLst>
          </p:cNvPr>
          <p:cNvSpPr txBox="1"/>
          <p:nvPr/>
        </p:nvSpPr>
        <p:spPr>
          <a:xfrm>
            <a:off x="219809" y="94093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1</a:t>
            </a:r>
          </a:p>
        </p:txBody>
      </p:sp>
      <p:sp>
        <p:nvSpPr>
          <p:cNvPr id="301" name="平行四辺形 300">
            <a:extLst>
              <a:ext uri="{FF2B5EF4-FFF2-40B4-BE49-F238E27FC236}">
                <a16:creationId xmlns:a16="http://schemas.microsoft.com/office/drawing/2014/main" id="{E34C82A2-0209-A34F-95AB-D6F553709AE8}"/>
              </a:ext>
            </a:extLst>
          </p:cNvPr>
          <p:cNvSpPr/>
          <p:nvPr/>
        </p:nvSpPr>
        <p:spPr>
          <a:xfrm>
            <a:off x="177693" y="2317131"/>
            <a:ext cx="673027" cy="689838"/>
          </a:xfrm>
          <a:prstGeom prst="parallelogram">
            <a:avLst>
              <a:gd name="adj" fmla="val 27873"/>
            </a:avLst>
          </a:prstGeom>
          <a:gradFill>
            <a:gsLst>
              <a:gs pos="100000">
                <a:srgbClr val="74B145"/>
              </a:gs>
              <a:gs pos="0">
                <a:srgbClr val="E4F1DA"/>
              </a:gs>
            </a:gsLst>
            <a:lin ang="16200000" scaled="1"/>
          </a:gradFill>
          <a:ln w="76200" cap="rnd">
            <a:gradFill>
              <a:gsLst>
                <a:gs pos="0">
                  <a:srgbClr val="74B145"/>
                </a:gs>
                <a:gs pos="100000">
                  <a:srgbClr val="E4F1DA"/>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テキスト ボックス 301">
            <a:extLst>
              <a:ext uri="{FF2B5EF4-FFF2-40B4-BE49-F238E27FC236}">
                <a16:creationId xmlns:a16="http://schemas.microsoft.com/office/drawing/2014/main" id="{603153F0-6F04-274A-B288-A5409C3DC94A}"/>
              </a:ext>
            </a:extLst>
          </p:cNvPr>
          <p:cNvSpPr txBox="1"/>
          <p:nvPr/>
        </p:nvSpPr>
        <p:spPr>
          <a:xfrm>
            <a:off x="219809" y="221075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2</a:t>
            </a:r>
          </a:p>
        </p:txBody>
      </p:sp>
      <p:sp>
        <p:nvSpPr>
          <p:cNvPr id="221" name="角丸四角形 204">
            <a:extLst>
              <a:ext uri="{FF2B5EF4-FFF2-40B4-BE49-F238E27FC236}">
                <a16:creationId xmlns:a16="http://schemas.microsoft.com/office/drawing/2014/main" id="{1C56706A-217D-4849-BA42-39641EEBD5AC}"/>
              </a:ext>
            </a:extLst>
          </p:cNvPr>
          <p:cNvSpPr/>
          <p:nvPr/>
        </p:nvSpPr>
        <p:spPr>
          <a:xfrm>
            <a:off x="7212470" y="2793355"/>
            <a:ext cx="2402211" cy="1319674"/>
          </a:xfrm>
          <a:prstGeom prst="roundRect">
            <a:avLst>
              <a:gd name="adj" fmla="val 4415"/>
            </a:avLst>
          </a:prstGeom>
          <a:solidFill>
            <a:srgbClr val="E4F1DA"/>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280" name="台形 279">
            <a:extLst>
              <a:ext uri="{FF2B5EF4-FFF2-40B4-BE49-F238E27FC236}">
                <a16:creationId xmlns:a16="http://schemas.microsoft.com/office/drawing/2014/main" id="{29042998-75E4-5748-BA2E-6D9831288DF8}"/>
              </a:ext>
            </a:extLst>
          </p:cNvPr>
          <p:cNvSpPr/>
          <p:nvPr/>
        </p:nvSpPr>
        <p:spPr>
          <a:xfrm rot="10800000">
            <a:off x="7254428" y="2811154"/>
            <a:ext cx="2310258" cy="324000"/>
          </a:xfrm>
          <a:prstGeom prst="trapezoid">
            <a:avLst/>
          </a:prstGeom>
          <a:solidFill>
            <a:srgbClr val="649B3D"/>
          </a:solidFill>
          <a:ln w="57150" cap="rnd">
            <a:solidFill>
              <a:srgbClr val="649B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92" name="テキスト ボックス 191">
            <a:extLst>
              <a:ext uri="{FF2B5EF4-FFF2-40B4-BE49-F238E27FC236}">
                <a16:creationId xmlns:a16="http://schemas.microsoft.com/office/drawing/2014/main" id="{C0DEBF15-F42D-7A44-BC63-DB4B0A11622A}"/>
              </a:ext>
            </a:extLst>
          </p:cNvPr>
          <p:cNvSpPr txBox="1"/>
          <p:nvPr/>
        </p:nvSpPr>
        <p:spPr>
          <a:xfrm>
            <a:off x="7315722" y="2867920"/>
            <a:ext cx="1484182" cy="261610"/>
          </a:xfrm>
          <a:prstGeom prst="rect">
            <a:avLst/>
          </a:prstGeom>
          <a:noFill/>
        </p:spPr>
        <p:txBody>
          <a:bodyPr wrap="square" rtlCol="0">
            <a:spAutoFit/>
          </a:bodyPr>
          <a:lstStyle/>
          <a:p>
            <a:pPr algn="ctr"/>
            <a:r>
              <a:rPr lang="en-US" altLang="ja-JP" sz="1100" b="1" kern="0" spc="-100" dirty="0">
                <a:solidFill>
                  <a:schemeClr val="bg1"/>
                </a:solidFill>
                <a:latin typeface="Meiryo" panose="020B0604030504040204" pitchFamily="34" charset="-128"/>
                <a:ea typeface="Meiryo" panose="020B0604030504040204" pitchFamily="34" charset="-128"/>
              </a:rPr>
              <a:t>JR</a:t>
            </a:r>
            <a:r>
              <a:rPr lang="ja-JP" altLang="en-US" sz="1100" b="1" kern="0" spc="-100">
                <a:solidFill>
                  <a:schemeClr val="bg1"/>
                </a:solidFill>
                <a:latin typeface="Meiryo" panose="020B0604030504040204" pitchFamily="34" charset="-128"/>
                <a:ea typeface="Meiryo" panose="020B0604030504040204" pitchFamily="34" charset="-128"/>
              </a:rPr>
              <a:t>博多シティビジョン</a:t>
            </a:r>
            <a:endParaRPr lang="ja-JP" altLang="en-US" sz="1100" b="1" kern="0" spc="-100" dirty="0">
              <a:solidFill>
                <a:schemeClr val="bg1"/>
              </a:solidFill>
              <a:latin typeface="Meiryo" panose="020B0604030504040204" pitchFamily="34" charset="-128"/>
              <a:ea typeface="Meiryo" panose="020B0604030504040204" pitchFamily="34" charset="-128"/>
            </a:endParaRPr>
          </a:p>
        </p:txBody>
      </p:sp>
      <p:sp>
        <p:nvSpPr>
          <p:cNvPr id="179" name="テキスト ボックス 178">
            <a:extLst>
              <a:ext uri="{FF2B5EF4-FFF2-40B4-BE49-F238E27FC236}">
                <a16:creationId xmlns:a16="http://schemas.microsoft.com/office/drawing/2014/main" id="{CE20491A-3036-AE4B-9D35-230141423F43}"/>
              </a:ext>
            </a:extLst>
          </p:cNvPr>
          <p:cNvSpPr txBox="1"/>
          <p:nvPr/>
        </p:nvSpPr>
        <p:spPr>
          <a:xfrm>
            <a:off x="1713562" y="90580"/>
            <a:ext cx="4885579" cy="30469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altLang="ja-JP" sz="1200" b="1" dirty="0">
                <a:solidFill>
                  <a:srgbClr val="FF0000"/>
                </a:solidFill>
                <a:latin typeface="Meiryo" panose="020B0604030504040204" pitchFamily="34" charset="-128"/>
                <a:ea typeface="Meiryo" panose="020B0604030504040204" pitchFamily="34" charset="-128"/>
              </a:rPr>
              <a:t>2</a:t>
            </a:r>
            <a:r>
              <a:rPr kumimoji="0" lang="ja-JP" altLang="en-US"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次利用可能な動画制作</a:t>
            </a:r>
            <a:r>
              <a:rPr kumimoji="0" lang="ja-JP" altLang="en-US"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から広告出稿までのオールインワン企画！</a:t>
            </a:r>
            <a:endParaRPr kumimoji="0" lang="en-US" altLang="ja-JP"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189" name="円/楕円 188">
            <a:extLst>
              <a:ext uri="{FF2B5EF4-FFF2-40B4-BE49-F238E27FC236}">
                <a16:creationId xmlns:a16="http://schemas.microsoft.com/office/drawing/2014/main" id="{DAD63A05-862C-0B46-8DC1-BD23C2045640}"/>
              </a:ext>
            </a:extLst>
          </p:cNvPr>
          <p:cNvSpPr>
            <a:spLocks noChangeAspect="1"/>
          </p:cNvSpPr>
          <p:nvPr/>
        </p:nvSpPr>
        <p:spPr>
          <a:xfrm>
            <a:off x="3318201" y="278399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74B145"/>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74B145"/>
              </a:solidFill>
              <a:effectLst/>
              <a:uLnTx/>
              <a:uFillTx/>
              <a:latin typeface="Meiryo" panose="020B0604030504040204" pitchFamily="34" charset="-128"/>
              <a:ea typeface="Meiryo" panose="020B0604030504040204" pitchFamily="34" charset="-128"/>
              <a:cs typeface="+mn-cs"/>
            </a:endParaRPr>
          </a:p>
        </p:txBody>
      </p:sp>
      <p:sp>
        <p:nvSpPr>
          <p:cNvPr id="190" name="円/楕円 140">
            <a:extLst>
              <a:ext uri="{FF2B5EF4-FFF2-40B4-BE49-F238E27FC236}">
                <a16:creationId xmlns:a16="http://schemas.microsoft.com/office/drawing/2014/main" id="{599D991D-061C-544A-9139-0617F99884F9}"/>
              </a:ext>
            </a:extLst>
          </p:cNvPr>
          <p:cNvSpPr>
            <a:spLocks noChangeAspect="1"/>
          </p:cNvSpPr>
          <p:nvPr/>
        </p:nvSpPr>
        <p:spPr>
          <a:xfrm>
            <a:off x="5049192" y="278399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74B145"/>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74B145"/>
              </a:solidFill>
              <a:effectLst/>
              <a:uLnTx/>
              <a:uFillTx/>
              <a:latin typeface="Meiryo" panose="020B0604030504040204" pitchFamily="34" charset="-128"/>
              <a:ea typeface="Meiryo" panose="020B0604030504040204" pitchFamily="34" charset="-128"/>
              <a:cs typeface="+mn-cs"/>
            </a:endParaRPr>
          </a:p>
        </p:txBody>
      </p:sp>
      <p:pic>
        <p:nvPicPr>
          <p:cNvPr id="140" name="図 139">
            <a:extLst>
              <a:ext uri="{FF2B5EF4-FFF2-40B4-BE49-F238E27FC236}">
                <a16:creationId xmlns:a16="http://schemas.microsoft.com/office/drawing/2014/main" id="{C7E65DC2-B535-AD46-B316-681B62F7EEF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784124" y="99362"/>
            <a:ext cx="333755" cy="230847"/>
          </a:xfrm>
          <a:prstGeom prst="rect">
            <a:avLst/>
          </a:prstGeom>
        </p:spPr>
      </p:pic>
      <p:sp>
        <p:nvSpPr>
          <p:cNvPr id="143" name="角丸四角形 204">
            <a:extLst>
              <a:ext uri="{FF2B5EF4-FFF2-40B4-BE49-F238E27FC236}">
                <a16:creationId xmlns:a16="http://schemas.microsoft.com/office/drawing/2014/main" id="{2AFA8E9C-B575-6F43-8E7B-81AC7ECBCC92}"/>
              </a:ext>
            </a:extLst>
          </p:cNvPr>
          <p:cNvSpPr/>
          <p:nvPr/>
        </p:nvSpPr>
        <p:spPr>
          <a:xfrm>
            <a:off x="7212470" y="4144310"/>
            <a:ext cx="2402211" cy="1319674"/>
          </a:xfrm>
          <a:prstGeom prst="roundRect">
            <a:avLst>
              <a:gd name="adj" fmla="val 4415"/>
            </a:avLst>
          </a:prstGeom>
          <a:solidFill>
            <a:srgbClr val="E4F1DA"/>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144" name="台形 143">
            <a:extLst>
              <a:ext uri="{FF2B5EF4-FFF2-40B4-BE49-F238E27FC236}">
                <a16:creationId xmlns:a16="http://schemas.microsoft.com/office/drawing/2014/main" id="{A2C0819A-DE7B-7B43-B770-D92874D47BC5}"/>
              </a:ext>
            </a:extLst>
          </p:cNvPr>
          <p:cNvSpPr/>
          <p:nvPr/>
        </p:nvSpPr>
        <p:spPr>
          <a:xfrm rot="10800000">
            <a:off x="7254428" y="4162109"/>
            <a:ext cx="2310258" cy="324000"/>
          </a:xfrm>
          <a:prstGeom prst="trapezoid">
            <a:avLst/>
          </a:prstGeom>
          <a:solidFill>
            <a:srgbClr val="649B3D"/>
          </a:solidFill>
          <a:ln w="57150" cap="rnd">
            <a:solidFill>
              <a:srgbClr val="649B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十字形 259">
            <a:extLst>
              <a:ext uri="{FF2B5EF4-FFF2-40B4-BE49-F238E27FC236}">
                <a16:creationId xmlns:a16="http://schemas.microsoft.com/office/drawing/2014/main" id="{63215458-5BFF-744F-A7FC-8DE6C5B8B5F4}"/>
              </a:ext>
            </a:extLst>
          </p:cNvPr>
          <p:cNvSpPr/>
          <p:nvPr/>
        </p:nvSpPr>
        <p:spPr>
          <a:xfrm>
            <a:off x="6898464" y="3952297"/>
            <a:ext cx="391596" cy="391596"/>
          </a:xfrm>
          <a:prstGeom prst="plus">
            <a:avLst>
              <a:gd name="adj" fmla="val 38383"/>
            </a:avLst>
          </a:prstGeom>
          <a:solidFill>
            <a:schemeClr val="tx1">
              <a:lumMod val="75000"/>
              <a:lumOff val="25000"/>
            </a:schemeClr>
          </a:solidFill>
          <a:ln>
            <a:noFill/>
          </a:ln>
          <a:effectLst>
            <a:glow rad="635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47" name="図 146">
            <a:extLst>
              <a:ext uri="{FF2B5EF4-FFF2-40B4-BE49-F238E27FC236}">
                <a16:creationId xmlns:a16="http://schemas.microsoft.com/office/drawing/2014/main" id="{B91FE55C-6A20-2344-B759-42547860285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787674" y="2950467"/>
            <a:ext cx="698719" cy="753743"/>
          </a:xfrm>
          <a:prstGeom prst="rect">
            <a:avLst/>
          </a:prstGeom>
        </p:spPr>
      </p:pic>
      <p:sp>
        <p:nvSpPr>
          <p:cNvPr id="151" name="四角形: 角を丸くする 8">
            <a:extLst>
              <a:ext uri="{FF2B5EF4-FFF2-40B4-BE49-F238E27FC236}">
                <a16:creationId xmlns:a16="http://schemas.microsoft.com/office/drawing/2014/main" id="{A8F151A4-90BC-0247-9BA2-B076603350AC}"/>
              </a:ext>
            </a:extLst>
          </p:cNvPr>
          <p:cNvSpPr/>
          <p:nvPr/>
        </p:nvSpPr>
        <p:spPr>
          <a:xfrm>
            <a:off x="8787674" y="3678646"/>
            <a:ext cx="698720" cy="370443"/>
          </a:xfrm>
          <a:prstGeom prst="roundRect">
            <a:avLst>
              <a:gd name="adj" fmla="val 50000"/>
            </a:avLst>
          </a:prstGeom>
          <a:solidFill>
            <a:srgbClr val="649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正方形/長方形 151">
            <a:extLst>
              <a:ext uri="{FF2B5EF4-FFF2-40B4-BE49-F238E27FC236}">
                <a16:creationId xmlns:a16="http://schemas.microsoft.com/office/drawing/2014/main" id="{D2A4D97A-4EA6-D24C-91C4-14123EC2959D}"/>
              </a:ext>
            </a:extLst>
          </p:cNvPr>
          <p:cNvSpPr/>
          <p:nvPr/>
        </p:nvSpPr>
        <p:spPr>
          <a:xfrm>
            <a:off x="8834631" y="3667645"/>
            <a:ext cx="595035" cy="215444"/>
          </a:xfrm>
          <a:prstGeom prst="rect">
            <a:avLst/>
          </a:prstGeom>
        </p:spPr>
        <p:txBody>
          <a:bodyPr wrap="none">
            <a:spAutoFit/>
          </a:bodyPr>
          <a:lstStyle/>
          <a:p>
            <a:pPr algn="ctr"/>
            <a:r>
              <a:rPr lang="ja-JP" altLang="en-US" sz="800" b="1" dirty="0">
                <a:solidFill>
                  <a:schemeClr val="bg1"/>
                </a:solidFill>
                <a:latin typeface="メイリオ" pitchFamily="50" charset="-128"/>
                <a:ea typeface="メイリオ" pitchFamily="50" charset="-128"/>
                <a:cs typeface="メイリオ" pitchFamily="50" charset="-128"/>
              </a:rPr>
              <a:t>放映回数</a:t>
            </a:r>
            <a:endParaRPr lang="en-US" altLang="ja-JP" sz="500" b="1" dirty="0">
              <a:solidFill>
                <a:schemeClr val="bg1"/>
              </a:solidFill>
              <a:latin typeface="Meiryo" charset="-128"/>
              <a:ea typeface="Meiryo" charset="-128"/>
              <a:cs typeface="Meiryo" charset="-128"/>
            </a:endParaRPr>
          </a:p>
        </p:txBody>
      </p:sp>
      <p:sp>
        <p:nvSpPr>
          <p:cNvPr id="154" name="Text Box 11">
            <a:extLst>
              <a:ext uri="{FF2B5EF4-FFF2-40B4-BE49-F238E27FC236}">
                <a16:creationId xmlns:a16="http://schemas.microsoft.com/office/drawing/2014/main" id="{D317E2E9-255F-C44D-B60C-6ED6D9F5F8C2}"/>
              </a:ext>
            </a:extLst>
          </p:cNvPr>
          <p:cNvSpPr txBox="1">
            <a:spLocks noChangeArrowheads="1"/>
          </p:cNvSpPr>
          <p:nvPr/>
        </p:nvSpPr>
        <p:spPr bwMode="auto">
          <a:xfrm>
            <a:off x="7349877" y="3600566"/>
            <a:ext cx="1694858" cy="141577"/>
          </a:xfrm>
          <a:prstGeom prst="rect">
            <a:avLst/>
          </a:prstGeom>
          <a:noFill/>
          <a:ln w="28575">
            <a:noFill/>
            <a:miter lim="800000"/>
            <a:headEnd/>
            <a:tailEnd type="none" w="med" len="sm"/>
          </a:ln>
        </p:spPr>
        <p:txBody>
          <a:bodyPr wrap="square" lIns="0" tIns="0" rIns="0" bIns="0">
            <a:spAutoFit/>
          </a:bodyPr>
          <a:lstStyle/>
          <a:p>
            <a:pPr defTabSz="913972">
              <a:lnSpc>
                <a:spcPct val="120000"/>
              </a:lnSpc>
            </a:pPr>
            <a:r>
              <a:rPr lang="en-US" altLang="ja-JP" sz="600" b="1" dirty="0">
                <a:ln w="0">
                  <a:noFill/>
                </a:ln>
                <a:latin typeface="メイリオ" pitchFamily="50" charset="-128"/>
                <a:ea typeface="メイリオ" pitchFamily="50" charset="-128"/>
                <a:cs typeface="メイリオ" pitchFamily="50" charset="-128"/>
              </a:rPr>
              <a:t>〈</a:t>
            </a:r>
            <a:r>
              <a:rPr lang="ja-JP" altLang="en-US" sz="600" b="1">
                <a:ln w="0">
                  <a:noFill/>
                </a:ln>
                <a:latin typeface="メイリオ" pitchFamily="50" charset="-128"/>
                <a:ea typeface="メイリオ" pitchFamily="50" charset="-128"/>
                <a:cs typeface="メイリオ" pitchFamily="50" charset="-128"/>
              </a:rPr>
              <a:t>期間</a:t>
            </a:r>
            <a:r>
              <a:rPr lang="en-US" altLang="ja-JP" sz="600" b="1" dirty="0">
                <a:ln w="0">
                  <a:noFill/>
                </a:ln>
                <a:latin typeface="メイリオ" pitchFamily="50" charset="-128"/>
                <a:ea typeface="メイリオ" pitchFamily="50" charset="-128"/>
                <a:cs typeface="メイリオ" pitchFamily="50" charset="-128"/>
              </a:rPr>
              <a:t>〉</a:t>
            </a:r>
            <a:r>
              <a:rPr lang="en-US" altLang="ja-JP" sz="800" b="1" dirty="0">
                <a:ln w="0">
                  <a:noFill/>
                </a:ln>
                <a:latin typeface="メイリオ" pitchFamily="50" charset="-128"/>
                <a:ea typeface="メイリオ" pitchFamily="50" charset="-128"/>
                <a:cs typeface="メイリオ" pitchFamily="50" charset="-128"/>
              </a:rPr>
              <a:t>7</a:t>
            </a:r>
            <a:r>
              <a:rPr lang="ja-JP" altLang="en-US" sz="800" b="1">
                <a:ln w="0">
                  <a:noFill/>
                </a:ln>
                <a:latin typeface="メイリオ" pitchFamily="50" charset="-128"/>
                <a:ea typeface="メイリオ" pitchFamily="50" charset="-128"/>
                <a:cs typeface="メイリオ" pitchFamily="50" charset="-128"/>
              </a:rPr>
              <a:t>日間</a:t>
            </a:r>
            <a:r>
              <a:rPr lang="ja-JP" altLang="en-US" sz="600" b="1">
                <a:latin typeface="メイリオ" pitchFamily="50" charset="-128"/>
                <a:ea typeface="メイリオ" pitchFamily="50" charset="-128"/>
                <a:cs typeface="メイリオ" pitchFamily="50" charset="-128"/>
              </a:rPr>
              <a:t>（月曜～日曜）固定</a:t>
            </a:r>
            <a:endParaRPr lang="en-US" altLang="ja-JP" sz="800" b="1" dirty="0">
              <a:latin typeface="メイリオ" pitchFamily="50" charset="-128"/>
              <a:ea typeface="メイリオ" pitchFamily="50" charset="-128"/>
              <a:cs typeface="メイリオ" pitchFamily="50" charset="-128"/>
            </a:endParaRPr>
          </a:p>
        </p:txBody>
      </p:sp>
      <p:sp>
        <p:nvSpPr>
          <p:cNvPr id="158" name="テキスト ボックス 157">
            <a:extLst>
              <a:ext uri="{FF2B5EF4-FFF2-40B4-BE49-F238E27FC236}">
                <a16:creationId xmlns:a16="http://schemas.microsoft.com/office/drawing/2014/main" id="{B1832F41-7A3A-E54F-88EF-FADC1C78051D}"/>
              </a:ext>
            </a:extLst>
          </p:cNvPr>
          <p:cNvSpPr txBox="1"/>
          <p:nvPr/>
        </p:nvSpPr>
        <p:spPr>
          <a:xfrm>
            <a:off x="7283244" y="3184986"/>
            <a:ext cx="1552362" cy="431657"/>
          </a:xfrm>
          <a:prstGeom prst="rect">
            <a:avLst/>
          </a:prstGeom>
          <a:noFill/>
        </p:spPr>
        <p:txBody>
          <a:bodyPr wrap="square" rtlCol="0">
            <a:spAutoFit/>
          </a:bodyPr>
          <a:lstStyle/>
          <a:p>
            <a:pPr>
              <a:spcBef>
                <a:spcPct val="0"/>
              </a:spcBef>
            </a:pPr>
            <a:r>
              <a:rPr lang="en-US" altLang="ja-JP" sz="700" dirty="0">
                <a:solidFill>
                  <a:srgbClr val="000000"/>
                </a:solidFill>
                <a:latin typeface="Meiryo" panose="020B0604030504040204" pitchFamily="34" charset="-128"/>
                <a:ea typeface="Meiryo" panose="020B0604030504040204" pitchFamily="34" charset="-128"/>
              </a:rPr>
              <a:t>1</a:t>
            </a:r>
            <a:r>
              <a:rPr lang="ja-JP" altLang="en-US" sz="700">
                <a:solidFill>
                  <a:srgbClr val="000000"/>
                </a:solidFill>
                <a:latin typeface="Meiryo" panose="020B0604030504040204" pitchFamily="34" charset="-128"/>
                <a:ea typeface="Meiryo" panose="020B0604030504040204" pitchFamily="34" charset="-128"/>
              </a:rPr>
              <a:t>日約</a:t>
            </a:r>
            <a:r>
              <a:rPr lang="en-US" altLang="ja-JP" sz="700" dirty="0">
                <a:solidFill>
                  <a:srgbClr val="000000"/>
                </a:solidFill>
                <a:latin typeface="Meiryo" panose="020B0604030504040204" pitchFamily="34" charset="-128"/>
                <a:ea typeface="Meiryo" panose="020B0604030504040204" pitchFamily="34" charset="-128"/>
              </a:rPr>
              <a:t>34</a:t>
            </a:r>
            <a:r>
              <a:rPr lang="ja-JP" altLang="en-US" sz="700">
                <a:solidFill>
                  <a:srgbClr val="000000"/>
                </a:solidFill>
                <a:latin typeface="Meiryo" panose="020B0604030504040204" pitchFamily="34" charset="-128"/>
                <a:ea typeface="Meiryo" panose="020B0604030504040204" pitchFamily="34" charset="-128"/>
              </a:rPr>
              <a:t>万人が通行する駅前広場から情報をダイレクトに訴求。</a:t>
            </a:r>
            <a:endParaRPr lang="en-US" altLang="ja-JP" sz="700" dirty="0">
              <a:solidFill>
                <a:srgbClr val="000000"/>
              </a:solidFill>
              <a:latin typeface="Meiryo" panose="020B0604030504040204" pitchFamily="34" charset="-128"/>
              <a:ea typeface="Meiryo" panose="020B0604030504040204" pitchFamily="34" charset="-128"/>
            </a:endParaRPr>
          </a:p>
          <a:p>
            <a:pPr defTabSz="913972">
              <a:lnSpc>
                <a:spcPct val="120000"/>
              </a:lnSpc>
            </a:pPr>
            <a:r>
              <a:rPr lang="ja-JP" altLang="en-US" sz="700">
                <a:latin typeface="Meiryo" panose="020B0604030504040204" pitchFamily="34" charset="-128"/>
                <a:ea typeface="Meiryo" panose="020B0604030504040204" pitchFamily="34" charset="-128"/>
                <a:cs typeface="メイリオ" pitchFamily="50" charset="-128"/>
              </a:rPr>
              <a:t>通行人からの視認性も抜群。</a:t>
            </a:r>
            <a:endParaRPr lang="en-US" altLang="ja-JP" sz="700" dirty="0">
              <a:latin typeface="Meiryo" panose="020B0604030504040204" pitchFamily="34" charset="-128"/>
              <a:ea typeface="Meiryo" panose="020B0604030504040204" pitchFamily="34" charset="-128"/>
              <a:cs typeface="メイリオ" pitchFamily="50" charset="-128"/>
            </a:endParaRPr>
          </a:p>
        </p:txBody>
      </p:sp>
      <p:sp>
        <p:nvSpPr>
          <p:cNvPr id="159" name="テキスト ボックス 158">
            <a:extLst>
              <a:ext uri="{FF2B5EF4-FFF2-40B4-BE49-F238E27FC236}">
                <a16:creationId xmlns:a16="http://schemas.microsoft.com/office/drawing/2014/main" id="{D6E3B2AC-8819-544A-B432-4482274F9F14}"/>
              </a:ext>
            </a:extLst>
          </p:cNvPr>
          <p:cNvSpPr txBox="1"/>
          <p:nvPr/>
        </p:nvSpPr>
        <p:spPr>
          <a:xfrm>
            <a:off x="7300953" y="3705718"/>
            <a:ext cx="1548822" cy="215444"/>
          </a:xfrm>
          <a:prstGeom prst="rect">
            <a:avLst/>
          </a:prstGeom>
          <a:noFill/>
        </p:spPr>
        <p:txBody>
          <a:bodyPr wrap="none" rtlCol="0">
            <a:spAutoFit/>
          </a:bodyPr>
          <a:lstStyle/>
          <a:p>
            <a:r>
              <a:rPr lang="en-US" altLang="ja-JP" sz="600" b="1" dirty="0">
                <a:latin typeface="Meiryo UI" pitchFamily="50" charset="-128"/>
                <a:ea typeface="Meiryo UI" pitchFamily="50" charset="-128"/>
                <a:cs typeface="Meiryo UI" pitchFamily="50" charset="-128"/>
              </a:rPr>
              <a:t>〈</a:t>
            </a:r>
            <a:r>
              <a:rPr lang="ja-JP" altLang="en-US" sz="600" b="1">
                <a:latin typeface="Meiryo UI" pitchFamily="50" charset="-128"/>
                <a:ea typeface="Meiryo UI" pitchFamily="50" charset="-128"/>
                <a:cs typeface="Meiryo UI" pitchFamily="50" charset="-128"/>
              </a:rPr>
              <a:t>時間</a:t>
            </a:r>
            <a:r>
              <a:rPr lang="en-US" altLang="ja-JP" sz="600" b="1" dirty="0">
                <a:latin typeface="Meiryo UI" pitchFamily="50" charset="-128"/>
                <a:ea typeface="Meiryo UI" pitchFamily="50" charset="-128"/>
                <a:cs typeface="Meiryo UI" pitchFamily="50" charset="-128"/>
              </a:rPr>
              <a:t>〉</a:t>
            </a:r>
            <a:r>
              <a:rPr lang="ja-JP" altLang="en-US" sz="700" b="1">
                <a:latin typeface="Meiryo UI" pitchFamily="50" charset="-128"/>
                <a:ea typeface="Meiryo UI" pitchFamily="50" charset="-128"/>
                <a:cs typeface="Meiryo UI" pitchFamily="50" charset="-128"/>
              </a:rPr>
              <a:t>　</a:t>
            </a:r>
            <a:r>
              <a:rPr lang="en-US" altLang="ja-JP" sz="800" b="1" dirty="0">
                <a:latin typeface="Meiryo UI" pitchFamily="50" charset="-128"/>
                <a:ea typeface="Meiryo UI" pitchFamily="50" charset="-128"/>
                <a:cs typeface="Meiryo UI" pitchFamily="50" charset="-128"/>
              </a:rPr>
              <a:t>6</a:t>
            </a:r>
            <a:r>
              <a:rPr lang="ja-JP" altLang="en-US" sz="800" b="1">
                <a:latin typeface="Meiryo UI" pitchFamily="50" charset="-128"/>
                <a:ea typeface="Meiryo UI" pitchFamily="50" charset="-128"/>
                <a:cs typeface="Meiryo UI" pitchFamily="50" charset="-128"/>
              </a:rPr>
              <a:t>時～</a:t>
            </a:r>
            <a:r>
              <a:rPr lang="en-US" altLang="ja-JP" sz="800" b="1" dirty="0">
                <a:latin typeface="Meiryo UI" pitchFamily="50" charset="-128"/>
                <a:ea typeface="Meiryo UI" pitchFamily="50" charset="-128"/>
                <a:cs typeface="Meiryo UI" pitchFamily="50" charset="-128"/>
              </a:rPr>
              <a:t>24</a:t>
            </a:r>
            <a:r>
              <a:rPr lang="ja-JP" altLang="en-US" sz="800" b="1">
                <a:latin typeface="Meiryo UI" pitchFamily="50" charset="-128"/>
                <a:ea typeface="Meiryo UI" pitchFamily="50" charset="-128"/>
                <a:cs typeface="Meiryo UI" pitchFamily="50" charset="-128"/>
              </a:rPr>
              <a:t>時 </a:t>
            </a:r>
            <a:r>
              <a:rPr lang="en-US" altLang="ja-JP" sz="600" b="1" dirty="0">
                <a:latin typeface="Meiryo UI" pitchFamily="50" charset="-128"/>
                <a:ea typeface="Meiryo UI" pitchFamily="50" charset="-128"/>
                <a:cs typeface="Meiryo UI" pitchFamily="50" charset="-128"/>
              </a:rPr>
              <a:t>(18</a:t>
            </a:r>
            <a:r>
              <a:rPr lang="ja-JP" altLang="en-US" sz="600" b="1">
                <a:latin typeface="Meiryo UI" pitchFamily="50" charset="-128"/>
                <a:ea typeface="Meiryo UI" pitchFamily="50" charset="-128"/>
                <a:cs typeface="Meiryo UI" pitchFamily="50" charset="-128"/>
              </a:rPr>
              <a:t>時間</a:t>
            </a:r>
            <a:r>
              <a:rPr lang="ja-JP" altLang="en-US" sz="600" b="1" dirty="0">
                <a:latin typeface="Meiryo UI" pitchFamily="50" charset="-128"/>
                <a:ea typeface="Meiryo UI" pitchFamily="50" charset="-128"/>
                <a:cs typeface="Meiryo UI" pitchFamily="50" charset="-128"/>
              </a:rPr>
              <a:t>／日）</a:t>
            </a:r>
            <a:endParaRPr lang="en-US" altLang="ja-JP" sz="800" b="1" dirty="0">
              <a:latin typeface="Meiryo UI" pitchFamily="50" charset="-128"/>
              <a:ea typeface="Meiryo UI" pitchFamily="50" charset="-128"/>
              <a:cs typeface="Meiryo UI" pitchFamily="50" charset="-128"/>
            </a:endParaRPr>
          </a:p>
        </p:txBody>
      </p:sp>
      <p:sp>
        <p:nvSpPr>
          <p:cNvPr id="165" name="Text Box 11">
            <a:extLst>
              <a:ext uri="{FF2B5EF4-FFF2-40B4-BE49-F238E27FC236}">
                <a16:creationId xmlns:a16="http://schemas.microsoft.com/office/drawing/2014/main" id="{C7FB1EAE-B2DF-E247-B3A1-9DDB40EA682D}"/>
              </a:ext>
            </a:extLst>
          </p:cNvPr>
          <p:cNvSpPr txBox="1">
            <a:spLocks noChangeArrowheads="1"/>
          </p:cNvSpPr>
          <p:nvPr/>
        </p:nvSpPr>
        <p:spPr bwMode="auto">
          <a:xfrm>
            <a:off x="7403562" y="3930368"/>
            <a:ext cx="1210268" cy="106183"/>
          </a:xfrm>
          <a:prstGeom prst="rect">
            <a:avLst/>
          </a:prstGeom>
          <a:noFill/>
          <a:ln w="28575">
            <a:noFill/>
            <a:miter lim="800000"/>
            <a:headEnd/>
            <a:tailEnd type="none" w="med" len="sm"/>
          </a:ln>
        </p:spPr>
        <p:txBody>
          <a:bodyPr wrap="none" lIns="0" tIns="0" rIns="0" bIns="0">
            <a:spAutoFit/>
          </a:bodyPr>
          <a:lstStyle/>
          <a:p>
            <a:pPr algn="ctr" defTabSz="913972">
              <a:lnSpc>
                <a:spcPct val="120000"/>
              </a:lnSpc>
            </a:pPr>
            <a:r>
              <a:rPr lang="ja-JP" altLang="en-US" sz="600">
                <a:latin typeface="メイリオ" pitchFamily="50" charset="-128"/>
                <a:ea typeface="メイリオ" pitchFamily="50" charset="-128"/>
                <a:cs typeface="メイリオ" pitchFamily="50" charset="-128"/>
              </a:rPr>
              <a:t>視聴</a:t>
            </a:r>
            <a:r>
              <a:rPr lang="ja-JP" altLang="en-US" sz="600" dirty="0">
                <a:latin typeface="メイリオ" pitchFamily="50" charset="-128"/>
                <a:ea typeface="メイリオ" pitchFamily="50" charset="-128"/>
                <a:cs typeface="メイリオ" pitchFamily="50" charset="-128"/>
              </a:rPr>
              <a:t>可能</a:t>
            </a:r>
            <a:r>
              <a:rPr lang="ja-JP" altLang="en-US" sz="600">
                <a:latin typeface="メイリオ" pitchFamily="50" charset="-128"/>
                <a:ea typeface="メイリオ" pitchFamily="50" charset="-128"/>
                <a:cs typeface="メイリオ" pitchFamily="50" charset="-128"/>
              </a:rPr>
              <a:t>歩行人数：</a:t>
            </a:r>
            <a:r>
              <a:rPr lang="en-US" altLang="ja-JP" sz="600" dirty="0">
                <a:latin typeface="メイリオ" pitchFamily="50" charset="-128"/>
                <a:ea typeface="メイリオ" pitchFamily="50" charset="-128"/>
                <a:cs typeface="メイリオ" pitchFamily="50" charset="-128"/>
              </a:rPr>
              <a:t>1</a:t>
            </a:r>
            <a:r>
              <a:rPr lang="ja-JP" altLang="en-US" sz="600">
                <a:latin typeface="メイリオ" pitchFamily="50" charset="-128"/>
                <a:ea typeface="メイリオ" pitchFamily="50" charset="-128"/>
                <a:cs typeface="メイリオ" pitchFamily="50" charset="-128"/>
              </a:rPr>
              <a:t>日</a:t>
            </a:r>
            <a:r>
              <a:rPr lang="en-US" altLang="ja-JP" sz="600" dirty="0">
                <a:latin typeface="メイリオ" pitchFamily="50" charset="-128"/>
                <a:ea typeface="メイリオ" pitchFamily="50" charset="-128"/>
                <a:cs typeface="メイリオ" pitchFamily="50" charset="-128"/>
              </a:rPr>
              <a:t>340,000</a:t>
            </a:r>
            <a:r>
              <a:rPr lang="ja-JP" altLang="en-US" sz="600">
                <a:latin typeface="メイリオ" pitchFamily="50" charset="-128"/>
                <a:ea typeface="メイリオ" pitchFamily="50" charset="-128"/>
                <a:cs typeface="メイリオ" pitchFamily="50" charset="-128"/>
              </a:rPr>
              <a:t>人</a:t>
            </a:r>
            <a:endParaRPr lang="en-US" altLang="ja-JP" sz="800" b="1" dirty="0">
              <a:latin typeface="メイリオ" pitchFamily="50" charset="-128"/>
              <a:ea typeface="メイリオ" pitchFamily="50" charset="-128"/>
              <a:cs typeface="メイリオ" pitchFamily="50" charset="-128"/>
            </a:endParaRPr>
          </a:p>
        </p:txBody>
      </p:sp>
      <p:sp>
        <p:nvSpPr>
          <p:cNvPr id="166" name="正方形/長方形 165">
            <a:extLst>
              <a:ext uri="{FF2B5EF4-FFF2-40B4-BE49-F238E27FC236}">
                <a16:creationId xmlns:a16="http://schemas.microsoft.com/office/drawing/2014/main" id="{82E635CB-9638-2442-9FA9-D6DFECD3C51D}"/>
              </a:ext>
            </a:extLst>
          </p:cNvPr>
          <p:cNvSpPr/>
          <p:nvPr/>
        </p:nvSpPr>
        <p:spPr>
          <a:xfrm>
            <a:off x="8804176" y="3790818"/>
            <a:ext cx="691215" cy="307777"/>
          </a:xfrm>
          <a:prstGeom prst="rect">
            <a:avLst/>
          </a:prstGeom>
        </p:spPr>
        <p:txBody>
          <a:bodyPr wrap="none">
            <a:spAutoFit/>
          </a:bodyPr>
          <a:lstStyle/>
          <a:p>
            <a:pPr algn="ctr"/>
            <a:r>
              <a:rPr lang="en-US" altLang="ja-JP" sz="1400" b="1" dirty="0">
                <a:solidFill>
                  <a:schemeClr val="bg1"/>
                </a:solidFill>
                <a:latin typeface="Meiryo" charset="-128"/>
                <a:ea typeface="Meiryo" charset="-128"/>
                <a:cs typeface="Meiryo" charset="-128"/>
              </a:rPr>
              <a:t>504</a:t>
            </a:r>
            <a:r>
              <a:rPr lang="ja-JP" altLang="en-US" sz="1000" b="1">
                <a:solidFill>
                  <a:schemeClr val="bg1"/>
                </a:solidFill>
                <a:latin typeface="Meiryo" charset="-128"/>
                <a:ea typeface="Meiryo" charset="-128"/>
                <a:cs typeface="Meiryo" charset="-128"/>
              </a:rPr>
              <a:t>回</a:t>
            </a:r>
            <a:endParaRPr lang="ja-JP" altLang="en-US" sz="900" b="1" dirty="0">
              <a:solidFill>
                <a:schemeClr val="bg1"/>
              </a:solidFill>
              <a:latin typeface="Meiryo" charset="-128"/>
              <a:ea typeface="Meiryo" charset="-128"/>
              <a:cs typeface="Meiryo" charset="-128"/>
            </a:endParaRPr>
          </a:p>
        </p:txBody>
      </p:sp>
      <p:sp>
        <p:nvSpPr>
          <p:cNvPr id="167" name="テキスト ボックス 166">
            <a:extLst>
              <a:ext uri="{FF2B5EF4-FFF2-40B4-BE49-F238E27FC236}">
                <a16:creationId xmlns:a16="http://schemas.microsoft.com/office/drawing/2014/main" id="{3BF98A3F-459A-334F-B9C6-59FCAD12EB7C}"/>
              </a:ext>
            </a:extLst>
          </p:cNvPr>
          <p:cNvSpPr txBox="1"/>
          <p:nvPr/>
        </p:nvSpPr>
        <p:spPr>
          <a:xfrm>
            <a:off x="7315722" y="4186922"/>
            <a:ext cx="1780194" cy="261610"/>
          </a:xfrm>
          <a:prstGeom prst="rect">
            <a:avLst/>
          </a:prstGeom>
          <a:noFill/>
        </p:spPr>
        <p:txBody>
          <a:bodyPr wrap="square" rtlCol="0">
            <a:spAutoFit/>
          </a:bodyPr>
          <a:lstStyle/>
          <a:p>
            <a:pPr algn="ctr"/>
            <a:r>
              <a:rPr lang="ja-JP" altLang="en-US" sz="1100" b="1">
                <a:solidFill>
                  <a:schemeClr val="bg1"/>
                </a:solidFill>
                <a:latin typeface="Meiryo" charset="-128"/>
                <a:ea typeface="Meiryo" charset="-128"/>
                <a:cs typeface="Meiryo" charset="-128"/>
              </a:rPr>
              <a:t>トレインチャンネル福岡</a:t>
            </a:r>
            <a:endParaRPr lang="ja-JP" altLang="en-US" sz="1100" b="1" dirty="0">
              <a:solidFill>
                <a:schemeClr val="bg1"/>
              </a:solidFill>
              <a:latin typeface="Meiryo" charset="-128"/>
              <a:ea typeface="Meiryo" charset="-128"/>
              <a:cs typeface="Meiryo" charset="-128"/>
            </a:endParaRPr>
          </a:p>
        </p:txBody>
      </p:sp>
      <p:sp>
        <p:nvSpPr>
          <p:cNvPr id="168" name="Text Box 11">
            <a:extLst>
              <a:ext uri="{FF2B5EF4-FFF2-40B4-BE49-F238E27FC236}">
                <a16:creationId xmlns:a16="http://schemas.microsoft.com/office/drawing/2014/main" id="{ADDBEEFB-E695-114F-A83F-23F5BBC36E2D}"/>
              </a:ext>
            </a:extLst>
          </p:cNvPr>
          <p:cNvSpPr txBox="1">
            <a:spLocks noChangeArrowheads="1"/>
          </p:cNvSpPr>
          <p:nvPr/>
        </p:nvSpPr>
        <p:spPr bwMode="auto">
          <a:xfrm>
            <a:off x="7309136" y="4969541"/>
            <a:ext cx="1274388" cy="141577"/>
          </a:xfrm>
          <a:prstGeom prst="rect">
            <a:avLst/>
          </a:prstGeom>
          <a:noFill/>
          <a:ln w="28575">
            <a:noFill/>
            <a:miter lim="800000"/>
            <a:headEnd/>
            <a:tailEnd type="none" w="med" len="sm"/>
          </a:ln>
        </p:spPr>
        <p:txBody>
          <a:bodyPr wrap="none" lIns="0" tIns="0" rIns="0" bIns="0">
            <a:spAutoFit/>
          </a:bodyPr>
          <a:lstStyle/>
          <a:p>
            <a:pPr algn="ctr" defTabSz="913972">
              <a:lnSpc>
                <a:spcPct val="120000"/>
              </a:lnSpc>
            </a:pPr>
            <a:r>
              <a:rPr lang="en-US" altLang="ja-JP" sz="600" b="1" dirty="0">
                <a:ln w="0">
                  <a:noFill/>
                </a:ln>
                <a:latin typeface="メイリオ" pitchFamily="50" charset="-128"/>
                <a:ea typeface="メイリオ" pitchFamily="50" charset="-128"/>
                <a:cs typeface="メイリオ" pitchFamily="50" charset="-128"/>
              </a:rPr>
              <a:t>〈</a:t>
            </a:r>
            <a:r>
              <a:rPr lang="ja-JP" altLang="en-US" sz="600" b="1">
                <a:ln w="0">
                  <a:noFill/>
                </a:ln>
                <a:latin typeface="メイリオ" pitchFamily="50" charset="-128"/>
                <a:ea typeface="メイリオ" pitchFamily="50" charset="-128"/>
                <a:cs typeface="メイリオ" pitchFamily="50" charset="-128"/>
              </a:rPr>
              <a:t>期間</a:t>
            </a:r>
            <a:r>
              <a:rPr lang="en-US" altLang="ja-JP" sz="600" b="1" dirty="0">
                <a:ln w="0">
                  <a:noFill/>
                </a:ln>
                <a:latin typeface="メイリオ" pitchFamily="50" charset="-128"/>
                <a:ea typeface="メイリオ" pitchFamily="50" charset="-128"/>
                <a:cs typeface="メイリオ" pitchFamily="50" charset="-128"/>
              </a:rPr>
              <a:t>〉</a:t>
            </a:r>
            <a:r>
              <a:rPr lang="en-US" altLang="ja-JP" sz="800" b="1" dirty="0">
                <a:ln w="0">
                  <a:noFill/>
                </a:ln>
                <a:latin typeface="メイリオ" pitchFamily="50" charset="-128"/>
                <a:ea typeface="メイリオ" pitchFamily="50" charset="-128"/>
                <a:cs typeface="メイリオ" pitchFamily="50" charset="-128"/>
              </a:rPr>
              <a:t>7</a:t>
            </a:r>
            <a:r>
              <a:rPr lang="ja-JP" altLang="en-US" sz="800" b="1">
                <a:ln w="0">
                  <a:noFill/>
                </a:ln>
                <a:latin typeface="メイリオ" pitchFamily="50" charset="-128"/>
                <a:ea typeface="メイリオ" pitchFamily="50" charset="-128"/>
                <a:cs typeface="メイリオ" pitchFamily="50" charset="-128"/>
              </a:rPr>
              <a:t>日間</a:t>
            </a:r>
            <a:r>
              <a:rPr lang="ja-JP" altLang="en-US" sz="600" b="1" dirty="0">
                <a:latin typeface="メイリオ" pitchFamily="50" charset="-128"/>
                <a:ea typeface="メイリオ" pitchFamily="50" charset="-128"/>
                <a:cs typeface="メイリオ" pitchFamily="50" charset="-128"/>
              </a:rPr>
              <a:t>（月曜～日曜）固定</a:t>
            </a:r>
            <a:endParaRPr lang="en-US" altLang="ja-JP" sz="800" b="1" dirty="0">
              <a:latin typeface="メイリオ" pitchFamily="50" charset="-128"/>
              <a:ea typeface="メイリオ" pitchFamily="50" charset="-128"/>
              <a:cs typeface="メイリオ" pitchFamily="50" charset="-128"/>
            </a:endParaRPr>
          </a:p>
        </p:txBody>
      </p:sp>
      <p:sp>
        <p:nvSpPr>
          <p:cNvPr id="171" name="テキスト ボックス 170">
            <a:extLst>
              <a:ext uri="{FF2B5EF4-FFF2-40B4-BE49-F238E27FC236}">
                <a16:creationId xmlns:a16="http://schemas.microsoft.com/office/drawing/2014/main" id="{C9216A7A-067C-254D-AB9A-EA671483FEB8}"/>
              </a:ext>
            </a:extLst>
          </p:cNvPr>
          <p:cNvSpPr txBox="1"/>
          <p:nvPr/>
        </p:nvSpPr>
        <p:spPr>
          <a:xfrm>
            <a:off x="7258616" y="4498129"/>
            <a:ext cx="1552362" cy="523220"/>
          </a:xfrm>
          <a:prstGeom prst="rect">
            <a:avLst/>
          </a:prstGeom>
          <a:noFill/>
        </p:spPr>
        <p:txBody>
          <a:bodyPr wrap="square" rtlCol="0">
            <a:spAutoFit/>
          </a:bodyPr>
          <a:lstStyle/>
          <a:p>
            <a:pPr>
              <a:spcBef>
                <a:spcPct val="0"/>
              </a:spcBef>
            </a:pPr>
            <a:r>
              <a:rPr lang="ja-JP" altLang="en-US" sz="700" dirty="0">
                <a:latin typeface="メイリオ" pitchFamily="50" charset="-128"/>
                <a:ea typeface="メイリオ" pitchFamily="50" charset="-128"/>
                <a:cs typeface="メイリオ" pitchFamily="50" charset="-128"/>
              </a:rPr>
              <a:t>「福岡市地下鉄空港</a:t>
            </a:r>
            <a:r>
              <a:rPr lang="ja-JP" altLang="en-US" sz="700">
                <a:latin typeface="メイリオ" pitchFamily="50" charset="-128"/>
                <a:ea typeface="メイリオ" pitchFamily="50" charset="-128"/>
                <a:cs typeface="メイリオ" pitchFamily="50" charset="-128"/>
              </a:rPr>
              <a:t>線」</a:t>
            </a:r>
            <a:endParaRPr lang="en-US" altLang="ja-JP" sz="700" dirty="0">
              <a:latin typeface="メイリオ" pitchFamily="50" charset="-128"/>
              <a:ea typeface="メイリオ" pitchFamily="50" charset="-128"/>
              <a:cs typeface="メイリオ" pitchFamily="50" charset="-128"/>
            </a:endParaRPr>
          </a:p>
          <a:p>
            <a:pPr>
              <a:spcBef>
                <a:spcPct val="0"/>
              </a:spcBef>
            </a:pPr>
            <a:r>
              <a:rPr lang="ja-JP" altLang="en-US" sz="700">
                <a:latin typeface="メイリオ" pitchFamily="50" charset="-128"/>
                <a:ea typeface="メイリオ" pitchFamily="50" charset="-128"/>
                <a:cs typeface="メイリオ" pitchFamily="50" charset="-128"/>
              </a:rPr>
              <a:t>と</a:t>
            </a:r>
            <a:r>
              <a:rPr lang="ja-JP" altLang="en-US" sz="700" dirty="0">
                <a:latin typeface="メイリオ" pitchFamily="50" charset="-128"/>
                <a:ea typeface="メイリオ" pitchFamily="50" charset="-128"/>
                <a:cs typeface="メイリオ" pitchFamily="50" charset="-128"/>
              </a:rPr>
              <a:t>「</a:t>
            </a:r>
            <a:r>
              <a:rPr lang="en-US" altLang="ja-JP" sz="700" dirty="0">
                <a:latin typeface="メイリオ" pitchFamily="50" charset="-128"/>
                <a:ea typeface="メイリオ" pitchFamily="50" charset="-128"/>
                <a:cs typeface="メイリオ" pitchFamily="50" charset="-128"/>
              </a:rPr>
              <a:t>JR</a:t>
            </a:r>
            <a:r>
              <a:rPr lang="ja-JP" altLang="en-US" sz="700" dirty="0">
                <a:latin typeface="メイリオ" pitchFamily="50" charset="-128"/>
                <a:ea typeface="メイリオ" pitchFamily="50" charset="-128"/>
                <a:cs typeface="メイリオ" pitchFamily="50" charset="-128"/>
              </a:rPr>
              <a:t>筑肥線」を</a:t>
            </a:r>
            <a:r>
              <a:rPr lang="ja-JP" altLang="en-US" sz="700">
                <a:latin typeface="メイリオ" pitchFamily="50" charset="-128"/>
                <a:ea typeface="メイリオ" pitchFamily="50" charset="-128"/>
                <a:cs typeface="メイリオ" pitchFamily="50" charset="-128"/>
              </a:rPr>
              <a:t>運行す</a:t>
            </a:r>
            <a:endParaRPr lang="en-US" altLang="ja-JP" sz="700" dirty="0">
              <a:latin typeface="メイリオ" pitchFamily="50" charset="-128"/>
              <a:ea typeface="メイリオ" pitchFamily="50" charset="-128"/>
              <a:cs typeface="メイリオ" pitchFamily="50" charset="-128"/>
            </a:endParaRPr>
          </a:p>
          <a:p>
            <a:pPr>
              <a:spcBef>
                <a:spcPct val="0"/>
              </a:spcBef>
            </a:pPr>
            <a:r>
              <a:rPr lang="ja-JP" altLang="en-US" sz="700">
                <a:latin typeface="メイリオ" pitchFamily="50" charset="-128"/>
                <a:ea typeface="メイリオ" pitchFamily="50" charset="-128"/>
                <a:cs typeface="メイリオ" pitchFamily="50" charset="-128"/>
              </a:rPr>
              <a:t>る</a:t>
            </a:r>
            <a:r>
              <a:rPr lang="ja-JP" altLang="en-US" sz="700" dirty="0">
                <a:latin typeface="メイリオ" pitchFamily="50" charset="-128"/>
                <a:ea typeface="メイリオ" pitchFamily="50" charset="-128"/>
                <a:cs typeface="メイリオ" pitchFamily="50" charset="-128"/>
              </a:rPr>
              <a:t>直通列車</a:t>
            </a:r>
            <a:r>
              <a:rPr lang="en-US" altLang="ja-JP" sz="700" dirty="0">
                <a:latin typeface="メイリオ" pitchFamily="50" charset="-128"/>
                <a:ea typeface="メイリオ" pitchFamily="50" charset="-128"/>
                <a:cs typeface="メイリオ" pitchFamily="50" charset="-128"/>
              </a:rPr>
              <a:t>305</a:t>
            </a:r>
            <a:r>
              <a:rPr lang="ja-JP" altLang="en-US" sz="700">
                <a:latin typeface="メイリオ" pitchFamily="50" charset="-128"/>
                <a:ea typeface="メイリオ" pitchFamily="50" charset="-128"/>
                <a:cs typeface="メイリオ" pitchFamily="50" charset="-128"/>
              </a:rPr>
              <a:t>系車内</a:t>
            </a:r>
            <a:endParaRPr lang="en-US" altLang="ja-JP" sz="700" dirty="0">
              <a:latin typeface="メイリオ" pitchFamily="50" charset="-128"/>
              <a:ea typeface="メイリオ" pitchFamily="50" charset="-128"/>
              <a:cs typeface="メイリオ" pitchFamily="50" charset="-128"/>
            </a:endParaRPr>
          </a:p>
          <a:p>
            <a:pPr>
              <a:spcBef>
                <a:spcPct val="0"/>
              </a:spcBef>
            </a:pPr>
            <a:r>
              <a:rPr lang="ja-JP" altLang="en-US" sz="700">
                <a:latin typeface="メイリオ" pitchFamily="50" charset="-128"/>
                <a:ea typeface="メイリオ" pitchFamily="50" charset="-128"/>
                <a:cs typeface="メイリオ" pitchFamily="50" charset="-128"/>
              </a:rPr>
              <a:t>サイネージ</a:t>
            </a:r>
            <a:endParaRPr lang="en-US" altLang="ja-JP" sz="700" dirty="0">
              <a:latin typeface="メイリオ" pitchFamily="50" charset="-128"/>
              <a:ea typeface="メイリオ" pitchFamily="50" charset="-128"/>
              <a:cs typeface="メイリオ" pitchFamily="50" charset="-128"/>
            </a:endParaRPr>
          </a:p>
        </p:txBody>
      </p:sp>
      <p:sp>
        <p:nvSpPr>
          <p:cNvPr id="172" name="テキスト ボックス 171">
            <a:extLst>
              <a:ext uri="{FF2B5EF4-FFF2-40B4-BE49-F238E27FC236}">
                <a16:creationId xmlns:a16="http://schemas.microsoft.com/office/drawing/2014/main" id="{8D848016-3626-DF4F-82A5-B39ED94AEC0E}"/>
              </a:ext>
            </a:extLst>
          </p:cNvPr>
          <p:cNvSpPr txBox="1"/>
          <p:nvPr/>
        </p:nvSpPr>
        <p:spPr>
          <a:xfrm>
            <a:off x="7258616" y="5064270"/>
            <a:ext cx="1463862" cy="215444"/>
          </a:xfrm>
          <a:prstGeom prst="rect">
            <a:avLst/>
          </a:prstGeom>
          <a:noFill/>
        </p:spPr>
        <p:txBody>
          <a:bodyPr wrap="none" rtlCol="0">
            <a:spAutoFit/>
          </a:bodyPr>
          <a:lstStyle/>
          <a:p>
            <a:pPr algn="dist"/>
            <a:r>
              <a:rPr lang="en-US" altLang="ja-JP" sz="600" b="1" dirty="0">
                <a:latin typeface="Meiryo UI" pitchFamily="50" charset="-128"/>
                <a:ea typeface="Meiryo UI" pitchFamily="50" charset="-128"/>
                <a:cs typeface="Meiryo UI" pitchFamily="50" charset="-128"/>
              </a:rPr>
              <a:t>〈</a:t>
            </a:r>
            <a:r>
              <a:rPr lang="ja-JP" altLang="en-US" sz="600" b="1">
                <a:latin typeface="Meiryo UI" pitchFamily="50" charset="-128"/>
                <a:ea typeface="Meiryo UI" pitchFamily="50" charset="-128"/>
                <a:cs typeface="Meiryo UI" pitchFamily="50" charset="-128"/>
              </a:rPr>
              <a:t>設置面数</a:t>
            </a:r>
            <a:r>
              <a:rPr lang="en-US" altLang="ja-JP" sz="600" b="1" dirty="0">
                <a:latin typeface="Meiryo UI" pitchFamily="50" charset="-128"/>
                <a:ea typeface="Meiryo UI" pitchFamily="50" charset="-128"/>
                <a:cs typeface="Meiryo UI" pitchFamily="50" charset="-128"/>
              </a:rPr>
              <a:t>〉</a:t>
            </a:r>
            <a:r>
              <a:rPr lang="ja-JP" altLang="en-US" sz="600" b="1">
                <a:latin typeface="Meiryo UI" pitchFamily="50" charset="-128"/>
                <a:ea typeface="Meiryo UI" pitchFamily="50" charset="-128"/>
                <a:cs typeface="Meiryo UI" pitchFamily="50" charset="-128"/>
              </a:rPr>
              <a:t>　</a:t>
            </a:r>
            <a:r>
              <a:rPr lang="en-US" altLang="ja-JP" sz="800" b="1" dirty="0">
                <a:latin typeface="Meiryo UI" pitchFamily="50" charset="-128"/>
                <a:ea typeface="Meiryo UI" pitchFamily="50" charset="-128"/>
                <a:cs typeface="Meiryo UI" pitchFamily="50" charset="-128"/>
              </a:rPr>
              <a:t>288</a:t>
            </a:r>
            <a:r>
              <a:rPr lang="ja-JP" altLang="en-US" sz="800" b="1">
                <a:latin typeface="Meiryo UI" pitchFamily="50" charset="-128"/>
                <a:ea typeface="Meiryo UI" pitchFamily="50" charset="-128"/>
                <a:cs typeface="Meiryo UI" pitchFamily="50" charset="-128"/>
              </a:rPr>
              <a:t>面 </a:t>
            </a:r>
            <a:r>
              <a:rPr lang="en-US" altLang="ja-JP" sz="600" b="1" dirty="0">
                <a:latin typeface="Meiryo UI" pitchFamily="50" charset="-128"/>
                <a:ea typeface="Meiryo UI" pitchFamily="50" charset="-128"/>
                <a:cs typeface="Meiryo UI" pitchFamily="50" charset="-128"/>
              </a:rPr>
              <a:t>(1</a:t>
            </a:r>
            <a:r>
              <a:rPr lang="ja-JP" altLang="en-US" sz="600" b="1" dirty="0">
                <a:latin typeface="Meiryo UI" pitchFamily="50" charset="-128"/>
                <a:ea typeface="Meiryo UI" pitchFamily="50" charset="-128"/>
                <a:cs typeface="Meiryo UI" pitchFamily="50" charset="-128"/>
              </a:rPr>
              <a:t>編成</a:t>
            </a:r>
            <a:r>
              <a:rPr lang="en-US" altLang="ja-JP" sz="600" b="1" dirty="0">
                <a:latin typeface="Meiryo UI" pitchFamily="50" charset="-128"/>
                <a:ea typeface="Meiryo UI" pitchFamily="50" charset="-128"/>
                <a:cs typeface="Meiryo UI" pitchFamily="50" charset="-128"/>
              </a:rPr>
              <a:t>48</a:t>
            </a:r>
            <a:r>
              <a:rPr lang="ja-JP" altLang="en-US" sz="600" b="1" dirty="0">
                <a:latin typeface="Meiryo UI" pitchFamily="50" charset="-128"/>
                <a:ea typeface="Meiryo UI" pitchFamily="50" charset="-128"/>
                <a:cs typeface="Meiryo UI" pitchFamily="50" charset="-128"/>
              </a:rPr>
              <a:t>面）</a:t>
            </a:r>
            <a:endParaRPr lang="en-US" altLang="ja-JP" sz="800" b="1" dirty="0">
              <a:latin typeface="Meiryo UI" pitchFamily="50" charset="-128"/>
              <a:ea typeface="Meiryo UI" pitchFamily="50" charset="-128"/>
              <a:cs typeface="Meiryo UI" pitchFamily="50" charset="-128"/>
            </a:endParaRPr>
          </a:p>
        </p:txBody>
      </p:sp>
      <p:pic>
        <p:nvPicPr>
          <p:cNvPr id="173" name="図 172">
            <a:extLst>
              <a:ext uri="{FF2B5EF4-FFF2-40B4-BE49-F238E27FC236}">
                <a16:creationId xmlns:a16="http://schemas.microsoft.com/office/drawing/2014/main" id="{42D919DB-E33F-AC4C-8C9E-63B3A252111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8456623" y="4423755"/>
            <a:ext cx="1040457" cy="510237"/>
          </a:xfrm>
          <a:prstGeom prst="rect">
            <a:avLst/>
          </a:prstGeom>
        </p:spPr>
      </p:pic>
      <p:sp>
        <p:nvSpPr>
          <p:cNvPr id="175" name="四角形: 角を丸くする 8">
            <a:extLst>
              <a:ext uri="{FF2B5EF4-FFF2-40B4-BE49-F238E27FC236}">
                <a16:creationId xmlns:a16="http://schemas.microsoft.com/office/drawing/2014/main" id="{2A89736F-DDCC-F44A-9FF0-17DA36AA7B61}"/>
              </a:ext>
            </a:extLst>
          </p:cNvPr>
          <p:cNvSpPr/>
          <p:nvPr/>
        </p:nvSpPr>
        <p:spPr>
          <a:xfrm>
            <a:off x="8642136" y="4942968"/>
            <a:ext cx="854945" cy="333678"/>
          </a:xfrm>
          <a:prstGeom prst="roundRect">
            <a:avLst>
              <a:gd name="adj" fmla="val 50000"/>
            </a:avLst>
          </a:prstGeom>
          <a:solidFill>
            <a:srgbClr val="649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正方形/長方形 219">
            <a:extLst>
              <a:ext uri="{FF2B5EF4-FFF2-40B4-BE49-F238E27FC236}">
                <a16:creationId xmlns:a16="http://schemas.microsoft.com/office/drawing/2014/main" id="{A33679C9-9B9A-7244-8D8C-9A473B9FE877}"/>
              </a:ext>
            </a:extLst>
          </p:cNvPr>
          <p:cNvSpPr/>
          <p:nvPr/>
        </p:nvSpPr>
        <p:spPr>
          <a:xfrm>
            <a:off x="8764814" y="4939422"/>
            <a:ext cx="595035" cy="215444"/>
          </a:xfrm>
          <a:prstGeom prst="rect">
            <a:avLst/>
          </a:prstGeom>
        </p:spPr>
        <p:txBody>
          <a:bodyPr wrap="none">
            <a:spAutoFit/>
          </a:bodyPr>
          <a:lstStyle/>
          <a:p>
            <a:pPr algn="ctr"/>
            <a:r>
              <a:rPr lang="ja-JP" altLang="en-US" sz="800" b="1" dirty="0">
                <a:solidFill>
                  <a:schemeClr val="bg1"/>
                </a:solidFill>
                <a:latin typeface="メイリオ" pitchFamily="50" charset="-128"/>
                <a:ea typeface="メイリオ" pitchFamily="50" charset="-128"/>
                <a:cs typeface="メイリオ" pitchFamily="50" charset="-128"/>
              </a:rPr>
              <a:t>放映回数</a:t>
            </a:r>
            <a:endParaRPr lang="en-US" altLang="ja-JP" sz="500" b="1" dirty="0">
              <a:solidFill>
                <a:schemeClr val="bg1"/>
              </a:solidFill>
              <a:latin typeface="Meiryo" charset="-128"/>
              <a:ea typeface="Meiryo" charset="-128"/>
              <a:cs typeface="Meiryo" charset="-128"/>
            </a:endParaRPr>
          </a:p>
        </p:txBody>
      </p:sp>
      <p:sp>
        <p:nvSpPr>
          <p:cNvPr id="222" name="正方形/長方形 221">
            <a:extLst>
              <a:ext uri="{FF2B5EF4-FFF2-40B4-BE49-F238E27FC236}">
                <a16:creationId xmlns:a16="http://schemas.microsoft.com/office/drawing/2014/main" id="{E48AE8D5-D135-1440-A5C6-E24BF766F913}"/>
              </a:ext>
            </a:extLst>
          </p:cNvPr>
          <p:cNvSpPr/>
          <p:nvPr/>
        </p:nvSpPr>
        <p:spPr>
          <a:xfrm>
            <a:off x="8655148" y="5050297"/>
            <a:ext cx="845103" cy="276999"/>
          </a:xfrm>
          <a:prstGeom prst="rect">
            <a:avLst/>
          </a:prstGeom>
        </p:spPr>
        <p:txBody>
          <a:bodyPr wrap="none">
            <a:spAutoFit/>
          </a:bodyPr>
          <a:lstStyle/>
          <a:p>
            <a:pPr algn="ctr"/>
            <a:r>
              <a:rPr lang="ja-JP" altLang="en-US" sz="1000" b="1">
                <a:solidFill>
                  <a:schemeClr val="bg1"/>
                </a:solidFill>
                <a:latin typeface="Meiryo" charset="-128"/>
                <a:ea typeface="Meiryo" charset="-128"/>
                <a:cs typeface="Meiryo" charset="-128"/>
              </a:rPr>
              <a:t>約</a:t>
            </a:r>
            <a:r>
              <a:rPr lang="en-US" altLang="ja-JP" sz="1200" b="1" dirty="0">
                <a:solidFill>
                  <a:schemeClr val="bg1"/>
                </a:solidFill>
                <a:latin typeface="Meiryo" charset="-128"/>
                <a:ea typeface="Meiryo" charset="-128"/>
                <a:cs typeface="Meiryo" charset="-128"/>
              </a:rPr>
              <a:t>5300</a:t>
            </a:r>
            <a:r>
              <a:rPr lang="ja-JP" altLang="en-US" sz="900" b="1">
                <a:solidFill>
                  <a:schemeClr val="bg1"/>
                </a:solidFill>
                <a:latin typeface="Meiryo" charset="-128"/>
                <a:ea typeface="Meiryo" charset="-128"/>
                <a:cs typeface="Meiryo" charset="-128"/>
              </a:rPr>
              <a:t>回</a:t>
            </a:r>
            <a:endParaRPr lang="ja-JP" altLang="en-US" sz="800" b="1" dirty="0">
              <a:solidFill>
                <a:schemeClr val="bg1"/>
              </a:solidFill>
              <a:latin typeface="Meiryo" charset="-128"/>
              <a:ea typeface="Meiryo" charset="-128"/>
              <a:cs typeface="Meiryo" charset="-128"/>
            </a:endParaRPr>
          </a:p>
        </p:txBody>
      </p:sp>
      <p:sp>
        <p:nvSpPr>
          <p:cNvPr id="230" name="テキスト ボックス 229">
            <a:extLst>
              <a:ext uri="{FF2B5EF4-FFF2-40B4-BE49-F238E27FC236}">
                <a16:creationId xmlns:a16="http://schemas.microsoft.com/office/drawing/2014/main" id="{6D7B656D-84D9-9945-811D-ED25CEA7BC9C}"/>
              </a:ext>
            </a:extLst>
          </p:cNvPr>
          <p:cNvSpPr txBox="1"/>
          <p:nvPr/>
        </p:nvSpPr>
        <p:spPr>
          <a:xfrm>
            <a:off x="8791819" y="4433554"/>
            <a:ext cx="825867" cy="180819"/>
          </a:xfrm>
          <a:prstGeom prst="rect">
            <a:avLst/>
          </a:prstGeom>
          <a:noFill/>
        </p:spPr>
        <p:txBody>
          <a:bodyPr wrap="none" rtlCol="0">
            <a:spAutoFit/>
          </a:bodyPr>
          <a:lstStyle/>
          <a:p>
            <a:pPr defTabSz="913972">
              <a:lnSpc>
                <a:spcPct val="120000"/>
              </a:lnSpc>
            </a:pPr>
            <a:r>
              <a:rPr lang="en-US" altLang="ja-JP" sz="500" dirty="0">
                <a:ln w="3175">
                  <a:noFill/>
                </a:ln>
                <a:solidFill>
                  <a:srgbClr val="FF0000"/>
                </a:solidFill>
                <a:effectLst>
                  <a:glow rad="63500">
                    <a:schemeClr val="bg1"/>
                  </a:glow>
                </a:effectLst>
                <a:latin typeface="メイリオ" pitchFamily="50" charset="-128"/>
                <a:ea typeface="メイリオ" pitchFamily="50" charset="-128"/>
                <a:cs typeface="メイリオ" pitchFamily="50" charset="-128"/>
              </a:rPr>
              <a:t>※</a:t>
            </a:r>
            <a:r>
              <a:rPr lang="ja-JP" altLang="en-US" sz="500" dirty="0">
                <a:ln w="3175">
                  <a:noFill/>
                </a:ln>
                <a:solidFill>
                  <a:srgbClr val="FF0000"/>
                </a:solidFill>
                <a:effectLst>
                  <a:glow rad="63500">
                    <a:schemeClr val="bg1"/>
                  </a:glow>
                </a:effectLst>
                <a:latin typeface="メイリオ" panose="020B0604030504040204" pitchFamily="50" charset="-128"/>
                <a:ea typeface="メイリオ" panose="020B0604030504040204" pitchFamily="50" charset="-128"/>
                <a:cs typeface="メイリオ" panose="020B0604030504040204" pitchFamily="50" charset="-128"/>
              </a:rPr>
              <a:t>音声</a:t>
            </a:r>
            <a:r>
              <a:rPr lang="ja-JP" altLang="en-US" sz="500">
                <a:ln w="3175">
                  <a:noFill/>
                </a:ln>
                <a:solidFill>
                  <a:srgbClr val="FF0000"/>
                </a:solidFill>
                <a:effectLst>
                  <a:glow rad="63500">
                    <a:schemeClr val="bg1"/>
                  </a:glow>
                </a:effectLst>
                <a:latin typeface="メイリオ" panose="020B0604030504040204" pitchFamily="50" charset="-128"/>
                <a:ea typeface="メイリオ" panose="020B0604030504040204" pitchFamily="50" charset="-128"/>
                <a:cs typeface="メイリオ" panose="020B0604030504040204" pitchFamily="50" charset="-128"/>
              </a:rPr>
              <a:t>は流れません。</a:t>
            </a:r>
            <a:endParaRPr lang="en-US" altLang="ja-JP" sz="500" dirty="0">
              <a:ln w="3175">
                <a:noFill/>
              </a:ln>
              <a:solidFill>
                <a:srgbClr val="FF0000"/>
              </a:solidFill>
              <a:effectLst>
                <a:glow rad="63500">
                  <a:schemeClr val="bg1"/>
                </a:glo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2" name="ホームベース 136">
            <a:extLst>
              <a:ext uri="{FF2B5EF4-FFF2-40B4-BE49-F238E27FC236}">
                <a16:creationId xmlns:a16="http://schemas.microsoft.com/office/drawing/2014/main" id="{DE2A5E3B-180A-4BBA-BD53-9510727E3E63}"/>
              </a:ext>
            </a:extLst>
          </p:cNvPr>
          <p:cNvSpPr/>
          <p:nvPr/>
        </p:nvSpPr>
        <p:spPr>
          <a:xfrm>
            <a:off x="947050" y="4376581"/>
            <a:ext cx="1116000" cy="540000"/>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45" name="ホームベース 141">
            <a:extLst>
              <a:ext uri="{FF2B5EF4-FFF2-40B4-BE49-F238E27FC236}">
                <a16:creationId xmlns:a16="http://schemas.microsoft.com/office/drawing/2014/main" id="{B8A220E9-6DD2-4B57-9576-9A6D7A952DC1}"/>
              </a:ext>
            </a:extLst>
          </p:cNvPr>
          <p:cNvSpPr/>
          <p:nvPr/>
        </p:nvSpPr>
        <p:spPr>
          <a:xfrm>
            <a:off x="947050" y="4908953"/>
            <a:ext cx="1116000" cy="540000"/>
          </a:xfrm>
          <a:prstGeom prst="homePlate">
            <a:avLst>
              <a:gd name="adj" fmla="val 21404"/>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46" name="片側の 2 つの角を丸めた四角形 131">
            <a:extLst>
              <a:ext uri="{FF2B5EF4-FFF2-40B4-BE49-F238E27FC236}">
                <a16:creationId xmlns:a16="http://schemas.microsoft.com/office/drawing/2014/main" id="{6A9D9C4B-54CC-4CE4-A0D5-3F036788BE0D}"/>
              </a:ext>
            </a:extLst>
          </p:cNvPr>
          <p:cNvSpPr/>
          <p:nvPr/>
        </p:nvSpPr>
        <p:spPr>
          <a:xfrm rot="16200000">
            <a:off x="427805" y="4802259"/>
            <a:ext cx="1080000" cy="216000"/>
          </a:xfrm>
          <a:prstGeom prst="round2SameRect">
            <a:avLst>
              <a:gd name="adj1" fmla="val 32569"/>
              <a:gd name="adj2" fmla="val 0"/>
            </a:avLst>
          </a:prstGeom>
          <a:solidFill>
            <a:schemeClr val="tx1">
              <a:lumMod val="75000"/>
              <a:lumOff val="2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ホームベース 142">
            <a:extLst>
              <a:ext uri="{FF2B5EF4-FFF2-40B4-BE49-F238E27FC236}">
                <a16:creationId xmlns:a16="http://schemas.microsoft.com/office/drawing/2014/main" id="{B258EAD7-89E3-497C-90AE-5C36E0AFCE6D}"/>
              </a:ext>
            </a:extLst>
          </p:cNvPr>
          <p:cNvSpPr/>
          <p:nvPr/>
        </p:nvSpPr>
        <p:spPr>
          <a:xfrm>
            <a:off x="947050" y="3899235"/>
            <a:ext cx="1114790" cy="41620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50" name="片側の 2 つの角を丸めた四角形 123">
            <a:extLst>
              <a:ext uri="{FF2B5EF4-FFF2-40B4-BE49-F238E27FC236}">
                <a16:creationId xmlns:a16="http://schemas.microsoft.com/office/drawing/2014/main" id="{D9FD8B11-8F42-4A19-BD63-30B2B03CF24D}"/>
              </a:ext>
            </a:extLst>
          </p:cNvPr>
          <p:cNvSpPr/>
          <p:nvPr/>
        </p:nvSpPr>
        <p:spPr>
          <a:xfrm rot="16200000">
            <a:off x="779686" y="3992108"/>
            <a:ext cx="401715"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テキスト ボックス 155">
            <a:extLst>
              <a:ext uri="{FF2B5EF4-FFF2-40B4-BE49-F238E27FC236}">
                <a16:creationId xmlns:a16="http://schemas.microsoft.com/office/drawing/2014/main" id="{D7D0A50C-09C2-460F-B336-B71BB6825E9A}"/>
              </a:ext>
            </a:extLst>
          </p:cNvPr>
          <p:cNvSpPr txBox="1"/>
          <p:nvPr/>
        </p:nvSpPr>
        <p:spPr>
          <a:xfrm>
            <a:off x="909597" y="4011120"/>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掲載期間を指定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157" name="テキスト ボックス 156">
            <a:extLst>
              <a:ext uri="{FF2B5EF4-FFF2-40B4-BE49-F238E27FC236}">
                <a16:creationId xmlns:a16="http://schemas.microsoft.com/office/drawing/2014/main" id="{151FEEC9-B3A0-440D-BF83-46F517354BB5}"/>
              </a:ext>
            </a:extLst>
          </p:cNvPr>
          <p:cNvSpPr txBox="1"/>
          <p:nvPr/>
        </p:nvSpPr>
        <p:spPr>
          <a:xfrm>
            <a:off x="1015917" y="4432303"/>
            <a:ext cx="1138185" cy="444352"/>
          </a:xfrm>
          <a:prstGeom prst="rect">
            <a:avLst/>
          </a:prstGeom>
          <a:noFill/>
        </p:spPr>
        <p:txBody>
          <a:bodyPr wrap="square" rtlCol="0">
            <a:spAutoFit/>
          </a:bodyPr>
          <a:lstStyle/>
          <a:p>
            <a:pPr>
              <a:lnSpc>
                <a:spcPct val="130000"/>
              </a:lnSpc>
            </a:pPr>
            <a:r>
              <a:rPr kumimoji="1" lang="ja-JP" altLang="en-US" sz="1100" b="1" dirty="0">
                <a:solidFill>
                  <a:schemeClr val="bg1"/>
                </a:solidFill>
                <a:latin typeface="Meiryo" panose="020B0604030504040204" pitchFamily="34" charset="-128"/>
                <a:ea typeface="Meiryo" panose="020B0604030504040204" pitchFamily="34" charset="-128"/>
              </a:rPr>
              <a:t>都道府県</a:t>
            </a:r>
            <a:r>
              <a:rPr lang="ja-JP" altLang="en-US" sz="1100" b="1" dirty="0">
                <a:solidFill>
                  <a:schemeClr val="bg1"/>
                </a:solidFill>
                <a:latin typeface="Meiryo" panose="020B0604030504040204" pitchFamily="34" charset="-128"/>
                <a:ea typeface="Meiryo" panose="020B0604030504040204" pitchFamily="34" charset="-128"/>
              </a:rPr>
              <a:t>指定</a:t>
            </a:r>
            <a:endParaRPr lang="en-US" altLang="ja-JP" sz="1100" b="1" dirty="0">
              <a:solidFill>
                <a:schemeClr val="bg1"/>
              </a:solidFill>
              <a:latin typeface="Meiryo" panose="020B0604030504040204" pitchFamily="34" charset="-128"/>
              <a:ea typeface="Meiryo" panose="020B0604030504040204" pitchFamily="34" charset="-128"/>
            </a:endParaRPr>
          </a:p>
          <a:p>
            <a:pPr>
              <a:lnSpc>
                <a:spcPct val="130000"/>
              </a:lnSpc>
            </a:pPr>
            <a:r>
              <a:rPr kumimoji="1" lang="ja-JP" altLang="en-US" sz="700" b="1" dirty="0">
                <a:solidFill>
                  <a:schemeClr val="bg1"/>
                </a:solidFill>
                <a:latin typeface="Meiryo" panose="020B0604030504040204" pitchFamily="34" charset="-128"/>
                <a:ea typeface="Meiryo" panose="020B0604030504040204" pitchFamily="34" charset="-128"/>
              </a:rPr>
              <a:t>の場合　</a:t>
            </a:r>
            <a:endParaRPr kumimoji="1" lang="en-US" altLang="ja-JP" sz="700" b="1" dirty="0">
              <a:solidFill>
                <a:schemeClr val="bg1"/>
              </a:solidFill>
              <a:latin typeface="Meiryo" panose="020B0604030504040204" pitchFamily="34" charset="-128"/>
              <a:ea typeface="Meiryo" panose="020B0604030504040204" pitchFamily="34" charset="-128"/>
            </a:endParaRPr>
          </a:p>
        </p:txBody>
      </p:sp>
      <p:sp>
        <p:nvSpPr>
          <p:cNvPr id="205" name="円/楕円 162">
            <a:extLst>
              <a:ext uri="{FF2B5EF4-FFF2-40B4-BE49-F238E27FC236}">
                <a16:creationId xmlns:a16="http://schemas.microsoft.com/office/drawing/2014/main" id="{D8FC42DE-1A7F-4CD8-945F-847662FBBD95}"/>
              </a:ext>
            </a:extLst>
          </p:cNvPr>
          <p:cNvSpPr>
            <a:spLocks noChangeAspect="1"/>
          </p:cNvSpPr>
          <p:nvPr/>
        </p:nvSpPr>
        <p:spPr>
          <a:xfrm>
            <a:off x="1382433" y="4801110"/>
            <a:ext cx="198000"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tx1">
                    <a:lumMod val="50000"/>
                    <a:lumOff val="50000"/>
                  </a:schemeClr>
                </a:solidFill>
                <a:latin typeface="Meiryo" panose="020B0604030504040204" pitchFamily="34" charset="-128"/>
                <a:ea typeface="Meiryo" panose="020B0604030504040204" pitchFamily="34" charset="-128"/>
              </a:rPr>
              <a:t>or</a:t>
            </a:r>
            <a:endParaRPr kumimoji="1" lang="ja-JP" altLang="en-US" sz="900"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206" name="テキスト ボックス 205">
            <a:extLst>
              <a:ext uri="{FF2B5EF4-FFF2-40B4-BE49-F238E27FC236}">
                <a16:creationId xmlns:a16="http://schemas.microsoft.com/office/drawing/2014/main" id="{4192A0BB-36DB-4C05-BDD9-4F397246AB2B}"/>
              </a:ext>
            </a:extLst>
          </p:cNvPr>
          <p:cNvSpPr txBox="1"/>
          <p:nvPr/>
        </p:nvSpPr>
        <p:spPr>
          <a:xfrm>
            <a:off x="1013525" y="5006681"/>
            <a:ext cx="1071966" cy="419346"/>
          </a:xfrm>
          <a:prstGeom prst="rect">
            <a:avLst/>
          </a:prstGeom>
          <a:noFill/>
        </p:spPr>
        <p:txBody>
          <a:bodyPr wrap="square" rtlCol="0">
            <a:spAutoFit/>
          </a:bodyPr>
          <a:lstStyle/>
          <a:p>
            <a:pPr>
              <a:lnSpc>
                <a:spcPct val="120000"/>
              </a:lnSpc>
            </a:pPr>
            <a:r>
              <a:rPr kumimoji="1" lang="ja-JP" altLang="en-US" sz="1100" b="1" dirty="0">
                <a:solidFill>
                  <a:schemeClr val="bg1"/>
                </a:solidFill>
                <a:latin typeface="Meiryo" panose="020B0604030504040204" pitchFamily="34" charset="-128"/>
                <a:ea typeface="Meiryo" panose="020B0604030504040204" pitchFamily="34" charset="-128"/>
              </a:rPr>
              <a:t>市区郡指定</a:t>
            </a:r>
            <a:endParaRPr kumimoji="1" lang="en-US" altLang="ja-JP" sz="1100" b="1" dirty="0">
              <a:solidFill>
                <a:schemeClr val="bg1"/>
              </a:solidFill>
              <a:latin typeface="Meiryo" panose="020B0604030504040204" pitchFamily="34" charset="-128"/>
              <a:ea typeface="Meiryo" panose="020B0604030504040204" pitchFamily="34" charset="-128"/>
            </a:endParaRPr>
          </a:p>
          <a:p>
            <a:pPr>
              <a:lnSpc>
                <a:spcPct val="120000"/>
              </a:lnSpc>
            </a:pPr>
            <a:r>
              <a:rPr kumimoji="1" lang="ja-JP" altLang="en-US" sz="700" b="1" dirty="0">
                <a:solidFill>
                  <a:schemeClr val="bg1"/>
                </a:solidFill>
                <a:latin typeface="Meiryo" panose="020B0604030504040204" pitchFamily="34" charset="-128"/>
                <a:ea typeface="Meiryo" panose="020B0604030504040204" pitchFamily="34" charset="-128"/>
              </a:rPr>
              <a:t>の場合</a:t>
            </a:r>
            <a:endParaRPr kumimoji="1" lang="en-US" altLang="ja-JP" sz="700" b="1" dirty="0">
              <a:solidFill>
                <a:schemeClr val="bg1"/>
              </a:solidFill>
              <a:latin typeface="Meiryo" panose="020B0604030504040204" pitchFamily="34" charset="-128"/>
              <a:ea typeface="Meiryo" panose="020B0604030504040204" pitchFamily="34" charset="-128"/>
            </a:endParaRPr>
          </a:p>
        </p:txBody>
      </p:sp>
      <p:sp>
        <p:nvSpPr>
          <p:cNvPr id="208" name="テキスト ボックス 207">
            <a:extLst>
              <a:ext uri="{FF2B5EF4-FFF2-40B4-BE49-F238E27FC236}">
                <a16:creationId xmlns:a16="http://schemas.microsoft.com/office/drawing/2014/main" id="{EF6213DE-B45F-4ACD-B2B5-1B879317E419}"/>
              </a:ext>
            </a:extLst>
          </p:cNvPr>
          <p:cNvSpPr txBox="1"/>
          <p:nvPr/>
        </p:nvSpPr>
        <p:spPr>
          <a:xfrm>
            <a:off x="810084" y="4358254"/>
            <a:ext cx="338554" cy="1105431"/>
          </a:xfrm>
          <a:prstGeom prst="rect">
            <a:avLst/>
          </a:prstGeom>
          <a:noFill/>
        </p:spPr>
        <p:txBody>
          <a:bodyPr vert="eaVert"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掲載エリア</a:t>
            </a:r>
            <a:r>
              <a:rPr lang="ja-JP" altLang="en-US" sz="900" b="1" dirty="0">
                <a:solidFill>
                  <a:schemeClr val="bg1"/>
                </a:solidFill>
                <a:latin typeface="メイリオ" pitchFamily="50" charset="-128"/>
                <a:ea typeface="メイリオ" pitchFamily="50" charset="-128"/>
                <a:cs typeface="メイリオ" pitchFamily="50" charset="-128"/>
              </a:rPr>
              <a:t>を</a:t>
            </a:r>
            <a:r>
              <a:rPr lang="ja-JP" altLang="en-US" sz="1000" b="1" dirty="0">
                <a:solidFill>
                  <a:schemeClr val="bg1"/>
                </a:solidFill>
                <a:latin typeface="メイリオ" pitchFamily="50" charset="-128"/>
                <a:ea typeface="メイリオ" pitchFamily="50" charset="-128"/>
                <a:cs typeface="メイリオ" pitchFamily="50" charset="-128"/>
              </a:rPr>
              <a:t>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209" name="ホームベース 142">
            <a:extLst>
              <a:ext uri="{FF2B5EF4-FFF2-40B4-BE49-F238E27FC236}">
                <a16:creationId xmlns:a16="http://schemas.microsoft.com/office/drawing/2014/main" id="{FF457F32-9AA4-4E52-B384-39AE19522869}"/>
              </a:ext>
            </a:extLst>
          </p:cNvPr>
          <p:cNvSpPr/>
          <p:nvPr/>
        </p:nvSpPr>
        <p:spPr>
          <a:xfrm>
            <a:off x="939665" y="3297722"/>
            <a:ext cx="1114790" cy="41620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210" name="片側の 2 つの角を丸めた四角形 123">
            <a:extLst>
              <a:ext uri="{FF2B5EF4-FFF2-40B4-BE49-F238E27FC236}">
                <a16:creationId xmlns:a16="http://schemas.microsoft.com/office/drawing/2014/main" id="{8D778B7D-099F-436A-9D07-96F57BE75162}"/>
              </a:ext>
            </a:extLst>
          </p:cNvPr>
          <p:cNvSpPr/>
          <p:nvPr/>
        </p:nvSpPr>
        <p:spPr>
          <a:xfrm rot="16200000">
            <a:off x="779686" y="3390228"/>
            <a:ext cx="401715"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テキスト ボックス 210">
            <a:extLst>
              <a:ext uri="{FF2B5EF4-FFF2-40B4-BE49-F238E27FC236}">
                <a16:creationId xmlns:a16="http://schemas.microsoft.com/office/drawing/2014/main" id="{890D488F-4BB1-4ED0-AC85-6265950FAFA9}"/>
              </a:ext>
            </a:extLst>
          </p:cNvPr>
          <p:cNvSpPr txBox="1"/>
          <p:nvPr/>
        </p:nvSpPr>
        <p:spPr>
          <a:xfrm>
            <a:off x="902212" y="3409607"/>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デバイスを指定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212" name="正方形/長方形 211">
            <a:extLst>
              <a:ext uri="{FF2B5EF4-FFF2-40B4-BE49-F238E27FC236}">
                <a16:creationId xmlns:a16="http://schemas.microsoft.com/office/drawing/2014/main" id="{2ED454AD-529E-4B3C-9E35-3A4D773864CB}"/>
              </a:ext>
            </a:extLst>
          </p:cNvPr>
          <p:cNvSpPr/>
          <p:nvPr/>
        </p:nvSpPr>
        <p:spPr>
          <a:xfrm>
            <a:off x="1457468" y="4665685"/>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複数指定可</a:t>
            </a:r>
          </a:p>
        </p:txBody>
      </p:sp>
      <p:sp>
        <p:nvSpPr>
          <p:cNvPr id="213" name="正方形/長方形 212">
            <a:extLst>
              <a:ext uri="{FF2B5EF4-FFF2-40B4-BE49-F238E27FC236}">
                <a16:creationId xmlns:a16="http://schemas.microsoft.com/office/drawing/2014/main" id="{9D9D4A64-58DE-4938-81F1-8B85C1C0FB95}"/>
              </a:ext>
            </a:extLst>
          </p:cNvPr>
          <p:cNvSpPr/>
          <p:nvPr/>
        </p:nvSpPr>
        <p:spPr>
          <a:xfrm>
            <a:off x="1453741" y="5224907"/>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複数指定可</a:t>
            </a:r>
          </a:p>
        </p:txBody>
      </p:sp>
      <p:sp>
        <p:nvSpPr>
          <p:cNvPr id="214" name="テキスト ボックス 213">
            <a:extLst>
              <a:ext uri="{FF2B5EF4-FFF2-40B4-BE49-F238E27FC236}">
                <a16:creationId xmlns:a16="http://schemas.microsoft.com/office/drawing/2014/main" id="{6FF35F09-217D-4D5A-8CDE-B4A23B3F4796}"/>
              </a:ext>
            </a:extLst>
          </p:cNvPr>
          <p:cNvSpPr txBox="1"/>
          <p:nvPr/>
        </p:nvSpPr>
        <p:spPr>
          <a:xfrm>
            <a:off x="6320262" y="457054"/>
            <a:ext cx="3475032" cy="428194"/>
          </a:xfrm>
          <a:prstGeom prst="rect">
            <a:avLst/>
          </a:prstGeom>
          <a:noFill/>
        </p:spPr>
        <p:txBody>
          <a:bodyPr wrap="square" rtlCol="0">
            <a:spAutoFit/>
          </a:bodyPr>
          <a:lstStyle/>
          <a:p>
            <a:pPr lvl="0" algn="r">
              <a:lnSpc>
                <a:spcPct val="120000"/>
              </a:lnSpc>
              <a:defRPr/>
            </a:pPr>
            <a:r>
              <a:rPr lang="ja-JP" altLang="en-US" sz="900" b="1" dirty="0">
                <a:solidFill>
                  <a:prstClr val="white"/>
                </a:solidFill>
                <a:latin typeface="Meiryo" panose="020B0604030504040204" pitchFamily="34" charset="-128"/>
                <a:ea typeface="Meiryo" panose="020B0604030504040204" pitchFamily="34" charset="-128"/>
              </a:rPr>
              <a:t>既存の静止画データから</a:t>
            </a:r>
            <a:r>
              <a:rPr lang="en-US" altLang="ja-JP" sz="900" b="1" dirty="0">
                <a:solidFill>
                  <a:prstClr val="white"/>
                </a:solidFill>
                <a:latin typeface="Meiryo" panose="020B0604030504040204" pitchFamily="34" charset="-128"/>
                <a:ea typeface="Meiryo" panose="020B0604030504040204" pitchFamily="34" charset="-128"/>
              </a:rPr>
              <a:t>15</a:t>
            </a:r>
            <a:r>
              <a:rPr lang="ja-JP" altLang="en-US" sz="900" b="1" dirty="0">
                <a:solidFill>
                  <a:prstClr val="white"/>
                </a:solidFill>
                <a:latin typeface="Meiryo" panose="020B0604030504040204" pitchFamily="34" charset="-128"/>
                <a:ea typeface="Meiryo" panose="020B0604030504040204" pitchFamily="34" charset="-128"/>
              </a:rPr>
              <a:t>秒の動画を制作し、</a:t>
            </a:r>
            <a:endParaRPr lang="en-US" altLang="ja-JP" sz="900" b="1" dirty="0">
              <a:solidFill>
                <a:prstClr val="white"/>
              </a:solidFill>
              <a:latin typeface="Meiryo" panose="020B0604030504040204" pitchFamily="34" charset="-128"/>
              <a:ea typeface="Meiryo" panose="020B0604030504040204" pitchFamily="34" charset="-128"/>
            </a:endParaRPr>
          </a:p>
          <a:p>
            <a:pPr algn="r">
              <a:lnSpc>
                <a:spcPct val="130000"/>
              </a:lnSpc>
            </a:pPr>
            <a:r>
              <a:rPr lang="ja-JP" altLang="en-US" sz="900" b="1" u="sng" dirty="0">
                <a:solidFill>
                  <a:schemeClr val="bg1"/>
                </a:solidFill>
                <a:latin typeface="Meiryo" panose="020B0604030504040204" pitchFamily="34" charset="-128"/>
                <a:ea typeface="Meiryo" panose="020B0604030504040204" pitchFamily="34" charset="-128"/>
              </a:rPr>
              <a:t>サイネージ</a:t>
            </a:r>
            <a:r>
              <a:rPr lang="ja-JP" altLang="en-US" sz="900" b="1" dirty="0">
                <a:solidFill>
                  <a:schemeClr val="bg1"/>
                </a:solidFill>
                <a:latin typeface="Meiryo" panose="020B0604030504040204" pitchFamily="34" charset="-128"/>
                <a:ea typeface="Meiryo" panose="020B0604030504040204" pitchFamily="34" charset="-128"/>
              </a:rPr>
              <a:t>と</a:t>
            </a:r>
            <a:r>
              <a:rPr lang="en-US" altLang="ja-JP" sz="900" b="1" u="sng" dirty="0">
                <a:solidFill>
                  <a:schemeClr val="bg1"/>
                </a:solidFill>
                <a:latin typeface="Meiryo" panose="020B0604030504040204" pitchFamily="34" charset="-128"/>
                <a:ea typeface="Meiryo" panose="020B0604030504040204" pitchFamily="34" charset="-128"/>
              </a:rPr>
              <a:t>Yahoo! JAPAN </a:t>
            </a:r>
            <a:r>
              <a:rPr lang="ja-JP" altLang="en-US" sz="900" b="1" u="sng" dirty="0">
                <a:solidFill>
                  <a:schemeClr val="bg1"/>
                </a:solidFill>
                <a:latin typeface="Meiryo" panose="020B0604030504040204" pitchFamily="34" charset="-128"/>
                <a:ea typeface="Meiryo" panose="020B0604030504040204" pitchFamily="34" charset="-128"/>
              </a:rPr>
              <a:t>トップページ</a:t>
            </a:r>
            <a:r>
              <a:rPr lang="ja-JP" altLang="en-US" sz="900" b="1" dirty="0">
                <a:solidFill>
                  <a:schemeClr val="bg1"/>
                </a:solidFill>
                <a:latin typeface="Meiryo" panose="020B0604030504040204" pitchFamily="34" charset="-128"/>
                <a:ea typeface="Meiryo" panose="020B0604030504040204" pitchFamily="34" charset="-128"/>
              </a:rPr>
              <a:t>で動画広告を実施。</a:t>
            </a:r>
            <a:endParaRPr lang="en-US" altLang="ja-JP" sz="900" b="1" dirty="0">
              <a:solidFill>
                <a:schemeClr val="bg1"/>
              </a:solidFill>
              <a:latin typeface="Meiryo" panose="020B0604030504040204" pitchFamily="34" charset="-128"/>
              <a:ea typeface="Meiryo" panose="020B0604030504040204" pitchFamily="34" charset="-128"/>
            </a:endParaRPr>
          </a:p>
        </p:txBody>
      </p:sp>
      <p:grpSp>
        <p:nvGrpSpPr>
          <p:cNvPr id="160" name="グループ化 159">
            <a:extLst>
              <a:ext uri="{FF2B5EF4-FFF2-40B4-BE49-F238E27FC236}">
                <a16:creationId xmlns:a16="http://schemas.microsoft.com/office/drawing/2014/main" id="{EA9FE201-9636-45DA-AA57-0EF9B5B6E9E9}"/>
              </a:ext>
            </a:extLst>
          </p:cNvPr>
          <p:cNvGrpSpPr/>
          <p:nvPr/>
        </p:nvGrpSpPr>
        <p:grpSpPr>
          <a:xfrm>
            <a:off x="897977" y="1075507"/>
            <a:ext cx="8462184" cy="1101946"/>
            <a:chOff x="897977" y="1075507"/>
            <a:chExt cx="8462184" cy="1101946"/>
          </a:xfrm>
        </p:grpSpPr>
        <p:sp>
          <p:nvSpPr>
            <p:cNvPr id="161" name="角丸四角形 204">
              <a:extLst>
                <a:ext uri="{FF2B5EF4-FFF2-40B4-BE49-F238E27FC236}">
                  <a16:creationId xmlns:a16="http://schemas.microsoft.com/office/drawing/2014/main" id="{9E71C292-92C1-4723-A70F-DD2A938F0765}"/>
                </a:ext>
              </a:extLst>
            </p:cNvPr>
            <p:cNvSpPr>
              <a:spLocks/>
            </p:cNvSpPr>
            <p:nvPr/>
          </p:nvSpPr>
          <p:spPr>
            <a:xfrm>
              <a:off x="5649126" y="1421453"/>
              <a:ext cx="991960" cy="756000"/>
            </a:xfrm>
            <a:prstGeom prst="roundRect">
              <a:avLst>
                <a:gd name="adj" fmla="val 7668"/>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制作する</a:t>
              </a:r>
              <a:endPar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完全パッケージ動画</a:t>
              </a:r>
              <a:endPar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2</a:t>
              </a: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次利用権利</a:t>
              </a:r>
            </a:p>
          </p:txBody>
        </p:sp>
        <p:sp>
          <p:nvSpPr>
            <p:cNvPr id="162" name="角丸四角形 204">
              <a:extLst>
                <a:ext uri="{FF2B5EF4-FFF2-40B4-BE49-F238E27FC236}">
                  <a16:creationId xmlns:a16="http://schemas.microsoft.com/office/drawing/2014/main" id="{C8776A0D-5CCF-4816-87B3-4999C204C457}"/>
                </a:ext>
              </a:extLst>
            </p:cNvPr>
            <p:cNvSpPr>
              <a:spLocks/>
            </p:cNvSpPr>
            <p:nvPr/>
          </p:nvSpPr>
          <p:spPr>
            <a:xfrm>
              <a:off x="6672627"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15</a:t>
              </a: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秒動画制作</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a:t>
              </a: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タイプ</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69" name="角丸四角形 204">
              <a:extLst>
                <a:ext uri="{FF2B5EF4-FFF2-40B4-BE49-F238E27FC236}">
                  <a16:creationId xmlns:a16="http://schemas.microsoft.com/office/drawing/2014/main" id="{A8F28FB3-9072-4AAB-A09B-EF4D25531B10}"/>
                </a:ext>
              </a:extLst>
            </p:cNvPr>
            <p:cNvSpPr>
              <a:spLocks/>
            </p:cNvSpPr>
            <p:nvPr/>
          </p:nvSpPr>
          <p:spPr>
            <a:xfrm>
              <a:off x="7351273"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ヤフー用</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バナー制作</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70" name="角丸四角形 204">
              <a:extLst>
                <a:ext uri="{FF2B5EF4-FFF2-40B4-BE49-F238E27FC236}">
                  <a16:creationId xmlns:a16="http://schemas.microsoft.com/office/drawing/2014/main" id="{7A129310-F958-4228-AA1D-6F1C2E0058A2}"/>
                </a:ext>
              </a:extLst>
            </p:cNvPr>
            <p:cNvSpPr>
              <a:spLocks/>
            </p:cNvSpPr>
            <p:nvPr/>
          </p:nvSpPr>
          <p:spPr>
            <a:xfrm>
              <a:off x="8029919"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お任せ</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ナレーション</a:t>
              </a: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BGM</a:t>
              </a: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・効果音</a:t>
              </a:r>
            </a:p>
          </p:txBody>
        </p:sp>
        <p:sp>
          <p:nvSpPr>
            <p:cNvPr id="174" name="角丸四角形 204">
              <a:extLst>
                <a:ext uri="{FF2B5EF4-FFF2-40B4-BE49-F238E27FC236}">
                  <a16:creationId xmlns:a16="http://schemas.microsoft.com/office/drawing/2014/main" id="{7B81FAED-3FAC-4423-B476-8848FB1061AB}"/>
                </a:ext>
              </a:extLst>
            </p:cNvPr>
            <p:cNvSpPr>
              <a:spLocks/>
            </p:cNvSpPr>
            <p:nvPr/>
          </p:nvSpPr>
          <p:spPr>
            <a:xfrm>
              <a:off x="8708564"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完パケ動画データ納品</a:t>
              </a:r>
            </a:p>
          </p:txBody>
        </p:sp>
        <p:sp>
          <p:nvSpPr>
            <p:cNvPr id="176" name="角丸四角形 204">
              <a:extLst>
                <a:ext uri="{FF2B5EF4-FFF2-40B4-BE49-F238E27FC236}">
                  <a16:creationId xmlns:a16="http://schemas.microsoft.com/office/drawing/2014/main" id="{3915513A-9069-4298-8F1F-232BE46877C1}"/>
                </a:ext>
              </a:extLst>
            </p:cNvPr>
            <p:cNvSpPr>
              <a:spLocks/>
            </p:cNvSpPr>
            <p:nvPr/>
          </p:nvSpPr>
          <p:spPr>
            <a:xfrm>
              <a:off x="6672627" y="1817453"/>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広告料</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78" name="角丸四角形 204">
              <a:extLst>
                <a:ext uri="{FF2B5EF4-FFF2-40B4-BE49-F238E27FC236}">
                  <a16:creationId xmlns:a16="http://schemas.microsoft.com/office/drawing/2014/main" id="{8EBB550E-51B2-4446-80A0-BEC824CF266D}"/>
                </a:ext>
              </a:extLst>
            </p:cNvPr>
            <p:cNvSpPr>
              <a:spLocks/>
            </p:cNvSpPr>
            <p:nvPr/>
          </p:nvSpPr>
          <p:spPr>
            <a:xfrm>
              <a:off x="7351273" y="1816794"/>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TVCM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広告料</a:t>
              </a:r>
              <a:endParaRPr kumimoji="0" lang="en-US" altLang="ja-JP"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a:t>
              </a:r>
              <a:r>
                <a:rPr kumimoji="0" lang="ja-JP" altLang="en-US" sz="6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納品ﾒﾃﾞｨｱ含</a:t>
              </a:r>
              <a:r>
                <a:rPr kumimoji="0" lang="en-US" altLang="ja-JP" sz="6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a:t>
              </a:r>
              <a:endParaRPr kumimoji="0" lang="ja-JP" altLang="en-US" sz="6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endParaRPr>
            </a:p>
          </p:txBody>
        </p:sp>
        <p:sp>
          <p:nvSpPr>
            <p:cNvPr id="180" name="角丸四角形 204">
              <a:extLst>
                <a:ext uri="{FF2B5EF4-FFF2-40B4-BE49-F238E27FC236}">
                  <a16:creationId xmlns:a16="http://schemas.microsoft.com/office/drawing/2014/main" id="{8B277D80-1729-40F2-9E7E-7305BDC94291}"/>
                </a:ext>
              </a:extLst>
            </p:cNvPr>
            <p:cNvSpPr>
              <a:spLocks/>
            </p:cNvSpPr>
            <p:nvPr/>
          </p:nvSpPr>
          <p:spPr>
            <a:xfrm>
              <a:off x="8029919" y="1816794"/>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広告料</a:t>
              </a:r>
              <a:endParaRPr kumimoji="0" lang="ja-JP" altLang="en-US"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endParaRPr>
            </a:p>
          </p:txBody>
        </p:sp>
        <p:sp>
          <p:nvSpPr>
            <p:cNvPr id="183" name="角丸四角形 204">
              <a:extLst>
                <a:ext uri="{FF2B5EF4-FFF2-40B4-BE49-F238E27FC236}">
                  <a16:creationId xmlns:a16="http://schemas.microsoft.com/office/drawing/2014/main" id="{939F4705-A2E0-439D-B0EC-D5B856675E6C}"/>
                </a:ext>
              </a:extLst>
            </p:cNvPr>
            <p:cNvSpPr>
              <a:spLocks/>
            </p:cNvSpPr>
            <p:nvPr/>
          </p:nvSpPr>
          <p:spPr>
            <a:xfrm>
              <a:off x="8708564" y="1816794"/>
              <a:ext cx="648000" cy="360000"/>
            </a:xfrm>
            <a:prstGeom prst="roundRect">
              <a:avLst>
                <a:gd name="adj" fmla="val 12240"/>
              </a:avLst>
            </a:prstGeom>
            <a:solidFill>
              <a:srgbClr val="404040"/>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サイネージ</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広告料</a:t>
              </a:r>
            </a:p>
          </p:txBody>
        </p:sp>
        <p:cxnSp>
          <p:nvCxnSpPr>
            <p:cNvPr id="184" name="直線コネクタ 183">
              <a:extLst>
                <a:ext uri="{FF2B5EF4-FFF2-40B4-BE49-F238E27FC236}">
                  <a16:creationId xmlns:a16="http://schemas.microsoft.com/office/drawing/2014/main" id="{45D946D3-F849-4540-AA87-A3590F9376A8}"/>
                </a:ext>
              </a:extLst>
            </p:cNvPr>
            <p:cNvCxnSpPr>
              <a:cxnSpLocks/>
            </p:cNvCxnSpPr>
            <p:nvPr/>
          </p:nvCxnSpPr>
          <p:spPr>
            <a:xfrm flipH="1">
              <a:off x="8042389" y="1826118"/>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5" name="テキスト ボックス 184">
              <a:extLst>
                <a:ext uri="{FF2B5EF4-FFF2-40B4-BE49-F238E27FC236}">
                  <a16:creationId xmlns:a16="http://schemas.microsoft.com/office/drawing/2014/main" id="{91269A1D-76EA-4327-A63C-FCAA175DB3C6}"/>
                </a:ext>
              </a:extLst>
            </p:cNvPr>
            <p:cNvSpPr txBox="1"/>
            <p:nvPr/>
          </p:nvSpPr>
          <p:spPr>
            <a:xfrm>
              <a:off x="6854092" y="1156195"/>
              <a:ext cx="1261884" cy="184666"/>
            </a:xfrm>
            <a:prstGeom prst="rect">
              <a:avLst/>
            </a:prstGeom>
            <a:noFill/>
            <a:ln>
              <a:noFill/>
            </a:ln>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この</a:t>
              </a:r>
              <a:r>
                <a:rPr kumimoji="0"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プランに含まれるサービス</a:t>
              </a:r>
              <a:endPar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cxnSp>
          <p:nvCxnSpPr>
            <p:cNvPr id="186" name="直線コネクタ 185">
              <a:extLst>
                <a:ext uri="{FF2B5EF4-FFF2-40B4-BE49-F238E27FC236}">
                  <a16:creationId xmlns:a16="http://schemas.microsoft.com/office/drawing/2014/main" id="{08401F18-A30C-4A03-852E-DC0D9D3DFCF5}"/>
                </a:ext>
              </a:extLst>
            </p:cNvPr>
            <p:cNvCxnSpPr>
              <a:cxnSpLocks/>
            </p:cNvCxnSpPr>
            <p:nvPr/>
          </p:nvCxnSpPr>
          <p:spPr>
            <a:xfrm>
              <a:off x="5667417" y="1248706"/>
              <a:ext cx="1266067"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199" name="直線コネクタ 198">
              <a:extLst>
                <a:ext uri="{FF2B5EF4-FFF2-40B4-BE49-F238E27FC236}">
                  <a16:creationId xmlns:a16="http://schemas.microsoft.com/office/drawing/2014/main" id="{53D3D124-89EC-4A0F-9B20-B0A6C08AA7B0}"/>
                </a:ext>
              </a:extLst>
            </p:cNvPr>
            <p:cNvCxnSpPr>
              <a:cxnSpLocks/>
            </p:cNvCxnSpPr>
            <p:nvPr/>
          </p:nvCxnSpPr>
          <p:spPr>
            <a:xfrm>
              <a:off x="8094094" y="1248706"/>
              <a:ext cx="1266067"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200" name="図 199">
              <a:extLst>
                <a:ext uri="{FF2B5EF4-FFF2-40B4-BE49-F238E27FC236}">
                  <a16:creationId xmlns:a16="http://schemas.microsoft.com/office/drawing/2014/main" id="{BB7D90CA-81B5-4312-83EA-0AEBF4D7E2E9}"/>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5907929" y="1075507"/>
              <a:ext cx="433858" cy="337750"/>
            </a:xfrm>
            <a:prstGeom prst="rect">
              <a:avLst/>
            </a:prstGeom>
            <a:effectLst/>
          </p:spPr>
        </p:pic>
        <p:grpSp>
          <p:nvGrpSpPr>
            <p:cNvPr id="202" name="グループ化 201">
              <a:extLst>
                <a:ext uri="{FF2B5EF4-FFF2-40B4-BE49-F238E27FC236}">
                  <a16:creationId xmlns:a16="http://schemas.microsoft.com/office/drawing/2014/main" id="{BA252A81-2E97-4977-BDF6-0AEB48C8EE6F}"/>
                </a:ext>
              </a:extLst>
            </p:cNvPr>
            <p:cNvGrpSpPr/>
            <p:nvPr/>
          </p:nvGrpSpPr>
          <p:grpSpPr>
            <a:xfrm>
              <a:off x="897977" y="1121406"/>
              <a:ext cx="4361369" cy="1010125"/>
              <a:chOff x="897977" y="1121406"/>
              <a:chExt cx="4361369" cy="1010125"/>
            </a:xfrm>
          </p:grpSpPr>
          <p:pic>
            <p:nvPicPr>
              <p:cNvPr id="217" name="図 216">
                <a:extLst>
                  <a:ext uri="{FF2B5EF4-FFF2-40B4-BE49-F238E27FC236}">
                    <a16:creationId xmlns:a16="http://schemas.microsoft.com/office/drawing/2014/main" id="{E7CE390E-9B41-425A-8C73-56D3A30D520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406213" y="1445127"/>
                <a:ext cx="853133" cy="686404"/>
              </a:xfrm>
              <a:prstGeom prst="rect">
                <a:avLst/>
              </a:prstGeom>
            </p:spPr>
          </p:pic>
          <p:cxnSp>
            <p:nvCxnSpPr>
              <p:cNvPr id="218" name="直線矢印コネクタ 217">
                <a:extLst>
                  <a:ext uri="{FF2B5EF4-FFF2-40B4-BE49-F238E27FC236}">
                    <a16:creationId xmlns:a16="http://schemas.microsoft.com/office/drawing/2014/main" id="{8CADA2E8-EAE3-4B4D-8ED4-70581643B469}"/>
                  </a:ext>
                </a:extLst>
              </p:cNvPr>
              <p:cNvCxnSpPr>
                <a:cxnSpLocks/>
              </p:cNvCxnSpPr>
              <p:nvPr/>
            </p:nvCxnSpPr>
            <p:spPr>
              <a:xfrm>
                <a:off x="3587676" y="1811311"/>
                <a:ext cx="290128" cy="0"/>
              </a:xfrm>
              <a:prstGeom prst="straightConnector1">
                <a:avLst/>
              </a:prstGeom>
              <a:ln w="28575">
                <a:solidFill>
                  <a:schemeClr val="tx1">
                    <a:lumMod val="65000"/>
                    <a:lumOff val="3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19" name="図 218">
                <a:extLst>
                  <a:ext uri="{FF2B5EF4-FFF2-40B4-BE49-F238E27FC236}">
                    <a16:creationId xmlns:a16="http://schemas.microsoft.com/office/drawing/2014/main" id="{6598DEDF-6F7F-4DF6-A1FB-C5340B2E6FDB}"/>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931546" y="1468484"/>
                <a:ext cx="2023285" cy="657587"/>
              </a:xfrm>
              <a:prstGeom prst="rect">
                <a:avLst/>
              </a:prstGeom>
            </p:spPr>
          </p:pic>
          <p:grpSp>
            <p:nvGrpSpPr>
              <p:cNvPr id="229" name="グループ化 228">
                <a:extLst>
                  <a:ext uri="{FF2B5EF4-FFF2-40B4-BE49-F238E27FC236}">
                    <a16:creationId xmlns:a16="http://schemas.microsoft.com/office/drawing/2014/main" id="{2E4962F2-FE76-4ACF-A670-EE1CE5C80185}"/>
                  </a:ext>
                </a:extLst>
              </p:cNvPr>
              <p:cNvGrpSpPr/>
              <p:nvPr/>
            </p:nvGrpSpPr>
            <p:grpSpPr>
              <a:xfrm>
                <a:off x="3965314" y="1520677"/>
                <a:ext cx="616988" cy="609485"/>
                <a:chOff x="4024761" y="1544123"/>
                <a:chExt cx="616988" cy="609485"/>
              </a:xfrm>
            </p:grpSpPr>
            <p:grpSp>
              <p:nvGrpSpPr>
                <p:cNvPr id="240" name="グループ化 239">
                  <a:extLst>
                    <a:ext uri="{FF2B5EF4-FFF2-40B4-BE49-F238E27FC236}">
                      <a16:creationId xmlns:a16="http://schemas.microsoft.com/office/drawing/2014/main" id="{3C25E19E-1358-4AB0-BC6A-590F739B3EA2}"/>
                    </a:ext>
                  </a:extLst>
                </p:cNvPr>
                <p:cNvGrpSpPr/>
                <p:nvPr/>
              </p:nvGrpSpPr>
              <p:grpSpPr>
                <a:xfrm>
                  <a:off x="4032264" y="1544123"/>
                  <a:ext cx="609485" cy="609485"/>
                  <a:chOff x="3577777" y="1565044"/>
                  <a:chExt cx="734386" cy="734386"/>
                </a:xfrm>
              </p:grpSpPr>
              <p:sp>
                <p:nvSpPr>
                  <p:cNvPr id="242" name="円/楕円 184">
                    <a:extLst>
                      <a:ext uri="{FF2B5EF4-FFF2-40B4-BE49-F238E27FC236}">
                        <a16:creationId xmlns:a16="http://schemas.microsoft.com/office/drawing/2014/main" id="{84230F33-93B8-4B46-89F1-6EBAAA170680}"/>
                      </a:ext>
                    </a:extLst>
                  </p:cNvPr>
                  <p:cNvSpPr/>
                  <p:nvPr/>
                </p:nvSpPr>
                <p:spPr>
                  <a:xfrm>
                    <a:off x="3577777" y="1565044"/>
                    <a:ext cx="734386" cy="73438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3" name="テキスト ボックス 242">
                    <a:extLst>
                      <a:ext uri="{FF2B5EF4-FFF2-40B4-BE49-F238E27FC236}">
                        <a16:creationId xmlns:a16="http://schemas.microsoft.com/office/drawing/2014/main" id="{A6E7FAAC-DFBE-4384-A1F6-D32BAEC891B7}"/>
                      </a:ext>
                    </a:extLst>
                  </p:cNvPr>
                  <p:cNvSpPr txBox="1"/>
                  <p:nvPr/>
                </p:nvSpPr>
                <p:spPr>
                  <a:xfrm>
                    <a:off x="3594744" y="1582301"/>
                    <a:ext cx="676413" cy="615609"/>
                  </a:xfrm>
                  <a:prstGeom prst="rect">
                    <a:avLst/>
                  </a:prstGeom>
                  <a:noFill/>
                </p:spPr>
                <p:txBody>
                  <a:bodyPr wrap="none" rtlCol="0">
                    <a:spAutoFit/>
                  </a:bodyPr>
                  <a:lstStyle/>
                  <a:p>
                    <a:pPr marL="0" marR="0" lvl="0" indent="0" algn="ctr" defTabSz="457200" rtl="0" eaLnBrk="1" fontAlgn="auto" latinLnBrk="0" hangingPunct="1">
                      <a:lnSpc>
                        <a:spcPct val="18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rPr>
                      <a:t>15</a:t>
                    </a:r>
                    <a:r>
                      <a:rPr kumimoji="0" lang="ja-JP" altLang="en-US" sz="800" b="1" i="0" u="none" strike="noStrike" kern="1200" cap="none" spc="0" normalizeH="0" baseline="0" noProof="0" dirty="0">
                        <a:ln>
                          <a:noFill/>
                        </a:ln>
                        <a:solidFill>
                          <a:prstClr val="white"/>
                        </a:solidFill>
                        <a:effectLst/>
                        <a:uLnTx/>
                        <a:uFillTx/>
                        <a:latin typeface="Meiryo" charset="-128"/>
                        <a:ea typeface="Meiryo" charset="-128"/>
                        <a:cs typeface="Meiryo" charset="-128"/>
                      </a:rPr>
                      <a:t>秒</a:t>
                    </a:r>
                    <a:endPar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a:p>
                    <a:pPr marL="0" marR="0" lvl="0" indent="0" algn="ctr" defTabSz="457200" rtl="0" eaLnBrk="1" fontAlgn="auto" latinLnBrk="0" hangingPunct="1">
                      <a:lnSpc>
                        <a:spcPct val="18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rPr>
                      <a:t>1</a:t>
                    </a:r>
                    <a:r>
                      <a:rPr kumimoji="0" lang="ja-JP" altLang="en-US" sz="800" b="1" i="0" u="none" strike="noStrike" kern="1200" cap="none" spc="0" normalizeH="0" baseline="0" noProof="0" dirty="0">
                        <a:ln>
                          <a:noFill/>
                        </a:ln>
                        <a:solidFill>
                          <a:prstClr val="white"/>
                        </a:solidFill>
                        <a:effectLst/>
                        <a:uLnTx/>
                        <a:uFillTx/>
                        <a:latin typeface="Meiryo" charset="-128"/>
                        <a:ea typeface="Meiryo" charset="-128"/>
                        <a:cs typeface="Meiryo" charset="-128"/>
                      </a:rPr>
                      <a:t>タイプ</a:t>
                    </a:r>
                  </a:p>
                </p:txBody>
              </p:sp>
            </p:grpSp>
            <p:cxnSp>
              <p:nvCxnSpPr>
                <p:cNvPr id="241" name="直線コネクタ 240">
                  <a:extLst>
                    <a:ext uri="{FF2B5EF4-FFF2-40B4-BE49-F238E27FC236}">
                      <a16:creationId xmlns:a16="http://schemas.microsoft.com/office/drawing/2014/main" id="{BC54B234-AA3F-45FF-AA0E-A3DEDACC7DA0}"/>
                    </a:ext>
                  </a:extLst>
                </p:cNvPr>
                <p:cNvCxnSpPr>
                  <a:cxnSpLocks/>
                </p:cNvCxnSpPr>
                <p:nvPr/>
              </p:nvCxnSpPr>
              <p:spPr>
                <a:xfrm>
                  <a:off x="4024761" y="1835774"/>
                  <a:ext cx="614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2" name="テキスト ボックス 231">
                <a:extLst>
                  <a:ext uri="{FF2B5EF4-FFF2-40B4-BE49-F238E27FC236}">
                    <a16:creationId xmlns:a16="http://schemas.microsoft.com/office/drawing/2014/main" id="{0888E848-F086-46ED-ACEF-37DED34B2D96}"/>
                  </a:ext>
                </a:extLst>
              </p:cNvPr>
              <p:cNvSpPr txBox="1"/>
              <p:nvPr/>
            </p:nvSpPr>
            <p:spPr>
              <a:xfrm>
                <a:off x="897977" y="1121406"/>
                <a:ext cx="3499676"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既存の静止画データをもとに</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動画を作成</a:t>
                </a:r>
                <a:endParaRPr kumimoji="0" lang="ja-JP" altLang="en-US" sz="1400" b="1" i="0" u="none" strike="noStrike" kern="1200" cap="none" spc="0" normalizeH="0" baseline="0" noProof="0" dirty="0">
                  <a:ln w="3175">
                    <a:noFill/>
                    <a:prstDash val="solid"/>
                  </a:ln>
                  <a:solidFill>
                    <a:srgbClr val="FF0000"/>
                  </a:solidFill>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pic>
            <p:nvPicPr>
              <p:cNvPr id="233" name="図 232">
                <a:extLst>
                  <a:ext uri="{FF2B5EF4-FFF2-40B4-BE49-F238E27FC236}">
                    <a16:creationId xmlns:a16="http://schemas.microsoft.com/office/drawing/2014/main" id="{95DB8039-2334-43C5-B11D-B0FA37A757D6}"/>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054913" y="1705524"/>
                <a:ext cx="309618" cy="217460"/>
              </a:xfrm>
              <a:prstGeom prst="rect">
                <a:avLst/>
              </a:prstGeom>
            </p:spPr>
          </p:pic>
          <p:sp>
            <p:nvSpPr>
              <p:cNvPr id="238" name="テキスト ボックス 237">
                <a:extLst>
                  <a:ext uri="{FF2B5EF4-FFF2-40B4-BE49-F238E27FC236}">
                    <a16:creationId xmlns:a16="http://schemas.microsoft.com/office/drawing/2014/main" id="{4DC70508-3AB0-402A-B6DE-EE93AA40F412}"/>
                  </a:ext>
                </a:extLst>
              </p:cNvPr>
              <p:cNvSpPr txBox="1"/>
              <p:nvPr/>
            </p:nvSpPr>
            <p:spPr>
              <a:xfrm>
                <a:off x="2988682" y="1915127"/>
                <a:ext cx="425116"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動画も可</a:t>
                </a:r>
              </a:p>
            </p:txBody>
          </p:sp>
          <p:sp>
            <p:nvSpPr>
              <p:cNvPr id="239" name="正方形/長方形 238">
                <a:extLst>
                  <a:ext uri="{FF2B5EF4-FFF2-40B4-BE49-F238E27FC236}">
                    <a16:creationId xmlns:a16="http://schemas.microsoft.com/office/drawing/2014/main" id="{6E494C99-3758-4332-A9AA-A42EFF9D1751}"/>
                  </a:ext>
                </a:extLst>
              </p:cNvPr>
              <p:cNvSpPr/>
              <p:nvPr/>
            </p:nvSpPr>
            <p:spPr>
              <a:xfrm>
                <a:off x="2662428" y="1588414"/>
                <a:ext cx="1107996" cy="461665"/>
              </a:xfrm>
              <a:prstGeom prst="rect">
                <a:avLst/>
              </a:prstGeom>
            </p:spPr>
            <p:txBody>
              <a:bodyPr wrap="none">
                <a:spAutoFit/>
              </a:bodyPr>
              <a:lstStyle/>
              <a:p>
                <a:pPr marL="0" marR="0" lvl="0" indent="0" algn="l" defTabSz="99054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50000"/>
                        <a:lumOff val="50000"/>
                      </a:prstClr>
                    </a:solidFill>
                    <a:effectLst/>
                    <a:uLnTx/>
                    <a:uFillTx/>
                    <a:latin typeface="HGS行書体" panose="03000600000000000000" pitchFamily="66" charset="-128"/>
                    <a:ea typeface="HGS行書体" panose="03000600000000000000" pitchFamily="66" charset="-128"/>
                    <a:cs typeface="Hiragino Kaku Gothic StdN W8" charset="-128"/>
                  </a:rPr>
                  <a:t>（　）</a:t>
                </a:r>
                <a:endParaRPr kumimoji="1" lang="en-US" altLang="ja-JP" sz="2400" b="0" i="0" u="none" strike="noStrike" kern="1200" cap="none" spc="300" normalizeH="0" baseline="0" noProof="0" dirty="0">
                  <a:ln>
                    <a:noFill/>
                  </a:ln>
                  <a:solidFill>
                    <a:prstClr val="black">
                      <a:lumMod val="50000"/>
                      <a:lumOff val="50000"/>
                    </a:prstClr>
                  </a:solidFill>
                  <a:effectLst/>
                  <a:uLnTx/>
                  <a:uFillTx/>
                  <a:latin typeface="HGS行書体" panose="03000600000000000000" pitchFamily="66" charset="-128"/>
                  <a:ea typeface="HGS行書体" panose="03000600000000000000" pitchFamily="66" charset="-128"/>
                  <a:cs typeface="Meiryo" charset="-128"/>
                </a:endParaRPr>
              </a:p>
            </p:txBody>
          </p:sp>
        </p:grpSp>
        <p:cxnSp>
          <p:nvCxnSpPr>
            <p:cNvPr id="215" name="直線コネクタ 214">
              <a:extLst>
                <a:ext uri="{FF2B5EF4-FFF2-40B4-BE49-F238E27FC236}">
                  <a16:creationId xmlns:a16="http://schemas.microsoft.com/office/drawing/2014/main" id="{3C6CA574-5B39-4DC1-885E-64072346256D}"/>
                </a:ext>
              </a:extLst>
            </p:cNvPr>
            <p:cNvCxnSpPr>
              <a:cxnSpLocks/>
            </p:cNvCxnSpPr>
            <p:nvPr/>
          </p:nvCxnSpPr>
          <p:spPr>
            <a:xfrm flipH="1">
              <a:off x="7357821" y="1825880"/>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44" name="テキスト ボックス 243">
            <a:extLst>
              <a:ext uri="{FF2B5EF4-FFF2-40B4-BE49-F238E27FC236}">
                <a16:creationId xmlns:a16="http://schemas.microsoft.com/office/drawing/2014/main" id="{946CED1A-E73E-49C6-B3C3-40D4D16C5276}"/>
              </a:ext>
            </a:extLst>
          </p:cNvPr>
          <p:cNvSpPr txBox="1"/>
          <p:nvPr/>
        </p:nvSpPr>
        <p:spPr>
          <a:xfrm>
            <a:off x="936076" y="2396651"/>
            <a:ext cx="8265073" cy="30777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ヤフー</a:t>
            </a:r>
            <a:r>
              <a:rPr kumimoji="0" lang="en-US" altLang="ja-JP"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TOP</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ページ ブランドパネル（予約型）</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の</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デバイス</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期間</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エリア</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を選択し掲載</a:t>
            </a:r>
          </a:p>
        </p:txBody>
      </p:sp>
      <p:sp>
        <p:nvSpPr>
          <p:cNvPr id="245" name="Text Box 11">
            <a:extLst>
              <a:ext uri="{FF2B5EF4-FFF2-40B4-BE49-F238E27FC236}">
                <a16:creationId xmlns:a16="http://schemas.microsoft.com/office/drawing/2014/main" id="{D12D2655-0887-4DA9-A841-2015A7DE1E99}"/>
              </a:ext>
            </a:extLst>
          </p:cNvPr>
          <p:cNvSpPr txBox="1">
            <a:spLocks noChangeArrowheads="1"/>
          </p:cNvSpPr>
          <p:nvPr/>
        </p:nvSpPr>
        <p:spPr bwMode="auto">
          <a:xfrm>
            <a:off x="3374245" y="4205050"/>
            <a:ext cx="2098214"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掲載回数は設定期間で按分されるイメージです。</a:t>
            </a:r>
            <a:endPar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246" name="正方形/長方形 245">
            <a:extLst>
              <a:ext uri="{FF2B5EF4-FFF2-40B4-BE49-F238E27FC236}">
                <a16:creationId xmlns:a16="http://schemas.microsoft.com/office/drawing/2014/main" id="{604070C2-7888-4EBD-9B8B-40C25385F00E}"/>
              </a:ext>
            </a:extLst>
          </p:cNvPr>
          <p:cNvSpPr/>
          <p:nvPr/>
        </p:nvSpPr>
        <p:spPr>
          <a:xfrm flipV="1">
            <a:off x="361191" y="5554864"/>
            <a:ext cx="9283101" cy="576000"/>
          </a:xfrm>
          <a:prstGeom prst="rect">
            <a:avLst/>
          </a:prstGeom>
          <a:gradFill flip="none" rotWithShape="1">
            <a:gsLst>
              <a:gs pos="100000">
                <a:schemeClr val="bg1"/>
              </a:gs>
              <a:gs pos="0">
                <a:srgbClr val="E4F1DA"/>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47" name="直線コネクタ 246">
            <a:extLst>
              <a:ext uri="{FF2B5EF4-FFF2-40B4-BE49-F238E27FC236}">
                <a16:creationId xmlns:a16="http://schemas.microsoft.com/office/drawing/2014/main" id="{334586BF-E9AE-449E-A606-892A88782391}"/>
              </a:ext>
            </a:extLst>
          </p:cNvPr>
          <p:cNvCxnSpPr>
            <a:cxnSpLocks/>
          </p:cNvCxnSpPr>
          <p:nvPr/>
        </p:nvCxnSpPr>
        <p:spPr>
          <a:xfrm flipV="1">
            <a:off x="361585" y="5554864"/>
            <a:ext cx="9293209" cy="7144"/>
          </a:xfrm>
          <a:prstGeom prst="line">
            <a:avLst/>
          </a:prstGeom>
          <a:ln>
            <a:solidFill>
              <a:srgbClr val="74B145"/>
            </a:solidFill>
          </a:ln>
        </p:spPr>
        <p:style>
          <a:lnRef idx="1">
            <a:schemeClr val="accent1"/>
          </a:lnRef>
          <a:fillRef idx="0">
            <a:schemeClr val="accent1"/>
          </a:fillRef>
          <a:effectRef idx="0">
            <a:schemeClr val="accent1"/>
          </a:effectRef>
          <a:fontRef idx="minor">
            <a:schemeClr val="tx1"/>
          </a:fontRef>
        </p:style>
      </p:cxnSp>
      <p:sp>
        <p:nvSpPr>
          <p:cNvPr id="248" name="平行四辺形 247">
            <a:extLst>
              <a:ext uri="{FF2B5EF4-FFF2-40B4-BE49-F238E27FC236}">
                <a16:creationId xmlns:a16="http://schemas.microsoft.com/office/drawing/2014/main" id="{E8B5B285-7FD5-439F-AABA-891854EDFEEA}"/>
              </a:ext>
            </a:extLst>
          </p:cNvPr>
          <p:cNvSpPr/>
          <p:nvPr/>
        </p:nvSpPr>
        <p:spPr>
          <a:xfrm>
            <a:off x="177693" y="5546651"/>
            <a:ext cx="673027" cy="689838"/>
          </a:xfrm>
          <a:prstGeom prst="parallelogram">
            <a:avLst>
              <a:gd name="adj" fmla="val 27873"/>
            </a:avLst>
          </a:prstGeom>
          <a:gradFill>
            <a:gsLst>
              <a:gs pos="100000">
                <a:srgbClr val="74B145"/>
              </a:gs>
              <a:gs pos="0">
                <a:srgbClr val="E4F1DA"/>
              </a:gs>
            </a:gsLst>
            <a:lin ang="16200000" scaled="1"/>
          </a:gradFill>
          <a:ln w="76200" cap="rnd">
            <a:gradFill>
              <a:gsLst>
                <a:gs pos="0">
                  <a:srgbClr val="74B145"/>
                </a:gs>
                <a:gs pos="100000">
                  <a:srgbClr val="E4F1DA"/>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9" name="テキスト ボックス 248">
            <a:extLst>
              <a:ext uri="{FF2B5EF4-FFF2-40B4-BE49-F238E27FC236}">
                <a16:creationId xmlns:a16="http://schemas.microsoft.com/office/drawing/2014/main" id="{B7E1846E-CE0B-429A-8CBC-3A5E54C27B84}"/>
              </a:ext>
            </a:extLst>
          </p:cNvPr>
          <p:cNvSpPr txBox="1"/>
          <p:nvPr/>
        </p:nvSpPr>
        <p:spPr>
          <a:xfrm>
            <a:off x="219809" y="5440278"/>
            <a:ext cx="66039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400" b="1" i="1"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3</a:t>
            </a:r>
          </a:p>
        </p:txBody>
      </p:sp>
      <p:cxnSp>
        <p:nvCxnSpPr>
          <p:cNvPr id="250" name="直線コネクタ 249">
            <a:extLst>
              <a:ext uri="{FF2B5EF4-FFF2-40B4-BE49-F238E27FC236}">
                <a16:creationId xmlns:a16="http://schemas.microsoft.com/office/drawing/2014/main" id="{96C36F39-B66A-45F6-9886-ABF264F0C964}"/>
              </a:ext>
            </a:extLst>
          </p:cNvPr>
          <p:cNvCxnSpPr>
            <a:cxnSpLocks/>
          </p:cNvCxnSpPr>
          <p:nvPr/>
        </p:nvCxnSpPr>
        <p:spPr>
          <a:xfrm>
            <a:off x="840827" y="6266183"/>
            <a:ext cx="4322181" cy="0"/>
          </a:xfrm>
          <a:prstGeom prst="line">
            <a:avLst/>
          </a:prstGeom>
          <a:ln>
            <a:solidFill>
              <a:srgbClr val="74B145"/>
            </a:solidFill>
          </a:ln>
        </p:spPr>
        <p:style>
          <a:lnRef idx="1">
            <a:schemeClr val="accent1"/>
          </a:lnRef>
          <a:fillRef idx="0">
            <a:schemeClr val="accent1"/>
          </a:fillRef>
          <a:effectRef idx="0">
            <a:schemeClr val="accent1"/>
          </a:effectRef>
          <a:fontRef idx="minor">
            <a:schemeClr val="tx1"/>
          </a:fontRef>
        </p:style>
      </p:cxnSp>
      <p:sp>
        <p:nvSpPr>
          <p:cNvPr id="251" name="角丸四角形 204">
            <a:extLst>
              <a:ext uri="{FF2B5EF4-FFF2-40B4-BE49-F238E27FC236}">
                <a16:creationId xmlns:a16="http://schemas.microsoft.com/office/drawing/2014/main" id="{6C303325-0E13-4BDD-8F94-47A5BF79A81D}"/>
              </a:ext>
            </a:extLst>
          </p:cNvPr>
          <p:cNvSpPr/>
          <p:nvPr/>
        </p:nvSpPr>
        <p:spPr>
          <a:xfrm>
            <a:off x="5117126" y="5870375"/>
            <a:ext cx="4187233" cy="872947"/>
          </a:xfrm>
          <a:prstGeom prst="roundRect">
            <a:avLst>
              <a:gd name="adj" fmla="val 14697"/>
            </a:avLst>
          </a:prstGeom>
          <a:solidFill>
            <a:srgbClr val="EC5F21"/>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2" name="台形 251">
            <a:extLst>
              <a:ext uri="{FF2B5EF4-FFF2-40B4-BE49-F238E27FC236}">
                <a16:creationId xmlns:a16="http://schemas.microsoft.com/office/drawing/2014/main" id="{26B703A6-7DDD-4285-AA7E-BF678923F330}"/>
              </a:ext>
            </a:extLst>
          </p:cNvPr>
          <p:cNvSpPr/>
          <p:nvPr/>
        </p:nvSpPr>
        <p:spPr>
          <a:xfrm rot="10800000">
            <a:off x="5296483" y="5832068"/>
            <a:ext cx="2136484" cy="323410"/>
          </a:xfrm>
          <a:prstGeom prst="trapezoid">
            <a:avLst/>
          </a:prstGeom>
          <a:solidFill>
            <a:schemeClr val="bg1"/>
          </a:solidFill>
          <a:ln w="57150" cap="rnd">
            <a:solidFill>
              <a:srgbClr val="EC5F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3" name="正方形/長方形 252">
            <a:extLst>
              <a:ext uri="{FF2B5EF4-FFF2-40B4-BE49-F238E27FC236}">
                <a16:creationId xmlns:a16="http://schemas.microsoft.com/office/drawing/2014/main" id="{0664D7BF-847D-4DFC-B6FC-F70B76A1780A}"/>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EC5F2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56" name="正方形/長方形 255">
            <a:extLst>
              <a:ext uri="{FF2B5EF4-FFF2-40B4-BE49-F238E27FC236}">
                <a16:creationId xmlns:a16="http://schemas.microsoft.com/office/drawing/2014/main" id="{1E320933-2D4B-4B58-A180-E928019358D7}"/>
              </a:ext>
            </a:extLst>
          </p:cNvPr>
          <p:cNvSpPr/>
          <p:nvPr/>
        </p:nvSpPr>
        <p:spPr>
          <a:xfrm>
            <a:off x="75759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7" name="テキスト ボックス 256">
            <a:extLst>
              <a:ext uri="{FF2B5EF4-FFF2-40B4-BE49-F238E27FC236}">
                <a16:creationId xmlns:a16="http://schemas.microsoft.com/office/drawing/2014/main" id="{9DB359B9-EB77-403C-BE2C-2143A4451D6A}"/>
              </a:ext>
            </a:extLst>
          </p:cNvPr>
          <p:cNvSpPr txBox="1"/>
          <p:nvPr/>
        </p:nvSpPr>
        <p:spPr>
          <a:xfrm>
            <a:off x="4983899" y="6170876"/>
            <a:ext cx="297651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200" b="1" i="0" u="none" strike="noStrike" kern="1200" cap="none" spc="0" normalizeH="0" baseline="0" noProof="0" dirty="0">
                <a:ln>
                  <a:noFill/>
                </a:ln>
                <a:solidFill>
                  <a:prstClr val="white"/>
                </a:solidFill>
                <a:effectLst/>
                <a:uLnTx/>
                <a:uFillTx/>
                <a:latin typeface="Meiryo" charset="-128"/>
                <a:ea typeface="Meiryo" charset="-128"/>
                <a:cs typeface="Meiryo" charset="-128"/>
              </a:rPr>
              <a:t>1,000,00</a:t>
            </a:r>
            <a:r>
              <a:rPr kumimoji="0" lang="en-US" altLang="ja-JP" sz="32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a:t>
            </a:r>
            <a:r>
              <a:rPr kumimoji="0" lang="ja-JP" altLang="en-US" sz="2400" b="1" i="0" u="none" strike="noStrike" kern="1200" cap="none" spc="-30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円</a:t>
            </a:r>
            <a:endParaRPr kumimoji="1" lang="ja-JP" altLang="en-US" sz="2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63" name="角丸四角形 204">
            <a:extLst>
              <a:ext uri="{FF2B5EF4-FFF2-40B4-BE49-F238E27FC236}">
                <a16:creationId xmlns:a16="http://schemas.microsoft.com/office/drawing/2014/main" id="{89EE0018-9AD7-4168-971B-3352427DD9F9}"/>
              </a:ext>
            </a:extLst>
          </p:cNvPr>
          <p:cNvSpPr/>
          <p:nvPr/>
        </p:nvSpPr>
        <p:spPr>
          <a:xfrm>
            <a:off x="5117126" y="5870375"/>
            <a:ext cx="4187233" cy="872947"/>
          </a:xfrm>
          <a:prstGeom prst="roundRect">
            <a:avLst>
              <a:gd name="adj" fmla="val 14697"/>
            </a:avLst>
          </a:prstGeom>
          <a:solidFill>
            <a:srgbClr val="74B145"/>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4" name="テキスト ボックス 263">
            <a:extLst>
              <a:ext uri="{FF2B5EF4-FFF2-40B4-BE49-F238E27FC236}">
                <a16:creationId xmlns:a16="http://schemas.microsoft.com/office/drawing/2014/main" id="{EC627101-BAFC-40A7-9976-B55A06DB43DD}"/>
              </a:ext>
            </a:extLst>
          </p:cNvPr>
          <p:cNvSpPr txBox="1"/>
          <p:nvPr/>
        </p:nvSpPr>
        <p:spPr>
          <a:xfrm>
            <a:off x="5163008" y="6191619"/>
            <a:ext cx="297651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charset="-128"/>
                <a:ea typeface="Meiryo" charset="-128"/>
                <a:cs typeface="Meiryo" charset="-128"/>
              </a:rPr>
              <a:t>900,00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0</a:t>
            </a:r>
            <a:r>
              <a:rPr kumimoji="0" lang="ja-JP"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円</a:t>
            </a:r>
            <a:endPar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265" name="台形 264">
            <a:extLst>
              <a:ext uri="{FF2B5EF4-FFF2-40B4-BE49-F238E27FC236}">
                <a16:creationId xmlns:a16="http://schemas.microsoft.com/office/drawing/2014/main" id="{0070D4F3-87D7-4419-AD8C-A52EC5AA72C1}"/>
              </a:ext>
            </a:extLst>
          </p:cNvPr>
          <p:cNvSpPr/>
          <p:nvPr/>
        </p:nvSpPr>
        <p:spPr>
          <a:xfrm rot="10800000">
            <a:off x="5296483" y="5832068"/>
            <a:ext cx="2136484" cy="323410"/>
          </a:xfrm>
          <a:prstGeom prst="trapezoid">
            <a:avLst/>
          </a:prstGeom>
          <a:solidFill>
            <a:schemeClr val="bg1"/>
          </a:solidFill>
          <a:ln w="5715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6" name="正方形/長方形 265">
            <a:extLst>
              <a:ext uri="{FF2B5EF4-FFF2-40B4-BE49-F238E27FC236}">
                <a16:creationId xmlns:a16="http://schemas.microsoft.com/office/drawing/2014/main" id="{CCC976AC-048D-4615-8E2E-03BF999710C1}"/>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74B145"/>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74B145"/>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67" name="正方形/長方形 266">
            <a:extLst>
              <a:ext uri="{FF2B5EF4-FFF2-40B4-BE49-F238E27FC236}">
                <a16:creationId xmlns:a16="http://schemas.microsoft.com/office/drawing/2014/main" id="{B491A7D7-3B92-482D-9483-D6DB20033DCE}"/>
              </a:ext>
            </a:extLst>
          </p:cNvPr>
          <p:cNvSpPr/>
          <p:nvPr/>
        </p:nvSpPr>
        <p:spPr>
          <a:xfrm>
            <a:off x="77664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0" name="テキスト ボックス 269">
            <a:extLst>
              <a:ext uri="{FF2B5EF4-FFF2-40B4-BE49-F238E27FC236}">
                <a16:creationId xmlns:a16="http://schemas.microsoft.com/office/drawing/2014/main" id="{E29E2A1C-57CA-4424-8634-B7223D107360}"/>
              </a:ext>
            </a:extLst>
          </p:cNvPr>
          <p:cNvSpPr txBox="1"/>
          <p:nvPr/>
        </p:nvSpPr>
        <p:spPr>
          <a:xfrm>
            <a:off x="1410759" y="6441156"/>
            <a:ext cx="3716778" cy="200055"/>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広告用の</a:t>
            </a:r>
            <a:r>
              <a:rPr kumimoji="0"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遷移先</a:t>
            </a:r>
            <a:r>
              <a:rPr kumimoji="0"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ページの</a:t>
            </a:r>
            <a:r>
              <a:rPr kumimoji="0"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URL】</a:t>
            </a:r>
            <a:r>
              <a:rPr kumimoji="0"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をご準備下さい。（パラメータ付も可）</a:t>
            </a:r>
          </a:p>
        </p:txBody>
      </p:sp>
      <p:sp>
        <p:nvSpPr>
          <p:cNvPr id="271" name="正方形/長方形 270">
            <a:extLst>
              <a:ext uri="{FF2B5EF4-FFF2-40B4-BE49-F238E27FC236}">
                <a16:creationId xmlns:a16="http://schemas.microsoft.com/office/drawing/2014/main" id="{D0A18F6A-E58B-4C3E-816E-96B1667F3427}"/>
              </a:ext>
            </a:extLst>
          </p:cNvPr>
          <p:cNvSpPr/>
          <p:nvPr/>
        </p:nvSpPr>
        <p:spPr>
          <a:xfrm>
            <a:off x="1410759" y="6550741"/>
            <a:ext cx="3973750" cy="226591"/>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遷移先代用の</a:t>
            </a:r>
            <a:r>
              <a:rPr kumimoji="0"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WEB</a:t>
            </a:r>
            <a:r>
              <a:rPr kumimoji="0"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チラシビューアー（無償）もございます。詳細はお問合せください。</a:t>
            </a:r>
          </a:p>
        </p:txBody>
      </p:sp>
      <p:sp>
        <p:nvSpPr>
          <p:cNvPr id="273" name="テキスト ボックス 272">
            <a:extLst>
              <a:ext uri="{FF2B5EF4-FFF2-40B4-BE49-F238E27FC236}">
                <a16:creationId xmlns:a16="http://schemas.microsoft.com/office/drawing/2014/main" id="{2963219D-5BDB-4165-A82E-41530DE0D35E}"/>
              </a:ext>
            </a:extLst>
          </p:cNvPr>
          <p:cNvSpPr txBox="1"/>
          <p:nvPr/>
        </p:nvSpPr>
        <p:spPr>
          <a:xfrm>
            <a:off x="728373" y="6291583"/>
            <a:ext cx="3595631" cy="215444"/>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広告の遷移先ページについて</a:t>
            </a:r>
          </a:p>
        </p:txBody>
      </p:sp>
      <p:grpSp>
        <p:nvGrpSpPr>
          <p:cNvPr id="275" name="グループ化 274">
            <a:extLst>
              <a:ext uri="{FF2B5EF4-FFF2-40B4-BE49-F238E27FC236}">
                <a16:creationId xmlns:a16="http://schemas.microsoft.com/office/drawing/2014/main" id="{FE45428E-B81A-4164-BAF8-9A9C87D1B378}"/>
              </a:ext>
            </a:extLst>
          </p:cNvPr>
          <p:cNvGrpSpPr/>
          <p:nvPr/>
        </p:nvGrpSpPr>
        <p:grpSpPr>
          <a:xfrm>
            <a:off x="8744265" y="5842972"/>
            <a:ext cx="982934" cy="897546"/>
            <a:chOff x="-2403128" y="3714564"/>
            <a:chExt cx="1337032" cy="1220883"/>
          </a:xfrm>
        </p:grpSpPr>
        <p:grpSp>
          <p:nvGrpSpPr>
            <p:cNvPr id="277" name="グループ化 276">
              <a:extLst>
                <a:ext uri="{FF2B5EF4-FFF2-40B4-BE49-F238E27FC236}">
                  <a16:creationId xmlns:a16="http://schemas.microsoft.com/office/drawing/2014/main" id="{B2E43B8B-190B-45CB-8D05-C5EAD59EB265}"/>
                </a:ext>
              </a:extLst>
            </p:cNvPr>
            <p:cNvGrpSpPr/>
            <p:nvPr/>
          </p:nvGrpSpPr>
          <p:grpSpPr>
            <a:xfrm>
              <a:off x="-2403128" y="3714564"/>
              <a:ext cx="1337032" cy="1220883"/>
              <a:chOff x="-2688372" y="4115065"/>
              <a:chExt cx="1223198" cy="1116938"/>
            </a:xfrm>
            <a:solidFill>
              <a:schemeClr val="bg1"/>
            </a:solidFill>
          </p:grpSpPr>
          <p:sp>
            <p:nvSpPr>
              <p:cNvPr id="281" name="三角形 48">
                <a:extLst>
                  <a:ext uri="{FF2B5EF4-FFF2-40B4-BE49-F238E27FC236}">
                    <a16:creationId xmlns:a16="http://schemas.microsoft.com/office/drawing/2014/main" id="{976F7629-E6E0-4053-AC91-13E724AA9D6E}"/>
                  </a:ext>
                </a:extLst>
              </p:cNvPr>
              <p:cNvSpPr/>
              <p:nvPr/>
            </p:nvSpPr>
            <p:spPr>
              <a:xfrm rot="15335352">
                <a:off x="-2732839" y="4738793"/>
                <a:ext cx="212204" cy="12326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5" name="円/楕円 47">
                <a:extLst>
                  <a:ext uri="{FF2B5EF4-FFF2-40B4-BE49-F238E27FC236}">
                    <a16:creationId xmlns:a16="http://schemas.microsoft.com/office/drawing/2014/main" id="{89108F25-DAB6-4ED4-BB1D-F7CF903DA269}"/>
                  </a:ext>
                </a:extLst>
              </p:cNvPr>
              <p:cNvSpPr/>
              <p:nvPr/>
            </p:nvSpPr>
            <p:spPr>
              <a:xfrm rot="210102">
                <a:off x="-2593605" y="4115065"/>
                <a:ext cx="1128431" cy="111693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278" name="三角形 48">
              <a:extLst>
                <a:ext uri="{FF2B5EF4-FFF2-40B4-BE49-F238E27FC236}">
                  <a16:creationId xmlns:a16="http://schemas.microsoft.com/office/drawing/2014/main" id="{35B2C0B8-7BAE-4466-B93D-A95D3B27EA8E}"/>
                </a:ext>
              </a:extLst>
            </p:cNvPr>
            <p:cNvSpPr/>
            <p:nvPr/>
          </p:nvSpPr>
          <p:spPr>
            <a:xfrm rot="15335352">
              <a:off x="-2386651" y="4387949"/>
              <a:ext cx="212204" cy="123269"/>
            </a:xfrm>
            <a:prstGeom prst="triangle">
              <a:avLst/>
            </a:prstGeom>
            <a:solidFill>
              <a:srgbClr val="74B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9" name="円/楕円 47">
              <a:extLst>
                <a:ext uri="{FF2B5EF4-FFF2-40B4-BE49-F238E27FC236}">
                  <a16:creationId xmlns:a16="http://schemas.microsoft.com/office/drawing/2014/main" id="{AE49CED7-FCFB-48B0-ADBD-5D948F3B0295}"/>
                </a:ext>
              </a:extLst>
            </p:cNvPr>
            <p:cNvSpPr/>
            <p:nvPr/>
          </p:nvSpPr>
          <p:spPr>
            <a:xfrm rot="210102">
              <a:off x="-2247417" y="3764221"/>
              <a:ext cx="1128431" cy="1116938"/>
            </a:xfrm>
            <a:prstGeom prst="ellipse">
              <a:avLst/>
            </a:prstGeom>
            <a:solidFill>
              <a:schemeClr val="bg1"/>
            </a:solidFill>
            <a:ln w="57150">
              <a:solidFill>
                <a:srgbClr val="74B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286" name="テキスト ボックス 285">
            <a:extLst>
              <a:ext uri="{FF2B5EF4-FFF2-40B4-BE49-F238E27FC236}">
                <a16:creationId xmlns:a16="http://schemas.microsoft.com/office/drawing/2014/main" id="{1187C6D7-417A-45B6-9073-6C9FBC6CEB78}"/>
              </a:ext>
            </a:extLst>
          </p:cNvPr>
          <p:cNvSpPr txBox="1"/>
          <p:nvPr/>
        </p:nvSpPr>
        <p:spPr>
          <a:xfrm>
            <a:off x="8687568" y="5985511"/>
            <a:ext cx="1117767" cy="353943"/>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ナレーション</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BGM</a:t>
            </a: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・効果音不要</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の場合</a:t>
            </a: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287" name="テキスト ボックス 286">
            <a:extLst>
              <a:ext uri="{FF2B5EF4-FFF2-40B4-BE49-F238E27FC236}">
                <a16:creationId xmlns:a16="http://schemas.microsoft.com/office/drawing/2014/main" id="{438C9E0A-1FC4-4D5D-A662-659CF19339D1}"/>
              </a:ext>
            </a:extLst>
          </p:cNvPr>
          <p:cNvSpPr txBox="1"/>
          <p:nvPr/>
        </p:nvSpPr>
        <p:spPr>
          <a:xfrm>
            <a:off x="8818490" y="6282058"/>
            <a:ext cx="800436" cy="369332"/>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10</a:t>
            </a: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r>
              <a:rPr kumimoji="0"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OFF</a:t>
            </a:r>
            <a:r>
              <a:rPr kumimoji="1" lang="ja-JP" altLang="en-US"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の</a:t>
            </a:r>
            <a:endParaRPr kumimoji="1" lang="en-US" altLang="ja-JP"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 </a:t>
            </a:r>
            <a:r>
              <a:rPr kumimoji="1" lang="en-US" altLang="ja-JP"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8</a:t>
            </a:r>
            <a:r>
              <a:rPr kumimoji="0" lang="en-US" altLang="ja-JP"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0</a:t>
            </a:r>
            <a:r>
              <a:rPr kumimoji="1" lang="ja-JP" altLang="en-US" sz="11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endParaRPr kumimoji="1" lang="ja-JP" altLang="en-US" sz="500" b="0"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p:txBody>
      </p:sp>
      <p:pic>
        <p:nvPicPr>
          <p:cNvPr id="288" name="図 287">
            <a:extLst>
              <a:ext uri="{FF2B5EF4-FFF2-40B4-BE49-F238E27FC236}">
                <a16:creationId xmlns:a16="http://schemas.microsoft.com/office/drawing/2014/main" id="{C41F4F90-1B3D-481A-B54C-43B372492E20}"/>
              </a:ext>
            </a:extLst>
          </p:cNvPr>
          <p:cNvPicPr>
            <a:picLocks noChangeAspect="1"/>
          </p:cNvPicPr>
          <p:nvPr/>
        </p:nvPicPr>
        <p:blipFill>
          <a:blip r:embed="rId16" cstate="print">
            <a:extLst>
              <a:ext uri="{28A0092B-C50C-407E-A947-70E740481C1C}">
                <a14:useLocalDpi xmlns:a14="http://schemas.microsoft.com/office/drawing/2010/main"/>
              </a:ext>
            </a:extLst>
          </a:blip>
          <a:srcRect/>
          <a:stretch/>
        </p:blipFill>
        <p:spPr>
          <a:xfrm>
            <a:off x="813366" y="6468218"/>
            <a:ext cx="597393" cy="275105"/>
          </a:xfrm>
          <a:prstGeom prst="rect">
            <a:avLst/>
          </a:prstGeom>
        </p:spPr>
      </p:pic>
      <p:sp>
        <p:nvSpPr>
          <p:cNvPr id="177" name="テキスト ボックス 176">
            <a:extLst>
              <a:ext uri="{FF2B5EF4-FFF2-40B4-BE49-F238E27FC236}">
                <a16:creationId xmlns:a16="http://schemas.microsoft.com/office/drawing/2014/main" id="{69F27E39-AA2D-E347-84FA-175047809800}"/>
              </a:ext>
            </a:extLst>
          </p:cNvPr>
          <p:cNvSpPr txBox="1"/>
          <p:nvPr/>
        </p:nvSpPr>
        <p:spPr>
          <a:xfrm>
            <a:off x="967805" y="5604273"/>
            <a:ext cx="3195105"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spc="50" dirty="0">
                <a:solidFill>
                  <a:srgbClr val="FF0000"/>
                </a:solidFill>
                <a:latin typeface="Meiryo" charset="-128"/>
                <a:ea typeface="Meiryo" charset="-128"/>
                <a:cs typeface="Meiryo" charset="-128"/>
              </a:rPr>
              <a:t>広告</a:t>
            </a:r>
            <a:r>
              <a:rPr lang="ja-JP" altLang="en-US" sz="1400" b="1" spc="50">
                <a:solidFill>
                  <a:srgbClr val="FF0000"/>
                </a:solidFill>
                <a:latin typeface="Meiryo" charset="-128"/>
                <a:ea typeface="Meiryo" charset="-128"/>
                <a:cs typeface="Meiryo" charset="-128"/>
              </a:rPr>
              <a:t>掲載</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レポート</a:t>
            </a:r>
            <a:r>
              <a:rPr kumimoji="0" lang="ja-JP" altLang="en-US" sz="1400" b="1" i="0" u="none" strike="noStrike" kern="1200" cap="none" spc="50" normalizeH="0" baseline="0" noProof="0">
                <a:ln>
                  <a:noFill/>
                </a:ln>
                <a:effectLst/>
                <a:uLnTx/>
                <a:uFillTx/>
                <a:latin typeface="Meiryo" charset="-128"/>
                <a:ea typeface="Meiryo" charset="-128"/>
                <a:cs typeface="Meiryo" charset="-128"/>
              </a:rPr>
              <a:t>と</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放映証明書</a:t>
            </a:r>
            <a:r>
              <a:rPr kumimoji="0" lang="ja-JP" altLang="en-US" sz="1400" b="1" i="0" u="none" strike="noStrike" kern="1200" cap="none" spc="50" normalizeH="0" baseline="0" noProof="0">
                <a:ln>
                  <a:noFill/>
                </a:ln>
                <a:effectLst/>
                <a:uLnTx/>
                <a:uFillTx/>
                <a:latin typeface="Meiryo" charset="-128"/>
                <a:ea typeface="Meiryo" charset="-128"/>
                <a:cs typeface="Meiryo" charset="-128"/>
              </a:rPr>
              <a:t>提出</a:t>
            </a:r>
            <a:endParaRPr kumimoji="0" lang="ja-JP" altLang="en-US" sz="1400" b="1" i="0" u="none" strike="noStrike" kern="1200" cap="none" spc="50" normalizeH="0" baseline="0" noProof="0" dirty="0">
              <a:ln>
                <a:noFill/>
              </a:ln>
              <a:effectLst/>
              <a:uLnTx/>
              <a:uFillTx/>
              <a:latin typeface="Meiryo" charset="-128"/>
              <a:ea typeface="Meiryo" charset="-128"/>
              <a:cs typeface="Meiryo" charset="-128"/>
            </a:endParaRPr>
          </a:p>
        </p:txBody>
      </p:sp>
    </p:spTree>
    <p:extLst>
      <p:ext uri="{BB962C8B-B14F-4D97-AF65-F5344CB8AC3E}">
        <p14:creationId xmlns:p14="http://schemas.microsoft.com/office/powerpoint/2010/main" val="970471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平行四辺形 17">
            <a:extLst>
              <a:ext uri="{FF2B5EF4-FFF2-40B4-BE49-F238E27FC236}">
                <a16:creationId xmlns:a16="http://schemas.microsoft.com/office/drawing/2014/main" id="{044D6F3F-FFEB-4948-A2D0-15C7479E8513}"/>
              </a:ext>
            </a:extLst>
          </p:cNvPr>
          <p:cNvSpPr/>
          <p:nvPr/>
        </p:nvSpPr>
        <p:spPr>
          <a:xfrm>
            <a:off x="197066" y="201855"/>
            <a:ext cx="7265916" cy="464038"/>
          </a:xfrm>
          <a:prstGeom prst="parallelogram">
            <a:avLst/>
          </a:prstGeom>
          <a:solidFill>
            <a:srgbClr val="74B145"/>
          </a:solidFill>
          <a:ln w="7620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正方形/長方形 219">
            <a:extLst>
              <a:ext uri="{FF2B5EF4-FFF2-40B4-BE49-F238E27FC236}">
                <a16:creationId xmlns:a16="http://schemas.microsoft.com/office/drawing/2014/main" id="{3CA9E0E6-E3CA-48D7-8ADC-70405231E006}"/>
              </a:ext>
            </a:extLst>
          </p:cNvPr>
          <p:cNvSpPr/>
          <p:nvPr/>
        </p:nvSpPr>
        <p:spPr>
          <a:xfrm>
            <a:off x="366099" y="3941598"/>
            <a:ext cx="9136715" cy="2864319"/>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F2C97CD8-4F30-4898-9FDF-1131AD5B7D09}"/>
              </a:ext>
            </a:extLst>
          </p:cNvPr>
          <p:cNvSpPr/>
          <p:nvPr/>
        </p:nvSpPr>
        <p:spPr>
          <a:xfrm>
            <a:off x="366100" y="907514"/>
            <a:ext cx="9136248" cy="2927057"/>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正方形/長方形 224">
            <a:extLst>
              <a:ext uri="{FF2B5EF4-FFF2-40B4-BE49-F238E27FC236}">
                <a16:creationId xmlns:a16="http://schemas.microsoft.com/office/drawing/2014/main" id="{8D137325-B0DA-482C-8094-6DA48643ED93}"/>
              </a:ext>
            </a:extLst>
          </p:cNvPr>
          <p:cNvSpPr/>
          <p:nvPr/>
        </p:nvSpPr>
        <p:spPr>
          <a:xfrm>
            <a:off x="2113613" y="269844"/>
            <a:ext cx="5349369" cy="400110"/>
          </a:xfrm>
          <a:prstGeom prst="rect">
            <a:avLst/>
          </a:prstGeom>
        </p:spPr>
        <p:txBody>
          <a:bodyPr wrap="square">
            <a:spAutoFit/>
          </a:bodyPr>
          <a:lstStyle/>
          <a:p>
            <a:pPr algn="ctr" defTabSz="990570">
              <a:spcBef>
                <a:spcPct val="0"/>
              </a:spcBef>
              <a:defRPr/>
            </a:pPr>
            <a:r>
              <a:rPr lang="ja-JP" altLang="en-US" sz="2000" b="1">
                <a:solidFill>
                  <a:schemeClr val="bg1"/>
                </a:solidFill>
                <a:latin typeface="メイリオ" panose="020B0604030504040204" pitchFamily="50" charset="-128"/>
                <a:ea typeface="メイリオ" panose="020B0604030504040204" pitchFamily="50" charset="-128"/>
                <a:cs typeface="Hiragino Kaku Gothic StdN W8" charset="-128"/>
              </a:rPr>
              <a:t>媒体</a:t>
            </a:r>
            <a:r>
              <a:rPr lang="ja-JP" altLang="en-US" sz="2000" b="1" dirty="0">
                <a:solidFill>
                  <a:schemeClr val="bg1"/>
                </a:solidFill>
                <a:latin typeface="メイリオ" panose="020B0604030504040204" pitchFamily="50" charset="-128"/>
                <a:ea typeface="メイリオ" panose="020B0604030504040204" pitchFamily="50" charset="-128"/>
                <a:cs typeface="Hiragino Kaku Gothic StdN W8" charset="-128"/>
              </a:rPr>
              <a:t>概要　</a:t>
            </a:r>
            <a:r>
              <a:rPr lang="ja-JP" altLang="en-US" sz="800" b="1" dirty="0">
                <a:solidFill>
                  <a:schemeClr val="bg1"/>
                </a:solidFill>
                <a:latin typeface="メイリオ" panose="020B0604030504040204" pitchFamily="50" charset="-128"/>
                <a:ea typeface="メイリオ" panose="020B0604030504040204" pitchFamily="50" charset="-128"/>
                <a:cs typeface="Hiragino Kaku Gothic StdN W8" charset="-128"/>
              </a:rPr>
              <a:t> </a:t>
            </a:r>
            <a:endParaRPr lang="en-US" altLang="ja-JP" sz="2000" b="1" dirty="0">
              <a:solidFill>
                <a:schemeClr val="bg1"/>
              </a:solidFill>
              <a:latin typeface="Meiryo" charset="-128"/>
              <a:ea typeface="Meiryo" charset="-128"/>
              <a:cs typeface="Meiryo" charset="-128"/>
            </a:endParaRPr>
          </a:p>
        </p:txBody>
      </p:sp>
      <p:sp>
        <p:nvSpPr>
          <p:cNvPr id="233" name="角丸四角形 162">
            <a:extLst>
              <a:ext uri="{FF2B5EF4-FFF2-40B4-BE49-F238E27FC236}">
                <a16:creationId xmlns:a16="http://schemas.microsoft.com/office/drawing/2014/main" id="{B033916E-C019-458D-973B-584ED76D6BD8}"/>
              </a:ext>
            </a:extLst>
          </p:cNvPr>
          <p:cNvSpPr/>
          <p:nvPr/>
        </p:nvSpPr>
        <p:spPr>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3" name="図 222">
            <a:extLst>
              <a:ext uri="{FF2B5EF4-FFF2-40B4-BE49-F238E27FC236}">
                <a16:creationId xmlns:a16="http://schemas.microsoft.com/office/drawing/2014/main" id="{D1450FF2-9399-4E4B-9ADE-B7948D28E6E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50138" y="287056"/>
            <a:ext cx="1424886" cy="299302"/>
          </a:xfrm>
          <a:prstGeom prst="rect">
            <a:avLst/>
          </a:prstGeom>
          <a:ln>
            <a:noFill/>
          </a:ln>
          <a:effectLst/>
        </p:spPr>
      </p:pic>
      <p:sp>
        <p:nvSpPr>
          <p:cNvPr id="36" name="正方形/長方形 35">
            <a:extLst>
              <a:ext uri="{FF2B5EF4-FFF2-40B4-BE49-F238E27FC236}">
                <a16:creationId xmlns:a16="http://schemas.microsoft.com/office/drawing/2014/main" id="{106682C9-4622-6A4F-84D6-D1D0587608F9}"/>
              </a:ext>
            </a:extLst>
          </p:cNvPr>
          <p:cNvSpPr/>
          <p:nvPr/>
        </p:nvSpPr>
        <p:spPr>
          <a:xfrm>
            <a:off x="417265" y="229955"/>
            <a:ext cx="2666594" cy="430887"/>
          </a:xfrm>
          <a:prstGeom prst="rect">
            <a:avLst/>
          </a:prstGeom>
        </p:spPr>
        <p:txBody>
          <a:bodyPr wrap="square">
            <a:spAutoFit/>
          </a:bodyPr>
          <a:lstStyle/>
          <a:p>
            <a:pPr defTabSz="990570">
              <a:spcBef>
                <a:spcPct val="0"/>
              </a:spcBef>
              <a:defRPr/>
            </a:pPr>
            <a:r>
              <a:rPr lang="en-US" altLang="ja-JP" sz="1100" b="1" dirty="0">
                <a:solidFill>
                  <a:schemeClr val="bg1"/>
                </a:solidFill>
                <a:latin typeface="Meiryo" panose="020B0604030504040204" pitchFamily="34" charset="-128"/>
                <a:ea typeface="Meiryo" panose="020B0604030504040204" pitchFamily="34" charset="-128"/>
                <a:cs typeface="ＭＳ Ｐゴシック" panose="020B0600070205080204" pitchFamily="50" charset="-128"/>
              </a:rPr>
              <a:t>JR</a:t>
            </a:r>
            <a:r>
              <a:rPr lang="ja-JP" altLang="en-US" sz="1100" b="1">
                <a:solidFill>
                  <a:schemeClr val="bg1"/>
                </a:solidFill>
                <a:latin typeface="Meiryo" panose="020B0604030504040204" pitchFamily="34" charset="-128"/>
                <a:ea typeface="Meiryo" panose="020B0604030504040204" pitchFamily="34" charset="-128"/>
                <a:cs typeface="ＭＳ Ｐゴシック" panose="020B0600070205080204" pitchFamily="50" charset="-128"/>
              </a:rPr>
              <a:t>博多シティビジョン</a:t>
            </a:r>
            <a:endParaRPr lang="en-US" altLang="ja-JP" sz="1100" b="1" dirty="0">
              <a:solidFill>
                <a:schemeClr val="bg1"/>
              </a:solidFill>
              <a:latin typeface="Meiryo" panose="020B0604030504040204" pitchFamily="34" charset="-128"/>
              <a:ea typeface="Meiryo" panose="020B0604030504040204" pitchFamily="34" charset="-128"/>
              <a:cs typeface="ＭＳ Ｐゴシック" panose="020B0600070205080204" pitchFamily="50" charset="-128"/>
            </a:endParaRPr>
          </a:p>
          <a:p>
            <a:pPr defTabSz="990570">
              <a:spcBef>
                <a:spcPct val="0"/>
              </a:spcBef>
              <a:defRPr/>
            </a:pPr>
            <a:r>
              <a:rPr lang="ja-JP" altLang="en-US" sz="1100" b="1">
                <a:solidFill>
                  <a:schemeClr val="bg1"/>
                </a:solidFill>
                <a:latin typeface="Meiryo" panose="020B0604030504040204" pitchFamily="34" charset="-128"/>
                <a:ea typeface="Meiryo" panose="020B0604030504040204" pitchFamily="34" charset="-128"/>
                <a:cs typeface="ＭＳ Ｐゴシック" panose="020B0600070205080204" pitchFamily="50" charset="-128"/>
              </a:rPr>
              <a:t>トレインチャンネル福岡</a:t>
            </a:r>
          </a:p>
        </p:txBody>
      </p:sp>
      <p:sp>
        <p:nvSpPr>
          <p:cNvPr id="39" name="テキスト ボックス 38">
            <a:extLst>
              <a:ext uri="{FF2B5EF4-FFF2-40B4-BE49-F238E27FC236}">
                <a16:creationId xmlns:a16="http://schemas.microsoft.com/office/drawing/2014/main" id="{47D8E647-ADF4-674B-A1D9-A476562CCEE1}"/>
              </a:ext>
            </a:extLst>
          </p:cNvPr>
          <p:cNvSpPr txBox="1"/>
          <p:nvPr/>
        </p:nvSpPr>
        <p:spPr>
          <a:xfrm>
            <a:off x="471554" y="981143"/>
            <a:ext cx="4591436" cy="276999"/>
          </a:xfrm>
          <a:prstGeom prst="rect">
            <a:avLst/>
          </a:prstGeom>
          <a:noFill/>
        </p:spPr>
        <p:txBody>
          <a:bodyPr wrap="square" rtlCol="0">
            <a:spAutoFit/>
          </a:bodyPr>
          <a:lstStyle/>
          <a:p>
            <a:r>
              <a:rPr lang="ja-JP" altLang="en-US" sz="1200" b="1">
                <a:latin typeface="+mn-ea"/>
              </a:rPr>
              <a:t>■</a:t>
            </a:r>
            <a:r>
              <a:rPr lang="en-US" altLang="ja-JP" sz="1200" b="1" dirty="0">
                <a:latin typeface="+mn-ea"/>
                <a:cs typeface="ＭＳ Ｐゴシック" panose="020B0600070205080204" pitchFamily="50" charset="-128"/>
              </a:rPr>
              <a:t>JR</a:t>
            </a:r>
            <a:r>
              <a:rPr lang="ja-JP" altLang="en-US" sz="1200" b="1">
                <a:latin typeface="+mn-ea"/>
                <a:cs typeface="ＭＳ Ｐゴシック" panose="020B0600070205080204" pitchFamily="50" charset="-128"/>
              </a:rPr>
              <a:t>博多シティビジョン</a:t>
            </a:r>
          </a:p>
        </p:txBody>
      </p:sp>
      <p:sp>
        <p:nvSpPr>
          <p:cNvPr id="44" name="テキスト ボックス 43">
            <a:extLst>
              <a:ext uri="{FF2B5EF4-FFF2-40B4-BE49-F238E27FC236}">
                <a16:creationId xmlns:a16="http://schemas.microsoft.com/office/drawing/2014/main" id="{87A6DC66-01DB-244B-9517-535104DD3AFC}"/>
              </a:ext>
            </a:extLst>
          </p:cNvPr>
          <p:cNvSpPr txBox="1"/>
          <p:nvPr/>
        </p:nvSpPr>
        <p:spPr>
          <a:xfrm>
            <a:off x="471554" y="4011214"/>
            <a:ext cx="4591436" cy="276999"/>
          </a:xfrm>
          <a:prstGeom prst="rect">
            <a:avLst/>
          </a:prstGeom>
          <a:noFill/>
        </p:spPr>
        <p:txBody>
          <a:bodyPr wrap="square" rtlCol="0">
            <a:spAutoFit/>
          </a:bodyPr>
          <a:lstStyle/>
          <a:p>
            <a:r>
              <a:rPr lang="ja-JP" altLang="en-US" sz="1200" b="1">
                <a:latin typeface="+mn-ea"/>
              </a:rPr>
              <a:t>■</a:t>
            </a:r>
            <a:r>
              <a:rPr lang="ja-JP" altLang="en-US" sz="1200" b="1">
                <a:latin typeface="+mn-ea"/>
                <a:cs typeface="ＭＳ Ｐゴシック" panose="020B0600070205080204" pitchFamily="50" charset="-128"/>
              </a:rPr>
              <a:t>トレインチャンネル福岡</a:t>
            </a:r>
          </a:p>
        </p:txBody>
      </p:sp>
      <p:pic>
        <p:nvPicPr>
          <p:cNvPr id="14" name="図 13">
            <a:extLst>
              <a:ext uri="{FF2B5EF4-FFF2-40B4-BE49-F238E27FC236}">
                <a16:creationId xmlns:a16="http://schemas.microsoft.com/office/drawing/2014/main" id="{8F963F91-8F7F-934A-9162-CAA28D1E33C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1554" y="4288213"/>
            <a:ext cx="3723928" cy="1683801"/>
          </a:xfrm>
          <a:prstGeom prst="rect">
            <a:avLst/>
          </a:prstGeom>
        </p:spPr>
      </p:pic>
      <p:pic>
        <p:nvPicPr>
          <p:cNvPr id="49" name="図 48">
            <a:extLst>
              <a:ext uri="{FF2B5EF4-FFF2-40B4-BE49-F238E27FC236}">
                <a16:creationId xmlns:a16="http://schemas.microsoft.com/office/drawing/2014/main" id="{DC196072-56EC-7743-916F-554B97087E1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51200" y="5875036"/>
            <a:ext cx="3562226" cy="839528"/>
          </a:xfrm>
          <a:prstGeom prst="rect">
            <a:avLst/>
          </a:prstGeom>
        </p:spPr>
      </p:pic>
      <p:pic>
        <p:nvPicPr>
          <p:cNvPr id="3" name="図 2">
            <a:extLst>
              <a:ext uri="{FF2B5EF4-FFF2-40B4-BE49-F238E27FC236}">
                <a16:creationId xmlns:a16="http://schemas.microsoft.com/office/drawing/2014/main" id="{7285EF0A-0E1D-A64B-8756-56802010E76C}"/>
              </a:ext>
            </a:extLst>
          </p:cNvPr>
          <p:cNvPicPr>
            <a:picLocks noChangeAspect="1"/>
          </p:cNvPicPr>
          <p:nvPr/>
        </p:nvPicPr>
        <p:blipFill>
          <a:blip r:embed="rId6"/>
          <a:stretch>
            <a:fillRect/>
          </a:stretch>
        </p:blipFill>
        <p:spPr>
          <a:xfrm>
            <a:off x="522011" y="1266216"/>
            <a:ext cx="8725430" cy="2417746"/>
          </a:xfrm>
          <a:prstGeom prst="rect">
            <a:avLst/>
          </a:prstGeom>
        </p:spPr>
      </p:pic>
      <p:pic>
        <p:nvPicPr>
          <p:cNvPr id="6" name="図 5">
            <a:extLst>
              <a:ext uri="{FF2B5EF4-FFF2-40B4-BE49-F238E27FC236}">
                <a16:creationId xmlns:a16="http://schemas.microsoft.com/office/drawing/2014/main" id="{4B05FE22-092E-6F42-9BCE-94BE73364DF0}"/>
              </a:ext>
            </a:extLst>
          </p:cNvPr>
          <p:cNvPicPr>
            <a:picLocks noChangeAspect="1"/>
          </p:cNvPicPr>
          <p:nvPr/>
        </p:nvPicPr>
        <p:blipFill>
          <a:blip r:embed="rId7"/>
          <a:stretch>
            <a:fillRect/>
          </a:stretch>
        </p:blipFill>
        <p:spPr>
          <a:xfrm>
            <a:off x="4211424" y="4543521"/>
            <a:ext cx="4402728" cy="2171042"/>
          </a:xfrm>
          <a:prstGeom prst="rect">
            <a:avLst/>
          </a:prstGeom>
        </p:spPr>
      </p:pic>
      <p:pic>
        <p:nvPicPr>
          <p:cNvPr id="7" name="図 6">
            <a:extLst>
              <a:ext uri="{FF2B5EF4-FFF2-40B4-BE49-F238E27FC236}">
                <a16:creationId xmlns:a16="http://schemas.microsoft.com/office/drawing/2014/main" id="{C955C1A0-FB62-1746-8DF2-EEC5089C89A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453148" y="1381234"/>
            <a:ext cx="2000406" cy="1802279"/>
          </a:xfrm>
          <a:prstGeom prst="rect">
            <a:avLst/>
          </a:prstGeom>
        </p:spPr>
      </p:pic>
      <p:pic>
        <p:nvPicPr>
          <p:cNvPr id="50" name="図 49">
            <a:extLst>
              <a:ext uri="{FF2B5EF4-FFF2-40B4-BE49-F238E27FC236}">
                <a16:creationId xmlns:a16="http://schemas.microsoft.com/office/drawing/2014/main" id="{A18979D2-0290-744F-AFC8-09538B63B8D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3"/>
          <a:stretch/>
        </p:blipFill>
        <p:spPr>
          <a:xfrm>
            <a:off x="7376862" y="4056082"/>
            <a:ext cx="2034022" cy="1404812"/>
          </a:xfrm>
          <a:prstGeom prst="rect">
            <a:avLst/>
          </a:prstGeom>
        </p:spPr>
      </p:pic>
    </p:spTree>
    <p:extLst>
      <p:ext uri="{BB962C8B-B14F-4D97-AF65-F5344CB8AC3E}">
        <p14:creationId xmlns:p14="http://schemas.microsoft.com/office/powerpoint/2010/main" val="287021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平行四辺形 11">
            <a:extLst>
              <a:ext uri="{FF2B5EF4-FFF2-40B4-BE49-F238E27FC236}">
                <a16:creationId xmlns:a16="http://schemas.microsoft.com/office/drawing/2014/main" id="{77447B73-5C74-214C-883B-4364508F88CD}"/>
              </a:ext>
            </a:extLst>
          </p:cNvPr>
          <p:cNvSpPr/>
          <p:nvPr/>
        </p:nvSpPr>
        <p:spPr>
          <a:xfrm>
            <a:off x="197066" y="201855"/>
            <a:ext cx="7265916" cy="464038"/>
          </a:xfrm>
          <a:prstGeom prst="parallelogram">
            <a:avLst/>
          </a:prstGeom>
          <a:solidFill>
            <a:srgbClr val="74B145"/>
          </a:solidFill>
          <a:ln w="7620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a:extLst>
              <a:ext uri="{FF2B5EF4-FFF2-40B4-BE49-F238E27FC236}">
                <a16:creationId xmlns:a16="http://schemas.microsoft.com/office/drawing/2014/main" id="{1DB8831C-F753-4056-972F-E13386273120}"/>
              </a:ext>
            </a:extLst>
          </p:cNvPr>
          <p:cNvSpPr/>
          <p:nvPr/>
        </p:nvSpPr>
        <p:spPr>
          <a:xfrm>
            <a:off x="386163" y="770399"/>
            <a:ext cx="9105075" cy="594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66" name="正方形/長方形 165">
            <a:extLst>
              <a:ext uri="{FF2B5EF4-FFF2-40B4-BE49-F238E27FC236}">
                <a16:creationId xmlns:a16="http://schemas.microsoft.com/office/drawing/2014/main" id="{E49CB371-143F-4F88-9089-38F152D9FCAD}"/>
              </a:ext>
            </a:extLst>
          </p:cNvPr>
          <p:cNvSpPr/>
          <p:nvPr/>
        </p:nvSpPr>
        <p:spPr>
          <a:xfrm>
            <a:off x="417265" y="229955"/>
            <a:ext cx="7033210" cy="430887"/>
          </a:xfrm>
          <a:prstGeom prst="rect">
            <a:avLst/>
          </a:prstGeom>
        </p:spPr>
        <p:txBody>
          <a:bodyPr wrap="square">
            <a:spAutoFit/>
          </a:bodyPr>
          <a:lstStyle/>
          <a:p>
            <a:pPr defTabSz="990570">
              <a:spcBef>
                <a:spcPct val="0"/>
              </a:spcBef>
              <a:defRPr/>
            </a:pPr>
            <a:r>
              <a:rPr lang="en-US" altLang="ja-JP" sz="1100" b="1" dirty="0">
                <a:solidFill>
                  <a:schemeClr val="bg1"/>
                </a:solidFill>
                <a:latin typeface="Meiryo" panose="020B0604030504040204" pitchFamily="34" charset="-128"/>
                <a:ea typeface="Meiryo" panose="020B0604030504040204" pitchFamily="34" charset="-128"/>
                <a:cs typeface="ＭＳ Ｐゴシック" panose="020B0600070205080204" pitchFamily="50" charset="-128"/>
              </a:rPr>
              <a:t>JR</a:t>
            </a:r>
            <a:r>
              <a:rPr lang="ja-JP" altLang="en-US" sz="1100" b="1">
                <a:solidFill>
                  <a:schemeClr val="bg1"/>
                </a:solidFill>
                <a:latin typeface="Meiryo" panose="020B0604030504040204" pitchFamily="34" charset="-128"/>
                <a:ea typeface="Meiryo" panose="020B0604030504040204" pitchFamily="34" charset="-128"/>
                <a:cs typeface="ＭＳ Ｐゴシック" panose="020B0600070205080204" pitchFamily="50" charset="-128"/>
              </a:rPr>
              <a:t>博多シティビジョン</a:t>
            </a:r>
            <a:endParaRPr lang="en-US" altLang="ja-JP" sz="1100" b="1" dirty="0">
              <a:solidFill>
                <a:schemeClr val="bg1"/>
              </a:solidFill>
              <a:latin typeface="Meiryo" panose="020B0604030504040204" pitchFamily="34" charset="-128"/>
              <a:ea typeface="Meiryo" panose="020B0604030504040204" pitchFamily="34" charset="-128"/>
              <a:cs typeface="ＭＳ Ｐゴシック" panose="020B0600070205080204" pitchFamily="50" charset="-128"/>
            </a:endParaRPr>
          </a:p>
          <a:p>
            <a:pPr defTabSz="990570">
              <a:spcBef>
                <a:spcPct val="0"/>
              </a:spcBef>
              <a:defRPr/>
            </a:pPr>
            <a:r>
              <a:rPr lang="ja-JP" altLang="en-US" sz="1100" b="1">
                <a:solidFill>
                  <a:schemeClr val="bg1"/>
                </a:solidFill>
                <a:latin typeface="Meiryo" panose="020B0604030504040204" pitchFamily="34" charset="-128"/>
                <a:ea typeface="Meiryo" panose="020B0604030504040204" pitchFamily="34" charset="-128"/>
                <a:cs typeface="ＭＳ Ｐゴシック" panose="020B0600070205080204" pitchFamily="50" charset="-128"/>
              </a:rPr>
              <a:t>トレインチャンネル福岡セット</a:t>
            </a:r>
          </a:p>
        </p:txBody>
      </p:sp>
      <p:sp>
        <p:nvSpPr>
          <p:cNvPr id="168" name="角丸四角形 162">
            <a:extLst>
              <a:ext uri="{FF2B5EF4-FFF2-40B4-BE49-F238E27FC236}">
                <a16:creationId xmlns:a16="http://schemas.microsoft.com/office/drawing/2014/main" id="{46F1A16A-35AF-4FDE-A672-2A44BD280309}"/>
              </a:ext>
            </a:extLst>
          </p:cNvPr>
          <p:cNvSpPr/>
          <p:nvPr/>
        </p:nvSpPr>
        <p:spPr>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0" name="図 169">
            <a:extLst>
              <a:ext uri="{FF2B5EF4-FFF2-40B4-BE49-F238E27FC236}">
                <a16:creationId xmlns:a16="http://schemas.microsoft.com/office/drawing/2014/main" id="{7A44FD97-A7B8-4C77-A0D7-46FAF17B24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50138" y="287056"/>
            <a:ext cx="1424886" cy="299302"/>
          </a:xfrm>
          <a:prstGeom prst="rect">
            <a:avLst/>
          </a:prstGeom>
          <a:ln>
            <a:noFill/>
          </a:ln>
          <a:effectLst/>
        </p:spPr>
      </p:pic>
      <p:sp>
        <p:nvSpPr>
          <p:cNvPr id="176" name="テキスト ボックス 175">
            <a:extLst>
              <a:ext uri="{FF2B5EF4-FFF2-40B4-BE49-F238E27FC236}">
                <a16:creationId xmlns:a16="http://schemas.microsoft.com/office/drawing/2014/main" id="{6E93EB6B-694C-44C6-8910-C2B283A1D4FE}"/>
              </a:ext>
            </a:extLst>
          </p:cNvPr>
          <p:cNvSpPr txBox="1"/>
          <p:nvPr/>
        </p:nvSpPr>
        <p:spPr>
          <a:xfrm>
            <a:off x="543273" y="960935"/>
            <a:ext cx="1789382" cy="276999"/>
          </a:xfrm>
          <a:prstGeom prst="rect">
            <a:avLst/>
          </a:prstGeom>
          <a:noFill/>
        </p:spPr>
        <p:txBody>
          <a:bodyPr wrap="square" rtlCol="0">
            <a:spAutoFit/>
          </a:bodyPr>
          <a:lstStyle/>
          <a:p>
            <a:r>
              <a:rPr lang="ja-JP" altLang="en-US" sz="1200" b="1" dirty="0"/>
              <a:t>■ ヤフー</a:t>
            </a:r>
            <a:r>
              <a:rPr kumimoji="1" lang="ja-JP" altLang="en-US" sz="1200" b="1" dirty="0"/>
              <a:t>について</a:t>
            </a:r>
          </a:p>
        </p:txBody>
      </p:sp>
      <p:sp>
        <p:nvSpPr>
          <p:cNvPr id="178" name="テキスト ボックス 177">
            <a:extLst>
              <a:ext uri="{FF2B5EF4-FFF2-40B4-BE49-F238E27FC236}">
                <a16:creationId xmlns:a16="http://schemas.microsoft.com/office/drawing/2014/main" id="{32C839E1-8BB1-432D-9276-20101E70F92A}"/>
              </a:ext>
            </a:extLst>
          </p:cNvPr>
          <p:cNvSpPr txBox="1"/>
          <p:nvPr/>
        </p:nvSpPr>
        <p:spPr>
          <a:xfrm>
            <a:off x="631050" y="1152338"/>
            <a:ext cx="8550271" cy="1163780"/>
          </a:xfrm>
          <a:prstGeom prst="rect">
            <a:avLst/>
          </a:prstGeom>
          <a:noFill/>
        </p:spPr>
        <p:txBody>
          <a:bodyPr wrap="square" rtlCol="0">
            <a:spAutoFit/>
          </a:bodyPr>
          <a:lstStyle/>
          <a:p>
            <a:pPr>
              <a:lnSpc>
                <a:spcPct val="150000"/>
              </a:lnSpc>
            </a:pPr>
            <a:r>
              <a:rPr lang="ja-JP" altLang="en-US" sz="800" dirty="0"/>
              <a:t>・ヤフートップページ広告は掲載デバイスを</a:t>
            </a:r>
            <a:r>
              <a:rPr lang="en-US" altLang="ja-JP" sz="800" dirty="0"/>
              <a:t>PC</a:t>
            </a:r>
            <a:r>
              <a:rPr lang="ja-JP" altLang="en-US" sz="800" dirty="0"/>
              <a:t>、スマホ、</a:t>
            </a:r>
            <a:r>
              <a:rPr lang="en-US" altLang="ja-JP" sz="800" dirty="0"/>
              <a:t>PC</a:t>
            </a:r>
            <a:r>
              <a:rPr lang="ja-JP" altLang="en-US" sz="800" dirty="0"/>
              <a:t>＋スマホ併用のいずれかからご指定頂けます。　</a:t>
            </a:r>
            <a:r>
              <a:rPr lang="en-US" altLang="ja-JP" sz="800" dirty="0"/>
              <a:t>※</a:t>
            </a:r>
            <a:r>
              <a:rPr lang="ja-JP" altLang="en-US" sz="800" dirty="0"/>
              <a:t>併用指定不可のエリアもございます。</a:t>
            </a:r>
            <a:endParaRPr lang="en-US" altLang="ja-JP" sz="800" dirty="0"/>
          </a:p>
          <a:p>
            <a:pPr>
              <a:lnSpc>
                <a:spcPct val="150000"/>
              </a:lnSpc>
            </a:pPr>
            <a:r>
              <a:rPr kumimoji="1" lang="ja-JP" altLang="en-US" sz="800" dirty="0"/>
              <a:t>・掲載期間は平日開始の</a:t>
            </a:r>
            <a:r>
              <a:rPr kumimoji="1" lang="en-US" altLang="ja-JP" sz="800" dirty="0"/>
              <a:t>5</a:t>
            </a:r>
            <a:r>
              <a:rPr kumimoji="1" lang="ja-JP" altLang="en-US" sz="800" dirty="0"/>
              <a:t>日～</a:t>
            </a:r>
            <a:r>
              <a:rPr kumimoji="1" lang="en-US" altLang="ja-JP" sz="800" dirty="0"/>
              <a:t>1</a:t>
            </a:r>
            <a:r>
              <a:rPr kumimoji="1" lang="ja-JP" altLang="en-US" sz="800" dirty="0"/>
              <a:t>ヶ月の間でご指定頂けます。</a:t>
            </a:r>
            <a:endParaRPr kumimoji="1" lang="en-US" altLang="ja-JP" sz="800" dirty="0"/>
          </a:p>
          <a:p>
            <a:pPr>
              <a:lnSpc>
                <a:spcPct val="150000"/>
              </a:lnSpc>
            </a:pPr>
            <a:r>
              <a:rPr lang="ja-JP" altLang="en-US" sz="800" dirty="0"/>
              <a:t>・土日祝日の掲載開始も指定頂けますが不具合時の即対応ができない等の免責事項をご了承頂ける場合のみ対応可能です。</a:t>
            </a:r>
            <a:endParaRPr lang="en-US" altLang="ja-JP" sz="800" dirty="0"/>
          </a:p>
          <a:p>
            <a:pPr>
              <a:lnSpc>
                <a:spcPct val="150000"/>
              </a:lnSpc>
            </a:pPr>
            <a:r>
              <a:rPr kumimoji="1" lang="ja-JP" altLang="en-US" sz="800" dirty="0"/>
              <a:t>・広告掲載はご指定頂いた期間での案分出稿となります。</a:t>
            </a:r>
            <a:endParaRPr kumimoji="1" lang="en-US" altLang="ja-JP" sz="800" dirty="0"/>
          </a:p>
          <a:p>
            <a:pPr>
              <a:lnSpc>
                <a:spcPct val="150000"/>
              </a:lnSpc>
            </a:pPr>
            <a:r>
              <a:rPr lang="ja-JP" altLang="en-US" sz="800" dirty="0"/>
              <a:t>・パッケージに含まれる広告は最低掲載数です。広告量の買増しも可能ですのでご希望の場合はご相談下さい。</a:t>
            </a:r>
            <a:endParaRPr lang="en-US" altLang="ja-JP" sz="800" dirty="0"/>
          </a:p>
          <a:p>
            <a:pPr>
              <a:lnSpc>
                <a:spcPct val="150000"/>
              </a:lnSpc>
            </a:pPr>
            <a:r>
              <a:rPr lang="ja-JP" altLang="en-US" sz="600" dirty="0"/>
              <a:t>　　</a:t>
            </a:r>
            <a:r>
              <a:rPr lang="en-US" altLang="ja-JP" sz="700" dirty="0"/>
              <a:t>※</a:t>
            </a:r>
            <a:r>
              <a:rPr kumimoji="1" lang="ja-JP" altLang="en-US" sz="700" dirty="0"/>
              <a:t>エリア判別方法について（</a:t>
            </a:r>
            <a:r>
              <a:rPr kumimoji="1" lang="en-US" altLang="ja-JP" sz="700" dirty="0"/>
              <a:t>PC</a:t>
            </a:r>
            <a:r>
              <a:rPr kumimoji="1" lang="ja-JP" altLang="en-US" sz="700" dirty="0"/>
              <a:t>：ヤフー</a:t>
            </a:r>
            <a:r>
              <a:rPr kumimoji="1" lang="en-US" altLang="ja-JP" sz="700" dirty="0"/>
              <a:t>ID</a:t>
            </a:r>
            <a:r>
              <a:rPr kumimoji="1" lang="ja-JP" altLang="en-US" sz="700" dirty="0"/>
              <a:t>登録情報＆</a:t>
            </a:r>
            <a:r>
              <a:rPr kumimoji="1" lang="en-US" altLang="ja-JP" sz="700" dirty="0"/>
              <a:t>IP</a:t>
            </a:r>
            <a:r>
              <a:rPr kumimoji="1" lang="ja-JP" altLang="en-US" sz="700" dirty="0"/>
              <a:t>アドレス／スマホ：</a:t>
            </a:r>
            <a:r>
              <a:rPr lang="ja-JP" altLang="en-US" sz="700" dirty="0"/>
              <a:t>ヤフー</a:t>
            </a:r>
            <a:r>
              <a:rPr lang="en-US" altLang="ja-JP" sz="700" dirty="0"/>
              <a:t>ID</a:t>
            </a:r>
            <a:r>
              <a:rPr lang="ja-JP" altLang="en-US" sz="700" dirty="0"/>
              <a:t>登録情報＆</a:t>
            </a:r>
            <a:r>
              <a:rPr lang="en-US" altLang="ja-JP" sz="700" dirty="0" err="1"/>
              <a:t>WiFi</a:t>
            </a:r>
            <a:r>
              <a:rPr lang="ja-JP" altLang="en-US" sz="700" dirty="0"/>
              <a:t>基地局）</a:t>
            </a:r>
            <a:endParaRPr kumimoji="1" lang="ja-JP" altLang="en-US" sz="600" dirty="0"/>
          </a:p>
        </p:txBody>
      </p:sp>
      <p:sp>
        <p:nvSpPr>
          <p:cNvPr id="180" name="テキスト ボックス 179">
            <a:extLst>
              <a:ext uri="{FF2B5EF4-FFF2-40B4-BE49-F238E27FC236}">
                <a16:creationId xmlns:a16="http://schemas.microsoft.com/office/drawing/2014/main" id="{FB5AD8B0-F49D-43A7-A732-D621F788D923}"/>
              </a:ext>
            </a:extLst>
          </p:cNvPr>
          <p:cNvSpPr txBox="1"/>
          <p:nvPr/>
        </p:nvSpPr>
        <p:spPr>
          <a:xfrm>
            <a:off x="543272" y="2715287"/>
            <a:ext cx="4591436" cy="276999"/>
          </a:xfrm>
          <a:prstGeom prst="rect">
            <a:avLst/>
          </a:prstGeom>
          <a:noFill/>
        </p:spPr>
        <p:txBody>
          <a:bodyPr wrap="square" rtlCol="0">
            <a:spAutoFit/>
          </a:bodyPr>
          <a:lstStyle/>
          <a:p>
            <a:r>
              <a:rPr lang="ja-JP" altLang="en-US" sz="1200" b="1">
                <a:latin typeface="+mn-ea"/>
              </a:rPr>
              <a:t>■</a:t>
            </a:r>
            <a:r>
              <a:rPr lang="en-US" altLang="ja-JP" sz="1200" b="1" dirty="0">
                <a:latin typeface="+mn-ea"/>
                <a:cs typeface="ＭＳ Ｐゴシック" panose="020B0600070205080204" pitchFamily="50" charset="-128"/>
              </a:rPr>
              <a:t>JR</a:t>
            </a:r>
            <a:r>
              <a:rPr lang="ja-JP" altLang="en-US" sz="1200" b="1">
                <a:latin typeface="+mn-ea"/>
                <a:cs typeface="ＭＳ Ｐゴシック" panose="020B0600070205080204" pitchFamily="50" charset="-128"/>
              </a:rPr>
              <a:t>博多シティビジョン・トレインチャンネル福岡について</a:t>
            </a:r>
          </a:p>
        </p:txBody>
      </p:sp>
      <p:sp>
        <p:nvSpPr>
          <p:cNvPr id="182" name="テキスト ボックス 181">
            <a:extLst>
              <a:ext uri="{FF2B5EF4-FFF2-40B4-BE49-F238E27FC236}">
                <a16:creationId xmlns:a16="http://schemas.microsoft.com/office/drawing/2014/main" id="{E5314247-B56A-41E1-9933-12E9FED15EAE}"/>
              </a:ext>
            </a:extLst>
          </p:cNvPr>
          <p:cNvSpPr txBox="1"/>
          <p:nvPr/>
        </p:nvSpPr>
        <p:spPr>
          <a:xfrm>
            <a:off x="631050" y="2913425"/>
            <a:ext cx="8860188" cy="3029740"/>
          </a:xfrm>
          <a:prstGeom prst="rect">
            <a:avLst/>
          </a:prstGeom>
          <a:noFill/>
        </p:spPr>
        <p:txBody>
          <a:bodyPr wrap="square" rtlCol="0">
            <a:spAutoFit/>
          </a:bodyPr>
          <a:lstStyle/>
          <a:p>
            <a:pPr defTabSz="913972">
              <a:lnSpc>
                <a:spcPct val="150000"/>
              </a:lnSpc>
            </a:pPr>
            <a:r>
              <a:rPr lang="ja-JP" altLang="en-US" sz="800" dirty="0">
                <a:latin typeface="+mn-ea"/>
                <a:cs typeface="メイリオ" pitchFamily="50" charset="-128"/>
              </a:rPr>
              <a:t>・</a:t>
            </a:r>
            <a:r>
              <a:rPr lang="en-US" altLang="ja-JP" sz="800" dirty="0">
                <a:latin typeface="+mn-ea"/>
                <a:cs typeface="メイリオ" pitchFamily="50" charset="-128"/>
              </a:rPr>
              <a:t>【</a:t>
            </a:r>
            <a:r>
              <a:rPr lang="ja-JP" altLang="en-US" sz="800" dirty="0">
                <a:latin typeface="+mn-ea"/>
                <a:cs typeface="メイリオ" pitchFamily="50" charset="-128"/>
              </a:rPr>
              <a:t>音声</a:t>
            </a:r>
            <a:r>
              <a:rPr lang="en-US" altLang="ja-JP" sz="800" dirty="0">
                <a:latin typeface="+mn-ea"/>
                <a:cs typeface="メイリオ" pitchFamily="50" charset="-128"/>
              </a:rPr>
              <a:t>】 JR</a:t>
            </a:r>
            <a:r>
              <a:rPr lang="ja-JP" altLang="en-US" sz="800" dirty="0">
                <a:latin typeface="+mn-ea"/>
                <a:cs typeface="メイリオ" pitchFamily="50" charset="-128"/>
              </a:rPr>
              <a:t>博多シティビジョン：音声が流れます。ナレーションの挿入をご希望の場合は</a:t>
            </a:r>
            <a:r>
              <a:rPr lang="en-US" altLang="ja-JP" sz="800" dirty="0">
                <a:latin typeface="+mn-ea"/>
                <a:cs typeface="メイリオ" pitchFamily="50" charset="-128"/>
              </a:rPr>
              <a:t>【</a:t>
            </a:r>
            <a:r>
              <a:rPr lang="ja-JP" altLang="en-US" sz="800" dirty="0">
                <a:latin typeface="+mn-ea"/>
                <a:cs typeface="メイリオ" pitchFamily="50" charset="-128"/>
              </a:rPr>
              <a:t>二次利用オプション</a:t>
            </a:r>
            <a:r>
              <a:rPr lang="en-US" altLang="ja-JP" sz="800" dirty="0">
                <a:latin typeface="+mn-ea"/>
                <a:cs typeface="メイリオ" pitchFamily="50" charset="-128"/>
              </a:rPr>
              <a:t>】</a:t>
            </a:r>
            <a:r>
              <a:rPr lang="ja-JP" altLang="en-US" sz="800" dirty="0">
                <a:latin typeface="+mn-ea"/>
                <a:cs typeface="メイリオ" pitchFamily="50" charset="-128"/>
              </a:rPr>
              <a:t>をお申し込みください。</a:t>
            </a:r>
            <a:endParaRPr lang="en-US" altLang="ja-JP" sz="800" dirty="0">
              <a:latin typeface="+mn-ea"/>
              <a:cs typeface="メイリオ" pitchFamily="50" charset="-128"/>
            </a:endParaRPr>
          </a:p>
          <a:p>
            <a:pPr defTabSz="913972">
              <a:lnSpc>
                <a:spcPct val="150000"/>
              </a:lnSpc>
            </a:pPr>
            <a:r>
              <a:rPr lang="ja-JP" altLang="en-US" sz="800" dirty="0">
                <a:latin typeface="+mn-ea"/>
                <a:cs typeface="メイリオ" pitchFamily="50" charset="-128"/>
              </a:rPr>
              <a:t>　　　　　トレインチャンネル福岡：音声は流れません。</a:t>
            </a:r>
            <a:endParaRPr lang="en-US" altLang="ja-JP" sz="800" dirty="0">
              <a:latin typeface="+mn-ea"/>
              <a:cs typeface="メイリオ" pitchFamily="50" charset="-128"/>
            </a:endParaRPr>
          </a:p>
          <a:p>
            <a:pPr defTabSz="913972">
              <a:lnSpc>
                <a:spcPct val="150000"/>
              </a:lnSpc>
            </a:pPr>
            <a:r>
              <a:rPr lang="ja-JP" altLang="en-US" sz="800" dirty="0">
                <a:latin typeface="+mn-ea"/>
                <a:cs typeface="メイリオ" pitchFamily="50" charset="-128"/>
              </a:rPr>
              <a:t>・</a:t>
            </a:r>
            <a:r>
              <a:rPr lang="en-US" altLang="ja-JP" sz="800" dirty="0">
                <a:latin typeface="+mn-ea"/>
                <a:cs typeface="メイリオ" pitchFamily="50" charset="-128"/>
              </a:rPr>
              <a:t>【</a:t>
            </a:r>
            <a:r>
              <a:rPr lang="ja-JP" altLang="en-US" sz="800" dirty="0">
                <a:latin typeface="+mn-ea"/>
                <a:cs typeface="メイリオ" pitchFamily="50" charset="-128"/>
              </a:rPr>
              <a:t>表示</a:t>
            </a:r>
            <a:r>
              <a:rPr lang="en-US" altLang="ja-JP" sz="800" dirty="0">
                <a:latin typeface="+mn-ea"/>
                <a:cs typeface="メイリオ" pitchFamily="50" charset="-128"/>
              </a:rPr>
              <a:t>】  JR</a:t>
            </a:r>
            <a:r>
              <a:rPr lang="ja-JP" altLang="en-US" sz="800" dirty="0">
                <a:latin typeface="+mn-ea"/>
                <a:cs typeface="メイリオ" pitchFamily="50" charset="-128"/>
              </a:rPr>
              <a:t>博多シティビジョン：下部帯枠に時刻表示があり、九州カード様のロゴは常時放映されます。</a:t>
            </a:r>
            <a:endParaRPr lang="en-US" altLang="ja-JP" sz="800" dirty="0">
              <a:latin typeface="+mn-ea"/>
              <a:cs typeface="メイリオ" panose="020B0604030504040204" pitchFamily="50" charset="-128"/>
            </a:endParaRPr>
          </a:p>
          <a:p>
            <a:pPr defTabSz="913972">
              <a:lnSpc>
                <a:spcPct val="150000"/>
              </a:lnSpc>
            </a:pPr>
            <a:r>
              <a:rPr lang="ja-JP" altLang="en-US" sz="800" dirty="0">
                <a:latin typeface="+mn-ea"/>
                <a:cs typeface="メイリオ" panose="020B0604030504040204" pitchFamily="50" charset="-128"/>
              </a:rPr>
              <a:t>　　　　</a:t>
            </a:r>
            <a:r>
              <a:rPr lang="en-US" altLang="ja-JP" sz="800" dirty="0">
                <a:latin typeface="+mn-ea"/>
                <a:cs typeface="メイリオ" panose="020B0604030504040204" pitchFamily="50" charset="-128"/>
              </a:rPr>
              <a:t>  </a:t>
            </a:r>
            <a:r>
              <a:rPr lang="ja-JP" altLang="en-US" sz="800" dirty="0">
                <a:latin typeface="+mn-ea"/>
                <a:cs typeface="メイリオ" panose="020B0604030504040204" pitchFamily="50" charset="-128"/>
              </a:rPr>
              <a:t>　</a:t>
            </a:r>
            <a:r>
              <a:rPr lang="en-US" altLang="ja-JP" sz="800" dirty="0">
                <a:latin typeface="+mn-ea"/>
                <a:cs typeface="メイリオ" pitchFamily="50" charset="-128"/>
              </a:rPr>
              <a:t>JR</a:t>
            </a:r>
            <a:r>
              <a:rPr lang="ja-JP" altLang="en-US" sz="800" dirty="0">
                <a:latin typeface="+mn-ea"/>
                <a:cs typeface="メイリオ" pitchFamily="50" charset="-128"/>
              </a:rPr>
              <a:t>博多シティビジョン：山笠設置時は画面が見えにくい場合がございます。</a:t>
            </a:r>
            <a:endParaRPr lang="en-US" altLang="ja-JP" sz="800" dirty="0">
              <a:latin typeface="+mn-ea"/>
              <a:cs typeface="メイリオ" panose="020B0604030504040204" pitchFamily="50" charset="-128"/>
            </a:endParaRPr>
          </a:p>
          <a:p>
            <a:pPr defTabSz="913972">
              <a:lnSpc>
                <a:spcPct val="150000"/>
              </a:lnSpc>
            </a:pPr>
            <a:r>
              <a:rPr lang="ja-JP" altLang="en-US" sz="800" dirty="0">
                <a:latin typeface="+mn-ea"/>
              </a:rPr>
              <a:t>・</a:t>
            </a:r>
            <a:r>
              <a:rPr lang="en-US" altLang="ja-JP" sz="800" dirty="0">
                <a:latin typeface="+mn-ea"/>
              </a:rPr>
              <a:t>【</a:t>
            </a:r>
            <a:r>
              <a:rPr lang="ja-JP" altLang="en-US" sz="800" dirty="0">
                <a:latin typeface="+mn-ea"/>
              </a:rPr>
              <a:t>考査素材</a:t>
            </a:r>
            <a:r>
              <a:rPr lang="en-US" altLang="ja-JP" sz="800" dirty="0">
                <a:latin typeface="+mn-ea"/>
              </a:rPr>
              <a:t>】</a:t>
            </a:r>
            <a:r>
              <a:rPr lang="ja-JP" altLang="en-US" sz="800" dirty="0">
                <a:latin typeface="+mn-ea"/>
              </a:rPr>
              <a:t>放映に際し、広告主審査</a:t>
            </a:r>
            <a:r>
              <a:rPr lang="en-US" altLang="ja-JP" sz="800" dirty="0">
                <a:latin typeface="+mn-ea"/>
              </a:rPr>
              <a:t>/</a:t>
            </a:r>
            <a:r>
              <a:rPr lang="ja-JP" altLang="en-US" sz="800" dirty="0">
                <a:latin typeface="+mn-ea"/>
              </a:rPr>
              <a:t>素材審査を実施させて頂きます。状況により放映をお断りする場合がこざいます。</a:t>
            </a:r>
            <a:endParaRPr lang="en-US" altLang="ja-JP" sz="800" dirty="0">
              <a:latin typeface="+mn-ea"/>
            </a:endParaRPr>
          </a:p>
          <a:p>
            <a:pPr defTabSz="913972">
              <a:lnSpc>
                <a:spcPct val="150000"/>
              </a:lnSpc>
            </a:pPr>
            <a:r>
              <a:rPr lang="ja-JP" altLang="en-US" sz="800" dirty="0">
                <a:latin typeface="+mn-ea"/>
              </a:rPr>
              <a:t>　　　　　　　</a:t>
            </a:r>
            <a:r>
              <a:rPr lang="en-US" altLang="ja-JP" sz="800" dirty="0">
                <a:latin typeface="+mn-ea"/>
              </a:rPr>
              <a:t>2</a:t>
            </a:r>
            <a:r>
              <a:rPr lang="ja-JP" altLang="en-US" sz="800" dirty="0">
                <a:latin typeface="+mn-ea"/>
              </a:rPr>
              <a:t>次元バーコードの記載はできません。</a:t>
            </a:r>
            <a:endParaRPr lang="en-US" altLang="ja-JP" sz="800" dirty="0">
              <a:latin typeface="+mn-ea"/>
            </a:endParaRPr>
          </a:p>
          <a:p>
            <a:pPr>
              <a:lnSpc>
                <a:spcPct val="150000"/>
              </a:lnSpc>
            </a:pPr>
            <a:r>
              <a:rPr lang="ja-JP" altLang="en-US" sz="800" dirty="0">
                <a:latin typeface="+mn-ea"/>
              </a:rPr>
              <a:t>・</a:t>
            </a:r>
            <a:r>
              <a:rPr lang="en-US" altLang="ja-JP" sz="800" dirty="0">
                <a:latin typeface="+mn-ea"/>
              </a:rPr>
              <a:t>【</a:t>
            </a:r>
            <a:r>
              <a:rPr lang="ja-JP" altLang="en-US" sz="800" dirty="0">
                <a:latin typeface="+mn-ea"/>
              </a:rPr>
              <a:t>お申し込み</a:t>
            </a:r>
            <a:r>
              <a:rPr lang="en-US" altLang="ja-JP" sz="800" dirty="0">
                <a:latin typeface="+mn-ea"/>
              </a:rPr>
              <a:t>】</a:t>
            </a:r>
            <a:r>
              <a:rPr lang="ja-JP" altLang="en-US" sz="800" dirty="0">
                <a:latin typeface="+mn-ea"/>
              </a:rPr>
              <a:t>広告枠は決定優先となりますので、お申込みのタイミングによってはご希望の内容にて放映出来ない場合があります。</a:t>
            </a:r>
            <a:endParaRPr lang="en-US" altLang="ja-JP" sz="800" dirty="0">
              <a:latin typeface="+mn-ea"/>
            </a:endParaRPr>
          </a:p>
          <a:p>
            <a:pPr>
              <a:lnSpc>
                <a:spcPct val="150000"/>
              </a:lnSpc>
            </a:pPr>
            <a:r>
              <a:rPr lang="ja-JP" altLang="en-US" sz="800" dirty="0">
                <a:latin typeface="+mn-ea"/>
              </a:rPr>
              <a:t>・</a:t>
            </a:r>
            <a:r>
              <a:rPr lang="en-US" altLang="ja-JP" sz="800" dirty="0">
                <a:latin typeface="+mn-ea"/>
              </a:rPr>
              <a:t>【</a:t>
            </a:r>
            <a:r>
              <a:rPr lang="ja-JP" altLang="en-US" sz="800" dirty="0">
                <a:latin typeface="+mn-ea"/>
              </a:rPr>
              <a:t>放映休止時の対応</a:t>
            </a:r>
            <a:r>
              <a:rPr lang="en-US" altLang="ja-JP" sz="800" dirty="0">
                <a:latin typeface="+mn-ea"/>
              </a:rPr>
              <a:t>】</a:t>
            </a:r>
            <a:r>
              <a:rPr lang="ja-JP" altLang="en-US" sz="800" dirty="0">
                <a:latin typeface="+mn-ea"/>
              </a:rPr>
              <a:t>特別放映やメンテナンス等により、放映休止となる場合がありますが、その場合代替放映にて正規放映と致します。</a:t>
            </a:r>
            <a:endParaRPr lang="en-US" altLang="ja-JP" sz="800" dirty="0">
              <a:latin typeface="+mn-ea"/>
            </a:endParaRPr>
          </a:p>
          <a:p>
            <a:pPr>
              <a:lnSpc>
                <a:spcPct val="150000"/>
              </a:lnSpc>
            </a:pPr>
            <a:r>
              <a:rPr lang="ja-JP" altLang="en-US" sz="800" dirty="0">
                <a:latin typeface="+mn-ea"/>
              </a:rPr>
              <a:t>　　　　　　　　　　　</a:t>
            </a:r>
            <a:r>
              <a:rPr lang="en-US" altLang="ja-JP" sz="800" dirty="0">
                <a:latin typeface="+mn-ea"/>
                <a:cs typeface="メイリオ" pitchFamily="50" charset="-128"/>
              </a:rPr>
              <a:t>  JR</a:t>
            </a:r>
            <a:r>
              <a:rPr lang="ja-JP" altLang="en-US" sz="800" dirty="0">
                <a:latin typeface="+mn-ea"/>
                <a:cs typeface="メイリオ" pitchFamily="50" charset="-128"/>
              </a:rPr>
              <a:t>博多シティビジョン：</a:t>
            </a:r>
            <a:r>
              <a:rPr lang="ja-JP" altLang="en-US" sz="800" dirty="0">
                <a:latin typeface="+mn-ea"/>
              </a:rPr>
              <a:t>イルミネーション点灯期間中（</a:t>
            </a:r>
            <a:r>
              <a:rPr lang="en-US" altLang="ja-JP" sz="800" dirty="0">
                <a:latin typeface="+mn-ea"/>
              </a:rPr>
              <a:t>11</a:t>
            </a:r>
            <a:r>
              <a:rPr lang="ja-JP" altLang="en-US" sz="800" dirty="0">
                <a:latin typeface="+mn-ea"/>
              </a:rPr>
              <a:t>月上旬</a:t>
            </a:r>
            <a:r>
              <a:rPr lang="en-US" altLang="ja-JP" sz="800" dirty="0">
                <a:latin typeface="+mn-ea"/>
              </a:rPr>
              <a:t>〜1</a:t>
            </a:r>
            <a:r>
              <a:rPr lang="ja-JP" altLang="en-US" sz="800" dirty="0">
                <a:latin typeface="+mn-ea"/>
              </a:rPr>
              <a:t>月上旬）、放映時間に規制がございます。</a:t>
            </a:r>
            <a:endParaRPr lang="en-US" altLang="ja-JP" sz="800" dirty="0">
              <a:latin typeface="+mn-ea"/>
            </a:endParaRPr>
          </a:p>
          <a:p>
            <a:pPr>
              <a:lnSpc>
                <a:spcPct val="150000"/>
              </a:lnSpc>
            </a:pPr>
            <a:r>
              <a:rPr lang="ja-JP" altLang="en-US" sz="800" dirty="0">
                <a:latin typeface="+mn-ea"/>
              </a:rPr>
              <a:t>・</a:t>
            </a:r>
            <a:r>
              <a:rPr lang="en-US" altLang="ja-JP" sz="800" dirty="0">
                <a:latin typeface="+mn-ea"/>
              </a:rPr>
              <a:t>【</a:t>
            </a:r>
            <a:r>
              <a:rPr lang="ja-JP" altLang="en-US" sz="800" dirty="0">
                <a:latin typeface="+mn-ea"/>
              </a:rPr>
              <a:t>放映シーンの</a:t>
            </a:r>
            <a:r>
              <a:rPr lang="en-US" altLang="ja-JP" sz="800" dirty="0">
                <a:latin typeface="+mn-ea"/>
              </a:rPr>
              <a:t>2</a:t>
            </a:r>
            <a:r>
              <a:rPr lang="ja-JP" altLang="en-US" sz="800" dirty="0">
                <a:latin typeface="+mn-ea"/>
              </a:rPr>
              <a:t>次利用</a:t>
            </a:r>
            <a:r>
              <a:rPr lang="en-US" altLang="ja-JP" sz="800" dirty="0">
                <a:latin typeface="+mn-ea"/>
              </a:rPr>
              <a:t>】</a:t>
            </a:r>
            <a:r>
              <a:rPr lang="ja-JP" altLang="en-US" sz="800" dirty="0">
                <a:latin typeface="+mn-ea"/>
              </a:rPr>
              <a:t>放映シーンを写真および動画などで</a:t>
            </a:r>
            <a:r>
              <a:rPr lang="en-US" altLang="ja-JP" sz="800" dirty="0">
                <a:latin typeface="+mn-ea"/>
              </a:rPr>
              <a:t>2</a:t>
            </a:r>
            <a:r>
              <a:rPr lang="ja-JP" altLang="en-US" sz="800" dirty="0">
                <a:latin typeface="+mn-ea"/>
              </a:rPr>
              <a:t>次利用する場合は、ビル側への事前確認および申請が必要となります。</a:t>
            </a:r>
            <a:endParaRPr lang="en-US" altLang="ja-JP" sz="800" dirty="0">
              <a:latin typeface="+mn-ea"/>
            </a:endParaRPr>
          </a:p>
          <a:p>
            <a:pPr>
              <a:lnSpc>
                <a:spcPct val="150000"/>
              </a:lnSpc>
            </a:pPr>
            <a:r>
              <a:rPr lang="ja-JP" altLang="en-US" sz="800" dirty="0">
                <a:latin typeface="+mn-ea"/>
              </a:rPr>
              <a:t>・</a:t>
            </a:r>
            <a:r>
              <a:rPr lang="en-US" altLang="ja-JP" sz="800" dirty="0">
                <a:latin typeface="+mn-ea"/>
              </a:rPr>
              <a:t>【</a:t>
            </a:r>
            <a:r>
              <a:rPr lang="ja-JP" altLang="en-US" sz="800" dirty="0">
                <a:latin typeface="+mn-ea"/>
              </a:rPr>
              <a:t>キャンセル不可</a:t>
            </a:r>
            <a:r>
              <a:rPr lang="en-US" altLang="ja-JP" sz="800" dirty="0">
                <a:latin typeface="+mn-ea"/>
              </a:rPr>
              <a:t>】</a:t>
            </a:r>
            <a:r>
              <a:rPr lang="ja-JP" altLang="en-US" sz="800" dirty="0">
                <a:latin typeface="+mn-ea"/>
              </a:rPr>
              <a:t>枠取りが完了後のキャンセルは一切お受けできません。</a:t>
            </a:r>
            <a:endParaRPr lang="en-US" altLang="ja-JP" sz="800" dirty="0">
              <a:latin typeface="+mn-ea"/>
            </a:endParaRPr>
          </a:p>
          <a:p>
            <a:pPr>
              <a:lnSpc>
                <a:spcPct val="150000"/>
              </a:lnSpc>
            </a:pPr>
            <a:r>
              <a:rPr lang="ja-JP" altLang="en-US" sz="800" dirty="0">
                <a:latin typeface="+mn-ea"/>
              </a:rPr>
              <a:t>・</a:t>
            </a:r>
            <a:r>
              <a:rPr lang="en-US" altLang="ja-JP" sz="800" dirty="0">
                <a:latin typeface="+mn-ea"/>
              </a:rPr>
              <a:t>【</a:t>
            </a:r>
            <a:r>
              <a:rPr lang="ja-JP" altLang="en-US" sz="800" dirty="0">
                <a:latin typeface="+mn-ea"/>
              </a:rPr>
              <a:t>競合調整無し</a:t>
            </a:r>
            <a:r>
              <a:rPr lang="en-US" altLang="ja-JP" sz="800" dirty="0">
                <a:latin typeface="+mn-ea"/>
              </a:rPr>
              <a:t>】</a:t>
            </a:r>
            <a:r>
              <a:rPr lang="ja-JP" altLang="en-US" sz="800" dirty="0">
                <a:latin typeface="+mn-ea"/>
              </a:rPr>
              <a:t>業種数の規制は行っていないため、同一業種の広告が放映されることがあります。</a:t>
            </a:r>
            <a:endParaRPr lang="en-US" altLang="ja-JP" sz="800" dirty="0">
              <a:latin typeface="+mn-ea"/>
            </a:endParaRPr>
          </a:p>
          <a:p>
            <a:pPr>
              <a:lnSpc>
                <a:spcPct val="150000"/>
              </a:lnSpc>
            </a:pPr>
            <a:r>
              <a:rPr lang="ja-JP" altLang="en-US" sz="800" dirty="0">
                <a:latin typeface="+mn-ea"/>
              </a:rPr>
              <a:t>・</a:t>
            </a:r>
            <a:r>
              <a:rPr lang="en-US" altLang="ja-JP" sz="800" dirty="0">
                <a:latin typeface="+mn-ea"/>
              </a:rPr>
              <a:t>【</a:t>
            </a:r>
            <a:r>
              <a:rPr lang="ja-JP" altLang="en-US" sz="800" dirty="0">
                <a:latin typeface="+mn-ea"/>
              </a:rPr>
              <a:t>中止依頼</a:t>
            </a:r>
            <a:r>
              <a:rPr lang="en-US" altLang="ja-JP" sz="800" dirty="0">
                <a:latin typeface="+mn-ea"/>
              </a:rPr>
              <a:t>】</a:t>
            </a:r>
            <a:r>
              <a:rPr lang="ja-JP" altLang="en-US" sz="800" dirty="0">
                <a:latin typeface="+mn-ea"/>
              </a:rPr>
              <a:t>放映を中止する場合、作業完了までに時間を要する場合があります。あらかじめご了承ください。</a:t>
            </a:r>
            <a:endParaRPr lang="en-US" altLang="ja-JP" sz="800" dirty="0">
              <a:latin typeface="+mn-ea"/>
            </a:endParaRPr>
          </a:p>
          <a:p>
            <a:pPr>
              <a:lnSpc>
                <a:spcPct val="150000"/>
              </a:lnSpc>
            </a:pPr>
            <a:r>
              <a:rPr lang="ja-JP" altLang="en-US" sz="800" dirty="0">
                <a:latin typeface="+mn-ea"/>
              </a:rPr>
              <a:t>・</a:t>
            </a:r>
            <a:r>
              <a:rPr lang="en-US" altLang="ja-JP" sz="800" dirty="0">
                <a:latin typeface="+mn-ea"/>
              </a:rPr>
              <a:t>【</a:t>
            </a:r>
            <a:r>
              <a:rPr lang="ja-JP" altLang="en-US" sz="800" dirty="0">
                <a:latin typeface="+mn-ea"/>
              </a:rPr>
              <a:t>免責</a:t>
            </a:r>
            <a:r>
              <a:rPr lang="en-US" altLang="ja-JP" sz="800" dirty="0">
                <a:latin typeface="+mn-ea"/>
              </a:rPr>
              <a:t>】</a:t>
            </a:r>
            <a:r>
              <a:rPr lang="ja-JP" altLang="en-US" sz="800" dirty="0">
                <a:latin typeface="+mn-ea"/>
              </a:rPr>
              <a:t>通信環境やシステム上等の理由から、放映が一時的に中断されたり中止になる可能性があります。</a:t>
            </a:r>
            <a:endParaRPr lang="en-US" altLang="ja-JP" sz="800" dirty="0">
              <a:latin typeface="+mn-ea"/>
            </a:endParaRPr>
          </a:p>
          <a:p>
            <a:pPr>
              <a:lnSpc>
                <a:spcPct val="150000"/>
              </a:lnSpc>
            </a:pPr>
            <a:r>
              <a:rPr lang="ja-JP" altLang="en-US" sz="800" dirty="0">
                <a:latin typeface="+mn-ea"/>
              </a:rPr>
              <a:t>　　　　　</a:t>
            </a:r>
            <a:r>
              <a:rPr lang="en-US" altLang="ja-JP" sz="800" dirty="0">
                <a:latin typeface="+mn-ea"/>
              </a:rPr>
              <a:t>JR</a:t>
            </a:r>
            <a:r>
              <a:rPr lang="ja-JP" altLang="en-US" sz="800" dirty="0">
                <a:latin typeface="+mn-ea"/>
              </a:rPr>
              <a:t>博多シティビジョン：支障した放映本数については、他日にて代替え放映させていただきます。</a:t>
            </a:r>
            <a:endParaRPr lang="en-US" altLang="ja-JP" sz="800" dirty="0">
              <a:latin typeface="+mn-ea"/>
            </a:endParaRPr>
          </a:p>
          <a:p>
            <a:pPr>
              <a:lnSpc>
                <a:spcPct val="150000"/>
              </a:lnSpc>
            </a:pPr>
            <a:r>
              <a:rPr lang="ja-JP" altLang="en-US" sz="800" dirty="0">
                <a:latin typeface="+mn-ea"/>
              </a:rPr>
              <a:t>　　　　　トレインチャンネル福岡：最低放映回数は緊急放送・支障を含め</a:t>
            </a:r>
            <a:r>
              <a:rPr lang="en-US" altLang="ja-JP" sz="800" dirty="0">
                <a:latin typeface="+mn-ea"/>
              </a:rPr>
              <a:t>90</a:t>
            </a:r>
            <a:r>
              <a:rPr lang="ja-JP" altLang="en-US" sz="800" dirty="0">
                <a:latin typeface="+mn-ea"/>
              </a:rPr>
              <a:t>％稼働時の回数とします。</a:t>
            </a:r>
            <a:endParaRPr lang="en-US" altLang="ja-JP" sz="800" dirty="0">
              <a:latin typeface="+mn-ea"/>
            </a:endParaRPr>
          </a:p>
        </p:txBody>
      </p:sp>
      <p:sp>
        <p:nvSpPr>
          <p:cNvPr id="13" name="正方形/長方形 12">
            <a:extLst>
              <a:ext uri="{FF2B5EF4-FFF2-40B4-BE49-F238E27FC236}">
                <a16:creationId xmlns:a16="http://schemas.microsoft.com/office/drawing/2014/main" id="{4F765F84-EF49-1D4E-85B3-6DA58D37217A}"/>
              </a:ext>
            </a:extLst>
          </p:cNvPr>
          <p:cNvSpPr/>
          <p:nvPr/>
        </p:nvSpPr>
        <p:spPr>
          <a:xfrm>
            <a:off x="2455525" y="270388"/>
            <a:ext cx="4994950" cy="400110"/>
          </a:xfrm>
          <a:prstGeom prst="rect">
            <a:avLst/>
          </a:prstGeom>
        </p:spPr>
        <p:txBody>
          <a:bodyPr wrap="square">
            <a:spAutoFit/>
          </a:bodyPr>
          <a:lstStyle/>
          <a:p>
            <a:pPr algn="ctr" defTabSz="990570">
              <a:spcBef>
                <a:spcPct val="0"/>
              </a:spcBef>
              <a:defRPr/>
            </a:pPr>
            <a:r>
              <a:rPr lang="ja-JP" altLang="en-US" sz="2000" b="1">
                <a:solidFill>
                  <a:schemeClr val="bg1"/>
                </a:solidFill>
                <a:latin typeface="メイリオ" panose="020B0604030504040204" pitchFamily="50" charset="-128"/>
                <a:ea typeface="メイリオ" panose="020B0604030504040204" pitchFamily="50" charset="-128"/>
                <a:cs typeface="Hiragino Kaku Gothic StdN W8" charset="-128"/>
              </a:rPr>
              <a:t>各メディア</a:t>
            </a:r>
            <a:r>
              <a:rPr lang="ja-JP" altLang="en-US" sz="2000" b="1" dirty="0">
                <a:solidFill>
                  <a:schemeClr val="bg1"/>
                </a:solidFill>
                <a:latin typeface="メイリオ" panose="020B0604030504040204" pitchFamily="50" charset="-128"/>
                <a:ea typeface="メイリオ" panose="020B0604030504040204" pitchFamily="50" charset="-128"/>
                <a:cs typeface="Hiragino Kaku Gothic StdN W8" charset="-128"/>
              </a:rPr>
              <a:t>に関するご留意事項</a:t>
            </a:r>
            <a:endParaRPr lang="en-US" altLang="ja-JP" sz="20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328419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C69EBED7-1E39-A64A-83FA-F3DEE6E26990}"/>
              </a:ext>
            </a:extLst>
          </p:cNvPr>
          <p:cNvGraphicFramePr>
            <a:graphicFrameLocks noGrp="1"/>
          </p:cNvGraphicFramePr>
          <p:nvPr>
            <p:extLst>
              <p:ext uri="{D42A27DB-BD31-4B8C-83A1-F6EECF244321}">
                <p14:modId xmlns:p14="http://schemas.microsoft.com/office/powerpoint/2010/main" val="2136721339"/>
              </p:ext>
            </p:extLst>
          </p:nvPr>
        </p:nvGraphicFramePr>
        <p:xfrm>
          <a:off x="225385" y="805122"/>
          <a:ext cx="9413912" cy="5688000"/>
        </p:xfrm>
        <a:graphic>
          <a:graphicData uri="http://schemas.openxmlformats.org/drawingml/2006/table">
            <a:tbl>
              <a:tblPr/>
              <a:tblGrid>
                <a:gridCol w="863396">
                  <a:extLst>
                    <a:ext uri="{9D8B030D-6E8A-4147-A177-3AD203B41FA5}">
                      <a16:colId xmlns:a16="http://schemas.microsoft.com/office/drawing/2014/main" val="245588759"/>
                    </a:ext>
                  </a:extLst>
                </a:gridCol>
                <a:gridCol w="614939">
                  <a:extLst>
                    <a:ext uri="{9D8B030D-6E8A-4147-A177-3AD203B41FA5}">
                      <a16:colId xmlns:a16="http://schemas.microsoft.com/office/drawing/2014/main" val="1423726797"/>
                    </a:ext>
                  </a:extLst>
                </a:gridCol>
                <a:gridCol w="1041270">
                  <a:extLst>
                    <a:ext uri="{9D8B030D-6E8A-4147-A177-3AD203B41FA5}">
                      <a16:colId xmlns:a16="http://schemas.microsoft.com/office/drawing/2014/main" val="399754701"/>
                    </a:ext>
                  </a:extLst>
                </a:gridCol>
                <a:gridCol w="2006614">
                  <a:extLst>
                    <a:ext uri="{9D8B030D-6E8A-4147-A177-3AD203B41FA5}">
                      <a16:colId xmlns:a16="http://schemas.microsoft.com/office/drawing/2014/main" val="419550346"/>
                    </a:ext>
                  </a:extLst>
                </a:gridCol>
                <a:gridCol w="1006943">
                  <a:extLst>
                    <a:ext uri="{9D8B030D-6E8A-4147-A177-3AD203B41FA5}">
                      <a16:colId xmlns:a16="http://schemas.microsoft.com/office/drawing/2014/main" val="156136876"/>
                    </a:ext>
                  </a:extLst>
                </a:gridCol>
                <a:gridCol w="717897">
                  <a:extLst>
                    <a:ext uri="{9D8B030D-6E8A-4147-A177-3AD203B41FA5}">
                      <a16:colId xmlns:a16="http://schemas.microsoft.com/office/drawing/2014/main" val="1428626768"/>
                    </a:ext>
                  </a:extLst>
                </a:gridCol>
                <a:gridCol w="717897">
                  <a:extLst>
                    <a:ext uri="{9D8B030D-6E8A-4147-A177-3AD203B41FA5}">
                      <a16:colId xmlns:a16="http://schemas.microsoft.com/office/drawing/2014/main" val="1036763628"/>
                    </a:ext>
                  </a:extLst>
                </a:gridCol>
                <a:gridCol w="717897">
                  <a:extLst>
                    <a:ext uri="{9D8B030D-6E8A-4147-A177-3AD203B41FA5}">
                      <a16:colId xmlns:a16="http://schemas.microsoft.com/office/drawing/2014/main" val="1603748582"/>
                    </a:ext>
                  </a:extLst>
                </a:gridCol>
                <a:gridCol w="1054572">
                  <a:extLst>
                    <a:ext uri="{9D8B030D-6E8A-4147-A177-3AD203B41FA5}">
                      <a16:colId xmlns:a16="http://schemas.microsoft.com/office/drawing/2014/main" val="1304372753"/>
                    </a:ext>
                  </a:extLst>
                </a:gridCol>
                <a:gridCol w="672487">
                  <a:extLst>
                    <a:ext uri="{9D8B030D-6E8A-4147-A177-3AD203B41FA5}">
                      <a16:colId xmlns:a16="http://schemas.microsoft.com/office/drawing/2014/main" val="2718567384"/>
                    </a:ext>
                  </a:extLst>
                </a:gridCol>
              </a:tblGrid>
              <a:tr h="214820">
                <a:tc rowSpan="3" gridSpan="2">
                  <a:txBody>
                    <a:bodyPr/>
                    <a:lstStyle/>
                    <a:p>
                      <a:pPr algn="ctr" rtl="0" fontAlgn="ctr"/>
                      <a:r>
                        <a:rPr lang="ja-JP" altLang="en-US" sz="800" b="1" i="0" u="none" strike="noStrike" dirty="0">
                          <a:solidFill>
                            <a:srgbClr val="FFFFFF"/>
                          </a:solidFill>
                          <a:effectLst/>
                          <a:latin typeface="メイリオ" panose="020B0604030504040204" pitchFamily="34" charset="-128"/>
                          <a:ea typeface="メイリオ" panose="020B0604030504040204" pitchFamily="34" charset="-128"/>
                        </a:rPr>
                        <a:t>エリア</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595959"/>
                    </a:solidFill>
                  </a:tcPr>
                </a:tc>
                <a:tc rowSpan="3" hMerge="1">
                  <a:txBody>
                    <a:bodyPr/>
                    <a:lstStyle/>
                    <a:p>
                      <a:endParaRPr kumimoji="1" lang="ja-JP" altLang="en-US"/>
                    </a:p>
                  </a:txBody>
                  <a:tcPr/>
                </a:tc>
                <a:tc rowSpan="3">
                  <a:txBody>
                    <a:bodyPr/>
                    <a:lstStyle/>
                    <a:p>
                      <a:pPr algn="ctr" rtl="0" fontAlgn="ctr"/>
                      <a:r>
                        <a:rPr lang="ja-JP" altLang="en-US" sz="800" b="1" i="0" u="none" strike="noStrike" dirty="0">
                          <a:solidFill>
                            <a:srgbClr val="FFFFFF"/>
                          </a:solidFill>
                          <a:effectLst/>
                          <a:latin typeface="メイリオ" panose="020B0604030504040204" pitchFamily="34" charset="-128"/>
                          <a:ea typeface="メイリオ" panose="020B0604030504040204" pitchFamily="34" charset="-128"/>
                        </a:rPr>
                        <a:t>公式セット</a:t>
                      </a:r>
                      <a:br>
                        <a:rPr lang="ja-JP" altLang="en-US" sz="800" b="1" i="0" u="none" strike="noStrike" dirty="0">
                          <a:solidFill>
                            <a:srgbClr val="FFFFFF"/>
                          </a:solidFill>
                          <a:effectLst/>
                          <a:latin typeface="メイリオ" panose="020B0604030504040204" pitchFamily="34" charset="-128"/>
                          <a:ea typeface="メイリオ" panose="020B0604030504040204" pitchFamily="34" charset="-128"/>
                        </a:rPr>
                      </a:br>
                      <a:r>
                        <a:rPr lang="ja-JP" altLang="en-US" sz="800" b="1" i="0" u="none" strike="noStrike" dirty="0">
                          <a:solidFill>
                            <a:srgbClr val="FFFFFF"/>
                          </a:solidFill>
                          <a:effectLst/>
                          <a:latin typeface="メイリオ" panose="020B0604030504040204" pitchFamily="34" charset="-128"/>
                          <a:ea typeface="メイリオ" panose="020B0604030504040204" pitchFamily="34" charset="-128"/>
                        </a:rPr>
                        <a:t>提携サイネージ名</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595959"/>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800" b="1" dirty="0">
                          <a:solidFill>
                            <a:schemeClr val="bg1"/>
                          </a:solidFill>
                          <a:latin typeface="Meiryo" panose="020B0604030504040204" pitchFamily="34" charset="-128"/>
                          <a:ea typeface="Meiryo" panose="020B0604030504040204" pitchFamily="34" charset="-128"/>
                        </a:rPr>
                        <a:t>エリア</a:t>
                      </a:r>
                      <a:endParaRPr kumimoji="1" lang="en-US" altLang="ja-JP" sz="800" b="1" dirty="0">
                        <a:solidFill>
                          <a:schemeClr val="bg1"/>
                        </a:solidFill>
                        <a:latin typeface="Meiryo" panose="020B0604030504040204" pitchFamily="34" charset="-128"/>
                        <a:ea typeface="Meiryo" panose="020B0604030504040204" pitchFamily="34"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800" b="1" dirty="0">
                          <a:solidFill>
                            <a:schemeClr val="bg1"/>
                          </a:solidFill>
                          <a:latin typeface="Meiryo" panose="020B0604030504040204" pitchFamily="34" charset="-128"/>
                          <a:ea typeface="Meiryo" panose="020B0604030504040204" pitchFamily="34" charset="-128"/>
                        </a:rPr>
                        <a:t>＋</a:t>
                      </a:r>
                      <a:endParaRPr kumimoji="1" lang="en-US" altLang="ja-JP" sz="800" b="1" dirty="0">
                        <a:solidFill>
                          <a:schemeClr val="bg1"/>
                        </a:solidFill>
                        <a:latin typeface="Meiryo" panose="020B0604030504040204" pitchFamily="34" charset="-128"/>
                        <a:ea typeface="Meiryo" panose="020B0604030504040204" pitchFamily="34"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800" b="1" dirty="0">
                          <a:solidFill>
                            <a:schemeClr val="bg1"/>
                          </a:solidFill>
                          <a:latin typeface="Meiryo" panose="020B0604030504040204" pitchFamily="34" charset="-128"/>
                          <a:ea typeface="Meiryo" panose="020B0604030504040204" pitchFamily="34" charset="-128"/>
                        </a:rPr>
                        <a:t>セグメント指定項目</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595959"/>
                    </a:solidFill>
                  </a:tcPr>
                </a:tc>
                <a:tc rowSpan="3">
                  <a:txBody>
                    <a:bodyPr/>
                    <a:lstStyle/>
                    <a:p>
                      <a:pPr algn="ctr" rtl="0" fontAlgn="ctr"/>
                      <a:r>
                        <a:rPr lang="ja-JP" altLang="en-US" sz="800" b="1" i="0" u="none" strike="noStrike" dirty="0">
                          <a:solidFill>
                            <a:srgbClr val="FFFFFF"/>
                          </a:solidFill>
                          <a:effectLst/>
                          <a:latin typeface="メイリオ" panose="020B0604030504040204" pitchFamily="34" charset="-128"/>
                          <a:ea typeface="メイリオ" panose="020B0604030504040204" pitchFamily="34" charset="-128"/>
                        </a:rPr>
                        <a:t>実施料金</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595959"/>
                    </a:solidFill>
                  </a:tcPr>
                </a:tc>
                <a:tc gridSpan="5">
                  <a:txBody>
                    <a:bodyPr/>
                    <a:lstStyle/>
                    <a:p>
                      <a:pPr algn="ctr" fontAlgn="ctr"/>
                      <a:r>
                        <a:rPr lang="ja-JP" altLang="en-US" sz="900" b="1" i="0" u="none" strike="noStrike" dirty="0">
                          <a:solidFill>
                            <a:srgbClr val="FFFFFF"/>
                          </a:solidFill>
                          <a:effectLst/>
                          <a:latin typeface="Meiryo" panose="020B0604030504040204" pitchFamily="34" charset="-128"/>
                          <a:ea typeface="Meiryo" panose="020B0604030504040204" pitchFamily="34" charset="-128"/>
                        </a:rPr>
                        <a:t>各サイネージセット詳細</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595959"/>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247627643"/>
                  </a:ext>
                </a:extLst>
              </a:tr>
              <a:tr h="21482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a:txBody>
                    <a:bodyPr/>
                    <a:lstStyle/>
                    <a:p>
                      <a:pPr algn="ctr" rtl="0" fontAlgn="ctr"/>
                      <a:r>
                        <a:rPr lang="ja-JP" altLang="en-US" sz="700" b="1" i="0" u="none" strike="noStrike" dirty="0">
                          <a:solidFill>
                            <a:srgbClr val="FFFFFF"/>
                          </a:solidFill>
                          <a:effectLst/>
                          <a:latin typeface="メイリオ" panose="020B0604030504040204" pitchFamily="34" charset="-128"/>
                          <a:ea typeface="メイリオ" panose="020B0604030504040204" pitchFamily="34" charset="-128"/>
                        </a:rPr>
                        <a:t>ヤフー　</a:t>
                      </a:r>
                      <a:r>
                        <a:rPr lang="ja-JP" altLang="en-US" sz="600" b="1" i="0" u="none" strike="noStrike" dirty="0">
                          <a:solidFill>
                            <a:srgbClr val="FFFFFF"/>
                          </a:solidFill>
                          <a:effectLst/>
                          <a:latin typeface="メイリオ" panose="020B0604030504040204" pitchFamily="34" charset="-128"/>
                          <a:ea typeface="メイリオ" panose="020B0604030504040204" pitchFamily="34" charset="-128"/>
                        </a:rPr>
                        <a:t>デバイス、エリア指定別</a:t>
                      </a:r>
                      <a:r>
                        <a:rPr lang="ja-JP" altLang="en-US" sz="700" b="1" i="0" u="none" strike="noStrike" dirty="0">
                          <a:solidFill>
                            <a:srgbClr val="FFFFFF"/>
                          </a:solidFill>
                          <a:effectLst/>
                          <a:latin typeface="メイリオ" panose="020B0604030504040204" pitchFamily="34" charset="-128"/>
                          <a:ea typeface="メイリオ" panose="020B0604030504040204" pitchFamily="34" charset="-128"/>
                        </a:rPr>
                        <a:t>　掲載保証回数</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C23348"/>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gridSpan="2">
                  <a:txBody>
                    <a:bodyPr/>
                    <a:lstStyle/>
                    <a:p>
                      <a:pPr algn="ctr" rtl="0" fontAlgn="ctr"/>
                      <a:r>
                        <a:rPr lang="ja-JP" altLang="en-US" sz="800" b="1" i="0" u="none" strike="noStrike" dirty="0">
                          <a:solidFill>
                            <a:srgbClr val="FFFFFF"/>
                          </a:solidFill>
                          <a:effectLst/>
                          <a:latin typeface="メイリオ" panose="020B0604030504040204" pitchFamily="34" charset="-128"/>
                          <a:ea typeface="メイリオ" panose="020B0604030504040204" pitchFamily="34" charset="-128"/>
                        </a:rPr>
                        <a:t>サイネージ　保証内容</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5D9E2E"/>
                    </a:solidFill>
                  </a:tcPr>
                </a:tc>
                <a:tc hMerge="1">
                  <a:txBody>
                    <a:bodyPr/>
                    <a:lstStyle/>
                    <a:p>
                      <a:endParaRPr kumimoji="1" lang="ja-JP" altLang="en-US"/>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6658970"/>
                  </a:ext>
                </a:extLst>
              </a:tr>
              <a:tr h="21482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 sz="700" b="1" i="0" u="none" strike="noStrike">
                          <a:solidFill>
                            <a:srgbClr val="FFFFFF"/>
                          </a:solidFill>
                          <a:effectLst/>
                          <a:latin typeface="メイリオ" panose="020B0604030504040204" pitchFamily="34" charset="-128"/>
                          <a:ea typeface="メイリオ" panose="020B0604030504040204" pitchFamily="34" charset="-128"/>
                        </a:rPr>
                        <a:t>PC</a:t>
                      </a:r>
                      <a:r>
                        <a:rPr lang="ja-JP" altLang="en-US" sz="700" b="1" i="0" u="none" strike="noStrike">
                          <a:solidFill>
                            <a:srgbClr val="FFFFFF"/>
                          </a:solidFill>
                          <a:effectLst/>
                          <a:latin typeface="メイリオ" panose="020B0604030504040204" pitchFamily="34" charset="-128"/>
                          <a:ea typeface="メイリオ" panose="020B0604030504040204" pitchFamily="34" charset="-128"/>
                        </a:rPr>
                        <a:t>の場合　</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C23348"/>
                    </a:solidFill>
                  </a:tcPr>
                </a:tc>
                <a:tc>
                  <a:txBody>
                    <a:bodyPr/>
                    <a:lstStyle/>
                    <a:p>
                      <a:pPr algn="ctr" rtl="0" fontAlgn="ctr"/>
                      <a:r>
                        <a:rPr lang="ja-JP" altLang="en-US" sz="700" b="1" i="0" u="none" strike="noStrike" dirty="0">
                          <a:solidFill>
                            <a:srgbClr val="FFFFFF"/>
                          </a:solidFill>
                          <a:effectLst/>
                          <a:latin typeface="メイリオ" panose="020B0604030504040204" pitchFamily="34" charset="-128"/>
                          <a:ea typeface="メイリオ" panose="020B0604030504040204" pitchFamily="34" charset="-128"/>
                        </a:rPr>
                        <a:t>スマホの場合</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C23348"/>
                    </a:solidFill>
                  </a:tcPr>
                </a:tc>
                <a:tc>
                  <a:txBody>
                    <a:bodyPr/>
                    <a:lstStyle/>
                    <a:p>
                      <a:pPr algn="ctr" rtl="0" fontAlgn="ctr"/>
                      <a:r>
                        <a:rPr lang="en" sz="600" b="1" i="0" u="none" strike="noStrike" dirty="0">
                          <a:solidFill>
                            <a:srgbClr val="FFFFFF"/>
                          </a:solidFill>
                          <a:effectLst/>
                          <a:latin typeface="メイリオ" panose="020B0604030504040204" pitchFamily="34" charset="-128"/>
                          <a:ea typeface="メイリオ" panose="020B0604030504040204" pitchFamily="34" charset="-128"/>
                        </a:rPr>
                        <a:t>PC</a:t>
                      </a:r>
                      <a:r>
                        <a:rPr lang="ja-JP" altLang="en-US" sz="600" b="1" i="0" u="none" strike="noStrike" dirty="0">
                          <a:solidFill>
                            <a:srgbClr val="FFFFFF"/>
                          </a:solidFill>
                          <a:effectLst/>
                          <a:latin typeface="メイリオ" panose="020B0604030504040204" pitchFamily="34" charset="-128"/>
                          <a:ea typeface="メイリオ" panose="020B0604030504040204" pitchFamily="34" charset="-128"/>
                        </a:rPr>
                        <a:t>＋スマホの場合</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C23348"/>
                    </a:solidFill>
                  </a:tcPr>
                </a:tc>
                <a:tc>
                  <a:txBody>
                    <a:bodyPr/>
                    <a:lstStyle/>
                    <a:p>
                      <a:pPr algn="ctr" rtl="0" fontAlgn="ctr"/>
                      <a:r>
                        <a:rPr lang="ja-JP" altLang="en-US" sz="900" b="1" i="0" u="none" strike="noStrike" dirty="0">
                          <a:solidFill>
                            <a:srgbClr val="FFFFFF"/>
                          </a:solidFill>
                          <a:effectLst/>
                          <a:latin typeface="メイリオ" panose="020B0604030504040204" pitchFamily="34" charset="-128"/>
                          <a:ea typeface="メイリオ" panose="020B0604030504040204" pitchFamily="34" charset="-128"/>
                        </a:rPr>
                        <a:t>掲載場所</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5D9E2E"/>
                    </a:solidFill>
                  </a:tcPr>
                </a:tc>
                <a:tc>
                  <a:txBody>
                    <a:bodyPr/>
                    <a:lstStyle/>
                    <a:p>
                      <a:pPr algn="ctr" rtl="0" fontAlgn="ctr"/>
                      <a:r>
                        <a:rPr lang="ja-JP" altLang="en-US" sz="700" b="1" i="0" u="none" strike="noStrike" dirty="0">
                          <a:solidFill>
                            <a:srgbClr val="FFFFFF"/>
                          </a:solidFill>
                          <a:effectLst/>
                          <a:latin typeface="メイリオ" panose="020B0604030504040204" pitchFamily="34" charset="-128"/>
                          <a:ea typeface="メイリオ" panose="020B0604030504040204" pitchFamily="34" charset="-128"/>
                        </a:rPr>
                        <a:t>掲載保証回数</a:t>
                      </a:r>
                      <a:endParaRPr lang="en-US" altLang="ja-JP" sz="700" b="1" i="0" u="none" strike="noStrike" dirty="0">
                        <a:solidFill>
                          <a:srgbClr val="FFFFFF"/>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5D9E2E"/>
                    </a:solidFill>
                  </a:tcPr>
                </a:tc>
                <a:extLst>
                  <a:ext uri="{0D108BD9-81ED-4DB2-BD59-A6C34878D82A}">
                    <a16:rowId xmlns:a16="http://schemas.microsoft.com/office/drawing/2014/main" val="2534731185"/>
                  </a:ext>
                </a:extLst>
              </a:tr>
              <a:tr h="168118">
                <a:tc rowSpan="5">
                  <a:txBody>
                    <a:bodyPr/>
                    <a:lstStyle/>
                    <a:p>
                      <a:pPr algn="ctr" rtl="0" fontAlgn="ctr"/>
                      <a:r>
                        <a:rPr lang="ja-JP" altLang="en-US" sz="800" b="0" i="0" u="none" strike="noStrike">
                          <a:solidFill>
                            <a:srgbClr val="000000"/>
                          </a:solidFill>
                          <a:effectLst/>
                          <a:latin typeface="メイリオ" panose="020B0604030504040204" pitchFamily="34" charset="-128"/>
                          <a:ea typeface="メイリオ" panose="020B0604030504040204" pitchFamily="34" charset="-128"/>
                        </a:rPr>
                        <a:t>関東</a:t>
                      </a:r>
                      <a:endParaRPr lang="ja-JP" altLang="en-US" sz="800" b="0"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rowSpan="5">
                  <a:txBody>
                    <a:bodyPr/>
                    <a:lstStyle/>
                    <a:p>
                      <a:pPr algn="ctr" rtl="0" fontAlgn="ctr"/>
                      <a:r>
                        <a:rPr lang="ja-JP" altLang="en-US" sz="800" b="0" i="0" u="none" strike="noStrike">
                          <a:solidFill>
                            <a:srgbClr val="000000"/>
                          </a:solidFill>
                          <a:effectLst/>
                          <a:latin typeface="メイリオ" panose="020B0604030504040204" pitchFamily="34" charset="-128"/>
                          <a:ea typeface="メイリオ" panose="020B0604030504040204" pitchFamily="34" charset="-128"/>
                        </a:rPr>
                        <a:t>東京</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rowSpan="5">
                  <a:txBody>
                    <a:bodyPr/>
                    <a:lstStyle/>
                    <a:p>
                      <a:pPr algn="ctr" rtl="0"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東京メトロ</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a:solidFill>
                            <a:srgbClr val="000000"/>
                          </a:solidFill>
                          <a:effectLst/>
                          <a:latin typeface="Meiryo" panose="020B0604030504040204" pitchFamily="34" charset="-128"/>
                          <a:ea typeface="Meiryo" panose="020B0604030504040204" pitchFamily="34" charset="-128"/>
                        </a:rPr>
                        <a:t>都道府県 単位でエリア指定</a:t>
                      </a:r>
                      <a:r>
                        <a:rPr lang="ja-JP" altLang="en-US" sz="500" b="0" i="0" u="none" strike="noStrike">
                          <a:solidFill>
                            <a:srgbClr val="000000"/>
                          </a:solidFill>
                          <a:effectLst/>
                          <a:latin typeface="Meiryo" panose="020B0604030504040204" pitchFamily="34" charset="-128"/>
                          <a:ea typeface="Meiryo" panose="020B0604030504040204" pitchFamily="34" charset="-128"/>
                        </a:rPr>
                        <a:t>（複数指定可）</a:t>
                      </a:r>
                      <a:endParaRPr lang="ja-JP" altLang="en-US" sz="700" b="0" i="0" u="none" strike="noStrike">
                        <a:solidFill>
                          <a:srgbClr val="000000"/>
                        </a:solidFill>
                        <a:effectLst/>
                        <a:latin typeface="Meiryo" panose="020B0604030504040204" pitchFamily="34" charset="-128"/>
                        <a:ea typeface="Meiryo" panose="020B0604030504040204" pitchFamily="34" charset="-128"/>
                      </a:endParaRP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3F0D9"/>
                    </a:solidFill>
                  </a:tcPr>
                </a:tc>
                <a:tc rowSpan="5">
                  <a:txBody>
                    <a:bodyPr/>
                    <a:lstStyle/>
                    <a:p>
                      <a:pPr algn="r" rtl="0"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1,100,000</a:t>
                      </a:r>
                      <a:r>
                        <a:rPr lang="ja-JP" altLang="en-US" sz="800" b="1" i="0" u="none" strike="noStrike" dirty="0">
                          <a:solidFill>
                            <a:srgbClr val="000000"/>
                          </a:solidFill>
                          <a:effectLst/>
                          <a:latin typeface="メイリオ" panose="020B0604030504040204" pitchFamily="34" charset="-128"/>
                          <a:ea typeface="メイリオ" panose="020B0604030504040204" pitchFamily="34" charset="-128"/>
                        </a:rPr>
                        <a:t>円　　</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349,000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3F0D9"/>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218,000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3F0D9"/>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3F0D9"/>
                    </a:solidFill>
                  </a:tcPr>
                </a:tc>
                <a:tc rowSpan="5">
                  <a:txBody>
                    <a:bodyPr/>
                    <a:lstStyle/>
                    <a:p>
                      <a:pPr algn="ctr" rtl="0" fontAlgn="ctr"/>
                      <a:r>
                        <a:rPr lang="ja-JP" altLang="en-US" sz="800" b="1" i="0" u="none" strike="noStrike" dirty="0">
                          <a:solidFill>
                            <a:srgbClr val="000000"/>
                          </a:solidFill>
                          <a:effectLst/>
                          <a:latin typeface="メイリオ" panose="020B0604030504040204" pitchFamily="34" charset="-128"/>
                          <a:ea typeface="メイリオ" panose="020B0604030504040204" pitchFamily="34" charset="-128"/>
                        </a:rPr>
                        <a:t>東京メトロ</a:t>
                      </a:r>
                      <a:endParaRPr lang="en-US" altLang="ja-JP" sz="800" b="1" i="0" u="none" strike="noStrike" dirty="0">
                        <a:solidFill>
                          <a:srgbClr val="000000"/>
                        </a:solidFill>
                        <a:effectLst/>
                        <a:latin typeface="メイリオ" panose="020B0604030504040204" pitchFamily="34" charset="-128"/>
                        <a:ea typeface="メイリオ" panose="020B0604030504040204" pitchFamily="34" charset="-128"/>
                      </a:endParaRPr>
                    </a:p>
                    <a:p>
                      <a:pPr algn="ctr" rtl="0" fontAlgn="ctr"/>
                      <a:r>
                        <a:rPr lang="ja-JP" altLang="en-US" sz="800" b="1" i="0" u="none" strike="noStrike" dirty="0">
                          <a:solidFill>
                            <a:srgbClr val="000000"/>
                          </a:solidFill>
                          <a:effectLst/>
                          <a:latin typeface="メイリオ" panose="020B0604030504040204" pitchFamily="34" charset="-128"/>
                          <a:ea typeface="メイリオ" panose="020B0604030504040204" pitchFamily="34" charset="-128"/>
                        </a:rPr>
                        <a:t>丸の内線</a:t>
                      </a:r>
                      <a:endParaRPr lang="en-US" altLang="ja-JP" sz="800" b="1" i="0" u="none" strike="noStrike" dirty="0">
                        <a:solidFill>
                          <a:srgbClr val="000000"/>
                        </a:solidFill>
                        <a:effectLst/>
                        <a:latin typeface="メイリオ" panose="020B0604030504040204" pitchFamily="34" charset="-128"/>
                        <a:ea typeface="メイリオ" panose="020B0604030504040204" pitchFamily="34" charset="-128"/>
                      </a:endParaRPr>
                    </a:p>
                    <a:p>
                      <a:pPr algn="ctr" defTabSz="913972">
                        <a:lnSpc>
                          <a:spcPct val="120000"/>
                        </a:lnSpc>
                      </a:pPr>
                      <a:r>
                        <a:rPr lang="ja-JP" altLang="en-US" sz="500" dirty="0">
                          <a:latin typeface="メイリオ" pitchFamily="50" charset="-128"/>
                          <a:ea typeface="メイリオ" pitchFamily="50" charset="-128"/>
                          <a:cs typeface="メイリオ" pitchFamily="50" charset="-128"/>
                        </a:rPr>
                        <a:t>●東京駅</a:t>
                      </a:r>
                      <a:endParaRPr lang="en-US" altLang="ja-JP" sz="500" dirty="0">
                        <a:latin typeface="メイリオ" pitchFamily="50" charset="-128"/>
                        <a:ea typeface="メイリオ" pitchFamily="50" charset="-128"/>
                        <a:cs typeface="メイリオ" pitchFamily="50" charset="-128"/>
                      </a:endParaRPr>
                    </a:p>
                    <a:p>
                      <a:pPr algn="ctr" defTabSz="913972">
                        <a:lnSpc>
                          <a:spcPct val="120000"/>
                        </a:lnSpc>
                      </a:pPr>
                      <a:r>
                        <a:rPr lang="ja-JP" altLang="en-US" sz="500" dirty="0">
                          <a:latin typeface="メイリオ" pitchFamily="50" charset="-128"/>
                          <a:ea typeface="メイリオ" pitchFamily="50" charset="-128"/>
                          <a:cs typeface="メイリオ" pitchFamily="50" charset="-128"/>
                        </a:rPr>
                        <a:t>●銀座駅</a:t>
                      </a:r>
                      <a:endParaRPr lang="en-US" altLang="ja-JP" sz="500" dirty="0">
                        <a:latin typeface="メイリオ" pitchFamily="50" charset="-128"/>
                        <a:ea typeface="メイリオ" pitchFamily="50" charset="-128"/>
                        <a:cs typeface="メイリオ" pitchFamily="50" charset="-128"/>
                      </a:endParaRPr>
                    </a:p>
                    <a:p>
                      <a:pPr algn="ctr" defTabSz="913972">
                        <a:lnSpc>
                          <a:spcPct val="120000"/>
                        </a:lnSpc>
                      </a:pPr>
                      <a:r>
                        <a:rPr lang="ja-JP" altLang="en-US" sz="500" dirty="0">
                          <a:latin typeface="メイリオ" pitchFamily="50" charset="-128"/>
                          <a:ea typeface="メイリオ" pitchFamily="50" charset="-128"/>
                          <a:cs typeface="メイリオ" pitchFamily="50" charset="-128"/>
                        </a:rPr>
                        <a:t>●赤坂見附駅</a:t>
                      </a:r>
                      <a:endParaRPr lang="en-US" altLang="ja-JP" sz="500" dirty="0">
                        <a:latin typeface="メイリオ" pitchFamily="50" charset="-128"/>
                        <a:ea typeface="メイリオ" pitchFamily="50" charset="-128"/>
                        <a:cs typeface="メイリオ" pitchFamily="50" charset="-128"/>
                      </a:endParaRPr>
                    </a:p>
                    <a:p>
                      <a:pPr algn="ctr" defTabSz="913972">
                        <a:lnSpc>
                          <a:spcPct val="120000"/>
                        </a:lnSpc>
                      </a:pPr>
                      <a:r>
                        <a:rPr lang="ja-JP" altLang="en-US" sz="500" dirty="0">
                          <a:latin typeface="メイリオ" pitchFamily="50" charset="-128"/>
                          <a:ea typeface="メイリオ" pitchFamily="50" charset="-128"/>
                          <a:cs typeface="メイリオ" pitchFamily="50" charset="-128"/>
                        </a:rPr>
                        <a:t>●中野坂上駅</a:t>
                      </a:r>
                      <a:endParaRPr lang="en-US" altLang="ja-JP" sz="600" dirty="0">
                        <a:latin typeface="メイリオ" pitchFamily="50" charset="-128"/>
                        <a:ea typeface="メイリオ" pitchFamily="50" charset="-128"/>
                        <a:cs typeface="メイリオ" pitchFamily="50"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rowSpan="5">
                  <a:txBody>
                    <a:bodyPr/>
                    <a:lstStyle/>
                    <a:p>
                      <a:pPr algn="r" rtl="0" fontAlgn="ctr"/>
                      <a:r>
                        <a:rPr lang="en-US" altLang="ja-JP" sz="700" b="0" i="0" u="none" strike="noStrike" dirty="0">
                          <a:solidFill>
                            <a:srgbClr val="595959"/>
                          </a:solidFill>
                          <a:effectLst/>
                          <a:latin typeface="メイリオ" panose="020B0604030504040204" pitchFamily="34" charset="-128"/>
                          <a:ea typeface="メイリオ" panose="020B0604030504040204" pitchFamily="34" charset="-128"/>
                        </a:rPr>
                        <a:t>102,000</a:t>
                      </a: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27705017"/>
                  </a:ext>
                </a:extLst>
              </a:tr>
              <a:tr h="168118">
                <a:tc vMerge="1">
                  <a:txBody>
                    <a:bodyPr/>
                    <a:lstStyle/>
                    <a:p>
                      <a:endParaRPr kumimoji="1" lang="ja-JP" altLang="en-US"/>
                    </a:p>
                  </a:txBody>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ja-JP" altLang="en-US" sz="700" b="0" i="0" u="none" strike="noStrike">
                          <a:solidFill>
                            <a:srgbClr val="000000"/>
                          </a:solidFill>
                          <a:effectLst/>
                          <a:latin typeface="メイリオ" panose="020B0604030504040204" pitchFamily="34" charset="-128"/>
                          <a:ea typeface="メイリオ" panose="020B0604030504040204" pitchFamily="34" charset="-128"/>
                        </a:rPr>
                        <a:t>市区郡 単位でエリア指定　</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（複数指定可）</a:t>
                      </a:r>
                      <a:endParaRPr lang="ja-JP" altLang="en-US" sz="700" b="0" i="0" u="none" strike="noStrike">
                        <a:solidFill>
                          <a:srgbClr val="000000"/>
                        </a:solidFill>
                        <a:effectLst/>
                        <a:latin typeface="メイリオ" panose="020B0604030504040204" pitchFamily="34" charset="-128"/>
                        <a:ea typeface="メイリオ" panose="020B0604030504040204" pitchFamily="34" charset="-128"/>
                      </a:endParaRP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ja-JP" altLang="en-US" sz="800" b="1" i="0" u="none" strike="noStrike">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320,000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7308936"/>
                  </a:ext>
                </a:extLst>
              </a:tr>
              <a:tr h="168118">
                <a:tc vMerge="1">
                  <a:txBody>
                    <a:bodyPr/>
                    <a:lstStyle/>
                    <a:p>
                      <a:endParaRPr kumimoji="1" lang="ja-JP" altLang="en-US"/>
                    </a:p>
                  </a:txBody>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ja-JP" altLang="en-US" sz="700" b="0" i="0" u="none" strike="noStrike">
                          <a:solidFill>
                            <a:srgbClr val="000000"/>
                          </a:solidFill>
                          <a:effectLst/>
                          <a:latin typeface="メイリオ" panose="020B0604030504040204" pitchFamily="34" charset="-128"/>
                          <a:ea typeface="メイリオ" panose="020B0604030504040204" pitchFamily="34" charset="-128"/>
                        </a:rPr>
                        <a:t>性別 </a:t>
                      </a:r>
                      <a:r>
                        <a:rPr lang="en" altLang="ja-JP" sz="700" b="0" i="0" u="none" strike="noStrike" dirty="0">
                          <a:solidFill>
                            <a:srgbClr val="000000"/>
                          </a:solidFill>
                          <a:effectLst/>
                          <a:latin typeface="メイリオ" panose="020B0604030504040204" pitchFamily="34" charset="-128"/>
                          <a:ea typeface="メイリオ" panose="020B0604030504040204" pitchFamily="34" charset="-128"/>
                        </a:rPr>
                        <a:t>or </a:t>
                      </a:r>
                      <a:r>
                        <a:rPr lang="ja-JP" altLang="en-US" sz="700" b="0" i="0" u="none" strike="noStrike">
                          <a:solidFill>
                            <a:srgbClr val="000000"/>
                          </a:solidFill>
                          <a:effectLst/>
                          <a:latin typeface="メイリオ" panose="020B0604030504040204" pitchFamily="34" charset="-128"/>
                          <a:ea typeface="メイリオ" panose="020B0604030504040204" pitchFamily="34" charset="-128"/>
                        </a:rPr>
                        <a:t>年代指定</a:t>
                      </a: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3F0D9"/>
                    </a:solidFill>
                  </a:tcPr>
                </a:tc>
                <a:tc vMerge="1">
                  <a:txBody>
                    <a:bodyPr/>
                    <a:lstStyle/>
                    <a:p>
                      <a:pPr algn="r" rtl="0" fontAlgn="ctr"/>
                      <a:endParaRPr lang="ja-JP" altLang="en-US" sz="800" b="1" i="0" u="none" strike="noStrike">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291,000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3F0D9"/>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182,000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3F0D9"/>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3F0D9"/>
                    </a:solidFill>
                  </a:tcPr>
                </a:tc>
                <a:tc vMerge="1">
                  <a:txBody>
                    <a:bodyPr/>
                    <a:lstStyle/>
                    <a:p>
                      <a:pPr algn="r" rtl="0" fontAlgn="ct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0291704"/>
                  </a:ext>
                </a:extLst>
              </a:tr>
              <a:tr h="168118">
                <a:tc vMerge="1">
                  <a:txBody>
                    <a:bodyPr/>
                    <a:lstStyle/>
                    <a:p>
                      <a:endParaRPr kumimoji="1" lang="ja-JP" altLang="en-US"/>
                    </a:p>
                  </a:txBody>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ja-JP" altLang="en-US" sz="700" b="0" i="0" u="none" strike="noStrike">
                          <a:solidFill>
                            <a:srgbClr val="000000"/>
                          </a:solidFill>
                          <a:effectLst/>
                          <a:latin typeface="メイリオ" panose="020B0604030504040204" pitchFamily="34" charset="-128"/>
                          <a:ea typeface="メイリオ" panose="020B0604030504040204" pitchFamily="34" charset="-128"/>
                        </a:rPr>
                        <a:t>性別 ＋ 年代指定</a:t>
                      </a: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ja-JP" altLang="en-US" sz="800" b="1" i="0" u="none" strike="noStrike">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168,000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6502395"/>
                  </a:ext>
                </a:extLst>
              </a:tr>
              <a:tr h="168118">
                <a:tc vMerge="1">
                  <a:txBody>
                    <a:bodyPr/>
                    <a:lstStyle/>
                    <a:p>
                      <a:endParaRPr kumimoji="1" lang="ja-JP" altLang="en-US"/>
                    </a:p>
                  </a:txBody>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性別 ＋ 年代 </a:t>
                      </a: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 </a:t>
                      </a: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属性指定</a:t>
                      </a: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3F0D9"/>
                    </a:solidFill>
                  </a:tcPr>
                </a:tc>
                <a:tc vMerge="1">
                  <a:txBody>
                    <a:bodyPr/>
                    <a:lstStyle/>
                    <a:p>
                      <a:pPr algn="r" rtl="0" fontAlgn="ctr"/>
                      <a:endParaRPr lang="ja-JP" altLang="en-US" sz="800" b="1" i="0" u="none" strike="noStrike">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227,000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3F0D9"/>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3F0D9"/>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157,000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3F0D9"/>
                    </a:solidFill>
                  </a:tcPr>
                </a:tc>
                <a:tc vMerge="1">
                  <a:txBody>
                    <a:bodyPr/>
                    <a:lstStyle/>
                    <a:p>
                      <a:pPr algn="r" rtl="0" fontAlgn="ct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8480096"/>
                  </a:ext>
                </a:extLst>
              </a:tr>
              <a:tr h="168118">
                <a:tc rowSpan="15">
                  <a:txBody>
                    <a:bodyPr/>
                    <a:lstStyle/>
                    <a:p>
                      <a:pPr algn="ctr" rtl="0" fontAlgn="ctr"/>
                      <a:r>
                        <a:rPr lang="ja-JP" altLang="en-US" sz="800" b="0" i="0" u="none" strike="noStrike" dirty="0">
                          <a:solidFill>
                            <a:srgbClr val="000000"/>
                          </a:solidFill>
                          <a:effectLst/>
                          <a:latin typeface="メイリオ" panose="020B0604030504040204" pitchFamily="34" charset="-128"/>
                          <a:ea typeface="メイリオ" panose="020B0604030504040204" pitchFamily="34" charset="-128"/>
                        </a:rPr>
                        <a:t>関西</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rowSpan="15">
                  <a:txBody>
                    <a:bodyPr/>
                    <a:lstStyle/>
                    <a:p>
                      <a:pPr algn="ctr" rtl="0" fontAlgn="ctr"/>
                      <a:r>
                        <a:rPr lang="ja-JP" altLang="en-US" sz="800" b="0" i="0" u="none" strike="noStrike" dirty="0">
                          <a:solidFill>
                            <a:srgbClr val="000000"/>
                          </a:solidFill>
                          <a:effectLst/>
                          <a:latin typeface="メイリオ" panose="020B0604030504040204" pitchFamily="34" charset="-128"/>
                          <a:ea typeface="メイリオ" panose="020B0604030504040204" pitchFamily="34" charset="-128"/>
                        </a:rPr>
                        <a:t>大阪</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rowSpan="5">
                  <a:txBody>
                    <a:bodyPr/>
                    <a:lstStyle/>
                    <a:p>
                      <a:pPr algn="ctr" rtl="0"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近鉄あべのハルカス</a:t>
                      </a:r>
                      <a:endParaRPr lang="en-US" altLang="ja-JP"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eiryo" panose="020B0604030504040204" pitchFamily="34" charset="-128"/>
                          <a:ea typeface="Meiryo" panose="020B0604030504040204" pitchFamily="34" charset="-128"/>
                        </a:rPr>
                        <a:t>都道府県 単位でエリア指定</a:t>
                      </a:r>
                      <a:r>
                        <a:rPr lang="ja-JP" altLang="en-US" sz="500" b="0" i="0" u="none" strike="noStrike" dirty="0">
                          <a:solidFill>
                            <a:srgbClr val="000000"/>
                          </a:solidFill>
                          <a:effectLst/>
                          <a:latin typeface="Meiryo" panose="020B0604030504040204" pitchFamily="34" charset="-128"/>
                          <a:ea typeface="Meiryo" panose="020B0604030504040204" pitchFamily="34" charset="-128"/>
                        </a:rPr>
                        <a:t>（複数指定可）</a:t>
                      </a:r>
                      <a:endParaRPr lang="ja-JP" altLang="en-US" sz="700" b="0" i="0" u="none" strike="noStrike" dirty="0">
                        <a:solidFill>
                          <a:srgbClr val="000000"/>
                        </a:solidFill>
                        <a:effectLst/>
                        <a:latin typeface="Meiryo" panose="020B0604030504040204" pitchFamily="34" charset="-128"/>
                        <a:ea typeface="Meiryo" panose="020B0604030504040204" pitchFamily="34" charset="-128"/>
                      </a:endParaRP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rowSpan="5">
                  <a:txBody>
                    <a:bodyPr/>
                    <a:lstStyle/>
                    <a:p>
                      <a:pPr algn="r" rtl="0"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900,000</a:t>
                      </a:r>
                      <a:r>
                        <a:rPr lang="ja-JP" altLang="en-US" sz="800" b="1" i="0" u="none" strike="noStrike" dirty="0">
                          <a:solidFill>
                            <a:srgbClr val="000000"/>
                          </a:solidFill>
                          <a:effectLst/>
                          <a:latin typeface="メイリオ" panose="020B0604030504040204" pitchFamily="34" charset="-128"/>
                          <a:ea typeface="メイリオ" panose="020B0604030504040204" pitchFamily="34" charset="-128"/>
                        </a:rPr>
                        <a:t>円　　</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349,000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218,000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rowSpan="5">
                  <a:txBody>
                    <a:bodyPr/>
                    <a:lstStyle/>
                    <a:p>
                      <a:pPr algn="ctr" rtl="0"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あべのハルカス</a:t>
                      </a:r>
                      <a:endParaRPr lang="en-US" altLang="ja-JP" sz="600" b="1" i="0" u="none" strike="noStrike" dirty="0">
                        <a:solidFill>
                          <a:srgbClr val="000000"/>
                        </a:solidFill>
                        <a:effectLst/>
                        <a:latin typeface="メイリオ" panose="020B0604030504040204" pitchFamily="34" charset="-128"/>
                        <a:ea typeface="メイリオ" panose="020B0604030504040204" pitchFamily="34" charset="-128"/>
                      </a:endParaRPr>
                    </a:p>
                    <a:p>
                      <a:pPr algn="ctr" rtl="0" fontAlgn="ctr"/>
                      <a:r>
                        <a:rPr lang="en-US" altLang="ja-JP" sz="600" b="1" i="0" u="none" strike="noStrike" dirty="0">
                          <a:solidFill>
                            <a:srgbClr val="000000"/>
                          </a:solidFill>
                          <a:effectLst/>
                          <a:latin typeface="メイリオ" panose="020B0604030504040204" pitchFamily="34" charset="-128"/>
                          <a:ea typeface="メイリオ" panose="020B0604030504040204" pitchFamily="34" charset="-128"/>
                        </a:rPr>
                        <a:t>1F</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アーバンビジョン</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rowSpan="5">
                  <a:txBody>
                    <a:bodyPr/>
                    <a:lstStyle/>
                    <a:p>
                      <a:pPr algn="r" rtl="0" fontAlgn="ctr"/>
                      <a:r>
                        <a:rPr lang="en-US" altLang="ja-JP" sz="700" b="0" i="0" u="none" strike="noStrike" dirty="0">
                          <a:solidFill>
                            <a:srgbClr val="595959"/>
                          </a:solidFill>
                          <a:effectLst/>
                          <a:latin typeface="メイリオ" panose="020B0604030504040204" pitchFamily="34" charset="-128"/>
                          <a:ea typeface="メイリオ" panose="020B0604030504040204" pitchFamily="34" charset="-128"/>
                        </a:rPr>
                        <a:t>44,100</a:t>
                      </a: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897525263"/>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市区郡 単位でエリア指定　</a:t>
                      </a:r>
                      <a:r>
                        <a:rPr lang="ja-JP" altLang="en-US" sz="500" b="0" i="0" u="none" strike="noStrike" dirty="0">
                          <a:solidFill>
                            <a:srgbClr val="000000"/>
                          </a:solidFill>
                          <a:effectLst/>
                          <a:latin typeface="メイリオ" panose="020B0604030504040204" pitchFamily="34" charset="-128"/>
                          <a:ea typeface="メイリオ" panose="020B0604030504040204" pitchFamily="34" charset="-128"/>
                        </a:rPr>
                        <a:t>（複数指定可）</a:t>
                      </a:r>
                      <a:endParaRPr lang="ja-JP" altLang="en-US" sz="700" b="0" i="0" u="none" strike="noStrike" dirty="0">
                        <a:solidFill>
                          <a:srgbClr val="000000"/>
                        </a:solidFill>
                        <a:effectLst/>
                        <a:latin typeface="メイリオ" panose="020B0604030504040204" pitchFamily="34" charset="-128"/>
                        <a:ea typeface="メイリオ" panose="020B0604030504040204" pitchFamily="34" charset="-128"/>
                      </a:endParaRP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320,000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71625538"/>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性別 </a:t>
                      </a:r>
                      <a:r>
                        <a:rPr lang="en" altLang="ja-JP" sz="700" b="0" i="0" u="none" strike="noStrike" dirty="0">
                          <a:solidFill>
                            <a:srgbClr val="000000"/>
                          </a:solidFill>
                          <a:effectLst/>
                          <a:latin typeface="メイリオ" panose="020B0604030504040204" pitchFamily="34" charset="-128"/>
                          <a:ea typeface="メイリオ" panose="020B0604030504040204" pitchFamily="34" charset="-128"/>
                        </a:rPr>
                        <a:t>or </a:t>
                      </a: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年代指定</a:t>
                      </a: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291,000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182,000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15200022"/>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性別 ＋ 年代指定</a:t>
                      </a: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168,000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80766984"/>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性別 ＋ 年代 </a:t>
                      </a: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 </a:t>
                      </a: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属性指定</a:t>
                      </a: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227,000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157,000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00042891"/>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rowSpan="5">
                  <a:txBody>
                    <a:bodyPr/>
                    <a:lstStyle/>
                    <a:p>
                      <a:pPr algn="ctr" rtl="0"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近鉄なんば</a:t>
                      </a:r>
                      <a:endParaRPr lang="en-US" altLang="ja-JP"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eiryo" panose="020B0604030504040204" pitchFamily="34" charset="-128"/>
                          <a:ea typeface="Meiryo" panose="020B0604030504040204" pitchFamily="34" charset="-128"/>
                        </a:rPr>
                        <a:t>都道府県 単位でエリア指定</a:t>
                      </a:r>
                      <a:r>
                        <a:rPr lang="ja-JP" altLang="en-US" sz="500" b="0" i="0" u="none" strike="noStrike" dirty="0">
                          <a:solidFill>
                            <a:srgbClr val="000000"/>
                          </a:solidFill>
                          <a:effectLst/>
                          <a:latin typeface="Meiryo" panose="020B0604030504040204" pitchFamily="34" charset="-128"/>
                          <a:ea typeface="Meiryo" panose="020B0604030504040204" pitchFamily="34" charset="-128"/>
                        </a:rPr>
                        <a:t>（複数指定可）</a:t>
                      </a:r>
                      <a:endParaRPr lang="ja-JP" altLang="en-US" sz="700" b="0" i="0" u="none" strike="noStrike" dirty="0">
                        <a:solidFill>
                          <a:srgbClr val="000000"/>
                        </a:solidFill>
                        <a:effectLst/>
                        <a:latin typeface="Meiryo" panose="020B0604030504040204" pitchFamily="34" charset="-128"/>
                        <a:ea typeface="Meiryo" panose="020B0604030504040204" pitchFamily="34" charset="-128"/>
                      </a:endParaRP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rowSpan="5">
                  <a:txBody>
                    <a:bodyPr/>
                    <a:lstStyle/>
                    <a:p>
                      <a:pPr algn="r" rtl="0"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900,000</a:t>
                      </a:r>
                      <a:r>
                        <a:rPr lang="ja-JP" altLang="en-US" sz="800" b="1" i="0" u="none" strike="noStrike" dirty="0">
                          <a:solidFill>
                            <a:srgbClr val="000000"/>
                          </a:solidFill>
                          <a:effectLst/>
                          <a:latin typeface="メイリオ" panose="020B0604030504040204" pitchFamily="34" charset="-128"/>
                          <a:ea typeface="メイリオ" panose="020B0604030504040204" pitchFamily="34" charset="-128"/>
                        </a:rPr>
                        <a:t>円　　</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349,000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218,000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rowSpan="5">
                  <a:txBody>
                    <a:bodyPr/>
                    <a:lstStyle/>
                    <a:p>
                      <a:pPr algn="ctr" rtl="0"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近鉄大阪難波駅</a:t>
                      </a:r>
                      <a:endParaRPr lang="en-US" altLang="ja-JP" sz="600" b="1" i="0" u="none" strike="noStrike" dirty="0">
                        <a:solidFill>
                          <a:srgbClr val="000000"/>
                        </a:solidFill>
                        <a:effectLst/>
                        <a:latin typeface="メイリオ" panose="020B0604030504040204" pitchFamily="34" charset="-128"/>
                        <a:ea typeface="メイリオ" panose="020B0604030504040204" pitchFamily="34" charset="-128"/>
                      </a:endParaRPr>
                    </a:p>
                    <a:p>
                      <a:pPr algn="ctr" rtl="0"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近鉄なんばアーバンビジョン</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rowSpan="5">
                  <a:txBody>
                    <a:bodyPr/>
                    <a:lstStyle/>
                    <a:p>
                      <a:pPr algn="r" rtl="0" fontAlgn="ctr"/>
                      <a:r>
                        <a:rPr lang="en-US" altLang="ja-JP" sz="700" b="0" i="0" u="none" strike="noStrike" dirty="0">
                          <a:solidFill>
                            <a:srgbClr val="595959"/>
                          </a:solidFill>
                          <a:effectLst/>
                          <a:latin typeface="メイリオ" panose="020B0604030504040204" pitchFamily="34" charset="-128"/>
                          <a:ea typeface="メイリオ" panose="020B0604030504040204" pitchFamily="34" charset="-128"/>
                        </a:rPr>
                        <a:t>34,700</a:t>
                      </a: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27732731"/>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市区郡 単位でエリア指定　</a:t>
                      </a:r>
                      <a:r>
                        <a:rPr lang="ja-JP" altLang="en-US" sz="500" b="0" i="0" u="none" strike="noStrike" dirty="0">
                          <a:solidFill>
                            <a:srgbClr val="000000"/>
                          </a:solidFill>
                          <a:effectLst/>
                          <a:latin typeface="メイリオ" panose="020B0604030504040204" pitchFamily="34" charset="-128"/>
                          <a:ea typeface="メイリオ" panose="020B0604030504040204" pitchFamily="34" charset="-128"/>
                        </a:rPr>
                        <a:t>（複数指定可）</a:t>
                      </a:r>
                      <a:endParaRPr lang="ja-JP" altLang="en-US" sz="700" b="0" i="0" u="none" strike="noStrike" dirty="0">
                        <a:solidFill>
                          <a:srgbClr val="000000"/>
                        </a:solidFill>
                        <a:effectLst/>
                        <a:latin typeface="メイリオ" panose="020B0604030504040204" pitchFamily="34" charset="-128"/>
                        <a:ea typeface="メイリオ" panose="020B0604030504040204" pitchFamily="34" charset="-128"/>
                      </a:endParaRP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320,000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071128053"/>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性別 </a:t>
                      </a:r>
                      <a:r>
                        <a:rPr lang="en" altLang="ja-JP" sz="700" b="0" i="0" u="none" strike="noStrike" dirty="0">
                          <a:solidFill>
                            <a:srgbClr val="000000"/>
                          </a:solidFill>
                          <a:effectLst/>
                          <a:latin typeface="メイリオ" panose="020B0604030504040204" pitchFamily="34" charset="-128"/>
                          <a:ea typeface="メイリオ" panose="020B0604030504040204" pitchFamily="34" charset="-128"/>
                        </a:rPr>
                        <a:t>or </a:t>
                      </a: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年代指定</a:t>
                      </a: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291,000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182,000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48554457"/>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性別 ＋ 年代指定</a:t>
                      </a: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168,000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508574354"/>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性別 ＋ 年代 </a:t>
                      </a: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 </a:t>
                      </a: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属性指定</a:t>
                      </a: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227,000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157,000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ctr" rtl="0" fontAlgn="ct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7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23635626"/>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rowSpan="5">
                  <a:txBody>
                    <a:bodyPr/>
                    <a:lstStyle/>
                    <a:p>
                      <a:pPr algn="ctr" rtl="0"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近鉄あべの／</a:t>
                      </a:r>
                      <a:endParaRPr lang="en-US" altLang="ja-JP" sz="600" b="1" i="0" u="none" strike="noStrike" dirty="0">
                        <a:solidFill>
                          <a:srgbClr val="000000"/>
                        </a:solidFill>
                        <a:effectLst/>
                        <a:latin typeface="メイリオ" panose="020B0604030504040204" pitchFamily="34" charset="-128"/>
                        <a:ea typeface="メイリオ" panose="020B0604030504040204" pitchFamily="34" charset="-128"/>
                      </a:endParaRPr>
                    </a:p>
                    <a:p>
                      <a:pPr algn="ctr" rtl="0"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近鉄なんば</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eiryo" panose="020B0604030504040204" pitchFamily="34" charset="-128"/>
                          <a:ea typeface="Meiryo" panose="020B0604030504040204" pitchFamily="34" charset="-128"/>
                        </a:rPr>
                        <a:t>都道府県 単位でエリア指定</a:t>
                      </a:r>
                      <a:r>
                        <a:rPr lang="ja-JP" altLang="en-US" sz="500" b="0" i="0" u="none" strike="noStrike" dirty="0">
                          <a:solidFill>
                            <a:srgbClr val="000000"/>
                          </a:solidFill>
                          <a:effectLst/>
                          <a:latin typeface="Meiryo" panose="020B0604030504040204" pitchFamily="34" charset="-128"/>
                          <a:ea typeface="Meiryo" panose="020B0604030504040204" pitchFamily="34" charset="-128"/>
                        </a:rPr>
                        <a:t>（複数指定可）</a:t>
                      </a:r>
                      <a:endParaRPr lang="ja-JP" altLang="en-US" sz="700" b="0" i="0" u="none" strike="noStrike" dirty="0">
                        <a:solidFill>
                          <a:srgbClr val="000000"/>
                        </a:solidFill>
                        <a:effectLst/>
                        <a:latin typeface="Meiryo" panose="020B0604030504040204" pitchFamily="34" charset="-128"/>
                        <a:ea typeface="Meiryo" panose="020B0604030504040204" pitchFamily="34" charset="-128"/>
                      </a:endParaRP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rowSpan="5">
                  <a:txBody>
                    <a:bodyPr/>
                    <a:lstStyle/>
                    <a:p>
                      <a:pPr algn="r" rtl="0"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1,100,000</a:t>
                      </a:r>
                      <a:r>
                        <a:rPr lang="ja-JP" altLang="en-US" sz="800" b="1" i="0" u="none" strike="noStrike" dirty="0">
                          <a:solidFill>
                            <a:srgbClr val="000000"/>
                          </a:solidFill>
                          <a:effectLst/>
                          <a:latin typeface="メイリオ" panose="020B0604030504040204" pitchFamily="34" charset="-128"/>
                          <a:ea typeface="メイリオ" panose="020B0604030504040204" pitchFamily="34" charset="-128"/>
                        </a:rPr>
                        <a:t>円　　</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349,000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218,000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rowSpan="5">
                  <a:txBody>
                    <a:bodyPr/>
                    <a:lstStyle/>
                    <a:p>
                      <a:pPr algn="ctr" rtl="0"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あべのハルカス</a:t>
                      </a:r>
                      <a:r>
                        <a:rPr lang="en-US" altLang="ja-JP" sz="600" b="1" i="0" u="none" strike="noStrike" dirty="0">
                          <a:solidFill>
                            <a:srgbClr val="000000"/>
                          </a:solidFill>
                          <a:effectLst/>
                          <a:latin typeface="メイリオ" panose="020B0604030504040204" pitchFamily="34" charset="-128"/>
                          <a:ea typeface="メイリオ" panose="020B0604030504040204" pitchFamily="34" charset="-128"/>
                        </a:rPr>
                        <a:t>1F</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a:t>
                      </a:r>
                      <a:endParaRPr lang="en-US" altLang="ja-JP" sz="600" b="1" i="0" u="none" strike="noStrike" dirty="0">
                        <a:solidFill>
                          <a:srgbClr val="000000"/>
                        </a:solidFill>
                        <a:effectLst/>
                        <a:latin typeface="メイリオ" panose="020B0604030504040204" pitchFamily="34" charset="-128"/>
                        <a:ea typeface="メイリオ" panose="020B0604030504040204" pitchFamily="34" charset="-128"/>
                      </a:endParaRPr>
                    </a:p>
                    <a:p>
                      <a:pPr algn="ctr" rtl="0"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近鉄なんばアーバンビジョン</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rowSpan="5">
                  <a:txBody>
                    <a:bodyPr/>
                    <a:lstStyle/>
                    <a:p>
                      <a:pPr algn="r" rtl="0" fontAlgn="ctr"/>
                      <a:r>
                        <a:rPr lang="en-US" altLang="ja-JP" sz="700" b="0" i="0" u="none" strike="noStrike" dirty="0">
                          <a:solidFill>
                            <a:srgbClr val="595959"/>
                          </a:solidFill>
                          <a:effectLst/>
                          <a:latin typeface="メイリオ" panose="020B0604030504040204" pitchFamily="34" charset="-128"/>
                          <a:ea typeface="メイリオ" panose="020B0604030504040204" pitchFamily="34" charset="-128"/>
                        </a:rPr>
                        <a:t>78,800</a:t>
                      </a: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76793764"/>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市区郡 単位でエリア指定　</a:t>
                      </a:r>
                      <a:r>
                        <a:rPr lang="ja-JP" altLang="en-US" sz="500" b="0" i="0" u="none" strike="noStrike" dirty="0">
                          <a:solidFill>
                            <a:srgbClr val="000000"/>
                          </a:solidFill>
                          <a:effectLst/>
                          <a:latin typeface="メイリオ" panose="020B0604030504040204" pitchFamily="34" charset="-128"/>
                          <a:ea typeface="メイリオ" panose="020B0604030504040204" pitchFamily="34" charset="-128"/>
                        </a:rPr>
                        <a:t>（複数指定可）</a:t>
                      </a:r>
                      <a:endParaRPr lang="ja-JP" altLang="en-US" sz="700" b="0" i="0" u="none" strike="noStrike" dirty="0">
                        <a:solidFill>
                          <a:srgbClr val="000000"/>
                        </a:solidFill>
                        <a:effectLst/>
                        <a:latin typeface="メイリオ" panose="020B0604030504040204" pitchFamily="34" charset="-128"/>
                        <a:ea typeface="メイリオ" panose="020B0604030504040204" pitchFamily="34" charset="-128"/>
                      </a:endParaRP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320,000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542230182"/>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性別 </a:t>
                      </a:r>
                      <a:r>
                        <a:rPr lang="en" altLang="ja-JP" sz="700" b="0" i="0" u="none" strike="noStrike" dirty="0">
                          <a:solidFill>
                            <a:srgbClr val="000000"/>
                          </a:solidFill>
                          <a:effectLst/>
                          <a:latin typeface="メイリオ" panose="020B0604030504040204" pitchFamily="34" charset="-128"/>
                          <a:ea typeface="メイリオ" panose="020B0604030504040204" pitchFamily="34" charset="-128"/>
                        </a:rPr>
                        <a:t>or </a:t>
                      </a: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年代指定</a:t>
                      </a: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291,000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182,000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98786396"/>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性別 ＋ 年代指定</a:t>
                      </a: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168,000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477868437"/>
                  </a:ext>
                </a:extLst>
              </a:tr>
              <a:tr h="168118">
                <a:tc vMerge="1">
                  <a:txBody>
                    <a:bodyPr/>
                    <a:lstStyle/>
                    <a:p>
                      <a:pPr algn="ctr" rtl="0" fontAlgn="ctr"/>
                      <a:endParaRPr lang="ja-JP" altLang="en-US" sz="800" b="0"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性別 ＋ 年代 </a:t>
                      </a: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 </a:t>
                      </a: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属性指定</a:t>
                      </a: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r" rtl="0" fontAlgn="ctr"/>
                      <a:endParaRPr lang="ja-JP" altLang="en-US" sz="8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227,000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157,000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421024105"/>
                  </a:ext>
                </a:extLst>
              </a:tr>
              <a:tr h="168118">
                <a:tc rowSpan="10">
                  <a:txBody>
                    <a:bodyPr/>
                    <a:lstStyle/>
                    <a:p>
                      <a:pPr algn="ctr" rtl="0" fontAlgn="ctr"/>
                      <a:r>
                        <a:rPr lang="ja-JP" altLang="en-US" sz="800" b="0" i="0" u="none" strike="noStrike" dirty="0">
                          <a:solidFill>
                            <a:srgbClr val="000000"/>
                          </a:solidFill>
                          <a:effectLst/>
                          <a:latin typeface="メイリオ" panose="020B0604030504040204" pitchFamily="34" charset="-128"/>
                          <a:ea typeface="メイリオ" panose="020B0604030504040204" pitchFamily="34" charset="-128"/>
                        </a:rPr>
                        <a:t>九州</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rowSpan="10">
                  <a:txBody>
                    <a:bodyPr/>
                    <a:lstStyle/>
                    <a:p>
                      <a:pPr algn="ctr" rtl="0" fontAlgn="ctr"/>
                      <a:r>
                        <a:rPr lang="ja-JP" altLang="en-US" sz="800" b="0" i="0" u="none" strike="noStrike" dirty="0">
                          <a:solidFill>
                            <a:srgbClr val="000000"/>
                          </a:solidFill>
                          <a:effectLst/>
                          <a:latin typeface="メイリオ" panose="020B0604030504040204" pitchFamily="34" charset="-128"/>
                          <a:ea typeface="メイリオ" panose="020B0604030504040204" pitchFamily="34" charset="-128"/>
                        </a:rPr>
                        <a:t>福岡</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rowSpan="5">
                  <a:txBody>
                    <a:bodyPr/>
                    <a:lstStyle/>
                    <a:p>
                      <a:pPr algn="ctr" rtl="0" fontAlgn="ctr"/>
                      <a:r>
                        <a:rPr lang="en-US" altLang="ja-JP" sz="600" b="1" i="0" u="none" strike="noStrike" dirty="0">
                          <a:solidFill>
                            <a:srgbClr val="000000"/>
                          </a:solidFill>
                          <a:effectLst/>
                          <a:latin typeface="メイリオ" panose="020B0604030504040204" pitchFamily="34" charset="-128"/>
                          <a:ea typeface="メイリオ" panose="020B0604030504040204" pitchFamily="34" charset="-128"/>
                        </a:rPr>
                        <a:t>JR</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博多シティビジョン</a:t>
                      </a: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eiryo" panose="020B0604030504040204" pitchFamily="34" charset="-128"/>
                          <a:ea typeface="Meiryo" panose="020B0604030504040204" pitchFamily="34" charset="-128"/>
                        </a:rPr>
                        <a:t>都道府県 単位でエリア指定</a:t>
                      </a:r>
                      <a:r>
                        <a:rPr lang="ja-JP" altLang="en-US" sz="500" b="0" i="0" u="none" strike="noStrike" dirty="0">
                          <a:solidFill>
                            <a:srgbClr val="000000"/>
                          </a:solidFill>
                          <a:effectLst/>
                          <a:latin typeface="Meiryo" panose="020B0604030504040204" pitchFamily="34" charset="-128"/>
                          <a:ea typeface="Meiryo" panose="020B0604030504040204" pitchFamily="34" charset="-128"/>
                        </a:rPr>
                        <a:t>（複数指定可）</a:t>
                      </a:r>
                      <a:endParaRPr lang="ja-JP" altLang="en-US" sz="700" b="0" i="0" u="none" strike="noStrike" dirty="0">
                        <a:solidFill>
                          <a:srgbClr val="000000"/>
                        </a:solidFill>
                        <a:effectLst/>
                        <a:latin typeface="Meiryo" panose="020B0604030504040204" pitchFamily="34" charset="-128"/>
                        <a:ea typeface="Meiryo" panose="020B0604030504040204" pitchFamily="34" charset="-128"/>
                      </a:endParaRP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rowSpan="5">
                  <a:txBody>
                    <a:bodyPr/>
                    <a:lstStyle/>
                    <a:p>
                      <a:pPr algn="r" rtl="0"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700,000</a:t>
                      </a:r>
                      <a:r>
                        <a:rPr lang="ja-JP" altLang="en-US" sz="800" b="1" i="0" u="none" strike="noStrike" dirty="0">
                          <a:solidFill>
                            <a:srgbClr val="000000"/>
                          </a:solidFill>
                          <a:effectLst/>
                          <a:latin typeface="メイリオ" panose="020B0604030504040204" pitchFamily="34" charset="-128"/>
                          <a:ea typeface="メイリオ" panose="020B0604030504040204" pitchFamily="34" charset="-128"/>
                        </a:rPr>
                        <a:t>円　　</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349,000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218,000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rowSpan="5">
                  <a:txBody>
                    <a:bodyPr/>
                    <a:lstStyle/>
                    <a:p>
                      <a:pPr algn="ctr" rtl="0" fontAlgn="ctr"/>
                      <a:r>
                        <a:rPr lang="en-US" altLang="ja-JP" sz="700" b="1" i="0" u="none" strike="noStrike" dirty="0">
                          <a:solidFill>
                            <a:srgbClr val="000000"/>
                          </a:solidFill>
                          <a:effectLst/>
                          <a:latin typeface="メイリオ" panose="020B0604030504040204" pitchFamily="34" charset="-128"/>
                          <a:ea typeface="メイリオ" panose="020B0604030504040204" pitchFamily="34" charset="-128"/>
                        </a:rPr>
                        <a:t>JR</a:t>
                      </a:r>
                      <a:r>
                        <a:rPr lang="ja-JP" altLang="en-US" sz="700" b="1" i="0" u="none" strike="noStrike" dirty="0">
                          <a:solidFill>
                            <a:srgbClr val="000000"/>
                          </a:solidFill>
                          <a:effectLst/>
                          <a:latin typeface="メイリオ" panose="020B0604030504040204" pitchFamily="34" charset="-128"/>
                          <a:ea typeface="メイリオ" panose="020B0604030504040204" pitchFamily="34" charset="-128"/>
                        </a:rPr>
                        <a:t>博多</a:t>
                      </a:r>
                      <a:endParaRPr lang="en-US" altLang="ja-JP" sz="700" b="1" i="0" u="none" strike="noStrike" dirty="0">
                        <a:solidFill>
                          <a:srgbClr val="000000"/>
                        </a:solidFill>
                        <a:effectLst/>
                        <a:latin typeface="メイリオ" panose="020B0604030504040204" pitchFamily="34" charset="-128"/>
                        <a:ea typeface="メイリオ" panose="020B0604030504040204" pitchFamily="34" charset="-128"/>
                      </a:endParaRPr>
                    </a:p>
                    <a:p>
                      <a:pPr algn="ctr" rtl="0" fontAlgn="ctr"/>
                      <a:r>
                        <a:rPr lang="ja-JP" altLang="en-US" sz="700" b="1" i="0" u="none" strike="noStrike" dirty="0">
                          <a:solidFill>
                            <a:srgbClr val="000000"/>
                          </a:solidFill>
                          <a:effectLst/>
                          <a:latin typeface="メイリオ" panose="020B0604030504040204" pitchFamily="34" charset="-128"/>
                          <a:ea typeface="メイリオ" panose="020B0604030504040204" pitchFamily="34" charset="-128"/>
                        </a:rPr>
                        <a:t>シティビジョン</a:t>
                      </a: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rowSpan="5">
                  <a:txBody>
                    <a:bodyPr/>
                    <a:lstStyle/>
                    <a:p>
                      <a:pPr algn="r" rtl="0" fontAlgn="ctr"/>
                      <a:r>
                        <a:rPr lang="en-US" altLang="ja-JP" sz="700" b="0" i="0" u="none" strike="noStrike" dirty="0">
                          <a:solidFill>
                            <a:srgbClr val="595959"/>
                          </a:solidFill>
                          <a:effectLst/>
                          <a:latin typeface="メイリオ" panose="020B0604030504040204" pitchFamily="34" charset="-128"/>
                          <a:ea typeface="メイリオ" panose="020B0604030504040204" pitchFamily="34" charset="-128"/>
                        </a:rPr>
                        <a:t>504</a:t>
                      </a: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852195386"/>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市区郡 単位でエリア指定　</a:t>
                      </a:r>
                      <a:r>
                        <a:rPr lang="ja-JP" altLang="en-US" sz="500" b="0" i="0" u="none" strike="noStrike" dirty="0">
                          <a:solidFill>
                            <a:srgbClr val="000000"/>
                          </a:solidFill>
                          <a:effectLst/>
                          <a:latin typeface="メイリオ" panose="020B0604030504040204" pitchFamily="34" charset="-128"/>
                          <a:ea typeface="メイリオ" panose="020B0604030504040204" pitchFamily="34" charset="-128"/>
                        </a:rPr>
                        <a:t>（複数指定可）</a:t>
                      </a:r>
                      <a:endParaRPr lang="ja-JP" altLang="en-US" sz="700" b="0" i="0" u="none" strike="noStrike" dirty="0">
                        <a:solidFill>
                          <a:srgbClr val="000000"/>
                        </a:solidFill>
                        <a:effectLst/>
                        <a:latin typeface="メイリオ" panose="020B0604030504040204" pitchFamily="34" charset="-128"/>
                        <a:ea typeface="メイリオ" panose="020B0604030504040204" pitchFamily="34" charset="-128"/>
                      </a:endParaRP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r" rtl="0" fontAlgn="ctr"/>
                      <a:endParaRPr lang="ja-JP" altLang="en-US" sz="800" b="1" i="0" u="none" strike="noStrike">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320,000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r" rtl="0" fontAlgn="ct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591688331"/>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性別 </a:t>
                      </a:r>
                      <a:r>
                        <a:rPr lang="en" altLang="ja-JP" sz="700" b="0" i="0" u="none" strike="noStrike" dirty="0">
                          <a:solidFill>
                            <a:srgbClr val="000000"/>
                          </a:solidFill>
                          <a:effectLst/>
                          <a:latin typeface="メイリオ" panose="020B0604030504040204" pitchFamily="34" charset="-128"/>
                          <a:ea typeface="メイリオ" panose="020B0604030504040204" pitchFamily="34" charset="-128"/>
                        </a:rPr>
                        <a:t>or </a:t>
                      </a: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年代指定</a:t>
                      </a: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r" rtl="0" fontAlgn="ctr"/>
                      <a:endParaRPr lang="ja-JP" altLang="en-US" sz="800" b="1" i="0" u="none" strike="noStrike">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291,000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182,000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r" rtl="0" fontAlgn="ct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27488034"/>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性別 ＋ 年代指定</a:t>
                      </a: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r" rtl="0" fontAlgn="ctr"/>
                      <a:endParaRPr lang="ja-JP" altLang="en-US" sz="800" b="1" i="0" u="none" strike="noStrike">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168,000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r" rtl="0" fontAlgn="ct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781043601"/>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性別 ＋ 年代 </a:t>
                      </a: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 </a:t>
                      </a: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属性指定</a:t>
                      </a: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r" rtl="0" fontAlgn="ctr"/>
                      <a:endParaRPr lang="ja-JP" altLang="en-US" sz="800" b="1" i="0" u="none" strike="noStrike">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227,000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157,000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r" rtl="0" fontAlgn="ct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89512982"/>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rowSpan="5">
                  <a:txBody>
                    <a:bodyPr/>
                    <a:lstStyle/>
                    <a:p>
                      <a:pPr algn="ctr" rtl="0" fontAlgn="ctr"/>
                      <a:r>
                        <a:rPr lang="en-US" altLang="ja-JP" sz="600" b="1" i="0" u="none" strike="noStrike" dirty="0">
                          <a:solidFill>
                            <a:srgbClr val="000000"/>
                          </a:solidFill>
                          <a:effectLst/>
                          <a:latin typeface="メイリオ" panose="020B0604030504040204" pitchFamily="34" charset="-128"/>
                          <a:ea typeface="メイリオ" panose="020B0604030504040204" pitchFamily="34" charset="-128"/>
                        </a:rPr>
                        <a:t>JR</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博多シティビジョン／</a:t>
                      </a:r>
                      <a:endParaRPr lang="en-US" altLang="ja-JP" sz="600" b="1" i="0" u="none" strike="noStrike" dirty="0">
                        <a:solidFill>
                          <a:srgbClr val="000000"/>
                        </a:solidFill>
                        <a:effectLst/>
                        <a:latin typeface="メイリオ" panose="020B0604030504040204" pitchFamily="34" charset="-128"/>
                        <a:ea typeface="メイリオ" panose="020B0604030504040204" pitchFamily="34" charset="-128"/>
                      </a:endParaRPr>
                    </a:p>
                    <a:p>
                      <a:pPr algn="ctr" rtl="0"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トレインチャンネル</a:t>
                      </a:r>
                      <a:endParaRPr lang="en-US" altLang="ja-JP"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eiryo" panose="020B0604030504040204" pitchFamily="34" charset="-128"/>
                          <a:ea typeface="Meiryo" panose="020B0604030504040204" pitchFamily="34" charset="-128"/>
                        </a:rPr>
                        <a:t>都道府県 単位でエリア指定</a:t>
                      </a:r>
                      <a:r>
                        <a:rPr lang="ja-JP" altLang="en-US" sz="500" b="0" i="0" u="none" strike="noStrike" dirty="0">
                          <a:solidFill>
                            <a:srgbClr val="000000"/>
                          </a:solidFill>
                          <a:effectLst/>
                          <a:latin typeface="Meiryo" panose="020B0604030504040204" pitchFamily="34" charset="-128"/>
                          <a:ea typeface="Meiryo" panose="020B0604030504040204" pitchFamily="34" charset="-128"/>
                        </a:rPr>
                        <a:t>（複数指定可）</a:t>
                      </a:r>
                      <a:endParaRPr lang="ja-JP" altLang="en-US" sz="700" b="0" i="0" u="none" strike="noStrike" dirty="0">
                        <a:solidFill>
                          <a:srgbClr val="000000"/>
                        </a:solidFill>
                        <a:effectLst/>
                        <a:latin typeface="Meiryo" panose="020B0604030504040204" pitchFamily="34" charset="-128"/>
                        <a:ea typeface="Meiryo" panose="020B0604030504040204" pitchFamily="34" charset="-128"/>
                      </a:endParaRP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rowSpan="5">
                  <a:txBody>
                    <a:bodyPr/>
                    <a:lstStyle/>
                    <a:p>
                      <a:pPr algn="r" rtl="0"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900,000</a:t>
                      </a:r>
                      <a:r>
                        <a:rPr lang="ja-JP" altLang="en-US" sz="800" b="1" i="0" u="none" strike="noStrike" dirty="0">
                          <a:solidFill>
                            <a:srgbClr val="000000"/>
                          </a:solidFill>
                          <a:effectLst/>
                          <a:latin typeface="メイリオ" panose="020B0604030504040204" pitchFamily="34" charset="-128"/>
                          <a:ea typeface="メイリオ" panose="020B0604030504040204" pitchFamily="34" charset="-128"/>
                        </a:rPr>
                        <a:t>円　　</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349,000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218,000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rowSpan="5">
                  <a:txBody>
                    <a:bodyPr/>
                    <a:lstStyle/>
                    <a:p>
                      <a:pPr algn="ctr" rtl="0" fontAlgn="ctr"/>
                      <a:r>
                        <a:rPr lang="en-US" altLang="ja-JP" sz="700" b="1" i="0" u="none" strike="noStrike" dirty="0">
                          <a:solidFill>
                            <a:srgbClr val="000000"/>
                          </a:solidFill>
                          <a:effectLst/>
                          <a:latin typeface="メイリオ" panose="020B0604030504040204" pitchFamily="34" charset="-128"/>
                          <a:ea typeface="メイリオ" panose="020B0604030504040204" pitchFamily="34" charset="-128"/>
                        </a:rPr>
                        <a:t>JR</a:t>
                      </a:r>
                      <a:r>
                        <a:rPr lang="ja-JP" altLang="en-US" sz="700" b="1" i="0" u="none" strike="noStrike" dirty="0">
                          <a:solidFill>
                            <a:srgbClr val="000000"/>
                          </a:solidFill>
                          <a:effectLst/>
                          <a:latin typeface="メイリオ" panose="020B0604030504040204" pitchFamily="34" charset="-128"/>
                          <a:ea typeface="メイリオ" panose="020B0604030504040204" pitchFamily="34" charset="-128"/>
                        </a:rPr>
                        <a:t>博多シティビジョン</a:t>
                      </a:r>
                      <a:endParaRPr lang="en-US" altLang="ja-JP" sz="700" b="1" i="0" u="none" strike="noStrike" dirty="0">
                        <a:solidFill>
                          <a:srgbClr val="000000"/>
                        </a:solidFill>
                        <a:effectLst/>
                        <a:latin typeface="メイリオ" panose="020B0604030504040204" pitchFamily="34" charset="-128"/>
                        <a:ea typeface="メイリオ" panose="020B0604030504040204" pitchFamily="34" charset="-128"/>
                      </a:endParaRPr>
                    </a:p>
                    <a:p>
                      <a:pPr algn="ctr" rtl="0" fontAlgn="ctr"/>
                      <a:endParaRPr lang="en-US" altLang="ja-JP" sz="800" b="1" i="0" u="none" strike="noStrike" dirty="0">
                        <a:solidFill>
                          <a:srgbClr val="000000"/>
                        </a:solidFill>
                        <a:effectLst/>
                        <a:latin typeface="メイリオ" panose="020B0604030504040204" pitchFamily="34" charset="-128"/>
                        <a:ea typeface="メイリオ" panose="020B0604030504040204" pitchFamily="34" charset="-128"/>
                      </a:endParaRPr>
                    </a:p>
                    <a:p>
                      <a:pPr algn="ctr" rtl="0" fontAlgn="ctr"/>
                      <a:r>
                        <a:rPr lang="ja-JP" altLang="en-US" sz="700" b="1" i="0" u="none" strike="noStrike" dirty="0">
                          <a:solidFill>
                            <a:srgbClr val="000000"/>
                          </a:solidFill>
                          <a:effectLst/>
                          <a:latin typeface="メイリオ" panose="020B0604030504040204" pitchFamily="34" charset="-128"/>
                          <a:ea typeface="メイリオ" panose="020B0604030504040204" pitchFamily="34" charset="-128"/>
                        </a:rPr>
                        <a:t>トレインチャンネル福岡</a:t>
                      </a:r>
                      <a:endParaRPr lang="en-US" altLang="ja-JP" sz="700" b="1" i="0" u="none" strike="noStrike" dirty="0">
                        <a:solidFill>
                          <a:srgbClr val="000000"/>
                        </a:solidFill>
                        <a:effectLst/>
                        <a:latin typeface="メイリオ" panose="020B0604030504040204" pitchFamily="34" charset="-128"/>
                        <a:ea typeface="メイリオ" panose="020B0604030504040204" pitchFamily="34" charset="-128"/>
                      </a:endParaRPr>
                    </a:p>
                    <a:p>
                      <a:pPr algn="ctr" rtl="0" fontAlgn="ctr"/>
                      <a:r>
                        <a:rPr lang="ja-JP" altLang="en-US" sz="500" b="0" i="0" u="none" strike="noStrike" dirty="0">
                          <a:solidFill>
                            <a:srgbClr val="000000"/>
                          </a:solidFill>
                          <a:effectLst/>
                          <a:latin typeface="メイリオ" panose="020B0604030504040204" pitchFamily="34" charset="-128"/>
                          <a:ea typeface="メイリオ" panose="020B0604030504040204" pitchFamily="34" charset="-128"/>
                        </a:rPr>
                        <a:t>●福岡市営地下鉄空港線</a:t>
                      </a:r>
                      <a:endParaRPr lang="en-US" altLang="ja-JP" sz="500" b="0" i="0" u="none" strike="noStrike" dirty="0">
                        <a:solidFill>
                          <a:srgbClr val="000000"/>
                        </a:solidFill>
                        <a:effectLst/>
                        <a:latin typeface="メイリオ" panose="020B0604030504040204" pitchFamily="34" charset="-128"/>
                        <a:ea typeface="メイリオ" panose="020B0604030504040204" pitchFamily="34" charset="-128"/>
                      </a:endParaRPr>
                    </a:p>
                    <a:p>
                      <a:pPr algn="ctr" rtl="0" fontAlgn="ctr"/>
                      <a:r>
                        <a:rPr lang="ja-JP" altLang="en-US" sz="500" b="0" i="0" u="none" strike="noStrike" dirty="0">
                          <a:solidFill>
                            <a:srgbClr val="000000"/>
                          </a:solidFill>
                          <a:effectLst/>
                          <a:latin typeface="メイリオ" panose="020B0604030504040204" pitchFamily="34" charset="-128"/>
                          <a:ea typeface="メイリオ" panose="020B0604030504040204" pitchFamily="34" charset="-128"/>
                        </a:rPr>
                        <a:t>●</a:t>
                      </a:r>
                      <a:r>
                        <a:rPr lang="en-US" altLang="ja-JP" sz="500" b="0" i="0" u="none" strike="noStrike" dirty="0">
                          <a:solidFill>
                            <a:srgbClr val="000000"/>
                          </a:solidFill>
                          <a:effectLst/>
                          <a:latin typeface="メイリオ" panose="020B0604030504040204" pitchFamily="34" charset="-128"/>
                          <a:ea typeface="メイリオ" panose="020B0604030504040204" pitchFamily="34" charset="-128"/>
                        </a:rPr>
                        <a:t>JR</a:t>
                      </a:r>
                      <a:r>
                        <a:rPr lang="ja-JP" altLang="en-US" sz="500" b="0" i="0" u="none" strike="noStrike" dirty="0">
                          <a:solidFill>
                            <a:srgbClr val="000000"/>
                          </a:solidFill>
                          <a:effectLst/>
                          <a:latin typeface="メイリオ" panose="020B0604030504040204" pitchFamily="34" charset="-128"/>
                          <a:ea typeface="メイリオ" panose="020B0604030504040204" pitchFamily="34" charset="-128"/>
                        </a:rPr>
                        <a:t>肥後線</a:t>
                      </a:r>
                      <a:endParaRPr lang="en-US" altLang="ja-JP" sz="600" b="0"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rowSpan="5">
                  <a:txBody>
                    <a:bodyPr/>
                    <a:lstStyle/>
                    <a:p>
                      <a:pPr algn="r" rtl="0" fontAlgn="t"/>
                      <a:r>
                        <a:rPr lang="en-US" altLang="ja-JP" sz="700" b="0" i="0" u="none" strike="noStrike" dirty="0">
                          <a:solidFill>
                            <a:srgbClr val="595959"/>
                          </a:solidFill>
                          <a:effectLst/>
                          <a:latin typeface="メイリオ" panose="020B0604030504040204" pitchFamily="34" charset="-128"/>
                          <a:ea typeface="メイリオ" panose="020B0604030504040204" pitchFamily="34" charset="-128"/>
                        </a:rPr>
                        <a:t>504</a:t>
                      </a:r>
                    </a:p>
                    <a:p>
                      <a:pPr algn="r" rtl="0" fontAlgn="t"/>
                      <a:endParaRPr lang="en-US" altLang="ja-JP" sz="700" b="0" i="0" u="none" strike="noStrike" dirty="0">
                        <a:solidFill>
                          <a:srgbClr val="595959"/>
                        </a:solidFill>
                        <a:effectLst/>
                        <a:latin typeface="メイリオ" panose="020B0604030504040204" pitchFamily="34" charset="-128"/>
                        <a:ea typeface="メイリオ" panose="020B0604030504040204" pitchFamily="34" charset="-128"/>
                      </a:endParaRPr>
                    </a:p>
                    <a:p>
                      <a:pPr algn="r" rtl="0" fontAlgn="t"/>
                      <a:endParaRPr lang="en-US" altLang="ja-JP" sz="700" b="0" i="0" u="none" strike="noStrike" dirty="0">
                        <a:solidFill>
                          <a:srgbClr val="595959"/>
                        </a:solidFill>
                        <a:effectLst/>
                        <a:latin typeface="メイリオ" panose="020B0604030504040204" pitchFamily="34" charset="-128"/>
                        <a:ea typeface="メイリオ" panose="020B0604030504040204" pitchFamily="34" charset="-128"/>
                      </a:endParaRPr>
                    </a:p>
                    <a:p>
                      <a:pPr algn="r" rtl="0" fontAlgn="t"/>
                      <a:r>
                        <a:rPr lang="ja-JP" altLang="en-US" sz="700" b="0" i="0" u="none" strike="noStrike" dirty="0">
                          <a:solidFill>
                            <a:srgbClr val="595959"/>
                          </a:solidFill>
                          <a:effectLst/>
                          <a:latin typeface="メイリオ" panose="020B0604030504040204" pitchFamily="34" charset="-128"/>
                          <a:ea typeface="メイリオ" panose="020B0604030504040204" pitchFamily="34" charset="-128"/>
                        </a:rPr>
                        <a:t>約</a:t>
                      </a:r>
                      <a:r>
                        <a:rPr lang="en-US" altLang="ja-JP" sz="700" b="0" i="0" u="none" strike="noStrike" dirty="0">
                          <a:solidFill>
                            <a:srgbClr val="595959"/>
                          </a:solidFill>
                          <a:effectLst/>
                          <a:latin typeface="メイリオ" panose="020B0604030504040204" pitchFamily="34" charset="-128"/>
                          <a:ea typeface="メイリオ" panose="020B0604030504040204" pitchFamily="34" charset="-128"/>
                        </a:rPr>
                        <a:t>5,300</a:t>
                      </a: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267425957"/>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市区郡 単位でエリア指定　</a:t>
                      </a:r>
                      <a:r>
                        <a:rPr lang="ja-JP" altLang="en-US" sz="500" b="0" i="0" u="none" strike="noStrike" dirty="0">
                          <a:solidFill>
                            <a:srgbClr val="000000"/>
                          </a:solidFill>
                          <a:effectLst/>
                          <a:latin typeface="メイリオ" panose="020B0604030504040204" pitchFamily="34" charset="-128"/>
                          <a:ea typeface="メイリオ" panose="020B0604030504040204" pitchFamily="34" charset="-128"/>
                        </a:rPr>
                        <a:t>（複数指定可）</a:t>
                      </a:r>
                      <a:endParaRPr lang="ja-JP" altLang="en-US" sz="700" b="0" i="0" u="none" strike="noStrike" dirty="0">
                        <a:solidFill>
                          <a:srgbClr val="000000"/>
                        </a:solidFill>
                        <a:effectLst/>
                        <a:latin typeface="メイリオ" panose="020B0604030504040204" pitchFamily="34" charset="-128"/>
                        <a:ea typeface="メイリオ" panose="020B0604030504040204" pitchFamily="34" charset="-128"/>
                      </a:endParaRP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r" rtl="0" fontAlgn="ctr"/>
                      <a:endParaRPr lang="ja-JP" altLang="en-US" sz="800" b="1" i="0" u="none" strike="noStrike">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320,000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r" rtl="0" fontAlgn="ct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253612"/>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性別 </a:t>
                      </a:r>
                      <a:r>
                        <a:rPr lang="en" altLang="ja-JP" sz="700" b="0" i="0" u="none" strike="noStrike" dirty="0">
                          <a:solidFill>
                            <a:srgbClr val="000000"/>
                          </a:solidFill>
                          <a:effectLst/>
                          <a:latin typeface="メイリオ" panose="020B0604030504040204" pitchFamily="34" charset="-128"/>
                          <a:ea typeface="メイリオ" panose="020B0604030504040204" pitchFamily="34" charset="-128"/>
                        </a:rPr>
                        <a:t>or </a:t>
                      </a: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年代指定</a:t>
                      </a: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r" rtl="0" fontAlgn="ctr"/>
                      <a:endParaRPr lang="ja-JP" altLang="en-US" sz="800" b="1" i="0" u="none" strike="noStrike">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291,000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182,000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201,000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r" rtl="0" fontAlgn="ct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44800161"/>
                  </a:ext>
                </a:extLst>
              </a:tr>
              <a:tr h="168118">
                <a:tc vMerge="1">
                  <a:txBody>
                    <a:bodyPr/>
                    <a:lstStyle/>
                    <a:p>
                      <a:endParaRPr kumimoji="1" lang="ja-JP" altLang="en-US"/>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性別 ＋ 年代指定</a:t>
                      </a: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r" rtl="0" fontAlgn="ctr"/>
                      <a:endParaRPr lang="ja-JP" altLang="en-US" sz="800" b="1" i="0" u="none" strike="noStrike">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168,000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r" rtl="0" fontAlgn="ct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26761316"/>
                  </a:ext>
                </a:extLst>
              </a:tr>
              <a:tr h="168118">
                <a:tc vMerge="1">
                  <a:txBody>
                    <a:bodyPr/>
                    <a:lstStyle/>
                    <a:p>
                      <a:pPr algn="ctr" rtl="0" fontAlgn="ctr"/>
                      <a:endParaRPr lang="ja-JP" altLang="en-US" sz="800" b="0"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800" b="0" i="0" u="none" strike="noStrike">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tc vMerge="1">
                  <a:txBody>
                    <a:bodyPr/>
                    <a:lstStyle/>
                    <a:p>
                      <a:pPr algn="ctr" rtl="0" fontAlgn="ctr"/>
                      <a:endParaRPr lang="ja-JP" altLang="en-US" sz="7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rtl="0" fontAlgn="ct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性別 ＋ 年代 </a:t>
                      </a: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 </a:t>
                      </a:r>
                      <a:r>
                        <a:rPr lang="ja-JP" altLang="en-US" sz="700" b="0" i="0" u="none" strike="noStrike" dirty="0">
                          <a:solidFill>
                            <a:srgbClr val="000000"/>
                          </a:solidFill>
                          <a:effectLst/>
                          <a:latin typeface="メイリオ" panose="020B0604030504040204" pitchFamily="34" charset="-128"/>
                          <a:ea typeface="メイリオ" panose="020B0604030504040204" pitchFamily="34" charset="-128"/>
                        </a:rPr>
                        <a:t>属性指定</a:t>
                      </a:r>
                    </a:p>
                  </a:txBody>
                  <a:tcPr marL="72000"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r" rtl="0" fontAlgn="ctr"/>
                      <a:endParaRPr lang="ja-JP" altLang="en-US" sz="800" b="1" i="0" u="none" strike="noStrike">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227,000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700" b="0" i="0" u="none" strike="noStrike" dirty="0">
                          <a:solidFill>
                            <a:srgbClr val="000000"/>
                          </a:solidFill>
                          <a:effectLst/>
                          <a:latin typeface="メイリオ" panose="020B0604030504040204" pitchFamily="34" charset="-128"/>
                          <a:ea typeface="メイリオ" panose="020B0604030504040204" pitchFamily="34" charset="-128"/>
                        </a:rPr>
                        <a:t>157,000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r" rtl="0" fontAlgn="ctr"/>
                      <a:endParaRPr lang="en-US" altLang="ja-JP" sz="900" b="1" i="0" u="none" strike="noStrike" dirty="0">
                        <a:solidFill>
                          <a:srgbClr val="000000"/>
                        </a:solidFill>
                        <a:effectLst/>
                        <a:latin typeface="メイリオ" panose="020B0604030504040204" pitchFamily="34" charset="-128"/>
                        <a:ea typeface="メイリオ" panose="020B0604030504040204" pitchFamily="34" charset="-128"/>
                      </a:endParaRP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vMerge="1">
                  <a:txBody>
                    <a:bodyPr/>
                    <a:lstStyle/>
                    <a:p>
                      <a:pPr algn="r" rtl="0" fontAlgn="ctr"/>
                      <a:endParaRPr lang="en-US" altLang="ja-JP" sz="600" b="0" i="0" u="none" strike="noStrike" dirty="0">
                        <a:solidFill>
                          <a:srgbClr val="595959"/>
                        </a:solidFill>
                        <a:effectLst/>
                        <a:latin typeface="メイリオ" panose="020B0604030504040204" pitchFamily="34" charset="-128"/>
                        <a:ea typeface="メイリオ" panose="020B0604030504040204" pitchFamily="34" charset="-128"/>
                      </a:endParaRPr>
                    </a:p>
                  </a:txBody>
                  <a:tcPr marL="5315" marR="72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031894152"/>
                  </a:ext>
                </a:extLst>
              </a:tr>
            </a:tbl>
          </a:graphicData>
        </a:graphic>
      </p:graphicFrame>
      <p:sp>
        <p:nvSpPr>
          <p:cNvPr id="5" name="平行四辺形 4">
            <a:extLst>
              <a:ext uri="{FF2B5EF4-FFF2-40B4-BE49-F238E27FC236}">
                <a16:creationId xmlns:a16="http://schemas.microsoft.com/office/drawing/2014/main" id="{1351CD8F-0CFB-FE48-9EDD-521D67128B81}"/>
              </a:ext>
            </a:extLst>
          </p:cNvPr>
          <p:cNvSpPr/>
          <p:nvPr/>
        </p:nvSpPr>
        <p:spPr>
          <a:xfrm>
            <a:off x="225385" y="136957"/>
            <a:ext cx="7761781" cy="338555"/>
          </a:xfrm>
          <a:prstGeom prst="parallelogram">
            <a:avLst/>
          </a:prstGeom>
          <a:solidFill>
            <a:srgbClr val="5D9E2E"/>
          </a:solidFill>
          <a:ln w="76200" cap="rnd">
            <a:solidFill>
              <a:srgbClr val="5D9E2E"/>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A329134F-925F-B94C-9C93-58F42322BC80}"/>
              </a:ext>
            </a:extLst>
          </p:cNvPr>
          <p:cNvPicPr>
            <a:picLocks noChangeAspect="1"/>
          </p:cNvPicPr>
          <p:nvPr/>
        </p:nvPicPr>
        <p:blipFill rotWithShape="1">
          <a:blip r:embed="rId3"/>
          <a:srcRect t="22924" b="-12618"/>
          <a:stretch/>
        </p:blipFill>
        <p:spPr>
          <a:xfrm>
            <a:off x="8172223" y="191387"/>
            <a:ext cx="1357574" cy="250990"/>
          </a:xfrm>
          <a:prstGeom prst="rect">
            <a:avLst/>
          </a:prstGeom>
        </p:spPr>
      </p:pic>
      <p:sp>
        <p:nvSpPr>
          <p:cNvPr id="8" name="テキスト ボックス 7">
            <a:extLst>
              <a:ext uri="{FF2B5EF4-FFF2-40B4-BE49-F238E27FC236}">
                <a16:creationId xmlns:a16="http://schemas.microsoft.com/office/drawing/2014/main" id="{733F83A9-E755-4842-B828-377BF2A624D2}"/>
              </a:ext>
            </a:extLst>
          </p:cNvPr>
          <p:cNvSpPr txBox="1"/>
          <p:nvPr/>
        </p:nvSpPr>
        <p:spPr>
          <a:xfrm>
            <a:off x="2931782" y="137674"/>
            <a:ext cx="4850337"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Tx/>
              <a:buNone/>
              <a:tabLst/>
              <a:defRPr/>
            </a:pPr>
            <a:r>
              <a:rPr lang="ja-JP" altLang="en-US" sz="1600" b="1" kern="0">
                <a:solidFill>
                  <a:srgbClr val="FFFFFF"/>
                </a:solidFill>
                <a:latin typeface="Meiryo UI" panose="020B0604030504040204" pitchFamily="34" charset="-128"/>
                <a:ea typeface="Meiryo UI" panose="020B0604030504040204" pitchFamily="34" charset="-128"/>
                <a:cs typeface="Arial"/>
                <a:sym typeface="Arial"/>
              </a:rPr>
              <a:t>実施プラン別　</a:t>
            </a:r>
            <a:r>
              <a:rPr lang="en-US" altLang="ja-JP" sz="1600" b="1" kern="0" dirty="0">
                <a:solidFill>
                  <a:srgbClr val="FFFFFF"/>
                </a:solidFill>
                <a:latin typeface="Meiryo UI" panose="020B0604030504040204" pitchFamily="34" charset="-128"/>
                <a:ea typeface="Meiryo UI" panose="020B0604030504040204" pitchFamily="34" charset="-128"/>
                <a:cs typeface="Arial"/>
                <a:sym typeface="Arial"/>
              </a:rPr>
              <a:t> </a:t>
            </a:r>
            <a:r>
              <a:rPr lang="ja-JP" altLang="en-US" sz="1600" b="1" kern="0">
                <a:solidFill>
                  <a:srgbClr val="FFFFFF"/>
                </a:solidFill>
                <a:latin typeface="Meiryo UI" panose="020B0604030504040204" pitchFamily="34" charset="-128"/>
                <a:ea typeface="Meiryo UI" panose="020B0604030504040204" pitchFamily="34" charset="-128"/>
                <a:cs typeface="Arial"/>
                <a:sym typeface="Arial"/>
              </a:rPr>
              <a:t>掲載保証回数　</a:t>
            </a:r>
            <a:r>
              <a:rPr kumimoji="0" lang="en-US" altLang="ja-JP"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a:t>
            </a:r>
            <a:r>
              <a:rPr kumimoji="0" lang="ja-JP" altLang="en-US" sz="1600" b="1" i="0" u="none" strike="noStrike" kern="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　</a:t>
            </a:r>
            <a:r>
              <a:rPr lang="ja-JP" altLang="en-US" sz="1600" b="1" kern="0">
                <a:solidFill>
                  <a:srgbClr val="FFFFFF"/>
                </a:solidFill>
                <a:latin typeface="Meiryo UI" panose="020B0604030504040204" pitchFamily="34" charset="-128"/>
                <a:ea typeface="Meiryo UI" panose="020B0604030504040204" pitchFamily="34" charset="-128"/>
                <a:cs typeface="Arial"/>
                <a:sym typeface="Arial"/>
              </a:rPr>
              <a:t>セグメント可能</a:t>
            </a:r>
            <a:r>
              <a:rPr kumimoji="0" lang="ja-JP" altLang="en-US" sz="1600" b="1" i="0" u="none" strike="noStrike" kern="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項目　</a:t>
            </a:r>
            <a:endParaRPr kumimoji="0" lang="ja-JP" altLang="en-US"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endParaRPr>
          </a:p>
        </p:txBody>
      </p:sp>
      <p:cxnSp>
        <p:nvCxnSpPr>
          <p:cNvPr id="9" name="直線コネクタ 8">
            <a:extLst>
              <a:ext uri="{FF2B5EF4-FFF2-40B4-BE49-F238E27FC236}">
                <a16:creationId xmlns:a16="http://schemas.microsoft.com/office/drawing/2014/main" id="{A40178F9-A39A-F046-90EF-01BEB3CD7C60}"/>
              </a:ext>
            </a:extLst>
          </p:cNvPr>
          <p:cNvCxnSpPr>
            <a:cxnSpLocks/>
          </p:cNvCxnSpPr>
          <p:nvPr/>
        </p:nvCxnSpPr>
        <p:spPr>
          <a:xfrm>
            <a:off x="2872731" y="158688"/>
            <a:ext cx="0" cy="2836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56FAE1F5-AD82-FE45-AADD-ACCC59843615}"/>
              </a:ext>
            </a:extLst>
          </p:cNvPr>
          <p:cNvSpPr txBox="1"/>
          <p:nvPr/>
        </p:nvSpPr>
        <p:spPr>
          <a:xfrm>
            <a:off x="343545" y="138390"/>
            <a:ext cx="2498166"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サイネージセット</a:t>
            </a:r>
            <a:endParaRPr kumimoji="0" lang="ja-JP" altLang="en-US"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endParaRPr>
          </a:p>
        </p:txBody>
      </p:sp>
      <p:grpSp>
        <p:nvGrpSpPr>
          <p:cNvPr id="3" name="グループ化 2">
            <a:extLst>
              <a:ext uri="{FF2B5EF4-FFF2-40B4-BE49-F238E27FC236}">
                <a16:creationId xmlns:a16="http://schemas.microsoft.com/office/drawing/2014/main" id="{EEE99916-D093-6106-F445-2AA1187A9C82}"/>
              </a:ext>
            </a:extLst>
          </p:cNvPr>
          <p:cNvGrpSpPr/>
          <p:nvPr/>
        </p:nvGrpSpPr>
        <p:grpSpPr>
          <a:xfrm>
            <a:off x="3815553" y="1795316"/>
            <a:ext cx="795656" cy="184666"/>
            <a:chOff x="5248347" y="4809868"/>
            <a:chExt cx="950201" cy="220536"/>
          </a:xfrm>
        </p:grpSpPr>
        <p:sp>
          <p:nvSpPr>
            <p:cNvPr id="7" name="角丸四角形 6">
              <a:extLst>
                <a:ext uri="{FF2B5EF4-FFF2-40B4-BE49-F238E27FC236}">
                  <a16:creationId xmlns:a16="http://schemas.microsoft.com/office/drawing/2014/main" id="{978E715A-2D70-6959-1FEE-E95D8FDAB4BA}"/>
                </a:ext>
              </a:extLst>
            </p:cNvPr>
            <p:cNvSpPr/>
            <p:nvPr/>
          </p:nvSpPr>
          <p:spPr>
            <a:xfrm>
              <a:off x="5333854" y="4840158"/>
              <a:ext cx="864694" cy="13980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600" b="1" dirty="0">
                  <a:latin typeface="Meiryo" panose="020B0604030504040204" pitchFamily="34" charset="-128"/>
                  <a:ea typeface="Meiryo" panose="020B0604030504040204" pitchFamily="34" charset="-128"/>
                </a:rPr>
                <a:t>　</a:t>
              </a:r>
              <a:r>
                <a:rPr kumimoji="1" lang="en-US" altLang="ja-JP" sz="600" b="1" dirty="0">
                  <a:latin typeface="Meiryo" panose="020B0604030504040204" pitchFamily="34" charset="-128"/>
                  <a:ea typeface="Meiryo" panose="020B0604030504040204" pitchFamily="34" charset="-128"/>
                </a:rPr>
                <a:t>  </a:t>
              </a:r>
              <a:r>
                <a:rPr kumimoji="1" lang="ja-JP" altLang="en-US" sz="600" b="1" dirty="0">
                  <a:latin typeface="Meiryo" panose="020B0604030504040204" pitchFamily="34" charset="-128"/>
                  <a:ea typeface="Meiryo" panose="020B0604030504040204" pitchFamily="34" charset="-128"/>
                </a:rPr>
                <a:t>都道府県限定</a:t>
              </a:r>
            </a:p>
          </p:txBody>
        </p:sp>
        <p:sp>
          <p:nvSpPr>
            <p:cNvPr id="11" name="円/楕円 10">
              <a:extLst>
                <a:ext uri="{FF2B5EF4-FFF2-40B4-BE49-F238E27FC236}">
                  <a16:creationId xmlns:a16="http://schemas.microsoft.com/office/drawing/2014/main" id="{49130498-E782-A54B-0B82-E0D877D540D7}"/>
                </a:ext>
              </a:extLst>
            </p:cNvPr>
            <p:cNvSpPr/>
            <p:nvPr/>
          </p:nvSpPr>
          <p:spPr>
            <a:xfrm>
              <a:off x="5356480" y="4852087"/>
              <a:ext cx="107481" cy="10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 name="テキスト ボックス 11">
              <a:extLst>
                <a:ext uri="{FF2B5EF4-FFF2-40B4-BE49-F238E27FC236}">
                  <a16:creationId xmlns:a16="http://schemas.microsoft.com/office/drawing/2014/main" id="{C06905E9-4CD8-132E-E6AA-4F700176A5C1}"/>
                </a:ext>
              </a:extLst>
            </p:cNvPr>
            <p:cNvSpPr txBox="1"/>
            <p:nvPr/>
          </p:nvSpPr>
          <p:spPr>
            <a:xfrm>
              <a:off x="5248347" y="4809868"/>
              <a:ext cx="252885" cy="220536"/>
            </a:xfrm>
            <a:prstGeom prst="rect">
              <a:avLst/>
            </a:prstGeom>
            <a:noFill/>
          </p:spPr>
          <p:txBody>
            <a:bodyPr wrap="square" rtlCol="0">
              <a:spAutoFit/>
            </a:bodyPr>
            <a:lstStyle/>
            <a:p>
              <a:r>
                <a:rPr kumimoji="1" lang="ja-JP" altLang="en-US" sz="600" b="1">
                  <a:solidFill>
                    <a:srgbClr val="FF0000"/>
                  </a:solidFill>
                  <a:latin typeface="Meiryo" panose="020B0604030504040204" pitchFamily="34" charset="-128"/>
                  <a:ea typeface="Meiryo" panose="020B0604030504040204" pitchFamily="34" charset="-128"/>
                </a:rPr>
                <a:t>！</a:t>
              </a:r>
            </a:p>
          </p:txBody>
        </p:sp>
      </p:grpSp>
      <p:grpSp>
        <p:nvGrpSpPr>
          <p:cNvPr id="2" name="グループ化 1">
            <a:extLst>
              <a:ext uri="{FF2B5EF4-FFF2-40B4-BE49-F238E27FC236}">
                <a16:creationId xmlns:a16="http://schemas.microsoft.com/office/drawing/2014/main" id="{738F49C5-D497-B09C-FF27-742616BE0C77}"/>
              </a:ext>
            </a:extLst>
          </p:cNvPr>
          <p:cNvGrpSpPr/>
          <p:nvPr/>
        </p:nvGrpSpPr>
        <p:grpSpPr>
          <a:xfrm>
            <a:off x="3815553" y="1958338"/>
            <a:ext cx="795656" cy="184666"/>
            <a:chOff x="5248347" y="4809868"/>
            <a:chExt cx="950201" cy="220536"/>
          </a:xfrm>
        </p:grpSpPr>
        <p:sp>
          <p:nvSpPr>
            <p:cNvPr id="33" name="角丸四角形 32">
              <a:extLst>
                <a:ext uri="{FF2B5EF4-FFF2-40B4-BE49-F238E27FC236}">
                  <a16:creationId xmlns:a16="http://schemas.microsoft.com/office/drawing/2014/main" id="{809F5498-7DD4-BF35-D441-80CAD9BBEA20}"/>
                </a:ext>
              </a:extLst>
            </p:cNvPr>
            <p:cNvSpPr/>
            <p:nvPr/>
          </p:nvSpPr>
          <p:spPr>
            <a:xfrm>
              <a:off x="5333854" y="4840158"/>
              <a:ext cx="864694" cy="13980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600" b="1" dirty="0">
                  <a:latin typeface="Meiryo" panose="020B0604030504040204" pitchFamily="34" charset="-128"/>
                  <a:ea typeface="Meiryo" panose="020B0604030504040204" pitchFamily="34" charset="-128"/>
                </a:rPr>
                <a:t>　</a:t>
              </a:r>
              <a:r>
                <a:rPr kumimoji="1" lang="en-US" altLang="ja-JP" sz="600" b="1" dirty="0">
                  <a:latin typeface="Meiryo" panose="020B0604030504040204" pitchFamily="34" charset="-128"/>
                  <a:ea typeface="Meiryo" panose="020B0604030504040204" pitchFamily="34" charset="-128"/>
                </a:rPr>
                <a:t>  </a:t>
              </a:r>
              <a:r>
                <a:rPr kumimoji="1" lang="ja-JP" altLang="en-US" sz="600" b="1" dirty="0">
                  <a:latin typeface="Meiryo" panose="020B0604030504040204" pitchFamily="34" charset="-128"/>
                  <a:ea typeface="Meiryo" panose="020B0604030504040204" pitchFamily="34" charset="-128"/>
                </a:rPr>
                <a:t>都道府県限定</a:t>
              </a:r>
            </a:p>
          </p:txBody>
        </p:sp>
        <p:sp>
          <p:nvSpPr>
            <p:cNvPr id="34" name="円/楕円 33">
              <a:extLst>
                <a:ext uri="{FF2B5EF4-FFF2-40B4-BE49-F238E27FC236}">
                  <a16:creationId xmlns:a16="http://schemas.microsoft.com/office/drawing/2014/main" id="{5B08B764-85E5-6D20-277D-A0F72DF36E5D}"/>
                </a:ext>
              </a:extLst>
            </p:cNvPr>
            <p:cNvSpPr/>
            <p:nvPr/>
          </p:nvSpPr>
          <p:spPr>
            <a:xfrm>
              <a:off x="5356480" y="4852087"/>
              <a:ext cx="107481" cy="10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5" name="テキスト ボックス 34">
              <a:extLst>
                <a:ext uri="{FF2B5EF4-FFF2-40B4-BE49-F238E27FC236}">
                  <a16:creationId xmlns:a16="http://schemas.microsoft.com/office/drawing/2014/main" id="{A786D5BA-A0B6-8904-45F9-01BDAFA62965}"/>
                </a:ext>
              </a:extLst>
            </p:cNvPr>
            <p:cNvSpPr txBox="1"/>
            <p:nvPr/>
          </p:nvSpPr>
          <p:spPr>
            <a:xfrm>
              <a:off x="5248347" y="4809868"/>
              <a:ext cx="252885" cy="220536"/>
            </a:xfrm>
            <a:prstGeom prst="rect">
              <a:avLst/>
            </a:prstGeom>
            <a:noFill/>
          </p:spPr>
          <p:txBody>
            <a:bodyPr wrap="square" rtlCol="0">
              <a:spAutoFit/>
            </a:bodyPr>
            <a:lstStyle/>
            <a:p>
              <a:r>
                <a:rPr kumimoji="1" lang="ja-JP" altLang="en-US" sz="600" b="1">
                  <a:solidFill>
                    <a:srgbClr val="FF0000"/>
                  </a:solidFill>
                  <a:latin typeface="Meiryo" panose="020B0604030504040204" pitchFamily="34" charset="-128"/>
                  <a:ea typeface="Meiryo" panose="020B0604030504040204" pitchFamily="34" charset="-128"/>
                </a:rPr>
                <a:t>！</a:t>
              </a:r>
            </a:p>
          </p:txBody>
        </p:sp>
      </p:grpSp>
      <p:grpSp>
        <p:nvGrpSpPr>
          <p:cNvPr id="36" name="グループ化 35">
            <a:extLst>
              <a:ext uri="{FF2B5EF4-FFF2-40B4-BE49-F238E27FC236}">
                <a16:creationId xmlns:a16="http://schemas.microsoft.com/office/drawing/2014/main" id="{617ED573-4044-D629-4C88-EF89A2292507}"/>
              </a:ext>
            </a:extLst>
          </p:cNvPr>
          <p:cNvGrpSpPr/>
          <p:nvPr/>
        </p:nvGrpSpPr>
        <p:grpSpPr>
          <a:xfrm>
            <a:off x="3815553" y="2118304"/>
            <a:ext cx="795656" cy="184666"/>
            <a:chOff x="5248347" y="4809868"/>
            <a:chExt cx="950201" cy="220536"/>
          </a:xfrm>
        </p:grpSpPr>
        <p:sp>
          <p:nvSpPr>
            <p:cNvPr id="37" name="角丸四角形 36">
              <a:extLst>
                <a:ext uri="{FF2B5EF4-FFF2-40B4-BE49-F238E27FC236}">
                  <a16:creationId xmlns:a16="http://schemas.microsoft.com/office/drawing/2014/main" id="{F1C0D8A5-B92D-4E02-EBA8-39CC33BE3931}"/>
                </a:ext>
              </a:extLst>
            </p:cNvPr>
            <p:cNvSpPr/>
            <p:nvPr/>
          </p:nvSpPr>
          <p:spPr>
            <a:xfrm>
              <a:off x="5333854" y="4840158"/>
              <a:ext cx="864694" cy="13980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600" b="1" dirty="0">
                  <a:latin typeface="Meiryo" panose="020B0604030504040204" pitchFamily="34" charset="-128"/>
                  <a:ea typeface="Meiryo" panose="020B0604030504040204" pitchFamily="34" charset="-128"/>
                </a:rPr>
                <a:t>　</a:t>
              </a:r>
              <a:r>
                <a:rPr kumimoji="1" lang="en-US" altLang="ja-JP" sz="600" b="1" dirty="0">
                  <a:latin typeface="Meiryo" panose="020B0604030504040204" pitchFamily="34" charset="-128"/>
                  <a:ea typeface="Meiryo" panose="020B0604030504040204" pitchFamily="34" charset="-128"/>
                </a:rPr>
                <a:t>  </a:t>
              </a:r>
              <a:r>
                <a:rPr kumimoji="1" lang="ja-JP" altLang="en-US" sz="600" b="1" dirty="0">
                  <a:latin typeface="Meiryo" panose="020B0604030504040204" pitchFamily="34" charset="-128"/>
                  <a:ea typeface="Meiryo" panose="020B0604030504040204" pitchFamily="34" charset="-128"/>
                </a:rPr>
                <a:t>都道府県限定</a:t>
              </a:r>
            </a:p>
          </p:txBody>
        </p:sp>
        <p:sp>
          <p:nvSpPr>
            <p:cNvPr id="38" name="円/楕円 37">
              <a:extLst>
                <a:ext uri="{FF2B5EF4-FFF2-40B4-BE49-F238E27FC236}">
                  <a16:creationId xmlns:a16="http://schemas.microsoft.com/office/drawing/2014/main" id="{5673E400-51C6-8E10-9F8A-735A4D5CB86E}"/>
                </a:ext>
              </a:extLst>
            </p:cNvPr>
            <p:cNvSpPr/>
            <p:nvPr/>
          </p:nvSpPr>
          <p:spPr>
            <a:xfrm>
              <a:off x="5356480" y="4852087"/>
              <a:ext cx="107481" cy="10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9" name="テキスト ボックス 38">
              <a:extLst>
                <a:ext uri="{FF2B5EF4-FFF2-40B4-BE49-F238E27FC236}">
                  <a16:creationId xmlns:a16="http://schemas.microsoft.com/office/drawing/2014/main" id="{05548E35-8D91-8F86-5B2D-8C8766AB9628}"/>
                </a:ext>
              </a:extLst>
            </p:cNvPr>
            <p:cNvSpPr txBox="1"/>
            <p:nvPr/>
          </p:nvSpPr>
          <p:spPr>
            <a:xfrm>
              <a:off x="5248347" y="4809868"/>
              <a:ext cx="252885" cy="220536"/>
            </a:xfrm>
            <a:prstGeom prst="rect">
              <a:avLst/>
            </a:prstGeom>
            <a:noFill/>
          </p:spPr>
          <p:txBody>
            <a:bodyPr wrap="square" rtlCol="0">
              <a:spAutoFit/>
            </a:bodyPr>
            <a:lstStyle/>
            <a:p>
              <a:r>
                <a:rPr kumimoji="1" lang="ja-JP" altLang="en-US" sz="600" b="1">
                  <a:solidFill>
                    <a:srgbClr val="FF0000"/>
                  </a:solidFill>
                  <a:latin typeface="Meiryo" panose="020B0604030504040204" pitchFamily="34" charset="-128"/>
                  <a:ea typeface="Meiryo" panose="020B0604030504040204" pitchFamily="34" charset="-128"/>
                </a:rPr>
                <a:t>！</a:t>
              </a:r>
            </a:p>
          </p:txBody>
        </p:sp>
      </p:grpSp>
      <p:grpSp>
        <p:nvGrpSpPr>
          <p:cNvPr id="13" name="グループ化 12">
            <a:extLst>
              <a:ext uri="{FF2B5EF4-FFF2-40B4-BE49-F238E27FC236}">
                <a16:creationId xmlns:a16="http://schemas.microsoft.com/office/drawing/2014/main" id="{F7918188-7494-DDB9-7420-62CF38A8F9B2}"/>
              </a:ext>
            </a:extLst>
          </p:cNvPr>
          <p:cNvGrpSpPr/>
          <p:nvPr/>
        </p:nvGrpSpPr>
        <p:grpSpPr>
          <a:xfrm>
            <a:off x="3815553" y="5156471"/>
            <a:ext cx="795656" cy="184666"/>
            <a:chOff x="5248347" y="4809868"/>
            <a:chExt cx="950201" cy="220536"/>
          </a:xfrm>
        </p:grpSpPr>
        <p:sp>
          <p:nvSpPr>
            <p:cNvPr id="14" name="角丸四角形 6">
              <a:extLst>
                <a:ext uri="{FF2B5EF4-FFF2-40B4-BE49-F238E27FC236}">
                  <a16:creationId xmlns:a16="http://schemas.microsoft.com/office/drawing/2014/main" id="{2B8FA403-D6BD-2EBC-3449-82F3F6B77328}"/>
                </a:ext>
              </a:extLst>
            </p:cNvPr>
            <p:cNvSpPr/>
            <p:nvPr/>
          </p:nvSpPr>
          <p:spPr>
            <a:xfrm>
              <a:off x="5333854" y="4840158"/>
              <a:ext cx="864694" cy="13980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600" b="1" dirty="0">
                  <a:latin typeface="Meiryo" panose="020B0604030504040204" pitchFamily="34" charset="-128"/>
                  <a:ea typeface="Meiryo" panose="020B0604030504040204" pitchFamily="34" charset="-128"/>
                </a:rPr>
                <a:t>　</a:t>
              </a:r>
              <a:r>
                <a:rPr kumimoji="1" lang="en-US" altLang="ja-JP" sz="600" b="1" dirty="0">
                  <a:latin typeface="Meiryo" panose="020B0604030504040204" pitchFamily="34" charset="-128"/>
                  <a:ea typeface="Meiryo" panose="020B0604030504040204" pitchFamily="34" charset="-128"/>
                </a:rPr>
                <a:t>  </a:t>
              </a:r>
              <a:r>
                <a:rPr kumimoji="1" lang="ja-JP" altLang="en-US" sz="600" b="1" dirty="0">
                  <a:latin typeface="Meiryo" panose="020B0604030504040204" pitchFamily="34" charset="-128"/>
                  <a:ea typeface="Meiryo" panose="020B0604030504040204" pitchFamily="34" charset="-128"/>
                </a:rPr>
                <a:t>都道府県限定</a:t>
              </a:r>
            </a:p>
          </p:txBody>
        </p:sp>
        <p:sp>
          <p:nvSpPr>
            <p:cNvPr id="15" name="円/楕円 10">
              <a:extLst>
                <a:ext uri="{FF2B5EF4-FFF2-40B4-BE49-F238E27FC236}">
                  <a16:creationId xmlns:a16="http://schemas.microsoft.com/office/drawing/2014/main" id="{3246AA2A-0567-9595-E7D1-0CC4A06E9FF6}"/>
                </a:ext>
              </a:extLst>
            </p:cNvPr>
            <p:cNvSpPr/>
            <p:nvPr/>
          </p:nvSpPr>
          <p:spPr>
            <a:xfrm>
              <a:off x="5356480" y="4852087"/>
              <a:ext cx="107481" cy="10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6" name="テキスト ボックス 15">
              <a:extLst>
                <a:ext uri="{FF2B5EF4-FFF2-40B4-BE49-F238E27FC236}">
                  <a16:creationId xmlns:a16="http://schemas.microsoft.com/office/drawing/2014/main" id="{A05F3B51-E5FE-2D94-E0A9-1C2A6E693A1A}"/>
                </a:ext>
              </a:extLst>
            </p:cNvPr>
            <p:cNvSpPr txBox="1"/>
            <p:nvPr/>
          </p:nvSpPr>
          <p:spPr>
            <a:xfrm>
              <a:off x="5248347" y="4809868"/>
              <a:ext cx="252885" cy="220536"/>
            </a:xfrm>
            <a:prstGeom prst="rect">
              <a:avLst/>
            </a:prstGeom>
            <a:noFill/>
          </p:spPr>
          <p:txBody>
            <a:bodyPr wrap="square" rtlCol="0">
              <a:spAutoFit/>
            </a:bodyPr>
            <a:lstStyle/>
            <a:p>
              <a:r>
                <a:rPr kumimoji="1" lang="ja-JP" altLang="en-US" sz="600" b="1">
                  <a:solidFill>
                    <a:srgbClr val="FF0000"/>
                  </a:solidFill>
                  <a:latin typeface="Meiryo" panose="020B0604030504040204" pitchFamily="34" charset="-128"/>
                  <a:ea typeface="Meiryo" panose="020B0604030504040204" pitchFamily="34" charset="-128"/>
                </a:rPr>
                <a:t>！</a:t>
              </a:r>
            </a:p>
          </p:txBody>
        </p:sp>
      </p:grpSp>
      <p:grpSp>
        <p:nvGrpSpPr>
          <p:cNvPr id="17" name="グループ化 16">
            <a:extLst>
              <a:ext uri="{FF2B5EF4-FFF2-40B4-BE49-F238E27FC236}">
                <a16:creationId xmlns:a16="http://schemas.microsoft.com/office/drawing/2014/main" id="{21823AA1-FAB5-4C9E-DE84-A5F0F8837913}"/>
              </a:ext>
            </a:extLst>
          </p:cNvPr>
          <p:cNvGrpSpPr/>
          <p:nvPr/>
        </p:nvGrpSpPr>
        <p:grpSpPr>
          <a:xfrm>
            <a:off x="3815553" y="5319493"/>
            <a:ext cx="795656" cy="184666"/>
            <a:chOff x="5248347" y="4809868"/>
            <a:chExt cx="950201" cy="220536"/>
          </a:xfrm>
        </p:grpSpPr>
        <p:sp>
          <p:nvSpPr>
            <p:cNvPr id="18" name="角丸四角形 32">
              <a:extLst>
                <a:ext uri="{FF2B5EF4-FFF2-40B4-BE49-F238E27FC236}">
                  <a16:creationId xmlns:a16="http://schemas.microsoft.com/office/drawing/2014/main" id="{8EE8FFAC-3C35-0FB5-77B8-25B4793F3C07}"/>
                </a:ext>
              </a:extLst>
            </p:cNvPr>
            <p:cNvSpPr/>
            <p:nvPr/>
          </p:nvSpPr>
          <p:spPr>
            <a:xfrm>
              <a:off x="5333854" y="4840158"/>
              <a:ext cx="864694" cy="13980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600" b="1" dirty="0">
                  <a:latin typeface="Meiryo" panose="020B0604030504040204" pitchFamily="34" charset="-128"/>
                  <a:ea typeface="Meiryo" panose="020B0604030504040204" pitchFamily="34" charset="-128"/>
                </a:rPr>
                <a:t>　</a:t>
              </a:r>
              <a:r>
                <a:rPr kumimoji="1" lang="en-US" altLang="ja-JP" sz="600" b="1" dirty="0">
                  <a:latin typeface="Meiryo" panose="020B0604030504040204" pitchFamily="34" charset="-128"/>
                  <a:ea typeface="Meiryo" panose="020B0604030504040204" pitchFamily="34" charset="-128"/>
                </a:rPr>
                <a:t>  </a:t>
              </a:r>
              <a:r>
                <a:rPr kumimoji="1" lang="ja-JP" altLang="en-US" sz="600" b="1" dirty="0">
                  <a:latin typeface="Meiryo" panose="020B0604030504040204" pitchFamily="34" charset="-128"/>
                  <a:ea typeface="Meiryo" panose="020B0604030504040204" pitchFamily="34" charset="-128"/>
                </a:rPr>
                <a:t>都道府県限定</a:t>
              </a:r>
            </a:p>
          </p:txBody>
        </p:sp>
        <p:sp>
          <p:nvSpPr>
            <p:cNvPr id="19" name="円/楕円 33">
              <a:extLst>
                <a:ext uri="{FF2B5EF4-FFF2-40B4-BE49-F238E27FC236}">
                  <a16:creationId xmlns:a16="http://schemas.microsoft.com/office/drawing/2014/main" id="{B9F46FD2-56B0-07F0-4DE1-9FC5D7415907}"/>
                </a:ext>
              </a:extLst>
            </p:cNvPr>
            <p:cNvSpPr/>
            <p:nvPr/>
          </p:nvSpPr>
          <p:spPr>
            <a:xfrm>
              <a:off x="5356480" y="4852087"/>
              <a:ext cx="107481" cy="10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0" name="テキスト ボックス 19">
              <a:extLst>
                <a:ext uri="{FF2B5EF4-FFF2-40B4-BE49-F238E27FC236}">
                  <a16:creationId xmlns:a16="http://schemas.microsoft.com/office/drawing/2014/main" id="{41285145-EE39-BEC1-9C0D-905E990B9211}"/>
                </a:ext>
              </a:extLst>
            </p:cNvPr>
            <p:cNvSpPr txBox="1"/>
            <p:nvPr/>
          </p:nvSpPr>
          <p:spPr>
            <a:xfrm>
              <a:off x="5248347" y="4809868"/>
              <a:ext cx="252885" cy="220536"/>
            </a:xfrm>
            <a:prstGeom prst="rect">
              <a:avLst/>
            </a:prstGeom>
            <a:noFill/>
          </p:spPr>
          <p:txBody>
            <a:bodyPr wrap="square" rtlCol="0">
              <a:spAutoFit/>
            </a:bodyPr>
            <a:lstStyle/>
            <a:p>
              <a:r>
                <a:rPr kumimoji="1" lang="ja-JP" altLang="en-US" sz="600" b="1">
                  <a:solidFill>
                    <a:srgbClr val="FF0000"/>
                  </a:solidFill>
                  <a:latin typeface="Meiryo" panose="020B0604030504040204" pitchFamily="34" charset="-128"/>
                  <a:ea typeface="Meiryo" panose="020B0604030504040204" pitchFamily="34" charset="-128"/>
                </a:rPr>
                <a:t>！</a:t>
              </a:r>
            </a:p>
          </p:txBody>
        </p:sp>
      </p:grpSp>
      <p:grpSp>
        <p:nvGrpSpPr>
          <p:cNvPr id="21" name="グループ化 20">
            <a:extLst>
              <a:ext uri="{FF2B5EF4-FFF2-40B4-BE49-F238E27FC236}">
                <a16:creationId xmlns:a16="http://schemas.microsoft.com/office/drawing/2014/main" id="{79374A13-4065-91D6-4D4E-EFEC0BEDFCD3}"/>
              </a:ext>
            </a:extLst>
          </p:cNvPr>
          <p:cNvGrpSpPr/>
          <p:nvPr/>
        </p:nvGrpSpPr>
        <p:grpSpPr>
          <a:xfrm>
            <a:off x="3815553" y="5479459"/>
            <a:ext cx="795656" cy="184666"/>
            <a:chOff x="5248347" y="4809868"/>
            <a:chExt cx="950201" cy="220536"/>
          </a:xfrm>
        </p:grpSpPr>
        <p:sp>
          <p:nvSpPr>
            <p:cNvPr id="22" name="角丸四角形 36">
              <a:extLst>
                <a:ext uri="{FF2B5EF4-FFF2-40B4-BE49-F238E27FC236}">
                  <a16:creationId xmlns:a16="http://schemas.microsoft.com/office/drawing/2014/main" id="{4183667E-7E96-9677-241B-E5C402B82A17}"/>
                </a:ext>
              </a:extLst>
            </p:cNvPr>
            <p:cNvSpPr/>
            <p:nvPr/>
          </p:nvSpPr>
          <p:spPr>
            <a:xfrm>
              <a:off x="5333854" y="4840158"/>
              <a:ext cx="864694" cy="13980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600" b="1" dirty="0">
                  <a:latin typeface="Meiryo" panose="020B0604030504040204" pitchFamily="34" charset="-128"/>
                  <a:ea typeface="Meiryo" panose="020B0604030504040204" pitchFamily="34" charset="-128"/>
                </a:rPr>
                <a:t>　</a:t>
              </a:r>
              <a:r>
                <a:rPr kumimoji="1" lang="en-US" altLang="ja-JP" sz="600" b="1" dirty="0">
                  <a:latin typeface="Meiryo" panose="020B0604030504040204" pitchFamily="34" charset="-128"/>
                  <a:ea typeface="Meiryo" panose="020B0604030504040204" pitchFamily="34" charset="-128"/>
                </a:rPr>
                <a:t>  </a:t>
              </a:r>
              <a:r>
                <a:rPr kumimoji="1" lang="ja-JP" altLang="en-US" sz="600" b="1" dirty="0">
                  <a:latin typeface="Meiryo" panose="020B0604030504040204" pitchFamily="34" charset="-128"/>
                  <a:ea typeface="Meiryo" panose="020B0604030504040204" pitchFamily="34" charset="-128"/>
                </a:rPr>
                <a:t>都道府県限定</a:t>
              </a:r>
            </a:p>
          </p:txBody>
        </p:sp>
        <p:sp>
          <p:nvSpPr>
            <p:cNvPr id="23" name="円/楕円 37">
              <a:extLst>
                <a:ext uri="{FF2B5EF4-FFF2-40B4-BE49-F238E27FC236}">
                  <a16:creationId xmlns:a16="http://schemas.microsoft.com/office/drawing/2014/main" id="{AE9D88B5-EB3C-66A2-98B0-F25DDB3F4536}"/>
                </a:ext>
              </a:extLst>
            </p:cNvPr>
            <p:cNvSpPr/>
            <p:nvPr/>
          </p:nvSpPr>
          <p:spPr>
            <a:xfrm>
              <a:off x="5356480" y="4852087"/>
              <a:ext cx="107481" cy="10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 name="テキスト ボックス 23">
              <a:extLst>
                <a:ext uri="{FF2B5EF4-FFF2-40B4-BE49-F238E27FC236}">
                  <a16:creationId xmlns:a16="http://schemas.microsoft.com/office/drawing/2014/main" id="{1CC501FF-17A5-9548-5B03-22A967FACA4A}"/>
                </a:ext>
              </a:extLst>
            </p:cNvPr>
            <p:cNvSpPr txBox="1"/>
            <p:nvPr/>
          </p:nvSpPr>
          <p:spPr>
            <a:xfrm>
              <a:off x="5248347" y="4809868"/>
              <a:ext cx="252885" cy="220536"/>
            </a:xfrm>
            <a:prstGeom prst="rect">
              <a:avLst/>
            </a:prstGeom>
            <a:noFill/>
          </p:spPr>
          <p:txBody>
            <a:bodyPr wrap="square" rtlCol="0">
              <a:spAutoFit/>
            </a:bodyPr>
            <a:lstStyle/>
            <a:p>
              <a:r>
                <a:rPr kumimoji="1" lang="ja-JP" altLang="en-US" sz="600" b="1">
                  <a:solidFill>
                    <a:srgbClr val="FF0000"/>
                  </a:solidFill>
                  <a:latin typeface="Meiryo" panose="020B0604030504040204" pitchFamily="34" charset="-128"/>
                  <a:ea typeface="Meiryo" panose="020B0604030504040204" pitchFamily="34" charset="-128"/>
                </a:rPr>
                <a:t>！</a:t>
              </a:r>
            </a:p>
          </p:txBody>
        </p:sp>
      </p:grpSp>
      <p:grpSp>
        <p:nvGrpSpPr>
          <p:cNvPr id="25" name="グループ化 24">
            <a:extLst>
              <a:ext uri="{FF2B5EF4-FFF2-40B4-BE49-F238E27FC236}">
                <a16:creationId xmlns:a16="http://schemas.microsoft.com/office/drawing/2014/main" id="{AB8FEF44-7054-4B1E-B186-5D92EE18E715}"/>
              </a:ext>
            </a:extLst>
          </p:cNvPr>
          <p:cNvGrpSpPr/>
          <p:nvPr/>
        </p:nvGrpSpPr>
        <p:grpSpPr>
          <a:xfrm>
            <a:off x="3815553" y="3482092"/>
            <a:ext cx="795656" cy="184666"/>
            <a:chOff x="5248347" y="4809868"/>
            <a:chExt cx="950201" cy="220536"/>
          </a:xfrm>
        </p:grpSpPr>
        <p:sp>
          <p:nvSpPr>
            <p:cNvPr id="26" name="角丸四角形 6">
              <a:extLst>
                <a:ext uri="{FF2B5EF4-FFF2-40B4-BE49-F238E27FC236}">
                  <a16:creationId xmlns:a16="http://schemas.microsoft.com/office/drawing/2014/main" id="{73BDA48E-8C31-29B0-09F7-67E880A71744}"/>
                </a:ext>
              </a:extLst>
            </p:cNvPr>
            <p:cNvSpPr/>
            <p:nvPr/>
          </p:nvSpPr>
          <p:spPr>
            <a:xfrm>
              <a:off x="5333854" y="4840158"/>
              <a:ext cx="864694" cy="13980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600" b="1" dirty="0">
                  <a:latin typeface="Meiryo" panose="020B0604030504040204" pitchFamily="34" charset="-128"/>
                  <a:ea typeface="Meiryo" panose="020B0604030504040204" pitchFamily="34" charset="-128"/>
                </a:rPr>
                <a:t>　</a:t>
              </a:r>
              <a:r>
                <a:rPr kumimoji="1" lang="en-US" altLang="ja-JP" sz="600" b="1" dirty="0">
                  <a:latin typeface="Meiryo" panose="020B0604030504040204" pitchFamily="34" charset="-128"/>
                  <a:ea typeface="Meiryo" panose="020B0604030504040204" pitchFamily="34" charset="-128"/>
                </a:rPr>
                <a:t>  </a:t>
              </a:r>
              <a:r>
                <a:rPr kumimoji="1" lang="ja-JP" altLang="en-US" sz="600" b="1" dirty="0">
                  <a:latin typeface="Meiryo" panose="020B0604030504040204" pitchFamily="34" charset="-128"/>
                  <a:ea typeface="Meiryo" panose="020B0604030504040204" pitchFamily="34" charset="-128"/>
                </a:rPr>
                <a:t>都道府県限定</a:t>
              </a:r>
            </a:p>
          </p:txBody>
        </p:sp>
        <p:sp>
          <p:nvSpPr>
            <p:cNvPr id="27" name="円/楕円 10">
              <a:extLst>
                <a:ext uri="{FF2B5EF4-FFF2-40B4-BE49-F238E27FC236}">
                  <a16:creationId xmlns:a16="http://schemas.microsoft.com/office/drawing/2014/main" id="{3554388F-CBAE-52C2-13BD-07D7BB575FFF}"/>
                </a:ext>
              </a:extLst>
            </p:cNvPr>
            <p:cNvSpPr/>
            <p:nvPr/>
          </p:nvSpPr>
          <p:spPr>
            <a:xfrm>
              <a:off x="5356480" y="4852087"/>
              <a:ext cx="107481" cy="10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8" name="テキスト ボックス 27">
              <a:extLst>
                <a:ext uri="{FF2B5EF4-FFF2-40B4-BE49-F238E27FC236}">
                  <a16:creationId xmlns:a16="http://schemas.microsoft.com/office/drawing/2014/main" id="{5B8611E4-C84D-ED2F-8DAB-222F887BD724}"/>
                </a:ext>
              </a:extLst>
            </p:cNvPr>
            <p:cNvSpPr txBox="1"/>
            <p:nvPr/>
          </p:nvSpPr>
          <p:spPr>
            <a:xfrm>
              <a:off x="5248347" y="4809868"/>
              <a:ext cx="252885" cy="220536"/>
            </a:xfrm>
            <a:prstGeom prst="rect">
              <a:avLst/>
            </a:prstGeom>
            <a:noFill/>
          </p:spPr>
          <p:txBody>
            <a:bodyPr wrap="square" rtlCol="0">
              <a:spAutoFit/>
            </a:bodyPr>
            <a:lstStyle/>
            <a:p>
              <a:r>
                <a:rPr kumimoji="1" lang="ja-JP" altLang="en-US" sz="600" b="1">
                  <a:solidFill>
                    <a:srgbClr val="FF0000"/>
                  </a:solidFill>
                  <a:latin typeface="Meiryo" panose="020B0604030504040204" pitchFamily="34" charset="-128"/>
                  <a:ea typeface="Meiryo" panose="020B0604030504040204" pitchFamily="34" charset="-128"/>
                </a:rPr>
                <a:t>！</a:t>
              </a:r>
            </a:p>
          </p:txBody>
        </p:sp>
      </p:grpSp>
      <p:grpSp>
        <p:nvGrpSpPr>
          <p:cNvPr id="29" name="グループ化 28">
            <a:extLst>
              <a:ext uri="{FF2B5EF4-FFF2-40B4-BE49-F238E27FC236}">
                <a16:creationId xmlns:a16="http://schemas.microsoft.com/office/drawing/2014/main" id="{7E1E2C5F-FEF4-6593-D30F-D0EBE30BE89F}"/>
              </a:ext>
            </a:extLst>
          </p:cNvPr>
          <p:cNvGrpSpPr/>
          <p:nvPr/>
        </p:nvGrpSpPr>
        <p:grpSpPr>
          <a:xfrm>
            <a:off x="3815553" y="3645114"/>
            <a:ext cx="795656" cy="184666"/>
            <a:chOff x="5248347" y="4809868"/>
            <a:chExt cx="950201" cy="220536"/>
          </a:xfrm>
        </p:grpSpPr>
        <p:sp>
          <p:nvSpPr>
            <p:cNvPr id="30" name="角丸四角形 32">
              <a:extLst>
                <a:ext uri="{FF2B5EF4-FFF2-40B4-BE49-F238E27FC236}">
                  <a16:creationId xmlns:a16="http://schemas.microsoft.com/office/drawing/2014/main" id="{44B77188-A8A4-49DD-6BB2-116C6B4EB9EA}"/>
                </a:ext>
              </a:extLst>
            </p:cNvPr>
            <p:cNvSpPr/>
            <p:nvPr/>
          </p:nvSpPr>
          <p:spPr>
            <a:xfrm>
              <a:off x="5333854" y="4840158"/>
              <a:ext cx="864694" cy="13980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600" b="1" dirty="0">
                  <a:latin typeface="Meiryo" panose="020B0604030504040204" pitchFamily="34" charset="-128"/>
                  <a:ea typeface="Meiryo" panose="020B0604030504040204" pitchFamily="34" charset="-128"/>
                </a:rPr>
                <a:t>　</a:t>
              </a:r>
              <a:r>
                <a:rPr kumimoji="1" lang="en-US" altLang="ja-JP" sz="600" b="1" dirty="0">
                  <a:latin typeface="Meiryo" panose="020B0604030504040204" pitchFamily="34" charset="-128"/>
                  <a:ea typeface="Meiryo" panose="020B0604030504040204" pitchFamily="34" charset="-128"/>
                </a:rPr>
                <a:t>  </a:t>
              </a:r>
              <a:r>
                <a:rPr kumimoji="1" lang="ja-JP" altLang="en-US" sz="600" b="1" dirty="0">
                  <a:latin typeface="Meiryo" panose="020B0604030504040204" pitchFamily="34" charset="-128"/>
                  <a:ea typeface="Meiryo" panose="020B0604030504040204" pitchFamily="34" charset="-128"/>
                </a:rPr>
                <a:t>都道府県限定</a:t>
              </a:r>
            </a:p>
          </p:txBody>
        </p:sp>
        <p:sp>
          <p:nvSpPr>
            <p:cNvPr id="31" name="円/楕円 33">
              <a:extLst>
                <a:ext uri="{FF2B5EF4-FFF2-40B4-BE49-F238E27FC236}">
                  <a16:creationId xmlns:a16="http://schemas.microsoft.com/office/drawing/2014/main" id="{153F0742-029D-A9A5-856C-BD85FEE69384}"/>
                </a:ext>
              </a:extLst>
            </p:cNvPr>
            <p:cNvSpPr/>
            <p:nvPr/>
          </p:nvSpPr>
          <p:spPr>
            <a:xfrm>
              <a:off x="5356480" y="4852087"/>
              <a:ext cx="107481" cy="10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2" name="テキスト ボックス 31">
              <a:extLst>
                <a:ext uri="{FF2B5EF4-FFF2-40B4-BE49-F238E27FC236}">
                  <a16:creationId xmlns:a16="http://schemas.microsoft.com/office/drawing/2014/main" id="{4DAC3842-76E7-66BF-73FB-C6AACBAD9637}"/>
                </a:ext>
              </a:extLst>
            </p:cNvPr>
            <p:cNvSpPr txBox="1"/>
            <p:nvPr/>
          </p:nvSpPr>
          <p:spPr>
            <a:xfrm>
              <a:off x="5248347" y="4809868"/>
              <a:ext cx="252885" cy="220536"/>
            </a:xfrm>
            <a:prstGeom prst="rect">
              <a:avLst/>
            </a:prstGeom>
            <a:noFill/>
          </p:spPr>
          <p:txBody>
            <a:bodyPr wrap="square" rtlCol="0">
              <a:spAutoFit/>
            </a:bodyPr>
            <a:lstStyle/>
            <a:p>
              <a:r>
                <a:rPr kumimoji="1" lang="ja-JP" altLang="en-US" sz="600" b="1">
                  <a:solidFill>
                    <a:srgbClr val="FF0000"/>
                  </a:solidFill>
                  <a:latin typeface="Meiryo" panose="020B0604030504040204" pitchFamily="34" charset="-128"/>
                  <a:ea typeface="Meiryo" panose="020B0604030504040204" pitchFamily="34" charset="-128"/>
                </a:rPr>
                <a:t>！</a:t>
              </a:r>
            </a:p>
          </p:txBody>
        </p:sp>
      </p:grpSp>
      <p:grpSp>
        <p:nvGrpSpPr>
          <p:cNvPr id="112" name="グループ化 111">
            <a:extLst>
              <a:ext uri="{FF2B5EF4-FFF2-40B4-BE49-F238E27FC236}">
                <a16:creationId xmlns:a16="http://schemas.microsoft.com/office/drawing/2014/main" id="{74F95AAA-5D36-4BA0-3031-DC8B677C3A93}"/>
              </a:ext>
            </a:extLst>
          </p:cNvPr>
          <p:cNvGrpSpPr/>
          <p:nvPr/>
        </p:nvGrpSpPr>
        <p:grpSpPr>
          <a:xfrm>
            <a:off x="3815553" y="3805080"/>
            <a:ext cx="795656" cy="184666"/>
            <a:chOff x="5248347" y="4809868"/>
            <a:chExt cx="950201" cy="220536"/>
          </a:xfrm>
        </p:grpSpPr>
        <p:sp>
          <p:nvSpPr>
            <p:cNvPr id="113" name="角丸四角形 36">
              <a:extLst>
                <a:ext uri="{FF2B5EF4-FFF2-40B4-BE49-F238E27FC236}">
                  <a16:creationId xmlns:a16="http://schemas.microsoft.com/office/drawing/2014/main" id="{697F560D-B976-247B-907C-8E0D6EB5C34D}"/>
                </a:ext>
              </a:extLst>
            </p:cNvPr>
            <p:cNvSpPr/>
            <p:nvPr/>
          </p:nvSpPr>
          <p:spPr>
            <a:xfrm>
              <a:off x="5333854" y="4840158"/>
              <a:ext cx="864694" cy="13980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600" b="1" dirty="0">
                  <a:latin typeface="Meiryo" panose="020B0604030504040204" pitchFamily="34" charset="-128"/>
                  <a:ea typeface="Meiryo" panose="020B0604030504040204" pitchFamily="34" charset="-128"/>
                </a:rPr>
                <a:t>　</a:t>
              </a:r>
              <a:r>
                <a:rPr kumimoji="1" lang="en-US" altLang="ja-JP" sz="600" b="1" dirty="0">
                  <a:latin typeface="Meiryo" panose="020B0604030504040204" pitchFamily="34" charset="-128"/>
                  <a:ea typeface="Meiryo" panose="020B0604030504040204" pitchFamily="34" charset="-128"/>
                </a:rPr>
                <a:t>  </a:t>
              </a:r>
              <a:r>
                <a:rPr kumimoji="1" lang="ja-JP" altLang="en-US" sz="600" b="1" dirty="0">
                  <a:latin typeface="Meiryo" panose="020B0604030504040204" pitchFamily="34" charset="-128"/>
                  <a:ea typeface="Meiryo" panose="020B0604030504040204" pitchFamily="34" charset="-128"/>
                </a:rPr>
                <a:t>都道府県限定</a:t>
              </a:r>
            </a:p>
          </p:txBody>
        </p:sp>
        <p:sp>
          <p:nvSpPr>
            <p:cNvPr id="114" name="円/楕円 37">
              <a:extLst>
                <a:ext uri="{FF2B5EF4-FFF2-40B4-BE49-F238E27FC236}">
                  <a16:creationId xmlns:a16="http://schemas.microsoft.com/office/drawing/2014/main" id="{E0B69C4E-EA39-86BA-B3C6-A5133D3E11FF}"/>
                </a:ext>
              </a:extLst>
            </p:cNvPr>
            <p:cNvSpPr/>
            <p:nvPr/>
          </p:nvSpPr>
          <p:spPr>
            <a:xfrm>
              <a:off x="5356480" y="4852087"/>
              <a:ext cx="107481" cy="10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15" name="テキスト ボックス 114">
              <a:extLst>
                <a:ext uri="{FF2B5EF4-FFF2-40B4-BE49-F238E27FC236}">
                  <a16:creationId xmlns:a16="http://schemas.microsoft.com/office/drawing/2014/main" id="{2521510F-19D3-3977-174B-D9D6DFB732DD}"/>
                </a:ext>
              </a:extLst>
            </p:cNvPr>
            <p:cNvSpPr txBox="1"/>
            <p:nvPr/>
          </p:nvSpPr>
          <p:spPr>
            <a:xfrm>
              <a:off x="5248347" y="4809868"/>
              <a:ext cx="252885" cy="220536"/>
            </a:xfrm>
            <a:prstGeom prst="rect">
              <a:avLst/>
            </a:prstGeom>
            <a:noFill/>
          </p:spPr>
          <p:txBody>
            <a:bodyPr wrap="square" rtlCol="0">
              <a:spAutoFit/>
            </a:bodyPr>
            <a:lstStyle/>
            <a:p>
              <a:r>
                <a:rPr kumimoji="1" lang="ja-JP" altLang="en-US" sz="600" b="1">
                  <a:solidFill>
                    <a:srgbClr val="FF0000"/>
                  </a:solidFill>
                  <a:latin typeface="Meiryo" panose="020B0604030504040204" pitchFamily="34" charset="-128"/>
                  <a:ea typeface="Meiryo" panose="020B0604030504040204" pitchFamily="34" charset="-128"/>
                </a:rPr>
                <a:t>！</a:t>
              </a:r>
            </a:p>
          </p:txBody>
        </p:sp>
      </p:grpSp>
      <p:grpSp>
        <p:nvGrpSpPr>
          <p:cNvPr id="116" name="グループ化 115">
            <a:extLst>
              <a:ext uri="{FF2B5EF4-FFF2-40B4-BE49-F238E27FC236}">
                <a16:creationId xmlns:a16="http://schemas.microsoft.com/office/drawing/2014/main" id="{488CEA39-F2D1-7E27-33A2-39DB78B19EB9}"/>
              </a:ext>
            </a:extLst>
          </p:cNvPr>
          <p:cNvGrpSpPr/>
          <p:nvPr/>
        </p:nvGrpSpPr>
        <p:grpSpPr>
          <a:xfrm>
            <a:off x="3815553" y="4319841"/>
            <a:ext cx="795656" cy="184666"/>
            <a:chOff x="5248347" y="4809868"/>
            <a:chExt cx="950201" cy="220536"/>
          </a:xfrm>
        </p:grpSpPr>
        <p:sp>
          <p:nvSpPr>
            <p:cNvPr id="117" name="角丸四角形 6">
              <a:extLst>
                <a:ext uri="{FF2B5EF4-FFF2-40B4-BE49-F238E27FC236}">
                  <a16:creationId xmlns:a16="http://schemas.microsoft.com/office/drawing/2014/main" id="{D993859C-A350-DFCF-32EC-DEB140458922}"/>
                </a:ext>
              </a:extLst>
            </p:cNvPr>
            <p:cNvSpPr/>
            <p:nvPr/>
          </p:nvSpPr>
          <p:spPr>
            <a:xfrm>
              <a:off x="5333854" y="4840158"/>
              <a:ext cx="864694" cy="13980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600" b="1" dirty="0">
                  <a:latin typeface="Meiryo" panose="020B0604030504040204" pitchFamily="34" charset="-128"/>
                  <a:ea typeface="Meiryo" panose="020B0604030504040204" pitchFamily="34" charset="-128"/>
                </a:rPr>
                <a:t>　</a:t>
              </a:r>
              <a:r>
                <a:rPr kumimoji="1" lang="en-US" altLang="ja-JP" sz="600" b="1" dirty="0">
                  <a:latin typeface="Meiryo" panose="020B0604030504040204" pitchFamily="34" charset="-128"/>
                  <a:ea typeface="Meiryo" panose="020B0604030504040204" pitchFamily="34" charset="-128"/>
                </a:rPr>
                <a:t>  </a:t>
              </a:r>
              <a:r>
                <a:rPr kumimoji="1" lang="ja-JP" altLang="en-US" sz="600" b="1" dirty="0">
                  <a:latin typeface="Meiryo" panose="020B0604030504040204" pitchFamily="34" charset="-128"/>
                  <a:ea typeface="Meiryo" panose="020B0604030504040204" pitchFamily="34" charset="-128"/>
                </a:rPr>
                <a:t>都道府県限定</a:t>
              </a:r>
            </a:p>
          </p:txBody>
        </p:sp>
        <p:sp>
          <p:nvSpPr>
            <p:cNvPr id="118" name="円/楕円 10">
              <a:extLst>
                <a:ext uri="{FF2B5EF4-FFF2-40B4-BE49-F238E27FC236}">
                  <a16:creationId xmlns:a16="http://schemas.microsoft.com/office/drawing/2014/main" id="{948B3525-8B53-219F-F61F-FF36D81C64C9}"/>
                </a:ext>
              </a:extLst>
            </p:cNvPr>
            <p:cNvSpPr/>
            <p:nvPr/>
          </p:nvSpPr>
          <p:spPr>
            <a:xfrm>
              <a:off x="5356480" y="4852087"/>
              <a:ext cx="107481" cy="10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19" name="テキスト ボックス 118">
              <a:extLst>
                <a:ext uri="{FF2B5EF4-FFF2-40B4-BE49-F238E27FC236}">
                  <a16:creationId xmlns:a16="http://schemas.microsoft.com/office/drawing/2014/main" id="{21AF9CE5-6258-9203-AE57-21B89B6A375E}"/>
                </a:ext>
              </a:extLst>
            </p:cNvPr>
            <p:cNvSpPr txBox="1"/>
            <p:nvPr/>
          </p:nvSpPr>
          <p:spPr>
            <a:xfrm>
              <a:off x="5248347" y="4809868"/>
              <a:ext cx="252885" cy="220536"/>
            </a:xfrm>
            <a:prstGeom prst="rect">
              <a:avLst/>
            </a:prstGeom>
            <a:noFill/>
          </p:spPr>
          <p:txBody>
            <a:bodyPr wrap="square" rtlCol="0">
              <a:spAutoFit/>
            </a:bodyPr>
            <a:lstStyle/>
            <a:p>
              <a:r>
                <a:rPr kumimoji="1" lang="ja-JP" altLang="en-US" sz="600" b="1">
                  <a:solidFill>
                    <a:srgbClr val="FF0000"/>
                  </a:solidFill>
                  <a:latin typeface="Meiryo" panose="020B0604030504040204" pitchFamily="34" charset="-128"/>
                  <a:ea typeface="Meiryo" panose="020B0604030504040204" pitchFamily="34" charset="-128"/>
                </a:rPr>
                <a:t>！</a:t>
              </a:r>
            </a:p>
          </p:txBody>
        </p:sp>
      </p:grpSp>
      <p:grpSp>
        <p:nvGrpSpPr>
          <p:cNvPr id="120" name="グループ化 119">
            <a:extLst>
              <a:ext uri="{FF2B5EF4-FFF2-40B4-BE49-F238E27FC236}">
                <a16:creationId xmlns:a16="http://schemas.microsoft.com/office/drawing/2014/main" id="{519D95BB-AB23-2EDE-0ACF-DE10F4E6B55A}"/>
              </a:ext>
            </a:extLst>
          </p:cNvPr>
          <p:cNvGrpSpPr/>
          <p:nvPr/>
        </p:nvGrpSpPr>
        <p:grpSpPr>
          <a:xfrm>
            <a:off x="3815553" y="4491330"/>
            <a:ext cx="795656" cy="184666"/>
            <a:chOff x="5248347" y="4809868"/>
            <a:chExt cx="950201" cy="220536"/>
          </a:xfrm>
        </p:grpSpPr>
        <p:sp>
          <p:nvSpPr>
            <p:cNvPr id="121" name="角丸四角形 32">
              <a:extLst>
                <a:ext uri="{FF2B5EF4-FFF2-40B4-BE49-F238E27FC236}">
                  <a16:creationId xmlns:a16="http://schemas.microsoft.com/office/drawing/2014/main" id="{E5426EF9-DF08-B87C-2079-047DD78D3F06}"/>
                </a:ext>
              </a:extLst>
            </p:cNvPr>
            <p:cNvSpPr/>
            <p:nvPr/>
          </p:nvSpPr>
          <p:spPr>
            <a:xfrm>
              <a:off x="5333854" y="4840158"/>
              <a:ext cx="864694" cy="13980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600" b="1" dirty="0">
                  <a:latin typeface="Meiryo" panose="020B0604030504040204" pitchFamily="34" charset="-128"/>
                  <a:ea typeface="Meiryo" panose="020B0604030504040204" pitchFamily="34" charset="-128"/>
                </a:rPr>
                <a:t>　</a:t>
              </a:r>
              <a:r>
                <a:rPr kumimoji="1" lang="en-US" altLang="ja-JP" sz="600" b="1" dirty="0">
                  <a:latin typeface="Meiryo" panose="020B0604030504040204" pitchFamily="34" charset="-128"/>
                  <a:ea typeface="Meiryo" panose="020B0604030504040204" pitchFamily="34" charset="-128"/>
                </a:rPr>
                <a:t>  </a:t>
              </a:r>
              <a:r>
                <a:rPr kumimoji="1" lang="ja-JP" altLang="en-US" sz="600" b="1" dirty="0">
                  <a:latin typeface="Meiryo" panose="020B0604030504040204" pitchFamily="34" charset="-128"/>
                  <a:ea typeface="Meiryo" panose="020B0604030504040204" pitchFamily="34" charset="-128"/>
                </a:rPr>
                <a:t>都道府県限定</a:t>
              </a:r>
            </a:p>
          </p:txBody>
        </p:sp>
        <p:sp>
          <p:nvSpPr>
            <p:cNvPr id="122" name="円/楕円 33">
              <a:extLst>
                <a:ext uri="{FF2B5EF4-FFF2-40B4-BE49-F238E27FC236}">
                  <a16:creationId xmlns:a16="http://schemas.microsoft.com/office/drawing/2014/main" id="{D232830A-BCC0-452D-80AE-CDDBF6DB975B}"/>
                </a:ext>
              </a:extLst>
            </p:cNvPr>
            <p:cNvSpPr/>
            <p:nvPr/>
          </p:nvSpPr>
          <p:spPr>
            <a:xfrm>
              <a:off x="5356480" y="4852087"/>
              <a:ext cx="107481" cy="10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3" name="テキスト ボックス 122">
              <a:extLst>
                <a:ext uri="{FF2B5EF4-FFF2-40B4-BE49-F238E27FC236}">
                  <a16:creationId xmlns:a16="http://schemas.microsoft.com/office/drawing/2014/main" id="{B04EA134-4442-9814-F211-C48F066719E3}"/>
                </a:ext>
              </a:extLst>
            </p:cNvPr>
            <p:cNvSpPr txBox="1"/>
            <p:nvPr/>
          </p:nvSpPr>
          <p:spPr>
            <a:xfrm>
              <a:off x="5248347" y="4809868"/>
              <a:ext cx="252885" cy="220536"/>
            </a:xfrm>
            <a:prstGeom prst="rect">
              <a:avLst/>
            </a:prstGeom>
            <a:noFill/>
          </p:spPr>
          <p:txBody>
            <a:bodyPr wrap="square" rtlCol="0">
              <a:spAutoFit/>
            </a:bodyPr>
            <a:lstStyle/>
            <a:p>
              <a:r>
                <a:rPr kumimoji="1" lang="ja-JP" altLang="en-US" sz="600" b="1">
                  <a:solidFill>
                    <a:srgbClr val="FF0000"/>
                  </a:solidFill>
                  <a:latin typeface="Meiryo" panose="020B0604030504040204" pitchFamily="34" charset="-128"/>
                  <a:ea typeface="Meiryo" panose="020B0604030504040204" pitchFamily="34" charset="-128"/>
                </a:rPr>
                <a:t>！</a:t>
              </a:r>
            </a:p>
          </p:txBody>
        </p:sp>
      </p:grpSp>
      <p:grpSp>
        <p:nvGrpSpPr>
          <p:cNvPr id="124" name="グループ化 123">
            <a:extLst>
              <a:ext uri="{FF2B5EF4-FFF2-40B4-BE49-F238E27FC236}">
                <a16:creationId xmlns:a16="http://schemas.microsoft.com/office/drawing/2014/main" id="{6D55DF1B-FF0C-197D-5255-3CAAB2136ADA}"/>
              </a:ext>
            </a:extLst>
          </p:cNvPr>
          <p:cNvGrpSpPr/>
          <p:nvPr/>
        </p:nvGrpSpPr>
        <p:grpSpPr>
          <a:xfrm>
            <a:off x="3815553" y="4651296"/>
            <a:ext cx="795656" cy="184666"/>
            <a:chOff x="5248347" y="4809868"/>
            <a:chExt cx="950201" cy="220536"/>
          </a:xfrm>
        </p:grpSpPr>
        <p:sp>
          <p:nvSpPr>
            <p:cNvPr id="125" name="角丸四角形 36">
              <a:extLst>
                <a:ext uri="{FF2B5EF4-FFF2-40B4-BE49-F238E27FC236}">
                  <a16:creationId xmlns:a16="http://schemas.microsoft.com/office/drawing/2014/main" id="{51F1EE8F-0ADF-CAFF-B292-2E6479C77650}"/>
                </a:ext>
              </a:extLst>
            </p:cNvPr>
            <p:cNvSpPr/>
            <p:nvPr/>
          </p:nvSpPr>
          <p:spPr>
            <a:xfrm>
              <a:off x="5333854" y="4840158"/>
              <a:ext cx="864694" cy="13980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600" b="1" dirty="0">
                  <a:latin typeface="Meiryo" panose="020B0604030504040204" pitchFamily="34" charset="-128"/>
                  <a:ea typeface="Meiryo" panose="020B0604030504040204" pitchFamily="34" charset="-128"/>
                </a:rPr>
                <a:t>　</a:t>
              </a:r>
              <a:r>
                <a:rPr kumimoji="1" lang="en-US" altLang="ja-JP" sz="600" b="1" dirty="0">
                  <a:latin typeface="Meiryo" panose="020B0604030504040204" pitchFamily="34" charset="-128"/>
                  <a:ea typeface="Meiryo" panose="020B0604030504040204" pitchFamily="34" charset="-128"/>
                </a:rPr>
                <a:t>  </a:t>
              </a:r>
              <a:r>
                <a:rPr kumimoji="1" lang="ja-JP" altLang="en-US" sz="600" b="1" dirty="0">
                  <a:latin typeface="Meiryo" panose="020B0604030504040204" pitchFamily="34" charset="-128"/>
                  <a:ea typeface="Meiryo" panose="020B0604030504040204" pitchFamily="34" charset="-128"/>
                </a:rPr>
                <a:t>都道府県限定</a:t>
              </a:r>
            </a:p>
          </p:txBody>
        </p:sp>
        <p:sp>
          <p:nvSpPr>
            <p:cNvPr id="126" name="円/楕円 37">
              <a:extLst>
                <a:ext uri="{FF2B5EF4-FFF2-40B4-BE49-F238E27FC236}">
                  <a16:creationId xmlns:a16="http://schemas.microsoft.com/office/drawing/2014/main" id="{532F5CF7-912B-D7A8-86F7-34FB8008E717}"/>
                </a:ext>
              </a:extLst>
            </p:cNvPr>
            <p:cNvSpPr/>
            <p:nvPr/>
          </p:nvSpPr>
          <p:spPr>
            <a:xfrm>
              <a:off x="5356480" y="4852087"/>
              <a:ext cx="107481" cy="10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7" name="テキスト ボックス 126">
              <a:extLst>
                <a:ext uri="{FF2B5EF4-FFF2-40B4-BE49-F238E27FC236}">
                  <a16:creationId xmlns:a16="http://schemas.microsoft.com/office/drawing/2014/main" id="{561EF068-7D1B-3880-FA23-2E69BEE4F7B7}"/>
                </a:ext>
              </a:extLst>
            </p:cNvPr>
            <p:cNvSpPr txBox="1"/>
            <p:nvPr/>
          </p:nvSpPr>
          <p:spPr>
            <a:xfrm>
              <a:off x="5248347" y="4809868"/>
              <a:ext cx="252885" cy="220536"/>
            </a:xfrm>
            <a:prstGeom prst="rect">
              <a:avLst/>
            </a:prstGeom>
            <a:noFill/>
          </p:spPr>
          <p:txBody>
            <a:bodyPr wrap="square" rtlCol="0">
              <a:spAutoFit/>
            </a:bodyPr>
            <a:lstStyle/>
            <a:p>
              <a:r>
                <a:rPr kumimoji="1" lang="ja-JP" altLang="en-US" sz="600" b="1">
                  <a:solidFill>
                    <a:srgbClr val="FF0000"/>
                  </a:solidFill>
                  <a:latin typeface="Meiryo" panose="020B0604030504040204" pitchFamily="34" charset="-128"/>
                  <a:ea typeface="Meiryo" panose="020B0604030504040204" pitchFamily="34" charset="-128"/>
                </a:rPr>
                <a:t>！</a:t>
              </a:r>
            </a:p>
          </p:txBody>
        </p:sp>
      </p:grpSp>
      <p:grpSp>
        <p:nvGrpSpPr>
          <p:cNvPr id="128" name="グループ化 127">
            <a:extLst>
              <a:ext uri="{FF2B5EF4-FFF2-40B4-BE49-F238E27FC236}">
                <a16:creationId xmlns:a16="http://schemas.microsoft.com/office/drawing/2014/main" id="{CBF7070B-9DA5-48C3-8C47-CEBC6F516BDF}"/>
              </a:ext>
            </a:extLst>
          </p:cNvPr>
          <p:cNvGrpSpPr/>
          <p:nvPr/>
        </p:nvGrpSpPr>
        <p:grpSpPr>
          <a:xfrm>
            <a:off x="3815553" y="6002867"/>
            <a:ext cx="795656" cy="184666"/>
            <a:chOff x="5248347" y="4809868"/>
            <a:chExt cx="950201" cy="220536"/>
          </a:xfrm>
        </p:grpSpPr>
        <p:sp>
          <p:nvSpPr>
            <p:cNvPr id="129" name="角丸四角形 6">
              <a:extLst>
                <a:ext uri="{FF2B5EF4-FFF2-40B4-BE49-F238E27FC236}">
                  <a16:creationId xmlns:a16="http://schemas.microsoft.com/office/drawing/2014/main" id="{5E7C504D-7D43-A507-F101-166142B63DA2}"/>
                </a:ext>
              </a:extLst>
            </p:cNvPr>
            <p:cNvSpPr/>
            <p:nvPr/>
          </p:nvSpPr>
          <p:spPr>
            <a:xfrm>
              <a:off x="5333854" y="4840158"/>
              <a:ext cx="864694" cy="13980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600" b="1" dirty="0">
                  <a:latin typeface="Meiryo" panose="020B0604030504040204" pitchFamily="34" charset="-128"/>
                  <a:ea typeface="Meiryo" panose="020B0604030504040204" pitchFamily="34" charset="-128"/>
                </a:rPr>
                <a:t>　</a:t>
              </a:r>
              <a:r>
                <a:rPr kumimoji="1" lang="en-US" altLang="ja-JP" sz="600" b="1" dirty="0">
                  <a:latin typeface="Meiryo" panose="020B0604030504040204" pitchFamily="34" charset="-128"/>
                  <a:ea typeface="Meiryo" panose="020B0604030504040204" pitchFamily="34" charset="-128"/>
                </a:rPr>
                <a:t>  </a:t>
              </a:r>
              <a:r>
                <a:rPr kumimoji="1" lang="ja-JP" altLang="en-US" sz="600" b="1" dirty="0">
                  <a:latin typeface="Meiryo" panose="020B0604030504040204" pitchFamily="34" charset="-128"/>
                  <a:ea typeface="Meiryo" panose="020B0604030504040204" pitchFamily="34" charset="-128"/>
                </a:rPr>
                <a:t>都道府県限定</a:t>
              </a:r>
            </a:p>
          </p:txBody>
        </p:sp>
        <p:sp>
          <p:nvSpPr>
            <p:cNvPr id="130" name="円/楕円 10">
              <a:extLst>
                <a:ext uri="{FF2B5EF4-FFF2-40B4-BE49-F238E27FC236}">
                  <a16:creationId xmlns:a16="http://schemas.microsoft.com/office/drawing/2014/main" id="{B36590F0-38AA-6DF3-A3D2-2D9D28144771}"/>
                </a:ext>
              </a:extLst>
            </p:cNvPr>
            <p:cNvSpPr/>
            <p:nvPr/>
          </p:nvSpPr>
          <p:spPr>
            <a:xfrm>
              <a:off x="5356480" y="4852087"/>
              <a:ext cx="107481" cy="10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1" name="テキスト ボックス 130">
              <a:extLst>
                <a:ext uri="{FF2B5EF4-FFF2-40B4-BE49-F238E27FC236}">
                  <a16:creationId xmlns:a16="http://schemas.microsoft.com/office/drawing/2014/main" id="{B7DF0581-E004-15C5-B39F-D0A4C6801C66}"/>
                </a:ext>
              </a:extLst>
            </p:cNvPr>
            <p:cNvSpPr txBox="1"/>
            <p:nvPr/>
          </p:nvSpPr>
          <p:spPr>
            <a:xfrm>
              <a:off x="5248347" y="4809868"/>
              <a:ext cx="252885" cy="220536"/>
            </a:xfrm>
            <a:prstGeom prst="rect">
              <a:avLst/>
            </a:prstGeom>
            <a:noFill/>
          </p:spPr>
          <p:txBody>
            <a:bodyPr wrap="square" rtlCol="0">
              <a:spAutoFit/>
            </a:bodyPr>
            <a:lstStyle/>
            <a:p>
              <a:r>
                <a:rPr kumimoji="1" lang="ja-JP" altLang="en-US" sz="600" b="1">
                  <a:solidFill>
                    <a:srgbClr val="FF0000"/>
                  </a:solidFill>
                  <a:latin typeface="Meiryo" panose="020B0604030504040204" pitchFamily="34" charset="-128"/>
                  <a:ea typeface="Meiryo" panose="020B0604030504040204" pitchFamily="34" charset="-128"/>
                </a:rPr>
                <a:t>！</a:t>
              </a:r>
            </a:p>
          </p:txBody>
        </p:sp>
      </p:grpSp>
      <p:grpSp>
        <p:nvGrpSpPr>
          <p:cNvPr id="132" name="グループ化 131">
            <a:extLst>
              <a:ext uri="{FF2B5EF4-FFF2-40B4-BE49-F238E27FC236}">
                <a16:creationId xmlns:a16="http://schemas.microsoft.com/office/drawing/2014/main" id="{CA5DE45C-E460-B949-A2B4-945D63721ADF}"/>
              </a:ext>
            </a:extLst>
          </p:cNvPr>
          <p:cNvGrpSpPr/>
          <p:nvPr/>
        </p:nvGrpSpPr>
        <p:grpSpPr>
          <a:xfrm>
            <a:off x="3815553" y="6165889"/>
            <a:ext cx="795656" cy="184666"/>
            <a:chOff x="5248347" y="4809868"/>
            <a:chExt cx="950201" cy="220536"/>
          </a:xfrm>
        </p:grpSpPr>
        <p:sp>
          <p:nvSpPr>
            <p:cNvPr id="133" name="角丸四角形 32">
              <a:extLst>
                <a:ext uri="{FF2B5EF4-FFF2-40B4-BE49-F238E27FC236}">
                  <a16:creationId xmlns:a16="http://schemas.microsoft.com/office/drawing/2014/main" id="{8C2FA2FF-A5F1-EB0B-7F52-B531E2FA605B}"/>
                </a:ext>
              </a:extLst>
            </p:cNvPr>
            <p:cNvSpPr/>
            <p:nvPr/>
          </p:nvSpPr>
          <p:spPr>
            <a:xfrm>
              <a:off x="5333854" y="4840158"/>
              <a:ext cx="864694" cy="13980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600" b="1" dirty="0">
                  <a:latin typeface="Meiryo" panose="020B0604030504040204" pitchFamily="34" charset="-128"/>
                  <a:ea typeface="Meiryo" panose="020B0604030504040204" pitchFamily="34" charset="-128"/>
                </a:rPr>
                <a:t>　</a:t>
              </a:r>
              <a:r>
                <a:rPr kumimoji="1" lang="en-US" altLang="ja-JP" sz="600" b="1" dirty="0">
                  <a:latin typeface="Meiryo" panose="020B0604030504040204" pitchFamily="34" charset="-128"/>
                  <a:ea typeface="Meiryo" panose="020B0604030504040204" pitchFamily="34" charset="-128"/>
                </a:rPr>
                <a:t>  </a:t>
              </a:r>
              <a:r>
                <a:rPr kumimoji="1" lang="ja-JP" altLang="en-US" sz="600" b="1" dirty="0">
                  <a:latin typeface="Meiryo" panose="020B0604030504040204" pitchFamily="34" charset="-128"/>
                  <a:ea typeface="Meiryo" panose="020B0604030504040204" pitchFamily="34" charset="-128"/>
                </a:rPr>
                <a:t>都道府県限定</a:t>
              </a:r>
            </a:p>
          </p:txBody>
        </p:sp>
        <p:sp>
          <p:nvSpPr>
            <p:cNvPr id="134" name="円/楕円 33">
              <a:extLst>
                <a:ext uri="{FF2B5EF4-FFF2-40B4-BE49-F238E27FC236}">
                  <a16:creationId xmlns:a16="http://schemas.microsoft.com/office/drawing/2014/main" id="{8BFD730A-10AD-18A9-41DA-676CA3B5E52C}"/>
                </a:ext>
              </a:extLst>
            </p:cNvPr>
            <p:cNvSpPr/>
            <p:nvPr/>
          </p:nvSpPr>
          <p:spPr>
            <a:xfrm>
              <a:off x="5356480" y="4852087"/>
              <a:ext cx="107481" cy="10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5" name="テキスト ボックス 134">
              <a:extLst>
                <a:ext uri="{FF2B5EF4-FFF2-40B4-BE49-F238E27FC236}">
                  <a16:creationId xmlns:a16="http://schemas.microsoft.com/office/drawing/2014/main" id="{72D7ECBA-6825-2E60-6AB2-154060F3CBBA}"/>
                </a:ext>
              </a:extLst>
            </p:cNvPr>
            <p:cNvSpPr txBox="1"/>
            <p:nvPr/>
          </p:nvSpPr>
          <p:spPr>
            <a:xfrm>
              <a:off x="5248347" y="4809868"/>
              <a:ext cx="252885" cy="220536"/>
            </a:xfrm>
            <a:prstGeom prst="rect">
              <a:avLst/>
            </a:prstGeom>
            <a:noFill/>
          </p:spPr>
          <p:txBody>
            <a:bodyPr wrap="square" rtlCol="0">
              <a:spAutoFit/>
            </a:bodyPr>
            <a:lstStyle/>
            <a:p>
              <a:r>
                <a:rPr kumimoji="1" lang="ja-JP" altLang="en-US" sz="600" b="1">
                  <a:solidFill>
                    <a:srgbClr val="FF0000"/>
                  </a:solidFill>
                  <a:latin typeface="Meiryo" panose="020B0604030504040204" pitchFamily="34" charset="-128"/>
                  <a:ea typeface="Meiryo" panose="020B0604030504040204" pitchFamily="34" charset="-128"/>
                </a:rPr>
                <a:t>！</a:t>
              </a:r>
            </a:p>
          </p:txBody>
        </p:sp>
      </p:grpSp>
      <p:grpSp>
        <p:nvGrpSpPr>
          <p:cNvPr id="136" name="グループ化 135">
            <a:extLst>
              <a:ext uri="{FF2B5EF4-FFF2-40B4-BE49-F238E27FC236}">
                <a16:creationId xmlns:a16="http://schemas.microsoft.com/office/drawing/2014/main" id="{082DB7AC-EEFC-7349-0BE3-9EC3237E30BB}"/>
              </a:ext>
            </a:extLst>
          </p:cNvPr>
          <p:cNvGrpSpPr/>
          <p:nvPr/>
        </p:nvGrpSpPr>
        <p:grpSpPr>
          <a:xfrm>
            <a:off x="3815553" y="6325855"/>
            <a:ext cx="795656" cy="184666"/>
            <a:chOff x="5248347" y="4809868"/>
            <a:chExt cx="950201" cy="220536"/>
          </a:xfrm>
        </p:grpSpPr>
        <p:sp>
          <p:nvSpPr>
            <p:cNvPr id="137" name="角丸四角形 36">
              <a:extLst>
                <a:ext uri="{FF2B5EF4-FFF2-40B4-BE49-F238E27FC236}">
                  <a16:creationId xmlns:a16="http://schemas.microsoft.com/office/drawing/2014/main" id="{69A1B922-7CA8-240E-3648-75431D64ECD8}"/>
                </a:ext>
              </a:extLst>
            </p:cNvPr>
            <p:cNvSpPr/>
            <p:nvPr/>
          </p:nvSpPr>
          <p:spPr>
            <a:xfrm>
              <a:off x="5333854" y="4840158"/>
              <a:ext cx="864694" cy="13980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600" b="1" dirty="0">
                  <a:latin typeface="Meiryo" panose="020B0604030504040204" pitchFamily="34" charset="-128"/>
                  <a:ea typeface="Meiryo" panose="020B0604030504040204" pitchFamily="34" charset="-128"/>
                </a:rPr>
                <a:t>　</a:t>
              </a:r>
              <a:r>
                <a:rPr kumimoji="1" lang="en-US" altLang="ja-JP" sz="600" b="1" dirty="0">
                  <a:latin typeface="Meiryo" panose="020B0604030504040204" pitchFamily="34" charset="-128"/>
                  <a:ea typeface="Meiryo" panose="020B0604030504040204" pitchFamily="34" charset="-128"/>
                </a:rPr>
                <a:t>  </a:t>
              </a:r>
              <a:r>
                <a:rPr kumimoji="1" lang="ja-JP" altLang="en-US" sz="600" b="1" dirty="0">
                  <a:latin typeface="Meiryo" panose="020B0604030504040204" pitchFamily="34" charset="-128"/>
                  <a:ea typeface="Meiryo" panose="020B0604030504040204" pitchFamily="34" charset="-128"/>
                </a:rPr>
                <a:t>都道府県限定</a:t>
              </a:r>
            </a:p>
          </p:txBody>
        </p:sp>
        <p:sp>
          <p:nvSpPr>
            <p:cNvPr id="138" name="円/楕円 37">
              <a:extLst>
                <a:ext uri="{FF2B5EF4-FFF2-40B4-BE49-F238E27FC236}">
                  <a16:creationId xmlns:a16="http://schemas.microsoft.com/office/drawing/2014/main" id="{FD210729-97A7-7916-9D4E-4C6D82AE86B6}"/>
                </a:ext>
              </a:extLst>
            </p:cNvPr>
            <p:cNvSpPr/>
            <p:nvPr/>
          </p:nvSpPr>
          <p:spPr>
            <a:xfrm>
              <a:off x="5356480" y="4852087"/>
              <a:ext cx="107481" cy="10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9" name="テキスト ボックス 138">
              <a:extLst>
                <a:ext uri="{FF2B5EF4-FFF2-40B4-BE49-F238E27FC236}">
                  <a16:creationId xmlns:a16="http://schemas.microsoft.com/office/drawing/2014/main" id="{F7B8C4E2-FA3D-D196-A0C7-6F8629767D14}"/>
                </a:ext>
              </a:extLst>
            </p:cNvPr>
            <p:cNvSpPr txBox="1"/>
            <p:nvPr/>
          </p:nvSpPr>
          <p:spPr>
            <a:xfrm>
              <a:off x="5248347" y="4809868"/>
              <a:ext cx="252885" cy="220536"/>
            </a:xfrm>
            <a:prstGeom prst="rect">
              <a:avLst/>
            </a:prstGeom>
            <a:noFill/>
          </p:spPr>
          <p:txBody>
            <a:bodyPr wrap="square" rtlCol="0">
              <a:spAutoFit/>
            </a:bodyPr>
            <a:lstStyle/>
            <a:p>
              <a:r>
                <a:rPr kumimoji="1" lang="ja-JP" altLang="en-US" sz="600" b="1">
                  <a:solidFill>
                    <a:srgbClr val="FF0000"/>
                  </a:solidFill>
                  <a:latin typeface="Meiryo" panose="020B0604030504040204" pitchFamily="34" charset="-128"/>
                  <a:ea typeface="Meiryo" panose="020B0604030504040204" pitchFamily="34" charset="-128"/>
                </a:rPr>
                <a:t>！</a:t>
              </a:r>
            </a:p>
          </p:txBody>
        </p:sp>
      </p:grpSp>
      <p:grpSp>
        <p:nvGrpSpPr>
          <p:cNvPr id="140" name="グループ化 139">
            <a:extLst>
              <a:ext uri="{FF2B5EF4-FFF2-40B4-BE49-F238E27FC236}">
                <a16:creationId xmlns:a16="http://schemas.microsoft.com/office/drawing/2014/main" id="{8FBF791E-3120-F00B-1F10-EA4BB9F60ED0}"/>
              </a:ext>
            </a:extLst>
          </p:cNvPr>
          <p:cNvGrpSpPr/>
          <p:nvPr/>
        </p:nvGrpSpPr>
        <p:grpSpPr>
          <a:xfrm>
            <a:off x="3815553" y="2631610"/>
            <a:ext cx="795656" cy="184666"/>
            <a:chOff x="5248347" y="4809868"/>
            <a:chExt cx="950201" cy="220536"/>
          </a:xfrm>
        </p:grpSpPr>
        <p:sp>
          <p:nvSpPr>
            <p:cNvPr id="141" name="角丸四角形 6">
              <a:extLst>
                <a:ext uri="{FF2B5EF4-FFF2-40B4-BE49-F238E27FC236}">
                  <a16:creationId xmlns:a16="http://schemas.microsoft.com/office/drawing/2014/main" id="{DE003699-B0F6-1EBB-4EB8-E147BEABC34B}"/>
                </a:ext>
              </a:extLst>
            </p:cNvPr>
            <p:cNvSpPr/>
            <p:nvPr/>
          </p:nvSpPr>
          <p:spPr>
            <a:xfrm>
              <a:off x="5333854" y="4840158"/>
              <a:ext cx="864694" cy="13980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600" b="1" dirty="0">
                  <a:latin typeface="Meiryo" panose="020B0604030504040204" pitchFamily="34" charset="-128"/>
                  <a:ea typeface="Meiryo" panose="020B0604030504040204" pitchFamily="34" charset="-128"/>
                </a:rPr>
                <a:t>　</a:t>
              </a:r>
              <a:r>
                <a:rPr kumimoji="1" lang="en-US" altLang="ja-JP" sz="600" b="1" dirty="0">
                  <a:latin typeface="Meiryo" panose="020B0604030504040204" pitchFamily="34" charset="-128"/>
                  <a:ea typeface="Meiryo" panose="020B0604030504040204" pitchFamily="34" charset="-128"/>
                </a:rPr>
                <a:t>  </a:t>
              </a:r>
              <a:r>
                <a:rPr kumimoji="1" lang="ja-JP" altLang="en-US" sz="600" b="1" dirty="0">
                  <a:latin typeface="Meiryo" panose="020B0604030504040204" pitchFamily="34" charset="-128"/>
                  <a:ea typeface="Meiryo" panose="020B0604030504040204" pitchFamily="34" charset="-128"/>
                </a:rPr>
                <a:t>都道府県限定</a:t>
              </a:r>
            </a:p>
          </p:txBody>
        </p:sp>
        <p:sp>
          <p:nvSpPr>
            <p:cNvPr id="142" name="円/楕円 10">
              <a:extLst>
                <a:ext uri="{FF2B5EF4-FFF2-40B4-BE49-F238E27FC236}">
                  <a16:creationId xmlns:a16="http://schemas.microsoft.com/office/drawing/2014/main" id="{3B261572-9E7D-D8DD-4FCE-1B4B02FDF9C1}"/>
                </a:ext>
              </a:extLst>
            </p:cNvPr>
            <p:cNvSpPr/>
            <p:nvPr/>
          </p:nvSpPr>
          <p:spPr>
            <a:xfrm>
              <a:off x="5356480" y="4852087"/>
              <a:ext cx="107481" cy="10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3" name="テキスト ボックス 142">
              <a:extLst>
                <a:ext uri="{FF2B5EF4-FFF2-40B4-BE49-F238E27FC236}">
                  <a16:creationId xmlns:a16="http://schemas.microsoft.com/office/drawing/2014/main" id="{0A2AA203-0A8B-D5A5-9A99-0EFFAA890B95}"/>
                </a:ext>
              </a:extLst>
            </p:cNvPr>
            <p:cNvSpPr txBox="1"/>
            <p:nvPr/>
          </p:nvSpPr>
          <p:spPr>
            <a:xfrm>
              <a:off x="5248347" y="4809868"/>
              <a:ext cx="252885" cy="220536"/>
            </a:xfrm>
            <a:prstGeom prst="rect">
              <a:avLst/>
            </a:prstGeom>
            <a:noFill/>
          </p:spPr>
          <p:txBody>
            <a:bodyPr wrap="square" rtlCol="0">
              <a:spAutoFit/>
            </a:bodyPr>
            <a:lstStyle/>
            <a:p>
              <a:r>
                <a:rPr kumimoji="1" lang="ja-JP" altLang="en-US" sz="600" b="1">
                  <a:solidFill>
                    <a:srgbClr val="FF0000"/>
                  </a:solidFill>
                  <a:latin typeface="Meiryo" panose="020B0604030504040204" pitchFamily="34" charset="-128"/>
                  <a:ea typeface="Meiryo" panose="020B0604030504040204" pitchFamily="34" charset="-128"/>
                </a:rPr>
                <a:t>！</a:t>
              </a:r>
            </a:p>
          </p:txBody>
        </p:sp>
      </p:grpSp>
      <p:grpSp>
        <p:nvGrpSpPr>
          <p:cNvPr id="144" name="グループ化 143">
            <a:extLst>
              <a:ext uri="{FF2B5EF4-FFF2-40B4-BE49-F238E27FC236}">
                <a16:creationId xmlns:a16="http://schemas.microsoft.com/office/drawing/2014/main" id="{702D1690-F1AE-D677-A36E-914D08C38FCF}"/>
              </a:ext>
            </a:extLst>
          </p:cNvPr>
          <p:cNvGrpSpPr/>
          <p:nvPr/>
        </p:nvGrpSpPr>
        <p:grpSpPr>
          <a:xfrm>
            <a:off x="3815553" y="2794632"/>
            <a:ext cx="795656" cy="184666"/>
            <a:chOff x="5248347" y="4809868"/>
            <a:chExt cx="950201" cy="220536"/>
          </a:xfrm>
        </p:grpSpPr>
        <p:sp>
          <p:nvSpPr>
            <p:cNvPr id="145" name="角丸四角形 32">
              <a:extLst>
                <a:ext uri="{FF2B5EF4-FFF2-40B4-BE49-F238E27FC236}">
                  <a16:creationId xmlns:a16="http://schemas.microsoft.com/office/drawing/2014/main" id="{B1C6AB92-0C50-D6A9-0E73-215479E8F894}"/>
                </a:ext>
              </a:extLst>
            </p:cNvPr>
            <p:cNvSpPr/>
            <p:nvPr/>
          </p:nvSpPr>
          <p:spPr>
            <a:xfrm>
              <a:off x="5333854" y="4840158"/>
              <a:ext cx="864694" cy="13980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600" b="1" dirty="0">
                  <a:latin typeface="Meiryo" panose="020B0604030504040204" pitchFamily="34" charset="-128"/>
                  <a:ea typeface="Meiryo" panose="020B0604030504040204" pitchFamily="34" charset="-128"/>
                </a:rPr>
                <a:t>　</a:t>
              </a:r>
              <a:r>
                <a:rPr kumimoji="1" lang="en-US" altLang="ja-JP" sz="600" b="1" dirty="0">
                  <a:latin typeface="Meiryo" panose="020B0604030504040204" pitchFamily="34" charset="-128"/>
                  <a:ea typeface="Meiryo" panose="020B0604030504040204" pitchFamily="34" charset="-128"/>
                </a:rPr>
                <a:t>  </a:t>
              </a:r>
              <a:r>
                <a:rPr kumimoji="1" lang="ja-JP" altLang="en-US" sz="600" b="1" dirty="0">
                  <a:latin typeface="Meiryo" panose="020B0604030504040204" pitchFamily="34" charset="-128"/>
                  <a:ea typeface="Meiryo" panose="020B0604030504040204" pitchFamily="34" charset="-128"/>
                </a:rPr>
                <a:t>都道府県限定</a:t>
              </a:r>
            </a:p>
          </p:txBody>
        </p:sp>
        <p:sp>
          <p:nvSpPr>
            <p:cNvPr id="146" name="円/楕円 33">
              <a:extLst>
                <a:ext uri="{FF2B5EF4-FFF2-40B4-BE49-F238E27FC236}">
                  <a16:creationId xmlns:a16="http://schemas.microsoft.com/office/drawing/2014/main" id="{49C33CFE-0146-1B51-9DD5-35BB7B95C06D}"/>
                </a:ext>
              </a:extLst>
            </p:cNvPr>
            <p:cNvSpPr/>
            <p:nvPr/>
          </p:nvSpPr>
          <p:spPr>
            <a:xfrm>
              <a:off x="5356480" y="4852087"/>
              <a:ext cx="107481" cy="10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7" name="テキスト ボックス 146">
              <a:extLst>
                <a:ext uri="{FF2B5EF4-FFF2-40B4-BE49-F238E27FC236}">
                  <a16:creationId xmlns:a16="http://schemas.microsoft.com/office/drawing/2014/main" id="{9CE8947C-EA41-3DBC-110A-E3D12858ED45}"/>
                </a:ext>
              </a:extLst>
            </p:cNvPr>
            <p:cNvSpPr txBox="1"/>
            <p:nvPr/>
          </p:nvSpPr>
          <p:spPr>
            <a:xfrm>
              <a:off x="5248347" y="4809868"/>
              <a:ext cx="252885" cy="220536"/>
            </a:xfrm>
            <a:prstGeom prst="rect">
              <a:avLst/>
            </a:prstGeom>
            <a:noFill/>
          </p:spPr>
          <p:txBody>
            <a:bodyPr wrap="square" rtlCol="0">
              <a:spAutoFit/>
            </a:bodyPr>
            <a:lstStyle/>
            <a:p>
              <a:r>
                <a:rPr kumimoji="1" lang="ja-JP" altLang="en-US" sz="600" b="1">
                  <a:solidFill>
                    <a:srgbClr val="FF0000"/>
                  </a:solidFill>
                  <a:latin typeface="Meiryo" panose="020B0604030504040204" pitchFamily="34" charset="-128"/>
                  <a:ea typeface="Meiryo" panose="020B0604030504040204" pitchFamily="34" charset="-128"/>
                </a:rPr>
                <a:t>！</a:t>
              </a:r>
            </a:p>
          </p:txBody>
        </p:sp>
      </p:grpSp>
      <p:grpSp>
        <p:nvGrpSpPr>
          <p:cNvPr id="148" name="グループ化 147">
            <a:extLst>
              <a:ext uri="{FF2B5EF4-FFF2-40B4-BE49-F238E27FC236}">
                <a16:creationId xmlns:a16="http://schemas.microsoft.com/office/drawing/2014/main" id="{5E540D57-D392-156E-3A59-A50F6A5F35F3}"/>
              </a:ext>
            </a:extLst>
          </p:cNvPr>
          <p:cNvGrpSpPr/>
          <p:nvPr/>
        </p:nvGrpSpPr>
        <p:grpSpPr>
          <a:xfrm>
            <a:off x="3815553" y="2954598"/>
            <a:ext cx="795656" cy="184666"/>
            <a:chOff x="5248347" y="4809868"/>
            <a:chExt cx="950201" cy="220536"/>
          </a:xfrm>
        </p:grpSpPr>
        <p:sp>
          <p:nvSpPr>
            <p:cNvPr id="149" name="角丸四角形 36">
              <a:extLst>
                <a:ext uri="{FF2B5EF4-FFF2-40B4-BE49-F238E27FC236}">
                  <a16:creationId xmlns:a16="http://schemas.microsoft.com/office/drawing/2014/main" id="{FA114D17-9F15-E8AE-D290-9B25A8B05B77}"/>
                </a:ext>
              </a:extLst>
            </p:cNvPr>
            <p:cNvSpPr/>
            <p:nvPr/>
          </p:nvSpPr>
          <p:spPr>
            <a:xfrm>
              <a:off x="5333854" y="4840158"/>
              <a:ext cx="864694" cy="13980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600" b="1" dirty="0">
                  <a:latin typeface="Meiryo" panose="020B0604030504040204" pitchFamily="34" charset="-128"/>
                  <a:ea typeface="Meiryo" panose="020B0604030504040204" pitchFamily="34" charset="-128"/>
                </a:rPr>
                <a:t>　</a:t>
              </a:r>
              <a:r>
                <a:rPr kumimoji="1" lang="en-US" altLang="ja-JP" sz="600" b="1" dirty="0">
                  <a:latin typeface="Meiryo" panose="020B0604030504040204" pitchFamily="34" charset="-128"/>
                  <a:ea typeface="Meiryo" panose="020B0604030504040204" pitchFamily="34" charset="-128"/>
                </a:rPr>
                <a:t>  </a:t>
              </a:r>
              <a:r>
                <a:rPr kumimoji="1" lang="ja-JP" altLang="en-US" sz="600" b="1" dirty="0">
                  <a:latin typeface="Meiryo" panose="020B0604030504040204" pitchFamily="34" charset="-128"/>
                  <a:ea typeface="Meiryo" panose="020B0604030504040204" pitchFamily="34" charset="-128"/>
                </a:rPr>
                <a:t>都道府県限定</a:t>
              </a:r>
            </a:p>
          </p:txBody>
        </p:sp>
        <p:sp>
          <p:nvSpPr>
            <p:cNvPr id="150" name="円/楕円 37">
              <a:extLst>
                <a:ext uri="{FF2B5EF4-FFF2-40B4-BE49-F238E27FC236}">
                  <a16:creationId xmlns:a16="http://schemas.microsoft.com/office/drawing/2014/main" id="{43B777B2-DE45-2865-D832-2EE77F8309C8}"/>
                </a:ext>
              </a:extLst>
            </p:cNvPr>
            <p:cNvSpPr/>
            <p:nvPr/>
          </p:nvSpPr>
          <p:spPr>
            <a:xfrm>
              <a:off x="5356480" y="4852087"/>
              <a:ext cx="107481" cy="10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1" name="テキスト ボックス 150">
              <a:extLst>
                <a:ext uri="{FF2B5EF4-FFF2-40B4-BE49-F238E27FC236}">
                  <a16:creationId xmlns:a16="http://schemas.microsoft.com/office/drawing/2014/main" id="{707FD87A-FBDF-A918-3A62-EA0A8A4787B4}"/>
                </a:ext>
              </a:extLst>
            </p:cNvPr>
            <p:cNvSpPr txBox="1"/>
            <p:nvPr/>
          </p:nvSpPr>
          <p:spPr>
            <a:xfrm>
              <a:off x="5248347" y="4809868"/>
              <a:ext cx="252885" cy="220536"/>
            </a:xfrm>
            <a:prstGeom prst="rect">
              <a:avLst/>
            </a:prstGeom>
            <a:noFill/>
          </p:spPr>
          <p:txBody>
            <a:bodyPr wrap="square" rtlCol="0">
              <a:spAutoFit/>
            </a:bodyPr>
            <a:lstStyle/>
            <a:p>
              <a:r>
                <a:rPr kumimoji="1" lang="ja-JP" altLang="en-US" sz="600" b="1">
                  <a:solidFill>
                    <a:srgbClr val="FF0000"/>
                  </a:solidFill>
                  <a:latin typeface="Meiryo" panose="020B0604030504040204" pitchFamily="34" charset="-128"/>
                  <a:ea typeface="Meiryo" panose="020B0604030504040204" pitchFamily="34" charset="-128"/>
                </a:rPr>
                <a:t>！</a:t>
              </a:r>
            </a:p>
          </p:txBody>
        </p:sp>
      </p:grpSp>
    </p:spTree>
    <p:extLst>
      <p:ext uri="{BB962C8B-B14F-4D97-AF65-F5344CB8AC3E}">
        <p14:creationId xmlns:p14="http://schemas.microsoft.com/office/powerpoint/2010/main" val="2896196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A87724DA-0F41-BCC5-5740-529BF060E357}"/>
              </a:ext>
            </a:extLst>
          </p:cNvPr>
          <p:cNvSpPr/>
          <p:nvPr/>
        </p:nvSpPr>
        <p:spPr>
          <a:xfrm>
            <a:off x="0" y="1820742"/>
            <a:ext cx="9905999" cy="3195537"/>
          </a:xfrm>
          <a:prstGeom prst="roundRect">
            <a:avLst>
              <a:gd name="adj" fmla="val 0"/>
            </a:avLst>
          </a:prstGeom>
          <a:solidFill>
            <a:srgbClr val="C5C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01AB99D6-F052-D3BD-CA67-FD56DB747803}"/>
              </a:ext>
            </a:extLst>
          </p:cNvPr>
          <p:cNvPicPr>
            <a:picLocks noChangeAspect="1"/>
          </p:cNvPicPr>
          <p:nvPr/>
        </p:nvPicPr>
        <p:blipFill>
          <a:blip r:embed="rId3"/>
          <a:srcRect/>
          <a:stretch/>
        </p:blipFill>
        <p:spPr>
          <a:xfrm>
            <a:off x="7920318" y="3298455"/>
            <a:ext cx="1132797" cy="713948"/>
          </a:xfrm>
          <a:prstGeom prst="rect">
            <a:avLst/>
          </a:prstGeom>
          <a:effectLst>
            <a:glow rad="38100">
              <a:schemeClr val="bg1"/>
            </a:glow>
          </a:effectLst>
        </p:spPr>
      </p:pic>
      <p:pic>
        <p:nvPicPr>
          <p:cNvPr id="12" name="図 11">
            <a:extLst>
              <a:ext uri="{FF2B5EF4-FFF2-40B4-BE49-F238E27FC236}">
                <a16:creationId xmlns:a16="http://schemas.microsoft.com/office/drawing/2014/main" id="{9F9E96CF-5C86-C370-6919-4E7C00B573D4}"/>
              </a:ext>
            </a:extLst>
          </p:cNvPr>
          <p:cNvPicPr>
            <a:picLocks noChangeAspect="1"/>
          </p:cNvPicPr>
          <p:nvPr/>
        </p:nvPicPr>
        <p:blipFill>
          <a:blip r:embed="rId4"/>
          <a:srcRect/>
          <a:stretch/>
        </p:blipFill>
        <p:spPr>
          <a:xfrm>
            <a:off x="9108811" y="3295034"/>
            <a:ext cx="363408" cy="716859"/>
          </a:xfrm>
          <a:prstGeom prst="rect">
            <a:avLst/>
          </a:prstGeom>
          <a:effectLst>
            <a:glow rad="25400">
              <a:schemeClr val="bg1"/>
            </a:glow>
          </a:effectLst>
        </p:spPr>
      </p:pic>
      <p:grpSp>
        <p:nvGrpSpPr>
          <p:cNvPr id="2" name="グループ化 1">
            <a:extLst>
              <a:ext uri="{FF2B5EF4-FFF2-40B4-BE49-F238E27FC236}">
                <a16:creationId xmlns:a16="http://schemas.microsoft.com/office/drawing/2014/main" id="{0FA5BACC-4E6F-4B6D-A82E-7D9B8B9D3E4D}"/>
              </a:ext>
            </a:extLst>
          </p:cNvPr>
          <p:cNvGrpSpPr/>
          <p:nvPr/>
        </p:nvGrpSpPr>
        <p:grpSpPr>
          <a:xfrm>
            <a:off x="4205121" y="5752941"/>
            <a:ext cx="1495759" cy="537647"/>
            <a:chOff x="4232315" y="5752941"/>
            <a:chExt cx="1495759" cy="537647"/>
          </a:xfrm>
        </p:grpSpPr>
        <p:pic>
          <p:nvPicPr>
            <p:cNvPr id="3" name="Picture 2" descr="ジャムム">
              <a:extLst>
                <a:ext uri="{FF2B5EF4-FFF2-40B4-BE49-F238E27FC236}">
                  <a16:creationId xmlns:a16="http://schemas.microsoft.com/office/drawing/2014/main" id="{51195BD2-3816-D9C3-F33A-3E7EC924468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714013" y="5967675"/>
              <a:ext cx="1014061" cy="322913"/>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824386BB-9915-0E59-49DC-4688CD63506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32315" y="5752941"/>
              <a:ext cx="362917" cy="537647"/>
            </a:xfrm>
            <a:prstGeom prst="rect">
              <a:avLst/>
            </a:prstGeom>
          </p:spPr>
        </p:pic>
      </p:grpSp>
      <p:pic>
        <p:nvPicPr>
          <p:cNvPr id="5" name="図 4">
            <a:extLst>
              <a:ext uri="{FF2B5EF4-FFF2-40B4-BE49-F238E27FC236}">
                <a16:creationId xmlns:a16="http://schemas.microsoft.com/office/drawing/2014/main" id="{1C83D6E1-AAA5-834B-5FE0-F77A4B5BACF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19136" y="2835221"/>
            <a:ext cx="1429919" cy="1187558"/>
          </a:xfrm>
          <a:prstGeom prst="rect">
            <a:avLst/>
          </a:prstGeom>
          <a:effectLst>
            <a:glow rad="38100">
              <a:schemeClr val="bg1"/>
            </a:glow>
          </a:effectLst>
        </p:spPr>
      </p:pic>
      <p:grpSp>
        <p:nvGrpSpPr>
          <p:cNvPr id="15" name="グループ化 14">
            <a:extLst>
              <a:ext uri="{FF2B5EF4-FFF2-40B4-BE49-F238E27FC236}">
                <a16:creationId xmlns:a16="http://schemas.microsoft.com/office/drawing/2014/main" id="{AF73F5EE-B7C2-6FF7-6402-FEAEA73A9F99}"/>
              </a:ext>
            </a:extLst>
          </p:cNvPr>
          <p:cNvGrpSpPr/>
          <p:nvPr/>
        </p:nvGrpSpPr>
        <p:grpSpPr>
          <a:xfrm>
            <a:off x="563638" y="2414238"/>
            <a:ext cx="5421719" cy="1640250"/>
            <a:chOff x="563638" y="2683821"/>
            <a:chExt cx="5421719" cy="1640250"/>
          </a:xfrm>
        </p:grpSpPr>
        <p:sp>
          <p:nvSpPr>
            <p:cNvPr id="16" name="テキスト ボックス 15">
              <a:extLst>
                <a:ext uri="{FF2B5EF4-FFF2-40B4-BE49-F238E27FC236}">
                  <a16:creationId xmlns:a16="http://schemas.microsoft.com/office/drawing/2014/main" id="{A0D48A38-DFDE-BB68-F1C1-06D96704DB7C}"/>
                </a:ext>
              </a:extLst>
            </p:cNvPr>
            <p:cNvSpPr txBox="1"/>
            <p:nvPr/>
          </p:nvSpPr>
          <p:spPr>
            <a:xfrm>
              <a:off x="1538400" y="2922408"/>
              <a:ext cx="3467616" cy="584775"/>
            </a:xfrm>
            <a:prstGeom prst="rect">
              <a:avLst/>
            </a:prstGeom>
            <a:noFill/>
          </p:spPr>
          <p:txBody>
            <a:bodyPr wrap="none" rtlCol="0">
              <a:spAutoFit/>
            </a:bodyPr>
            <a:lstStyle/>
            <a:p>
              <a:pPr algn="ctr"/>
              <a:r>
                <a:rPr kumimoji="1" lang="ja-JP" altLang="en-US" sz="3200" b="1">
                  <a:solidFill>
                    <a:schemeClr val="bg1"/>
                  </a:solidFill>
                  <a:latin typeface="Meiryo" panose="020B0604030504040204" pitchFamily="34" charset="-128"/>
                  <a:ea typeface="Meiryo" panose="020B0604030504040204" pitchFamily="34" charset="-128"/>
                </a:rPr>
                <a:t>サイネージセット</a:t>
              </a:r>
            </a:p>
          </p:txBody>
        </p:sp>
        <p:sp>
          <p:nvSpPr>
            <p:cNvPr id="17" name="テキスト ボックス 16">
              <a:extLst>
                <a:ext uri="{FF2B5EF4-FFF2-40B4-BE49-F238E27FC236}">
                  <a16:creationId xmlns:a16="http://schemas.microsoft.com/office/drawing/2014/main" id="{3E305DA5-BB29-9D50-16E8-CF1B8C6F0346}"/>
                </a:ext>
              </a:extLst>
            </p:cNvPr>
            <p:cNvSpPr txBox="1"/>
            <p:nvPr/>
          </p:nvSpPr>
          <p:spPr>
            <a:xfrm>
              <a:off x="857484" y="3800851"/>
              <a:ext cx="4852610" cy="523220"/>
            </a:xfrm>
            <a:prstGeom prst="rect">
              <a:avLst/>
            </a:prstGeom>
            <a:noFill/>
          </p:spPr>
          <p:txBody>
            <a:bodyPr wrap="none" rtlCol="0">
              <a:spAutoFit/>
            </a:bodyPr>
            <a:lstStyle/>
            <a:p>
              <a:pPr algn="ctr"/>
              <a:r>
                <a:rPr kumimoji="1" lang="ja-JP" altLang="en-US" sz="2800" b="1">
                  <a:solidFill>
                    <a:schemeClr val="bg1"/>
                  </a:solidFill>
                  <a:latin typeface="Meiryo" panose="020B0604030504040204" pitchFamily="34" charset="-128"/>
                  <a:ea typeface="Meiryo" panose="020B0604030504040204" pitchFamily="34" charset="-128"/>
                </a:rPr>
                <a:t>東京メトロサイネージセット</a:t>
              </a:r>
            </a:p>
          </p:txBody>
        </p:sp>
        <p:sp>
          <p:nvSpPr>
            <p:cNvPr id="18" name="正方形/長方形 17">
              <a:extLst>
                <a:ext uri="{FF2B5EF4-FFF2-40B4-BE49-F238E27FC236}">
                  <a16:creationId xmlns:a16="http://schemas.microsoft.com/office/drawing/2014/main" id="{84549128-4875-BB54-6B5B-672D43971A69}"/>
                </a:ext>
              </a:extLst>
            </p:cNvPr>
            <p:cNvSpPr/>
            <p:nvPr/>
          </p:nvSpPr>
          <p:spPr>
            <a:xfrm>
              <a:off x="563638" y="2683821"/>
              <a:ext cx="5421719" cy="93621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a:extLst>
              <a:ext uri="{FF2B5EF4-FFF2-40B4-BE49-F238E27FC236}">
                <a16:creationId xmlns:a16="http://schemas.microsoft.com/office/drawing/2014/main" id="{BF350605-555E-AAC5-DF97-C8AAAD413EC9}"/>
              </a:ext>
            </a:extLst>
          </p:cNvPr>
          <p:cNvSpPr txBox="1"/>
          <p:nvPr/>
        </p:nvSpPr>
        <p:spPr>
          <a:xfrm>
            <a:off x="4031916" y="1064475"/>
            <a:ext cx="1842171" cy="769441"/>
          </a:xfrm>
          <a:prstGeom prst="rect">
            <a:avLst/>
          </a:prstGeom>
          <a:noFill/>
        </p:spPr>
        <p:txBody>
          <a:bodyPr wrap="none" rtlCol="0">
            <a:spAutoFit/>
          </a:bodyPr>
          <a:lstStyle/>
          <a:p>
            <a:pPr algn="ctr"/>
            <a:r>
              <a:rPr kumimoji="1" lang="en-US" altLang="ja-JP" sz="4400" b="1" dirty="0">
                <a:solidFill>
                  <a:srgbClr val="C5C01B"/>
                </a:solidFill>
                <a:latin typeface="Meiryo" panose="020B0604030504040204" pitchFamily="34" charset="-128"/>
                <a:ea typeface="Meiryo" panose="020B0604030504040204" pitchFamily="34" charset="-128"/>
              </a:rPr>
              <a:t>-</a:t>
            </a:r>
            <a:r>
              <a:rPr kumimoji="1" lang="ja-JP" altLang="en-US" sz="4400" b="1">
                <a:solidFill>
                  <a:srgbClr val="C5C01B"/>
                </a:solidFill>
                <a:latin typeface="Meiryo" panose="020B0604030504040204" pitchFamily="34" charset="-128"/>
                <a:ea typeface="Meiryo" panose="020B0604030504040204" pitchFamily="34" charset="-128"/>
              </a:rPr>
              <a:t>東京</a:t>
            </a:r>
            <a:r>
              <a:rPr kumimoji="1" lang="en-US" altLang="ja-JP" sz="4400" b="1" dirty="0">
                <a:solidFill>
                  <a:srgbClr val="C5C01B"/>
                </a:solidFill>
                <a:latin typeface="Meiryo" panose="020B0604030504040204" pitchFamily="34" charset="-128"/>
                <a:ea typeface="Meiryo" panose="020B0604030504040204" pitchFamily="34" charset="-128"/>
              </a:rPr>
              <a:t>-</a:t>
            </a:r>
            <a:endParaRPr kumimoji="1" lang="ja-JP" altLang="en-US" sz="4400" b="1">
              <a:solidFill>
                <a:srgbClr val="C5C01B"/>
              </a:solidFill>
              <a:latin typeface="Meiryo" panose="020B0604030504040204" pitchFamily="34" charset="-128"/>
              <a:ea typeface="Meiryo" panose="020B0604030504040204" pitchFamily="34" charset="-128"/>
            </a:endParaRPr>
          </a:p>
        </p:txBody>
      </p:sp>
      <p:pic>
        <p:nvPicPr>
          <p:cNvPr id="7" name="図 6">
            <a:extLst>
              <a:ext uri="{FF2B5EF4-FFF2-40B4-BE49-F238E27FC236}">
                <a16:creationId xmlns:a16="http://schemas.microsoft.com/office/drawing/2014/main" id="{B84C801A-5694-FC22-1023-4C67873C8AA3}"/>
              </a:ext>
            </a:extLst>
          </p:cNvPr>
          <p:cNvPicPr>
            <a:picLocks noChangeAspect="1"/>
          </p:cNvPicPr>
          <p:nvPr/>
        </p:nvPicPr>
        <p:blipFill>
          <a:blip r:embed="rId8"/>
          <a:stretch>
            <a:fillRect/>
          </a:stretch>
        </p:blipFill>
        <p:spPr>
          <a:xfrm>
            <a:off x="8141848" y="1935984"/>
            <a:ext cx="1324471" cy="156845"/>
          </a:xfrm>
          <a:prstGeom prst="rect">
            <a:avLst/>
          </a:prstGeom>
        </p:spPr>
      </p:pic>
    </p:spTree>
    <p:extLst>
      <p:ext uri="{BB962C8B-B14F-4D97-AF65-F5344CB8AC3E}">
        <p14:creationId xmlns:p14="http://schemas.microsoft.com/office/powerpoint/2010/main" val="93041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正方形/長方形 305">
            <a:extLst>
              <a:ext uri="{FF2B5EF4-FFF2-40B4-BE49-F238E27FC236}">
                <a16:creationId xmlns:a16="http://schemas.microsoft.com/office/drawing/2014/main" id="{10FC89A7-3B86-404E-B9FF-E94BB9CC0012}"/>
              </a:ext>
            </a:extLst>
          </p:cNvPr>
          <p:cNvSpPr/>
          <p:nvPr/>
        </p:nvSpPr>
        <p:spPr>
          <a:xfrm flipV="1">
            <a:off x="361191" y="5553559"/>
            <a:ext cx="9283101" cy="576000"/>
          </a:xfrm>
          <a:prstGeom prst="rect">
            <a:avLst/>
          </a:prstGeom>
          <a:gradFill flip="none" rotWithShape="1">
            <a:gsLst>
              <a:gs pos="100000">
                <a:schemeClr val="bg1"/>
              </a:gs>
              <a:gs pos="0">
                <a:srgbClr val="EEEDC6"/>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7" name="直線コネクタ 306">
            <a:extLst>
              <a:ext uri="{FF2B5EF4-FFF2-40B4-BE49-F238E27FC236}">
                <a16:creationId xmlns:a16="http://schemas.microsoft.com/office/drawing/2014/main" id="{9998447D-9198-9A4D-BA3E-35B88AB81660}"/>
              </a:ext>
            </a:extLst>
          </p:cNvPr>
          <p:cNvCxnSpPr>
            <a:cxnSpLocks/>
          </p:cNvCxnSpPr>
          <p:nvPr/>
        </p:nvCxnSpPr>
        <p:spPr>
          <a:xfrm flipV="1">
            <a:off x="361585" y="5553559"/>
            <a:ext cx="9293209" cy="7144"/>
          </a:xfrm>
          <a:prstGeom prst="line">
            <a:avLst/>
          </a:prstGeom>
          <a:ln>
            <a:solidFill>
              <a:srgbClr val="C5C01B"/>
            </a:solidFill>
          </a:ln>
        </p:spPr>
        <p:style>
          <a:lnRef idx="1">
            <a:schemeClr val="accent1"/>
          </a:lnRef>
          <a:fillRef idx="0">
            <a:schemeClr val="accent1"/>
          </a:fillRef>
          <a:effectRef idx="0">
            <a:schemeClr val="accent1"/>
          </a:effectRef>
          <a:fontRef idx="minor">
            <a:schemeClr val="tx1"/>
          </a:fontRef>
        </p:style>
      </p:cxnSp>
      <p:sp>
        <p:nvSpPr>
          <p:cNvPr id="308" name="平行四辺形 307">
            <a:extLst>
              <a:ext uri="{FF2B5EF4-FFF2-40B4-BE49-F238E27FC236}">
                <a16:creationId xmlns:a16="http://schemas.microsoft.com/office/drawing/2014/main" id="{A52B71FD-1DC9-0740-A11F-7BAE949CC15A}"/>
              </a:ext>
            </a:extLst>
          </p:cNvPr>
          <p:cNvSpPr/>
          <p:nvPr/>
        </p:nvSpPr>
        <p:spPr>
          <a:xfrm>
            <a:off x="177693" y="5545346"/>
            <a:ext cx="673027" cy="689838"/>
          </a:xfrm>
          <a:prstGeom prst="parallelogram">
            <a:avLst>
              <a:gd name="adj" fmla="val 27873"/>
            </a:avLst>
          </a:prstGeom>
          <a:gradFill>
            <a:gsLst>
              <a:gs pos="100000">
                <a:srgbClr val="C5C01C"/>
              </a:gs>
              <a:gs pos="0">
                <a:srgbClr val="EEEDC6"/>
              </a:gs>
            </a:gsLst>
            <a:lin ang="16200000" scaled="1"/>
          </a:gradFill>
          <a:ln w="76200" cap="rnd">
            <a:gradFill>
              <a:gsLst>
                <a:gs pos="0">
                  <a:srgbClr val="C5C01C"/>
                </a:gs>
                <a:gs pos="100000">
                  <a:srgbClr val="EEEDC6"/>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テキスト ボックス 308">
            <a:extLst>
              <a:ext uri="{FF2B5EF4-FFF2-40B4-BE49-F238E27FC236}">
                <a16:creationId xmlns:a16="http://schemas.microsoft.com/office/drawing/2014/main" id="{06B4CC58-546A-5340-9213-315CE32EC066}"/>
              </a:ext>
            </a:extLst>
          </p:cNvPr>
          <p:cNvSpPr txBox="1"/>
          <p:nvPr/>
        </p:nvSpPr>
        <p:spPr>
          <a:xfrm>
            <a:off x="194517" y="5438973"/>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3</a:t>
            </a:r>
          </a:p>
        </p:txBody>
      </p:sp>
      <p:sp>
        <p:nvSpPr>
          <p:cNvPr id="303" name="正方形/長方形 302">
            <a:extLst>
              <a:ext uri="{FF2B5EF4-FFF2-40B4-BE49-F238E27FC236}">
                <a16:creationId xmlns:a16="http://schemas.microsoft.com/office/drawing/2014/main" id="{3B0F4C3E-734A-C546-8246-0ED960B45BCB}"/>
              </a:ext>
            </a:extLst>
          </p:cNvPr>
          <p:cNvSpPr/>
          <p:nvPr/>
        </p:nvSpPr>
        <p:spPr>
          <a:xfrm flipV="1">
            <a:off x="361191" y="2325344"/>
            <a:ext cx="9283101" cy="576000"/>
          </a:xfrm>
          <a:prstGeom prst="rect">
            <a:avLst/>
          </a:prstGeom>
          <a:gradFill flip="none" rotWithShape="1">
            <a:gsLst>
              <a:gs pos="100000">
                <a:schemeClr val="bg1"/>
              </a:gs>
              <a:gs pos="0">
                <a:srgbClr val="EEEDC6"/>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4" name="直線コネクタ 303">
            <a:extLst>
              <a:ext uri="{FF2B5EF4-FFF2-40B4-BE49-F238E27FC236}">
                <a16:creationId xmlns:a16="http://schemas.microsoft.com/office/drawing/2014/main" id="{1C1B22B1-D48A-4A4E-9E2E-DFA80D556317}"/>
              </a:ext>
            </a:extLst>
          </p:cNvPr>
          <p:cNvCxnSpPr>
            <a:cxnSpLocks/>
          </p:cNvCxnSpPr>
          <p:nvPr/>
        </p:nvCxnSpPr>
        <p:spPr>
          <a:xfrm flipV="1">
            <a:off x="361585" y="2325344"/>
            <a:ext cx="9293209" cy="7144"/>
          </a:xfrm>
          <a:prstGeom prst="line">
            <a:avLst/>
          </a:prstGeom>
          <a:ln>
            <a:solidFill>
              <a:srgbClr val="C5C01B"/>
            </a:solidFill>
          </a:ln>
        </p:spPr>
        <p:style>
          <a:lnRef idx="1">
            <a:schemeClr val="accent1"/>
          </a:lnRef>
          <a:fillRef idx="0">
            <a:schemeClr val="accent1"/>
          </a:fillRef>
          <a:effectRef idx="0">
            <a:schemeClr val="accent1"/>
          </a:effectRef>
          <a:fontRef idx="minor">
            <a:schemeClr val="tx1"/>
          </a:fontRef>
        </p:style>
      </p:cxnSp>
      <p:sp>
        <p:nvSpPr>
          <p:cNvPr id="181" name="正方形/長方形 180">
            <a:extLst>
              <a:ext uri="{FF2B5EF4-FFF2-40B4-BE49-F238E27FC236}">
                <a16:creationId xmlns:a16="http://schemas.microsoft.com/office/drawing/2014/main" id="{2928F103-B2EC-DE43-B544-3BEAE66D4B42}"/>
              </a:ext>
            </a:extLst>
          </p:cNvPr>
          <p:cNvSpPr/>
          <p:nvPr/>
        </p:nvSpPr>
        <p:spPr>
          <a:xfrm flipV="1">
            <a:off x="361191" y="1065952"/>
            <a:ext cx="9283101" cy="576000"/>
          </a:xfrm>
          <a:prstGeom prst="rect">
            <a:avLst/>
          </a:prstGeom>
          <a:gradFill flip="none" rotWithShape="1">
            <a:gsLst>
              <a:gs pos="100000">
                <a:schemeClr val="bg1"/>
              </a:gs>
              <a:gs pos="0">
                <a:srgbClr val="EEEDC6"/>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角丸四角形 204">
            <a:extLst>
              <a:ext uri="{FF2B5EF4-FFF2-40B4-BE49-F238E27FC236}">
                <a16:creationId xmlns:a16="http://schemas.microsoft.com/office/drawing/2014/main" id="{BDADFB6D-ACD0-B344-B9BB-A830696C4A79}"/>
              </a:ext>
            </a:extLst>
          </p:cNvPr>
          <p:cNvSpPr/>
          <p:nvPr/>
        </p:nvSpPr>
        <p:spPr>
          <a:xfrm>
            <a:off x="1803253" y="2793355"/>
            <a:ext cx="5137685" cy="2664000"/>
          </a:xfrm>
          <a:prstGeom prst="roundRect">
            <a:avLst>
              <a:gd name="adj" fmla="val 2989"/>
            </a:avLst>
          </a:prstGeom>
          <a:solidFill>
            <a:srgbClr val="EEEDC6"/>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163" name="台形 162">
            <a:extLst>
              <a:ext uri="{FF2B5EF4-FFF2-40B4-BE49-F238E27FC236}">
                <a16:creationId xmlns:a16="http://schemas.microsoft.com/office/drawing/2014/main" id="{3932D21E-4D22-BC4D-BB70-6B3723E13C90}"/>
              </a:ext>
            </a:extLst>
          </p:cNvPr>
          <p:cNvSpPr/>
          <p:nvPr/>
        </p:nvSpPr>
        <p:spPr>
          <a:xfrm rot="10800000">
            <a:off x="3640853" y="2811155"/>
            <a:ext cx="1513576" cy="324000"/>
          </a:xfrm>
          <a:prstGeom prst="trapezoid">
            <a:avLst/>
          </a:prstGeom>
          <a:solidFill>
            <a:srgbClr val="C5C01C"/>
          </a:solidFill>
          <a:ln w="5715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台形 163">
            <a:extLst>
              <a:ext uri="{FF2B5EF4-FFF2-40B4-BE49-F238E27FC236}">
                <a16:creationId xmlns:a16="http://schemas.microsoft.com/office/drawing/2014/main" id="{39209CDD-DB24-994D-9B56-AA9F2485B906}"/>
              </a:ext>
            </a:extLst>
          </p:cNvPr>
          <p:cNvSpPr/>
          <p:nvPr/>
        </p:nvSpPr>
        <p:spPr>
          <a:xfrm rot="10800000">
            <a:off x="5345666" y="2811155"/>
            <a:ext cx="1513576" cy="324000"/>
          </a:xfrm>
          <a:prstGeom prst="trapezoid">
            <a:avLst/>
          </a:prstGeom>
          <a:solidFill>
            <a:srgbClr val="C5C01C"/>
          </a:solidFill>
          <a:ln w="5715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平行四辺形 148">
            <a:extLst>
              <a:ext uri="{FF2B5EF4-FFF2-40B4-BE49-F238E27FC236}">
                <a16:creationId xmlns:a16="http://schemas.microsoft.com/office/drawing/2014/main" id="{B8BBEC6D-8B91-C240-ADBF-D0EF61EE9B0A}"/>
              </a:ext>
            </a:extLst>
          </p:cNvPr>
          <p:cNvSpPr/>
          <p:nvPr/>
        </p:nvSpPr>
        <p:spPr>
          <a:xfrm>
            <a:off x="197066" y="406125"/>
            <a:ext cx="9558190" cy="464038"/>
          </a:xfrm>
          <a:prstGeom prst="parallelogram">
            <a:avLst/>
          </a:prstGeom>
          <a:solidFill>
            <a:srgbClr val="C5C01C"/>
          </a:solidFill>
          <a:ln w="7620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7F9011FD-B106-3048-A9E5-E4268788E05B}"/>
              </a:ext>
            </a:extLst>
          </p:cNvPr>
          <p:cNvCxnSpPr>
            <a:cxnSpLocks/>
          </p:cNvCxnSpPr>
          <p:nvPr/>
        </p:nvCxnSpPr>
        <p:spPr>
          <a:xfrm flipV="1">
            <a:off x="361585" y="1061828"/>
            <a:ext cx="9293209" cy="7144"/>
          </a:xfrm>
          <a:prstGeom prst="line">
            <a:avLst/>
          </a:prstGeom>
          <a:ln>
            <a:solidFill>
              <a:srgbClr val="C5C01B"/>
            </a:solidFill>
          </a:ln>
        </p:spPr>
        <p:style>
          <a:lnRef idx="1">
            <a:schemeClr val="accent1"/>
          </a:lnRef>
          <a:fillRef idx="0">
            <a:schemeClr val="accent1"/>
          </a:fillRef>
          <a:effectRef idx="0">
            <a:schemeClr val="accent1"/>
          </a:effectRef>
          <a:fontRef idx="minor">
            <a:schemeClr val="tx1"/>
          </a:fontRef>
        </p:style>
      </p:cxnSp>
      <p:pic>
        <p:nvPicPr>
          <p:cNvPr id="283" name="図 282">
            <a:extLst>
              <a:ext uri="{FF2B5EF4-FFF2-40B4-BE49-F238E27FC236}">
                <a16:creationId xmlns:a16="http://schemas.microsoft.com/office/drawing/2014/main" id="{21244445-553A-CE47-87DF-C439C852561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6371"/>
          <a:stretch/>
        </p:blipFill>
        <p:spPr>
          <a:xfrm>
            <a:off x="361191" y="93413"/>
            <a:ext cx="1357574" cy="250990"/>
          </a:xfrm>
          <a:prstGeom prst="rect">
            <a:avLst/>
          </a:prstGeom>
        </p:spPr>
      </p:pic>
      <p:sp>
        <p:nvSpPr>
          <p:cNvPr id="191" name="正方形/長方形 190">
            <a:extLst>
              <a:ext uri="{FF2B5EF4-FFF2-40B4-BE49-F238E27FC236}">
                <a16:creationId xmlns:a16="http://schemas.microsoft.com/office/drawing/2014/main" id="{AB137241-7319-8345-ACC9-D4625166B66A}"/>
              </a:ext>
            </a:extLst>
          </p:cNvPr>
          <p:cNvSpPr/>
          <p:nvPr/>
        </p:nvSpPr>
        <p:spPr>
          <a:xfrm>
            <a:off x="332457" y="428646"/>
            <a:ext cx="4971233" cy="523220"/>
          </a:xfrm>
          <a:prstGeom prst="rect">
            <a:avLst/>
          </a:prstGeom>
        </p:spPr>
        <p:txBody>
          <a:bodyPr wrap="none">
            <a:spAutoFit/>
          </a:bodyPr>
          <a:lstStyle/>
          <a:p>
            <a:pPr defTabSz="990570">
              <a:spcBef>
                <a:spcPct val="0"/>
              </a:spcBef>
              <a:defRPr/>
            </a:pPr>
            <a:r>
              <a:rPr lang="ja-JP" altLang="en-US" sz="2800" b="1">
                <a:solidFill>
                  <a:schemeClr val="bg1"/>
                </a:solidFill>
                <a:latin typeface="メイリオ" panose="020B0604030504040204" pitchFamily="50" charset="-128"/>
                <a:ea typeface="メイリオ" panose="020B0604030504040204" pitchFamily="50" charset="-128"/>
                <a:cs typeface="Hiragino Kaku Gothic StdN W8" charset="-128"/>
              </a:rPr>
              <a:t>東京メトロ</a:t>
            </a:r>
            <a:r>
              <a:rPr lang="en-US" altLang="ja-JP" sz="2800" b="1" dirty="0">
                <a:solidFill>
                  <a:schemeClr val="bg1"/>
                </a:solidFill>
                <a:latin typeface="メイリオ" panose="020B0604030504040204" pitchFamily="50" charset="-128"/>
                <a:ea typeface="メイリオ" panose="020B0604030504040204" pitchFamily="50" charset="-128"/>
                <a:cs typeface="Hiragino Kaku Gothic StdN W8" charset="-128"/>
              </a:rPr>
              <a:t> </a:t>
            </a:r>
            <a:r>
              <a:rPr lang="ja-JP" altLang="en-US" sz="2800" b="1">
                <a:solidFill>
                  <a:schemeClr val="bg1"/>
                </a:solidFill>
                <a:latin typeface="メイリオ" panose="020B0604030504040204" pitchFamily="50" charset="-128"/>
                <a:ea typeface="メイリオ" panose="020B0604030504040204" pitchFamily="50" charset="-128"/>
                <a:cs typeface="Hiragino Kaku Gothic StdN W8" charset="-128"/>
              </a:rPr>
              <a:t>サイネージセット</a:t>
            </a:r>
            <a:endParaRPr lang="en-US" altLang="ja-JP" sz="2800" b="1" spc="300" dirty="0">
              <a:solidFill>
                <a:schemeClr val="bg1"/>
              </a:solidFill>
              <a:latin typeface="Meiryo" charset="-128"/>
              <a:ea typeface="Meiryo" charset="-128"/>
              <a:cs typeface="Meiryo" charset="-128"/>
            </a:endParaRPr>
          </a:p>
        </p:txBody>
      </p:sp>
      <p:sp>
        <p:nvSpPr>
          <p:cNvPr id="103" name="テキスト ボックス 102">
            <a:extLst>
              <a:ext uri="{FF2B5EF4-FFF2-40B4-BE49-F238E27FC236}">
                <a16:creationId xmlns:a16="http://schemas.microsoft.com/office/drawing/2014/main" id="{C1C15182-7EA2-EB48-9132-51F111758813}"/>
              </a:ext>
            </a:extLst>
          </p:cNvPr>
          <p:cNvSpPr txBox="1"/>
          <p:nvPr/>
        </p:nvSpPr>
        <p:spPr>
          <a:xfrm>
            <a:off x="6320262" y="457054"/>
            <a:ext cx="3475032" cy="428194"/>
          </a:xfrm>
          <a:prstGeom prst="rect">
            <a:avLst/>
          </a:prstGeom>
          <a:noFill/>
        </p:spPr>
        <p:txBody>
          <a:bodyPr wrap="square" rtlCol="0">
            <a:spAutoFit/>
          </a:bodyPr>
          <a:lstStyle/>
          <a:p>
            <a:pPr lvl="0" algn="r">
              <a:lnSpc>
                <a:spcPct val="120000"/>
              </a:lnSpc>
              <a:defRPr/>
            </a:pPr>
            <a:r>
              <a:rPr lang="ja-JP" altLang="en-US" sz="900" b="1" dirty="0">
                <a:solidFill>
                  <a:prstClr val="white"/>
                </a:solidFill>
                <a:latin typeface="Meiryo" panose="020B0604030504040204" pitchFamily="34" charset="-128"/>
                <a:ea typeface="Meiryo" panose="020B0604030504040204" pitchFamily="34" charset="-128"/>
              </a:rPr>
              <a:t>既存の静止画データから</a:t>
            </a:r>
            <a:r>
              <a:rPr lang="en-US" altLang="ja-JP" sz="900" b="1" dirty="0">
                <a:solidFill>
                  <a:prstClr val="white"/>
                </a:solidFill>
                <a:latin typeface="Meiryo" panose="020B0604030504040204" pitchFamily="34" charset="-128"/>
                <a:ea typeface="Meiryo" panose="020B0604030504040204" pitchFamily="34" charset="-128"/>
              </a:rPr>
              <a:t>15</a:t>
            </a:r>
            <a:r>
              <a:rPr lang="ja-JP" altLang="en-US" sz="900" b="1" dirty="0">
                <a:solidFill>
                  <a:prstClr val="white"/>
                </a:solidFill>
                <a:latin typeface="Meiryo" panose="020B0604030504040204" pitchFamily="34" charset="-128"/>
                <a:ea typeface="Meiryo" panose="020B0604030504040204" pitchFamily="34" charset="-128"/>
              </a:rPr>
              <a:t>秒の動画を制作し、</a:t>
            </a:r>
            <a:endParaRPr lang="en-US" altLang="ja-JP" sz="900" b="1" dirty="0">
              <a:solidFill>
                <a:prstClr val="white"/>
              </a:solidFill>
              <a:latin typeface="Meiryo" panose="020B0604030504040204" pitchFamily="34" charset="-128"/>
              <a:ea typeface="Meiryo" panose="020B0604030504040204" pitchFamily="34" charset="-128"/>
            </a:endParaRPr>
          </a:p>
          <a:p>
            <a:pPr algn="r">
              <a:lnSpc>
                <a:spcPct val="130000"/>
              </a:lnSpc>
            </a:pPr>
            <a:r>
              <a:rPr lang="ja-JP" altLang="en-US" sz="900" b="1" u="sng" dirty="0">
                <a:solidFill>
                  <a:schemeClr val="bg1"/>
                </a:solidFill>
                <a:latin typeface="Meiryo" panose="020B0604030504040204" pitchFamily="34" charset="-128"/>
                <a:ea typeface="Meiryo" panose="020B0604030504040204" pitchFamily="34" charset="-128"/>
              </a:rPr>
              <a:t>サイネージ</a:t>
            </a:r>
            <a:r>
              <a:rPr lang="ja-JP" altLang="en-US" sz="900" b="1" dirty="0">
                <a:solidFill>
                  <a:schemeClr val="bg1"/>
                </a:solidFill>
                <a:latin typeface="Meiryo" panose="020B0604030504040204" pitchFamily="34" charset="-128"/>
                <a:ea typeface="Meiryo" panose="020B0604030504040204" pitchFamily="34" charset="-128"/>
              </a:rPr>
              <a:t>と</a:t>
            </a:r>
            <a:r>
              <a:rPr lang="en-US" altLang="ja-JP" sz="900" b="1" u="sng" dirty="0">
                <a:solidFill>
                  <a:schemeClr val="bg1"/>
                </a:solidFill>
                <a:latin typeface="Meiryo" panose="020B0604030504040204" pitchFamily="34" charset="-128"/>
                <a:ea typeface="Meiryo" panose="020B0604030504040204" pitchFamily="34" charset="-128"/>
              </a:rPr>
              <a:t>Yahoo! JAPAN </a:t>
            </a:r>
            <a:r>
              <a:rPr lang="ja-JP" altLang="en-US" sz="900" b="1" u="sng" dirty="0">
                <a:solidFill>
                  <a:schemeClr val="bg1"/>
                </a:solidFill>
                <a:latin typeface="Meiryo" panose="020B0604030504040204" pitchFamily="34" charset="-128"/>
                <a:ea typeface="Meiryo" panose="020B0604030504040204" pitchFamily="34" charset="-128"/>
              </a:rPr>
              <a:t>トップページ</a:t>
            </a:r>
            <a:r>
              <a:rPr lang="ja-JP" altLang="en-US" sz="900" b="1" dirty="0">
                <a:solidFill>
                  <a:schemeClr val="bg1"/>
                </a:solidFill>
                <a:latin typeface="Meiryo" panose="020B0604030504040204" pitchFamily="34" charset="-128"/>
                <a:ea typeface="Meiryo" panose="020B0604030504040204" pitchFamily="34" charset="-128"/>
              </a:rPr>
              <a:t>で動画広告を実施。</a:t>
            </a:r>
            <a:endParaRPr lang="en-US" altLang="ja-JP" sz="900" b="1" dirty="0">
              <a:solidFill>
                <a:schemeClr val="bg1"/>
              </a:solidFill>
              <a:latin typeface="Meiryo" panose="020B0604030504040204" pitchFamily="34" charset="-128"/>
              <a:ea typeface="Meiryo" panose="020B0604030504040204" pitchFamily="34" charset="-128"/>
            </a:endParaRPr>
          </a:p>
        </p:txBody>
      </p:sp>
      <p:sp>
        <p:nvSpPr>
          <p:cNvPr id="198" name="テキスト ボックス 197">
            <a:extLst>
              <a:ext uri="{FF2B5EF4-FFF2-40B4-BE49-F238E27FC236}">
                <a16:creationId xmlns:a16="http://schemas.microsoft.com/office/drawing/2014/main" id="{000DBBB4-FCAB-4AE6-9175-32B49D74870E}"/>
              </a:ext>
            </a:extLst>
          </p:cNvPr>
          <p:cNvSpPr txBox="1"/>
          <p:nvPr/>
        </p:nvSpPr>
        <p:spPr>
          <a:xfrm>
            <a:off x="2018309" y="4373293"/>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349</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04" name="テキスト ボックス 203">
            <a:extLst>
              <a:ext uri="{FF2B5EF4-FFF2-40B4-BE49-F238E27FC236}">
                <a16:creationId xmlns:a16="http://schemas.microsoft.com/office/drawing/2014/main" id="{8B955666-6385-4917-85F9-EB03F44843AE}"/>
              </a:ext>
            </a:extLst>
          </p:cNvPr>
          <p:cNvSpPr txBox="1"/>
          <p:nvPr/>
        </p:nvSpPr>
        <p:spPr>
          <a:xfrm>
            <a:off x="3894756" y="2802958"/>
            <a:ext cx="954107" cy="415498"/>
          </a:xfrm>
          <a:prstGeom prst="rect">
            <a:avLst/>
          </a:prstGeom>
          <a:noFill/>
        </p:spPr>
        <p:txBody>
          <a:bodyPr wrap="none" rtlCol="0">
            <a:spAutoFit/>
          </a:bodyPr>
          <a:lstStyle/>
          <a:p>
            <a:r>
              <a:rPr kumimoji="1" lang="ja-JP" altLang="en-US" sz="2100" b="1" kern="0" spc="-100">
                <a:solidFill>
                  <a:schemeClr val="bg1"/>
                </a:solidFill>
                <a:latin typeface="Meiryo" panose="020B0604030504040204" pitchFamily="34" charset="-128"/>
                <a:ea typeface="Meiryo" panose="020B0604030504040204" pitchFamily="34" charset="-128"/>
              </a:rPr>
              <a:t>スマホ</a:t>
            </a:r>
            <a:endParaRPr kumimoji="1" lang="ja-JP" altLang="en-US" sz="2100" b="1" kern="0" spc="-100" dirty="0">
              <a:solidFill>
                <a:schemeClr val="bg1"/>
              </a:solidFill>
              <a:latin typeface="Meiryo" panose="020B0604030504040204" pitchFamily="34" charset="-128"/>
              <a:ea typeface="Meiryo" panose="020B0604030504040204" pitchFamily="34" charset="-128"/>
            </a:endParaRPr>
          </a:p>
        </p:txBody>
      </p:sp>
      <p:sp>
        <p:nvSpPr>
          <p:cNvPr id="207" name="テキスト ボックス 206">
            <a:extLst>
              <a:ext uri="{FF2B5EF4-FFF2-40B4-BE49-F238E27FC236}">
                <a16:creationId xmlns:a16="http://schemas.microsoft.com/office/drawing/2014/main" id="{31170289-6823-462E-8798-38E5A6C5FADC}"/>
              </a:ext>
            </a:extLst>
          </p:cNvPr>
          <p:cNvSpPr txBox="1"/>
          <p:nvPr/>
        </p:nvSpPr>
        <p:spPr>
          <a:xfrm>
            <a:off x="5402258" y="2831430"/>
            <a:ext cx="1386918" cy="369332"/>
          </a:xfrm>
          <a:prstGeom prst="rect">
            <a:avLst/>
          </a:prstGeom>
          <a:noFill/>
        </p:spPr>
        <p:txBody>
          <a:bodyPr wrap="none" rtlCol="0">
            <a:spAutoFit/>
          </a:bodyPr>
          <a:lstStyle/>
          <a:p>
            <a:r>
              <a:rPr kumimoji="1" lang="en-US" altLang="ja-JP" b="1" dirty="0">
                <a:solidFill>
                  <a:schemeClr val="bg1"/>
                </a:solidFill>
                <a:latin typeface="Meiryo" panose="020B0604030504040204" pitchFamily="34" charset="-128"/>
                <a:ea typeface="Meiryo" panose="020B0604030504040204" pitchFamily="34" charset="-128"/>
              </a:rPr>
              <a:t>PC</a:t>
            </a:r>
            <a:r>
              <a:rPr kumimoji="1" lang="ja-JP" altLang="en-US" b="1">
                <a:solidFill>
                  <a:schemeClr val="bg1"/>
                </a:solidFill>
                <a:latin typeface="Meiryo" panose="020B0604030504040204" pitchFamily="34" charset="-128"/>
                <a:ea typeface="Meiryo" panose="020B0604030504040204" pitchFamily="34" charset="-128"/>
              </a:rPr>
              <a:t>＋</a:t>
            </a:r>
            <a:r>
              <a:rPr kumimoji="1" lang="ja-JP" altLang="en-US" b="1" spc="-100">
                <a:solidFill>
                  <a:schemeClr val="bg1"/>
                </a:solidFill>
                <a:latin typeface="Meiryo" panose="020B0604030504040204" pitchFamily="34" charset="-128"/>
                <a:ea typeface="Meiryo" panose="020B0604030504040204" pitchFamily="34" charset="-128"/>
              </a:rPr>
              <a:t>スマホ</a:t>
            </a:r>
            <a:endParaRPr kumimoji="1" lang="ja-JP" altLang="en-US" b="1" spc="-100" dirty="0">
              <a:solidFill>
                <a:schemeClr val="bg1"/>
              </a:solidFill>
              <a:latin typeface="Meiryo" panose="020B0604030504040204" pitchFamily="34" charset="-128"/>
              <a:ea typeface="Meiryo" panose="020B0604030504040204" pitchFamily="34" charset="-128"/>
            </a:endParaRPr>
          </a:p>
        </p:txBody>
      </p:sp>
      <p:sp>
        <p:nvSpPr>
          <p:cNvPr id="216" name="テキスト ボックス 215">
            <a:extLst>
              <a:ext uri="{FF2B5EF4-FFF2-40B4-BE49-F238E27FC236}">
                <a16:creationId xmlns:a16="http://schemas.microsoft.com/office/drawing/2014/main" id="{481E9284-C62B-4993-A1EF-EEDDB3A6B7A7}"/>
              </a:ext>
            </a:extLst>
          </p:cNvPr>
          <p:cNvSpPr txBox="1"/>
          <p:nvPr/>
        </p:nvSpPr>
        <p:spPr>
          <a:xfrm>
            <a:off x="2018309" y="4987473"/>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320</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4" name="テキスト ボックス 223">
            <a:extLst>
              <a:ext uri="{FF2B5EF4-FFF2-40B4-BE49-F238E27FC236}">
                <a16:creationId xmlns:a16="http://schemas.microsoft.com/office/drawing/2014/main" id="{0151E3B5-DE6D-4E9F-9305-6CBBC2AF9031}"/>
              </a:ext>
            </a:extLst>
          </p:cNvPr>
          <p:cNvSpPr txBox="1"/>
          <p:nvPr/>
        </p:nvSpPr>
        <p:spPr>
          <a:xfrm>
            <a:off x="3683880" y="4366862"/>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218</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5" name="テキスト ボックス 224">
            <a:extLst>
              <a:ext uri="{FF2B5EF4-FFF2-40B4-BE49-F238E27FC236}">
                <a16:creationId xmlns:a16="http://schemas.microsoft.com/office/drawing/2014/main" id="{663D1B4A-46F6-4BE4-9AEF-A6691B124A43}"/>
              </a:ext>
            </a:extLst>
          </p:cNvPr>
          <p:cNvSpPr txBox="1"/>
          <p:nvPr/>
        </p:nvSpPr>
        <p:spPr>
          <a:xfrm>
            <a:off x="3683880" y="4981042"/>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a:t>
            </a:r>
            <a:r>
              <a:rPr kumimoji="1" lang="en-US" altLang="ja-JP" sz="1400" b="1" dirty="0">
                <a:latin typeface="Meiryo" panose="020B0604030504040204" pitchFamily="34" charset="-128"/>
                <a:ea typeface="Meiryo" panose="020B0604030504040204" pitchFamily="34" charset="-128"/>
              </a:rPr>
              <a:t>00,000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7" name="テキスト ボックス 226">
            <a:extLst>
              <a:ext uri="{FF2B5EF4-FFF2-40B4-BE49-F238E27FC236}">
                <a16:creationId xmlns:a16="http://schemas.microsoft.com/office/drawing/2014/main" id="{C47DB22B-77AE-4B93-8035-F13108C4F4B5}"/>
              </a:ext>
            </a:extLst>
          </p:cNvPr>
          <p:cNvSpPr txBox="1"/>
          <p:nvPr/>
        </p:nvSpPr>
        <p:spPr>
          <a:xfrm>
            <a:off x="5384509" y="4360511"/>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242</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8" name="テキスト ボックス 227">
            <a:extLst>
              <a:ext uri="{FF2B5EF4-FFF2-40B4-BE49-F238E27FC236}">
                <a16:creationId xmlns:a16="http://schemas.microsoft.com/office/drawing/2014/main" id="{E7F6843B-A3D2-4025-824A-25C3D5EE450E}"/>
              </a:ext>
            </a:extLst>
          </p:cNvPr>
          <p:cNvSpPr txBox="1"/>
          <p:nvPr/>
        </p:nvSpPr>
        <p:spPr>
          <a:xfrm>
            <a:off x="5374319" y="4974691"/>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222</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pic>
        <p:nvPicPr>
          <p:cNvPr id="231" name="図 230">
            <a:extLst>
              <a:ext uri="{FF2B5EF4-FFF2-40B4-BE49-F238E27FC236}">
                <a16:creationId xmlns:a16="http://schemas.microsoft.com/office/drawing/2014/main" id="{C16F2A8A-DF20-4A6A-9197-3DC6FC6ADF7F}"/>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267745" y="3225370"/>
            <a:ext cx="852663" cy="537393"/>
          </a:xfrm>
          <a:prstGeom prst="rect">
            <a:avLst/>
          </a:prstGeom>
        </p:spPr>
      </p:pic>
      <p:pic>
        <p:nvPicPr>
          <p:cNvPr id="234" name="図 233">
            <a:extLst>
              <a:ext uri="{FF2B5EF4-FFF2-40B4-BE49-F238E27FC236}">
                <a16:creationId xmlns:a16="http://schemas.microsoft.com/office/drawing/2014/main" id="{5326A0ED-DCDB-4DF1-BC98-F1DA6E9AB5CF}"/>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4279213" y="3225370"/>
            <a:ext cx="265485" cy="523697"/>
          </a:xfrm>
          <a:prstGeom prst="rect">
            <a:avLst/>
          </a:prstGeom>
        </p:spPr>
      </p:pic>
      <p:cxnSp>
        <p:nvCxnSpPr>
          <p:cNvPr id="235" name="直線コネクタ 234">
            <a:extLst>
              <a:ext uri="{FF2B5EF4-FFF2-40B4-BE49-F238E27FC236}">
                <a16:creationId xmlns:a16="http://schemas.microsoft.com/office/drawing/2014/main" id="{0A9D00A4-22E5-48A8-855D-A1CA496CFACF}"/>
              </a:ext>
            </a:extLst>
          </p:cNvPr>
          <p:cNvCxnSpPr>
            <a:cxnSpLocks/>
          </p:cNvCxnSpPr>
          <p:nvPr/>
        </p:nvCxnSpPr>
        <p:spPr>
          <a:xfrm>
            <a:off x="5391771"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36" name="直線コネクタ 235">
            <a:extLst>
              <a:ext uri="{FF2B5EF4-FFF2-40B4-BE49-F238E27FC236}">
                <a16:creationId xmlns:a16="http://schemas.microsoft.com/office/drawing/2014/main" id="{6CFD71EE-7130-4A73-91A0-3FFBAB434FF4}"/>
              </a:ext>
            </a:extLst>
          </p:cNvPr>
          <p:cNvCxnSpPr>
            <a:cxnSpLocks/>
          </p:cNvCxnSpPr>
          <p:nvPr/>
        </p:nvCxnSpPr>
        <p:spPr>
          <a:xfrm>
            <a:off x="5391771"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237" name="図 236">
            <a:extLst>
              <a:ext uri="{FF2B5EF4-FFF2-40B4-BE49-F238E27FC236}">
                <a16:creationId xmlns:a16="http://schemas.microsoft.com/office/drawing/2014/main" id="{28989A0C-7B69-4DB4-AC91-986619D11CB1}"/>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5554555" y="3225370"/>
            <a:ext cx="1030790" cy="530291"/>
          </a:xfrm>
          <a:prstGeom prst="rect">
            <a:avLst/>
          </a:prstGeom>
        </p:spPr>
      </p:pic>
      <p:cxnSp>
        <p:nvCxnSpPr>
          <p:cNvPr id="269" name="直線コネクタ 268">
            <a:extLst>
              <a:ext uri="{FF2B5EF4-FFF2-40B4-BE49-F238E27FC236}">
                <a16:creationId xmlns:a16="http://schemas.microsoft.com/office/drawing/2014/main" id="{284D5320-0AAD-45C4-BD79-E0C233CBEA30}"/>
              </a:ext>
            </a:extLst>
          </p:cNvPr>
          <p:cNvCxnSpPr>
            <a:cxnSpLocks/>
          </p:cNvCxnSpPr>
          <p:nvPr/>
        </p:nvCxnSpPr>
        <p:spPr>
          <a:xfrm>
            <a:off x="5409771"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5" name="台形 4">
            <a:extLst>
              <a:ext uri="{FF2B5EF4-FFF2-40B4-BE49-F238E27FC236}">
                <a16:creationId xmlns:a16="http://schemas.microsoft.com/office/drawing/2014/main" id="{FFF1C4B9-2C6D-FE49-9EA8-14FDA734FC18}"/>
              </a:ext>
            </a:extLst>
          </p:cNvPr>
          <p:cNvSpPr/>
          <p:nvPr/>
        </p:nvSpPr>
        <p:spPr>
          <a:xfrm rot="10800000">
            <a:off x="1912792" y="2811155"/>
            <a:ext cx="1513576" cy="324000"/>
          </a:xfrm>
          <a:prstGeom prst="trapezoid">
            <a:avLst/>
          </a:prstGeom>
          <a:solidFill>
            <a:srgbClr val="C5C01C"/>
          </a:solidFill>
          <a:ln w="5715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8E4F8BF8-7611-2240-9865-8C1C46BD883B}"/>
              </a:ext>
            </a:extLst>
          </p:cNvPr>
          <p:cNvCxnSpPr/>
          <p:nvPr/>
        </p:nvCxnSpPr>
        <p:spPr>
          <a:xfrm>
            <a:off x="5244710" y="2799116"/>
            <a:ext cx="0" cy="27113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C799470B-2023-8E40-8178-D25B2262281A}"/>
              </a:ext>
            </a:extLst>
          </p:cNvPr>
          <p:cNvCxnSpPr/>
          <p:nvPr/>
        </p:nvCxnSpPr>
        <p:spPr>
          <a:xfrm>
            <a:off x="3545063" y="2799116"/>
            <a:ext cx="0" cy="27113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01" name="テキスト ボックス 200">
            <a:extLst>
              <a:ext uri="{FF2B5EF4-FFF2-40B4-BE49-F238E27FC236}">
                <a16:creationId xmlns:a16="http://schemas.microsoft.com/office/drawing/2014/main" id="{D5ED5AA8-91E6-4C55-88DD-FA540CB8F059}"/>
              </a:ext>
            </a:extLst>
          </p:cNvPr>
          <p:cNvSpPr txBox="1"/>
          <p:nvPr/>
        </p:nvSpPr>
        <p:spPr>
          <a:xfrm>
            <a:off x="2350743" y="2790522"/>
            <a:ext cx="607859" cy="461665"/>
          </a:xfrm>
          <a:prstGeom prst="rect">
            <a:avLst/>
          </a:prstGeom>
          <a:noFill/>
        </p:spPr>
        <p:txBody>
          <a:bodyPr wrap="none" rtlCol="0">
            <a:spAutoFit/>
          </a:bodyPr>
          <a:lstStyle/>
          <a:p>
            <a:r>
              <a:rPr kumimoji="1" lang="en-US" altLang="ja-JP" sz="2400" b="1" dirty="0">
                <a:solidFill>
                  <a:schemeClr val="bg1"/>
                </a:solidFill>
                <a:latin typeface="Meiryo" panose="020B0604030504040204" pitchFamily="34" charset="-128"/>
                <a:ea typeface="Meiryo" panose="020B0604030504040204" pitchFamily="34" charset="-128"/>
              </a:rPr>
              <a:t>PC</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272" name="平行四辺形 271">
            <a:extLst>
              <a:ext uri="{FF2B5EF4-FFF2-40B4-BE49-F238E27FC236}">
                <a16:creationId xmlns:a16="http://schemas.microsoft.com/office/drawing/2014/main" id="{F5A52874-88CA-F542-B53D-89396DDCD8A3}"/>
              </a:ext>
            </a:extLst>
          </p:cNvPr>
          <p:cNvSpPr/>
          <p:nvPr/>
        </p:nvSpPr>
        <p:spPr>
          <a:xfrm>
            <a:off x="7324648" y="56634"/>
            <a:ext cx="1272154" cy="323405"/>
          </a:xfrm>
          <a:prstGeom prst="parallelogram">
            <a:avLst/>
          </a:prstGeom>
          <a:solidFill>
            <a:schemeClr val="bg1"/>
          </a:solidFill>
          <a:ln w="50800" cap="rnd">
            <a:solidFill>
              <a:srgbClr val="C5C01C"/>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平行四辺形 273">
            <a:extLst>
              <a:ext uri="{FF2B5EF4-FFF2-40B4-BE49-F238E27FC236}">
                <a16:creationId xmlns:a16="http://schemas.microsoft.com/office/drawing/2014/main" id="{B7F04D89-4097-F74D-88F4-5C337844765D}"/>
              </a:ext>
            </a:extLst>
          </p:cNvPr>
          <p:cNvSpPr/>
          <p:nvPr/>
        </p:nvSpPr>
        <p:spPr>
          <a:xfrm>
            <a:off x="8568687" y="56634"/>
            <a:ext cx="1272154" cy="323405"/>
          </a:xfrm>
          <a:prstGeom prst="parallelogram">
            <a:avLst/>
          </a:prstGeom>
          <a:solidFill>
            <a:schemeClr val="bg1"/>
          </a:solidFill>
          <a:ln w="50800" cap="rnd">
            <a:solidFill>
              <a:srgbClr val="C5C01C"/>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4" descr="「ヤフーロゴ」の画像検索結果">
            <a:hlinkClick r:id="rId7"/>
            <a:extLst>
              <a:ext uri="{FF2B5EF4-FFF2-40B4-BE49-F238E27FC236}">
                <a16:creationId xmlns:a16="http://schemas.microsoft.com/office/drawing/2014/main" id="{46B96818-4BB0-0F4C-9123-89F71D470AF5}"/>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875566" y="132399"/>
            <a:ext cx="669243" cy="210957"/>
          </a:xfrm>
          <a:prstGeom prst="rect">
            <a:avLst/>
          </a:prstGeom>
          <a:noFill/>
        </p:spPr>
      </p:pic>
      <p:cxnSp>
        <p:nvCxnSpPr>
          <p:cNvPr id="282" name="直線コネクタ 281">
            <a:extLst>
              <a:ext uri="{FF2B5EF4-FFF2-40B4-BE49-F238E27FC236}">
                <a16:creationId xmlns:a16="http://schemas.microsoft.com/office/drawing/2014/main" id="{09750A97-2BD8-3648-8878-E84AA67F4379}"/>
              </a:ext>
            </a:extLst>
          </p:cNvPr>
          <p:cNvCxnSpPr>
            <a:cxnSpLocks/>
          </p:cNvCxnSpPr>
          <p:nvPr/>
        </p:nvCxnSpPr>
        <p:spPr>
          <a:xfrm>
            <a:off x="3724336"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84" name="直線コネクタ 283">
            <a:extLst>
              <a:ext uri="{FF2B5EF4-FFF2-40B4-BE49-F238E27FC236}">
                <a16:creationId xmlns:a16="http://schemas.microsoft.com/office/drawing/2014/main" id="{24ECF07F-CA34-E648-928D-6999E21D0533}"/>
              </a:ext>
            </a:extLst>
          </p:cNvPr>
          <p:cNvCxnSpPr>
            <a:cxnSpLocks/>
          </p:cNvCxnSpPr>
          <p:nvPr/>
        </p:nvCxnSpPr>
        <p:spPr>
          <a:xfrm>
            <a:off x="3724336"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2" name="直線コネクタ 291">
            <a:extLst>
              <a:ext uri="{FF2B5EF4-FFF2-40B4-BE49-F238E27FC236}">
                <a16:creationId xmlns:a16="http://schemas.microsoft.com/office/drawing/2014/main" id="{9FFCB5F0-73DB-5E49-ADDA-262BC90DC55C}"/>
              </a:ext>
            </a:extLst>
          </p:cNvPr>
          <p:cNvCxnSpPr>
            <a:cxnSpLocks/>
          </p:cNvCxnSpPr>
          <p:nvPr/>
        </p:nvCxnSpPr>
        <p:spPr>
          <a:xfrm>
            <a:off x="3742336"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3" name="直線コネクタ 292">
            <a:extLst>
              <a:ext uri="{FF2B5EF4-FFF2-40B4-BE49-F238E27FC236}">
                <a16:creationId xmlns:a16="http://schemas.microsoft.com/office/drawing/2014/main" id="{AE245413-E1AC-8940-B69E-72664800E4D7}"/>
              </a:ext>
            </a:extLst>
          </p:cNvPr>
          <p:cNvCxnSpPr>
            <a:cxnSpLocks/>
          </p:cNvCxnSpPr>
          <p:nvPr/>
        </p:nvCxnSpPr>
        <p:spPr>
          <a:xfrm>
            <a:off x="1994148"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4" name="直線コネクタ 293">
            <a:extLst>
              <a:ext uri="{FF2B5EF4-FFF2-40B4-BE49-F238E27FC236}">
                <a16:creationId xmlns:a16="http://schemas.microsoft.com/office/drawing/2014/main" id="{00594EFF-1604-0E49-B12A-EEBD05DE57B0}"/>
              </a:ext>
            </a:extLst>
          </p:cNvPr>
          <p:cNvCxnSpPr>
            <a:cxnSpLocks/>
          </p:cNvCxnSpPr>
          <p:nvPr/>
        </p:nvCxnSpPr>
        <p:spPr>
          <a:xfrm>
            <a:off x="1994148"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5" name="直線コネクタ 294">
            <a:extLst>
              <a:ext uri="{FF2B5EF4-FFF2-40B4-BE49-F238E27FC236}">
                <a16:creationId xmlns:a16="http://schemas.microsoft.com/office/drawing/2014/main" id="{F39157D7-EB4F-7A4A-B5D8-D7A36A03A6AD}"/>
              </a:ext>
            </a:extLst>
          </p:cNvPr>
          <p:cNvCxnSpPr>
            <a:cxnSpLocks/>
          </p:cNvCxnSpPr>
          <p:nvPr/>
        </p:nvCxnSpPr>
        <p:spPr>
          <a:xfrm>
            <a:off x="2012148"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54" name="円/楕円 279">
            <a:extLst>
              <a:ext uri="{FF2B5EF4-FFF2-40B4-BE49-F238E27FC236}">
                <a16:creationId xmlns:a16="http://schemas.microsoft.com/office/drawing/2014/main" id="{A982365A-AA02-432F-B42E-7DB935BF10A8}"/>
              </a:ext>
            </a:extLst>
          </p:cNvPr>
          <p:cNvSpPr>
            <a:spLocks noChangeAspect="1"/>
          </p:cNvSpPr>
          <p:nvPr/>
        </p:nvSpPr>
        <p:spPr>
          <a:xfrm>
            <a:off x="2608981"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55" name="円/楕円 280">
            <a:extLst>
              <a:ext uri="{FF2B5EF4-FFF2-40B4-BE49-F238E27FC236}">
                <a16:creationId xmlns:a16="http://schemas.microsoft.com/office/drawing/2014/main" id="{9BB822D8-2414-44DD-A0BF-FBC5EDF08A22}"/>
              </a:ext>
            </a:extLst>
          </p:cNvPr>
          <p:cNvSpPr>
            <a:spLocks noChangeAspect="1"/>
          </p:cNvSpPr>
          <p:nvPr/>
        </p:nvSpPr>
        <p:spPr>
          <a:xfrm>
            <a:off x="4306319"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59" name="円/楕円 281">
            <a:extLst>
              <a:ext uri="{FF2B5EF4-FFF2-40B4-BE49-F238E27FC236}">
                <a16:creationId xmlns:a16="http://schemas.microsoft.com/office/drawing/2014/main" id="{B98D657C-5130-42E2-A372-BF063DD89224}"/>
              </a:ext>
            </a:extLst>
          </p:cNvPr>
          <p:cNvSpPr>
            <a:spLocks noChangeAspect="1"/>
          </p:cNvSpPr>
          <p:nvPr/>
        </p:nvSpPr>
        <p:spPr>
          <a:xfrm>
            <a:off x="5984629"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61" name="Text Box 11">
            <a:extLst>
              <a:ext uri="{FF2B5EF4-FFF2-40B4-BE49-F238E27FC236}">
                <a16:creationId xmlns:a16="http://schemas.microsoft.com/office/drawing/2014/main" id="{96F7C3E0-22F8-411A-B53C-EFC4272CC7A4}"/>
              </a:ext>
            </a:extLst>
          </p:cNvPr>
          <p:cNvSpPr txBox="1">
            <a:spLocks noChangeArrowheads="1"/>
          </p:cNvSpPr>
          <p:nvPr/>
        </p:nvSpPr>
        <p:spPr bwMode="auto">
          <a:xfrm>
            <a:off x="2622569" y="3904225"/>
            <a:ext cx="3531017" cy="265457"/>
          </a:xfrm>
          <a:prstGeom prst="rect">
            <a:avLst/>
          </a:prstGeom>
          <a:noFill/>
          <a:ln w="28575">
            <a:noFill/>
            <a:miter lim="800000"/>
            <a:headEnd/>
            <a:tailEnd type="none" w="med" len="sm"/>
          </a:ln>
          <a:effectLst/>
        </p:spPr>
        <p:txBody>
          <a:bodyPr wrap="square" lIns="0" tIns="0" rIns="0" bIns="0">
            <a:spAutoFit/>
          </a:bodyPr>
          <a:lstStyle/>
          <a:p>
            <a:pPr algn="ctr" defTabSz="913972">
              <a:lnSpc>
                <a:spcPct val="120000"/>
              </a:lnSpc>
            </a:pPr>
            <a:r>
              <a:rPr lang="ja-JP" altLang="en-US" sz="1500" b="1" spc="100" dirty="0">
                <a:effectLst>
                  <a:glow rad="228600">
                    <a:srgbClr val="EEEDC6"/>
                  </a:glow>
                </a:effectLst>
                <a:latin typeface="メイリオ" pitchFamily="50" charset="-128"/>
                <a:ea typeface="メイリオ" pitchFamily="50" charset="-128"/>
                <a:cs typeface="メイリオ" pitchFamily="50" charset="-128"/>
              </a:rPr>
              <a:t>平日開始の</a:t>
            </a:r>
            <a:r>
              <a:rPr lang="en-US" altLang="ja-JP" sz="1500" b="1" spc="100" dirty="0">
                <a:effectLst>
                  <a:glow rad="228600">
                    <a:srgbClr val="EEEDC6"/>
                  </a:glow>
                </a:effectLst>
                <a:latin typeface="メイリオ" pitchFamily="50" charset="-128"/>
                <a:ea typeface="メイリオ" pitchFamily="50" charset="-128"/>
                <a:cs typeface="メイリオ" pitchFamily="50" charset="-128"/>
              </a:rPr>
              <a:t>5</a:t>
            </a:r>
            <a:r>
              <a:rPr lang="ja-JP" altLang="en-US" sz="1500" b="1" spc="100" dirty="0">
                <a:effectLst>
                  <a:glow rad="228600">
                    <a:srgbClr val="EEEDC6"/>
                  </a:glow>
                </a:effectLst>
                <a:latin typeface="メイリオ" pitchFamily="50" charset="-128"/>
                <a:ea typeface="メイリオ" pitchFamily="50" charset="-128"/>
                <a:cs typeface="メイリオ" pitchFamily="50" charset="-128"/>
              </a:rPr>
              <a:t>日</a:t>
            </a:r>
            <a:r>
              <a:rPr lang="en-US" altLang="ja-JP" sz="1500" b="1" spc="100" dirty="0">
                <a:effectLst>
                  <a:glow rad="228600">
                    <a:srgbClr val="EEEDC6"/>
                  </a:glow>
                </a:effectLst>
                <a:latin typeface="メイリオ" pitchFamily="50" charset="-128"/>
                <a:ea typeface="メイリオ" pitchFamily="50" charset="-128"/>
                <a:cs typeface="メイリオ" pitchFamily="50" charset="-128"/>
              </a:rPr>
              <a:t>〜</a:t>
            </a:r>
            <a:r>
              <a:rPr lang="en-US" altLang="ja-JP" sz="1500" b="1" spc="100" dirty="0">
                <a:ln w="0">
                  <a:noFill/>
                </a:ln>
                <a:solidFill>
                  <a:srgbClr val="FF0000"/>
                </a:solidFill>
                <a:effectLst>
                  <a:glow rad="228600">
                    <a:srgbClr val="EEEDC6"/>
                  </a:glow>
                </a:effectLst>
                <a:latin typeface="メイリオ" pitchFamily="50" charset="-128"/>
                <a:ea typeface="メイリオ" pitchFamily="50" charset="-128"/>
                <a:cs typeface="メイリオ" pitchFamily="50" charset="-128"/>
              </a:rPr>
              <a:t>1</a:t>
            </a:r>
            <a:r>
              <a:rPr lang="ja-JP" altLang="en-US" sz="1500" b="1" spc="100" dirty="0">
                <a:ln w="0">
                  <a:noFill/>
                </a:ln>
                <a:solidFill>
                  <a:srgbClr val="FF0000"/>
                </a:solidFill>
                <a:effectLst>
                  <a:glow rad="228600">
                    <a:srgbClr val="EEEDC6"/>
                  </a:glow>
                </a:effectLst>
                <a:latin typeface="メイリオ" pitchFamily="50" charset="-128"/>
                <a:ea typeface="メイリオ" pitchFamily="50" charset="-128"/>
                <a:cs typeface="メイリオ" pitchFamily="50" charset="-128"/>
              </a:rPr>
              <a:t>ヶ月間</a:t>
            </a:r>
            <a:r>
              <a:rPr lang="ja-JP" altLang="en-US" sz="1500" b="1" spc="100" dirty="0">
                <a:effectLst>
                  <a:glow rad="228600">
                    <a:srgbClr val="EEEDC6"/>
                  </a:glow>
                </a:effectLst>
                <a:latin typeface="メイリオ" pitchFamily="50" charset="-128"/>
                <a:ea typeface="メイリオ" pitchFamily="50" charset="-128"/>
                <a:cs typeface="メイリオ" pitchFamily="50" charset="-128"/>
              </a:rPr>
              <a:t>で自由設定　</a:t>
            </a:r>
            <a:endParaRPr lang="en-US" altLang="ja-JP" sz="1500" spc="100" dirty="0">
              <a:effectLst>
                <a:glow rad="228600">
                  <a:srgbClr val="EEEDC6"/>
                </a:glow>
              </a:effectLst>
              <a:latin typeface="メイリオ" pitchFamily="50" charset="-128"/>
              <a:ea typeface="メイリオ" pitchFamily="50" charset="-128"/>
              <a:cs typeface="メイリオ" pitchFamily="50" charset="-128"/>
            </a:endParaRPr>
          </a:p>
        </p:txBody>
      </p:sp>
      <p:sp>
        <p:nvSpPr>
          <p:cNvPr id="276" name="平行四辺形 275">
            <a:extLst>
              <a:ext uri="{FF2B5EF4-FFF2-40B4-BE49-F238E27FC236}">
                <a16:creationId xmlns:a16="http://schemas.microsoft.com/office/drawing/2014/main" id="{1791AA5D-E099-6B4E-A387-CE81C776E564}"/>
              </a:ext>
            </a:extLst>
          </p:cNvPr>
          <p:cNvSpPr/>
          <p:nvPr/>
        </p:nvSpPr>
        <p:spPr>
          <a:xfrm>
            <a:off x="177693" y="1047311"/>
            <a:ext cx="673027" cy="689838"/>
          </a:xfrm>
          <a:prstGeom prst="parallelogram">
            <a:avLst>
              <a:gd name="adj" fmla="val 27873"/>
            </a:avLst>
          </a:prstGeom>
          <a:gradFill>
            <a:gsLst>
              <a:gs pos="100000">
                <a:srgbClr val="C5C01C"/>
              </a:gs>
              <a:gs pos="0">
                <a:srgbClr val="EEEDC6"/>
              </a:gs>
            </a:gsLst>
            <a:lin ang="16200000" scaled="1"/>
          </a:gradFill>
          <a:ln w="76200" cap="rnd">
            <a:gradFill>
              <a:gsLst>
                <a:gs pos="0">
                  <a:srgbClr val="C5C01C"/>
                </a:gs>
                <a:gs pos="100000">
                  <a:srgbClr val="EEEDC6"/>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テキスト ボックス 222">
            <a:extLst>
              <a:ext uri="{FF2B5EF4-FFF2-40B4-BE49-F238E27FC236}">
                <a16:creationId xmlns:a16="http://schemas.microsoft.com/office/drawing/2014/main" id="{66AB387E-F4B1-D741-8B09-C52695BA40ED}"/>
              </a:ext>
            </a:extLst>
          </p:cNvPr>
          <p:cNvSpPr txBox="1"/>
          <p:nvPr/>
        </p:nvSpPr>
        <p:spPr>
          <a:xfrm>
            <a:off x="194517" y="94093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1</a:t>
            </a:r>
          </a:p>
        </p:txBody>
      </p:sp>
      <p:sp>
        <p:nvSpPr>
          <p:cNvPr id="301" name="平行四辺形 300">
            <a:extLst>
              <a:ext uri="{FF2B5EF4-FFF2-40B4-BE49-F238E27FC236}">
                <a16:creationId xmlns:a16="http://schemas.microsoft.com/office/drawing/2014/main" id="{E34C82A2-0209-A34F-95AB-D6F553709AE8}"/>
              </a:ext>
            </a:extLst>
          </p:cNvPr>
          <p:cNvSpPr/>
          <p:nvPr/>
        </p:nvSpPr>
        <p:spPr>
          <a:xfrm>
            <a:off x="177693" y="2317131"/>
            <a:ext cx="673027" cy="689838"/>
          </a:xfrm>
          <a:prstGeom prst="parallelogram">
            <a:avLst>
              <a:gd name="adj" fmla="val 27873"/>
            </a:avLst>
          </a:prstGeom>
          <a:gradFill>
            <a:gsLst>
              <a:gs pos="100000">
                <a:srgbClr val="C5C01C"/>
              </a:gs>
              <a:gs pos="0">
                <a:srgbClr val="EEEDC6"/>
              </a:gs>
            </a:gsLst>
            <a:lin ang="16200000" scaled="1"/>
          </a:gradFill>
          <a:ln w="76200" cap="rnd">
            <a:gradFill>
              <a:gsLst>
                <a:gs pos="0">
                  <a:srgbClr val="C5C01C"/>
                </a:gs>
                <a:gs pos="100000">
                  <a:srgbClr val="EEEDC6"/>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テキスト ボックス 301">
            <a:extLst>
              <a:ext uri="{FF2B5EF4-FFF2-40B4-BE49-F238E27FC236}">
                <a16:creationId xmlns:a16="http://schemas.microsoft.com/office/drawing/2014/main" id="{603153F0-6F04-274A-B288-A5409C3DC94A}"/>
              </a:ext>
            </a:extLst>
          </p:cNvPr>
          <p:cNvSpPr txBox="1"/>
          <p:nvPr/>
        </p:nvSpPr>
        <p:spPr>
          <a:xfrm>
            <a:off x="194517" y="221075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2</a:t>
            </a:r>
          </a:p>
        </p:txBody>
      </p:sp>
      <p:sp>
        <p:nvSpPr>
          <p:cNvPr id="221" name="角丸四角形 204">
            <a:extLst>
              <a:ext uri="{FF2B5EF4-FFF2-40B4-BE49-F238E27FC236}">
                <a16:creationId xmlns:a16="http://schemas.microsoft.com/office/drawing/2014/main" id="{1C56706A-217D-4849-BA42-39641EEBD5AC}"/>
              </a:ext>
            </a:extLst>
          </p:cNvPr>
          <p:cNvSpPr/>
          <p:nvPr/>
        </p:nvSpPr>
        <p:spPr>
          <a:xfrm>
            <a:off x="7212470" y="2793355"/>
            <a:ext cx="2402211" cy="2664000"/>
          </a:xfrm>
          <a:prstGeom prst="roundRect">
            <a:avLst>
              <a:gd name="adj" fmla="val 4415"/>
            </a:avLst>
          </a:prstGeom>
          <a:solidFill>
            <a:srgbClr val="EEEDC6"/>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260" name="十字形 259">
            <a:extLst>
              <a:ext uri="{FF2B5EF4-FFF2-40B4-BE49-F238E27FC236}">
                <a16:creationId xmlns:a16="http://schemas.microsoft.com/office/drawing/2014/main" id="{63215458-5BFF-744F-A7FC-8DE6C5B8B5F4}"/>
              </a:ext>
            </a:extLst>
          </p:cNvPr>
          <p:cNvSpPr/>
          <p:nvPr/>
        </p:nvSpPr>
        <p:spPr>
          <a:xfrm>
            <a:off x="6898464" y="3952297"/>
            <a:ext cx="391596" cy="391596"/>
          </a:xfrm>
          <a:prstGeom prst="plus">
            <a:avLst>
              <a:gd name="adj" fmla="val 38383"/>
            </a:avLst>
          </a:prstGeom>
          <a:solidFill>
            <a:schemeClr val="tx1">
              <a:lumMod val="75000"/>
              <a:lumOff val="25000"/>
            </a:schemeClr>
          </a:solidFill>
          <a:ln>
            <a:noFill/>
          </a:ln>
          <a:effectLst>
            <a:glow rad="635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0" name="台形 279">
            <a:extLst>
              <a:ext uri="{FF2B5EF4-FFF2-40B4-BE49-F238E27FC236}">
                <a16:creationId xmlns:a16="http://schemas.microsoft.com/office/drawing/2014/main" id="{29042998-75E4-5748-BA2E-6D9831288DF8}"/>
              </a:ext>
            </a:extLst>
          </p:cNvPr>
          <p:cNvSpPr/>
          <p:nvPr/>
        </p:nvSpPr>
        <p:spPr>
          <a:xfrm rot="10800000">
            <a:off x="7254428" y="2811154"/>
            <a:ext cx="2310258" cy="324000"/>
          </a:xfrm>
          <a:prstGeom prst="trapezoid">
            <a:avLst/>
          </a:prstGeom>
          <a:solidFill>
            <a:srgbClr val="B6B10B"/>
          </a:solidFill>
          <a:ln w="57150" cap="rnd">
            <a:solidFill>
              <a:srgbClr val="B6B10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6" name="Picture 2" descr="ジャムム">
            <a:extLst>
              <a:ext uri="{FF2B5EF4-FFF2-40B4-BE49-F238E27FC236}">
                <a16:creationId xmlns:a16="http://schemas.microsoft.com/office/drawing/2014/main" id="{B347753E-96B2-6647-BDD9-953008D93B2D}"/>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562815" y="94860"/>
            <a:ext cx="788002" cy="250928"/>
          </a:xfrm>
          <a:prstGeom prst="rect">
            <a:avLst/>
          </a:prstGeom>
          <a:noFill/>
          <a:extLst>
            <a:ext uri="{909E8E84-426E-40DD-AFC4-6F175D3DCCD1}">
              <a14:hiddenFill xmlns:a14="http://schemas.microsoft.com/office/drawing/2010/main">
                <a:solidFill>
                  <a:srgbClr val="FFFFFF"/>
                </a:solidFill>
              </a14:hiddenFill>
            </a:ext>
          </a:extLst>
        </p:spPr>
      </p:pic>
      <p:sp>
        <p:nvSpPr>
          <p:cNvPr id="192" name="テキスト ボックス 191">
            <a:extLst>
              <a:ext uri="{FF2B5EF4-FFF2-40B4-BE49-F238E27FC236}">
                <a16:creationId xmlns:a16="http://schemas.microsoft.com/office/drawing/2014/main" id="{C0DEBF15-F42D-7A44-BC63-DB4B0A11622A}"/>
              </a:ext>
            </a:extLst>
          </p:cNvPr>
          <p:cNvSpPr txBox="1"/>
          <p:nvPr/>
        </p:nvSpPr>
        <p:spPr>
          <a:xfrm>
            <a:off x="7527399" y="2769754"/>
            <a:ext cx="1851789" cy="461665"/>
          </a:xfrm>
          <a:prstGeom prst="rect">
            <a:avLst/>
          </a:prstGeom>
          <a:noFill/>
        </p:spPr>
        <p:txBody>
          <a:bodyPr wrap="none" rtlCol="0">
            <a:spAutoFit/>
          </a:bodyPr>
          <a:lstStyle/>
          <a:p>
            <a:r>
              <a:rPr lang="ja-JP" altLang="en-US" sz="1400" b="1" dirty="0">
                <a:solidFill>
                  <a:schemeClr val="bg1"/>
                </a:solidFill>
                <a:latin typeface="Meiryo" charset="-128"/>
                <a:ea typeface="Meiryo" charset="-128"/>
                <a:cs typeface="Meiryo" charset="-128"/>
              </a:rPr>
              <a:t>東京</a:t>
            </a:r>
            <a:r>
              <a:rPr lang="ja-JP" altLang="en-US" sz="1400" b="1">
                <a:solidFill>
                  <a:schemeClr val="bg1"/>
                </a:solidFill>
                <a:latin typeface="Meiryo" charset="-128"/>
                <a:ea typeface="Meiryo" charset="-128"/>
                <a:cs typeface="Meiryo" charset="-128"/>
              </a:rPr>
              <a:t>メトロ 丸ノ内線</a:t>
            </a:r>
            <a:endParaRPr lang="en-US" altLang="ja-JP" sz="1400" b="1" dirty="0">
              <a:solidFill>
                <a:schemeClr val="bg1"/>
              </a:solidFill>
              <a:latin typeface="Meiryo" charset="-128"/>
              <a:ea typeface="Meiryo" charset="-128"/>
              <a:cs typeface="Meiryo" charset="-128"/>
            </a:endParaRPr>
          </a:p>
          <a:p>
            <a:r>
              <a:rPr lang="ja-JP" altLang="en-US" sz="1000" b="1" dirty="0">
                <a:solidFill>
                  <a:schemeClr val="bg1"/>
                </a:solidFill>
                <a:latin typeface="Meiryo" charset="-128"/>
                <a:ea typeface="Meiryo" charset="-128"/>
                <a:cs typeface="Meiryo" charset="-128"/>
              </a:rPr>
              <a:t>主要駅のデジタルサイネージ</a:t>
            </a:r>
            <a:endParaRPr lang="en-US" altLang="ja-JP" sz="1000" b="1" dirty="0">
              <a:solidFill>
                <a:schemeClr val="bg1"/>
              </a:solidFill>
              <a:latin typeface="Meiryo" charset="-128"/>
              <a:ea typeface="Meiryo" charset="-128"/>
              <a:cs typeface="Meiryo" charset="-128"/>
            </a:endParaRPr>
          </a:p>
        </p:txBody>
      </p:sp>
      <p:sp>
        <p:nvSpPr>
          <p:cNvPr id="193" name="四角形: 角を丸くする 8">
            <a:extLst>
              <a:ext uri="{FF2B5EF4-FFF2-40B4-BE49-F238E27FC236}">
                <a16:creationId xmlns:a16="http://schemas.microsoft.com/office/drawing/2014/main" id="{D6ED3058-85E9-5048-8509-3A1128561311}"/>
              </a:ext>
            </a:extLst>
          </p:cNvPr>
          <p:cNvSpPr/>
          <p:nvPr/>
        </p:nvSpPr>
        <p:spPr bwMode="gray">
          <a:xfrm>
            <a:off x="7430304" y="4209577"/>
            <a:ext cx="1996562" cy="316533"/>
          </a:xfrm>
          <a:prstGeom prst="roundRect">
            <a:avLst>
              <a:gd name="adj" fmla="val 50000"/>
            </a:avLst>
          </a:prstGeom>
          <a:solidFill>
            <a:srgbClr val="C5B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a:extLst>
              <a:ext uri="{FF2B5EF4-FFF2-40B4-BE49-F238E27FC236}">
                <a16:creationId xmlns:a16="http://schemas.microsoft.com/office/drawing/2014/main" id="{8080DCF4-D66E-6448-B7AB-620359915521}"/>
              </a:ext>
            </a:extLst>
          </p:cNvPr>
          <p:cNvSpPr/>
          <p:nvPr/>
        </p:nvSpPr>
        <p:spPr bwMode="gray">
          <a:xfrm>
            <a:off x="7462830" y="4203227"/>
            <a:ext cx="885311" cy="338554"/>
          </a:xfrm>
          <a:prstGeom prst="rect">
            <a:avLst/>
          </a:prstGeom>
        </p:spPr>
        <p:txBody>
          <a:bodyPr wrap="square">
            <a:spAutoFit/>
          </a:bodyPr>
          <a:lstStyle/>
          <a:p>
            <a:pPr algn="ctr"/>
            <a:r>
              <a:rPr lang="ja-JP" altLang="en-US" sz="800" b="1">
                <a:solidFill>
                  <a:schemeClr val="bg1"/>
                </a:solidFill>
                <a:latin typeface="メイリオ" pitchFamily="50" charset="-128"/>
                <a:ea typeface="メイリオ" pitchFamily="50" charset="-128"/>
                <a:cs typeface="メイリオ" pitchFamily="50" charset="-128"/>
              </a:rPr>
              <a:t>上記</a:t>
            </a:r>
            <a:r>
              <a:rPr lang="en-US" altLang="ja-JP" sz="800" b="1" dirty="0">
                <a:solidFill>
                  <a:schemeClr val="bg1"/>
                </a:solidFill>
                <a:latin typeface="メイリオ" pitchFamily="50" charset="-128"/>
                <a:ea typeface="メイリオ" pitchFamily="50" charset="-128"/>
                <a:cs typeface="メイリオ" pitchFamily="50" charset="-128"/>
              </a:rPr>
              <a:t>4</a:t>
            </a:r>
            <a:r>
              <a:rPr lang="ja-JP" altLang="en-US" sz="800" b="1">
                <a:solidFill>
                  <a:schemeClr val="bg1"/>
                </a:solidFill>
                <a:latin typeface="メイリオ" pitchFamily="50" charset="-128"/>
                <a:ea typeface="メイリオ" pitchFamily="50" charset="-128"/>
                <a:cs typeface="メイリオ" pitchFamily="50" charset="-128"/>
              </a:rPr>
              <a:t>駅</a:t>
            </a:r>
            <a:endParaRPr lang="en-US" altLang="ja-JP" sz="800" b="1" dirty="0">
              <a:solidFill>
                <a:schemeClr val="bg1"/>
              </a:solidFill>
              <a:latin typeface="メイリオ" pitchFamily="50" charset="-128"/>
              <a:ea typeface="メイリオ" pitchFamily="50" charset="-128"/>
              <a:cs typeface="メイリオ" pitchFamily="50" charset="-128"/>
            </a:endParaRPr>
          </a:p>
          <a:p>
            <a:pPr algn="ctr"/>
            <a:r>
              <a:rPr lang="ja-JP" altLang="en-US" sz="800" b="1" dirty="0">
                <a:solidFill>
                  <a:schemeClr val="bg1"/>
                </a:solidFill>
                <a:latin typeface="メイリオ" pitchFamily="50" charset="-128"/>
                <a:ea typeface="メイリオ" pitchFamily="50" charset="-128"/>
                <a:cs typeface="メイリオ" pitchFamily="50" charset="-128"/>
              </a:rPr>
              <a:t> 合計放映回数</a:t>
            </a:r>
            <a:endParaRPr lang="en-US" altLang="ja-JP" sz="500" b="1" dirty="0">
              <a:solidFill>
                <a:schemeClr val="bg1"/>
              </a:solidFill>
              <a:latin typeface="Meiryo" charset="-128"/>
              <a:ea typeface="Meiryo" charset="-128"/>
              <a:cs typeface="Meiryo" charset="-128"/>
            </a:endParaRPr>
          </a:p>
        </p:txBody>
      </p:sp>
      <p:sp>
        <p:nvSpPr>
          <p:cNvPr id="195" name="正方形/長方形 194">
            <a:extLst>
              <a:ext uri="{FF2B5EF4-FFF2-40B4-BE49-F238E27FC236}">
                <a16:creationId xmlns:a16="http://schemas.microsoft.com/office/drawing/2014/main" id="{55F7B744-8D65-0649-BA69-716635B7E8FA}"/>
              </a:ext>
            </a:extLst>
          </p:cNvPr>
          <p:cNvSpPr/>
          <p:nvPr/>
        </p:nvSpPr>
        <p:spPr bwMode="gray">
          <a:xfrm>
            <a:off x="8269456" y="4213811"/>
            <a:ext cx="952504" cy="261610"/>
          </a:xfrm>
          <a:prstGeom prst="rect">
            <a:avLst/>
          </a:prstGeom>
        </p:spPr>
        <p:txBody>
          <a:bodyPr wrap="none">
            <a:spAutoFit/>
          </a:bodyPr>
          <a:lstStyle/>
          <a:p>
            <a:pPr algn="ctr"/>
            <a:r>
              <a:rPr lang="en-US" altLang="ja-JP" sz="1100" b="1" dirty="0">
                <a:solidFill>
                  <a:schemeClr val="bg1"/>
                </a:solidFill>
                <a:latin typeface="Meiryo" charset="-128"/>
                <a:ea typeface="Meiryo" charset="-128"/>
                <a:cs typeface="Meiryo" charset="-128"/>
              </a:rPr>
              <a:t>102,000</a:t>
            </a:r>
            <a:r>
              <a:rPr lang="ja-JP" altLang="en-US" sz="1100" b="1" dirty="0">
                <a:solidFill>
                  <a:schemeClr val="bg1"/>
                </a:solidFill>
                <a:latin typeface="Meiryo" charset="-128"/>
                <a:ea typeface="Meiryo" charset="-128"/>
                <a:cs typeface="Meiryo" charset="-128"/>
              </a:rPr>
              <a:t>回</a:t>
            </a:r>
            <a:endParaRPr lang="ja-JP" altLang="en-US" sz="700" b="1" dirty="0">
              <a:solidFill>
                <a:schemeClr val="bg1"/>
              </a:solidFill>
              <a:latin typeface="Meiryo" charset="-128"/>
              <a:ea typeface="Meiryo" charset="-128"/>
              <a:cs typeface="Meiryo" charset="-128"/>
            </a:endParaRPr>
          </a:p>
        </p:txBody>
      </p:sp>
      <p:sp>
        <p:nvSpPr>
          <p:cNvPr id="196" name="テキスト ボックス 195">
            <a:extLst>
              <a:ext uri="{FF2B5EF4-FFF2-40B4-BE49-F238E27FC236}">
                <a16:creationId xmlns:a16="http://schemas.microsoft.com/office/drawing/2014/main" id="{052735EC-A75D-C245-A1E3-3A1A3DC0DB07}"/>
              </a:ext>
            </a:extLst>
          </p:cNvPr>
          <p:cNvSpPr txBox="1"/>
          <p:nvPr/>
        </p:nvSpPr>
        <p:spPr>
          <a:xfrm>
            <a:off x="7372554" y="3183134"/>
            <a:ext cx="2029552" cy="750975"/>
          </a:xfrm>
          <a:prstGeom prst="rect">
            <a:avLst/>
          </a:prstGeom>
          <a:noFill/>
        </p:spPr>
        <p:txBody>
          <a:bodyPr wrap="square" rtlCol="0">
            <a:spAutoFit/>
          </a:bodyPr>
          <a:lstStyle/>
          <a:p>
            <a:pPr defTabSz="913972">
              <a:lnSpc>
                <a:spcPct val="120000"/>
              </a:lnSpc>
            </a:pPr>
            <a:r>
              <a:rPr lang="ja-JP" altLang="en-US" sz="700" dirty="0">
                <a:latin typeface="メイリオ" pitchFamily="50" charset="-128"/>
                <a:ea typeface="メイリオ" pitchFamily="50" charset="-128"/>
                <a:cs typeface="メイリオ" pitchFamily="50" charset="-128"/>
              </a:rPr>
              <a:t>●東京駅</a:t>
            </a:r>
            <a:endParaRPr lang="en-US" altLang="ja-JP" sz="700" dirty="0">
              <a:latin typeface="メイリオ" pitchFamily="50" charset="-128"/>
              <a:ea typeface="メイリオ" pitchFamily="50" charset="-128"/>
              <a:cs typeface="メイリオ" pitchFamily="50" charset="-128"/>
            </a:endParaRPr>
          </a:p>
          <a:p>
            <a:pPr defTabSz="913972">
              <a:lnSpc>
                <a:spcPct val="120000"/>
              </a:lnSpc>
            </a:pPr>
            <a:r>
              <a:rPr lang="ja-JP" altLang="en-US" sz="700" dirty="0">
                <a:latin typeface="メイリオ" pitchFamily="50" charset="-128"/>
                <a:ea typeface="メイリオ" pitchFamily="50" charset="-128"/>
                <a:cs typeface="メイリオ" pitchFamily="50" charset="-128"/>
              </a:rPr>
              <a:t>●銀座駅</a:t>
            </a:r>
            <a:endParaRPr lang="en-US" altLang="ja-JP" sz="700" dirty="0">
              <a:latin typeface="メイリオ" pitchFamily="50" charset="-128"/>
              <a:ea typeface="メイリオ" pitchFamily="50" charset="-128"/>
              <a:cs typeface="メイリオ" pitchFamily="50" charset="-128"/>
            </a:endParaRPr>
          </a:p>
          <a:p>
            <a:pPr defTabSz="913972">
              <a:lnSpc>
                <a:spcPct val="120000"/>
              </a:lnSpc>
            </a:pPr>
            <a:r>
              <a:rPr lang="ja-JP" altLang="en-US" sz="700" dirty="0">
                <a:latin typeface="メイリオ" pitchFamily="50" charset="-128"/>
                <a:ea typeface="メイリオ" pitchFamily="50" charset="-128"/>
                <a:cs typeface="メイリオ" pitchFamily="50" charset="-128"/>
              </a:rPr>
              <a:t>●赤坂見附駅</a:t>
            </a:r>
            <a:endParaRPr lang="en-US" altLang="ja-JP" sz="700" dirty="0">
              <a:latin typeface="メイリオ" pitchFamily="50" charset="-128"/>
              <a:ea typeface="メイリオ" pitchFamily="50" charset="-128"/>
              <a:cs typeface="メイリオ" pitchFamily="50" charset="-128"/>
            </a:endParaRPr>
          </a:p>
          <a:p>
            <a:pPr defTabSz="913972">
              <a:lnSpc>
                <a:spcPct val="120000"/>
              </a:lnSpc>
            </a:pPr>
            <a:r>
              <a:rPr lang="ja-JP" altLang="en-US" sz="700" dirty="0">
                <a:latin typeface="メイリオ" pitchFamily="50" charset="-128"/>
                <a:ea typeface="メイリオ" pitchFamily="50" charset="-128"/>
                <a:cs typeface="メイリオ" pitchFamily="50" charset="-128"/>
              </a:rPr>
              <a:t>●中野坂上駅</a:t>
            </a:r>
            <a:endParaRPr lang="en-US" altLang="ja-JP" sz="700" dirty="0">
              <a:latin typeface="メイリオ" pitchFamily="50" charset="-128"/>
              <a:ea typeface="メイリオ" pitchFamily="50" charset="-128"/>
              <a:cs typeface="メイリオ" pitchFamily="50" charset="-128"/>
            </a:endParaRPr>
          </a:p>
          <a:p>
            <a:pPr defTabSz="913972">
              <a:lnSpc>
                <a:spcPct val="120000"/>
              </a:lnSpc>
            </a:pPr>
            <a:r>
              <a:rPr lang="ja-JP" altLang="en-US" sz="700" dirty="0">
                <a:latin typeface="メイリオ" pitchFamily="50" charset="-128"/>
                <a:ea typeface="メイリオ" pitchFamily="50" charset="-128"/>
                <a:cs typeface="メイリオ" pitchFamily="50" charset="-128"/>
              </a:rPr>
              <a:t>　以上</a:t>
            </a:r>
            <a:r>
              <a:rPr lang="ja-JP" altLang="en-US" sz="700">
                <a:latin typeface="メイリオ" pitchFamily="50" charset="-128"/>
                <a:ea typeface="メイリオ" pitchFamily="50" charset="-128"/>
                <a:cs typeface="メイリオ" pitchFamily="50" charset="-128"/>
              </a:rPr>
              <a:t>の丸ノ内線</a:t>
            </a:r>
            <a:r>
              <a:rPr lang="ja-JP" altLang="en-US" sz="700" dirty="0">
                <a:latin typeface="メイリオ" pitchFamily="50" charset="-128"/>
                <a:ea typeface="メイリオ" pitchFamily="50" charset="-128"/>
                <a:cs typeface="メイリオ" pitchFamily="50" charset="-128"/>
              </a:rPr>
              <a:t>ホームサイネージ</a:t>
            </a:r>
            <a:r>
              <a:rPr lang="ja-JP" altLang="en-US" sz="800" b="1" dirty="0">
                <a:latin typeface="メイリオ" pitchFamily="50" charset="-128"/>
                <a:ea typeface="メイリオ" pitchFamily="50" charset="-128"/>
                <a:cs typeface="メイリオ" pitchFamily="50" charset="-128"/>
              </a:rPr>
              <a:t>計</a:t>
            </a:r>
            <a:r>
              <a:rPr lang="en-US" altLang="ja-JP" sz="800" b="1" dirty="0">
                <a:latin typeface="メイリオ" pitchFamily="50" charset="-128"/>
                <a:ea typeface="メイリオ" pitchFamily="50" charset="-128"/>
                <a:cs typeface="メイリオ" pitchFamily="50" charset="-128"/>
              </a:rPr>
              <a:t>48</a:t>
            </a:r>
            <a:r>
              <a:rPr lang="ja-JP" altLang="en-US" sz="800" b="1" dirty="0">
                <a:latin typeface="メイリオ" pitchFamily="50" charset="-128"/>
                <a:ea typeface="メイリオ" pitchFamily="50" charset="-128"/>
                <a:cs typeface="メイリオ" pitchFamily="50" charset="-128"/>
              </a:rPr>
              <a:t>面　</a:t>
            </a:r>
            <a:endParaRPr lang="en-US" altLang="ja-JP" sz="700" b="1" dirty="0">
              <a:latin typeface="メイリオ" pitchFamily="50" charset="-128"/>
              <a:ea typeface="メイリオ" pitchFamily="50" charset="-128"/>
              <a:cs typeface="メイリオ" pitchFamily="50" charset="-128"/>
            </a:endParaRPr>
          </a:p>
        </p:txBody>
      </p:sp>
      <p:sp>
        <p:nvSpPr>
          <p:cNvPr id="197" name="Text Box 11">
            <a:extLst>
              <a:ext uri="{FF2B5EF4-FFF2-40B4-BE49-F238E27FC236}">
                <a16:creationId xmlns:a16="http://schemas.microsoft.com/office/drawing/2014/main" id="{0B0D2743-ACC4-1244-9D76-EBFE8DBD429C}"/>
              </a:ext>
            </a:extLst>
          </p:cNvPr>
          <p:cNvSpPr txBox="1">
            <a:spLocks noChangeArrowheads="1"/>
          </p:cNvSpPr>
          <p:nvPr/>
        </p:nvSpPr>
        <p:spPr bwMode="auto">
          <a:xfrm>
            <a:off x="7462132" y="3928542"/>
            <a:ext cx="1552361" cy="253146"/>
          </a:xfrm>
          <a:prstGeom prst="rect">
            <a:avLst/>
          </a:prstGeom>
          <a:noFill/>
          <a:ln w="28575">
            <a:noFill/>
            <a:miter lim="800000"/>
            <a:headEnd/>
            <a:tailEnd type="none" w="med" len="sm"/>
          </a:ln>
        </p:spPr>
        <p:txBody>
          <a:bodyPr wrap="square" lIns="0" tIns="0" rIns="0" bIns="0">
            <a:spAutoFit/>
          </a:bodyPr>
          <a:lstStyle/>
          <a:p>
            <a:pPr defTabSz="913972">
              <a:lnSpc>
                <a:spcPct val="120000"/>
              </a:lnSpc>
            </a:pPr>
            <a:r>
              <a:rPr lang="ja-JP" altLang="en-US" sz="700" spc="300" dirty="0">
                <a:latin typeface="メイリオ" pitchFamily="50" charset="-128"/>
                <a:ea typeface="メイリオ" pitchFamily="50" charset="-128"/>
                <a:cs typeface="メイリオ" pitchFamily="50" charset="-128"/>
              </a:rPr>
              <a:t>＜期間＞</a:t>
            </a:r>
            <a:endParaRPr lang="en-US" altLang="ja-JP" sz="700" spc="300" dirty="0">
              <a:latin typeface="メイリオ" pitchFamily="50" charset="-128"/>
              <a:ea typeface="メイリオ" pitchFamily="50" charset="-128"/>
              <a:cs typeface="メイリオ" pitchFamily="50" charset="-128"/>
            </a:endParaRPr>
          </a:p>
          <a:p>
            <a:pPr defTabSz="913972">
              <a:lnSpc>
                <a:spcPct val="120000"/>
              </a:lnSpc>
            </a:pPr>
            <a:r>
              <a:rPr lang="en-US" altLang="ja-JP" sz="700" b="1" dirty="0">
                <a:ln w="0">
                  <a:noFill/>
                </a:ln>
                <a:latin typeface="メイリオ" pitchFamily="50" charset="-128"/>
                <a:ea typeface="メイリオ" pitchFamily="50" charset="-128"/>
                <a:cs typeface="メイリオ" pitchFamily="50" charset="-128"/>
              </a:rPr>
              <a:t>1</a:t>
            </a:r>
            <a:r>
              <a:rPr lang="ja-JP" altLang="en-US" sz="700" b="1" dirty="0">
                <a:ln w="0">
                  <a:noFill/>
                </a:ln>
                <a:latin typeface="メイリオ" pitchFamily="50" charset="-128"/>
                <a:ea typeface="メイリオ" pitchFamily="50" charset="-128"/>
                <a:cs typeface="メイリオ" pitchFamily="50" charset="-128"/>
              </a:rPr>
              <a:t>週間</a:t>
            </a:r>
            <a:r>
              <a:rPr lang="ja-JP" altLang="en-US" sz="700" b="1" dirty="0">
                <a:latin typeface="メイリオ" pitchFamily="50" charset="-128"/>
                <a:ea typeface="メイリオ" pitchFamily="50" charset="-128"/>
                <a:cs typeface="メイリオ" pitchFamily="50" charset="-128"/>
              </a:rPr>
              <a:t>（月曜日～日曜日）固定</a:t>
            </a:r>
            <a:endParaRPr lang="en-US" altLang="ja-JP" sz="700" b="1" dirty="0">
              <a:latin typeface="メイリオ" pitchFamily="50" charset="-128"/>
              <a:ea typeface="メイリオ" pitchFamily="50" charset="-128"/>
              <a:cs typeface="メイリオ" pitchFamily="50" charset="-128"/>
            </a:endParaRPr>
          </a:p>
        </p:txBody>
      </p:sp>
      <p:sp>
        <p:nvSpPr>
          <p:cNvPr id="208" name="Text Box 11">
            <a:extLst>
              <a:ext uri="{FF2B5EF4-FFF2-40B4-BE49-F238E27FC236}">
                <a16:creationId xmlns:a16="http://schemas.microsoft.com/office/drawing/2014/main" id="{C7DB3674-B482-644F-896B-5248F9B151BB}"/>
              </a:ext>
            </a:extLst>
          </p:cNvPr>
          <p:cNvSpPr txBox="1">
            <a:spLocks noChangeArrowheads="1"/>
          </p:cNvSpPr>
          <p:nvPr/>
        </p:nvSpPr>
        <p:spPr bwMode="auto">
          <a:xfrm>
            <a:off x="8250813" y="4416493"/>
            <a:ext cx="1147962" cy="70789"/>
          </a:xfrm>
          <a:prstGeom prst="rect">
            <a:avLst/>
          </a:prstGeom>
          <a:noFill/>
          <a:ln w="28575">
            <a:noFill/>
            <a:miter lim="800000"/>
            <a:headEnd/>
            <a:tailEnd type="none" w="med" len="sm"/>
          </a:ln>
        </p:spPr>
        <p:txBody>
          <a:bodyPr wrap="square" lIns="0" tIns="0" rIns="0" bIns="0">
            <a:spAutoFit/>
          </a:bodyPr>
          <a:lstStyle/>
          <a:p>
            <a:pPr algn="ctr" defTabSz="913972">
              <a:lnSpc>
                <a:spcPct val="120000"/>
              </a:lnSpc>
            </a:pPr>
            <a:r>
              <a:rPr lang="ja-JP" altLang="en-US" sz="400" dirty="0">
                <a:solidFill>
                  <a:schemeClr val="bg1"/>
                </a:solidFill>
                <a:latin typeface="メイリオ" pitchFamily="50" charset="-128"/>
                <a:ea typeface="メイリオ" pitchFamily="50" charset="-128"/>
                <a:cs typeface="メイリオ" pitchFamily="50" charset="-128"/>
              </a:rPr>
              <a:t>＜広告到達想定人数　約</a:t>
            </a:r>
            <a:r>
              <a:rPr lang="en-US" altLang="ja-JP" sz="400" dirty="0">
                <a:solidFill>
                  <a:schemeClr val="bg1"/>
                </a:solidFill>
                <a:latin typeface="メイリオ" pitchFamily="50" charset="-128"/>
                <a:ea typeface="メイリオ" pitchFamily="50" charset="-128"/>
                <a:cs typeface="メイリオ" pitchFamily="50" charset="-128"/>
              </a:rPr>
              <a:t>2,479,138</a:t>
            </a:r>
            <a:r>
              <a:rPr lang="ja-JP" altLang="en-US" sz="400">
                <a:solidFill>
                  <a:schemeClr val="bg1"/>
                </a:solidFill>
                <a:latin typeface="メイリオ" pitchFamily="50" charset="-128"/>
                <a:ea typeface="メイリオ" pitchFamily="50" charset="-128"/>
                <a:cs typeface="メイリオ" pitchFamily="50" charset="-128"/>
              </a:rPr>
              <a:t>人</a:t>
            </a:r>
            <a:r>
              <a:rPr lang="ja-JP" altLang="en-US" sz="400" dirty="0">
                <a:solidFill>
                  <a:schemeClr val="bg1"/>
                </a:solidFill>
                <a:latin typeface="メイリオ" pitchFamily="50" charset="-128"/>
                <a:ea typeface="メイリオ" pitchFamily="50" charset="-128"/>
                <a:cs typeface="メイリオ" pitchFamily="50" charset="-128"/>
              </a:rPr>
              <a:t>＞</a:t>
            </a:r>
            <a:endParaRPr lang="en-US" altLang="ja-JP" sz="400" b="1" dirty="0">
              <a:solidFill>
                <a:schemeClr val="bg1"/>
              </a:solidFill>
              <a:latin typeface="メイリオ" pitchFamily="50" charset="-128"/>
              <a:ea typeface="メイリオ" pitchFamily="50" charset="-128"/>
              <a:cs typeface="メイリオ" pitchFamily="50" charset="-128"/>
            </a:endParaRPr>
          </a:p>
        </p:txBody>
      </p:sp>
      <p:sp>
        <p:nvSpPr>
          <p:cNvPr id="209" name="テキスト ボックス 208">
            <a:extLst>
              <a:ext uri="{FF2B5EF4-FFF2-40B4-BE49-F238E27FC236}">
                <a16:creationId xmlns:a16="http://schemas.microsoft.com/office/drawing/2014/main" id="{4AE20449-3C11-4C4E-8389-1F64A4E29A76}"/>
              </a:ext>
            </a:extLst>
          </p:cNvPr>
          <p:cNvSpPr txBox="1"/>
          <p:nvPr/>
        </p:nvSpPr>
        <p:spPr>
          <a:xfrm>
            <a:off x="8297095" y="4591273"/>
            <a:ext cx="1316570" cy="458587"/>
          </a:xfrm>
          <a:prstGeom prst="rect">
            <a:avLst/>
          </a:prstGeom>
          <a:noFill/>
        </p:spPr>
        <p:txBody>
          <a:bodyPr wrap="square" rtlCol="0">
            <a:spAutoFit/>
          </a:bodyPr>
          <a:lstStyle/>
          <a:p>
            <a:pPr defTabSz="913972">
              <a:lnSpc>
                <a:spcPct val="120000"/>
              </a:lnSpc>
            </a:pPr>
            <a:r>
              <a:rPr lang="en-US" altLang="ja-JP" sz="400" dirty="0">
                <a:latin typeface="メイリオ" pitchFamily="50" charset="-128"/>
                <a:ea typeface="メイリオ" pitchFamily="50" charset="-128"/>
                <a:cs typeface="メイリオ" pitchFamily="50" charset="-128"/>
              </a:rPr>
              <a:t>※30</a:t>
            </a:r>
            <a:r>
              <a:rPr lang="ja-JP" altLang="en-US" sz="400" dirty="0">
                <a:latin typeface="メイリオ" pitchFamily="50" charset="-128"/>
                <a:ea typeface="メイリオ" pitchFamily="50" charset="-128"/>
                <a:cs typeface="メイリオ" pitchFamily="50" charset="-128"/>
              </a:rPr>
              <a:t>日前に空き枠がある場合のみ出稿可能</a:t>
            </a:r>
            <a:endParaRPr lang="en-US" altLang="ja-JP" sz="400" dirty="0">
              <a:latin typeface="メイリオ" pitchFamily="50" charset="-128"/>
              <a:ea typeface="メイリオ" pitchFamily="50" charset="-128"/>
              <a:cs typeface="メイリオ" pitchFamily="50" charset="-128"/>
            </a:endParaRPr>
          </a:p>
          <a:p>
            <a:pPr defTabSz="913972">
              <a:lnSpc>
                <a:spcPct val="120000"/>
              </a:lnSpc>
            </a:pPr>
            <a:r>
              <a:rPr lang="en-US" altLang="ja-JP" sz="400" dirty="0">
                <a:latin typeface="メイリオ" pitchFamily="50" charset="-128"/>
                <a:ea typeface="メイリオ" pitchFamily="50" charset="-128"/>
                <a:cs typeface="メイリオ" pitchFamily="50" charset="-128"/>
              </a:rPr>
              <a:t>※</a:t>
            </a:r>
            <a:r>
              <a:rPr lang="ja-JP" altLang="en-US" sz="400" dirty="0">
                <a:latin typeface="メイリオ" pitchFamily="50" charset="-128"/>
                <a:ea typeface="メイリオ" pitchFamily="50" charset="-128"/>
                <a:cs typeface="メイリオ" pitchFamily="50" charset="-128"/>
              </a:rPr>
              <a:t>音声は流れません</a:t>
            </a:r>
            <a:endParaRPr lang="en-US" altLang="ja-JP" sz="400" dirty="0">
              <a:latin typeface="メイリオ" pitchFamily="50" charset="-128"/>
              <a:ea typeface="メイリオ" pitchFamily="50" charset="-128"/>
              <a:cs typeface="メイリオ" pitchFamily="50" charset="-128"/>
            </a:endParaRPr>
          </a:p>
          <a:p>
            <a:pPr defTabSz="913972">
              <a:lnSpc>
                <a:spcPct val="120000"/>
              </a:lnSpc>
            </a:pPr>
            <a:r>
              <a:rPr lang="en-US" altLang="ja-JP" sz="400" dirty="0">
                <a:latin typeface="メイリオ" pitchFamily="50" charset="-128"/>
                <a:ea typeface="メイリオ" pitchFamily="50" charset="-128"/>
                <a:cs typeface="メイリオ" pitchFamily="50" charset="-128"/>
              </a:rPr>
              <a:t>※</a:t>
            </a:r>
            <a:r>
              <a:rPr lang="ja-JP" altLang="en-US" sz="400" dirty="0">
                <a:latin typeface="メイリオ" pitchFamily="50" charset="-128"/>
                <a:ea typeface="メイリオ" pitchFamily="50" charset="-128"/>
                <a:cs typeface="メイリオ" pitchFamily="50" charset="-128"/>
              </a:rPr>
              <a:t>広告到達人数は、掲出駅の平均利用者に広告</a:t>
            </a:r>
            <a:endParaRPr lang="en-US" altLang="ja-JP" sz="400" dirty="0">
              <a:latin typeface="メイリオ" pitchFamily="50" charset="-128"/>
              <a:ea typeface="メイリオ" pitchFamily="50" charset="-128"/>
              <a:cs typeface="メイリオ" pitchFamily="50" charset="-128"/>
            </a:endParaRPr>
          </a:p>
          <a:p>
            <a:pPr defTabSz="913972">
              <a:lnSpc>
                <a:spcPct val="120000"/>
              </a:lnSpc>
            </a:pPr>
            <a:r>
              <a:rPr lang="ja-JP" altLang="en-US" sz="400" dirty="0">
                <a:latin typeface="メイリオ" pitchFamily="50" charset="-128"/>
                <a:ea typeface="メイリオ" pitchFamily="50" charset="-128"/>
                <a:cs typeface="メイリオ" pitchFamily="50" charset="-128"/>
              </a:rPr>
              <a:t>　注視率（ビデオリサーチ調べ）を掛け合わせ</a:t>
            </a:r>
            <a:endParaRPr lang="en-US" altLang="ja-JP" sz="400" dirty="0">
              <a:latin typeface="メイリオ" pitchFamily="50" charset="-128"/>
              <a:ea typeface="メイリオ" pitchFamily="50" charset="-128"/>
              <a:cs typeface="メイリオ" pitchFamily="50" charset="-128"/>
            </a:endParaRPr>
          </a:p>
          <a:p>
            <a:pPr defTabSz="913972">
              <a:lnSpc>
                <a:spcPct val="120000"/>
              </a:lnSpc>
            </a:pPr>
            <a:r>
              <a:rPr lang="ja-JP" altLang="en-US" sz="400" dirty="0">
                <a:latin typeface="メイリオ" pitchFamily="50" charset="-128"/>
                <a:ea typeface="メイリオ" pitchFamily="50" charset="-128"/>
                <a:cs typeface="メイリオ" pitchFamily="50" charset="-128"/>
              </a:rPr>
              <a:t>　て算出</a:t>
            </a:r>
            <a:endParaRPr lang="en-US" altLang="ja-JP" sz="400" dirty="0">
              <a:latin typeface="メイリオ" pitchFamily="50" charset="-128"/>
              <a:ea typeface="メイリオ" pitchFamily="50" charset="-128"/>
              <a:cs typeface="メイリオ" pitchFamily="50" charset="-128"/>
            </a:endParaRPr>
          </a:p>
        </p:txBody>
      </p:sp>
      <p:sp>
        <p:nvSpPr>
          <p:cNvPr id="211" name="テキスト ボックス 210">
            <a:extLst>
              <a:ext uri="{FF2B5EF4-FFF2-40B4-BE49-F238E27FC236}">
                <a16:creationId xmlns:a16="http://schemas.microsoft.com/office/drawing/2014/main" id="{F238F586-EB24-C442-A178-DA65AD365E7F}"/>
              </a:ext>
            </a:extLst>
          </p:cNvPr>
          <p:cNvSpPr txBox="1"/>
          <p:nvPr/>
        </p:nvSpPr>
        <p:spPr>
          <a:xfrm>
            <a:off x="7333223" y="5141772"/>
            <a:ext cx="1165966" cy="236988"/>
          </a:xfrm>
          <a:prstGeom prst="rect">
            <a:avLst/>
          </a:prstGeom>
          <a:noFill/>
        </p:spPr>
        <p:txBody>
          <a:bodyPr wrap="square" rtlCol="0">
            <a:spAutoFit/>
          </a:bodyPr>
          <a:lstStyle/>
          <a:p>
            <a:pPr defTabSz="913972">
              <a:lnSpc>
                <a:spcPct val="12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広告主様のご判断により、外枠に「ジャムムインフォメーション」と表示可能です</a:t>
            </a:r>
            <a:endParaRPr lang="en-US" altLang="ja-JP" sz="400" dirty="0">
              <a:solidFill>
                <a:srgbClr val="FF0000"/>
              </a:solidFill>
              <a:latin typeface="メイリオ" pitchFamily="50" charset="-128"/>
              <a:ea typeface="メイリオ" pitchFamily="50" charset="-128"/>
              <a:cs typeface="メイリオ" pitchFamily="50" charset="-128"/>
            </a:endParaRPr>
          </a:p>
        </p:txBody>
      </p:sp>
      <p:pic>
        <p:nvPicPr>
          <p:cNvPr id="212" name="図 211">
            <a:extLst>
              <a:ext uri="{FF2B5EF4-FFF2-40B4-BE49-F238E27FC236}">
                <a16:creationId xmlns:a16="http://schemas.microsoft.com/office/drawing/2014/main" id="{D6BB2F65-D6C9-034D-86E6-C76113FCABE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05231" y="5018557"/>
            <a:ext cx="210420" cy="311729"/>
          </a:xfrm>
          <a:prstGeom prst="rect">
            <a:avLst/>
          </a:prstGeom>
        </p:spPr>
      </p:pic>
      <p:sp>
        <p:nvSpPr>
          <p:cNvPr id="213" name="テキスト ボックス 212">
            <a:extLst>
              <a:ext uri="{FF2B5EF4-FFF2-40B4-BE49-F238E27FC236}">
                <a16:creationId xmlns:a16="http://schemas.microsoft.com/office/drawing/2014/main" id="{73264F6C-B159-874E-9488-F8C5C2A2E19F}"/>
              </a:ext>
            </a:extLst>
          </p:cNvPr>
          <p:cNvSpPr txBox="1"/>
          <p:nvPr/>
        </p:nvSpPr>
        <p:spPr>
          <a:xfrm>
            <a:off x="8672711" y="5100928"/>
            <a:ext cx="920847" cy="236988"/>
          </a:xfrm>
          <a:prstGeom prst="rect">
            <a:avLst/>
          </a:prstGeom>
          <a:noFill/>
        </p:spPr>
        <p:txBody>
          <a:bodyPr wrap="square" rtlCol="0">
            <a:spAutoFit/>
          </a:bodyPr>
          <a:lstStyle/>
          <a:p>
            <a:pPr defTabSz="913972">
              <a:lnSpc>
                <a:spcPct val="120000"/>
              </a:lnSpc>
            </a:pPr>
            <a:r>
              <a:rPr lang="ja-JP" altLang="en-US" sz="400" dirty="0">
                <a:latin typeface="メイリオ" pitchFamily="50" charset="-128"/>
                <a:ea typeface="メイリオ" pitchFamily="50" charset="-128"/>
                <a:cs typeface="メイリオ" pitchFamily="50" charset="-128"/>
              </a:rPr>
              <a:t>ジャムム</a:t>
            </a:r>
            <a:endParaRPr lang="en-US" altLang="ja-JP" sz="400" dirty="0">
              <a:latin typeface="メイリオ" pitchFamily="50" charset="-128"/>
              <a:ea typeface="メイリオ" pitchFamily="50" charset="-128"/>
              <a:cs typeface="メイリオ" pitchFamily="50" charset="-128"/>
            </a:endParaRPr>
          </a:p>
          <a:p>
            <a:pPr defTabSz="913972">
              <a:lnSpc>
                <a:spcPct val="120000"/>
              </a:lnSpc>
            </a:pPr>
            <a:r>
              <a:rPr lang="ja-JP" altLang="en-US" sz="400" dirty="0">
                <a:latin typeface="メイリオ" pitchFamily="50" charset="-128"/>
                <a:ea typeface="メイリオ" pitchFamily="50" charset="-128"/>
                <a:cs typeface="メイリオ" pitchFamily="50" charset="-128"/>
              </a:rPr>
              <a:t>（メトロアドキャラクター）</a:t>
            </a:r>
            <a:endParaRPr lang="en-US" altLang="ja-JP" sz="400" dirty="0">
              <a:latin typeface="メイリオ" pitchFamily="50" charset="-128"/>
              <a:ea typeface="メイリオ" pitchFamily="50" charset="-128"/>
              <a:cs typeface="メイリオ" pitchFamily="50" charset="-128"/>
            </a:endParaRPr>
          </a:p>
        </p:txBody>
      </p:sp>
      <p:pic>
        <p:nvPicPr>
          <p:cNvPr id="214" name="図 213">
            <a:extLst>
              <a:ext uri="{FF2B5EF4-FFF2-40B4-BE49-F238E27FC236}">
                <a16:creationId xmlns:a16="http://schemas.microsoft.com/office/drawing/2014/main" id="{83AD8908-D92E-E948-90FC-89148173E01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356969" y="4555529"/>
            <a:ext cx="1040070" cy="612538"/>
          </a:xfrm>
          <a:prstGeom prst="rect">
            <a:avLst/>
          </a:prstGeom>
        </p:spPr>
      </p:pic>
      <p:sp>
        <p:nvSpPr>
          <p:cNvPr id="145" name="テキスト ボックス 144">
            <a:extLst>
              <a:ext uri="{FF2B5EF4-FFF2-40B4-BE49-F238E27FC236}">
                <a16:creationId xmlns:a16="http://schemas.microsoft.com/office/drawing/2014/main" id="{6409FA9C-E8EC-D74F-B95F-FCD39CFBD8FD}"/>
              </a:ext>
            </a:extLst>
          </p:cNvPr>
          <p:cNvSpPr txBox="1"/>
          <p:nvPr/>
        </p:nvSpPr>
        <p:spPr>
          <a:xfrm>
            <a:off x="1713562" y="90580"/>
            <a:ext cx="4885579" cy="30469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altLang="ja-JP" sz="1200" b="1" dirty="0">
                <a:solidFill>
                  <a:srgbClr val="FF0000"/>
                </a:solidFill>
                <a:latin typeface="Meiryo" panose="020B0604030504040204" pitchFamily="34" charset="-128"/>
                <a:ea typeface="Meiryo" panose="020B0604030504040204" pitchFamily="34" charset="-128"/>
              </a:rPr>
              <a:t>2</a:t>
            </a:r>
            <a:r>
              <a:rPr kumimoji="0" lang="ja-JP" altLang="en-US"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次利用可能な動画制作</a:t>
            </a:r>
            <a:r>
              <a:rPr kumimoji="0" lang="ja-JP" altLang="en-US"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から広告出稿までのオールインワン企画！</a:t>
            </a:r>
            <a:endParaRPr kumimoji="0" lang="en-US" altLang="ja-JP"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159" name="円/楕円 158">
            <a:extLst>
              <a:ext uri="{FF2B5EF4-FFF2-40B4-BE49-F238E27FC236}">
                <a16:creationId xmlns:a16="http://schemas.microsoft.com/office/drawing/2014/main" id="{62A66CB2-C42F-8047-9FA7-6C9CCF3C5C63}"/>
              </a:ext>
            </a:extLst>
          </p:cNvPr>
          <p:cNvSpPr>
            <a:spLocks noChangeAspect="1"/>
          </p:cNvSpPr>
          <p:nvPr/>
        </p:nvSpPr>
        <p:spPr>
          <a:xfrm>
            <a:off x="3318201" y="278399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B6B10B"/>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B6B10B"/>
              </a:solidFill>
              <a:effectLst/>
              <a:uLnTx/>
              <a:uFillTx/>
              <a:latin typeface="Meiryo" panose="020B0604030504040204" pitchFamily="34" charset="-128"/>
              <a:ea typeface="Meiryo" panose="020B0604030504040204" pitchFamily="34" charset="-128"/>
              <a:cs typeface="+mn-cs"/>
            </a:endParaRPr>
          </a:p>
        </p:txBody>
      </p:sp>
      <p:sp>
        <p:nvSpPr>
          <p:cNvPr id="165" name="円/楕円 140">
            <a:extLst>
              <a:ext uri="{FF2B5EF4-FFF2-40B4-BE49-F238E27FC236}">
                <a16:creationId xmlns:a16="http://schemas.microsoft.com/office/drawing/2014/main" id="{C91FB294-642B-AB43-A929-AF8587C44A5F}"/>
              </a:ext>
            </a:extLst>
          </p:cNvPr>
          <p:cNvSpPr>
            <a:spLocks noChangeAspect="1"/>
          </p:cNvSpPr>
          <p:nvPr/>
        </p:nvSpPr>
        <p:spPr>
          <a:xfrm>
            <a:off x="5049192" y="278399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B6B10B"/>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B6B10B"/>
              </a:solidFill>
              <a:effectLst/>
              <a:uLnTx/>
              <a:uFillTx/>
              <a:latin typeface="Meiryo" panose="020B0604030504040204" pitchFamily="34" charset="-128"/>
              <a:ea typeface="Meiryo" panose="020B0604030504040204" pitchFamily="34" charset="-128"/>
              <a:cs typeface="+mn-cs"/>
            </a:endParaRPr>
          </a:p>
        </p:txBody>
      </p:sp>
      <p:grpSp>
        <p:nvGrpSpPr>
          <p:cNvPr id="3" name="グループ化 2">
            <a:extLst>
              <a:ext uri="{FF2B5EF4-FFF2-40B4-BE49-F238E27FC236}">
                <a16:creationId xmlns:a16="http://schemas.microsoft.com/office/drawing/2014/main" id="{2C6C4EC5-6172-4C47-B821-60C82CA13C62}"/>
              </a:ext>
            </a:extLst>
          </p:cNvPr>
          <p:cNvGrpSpPr/>
          <p:nvPr/>
        </p:nvGrpSpPr>
        <p:grpSpPr>
          <a:xfrm>
            <a:off x="897977" y="1075507"/>
            <a:ext cx="8462184" cy="1101946"/>
            <a:chOff x="897977" y="1075507"/>
            <a:chExt cx="8462184" cy="1101946"/>
          </a:xfrm>
        </p:grpSpPr>
        <p:sp>
          <p:nvSpPr>
            <p:cNvPr id="141" name="角丸四角形 204">
              <a:extLst>
                <a:ext uri="{FF2B5EF4-FFF2-40B4-BE49-F238E27FC236}">
                  <a16:creationId xmlns:a16="http://schemas.microsoft.com/office/drawing/2014/main" id="{B254BEBE-BE31-495D-BAE6-5F50768D77D9}"/>
                </a:ext>
              </a:extLst>
            </p:cNvPr>
            <p:cNvSpPr>
              <a:spLocks/>
            </p:cNvSpPr>
            <p:nvPr/>
          </p:nvSpPr>
          <p:spPr>
            <a:xfrm>
              <a:off x="5649126" y="1421453"/>
              <a:ext cx="991960" cy="756000"/>
            </a:xfrm>
            <a:prstGeom prst="roundRect">
              <a:avLst>
                <a:gd name="adj" fmla="val 7668"/>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制作する</a:t>
              </a:r>
              <a:endPar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完全パッケージ動画</a:t>
              </a:r>
              <a:endPar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2</a:t>
              </a: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次利用権利</a:t>
              </a:r>
            </a:p>
          </p:txBody>
        </p:sp>
        <p:sp>
          <p:nvSpPr>
            <p:cNvPr id="142" name="角丸四角形 204">
              <a:extLst>
                <a:ext uri="{FF2B5EF4-FFF2-40B4-BE49-F238E27FC236}">
                  <a16:creationId xmlns:a16="http://schemas.microsoft.com/office/drawing/2014/main" id="{1EFA8A8C-EF28-4D3B-BCC9-6211159A1BD5}"/>
                </a:ext>
              </a:extLst>
            </p:cNvPr>
            <p:cNvSpPr>
              <a:spLocks/>
            </p:cNvSpPr>
            <p:nvPr/>
          </p:nvSpPr>
          <p:spPr>
            <a:xfrm>
              <a:off x="6672627"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15</a:t>
              </a: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秒動画制作</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a:t>
              </a: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タイプ</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46" name="角丸四角形 204">
              <a:extLst>
                <a:ext uri="{FF2B5EF4-FFF2-40B4-BE49-F238E27FC236}">
                  <a16:creationId xmlns:a16="http://schemas.microsoft.com/office/drawing/2014/main" id="{98EF57DC-94C2-4F50-A30A-6D70B50655E4}"/>
                </a:ext>
              </a:extLst>
            </p:cNvPr>
            <p:cNvSpPr>
              <a:spLocks/>
            </p:cNvSpPr>
            <p:nvPr/>
          </p:nvSpPr>
          <p:spPr>
            <a:xfrm>
              <a:off x="7351273"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ヤフー用</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バナー制作</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48" name="角丸四角形 204">
              <a:extLst>
                <a:ext uri="{FF2B5EF4-FFF2-40B4-BE49-F238E27FC236}">
                  <a16:creationId xmlns:a16="http://schemas.microsoft.com/office/drawing/2014/main" id="{6956615A-2242-4A31-8742-5017198639CE}"/>
                </a:ext>
              </a:extLst>
            </p:cNvPr>
            <p:cNvSpPr>
              <a:spLocks/>
            </p:cNvSpPr>
            <p:nvPr/>
          </p:nvSpPr>
          <p:spPr>
            <a:xfrm>
              <a:off x="8029919"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お任せ</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ナレーション</a:t>
              </a: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BGM</a:t>
              </a: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・効果音</a:t>
              </a:r>
            </a:p>
          </p:txBody>
        </p:sp>
        <p:sp>
          <p:nvSpPr>
            <p:cNvPr id="150" name="角丸四角形 204">
              <a:extLst>
                <a:ext uri="{FF2B5EF4-FFF2-40B4-BE49-F238E27FC236}">
                  <a16:creationId xmlns:a16="http://schemas.microsoft.com/office/drawing/2014/main" id="{1623234C-FA92-4DB6-9988-4ED8B413BC81}"/>
                </a:ext>
              </a:extLst>
            </p:cNvPr>
            <p:cNvSpPr>
              <a:spLocks/>
            </p:cNvSpPr>
            <p:nvPr/>
          </p:nvSpPr>
          <p:spPr>
            <a:xfrm>
              <a:off x="8708564"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完パケ動画データ納品</a:t>
              </a:r>
            </a:p>
          </p:txBody>
        </p:sp>
        <p:sp>
          <p:nvSpPr>
            <p:cNvPr id="157" name="角丸四角形 204">
              <a:extLst>
                <a:ext uri="{FF2B5EF4-FFF2-40B4-BE49-F238E27FC236}">
                  <a16:creationId xmlns:a16="http://schemas.microsoft.com/office/drawing/2014/main" id="{C3F91E29-BE23-40DD-A791-535C8F9C5E57}"/>
                </a:ext>
              </a:extLst>
            </p:cNvPr>
            <p:cNvSpPr>
              <a:spLocks/>
            </p:cNvSpPr>
            <p:nvPr/>
          </p:nvSpPr>
          <p:spPr>
            <a:xfrm>
              <a:off x="6672627" y="1817453"/>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広告料</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60" name="角丸四角形 204">
              <a:extLst>
                <a:ext uri="{FF2B5EF4-FFF2-40B4-BE49-F238E27FC236}">
                  <a16:creationId xmlns:a16="http://schemas.microsoft.com/office/drawing/2014/main" id="{FCDA0FEB-4760-480D-B4D4-06654DB7D468}"/>
                </a:ext>
              </a:extLst>
            </p:cNvPr>
            <p:cNvSpPr>
              <a:spLocks/>
            </p:cNvSpPr>
            <p:nvPr/>
          </p:nvSpPr>
          <p:spPr>
            <a:xfrm>
              <a:off x="7351273" y="1816794"/>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TVCM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広告料</a:t>
              </a:r>
              <a:endParaRPr kumimoji="0" lang="en-US" altLang="ja-JP"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a:t>
              </a:r>
              <a:r>
                <a:rPr kumimoji="0" lang="ja-JP" altLang="en-US"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納品ﾒﾃﾞｨｱ含</a:t>
              </a:r>
              <a:r>
                <a:rPr kumimoji="0" lang="en-US" altLang="ja-JP"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a:t>
              </a:r>
              <a:endParaRPr kumimoji="0" lang="ja-JP" altLang="en-US"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endParaRPr>
            </a:p>
          </p:txBody>
        </p:sp>
        <p:sp>
          <p:nvSpPr>
            <p:cNvPr id="161" name="角丸四角形 204">
              <a:extLst>
                <a:ext uri="{FF2B5EF4-FFF2-40B4-BE49-F238E27FC236}">
                  <a16:creationId xmlns:a16="http://schemas.microsoft.com/office/drawing/2014/main" id="{9F304532-34BD-4DC0-A5D9-C97E34474DAF}"/>
                </a:ext>
              </a:extLst>
            </p:cNvPr>
            <p:cNvSpPr>
              <a:spLocks/>
            </p:cNvSpPr>
            <p:nvPr/>
          </p:nvSpPr>
          <p:spPr>
            <a:xfrm>
              <a:off x="8029919" y="1816794"/>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広告料</a:t>
              </a:r>
              <a:endParaRPr kumimoji="0" lang="ja-JP" altLang="en-US"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endParaRPr>
            </a:p>
          </p:txBody>
        </p:sp>
        <p:sp>
          <p:nvSpPr>
            <p:cNvPr id="162" name="角丸四角形 204">
              <a:extLst>
                <a:ext uri="{FF2B5EF4-FFF2-40B4-BE49-F238E27FC236}">
                  <a16:creationId xmlns:a16="http://schemas.microsoft.com/office/drawing/2014/main" id="{442FF227-3DEF-43B2-90B2-B63EBF9446AC}"/>
                </a:ext>
              </a:extLst>
            </p:cNvPr>
            <p:cNvSpPr>
              <a:spLocks/>
            </p:cNvSpPr>
            <p:nvPr/>
          </p:nvSpPr>
          <p:spPr>
            <a:xfrm>
              <a:off x="8708564" y="1816794"/>
              <a:ext cx="648000" cy="360000"/>
            </a:xfrm>
            <a:prstGeom prst="roundRect">
              <a:avLst>
                <a:gd name="adj" fmla="val 12240"/>
              </a:avLst>
            </a:prstGeom>
            <a:solidFill>
              <a:srgbClr val="404040"/>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サイネージ</a:t>
              </a:r>
              <a:endParaRPr kumimoji="0" lang="en-US" altLang="ja-JP" sz="7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広告料</a:t>
              </a:r>
            </a:p>
          </p:txBody>
        </p:sp>
        <p:cxnSp>
          <p:nvCxnSpPr>
            <p:cNvPr id="166" name="直線コネクタ 165">
              <a:extLst>
                <a:ext uri="{FF2B5EF4-FFF2-40B4-BE49-F238E27FC236}">
                  <a16:creationId xmlns:a16="http://schemas.microsoft.com/office/drawing/2014/main" id="{D398DB4B-75BB-486D-8E1A-B687099B77CF}"/>
                </a:ext>
              </a:extLst>
            </p:cNvPr>
            <p:cNvCxnSpPr>
              <a:cxnSpLocks/>
            </p:cNvCxnSpPr>
            <p:nvPr/>
          </p:nvCxnSpPr>
          <p:spPr>
            <a:xfrm flipH="1">
              <a:off x="8042389" y="1826118"/>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7" name="テキスト ボックス 166">
              <a:extLst>
                <a:ext uri="{FF2B5EF4-FFF2-40B4-BE49-F238E27FC236}">
                  <a16:creationId xmlns:a16="http://schemas.microsoft.com/office/drawing/2014/main" id="{DE6FAB6A-E2F9-4DB6-899C-C27F2E4ACD40}"/>
                </a:ext>
              </a:extLst>
            </p:cNvPr>
            <p:cNvSpPr txBox="1"/>
            <p:nvPr/>
          </p:nvSpPr>
          <p:spPr>
            <a:xfrm>
              <a:off x="6854092" y="1156195"/>
              <a:ext cx="1261884" cy="184666"/>
            </a:xfrm>
            <a:prstGeom prst="rect">
              <a:avLst/>
            </a:prstGeom>
            <a:noFill/>
            <a:ln>
              <a:noFill/>
            </a:ln>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この</a:t>
              </a:r>
              <a:r>
                <a:rPr kumimoji="0"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プランに含まれるサービス</a:t>
              </a:r>
              <a:endPar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cxnSp>
          <p:nvCxnSpPr>
            <p:cNvPr id="169" name="直線コネクタ 168">
              <a:extLst>
                <a:ext uri="{FF2B5EF4-FFF2-40B4-BE49-F238E27FC236}">
                  <a16:creationId xmlns:a16="http://schemas.microsoft.com/office/drawing/2014/main" id="{20B83277-82D5-4447-9230-34B6EC26E825}"/>
                </a:ext>
              </a:extLst>
            </p:cNvPr>
            <p:cNvCxnSpPr>
              <a:cxnSpLocks/>
            </p:cNvCxnSpPr>
            <p:nvPr/>
          </p:nvCxnSpPr>
          <p:spPr>
            <a:xfrm>
              <a:off x="5667417" y="1248706"/>
              <a:ext cx="1266067"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430ECD4C-1866-43AC-BFF5-FD55B68048A4}"/>
                </a:ext>
              </a:extLst>
            </p:cNvPr>
            <p:cNvCxnSpPr>
              <a:cxnSpLocks/>
            </p:cNvCxnSpPr>
            <p:nvPr/>
          </p:nvCxnSpPr>
          <p:spPr>
            <a:xfrm>
              <a:off x="8094094" y="1248706"/>
              <a:ext cx="1266067"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171" name="図 170">
              <a:extLst>
                <a:ext uri="{FF2B5EF4-FFF2-40B4-BE49-F238E27FC236}">
                  <a16:creationId xmlns:a16="http://schemas.microsoft.com/office/drawing/2014/main" id="{EED54647-C307-4226-82B4-F653B6E75CC2}"/>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5907929" y="1075507"/>
              <a:ext cx="433858" cy="337750"/>
            </a:xfrm>
            <a:prstGeom prst="rect">
              <a:avLst/>
            </a:prstGeom>
            <a:effectLst/>
          </p:spPr>
        </p:pic>
        <p:grpSp>
          <p:nvGrpSpPr>
            <p:cNvPr id="172" name="グループ化 171">
              <a:extLst>
                <a:ext uri="{FF2B5EF4-FFF2-40B4-BE49-F238E27FC236}">
                  <a16:creationId xmlns:a16="http://schemas.microsoft.com/office/drawing/2014/main" id="{7278C87C-B529-4163-B34F-CA96344916BB}"/>
                </a:ext>
              </a:extLst>
            </p:cNvPr>
            <p:cNvGrpSpPr/>
            <p:nvPr/>
          </p:nvGrpSpPr>
          <p:grpSpPr>
            <a:xfrm>
              <a:off x="897977" y="1121406"/>
              <a:ext cx="4361369" cy="1010125"/>
              <a:chOff x="897977" y="1121406"/>
              <a:chExt cx="4361369" cy="1010125"/>
            </a:xfrm>
          </p:grpSpPr>
          <p:pic>
            <p:nvPicPr>
              <p:cNvPr id="174" name="図 173">
                <a:extLst>
                  <a:ext uri="{FF2B5EF4-FFF2-40B4-BE49-F238E27FC236}">
                    <a16:creationId xmlns:a16="http://schemas.microsoft.com/office/drawing/2014/main" id="{2C2105E1-04B7-4C58-A6B3-6889D8C05ABC}"/>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406213" y="1445127"/>
                <a:ext cx="853133" cy="686404"/>
              </a:xfrm>
              <a:prstGeom prst="rect">
                <a:avLst/>
              </a:prstGeom>
            </p:spPr>
          </p:pic>
          <p:cxnSp>
            <p:nvCxnSpPr>
              <p:cNvPr id="175" name="直線矢印コネクタ 174">
                <a:extLst>
                  <a:ext uri="{FF2B5EF4-FFF2-40B4-BE49-F238E27FC236}">
                    <a16:creationId xmlns:a16="http://schemas.microsoft.com/office/drawing/2014/main" id="{264E350A-0AC8-4FA7-8167-7535BD699189}"/>
                  </a:ext>
                </a:extLst>
              </p:cNvPr>
              <p:cNvCxnSpPr>
                <a:cxnSpLocks/>
              </p:cNvCxnSpPr>
              <p:nvPr/>
            </p:nvCxnSpPr>
            <p:spPr>
              <a:xfrm>
                <a:off x="3587676" y="1811311"/>
                <a:ext cx="290128" cy="0"/>
              </a:xfrm>
              <a:prstGeom prst="straightConnector1">
                <a:avLst/>
              </a:prstGeom>
              <a:ln w="28575">
                <a:solidFill>
                  <a:schemeClr val="tx1">
                    <a:lumMod val="65000"/>
                    <a:lumOff val="3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76" name="図 175">
                <a:extLst>
                  <a:ext uri="{FF2B5EF4-FFF2-40B4-BE49-F238E27FC236}">
                    <a16:creationId xmlns:a16="http://schemas.microsoft.com/office/drawing/2014/main" id="{E394D8FD-3DE9-47B0-B9A0-3C4A0D490D6B}"/>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931546" y="1468484"/>
                <a:ext cx="2023285" cy="657587"/>
              </a:xfrm>
              <a:prstGeom prst="rect">
                <a:avLst/>
              </a:prstGeom>
            </p:spPr>
          </p:pic>
          <p:grpSp>
            <p:nvGrpSpPr>
              <p:cNvPr id="177" name="グループ化 176">
                <a:extLst>
                  <a:ext uri="{FF2B5EF4-FFF2-40B4-BE49-F238E27FC236}">
                    <a16:creationId xmlns:a16="http://schemas.microsoft.com/office/drawing/2014/main" id="{279DD7D2-27B6-48BD-9202-0747D7C3154B}"/>
                  </a:ext>
                </a:extLst>
              </p:cNvPr>
              <p:cNvGrpSpPr/>
              <p:nvPr/>
            </p:nvGrpSpPr>
            <p:grpSpPr>
              <a:xfrm>
                <a:off x="3965314" y="1520677"/>
                <a:ext cx="616988" cy="609485"/>
                <a:chOff x="4024761" y="1544123"/>
                <a:chExt cx="616988" cy="609485"/>
              </a:xfrm>
            </p:grpSpPr>
            <p:grpSp>
              <p:nvGrpSpPr>
                <p:cNvPr id="186" name="グループ化 185">
                  <a:extLst>
                    <a:ext uri="{FF2B5EF4-FFF2-40B4-BE49-F238E27FC236}">
                      <a16:creationId xmlns:a16="http://schemas.microsoft.com/office/drawing/2014/main" id="{4309E25C-A11A-4397-B71D-88BDFCB82FAD}"/>
                    </a:ext>
                  </a:extLst>
                </p:cNvPr>
                <p:cNvGrpSpPr/>
                <p:nvPr/>
              </p:nvGrpSpPr>
              <p:grpSpPr>
                <a:xfrm>
                  <a:off x="4032264" y="1544123"/>
                  <a:ext cx="609485" cy="609485"/>
                  <a:chOff x="3577777" y="1565044"/>
                  <a:chExt cx="734386" cy="734386"/>
                </a:xfrm>
              </p:grpSpPr>
              <p:sp>
                <p:nvSpPr>
                  <p:cNvPr id="190" name="円/楕円 184">
                    <a:extLst>
                      <a:ext uri="{FF2B5EF4-FFF2-40B4-BE49-F238E27FC236}">
                        <a16:creationId xmlns:a16="http://schemas.microsoft.com/office/drawing/2014/main" id="{31251A99-9243-4156-89CF-B33A26D00C1E}"/>
                      </a:ext>
                    </a:extLst>
                  </p:cNvPr>
                  <p:cNvSpPr/>
                  <p:nvPr/>
                </p:nvSpPr>
                <p:spPr>
                  <a:xfrm>
                    <a:off x="3577777" y="1565044"/>
                    <a:ext cx="734386" cy="73438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9" name="テキスト ボックス 198">
                    <a:extLst>
                      <a:ext uri="{FF2B5EF4-FFF2-40B4-BE49-F238E27FC236}">
                        <a16:creationId xmlns:a16="http://schemas.microsoft.com/office/drawing/2014/main" id="{34190BA0-B88B-426C-8FD3-C95FD27AF1DD}"/>
                      </a:ext>
                    </a:extLst>
                  </p:cNvPr>
                  <p:cNvSpPr txBox="1"/>
                  <p:nvPr/>
                </p:nvSpPr>
                <p:spPr>
                  <a:xfrm>
                    <a:off x="3594744" y="1582301"/>
                    <a:ext cx="676413" cy="615609"/>
                  </a:xfrm>
                  <a:prstGeom prst="rect">
                    <a:avLst/>
                  </a:prstGeom>
                  <a:noFill/>
                </p:spPr>
                <p:txBody>
                  <a:bodyPr wrap="none" rtlCol="0">
                    <a:spAutoFit/>
                  </a:bodyPr>
                  <a:lstStyle/>
                  <a:p>
                    <a:pPr marL="0" marR="0" lvl="0" indent="0" algn="ctr" defTabSz="457200" rtl="0" eaLnBrk="1" fontAlgn="auto" latinLnBrk="0" hangingPunct="1">
                      <a:lnSpc>
                        <a:spcPct val="18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rPr>
                      <a:t>15</a:t>
                    </a:r>
                    <a:r>
                      <a:rPr kumimoji="0" lang="ja-JP" altLang="en-US" sz="800" b="1" i="0" u="none" strike="noStrike" kern="1200" cap="none" spc="0" normalizeH="0" baseline="0" noProof="0" dirty="0">
                        <a:ln>
                          <a:noFill/>
                        </a:ln>
                        <a:solidFill>
                          <a:prstClr val="white"/>
                        </a:solidFill>
                        <a:effectLst/>
                        <a:uLnTx/>
                        <a:uFillTx/>
                        <a:latin typeface="Meiryo" charset="-128"/>
                        <a:ea typeface="Meiryo" charset="-128"/>
                        <a:cs typeface="Meiryo" charset="-128"/>
                      </a:rPr>
                      <a:t>秒</a:t>
                    </a:r>
                    <a:endPar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a:p>
                    <a:pPr marL="0" marR="0" lvl="0" indent="0" algn="ctr" defTabSz="457200" rtl="0" eaLnBrk="1" fontAlgn="auto" latinLnBrk="0" hangingPunct="1">
                      <a:lnSpc>
                        <a:spcPct val="18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rPr>
                      <a:t>1</a:t>
                    </a:r>
                    <a:r>
                      <a:rPr kumimoji="0" lang="ja-JP" altLang="en-US" sz="800" b="1" i="0" u="none" strike="noStrike" kern="1200" cap="none" spc="0" normalizeH="0" baseline="0" noProof="0" dirty="0">
                        <a:ln>
                          <a:noFill/>
                        </a:ln>
                        <a:solidFill>
                          <a:prstClr val="white"/>
                        </a:solidFill>
                        <a:effectLst/>
                        <a:uLnTx/>
                        <a:uFillTx/>
                        <a:latin typeface="Meiryo" charset="-128"/>
                        <a:ea typeface="Meiryo" charset="-128"/>
                        <a:cs typeface="Meiryo" charset="-128"/>
                      </a:rPr>
                      <a:t>タイプ</a:t>
                    </a:r>
                  </a:p>
                </p:txBody>
              </p:sp>
            </p:grpSp>
            <p:cxnSp>
              <p:nvCxnSpPr>
                <p:cNvPr id="189" name="直線コネクタ 188">
                  <a:extLst>
                    <a:ext uri="{FF2B5EF4-FFF2-40B4-BE49-F238E27FC236}">
                      <a16:creationId xmlns:a16="http://schemas.microsoft.com/office/drawing/2014/main" id="{8DC49400-74CD-4BDE-A7BE-02C4AC63463C}"/>
                    </a:ext>
                  </a:extLst>
                </p:cNvPr>
                <p:cNvCxnSpPr>
                  <a:cxnSpLocks/>
                </p:cNvCxnSpPr>
                <p:nvPr/>
              </p:nvCxnSpPr>
              <p:spPr>
                <a:xfrm>
                  <a:off x="4024761" y="1835774"/>
                  <a:ext cx="614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8" name="テキスト ボックス 177">
                <a:extLst>
                  <a:ext uri="{FF2B5EF4-FFF2-40B4-BE49-F238E27FC236}">
                    <a16:creationId xmlns:a16="http://schemas.microsoft.com/office/drawing/2014/main" id="{147EA825-40FD-4217-8D73-83F26E77A57D}"/>
                  </a:ext>
                </a:extLst>
              </p:cNvPr>
              <p:cNvSpPr txBox="1"/>
              <p:nvPr/>
            </p:nvSpPr>
            <p:spPr>
              <a:xfrm>
                <a:off x="897977" y="1121406"/>
                <a:ext cx="3499676"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既存の静止画データをもとに</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動画を作成</a:t>
                </a:r>
                <a:endParaRPr kumimoji="0" lang="ja-JP" altLang="en-US" sz="1400" b="1" i="0" u="none" strike="noStrike" kern="1200" cap="none" spc="0" normalizeH="0" baseline="0" noProof="0" dirty="0">
                  <a:ln w="3175">
                    <a:noFill/>
                    <a:prstDash val="solid"/>
                  </a:ln>
                  <a:solidFill>
                    <a:srgbClr val="FF0000"/>
                  </a:solidFill>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pic>
            <p:nvPicPr>
              <p:cNvPr id="183" name="図 182">
                <a:extLst>
                  <a:ext uri="{FF2B5EF4-FFF2-40B4-BE49-F238E27FC236}">
                    <a16:creationId xmlns:a16="http://schemas.microsoft.com/office/drawing/2014/main" id="{63124ABE-7E50-43A4-95B9-7167CC54CFB4}"/>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054913" y="1705524"/>
                <a:ext cx="309618" cy="217460"/>
              </a:xfrm>
              <a:prstGeom prst="rect">
                <a:avLst/>
              </a:prstGeom>
            </p:spPr>
          </p:pic>
          <p:sp>
            <p:nvSpPr>
              <p:cNvPr id="184" name="テキスト ボックス 183">
                <a:extLst>
                  <a:ext uri="{FF2B5EF4-FFF2-40B4-BE49-F238E27FC236}">
                    <a16:creationId xmlns:a16="http://schemas.microsoft.com/office/drawing/2014/main" id="{1CBA5B82-6F71-4CD9-9DDA-5F68FD54B2EC}"/>
                  </a:ext>
                </a:extLst>
              </p:cNvPr>
              <p:cNvSpPr txBox="1"/>
              <p:nvPr/>
            </p:nvSpPr>
            <p:spPr>
              <a:xfrm>
                <a:off x="2988682" y="1915127"/>
                <a:ext cx="425116"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動画も可</a:t>
                </a:r>
              </a:p>
            </p:txBody>
          </p:sp>
          <p:sp>
            <p:nvSpPr>
              <p:cNvPr id="185" name="正方形/長方形 184">
                <a:extLst>
                  <a:ext uri="{FF2B5EF4-FFF2-40B4-BE49-F238E27FC236}">
                    <a16:creationId xmlns:a16="http://schemas.microsoft.com/office/drawing/2014/main" id="{7B992306-FB90-4B0D-B52B-E5F94A8DC23D}"/>
                  </a:ext>
                </a:extLst>
              </p:cNvPr>
              <p:cNvSpPr/>
              <p:nvPr/>
            </p:nvSpPr>
            <p:spPr>
              <a:xfrm>
                <a:off x="2662428" y="1588414"/>
                <a:ext cx="1107996" cy="461665"/>
              </a:xfrm>
              <a:prstGeom prst="rect">
                <a:avLst/>
              </a:prstGeom>
            </p:spPr>
            <p:txBody>
              <a:bodyPr wrap="none">
                <a:spAutoFit/>
              </a:bodyPr>
              <a:lstStyle/>
              <a:p>
                <a:pPr marL="0" marR="0" lvl="0" indent="0" algn="l" defTabSz="99054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50000"/>
                        <a:lumOff val="50000"/>
                      </a:prstClr>
                    </a:solidFill>
                    <a:effectLst/>
                    <a:uLnTx/>
                    <a:uFillTx/>
                    <a:latin typeface="HGS行書体" panose="03000600000000000000" pitchFamily="66" charset="-128"/>
                    <a:ea typeface="HGS行書体" panose="03000600000000000000" pitchFamily="66" charset="-128"/>
                    <a:cs typeface="Hiragino Kaku Gothic StdN W8" charset="-128"/>
                  </a:rPr>
                  <a:t>（　）</a:t>
                </a:r>
                <a:endParaRPr kumimoji="1" lang="en-US" altLang="ja-JP" sz="2400" b="0" i="0" u="none" strike="noStrike" kern="1200" cap="none" spc="300" normalizeH="0" baseline="0" noProof="0" dirty="0">
                  <a:ln>
                    <a:noFill/>
                  </a:ln>
                  <a:solidFill>
                    <a:prstClr val="black">
                      <a:lumMod val="50000"/>
                      <a:lumOff val="50000"/>
                    </a:prstClr>
                  </a:solidFill>
                  <a:effectLst/>
                  <a:uLnTx/>
                  <a:uFillTx/>
                  <a:latin typeface="HGS行書体" panose="03000600000000000000" pitchFamily="66" charset="-128"/>
                  <a:ea typeface="HGS行書体" panose="03000600000000000000" pitchFamily="66" charset="-128"/>
                  <a:cs typeface="Meiryo" charset="-128"/>
                </a:endParaRPr>
              </a:p>
            </p:txBody>
          </p:sp>
        </p:grpSp>
        <p:cxnSp>
          <p:nvCxnSpPr>
            <p:cNvPr id="173" name="直線コネクタ 172">
              <a:extLst>
                <a:ext uri="{FF2B5EF4-FFF2-40B4-BE49-F238E27FC236}">
                  <a16:creationId xmlns:a16="http://schemas.microsoft.com/office/drawing/2014/main" id="{987DBBDC-4B12-4BBE-94EF-CB6A1EBEECD4}"/>
                </a:ext>
              </a:extLst>
            </p:cNvPr>
            <p:cNvCxnSpPr>
              <a:cxnSpLocks/>
            </p:cNvCxnSpPr>
            <p:nvPr/>
          </p:nvCxnSpPr>
          <p:spPr>
            <a:xfrm flipH="1">
              <a:off x="7357821" y="1825880"/>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00" name="テキスト ボックス 199">
            <a:extLst>
              <a:ext uri="{FF2B5EF4-FFF2-40B4-BE49-F238E27FC236}">
                <a16:creationId xmlns:a16="http://schemas.microsoft.com/office/drawing/2014/main" id="{15F4C649-CAF4-46B9-B5D3-EBE8320464A5}"/>
              </a:ext>
            </a:extLst>
          </p:cNvPr>
          <p:cNvSpPr txBox="1"/>
          <p:nvPr/>
        </p:nvSpPr>
        <p:spPr>
          <a:xfrm>
            <a:off x="936076" y="2396651"/>
            <a:ext cx="8265073" cy="30777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ヤフー</a:t>
            </a:r>
            <a:r>
              <a:rPr kumimoji="0" lang="en-US" altLang="ja-JP"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TOP</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ページ ブランドパネル（予約型）</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の</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デバイス</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期間</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エリア</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を選択し掲載</a:t>
            </a:r>
          </a:p>
        </p:txBody>
      </p:sp>
      <p:sp>
        <p:nvSpPr>
          <p:cNvPr id="202" name="Text Box 11">
            <a:extLst>
              <a:ext uri="{FF2B5EF4-FFF2-40B4-BE49-F238E27FC236}">
                <a16:creationId xmlns:a16="http://schemas.microsoft.com/office/drawing/2014/main" id="{ADFD74B8-5D6A-41FE-A035-0D1784F3524F}"/>
              </a:ext>
            </a:extLst>
          </p:cNvPr>
          <p:cNvSpPr txBox="1">
            <a:spLocks noChangeArrowheads="1"/>
          </p:cNvSpPr>
          <p:nvPr/>
        </p:nvSpPr>
        <p:spPr bwMode="auto">
          <a:xfrm>
            <a:off x="3374245" y="4205050"/>
            <a:ext cx="2098214"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掲載回数は設定期間で按分されるイメージです。</a:t>
            </a:r>
            <a:endPar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cxnSp>
        <p:nvCxnSpPr>
          <p:cNvPr id="218" name="直線コネクタ 217">
            <a:extLst>
              <a:ext uri="{FF2B5EF4-FFF2-40B4-BE49-F238E27FC236}">
                <a16:creationId xmlns:a16="http://schemas.microsoft.com/office/drawing/2014/main" id="{40B38DA5-B05B-44E0-B8B1-3311FCFD7E4F}"/>
              </a:ext>
            </a:extLst>
          </p:cNvPr>
          <p:cNvCxnSpPr>
            <a:cxnSpLocks/>
          </p:cNvCxnSpPr>
          <p:nvPr/>
        </p:nvCxnSpPr>
        <p:spPr>
          <a:xfrm>
            <a:off x="840827" y="6266183"/>
            <a:ext cx="4322181" cy="0"/>
          </a:xfrm>
          <a:prstGeom prst="line">
            <a:avLst/>
          </a:prstGeom>
          <a:ln>
            <a:solidFill>
              <a:srgbClr val="C5C01B"/>
            </a:solidFill>
          </a:ln>
        </p:spPr>
        <p:style>
          <a:lnRef idx="1">
            <a:schemeClr val="accent1"/>
          </a:lnRef>
          <a:fillRef idx="0">
            <a:schemeClr val="accent1"/>
          </a:fillRef>
          <a:effectRef idx="0">
            <a:schemeClr val="accent1"/>
          </a:effectRef>
          <a:fontRef idx="minor">
            <a:schemeClr val="tx1"/>
          </a:fontRef>
        </p:style>
      </p:cxnSp>
      <p:sp>
        <p:nvSpPr>
          <p:cNvPr id="219" name="角丸四角形 204">
            <a:extLst>
              <a:ext uri="{FF2B5EF4-FFF2-40B4-BE49-F238E27FC236}">
                <a16:creationId xmlns:a16="http://schemas.microsoft.com/office/drawing/2014/main" id="{8F88B532-C5AC-4A04-A461-1725E4BCEC23}"/>
              </a:ext>
            </a:extLst>
          </p:cNvPr>
          <p:cNvSpPr/>
          <p:nvPr/>
        </p:nvSpPr>
        <p:spPr>
          <a:xfrm>
            <a:off x="5117126" y="5870375"/>
            <a:ext cx="4187233" cy="872947"/>
          </a:xfrm>
          <a:prstGeom prst="roundRect">
            <a:avLst>
              <a:gd name="adj" fmla="val 14697"/>
            </a:avLst>
          </a:prstGeom>
          <a:solidFill>
            <a:srgbClr val="EC5F21"/>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0" name="台形 219">
            <a:extLst>
              <a:ext uri="{FF2B5EF4-FFF2-40B4-BE49-F238E27FC236}">
                <a16:creationId xmlns:a16="http://schemas.microsoft.com/office/drawing/2014/main" id="{1A47252F-C347-4512-9F63-E74574EEA3FA}"/>
              </a:ext>
            </a:extLst>
          </p:cNvPr>
          <p:cNvSpPr/>
          <p:nvPr/>
        </p:nvSpPr>
        <p:spPr>
          <a:xfrm rot="10800000">
            <a:off x="5296483" y="5832068"/>
            <a:ext cx="2136484" cy="323410"/>
          </a:xfrm>
          <a:prstGeom prst="trapezoid">
            <a:avLst/>
          </a:prstGeom>
          <a:solidFill>
            <a:schemeClr val="bg1"/>
          </a:solidFill>
          <a:ln w="57150" cap="rnd">
            <a:solidFill>
              <a:srgbClr val="EC5F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6" name="正方形/長方形 225">
            <a:extLst>
              <a:ext uri="{FF2B5EF4-FFF2-40B4-BE49-F238E27FC236}">
                <a16:creationId xmlns:a16="http://schemas.microsoft.com/office/drawing/2014/main" id="{FE6B9802-D6E5-428F-8546-C9DFB42FAAA3}"/>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EC5F2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29" name="正方形/長方形 228">
            <a:extLst>
              <a:ext uri="{FF2B5EF4-FFF2-40B4-BE49-F238E27FC236}">
                <a16:creationId xmlns:a16="http://schemas.microsoft.com/office/drawing/2014/main" id="{EF3062F4-F7F3-475E-9312-4E902C03BC2F}"/>
              </a:ext>
            </a:extLst>
          </p:cNvPr>
          <p:cNvSpPr/>
          <p:nvPr/>
        </p:nvSpPr>
        <p:spPr>
          <a:xfrm>
            <a:off x="75759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0" name="テキスト ボックス 229">
            <a:extLst>
              <a:ext uri="{FF2B5EF4-FFF2-40B4-BE49-F238E27FC236}">
                <a16:creationId xmlns:a16="http://schemas.microsoft.com/office/drawing/2014/main" id="{BBE12B3E-D78A-45AF-951E-F53F1F95B752}"/>
              </a:ext>
            </a:extLst>
          </p:cNvPr>
          <p:cNvSpPr txBox="1"/>
          <p:nvPr/>
        </p:nvSpPr>
        <p:spPr>
          <a:xfrm>
            <a:off x="4983899" y="6170876"/>
            <a:ext cx="2976517" cy="584775"/>
          </a:xfrm>
          <a:prstGeom prst="rect">
            <a:avLst/>
          </a:prstGeom>
          <a:noFill/>
        </p:spPr>
        <p:txBody>
          <a:bodyPr wrap="square" rtlCol="0">
            <a:spAutoFit/>
          </a:bodyPr>
          <a:lstStyle/>
          <a:p>
            <a:pPr algn="ctr"/>
            <a:r>
              <a:rPr lang="en-US" altLang="ja-JP" sz="3200" b="1" dirty="0">
                <a:solidFill>
                  <a:schemeClr val="bg1"/>
                </a:solidFill>
                <a:latin typeface="Meiryo" charset="-128"/>
                <a:ea typeface="Meiryo" charset="-128"/>
                <a:cs typeface="Meiryo" charset="-128"/>
              </a:rPr>
              <a:t>1,000,00</a:t>
            </a:r>
            <a:r>
              <a:rPr lang="en-US" altLang="ja-JP" sz="3200" b="1" dirty="0">
                <a:solidFill>
                  <a:schemeClr val="bg1"/>
                </a:solidFill>
                <a:latin typeface="Meiryo" panose="020B0604030504040204" pitchFamily="34" charset="-128"/>
                <a:ea typeface="Meiryo" panose="020B0604030504040204" pitchFamily="34" charset="-128"/>
              </a:rPr>
              <a:t>0</a:t>
            </a:r>
            <a:r>
              <a:rPr lang="ja-JP" altLang="en-US" sz="2400" b="1" spc="-300" dirty="0">
                <a:solidFill>
                  <a:schemeClr val="bg1"/>
                </a:solidFill>
                <a:latin typeface="Meiryo" panose="020B0604030504040204" pitchFamily="34" charset="-128"/>
                <a:ea typeface="Meiryo" panose="020B0604030504040204" pitchFamily="34" charset="-128"/>
              </a:rPr>
              <a:t>円</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232" name="角丸四角形 204">
            <a:extLst>
              <a:ext uri="{FF2B5EF4-FFF2-40B4-BE49-F238E27FC236}">
                <a16:creationId xmlns:a16="http://schemas.microsoft.com/office/drawing/2014/main" id="{0216770B-9075-48BE-ABC0-716053BDF763}"/>
              </a:ext>
            </a:extLst>
          </p:cNvPr>
          <p:cNvSpPr/>
          <p:nvPr/>
        </p:nvSpPr>
        <p:spPr>
          <a:xfrm>
            <a:off x="5117126" y="5870375"/>
            <a:ext cx="4187233" cy="872947"/>
          </a:xfrm>
          <a:prstGeom prst="roundRect">
            <a:avLst>
              <a:gd name="adj" fmla="val 14697"/>
            </a:avLst>
          </a:prstGeom>
          <a:solidFill>
            <a:srgbClr val="C5C01B"/>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3" name="テキスト ボックス 232">
            <a:extLst>
              <a:ext uri="{FF2B5EF4-FFF2-40B4-BE49-F238E27FC236}">
                <a16:creationId xmlns:a16="http://schemas.microsoft.com/office/drawing/2014/main" id="{C8757510-1C2A-4AD2-AFFB-6718ABA911F7}"/>
              </a:ext>
            </a:extLst>
          </p:cNvPr>
          <p:cNvSpPr txBox="1"/>
          <p:nvPr/>
        </p:nvSpPr>
        <p:spPr>
          <a:xfrm>
            <a:off x="5163008" y="6191619"/>
            <a:ext cx="297651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3200" b="1" dirty="0">
                <a:solidFill>
                  <a:prstClr val="white"/>
                </a:solidFill>
                <a:effectLst>
                  <a:outerShdw blurRad="38100" dist="38100" dir="2700000" algn="tl">
                    <a:srgbClr val="000000">
                      <a:alpha val="43137"/>
                    </a:srgbClr>
                  </a:outerShdw>
                </a:effectLst>
                <a:latin typeface="Meiryo" charset="-128"/>
                <a:ea typeface="Meiryo" charset="-128"/>
                <a:cs typeface="Meiryo" charset="-128"/>
              </a:rPr>
              <a:t>1,1</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charset="-128"/>
                <a:ea typeface="Meiryo" charset="-128"/>
                <a:cs typeface="Meiryo" charset="-128"/>
              </a:rPr>
              <a:t>00,00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0</a:t>
            </a:r>
            <a:r>
              <a:rPr kumimoji="0" lang="ja-JP"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円</a:t>
            </a:r>
            <a:endPar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238" name="台形 237">
            <a:extLst>
              <a:ext uri="{FF2B5EF4-FFF2-40B4-BE49-F238E27FC236}">
                <a16:creationId xmlns:a16="http://schemas.microsoft.com/office/drawing/2014/main" id="{F06E30EE-0098-499F-B229-4A61B0E65D36}"/>
              </a:ext>
            </a:extLst>
          </p:cNvPr>
          <p:cNvSpPr/>
          <p:nvPr/>
        </p:nvSpPr>
        <p:spPr>
          <a:xfrm rot="10800000">
            <a:off x="5296483" y="5832068"/>
            <a:ext cx="2136484" cy="323410"/>
          </a:xfrm>
          <a:prstGeom prst="trapezoid">
            <a:avLst/>
          </a:prstGeom>
          <a:solidFill>
            <a:schemeClr val="bg1"/>
          </a:solidFill>
          <a:ln w="57150" cap="rnd">
            <a:solidFill>
              <a:srgbClr val="C5C01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9" name="正方形/長方形 238">
            <a:extLst>
              <a:ext uri="{FF2B5EF4-FFF2-40B4-BE49-F238E27FC236}">
                <a16:creationId xmlns:a16="http://schemas.microsoft.com/office/drawing/2014/main" id="{73FAA7AF-2F39-4FEA-9692-A445BCEB9D52}"/>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C5C01B"/>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C5C01B"/>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50" name="正方形/長方形 249">
            <a:extLst>
              <a:ext uri="{FF2B5EF4-FFF2-40B4-BE49-F238E27FC236}">
                <a16:creationId xmlns:a16="http://schemas.microsoft.com/office/drawing/2014/main" id="{DDCF28F8-0919-4B2D-A269-99E72EA1C240}"/>
              </a:ext>
            </a:extLst>
          </p:cNvPr>
          <p:cNvSpPr/>
          <p:nvPr/>
        </p:nvSpPr>
        <p:spPr>
          <a:xfrm>
            <a:off x="77664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1" name="テキスト ボックス 250">
            <a:extLst>
              <a:ext uri="{FF2B5EF4-FFF2-40B4-BE49-F238E27FC236}">
                <a16:creationId xmlns:a16="http://schemas.microsoft.com/office/drawing/2014/main" id="{90F71B2A-D005-4ADE-A77D-21895E17B316}"/>
              </a:ext>
            </a:extLst>
          </p:cNvPr>
          <p:cNvSpPr txBox="1"/>
          <p:nvPr/>
        </p:nvSpPr>
        <p:spPr>
          <a:xfrm>
            <a:off x="967805" y="5604273"/>
            <a:ext cx="3195105"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spc="50" dirty="0">
                <a:solidFill>
                  <a:srgbClr val="FF0000"/>
                </a:solidFill>
                <a:latin typeface="Meiryo" charset="-128"/>
                <a:ea typeface="Meiryo" charset="-128"/>
                <a:cs typeface="Meiryo" charset="-128"/>
              </a:rPr>
              <a:t>広告</a:t>
            </a:r>
            <a:r>
              <a:rPr lang="ja-JP" altLang="en-US" sz="1400" b="1" spc="50">
                <a:solidFill>
                  <a:srgbClr val="FF0000"/>
                </a:solidFill>
                <a:latin typeface="Meiryo" charset="-128"/>
                <a:ea typeface="Meiryo" charset="-128"/>
                <a:cs typeface="Meiryo" charset="-128"/>
              </a:rPr>
              <a:t>掲載</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レポート</a:t>
            </a:r>
            <a:r>
              <a:rPr kumimoji="0" lang="ja-JP" altLang="en-US" sz="1400" b="1" i="0" u="none" strike="noStrike" kern="1200" cap="none" spc="50" normalizeH="0" baseline="0" noProof="0">
                <a:ln>
                  <a:noFill/>
                </a:ln>
                <a:effectLst/>
                <a:uLnTx/>
                <a:uFillTx/>
                <a:latin typeface="Meiryo" charset="-128"/>
                <a:ea typeface="Meiryo" charset="-128"/>
                <a:cs typeface="Meiryo" charset="-128"/>
              </a:rPr>
              <a:t>と</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放映証明書</a:t>
            </a:r>
            <a:r>
              <a:rPr kumimoji="0" lang="ja-JP" altLang="en-US" sz="1400" b="1" i="0" u="none" strike="noStrike" kern="1200" cap="none" spc="50" normalizeH="0" baseline="0" noProof="0">
                <a:ln>
                  <a:noFill/>
                </a:ln>
                <a:effectLst/>
                <a:uLnTx/>
                <a:uFillTx/>
                <a:latin typeface="Meiryo" charset="-128"/>
                <a:ea typeface="Meiryo" charset="-128"/>
                <a:cs typeface="Meiryo" charset="-128"/>
              </a:rPr>
              <a:t>提出</a:t>
            </a:r>
            <a:endParaRPr kumimoji="0" lang="ja-JP" altLang="en-US" sz="1400" b="1" i="0" u="none" strike="noStrike" kern="1200" cap="none" spc="50" normalizeH="0" baseline="0" noProof="0" dirty="0">
              <a:ln>
                <a:noFill/>
              </a:ln>
              <a:effectLst/>
              <a:uLnTx/>
              <a:uFillTx/>
              <a:latin typeface="Meiryo" charset="-128"/>
              <a:ea typeface="Meiryo" charset="-128"/>
              <a:cs typeface="Meiryo" charset="-128"/>
            </a:endParaRPr>
          </a:p>
        </p:txBody>
      </p:sp>
      <p:sp>
        <p:nvSpPr>
          <p:cNvPr id="268" name="テキスト ボックス 267">
            <a:extLst>
              <a:ext uri="{FF2B5EF4-FFF2-40B4-BE49-F238E27FC236}">
                <a16:creationId xmlns:a16="http://schemas.microsoft.com/office/drawing/2014/main" id="{41DD786D-1E91-4DDA-8930-1ED2F1A8D4E4}"/>
              </a:ext>
            </a:extLst>
          </p:cNvPr>
          <p:cNvSpPr txBox="1"/>
          <p:nvPr/>
        </p:nvSpPr>
        <p:spPr>
          <a:xfrm>
            <a:off x="1410759" y="6441156"/>
            <a:ext cx="3716778" cy="200055"/>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700" dirty="0">
                <a:solidFill>
                  <a:prstClr val="black"/>
                </a:solidFill>
                <a:latin typeface="メイリオ" panose="020B0604030504040204" pitchFamily="50" charset="-128"/>
                <a:ea typeface="メイリオ" panose="020B0604030504040204" pitchFamily="50" charset="-128"/>
                <a:cs typeface="Meiryo" charset="-128"/>
              </a:rPr>
              <a:t>※</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広告用の</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遷移先</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WEB</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ページの</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URL】</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をご準備下さい。（パラメータ付も可）</a:t>
            </a:r>
            <a:endPar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endParaRPr>
          </a:p>
        </p:txBody>
      </p:sp>
      <p:pic>
        <p:nvPicPr>
          <p:cNvPr id="270" name="図 269">
            <a:extLst>
              <a:ext uri="{FF2B5EF4-FFF2-40B4-BE49-F238E27FC236}">
                <a16:creationId xmlns:a16="http://schemas.microsoft.com/office/drawing/2014/main" id="{C5BEDAA3-0890-490F-A5BC-1AAC0D481A73}"/>
              </a:ext>
            </a:extLst>
          </p:cNvPr>
          <p:cNvPicPr>
            <a:picLocks noChangeAspect="1"/>
          </p:cNvPicPr>
          <p:nvPr/>
        </p:nvPicPr>
        <p:blipFill>
          <a:blip r:embed="rId16" cstate="print">
            <a:extLst>
              <a:ext uri="{28A0092B-C50C-407E-A947-70E740481C1C}">
                <a14:useLocalDpi xmlns:a14="http://schemas.microsoft.com/office/drawing/2010/main"/>
              </a:ext>
            </a:extLst>
          </a:blip>
          <a:srcRect/>
          <a:stretch/>
        </p:blipFill>
        <p:spPr>
          <a:xfrm>
            <a:off x="813366" y="6468218"/>
            <a:ext cx="597393" cy="275105"/>
          </a:xfrm>
          <a:prstGeom prst="rect">
            <a:avLst/>
          </a:prstGeom>
        </p:spPr>
      </p:pic>
      <p:sp>
        <p:nvSpPr>
          <p:cNvPr id="271" name="正方形/長方形 270">
            <a:extLst>
              <a:ext uri="{FF2B5EF4-FFF2-40B4-BE49-F238E27FC236}">
                <a16:creationId xmlns:a16="http://schemas.microsoft.com/office/drawing/2014/main" id="{D1A6A5F0-AAE4-4C31-8E7D-C2E5054473AE}"/>
              </a:ext>
            </a:extLst>
          </p:cNvPr>
          <p:cNvSpPr/>
          <p:nvPr/>
        </p:nvSpPr>
        <p:spPr>
          <a:xfrm>
            <a:off x="1410758" y="6550741"/>
            <a:ext cx="3934907" cy="226591"/>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遷移先代用の</a:t>
            </a: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WEB</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チラシビューアー（無償）もございます。詳細はお問合せください。</a:t>
            </a:r>
          </a:p>
        </p:txBody>
      </p:sp>
      <p:sp>
        <p:nvSpPr>
          <p:cNvPr id="273" name="テキスト ボックス 272">
            <a:extLst>
              <a:ext uri="{FF2B5EF4-FFF2-40B4-BE49-F238E27FC236}">
                <a16:creationId xmlns:a16="http://schemas.microsoft.com/office/drawing/2014/main" id="{8165D494-DCC7-4E6F-AE93-E1E4B53D6A92}"/>
              </a:ext>
            </a:extLst>
          </p:cNvPr>
          <p:cNvSpPr txBox="1"/>
          <p:nvPr/>
        </p:nvSpPr>
        <p:spPr>
          <a:xfrm>
            <a:off x="728373" y="6291583"/>
            <a:ext cx="3595631" cy="215444"/>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広告の遷移先ページについて</a:t>
            </a:r>
          </a:p>
        </p:txBody>
      </p:sp>
      <p:grpSp>
        <p:nvGrpSpPr>
          <p:cNvPr id="277" name="グループ化 276">
            <a:extLst>
              <a:ext uri="{FF2B5EF4-FFF2-40B4-BE49-F238E27FC236}">
                <a16:creationId xmlns:a16="http://schemas.microsoft.com/office/drawing/2014/main" id="{D93CBA6C-7DB5-48C8-A500-DDFC14AC6BB8}"/>
              </a:ext>
            </a:extLst>
          </p:cNvPr>
          <p:cNvGrpSpPr/>
          <p:nvPr/>
        </p:nvGrpSpPr>
        <p:grpSpPr>
          <a:xfrm>
            <a:off x="8744265" y="5842972"/>
            <a:ext cx="982934" cy="897546"/>
            <a:chOff x="-2403128" y="3714564"/>
            <a:chExt cx="1337032" cy="1220883"/>
          </a:xfrm>
        </p:grpSpPr>
        <p:grpSp>
          <p:nvGrpSpPr>
            <p:cNvPr id="310" name="グループ化 309">
              <a:extLst>
                <a:ext uri="{FF2B5EF4-FFF2-40B4-BE49-F238E27FC236}">
                  <a16:creationId xmlns:a16="http://schemas.microsoft.com/office/drawing/2014/main" id="{4B179CE7-C53F-41A5-B8DD-3F71B898114E}"/>
                </a:ext>
              </a:extLst>
            </p:cNvPr>
            <p:cNvGrpSpPr/>
            <p:nvPr/>
          </p:nvGrpSpPr>
          <p:grpSpPr>
            <a:xfrm>
              <a:off x="-2403128" y="3714564"/>
              <a:ext cx="1337032" cy="1220883"/>
              <a:chOff x="-2688372" y="4115065"/>
              <a:chExt cx="1223198" cy="1116938"/>
            </a:xfrm>
            <a:solidFill>
              <a:schemeClr val="bg1"/>
            </a:solidFill>
          </p:grpSpPr>
          <p:sp>
            <p:nvSpPr>
              <p:cNvPr id="318" name="三角形 48">
                <a:extLst>
                  <a:ext uri="{FF2B5EF4-FFF2-40B4-BE49-F238E27FC236}">
                    <a16:creationId xmlns:a16="http://schemas.microsoft.com/office/drawing/2014/main" id="{A14531C8-2E6D-420E-8BCE-240AA13A6412}"/>
                  </a:ext>
                </a:extLst>
              </p:cNvPr>
              <p:cNvSpPr/>
              <p:nvPr/>
            </p:nvSpPr>
            <p:spPr>
              <a:xfrm rot="15335352">
                <a:off x="-2732839" y="4738793"/>
                <a:ext cx="212204" cy="12326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9" name="円/楕円 47">
                <a:extLst>
                  <a:ext uri="{FF2B5EF4-FFF2-40B4-BE49-F238E27FC236}">
                    <a16:creationId xmlns:a16="http://schemas.microsoft.com/office/drawing/2014/main" id="{B857569C-FFF1-44EF-922A-22C7C7073C9A}"/>
                  </a:ext>
                </a:extLst>
              </p:cNvPr>
              <p:cNvSpPr/>
              <p:nvPr/>
            </p:nvSpPr>
            <p:spPr>
              <a:xfrm rot="210102">
                <a:off x="-2593605" y="4115065"/>
                <a:ext cx="1128431" cy="111693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15" name="三角形 48">
              <a:extLst>
                <a:ext uri="{FF2B5EF4-FFF2-40B4-BE49-F238E27FC236}">
                  <a16:creationId xmlns:a16="http://schemas.microsoft.com/office/drawing/2014/main" id="{F7262040-83CD-4F09-83C0-B3BE2BC2C0DC}"/>
                </a:ext>
              </a:extLst>
            </p:cNvPr>
            <p:cNvSpPr/>
            <p:nvPr/>
          </p:nvSpPr>
          <p:spPr>
            <a:xfrm rot="15335352">
              <a:off x="-2386651" y="4387949"/>
              <a:ext cx="212204" cy="123269"/>
            </a:xfrm>
            <a:prstGeom prst="triangle">
              <a:avLst/>
            </a:prstGeom>
            <a:solidFill>
              <a:srgbClr val="C5C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6" name="円/楕円 47">
              <a:extLst>
                <a:ext uri="{FF2B5EF4-FFF2-40B4-BE49-F238E27FC236}">
                  <a16:creationId xmlns:a16="http://schemas.microsoft.com/office/drawing/2014/main" id="{4877C8F9-F530-4CB8-BA6C-64961ABBBFC8}"/>
                </a:ext>
              </a:extLst>
            </p:cNvPr>
            <p:cNvSpPr/>
            <p:nvPr/>
          </p:nvSpPr>
          <p:spPr>
            <a:xfrm rot="210102">
              <a:off x="-2247417" y="3764221"/>
              <a:ext cx="1128431" cy="1116938"/>
            </a:xfrm>
            <a:prstGeom prst="ellipse">
              <a:avLst/>
            </a:prstGeom>
            <a:solidFill>
              <a:schemeClr val="bg1"/>
            </a:solidFill>
            <a:ln w="57150">
              <a:solidFill>
                <a:srgbClr val="C5C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20" name="テキスト ボックス 319">
            <a:extLst>
              <a:ext uri="{FF2B5EF4-FFF2-40B4-BE49-F238E27FC236}">
                <a16:creationId xmlns:a16="http://schemas.microsoft.com/office/drawing/2014/main" id="{F88FD870-9D33-4F20-8C95-67CC5DA2975E}"/>
              </a:ext>
            </a:extLst>
          </p:cNvPr>
          <p:cNvSpPr txBox="1"/>
          <p:nvPr/>
        </p:nvSpPr>
        <p:spPr>
          <a:xfrm>
            <a:off x="8687568" y="5985511"/>
            <a:ext cx="1117767" cy="353943"/>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ナレーション</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BGM</a:t>
            </a: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・効果音不要</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の場合</a:t>
            </a: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321" name="テキスト ボックス 320">
            <a:extLst>
              <a:ext uri="{FF2B5EF4-FFF2-40B4-BE49-F238E27FC236}">
                <a16:creationId xmlns:a16="http://schemas.microsoft.com/office/drawing/2014/main" id="{6FA66D66-1FBC-4BD5-8DCB-7C65CBA7D8C1}"/>
              </a:ext>
            </a:extLst>
          </p:cNvPr>
          <p:cNvSpPr txBox="1"/>
          <p:nvPr/>
        </p:nvSpPr>
        <p:spPr>
          <a:xfrm>
            <a:off x="8818490" y="6282058"/>
            <a:ext cx="800436" cy="369332"/>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10</a:t>
            </a: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r>
              <a:rPr kumimoji="0"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OFF</a:t>
            </a:r>
            <a:r>
              <a:rPr kumimoji="1" lang="ja-JP" altLang="en-US"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の</a:t>
            </a:r>
            <a:endParaRPr kumimoji="1" lang="en-US" altLang="ja-JP"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 </a:t>
            </a:r>
            <a:r>
              <a:rPr lang="en-US" altLang="ja-JP" sz="1200" b="1" dirty="0">
                <a:solidFill>
                  <a:srgbClr val="FF0000"/>
                </a:solidFill>
                <a:latin typeface="Meiryo" panose="020B0604030504040204" pitchFamily="34" charset="-128"/>
                <a:ea typeface="Meiryo" panose="020B0604030504040204" pitchFamily="34" charset="-128"/>
              </a:rPr>
              <a:t>100</a:t>
            </a:r>
            <a:r>
              <a:rPr kumimoji="1" lang="ja-JP" altLang="en-US" sz="11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endParaRPr kumimoji="1" lang="ja-JP" altLang="en-US" sz="500" b="0"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p:txBody>
      </p:sp>
      <p:sp>
        <p:nvSpPr>
          <p:cNvPr id="337" name="ホームベース 136">
            <a:extLst>
              <a:ext uri="{FF2B5EF4-FFF2-40B4-BE49-F238E27FC236}">
                <a16:creationId xmlns:a16="http://schemas.microsoft.com/office/drawing/2014/main" id="{BC716DD5-6829-45A0-B720-5B068CEFBDAB}"/>
              </a:ext>
            </a:extLst>
          </p:cNvPr>
          <p:cNvSpPr/>
          <p:nvPr/>
        </p:nvSpPr>
        <p:spPr>
          <a:xfrm>
            <a:off x="947050" y="4376581"/>
            <a:ext cx="1116000" cy="540000"/>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338" name="ホームベース 141">
            <a:extLst>
              <a:ext uri="{FF2B5EF4-FFF2-40B4-BE49-F238E27FC236}">
                <a16:creationId xmlns:a16="http://schemas.microsoft.com/office/drawing/2014/main" id="{CCF6F1EF-22D8-4DEB-A832-CABA83DCA2EE}"/>
              </a:ext>
            </a:extLst>
          </p:cNvPr>
          <p:cNvSpPr/>
          <p:nvPr/>
        </p:nvSpPr>
        <p:spPr>
          <a:xfrm>
            <a:off x="947050" y="4908953"/>
            <a:ext cx="1116000" cy="540000"/>
          </a:xfrm>
          <a:prstGeom prst="homePlate">
            <a:avLst>
              <a:gd name="adj" fmla="val 21404"/>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339" name="片側の 2 つの角を丸めた四角形 131">
            <a:extLst>
              <a:ext uri="{FF2B5EF4-FFF2-40B4-BE49-F238E27FC236}">
                <a16:creationId xmlns:a16="http://schemas.microsoft.com/office/drawing/2014/main" id="{26007866-F9ED-436C-A47A-3E2C1ACA758C}"/>
              </a:ext>
            </a:extLst>
          </p:cNvPr>
          <p:cNvSpPr/>
          <p:nvPr/>
        </p:nvSpPr>
        <p:spPr>
          <a:xfrm rot="16200000">
            <a:off x="427805" y="4802259"/>
            <a:ext cx="1080000" cy="216000"/>
          </a:xfrm>
          <a:prstGeom prst="round2SameRect">
            <a:avLst>
              <a:gd name="adj1" fmla="val 32569"/>
              <a:gd name="adj2" fmla="val 0"/>
            </a:avLst>
          </a:prstGeom>
          <a:solidFill>
            <a:schemeClr val="tx1">
              <a:lumMod val="75000"/>
              <a:lumOff val="2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ホームベース 142">
            <a:extLst>
              <a:ext uri="{FF2B5EF4-FFF2-40B4-BE49-F238E27FC236}">
                <a16:creationId xmlns:a16="http://schemas.microsoft.com/office/drawing/2014/main" id="{9EA53462-89D5-4603-AEB8-16AAD34894E9}"/>
              </a:ext>
            </a:extLst>
          </p:cNvPr>
          <p:cNvSpPr/>
          <p:nvPr/>
        </p:nvSpPr>
        <p:spPr>
          <a:xfrm>
            <a:off x="947050" y="3899235"/>
            <a:ext cx="1114790" cy="41620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341" name="片側の 2 つの角を丸めた四角形 123">
            <a:extLst>
              <a:ext uri="{FF2B5EF4-FFF2-40B4-BE49-F238E27FC236}">
                <a16:creationId xmlns:a16="http://schemas.microsoft.com/office/drawing/2014/main" id="{FF3D8F24-057C-41F8-9157-8598792F3A6F}"/>
              </a:ext>
            </a:extLst>
          </p:cNvPr>
          <p:cNvSpPr/>
          <p:nvPr/>
        </p:nvSpPr>
        <p:spPr>
          <a:xfrm rot="16200000">
            <a:off x="779686" y="3992108"/>
            <a:ext cx="401715"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2" name="テキスト ボックス 341">
            <a:extLst>
              <a:ext uri="{FF2B5EF4-FFF2-40B4-BE49-F238E27FC236}">
                <a16:creationId xmlns:a16="http://schemas.microsoft.com/office/drawing/2014/main" id="{CED19E76-5F5E-47D0-A3C8-9443E2E4C5BE}"/>
              </a:ext>
            </a:extLst>
          </p:cNvPr>
          <p:cNvSpPr txBox="1"/>
          <p:nvPr/>
        </p:nvSpPr>
        <p:spPr>
          <a:xfrm>
            <a:off x="909597" y="4011120"/>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掲載期間を指定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343" name="テキスト ボックス 342">
            <a:extLst>
              <a:ext uri="{FF2B5EF4-FFF2-40B4-BE49-F238E27FC236}">
                <a16:creationId xmlns:a16="http://schemas.microsoft.com/office/drawing/2014/main" id="{5FBB0C70-7AB3-4F72-8102-AF2CF4E059CB}"/>
              </a:ext>
            </a:extLst>
          </p:cNvPr>
          <p:cNvSpPr txBox="1"/>
          <p:nvPr/>
        </p:nvSpPr>
        <p:spPr>
          <a:xfrm>
            <a:off x="1015917" y="4432303"/>
            <a:ext cx="1138185" cy="444352"/>
          </a:xfrm>
          <a:prstGeom prst="rect">
            <a:avLst/>
          </a:prstGeom>
          <a:noFill/>
        </p:spPr>
        <p:txBody>
          <a:bodyPr wrap="square" rtlCol="0">
            <a:spAutoFit/>
          </a:bodyPr>
          <a:lstStyle/>
          <a:p>
            <a:pPr>
              <a:lnSpc>
                <a:spcPct val="130000"/>
              </a:lnSpc>
            </a:pPr>
            <a:r>
              <a:rPr kumimoji="1" lang="ja-JP" altLang="en-US" sz="1100" b="1" dirty="0">
                <a:solidFill>
                  <a:schemeClr val="bg1"/>
                </a:solidFill>
                <a:latin typeface="Meiryo" panose="020B0604030504040204" pitchFamily="34" charset="-128"/>
                <a:ea typeface="Meiryo" panose="020B0604030504040204" pitchFamily="34" charset="-128"/>
              </a:rPr>
              <a:t>都道府県</a:t>
            </a:r>
            <a:r>
              <a:rPr lang="ja-JP" altLang="en-US" sz="1100" b="1" dirty="0">
                <a:solidFill>
                  <a:schemeClr val="bg1"/>
                </a:solidFill>
                <a:latin typeface="Meiryo" panose="020B0604030504040204" pitchFamily="34" charset="-128"/>
                <a:ea typeface="Meiryo" panose="020B0604030504040204" pitchFamily="34" charset="-128"/>
              </a:rPr>
              <a:t>指定</a:t>
            </a:r>
            <a:endParaRPr lang="en-US" altLang="ja-JP" sz="1100" b="1" dirty="0">
              <a:solidFill>
                <a:schemeClr val="bg1"/>
              </a:solidFill>
              <a:latin typeface="Meiryo" panose="020B0604030504040204" pitchFamily="34" charset="-128"/>
              <a:ea typeface="Meiryo" panose="020B0604030504040204" pitchFamily="34" charset="-128"/>
            </a:endParaRPr>
          </a:p>
          <a:p>
            <a:pPr>
              <a:lnSpc>
                <a:spcPct val="130000"/>
              </a:lnSpc>
            </a:pPr>
            <a:r>
              <a:rPr kumimoji="1" lang="ja-JP" altLang="en-US" sz="700" b="1" dirty="0">
                <a:solidFill>
                  <a:schemeClr val="bg1"/>
                </a:solidFill>
                <a:latin typeface="Meiryo" panose="020B0604030504040204" pitchFamily="34" charset="-128"/>
                <a:ea typeface="Meiryo" panose="020B0604030504040204" pitchFamily="34" charset="-128"/>
              </a:rPr>
              <a:t>の場合　</a:t>
            </a:r>
            <a:endParaRPr kumimoji="1" lang="en-US" altLang="ja-JP" sz="700" b="1" dirty="0">
              <a:solidFill>
                <a:schemeClr val="bg1"/>
              </a:solidFill>
              <a:latin typeface="Meiryo" panose="020B0604030504040204" pitchFamily="34" charset="-128"/>
              <a:ea typeface="Meiryo" panose="020B0604030504040204" pitchFamily="34" charset="-128"/>
            </a:endParaRPr>
          </a:p>
        </p:txBody>
      </p:sp>
      <p:sp>
        <p:nvSpPr>
          <p:cNvPr id="344" name="円/楕円 162">
            <a:extLst>
              <a:ext uri="{FF2B5EF4-FFF2-40B4-BE49-F238E27FC236}">
                <a16:creationId xmlns:a16="http://schemas.microsoft.com/office/drawing/2014/main" id="{EB04690C-7BC5-4C2D-947C-6C59E1662C78}"/>
              </a:ext>
            </a:extLst>
          </p:cNvPr>
          <p:cNvSpPr>
            <a:spLocks noChangeAspect="1"/>
          </p:cNvSpPr>
          <p:nvPr/>
        </p:nvSpPr>
        <p:spPr>
          <a:xfrm>
            <a:off x="1382433" y="4801110"/>
            <a:ext cx="198000"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tx1">
                    <a:lumMod val="50000"/>
                    <a:lumOff val="50000"/>
                  </a:schemeClr>
                </a:solidFill>
                <a:latin typeface="Meiryo" panose="020B0604030504040204" pitchFamily="34" charset="-128"/>
                <a:ea typeface="Meiryo" panose="020B0604030504040204" pitchFamily="34" charset="-128"/>
              </a:rPr>
              <a:t>or</a:t>
            </a:r>
            <a:endParaRPr kumimoji="1" lang="ja-JP" altLang="en-US" sz="900"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345" name="テキスト ボックス 344">
            <a:extLst>
              <a:ext uri="{FF2B5EF4-FFF2-40B4-BE49-F238E27FC236}">
                <a16:creationId xmlns:a16="http://schemas.microsoft.com/office/drawing/2014/main" id="{3885C527-FC4B-4F13-B151-56A2E2D7A58C}"/>
              </a:ext>
            </a:extLst>
          </p:cNvPr>
          <p:cNvSpPr txBox="1"/>
          <p:nvPr/>
        </p:nvSpPr>
        <p:spPr>
          <a:xfrm>
            <a:off x="1013525" y="5006681"/>
            <a:ext cx="1071966" cy="419346"/>
          </a:xfrm>
          <a:prstGeom prst="rect">
            <a:avLst/>
          </a:prstGeom>
          <a:noFill/>
        </p:spPr>
        <p:txBody>
          <a:bodyPr wrap="square" rtlCol="0">
            <a:spAutoFit/>
          </a:bodyPr>
          <a:lstStyle/>
          <a:p>
            <a:pPr>
              <a:lnSpc>
                <a:spcPct val="120000"/>
              </a:lnSpc>
            </a:pPr>
            <a:r>
              <a:rPr kumimoji="1" lang="ja-JP" altLang="en-US" sz="1100" b="1" dirty="0">
                <a:solidFill>
                  <a:schemeClr val="bg1"/>
                </a:solidFill>
                <a:latin typeface="Meiryo" panose="020B0604030504040204" pitchFamily="34" charset="-128"/>
                <a:ea typeface="Meiryo" panose="020B0604030504040204" pitchFamily="34" charset="-128"/>
              </a:rPr>
              <a:t>市区郡指定</a:t>
            </a:r>
            <a:endParaRPr kumimoji="1" lang="en-US" altLang="ja-JP" sz="1100" b="1" dirty="0">
              <a:solidFill>
                <a:schemeClr val="bg1"/>
              </a:solidFill>
              <a:latin typeface="Meiryo" panose="020B0604030504040204" pitchFamily="34" charset="-128"/>
              <a:ea typeface="Meiryo" panose="020B0604030504040204" pitchFamily="34" charset="-128"/>
            </a:endParaRPr>
          </a:p>
          <a:p>
            <a:pPr>
              <a:lnSpc>
                <a:spcPct val="120000"/>
              </a:lnSpc>
            </a:pPr>
            <a:r>
              <a:rPr kumimoji="1" lang="ja-JP" altLang="en-US" sz="700" b="1" dirty="0">
                <a:solidFill>
                  <a:schemeClr val="bg1"/>
                </a:solidFill>
                <a:latin typeface="Meiryo" panose="020B0604030504040204" pitchFamily="34" charset="-128"/>
                <a:ea typeface="Meiryo" panose="020B0604030504040204" pitchFamily="34" charset="-128"/>
              </a:rPr>
              <a:t>の場合</a:t>
            </a:r>
            <a:endParaRPr kumimoji="1" lang="en-US" altLang="ja-JP" sz="700" b="1" dirty="0">
              <a:solidFill>
                <a:schemeClr val="bg1"/>
              </a:solidFill>
              <a:latin typeface="Meiryo" panose="020B0604030504040204" pitchFamily="34" charset="-128"/>
              <a:ea typeface="Meiryo" panose="020B0604030504040204" pitchFamily="34" charset="-128"/>
            </a:endParaRPr>
          </a:p>
        </p:txBody>
      </p:sp>
      <p:sp>
        <p:nvSpPr>
          <p:cNvPr id="346" name="テキスト ボックス 345">
            <a:extLst>
              <a:ext uri="{FF2B5EF4-FFF2-40B4-BE49-F238E27FC236}">
                <a16:creationId xmlns:a16="http://schemas.microsoft.com/office/drawing/2014/main" id="{D522A873-56A0-4A33-B4E9-4336A8F85787}"/>
              </a:ext>
            </a:extLst>
          </p:cNvPr>
          <p:cNvSpPr txBox="1"/>
          <p:nvPr/>
        </p:nvSpPr>
        <p:spPr>
          <a:xfrm>
            <a:off x="810084" y="4358254"/>
            <a:ext cx="338554" cy="1105431"/>
          </a:xfrm>
          <a:prstGeom prst="rect">
            <a:avLst/>
          </a:prstGeom>
          <a:noFill/>
        </p:spPr>
        <p:txBody>
          <a:bodyPr vert="eaVert"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掲載エリア</a:t>
            </a:r>
            <a:r>
              <a:rPr lang="ja-JP" altLang="en-US" sz="900" b="1" dirty="0">
                <a:solidFill>
                  <a:schemeClr val="bg1"/>
                </a:solidFill>
                <a:latin typeface="メイリオ" pitchFamily="50" charset="-128"/>
                <a:ea typeface="メイリオ" pitchFamily="50" charset="-128"/>
                <a:cs typeface="メイリオ" pitchFamily="50" charset="-128"/>
              </a:rPr>
              <a:t>を</a:t>
            </a:r>
            <a:r>
              <a:rPr lang="ja-JP" altLang="en-US" sz="1000" b="1" dirty="0">
                <a:solidFill>
                  <a:schemeClr val="bg1"/>
                </a:solidFill>
                <a:latin typeface="メイリオ" pitchFamily="50" charset="-128"/>
                <a:ea typeface="メイリオ" pitchFamily="50" charset="-128"/>
                <a:cs typeface="メイリオ" pitchFamily="50" charset="-128"/>
              </a:rPr>
              <a:t>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347" name="ホームベース 142">
            <a:extLst>
              <a:ext uri="{FF2B5EF4-FFF2-40B4-BE49-F238E27FC236}">
                <a16:creationId xmlns:a16="http://schemas.microsoft.com/office/drawing/2014/main" id="{39056AEE-5C5C-4638-B8F9-B1B5D5B2A0AE}"/>
              </a:ext>
            </a:extLst>
          </p:cNvPr>
          <p:cNvSpPr/>
          <p:nvPr/>
        </p:nvSpPr>
        <p:spPr>
          <a:xfrm>
            <a:off x="939665" y="3297722"/>
            <a:ext cx="1114790" cy="41620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348" name="片側の 2 つの角を丸めた四角形 123">
            <a:extLst>
              <a:ext uri="{FF2B5EF4-FFF2-40B4-BE49-F238E27FC236}">
                <a16:creationId xmlns:a16="http://schemas.microsoft.com/office/drawing/2014/main" id="{8DDC9E83-7E0D-4B24-87C2-A6DE70ABB901}"/>
              </a:ext>
            </a:extLst>
          </p:cNvPr>
          <p:cNvSpPr/>
          <p:nvPr/>
        </p:nvSpPr>
        <p:spPr>
          <a:xfrm rot="16200000">
            <a:off x="779686" y="3390228"/>
            <a:ext cx="401715"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テキスト ボックス 348">
            <a:extLst>
              <a:ext uri="{FF2B5EF4-FFF2-40B4-BE49-F238E27FC236}">
                <a16:creationId xmlns:a16="http://schemas.microsoft.com/office/drawing/2014/main" id="{4F991D20-4A1A-4AD4-B544-1DD03BDDE7F8}"/>
              </a:ext>
            </a:extLst>
          </p:cNvPr>
          <p:cNvSpPr txBox="1"/>
          <p:nvPr/>
        </p:nvSpPr>
        <p:spPr>
          <a:xfrm>
            <a:off x="902212" y="3409607"/>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デバイスを指定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350" name="正方形/長方形 349">
            <a:extLst>
              <a:ext uri="{FF2B5EF4-FFF2-40B4-BE49-F238E27FC236}">
                <a16:creationId xmlns:a16="http://schemas.microsoft.com/office/drawing/2014/main" id="{19B095A0-D7A4-4240-B3C6-E80725409EFC}"/>
              </a:ext>
            </a:extLst>
          </p:cNvPr>
          <p:cNvSpPr/>
          <p:nvPr/>
        </p:nvSpPr>
        <p:spPr>
          <a:xfrm>
            <a:off x="1457468" y="4665685"/>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複数指定可</a:t>
            </a:r>
          </a:p>
        </p:txBody>
      </p:sp>
      <p:sp>
        <p:nvSpPr>
          <p:cNvPr id="351" name="正方形/長方形 350">
            <a:extLst>
              <a:ext uri="{FF2B5EF4-FFF2-40B4-BE49-F238E27FC236}">
                <a16:creationId xmlns:a16="http://schemas.microsoft.com/office/drawing/2014/main" id="{46E130A1-73F3-472F-99EC-5929A395913F}"/>
              </a:ext>
            </a:extLst>
          </p:cNvPr>
          <p:cNvSpPr/>
          <p:nvPr/>
        </p:nvSpPr>
        <p:spPr>
          <a:xfrm>
            <a:off x="1453741" y="5224907"/>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複数指定可</a:t>
            </a:r>
          </a:p>
        </p:txBody>
      </p:sp>
      <p:pic>
        <p:nvPicPr>
          <p:cNvPr id="144" name="図 143">
            <a:extLst>
              <a:ext uri="{FF2B5EF4-FFF2-40B4-BE49-F238E27FC236}">
                <a16:creationId xmlns:a16="http://schemas.microsoft.com/office/drawing/2014/main" id="{A79D5A4D-AAC1-1041-94E8-F0E709141B55}"/>
              </a:ext>
            </a:extLst>
          </p:cNvPr>
          <p:cNvPicPr>
            <a:picLocks noChangeAspect="1"/>
          </p:cNvPicPr>
          <p:nvPr/>
        </p:nvPicPr>
        <p:blipFill>
          <a:blip r:embed="rId17"/>
          <a:stretch>
            <a:fillRect/>
          </a:stretch>
        </p:blipFill>
        <p:spPr>
          <a:xfrm>
            <a:off x="8640394" y="3205815"/>
            <a:ext cx="784340" cy="525432"/>
          </a:xfrm>
          <a:prstGeom prst="rect">
            <a:avLst/>
          </a:prstGeom>
        </p:spPr>
      </p:pic>
      <p:pic>
        <p:nvPicPr>
          <p:cNvPr id="147" name="図 146">
            <a:extLst>
              <a:ext uri="{FF2B5EF4-FFF2-40B4-BE49-F238E27FC236}">
                <a16:creationId xmlns:a16="http://schemas.microsoft.com/office/drawing/2014/main" id="{9326A2C1-CE20-814D-B945-592196C24537}"/>
              </a:ext>
            </a:extLst>
          </p:cNvPr>
          <p:cNvPicPr>
            <a:picLocks noChangeAspect="1"/>
          </p:cNvPicPr>
          <p:nvPr/>
        </p:nvPicPr>
        <p:blipFill>
          <a:blip r:embed="rId18"/>
          <a:stretch>
            <a:fillRect/>
          </a:stretch>
        </p:blipFill>
        <p:spPr>
          <a:xfrm>
            <a:off x="7366270" y="4627729"/>
            <a:ext cx="1006899" cy="522881"/>
          </a:xfrm>
          <a:prstGeom prst="rect">
            <a:avLst/>
          </a:prstGeom>
        </p:spPr>
      </p:pic>
      <p:sp>
        <p:nvSpPr>
          <p:cNvPr id="222" name="テキスト ボックス 221">
            <a:extLst>
              <a:ext uri="{FF2B5EF4-FFF2-40B4-BE49-F238E27FC236}">
                <a16:creationId xmlns:a16="http://schemas.microsoft.com/office/drawing/2014/main" id="{0E66C126-0E03-8243-A2FB-759BA0AA9D5F}"/>
              </a:ext>
            </a:extLst>
          </p:cNvPr>
          <p:cNvSpPr txBox="1"/>
          <p:nvPr/>
        </p:nvSpPr>
        <p:spPr>
          <a:xfrm>
            <a:off x="7336970" y="4677946"/>
            <a:ext cx="1095865" cy="369332"/>
          </a:xfrm>
          <a:prstGeom prst="rect">
            <a:avLst/>
          </a:prstGeom>
          <a:noFill/>
        </p:spPr>
        <p:txBody>
          <a:bodyPr wrap="square" rtlCol="0">
            <a:spAutoFit/>
          </a:bodyPr>
          <a:lstStyle/>
          <a:p>
            <a:pPr algn="ctr"/>
            <a:r>
              <a:rPr kumimoji="1" lang="ja-JP" altLang="en-US" sz="900" dirty="0">
                <a:solidFill>
                  <a:schemeClr val="bg1"/>
                </a:solidFill>
                <a:latin typeface="HG創英ﾌﾟﾚｾﾞﾝｽEB" panose="02020809000000000000" pitchFamily="17" charset="-128"/>
                <a:ea typeface="HG創英ﾌﾟﾚｾﾞﾝｽEB" panose="02020809000000000000" pitchFamily="17" charset="-128"/>
              </a:rPr>
              <a:t>●●県●●町</a:t>
            </a:r>
            <a:endParaRPr kumimoji="1" lang="en-US" altLang="ja-JP" sz="900" dirty="0">
              <a:solidFill>
                <a:schemeClr val="bg1"/>
              </a:solidFill>
              <a:latin typeface="HG創英ﾌﾟﾚｾﾞﾝｽEB" panose="02020809000000000000" pitchFamily="17" charset="-128"/>
              <a:ea typeface="HG創英ﾌﾟﾚｾﾞﾝｽEB" panose="02020809000000000000" pitchFamily="17" charset="-128"/>
            </a:endParaRPr>
          </a:p>
          <a:p>
            <a:pPr algn="ctr"/>
            <a:r>
              <a:rPr lang="ja-JP" altLang="en-US" sz="900" dirty="0">
                <a:solidFill>
                  <a:schemeClr val="bg1"/>
                </a:solidFill>
                <a:latin typeface="HG創英ﾌﾟﾚｾﾞﾝｽEB" panose="02020809000000000000" pitchFamily="17" charset="-128"/>
                <a:ea typeface="HG創英ﾌﾟﾚｾﾞﾝｽEB" panose="02020809000000000000" pitchFamily="17" charset="-128"/>
              </a:rPr>
              <a:t>ふるさと納税</a:t>
            </a:r>
            <a:endParaRPr kumimoji="1" lang="ja-JP" altLang="en-US" sz="900" dirty="0">
              <a:solidFill>
                <a:schemeClr val="bg1"/>
              </a:solidFill>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3353006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平行四辺形 16">
            <a:extLst>
              <a:ext uri="{FF2B5EF4-FFF2-40B4-BE49-F238E27FC236}">
                <a16:creationId xmlns:a16="http://schemas.microsoft.com/office/drawing/2014/main" id="{6E0EBE8D-5308-6942-80C6-C38C1EF052FB}"/>
              </a:ext>
            </a:extLst>
          </p:cNvPr>
          <p:cNvSpPr/>
          <p:nvPr/>
        </p:nvSpPr>
        <p:spPr>
          <a:xfrm>
            <a:off x="197066" y="210142"/>
            <a:ext cx="7346734" cy="400110"/>
          </a:xfrm>
          <a:prstGeom prst="parallelogram">
            <a:avLst/>
          </a:prstGeom>
          <a:solidFill>
            <a:srgbClr val="C5C01C"/>
          </a:solidFill>
          <a:ln w="7620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角丸四角形 162">
            <a:extLst>
              <a:ext uri="{FF2B5EF4-FFF2-40B4-BE49-F238E27FC236}">
                <a16:creationId xmlns:a16="http://schemas.microsoft.com/office/drawing/2014/main" id="{07775AD3-4846-4F93-BD45-174FF92836FE}"/>
              </a:ext>
            </a:extLst>
          </p:cNvPr>
          <p:cNvSpPr/>
          <p:nvPr/>
        </p:nvSpPr>
        <p:spPr bwMode="gray">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4" name="図 153">
            <a:extLst>
              <a:ext uri="{FF2B5EF4-FFF2-40B4-BE49-F238E27FC236}">
                <a16:creationId xmlns:a16="http://schemas.microsoft.com/office/drawing/2014/main" id="{061035D1-B842-4A6D-858B-A8EF4D23D85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gray">
          <a:xfrm>
            <a:off x="7950138" y="287056"/>
            <a:ext cx="1424886" cy="299302"/>
          </a:xfrm>
          <a:prstGeom prst="rect">
            <a:avLst/>
          </a:prstGeom>
          <a:ln>
            <a:noFill/>
          </a:ln>
          <a:effectLst/>
        </p:spPr>
      </p:pic>
      <p:sp>
        <p:nvSpPr>
          <p:cNvPr id="63" name="正方形/長方形 62">
            <a:extLst>
              <a:ext uri="{FF2B5EF4-FFF2-40B4-BE49-F238E27FC236}">
                <a16:creationId xmlns:a16="http://schemas.microsoft.com/office/drawing/2014/main" id="{51898C76-E127-4E6D-8A28-9E23C47A413B}"/>
              </a:ext>
            </a:extLst>
          </p:cNvPr>
          <p:cNvSpPr/>
          <p:nvPr/>
        </p:nvSpPr>
        <p:spPr>
          <a:xfrm>
            <a:off x="366099" y="730986"/>
            <a:ext cx="9136248" cy="577669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A951288D-53D6-4F8C-A090-5B89409B1D01}"/>
              </a:ext>
            </a:extLst>
          </p:cNvPr>
          <p:cNvSpPr txBox="1"/>
          <p:nvPr/>
        </p:nvSpPr>
        <p:spPr>
          <a:xfrm>
            <a:off x="420886" y="838721"/>
            <a:ext cx="8954138" cy="1412694"/>
          </a:xfrm>
          <a:prstGeom prst="rect">
            <a:avLst/>
          </a:prstGeom>
          <a:noFill/>
        </p:spPr>
        <p:txBody>
          <a:bodyPr wrap="square" rtlCol="0">
            <a:spAutoFit/>
          </a:bodyPr>
          <a:lstStyle/>
          <a:p>
            <a:pPr defTabSz="913972">
              <a:lnSpc>
                <a:spcPct val="120000"/>
              </a:lnSpc>
            </a:pPr>
            <a:r>
              <a:rPr lang="ja-JP" altLang="en-US" sz="1200" b="1" dirty="0">
                <a:latin typeface="メイリオ" pitchFamily="50" charset="-128"/>
                <a:ea typeface="メイリオ" pitchFamily="50" charset="-128"/>
                <a:cs typeface="メイリオ" pitchFamily="50" charset="-128"/>
              </a:rPr>
              <a:t>●</a:t>
            </a:r>
            <a:r>
              <a:rPr lang="ja-JP" altLang="en-US" sz="1200" b="1" dirty="0">
                <a:solidFill>
                  <a:srgbClr val="FF0000"/>
                </a:solidFill>
                <a:latin typeface="メイリオ" pitchFamily="50" charset="-128"/>
                <a:ea typeface="メイリオ" pitchFamily="50" charset="-128"/>
                <a:cs typeface="メイリオ" pitchFamily="50" charset="-128"/>
              </a:rPr>
              <a:t>東京駅、銀座駅、赤坂見附駅、中野坂上駅</a:t>
            </a:r>
            <a:r>
              <a:rPr lang="ja-JP" altLang="en-US" sz="1200" dirty="0">
                <a:latin typeface="メイリオ" pitchFamily="50" charset="-128"/>
                <a:ea typeface="メイリオ" pitchFamily="50" charset="-128"/>
                <a:cs typeface="メイリオ" pitchFamily="50" charset="-128"/>
              </a:rPr>
              <a:t>の</a:t>
            </a:r>
            <a:r>
              <a:rPr lang="ja-JP" altLang="en-US" sz="1200" b="1" dirty="0">
                <a:latin typeface="メイリオ" pitchFamily="50" charset="-128"/>
                <a:ea typeface="メイリオ" pitchFamily="50" charset="-128"/>
                <a:cs typeface="メイリオ" pitchFamily="50" charset="-128"/>
              </a:rPr>
              <a:t>各丸ノ内線のホーム</a:t>
            </a:r>
            <a:r>
              <a:rPr lang="ja-JP" altLang="en-US" sz="1200" dirty="0">
                <a:latin typeface="メイリオ" pitchFamily="50" charset="-128"/>
                <a:ea typeface="メイリオ" pitchFamily="50" charset="-128"/>
                <a:cs typeface="メイリオ" pitchFamily="50" charset="-128"/>
              </a:rPr>
              <a:t>に設置されている</a:t>
            </a:r>
            <a:r>
              <a:rPr lang="ja-JP" altLang="en-US" sz="1200" b="1" dirty="0">
                <a:latin typeface="メイリオ" pitchFamily="50" charset="-128"/>
                <a:ea typeface="メイリオ" pitchFamily="50" charset="-128"/>
                <a:cs typeface="メイリオ" pitchFamily="50" charset="-128"/>
              </a:rPr>
              <a:t>各</a:t>
            </a:r>
            <a:r>
              <a:rPr lang="en-US" altLang="ja-JP" sz="1200" b="1" dirty="0">
                <a:latin typeface="メイリオ" pitchFamily="50" charset="-128"/>
                <a:ea typeface="メイリオ" pitchFamily="50" charset="-128"/>
                <a:cs typeface="メイリオ" pitchFamily="50" charset="-128"/>
              </a:rPr>
              <a:t>12</a:t>
            </a:r>
            <a:r>
              <a:rPr lang="ja-JP" altLang="en-US" sz="1200" b="1" dirty="0">
                <a:latin typeface="メイリオ" pitchFamily="50" charset="-128"/>
                <a:ea typeface="メイリオ" pitchFamily="50" charset="-128"/>
                <a:cs typeface="メイリオ" pitchFamily="50" charset="-128"/>
              </a:rPr>
              <a:t>面（合計計</a:t>
            </a:r>
            <a:r>
              <a:rPr lang="en-US" altLang="ja-JP" sz="1200" b="1" dirty="0">
                <a:latin typeface="メイリオ" pitchFamily="50" charset="-128"/>
                <a:ea typeface="メイリオ" pitchFamily="50" charset="-128"/>
                <a:cs typeface="メイリオ" pitchFamily="50" charset="-128"/>
              </a:rPr>
              <a:t>48</a:t>
            </a:r>
            <a:r>
              <a:rPr lang="ja-JP" altLang="en-US" sz="1200" b="1" dirty="0">
                <a:latin typeface="メイリオ" pitchFamily="50" charset="-128"/>
                <a:ea typeface="メイリオ" pitchFamily="50" charset="-128"/>
                <a:cs typeface="メイリオ" pitchFamily="50" charset="-128"/>
              </a:rPr>
              <a:t>面）の</a:t>
            </a:r>
            <a:endParaRPr lang="en-US" altLang="ja-JP" sz="1200" b="1" dirty="0">
              <a:latin typeface="メイリオ" pitchFamily="50" charset="-128"/>
              <a:ea typeface="メイリオ" pitchFamily="50" charset="-128"/>
              <a:cs typeface="メイリオ" pitchFamily="50" charset="-128"/>
            </a:endParaRPr>
          </a:p>
          <a:p>
            <a:pPr defTabSz="913972">
              <a:lnSpc>
                <a:spcPct val="120000"/>
              </a:lnSpc>
            </a:pPr>
            <a:r>
              <a:rPr lang="ja-JP" altLang="en-US" sz="1200" b="1" dirty="0">
                <a:latin typeface="メイリオ" pitchFamily="50" charset="-128"/>
                <a:ea typeface="メイリオ" pitchFamily="50" charset="-128"/>
                <a:cs typeface="メイリオ" pitchFamily="50" charset="-128"/>
              </a:rPr>
              <a:t>　デジタルサイネージで</a:t>
            </a:r>
            <a:r>
              <a:rPr lang="ja-JP" altLang="en-US" sz="1200" dirty="0">
                <a:latin typeface="メイリオ" pitchFamily="50" charset="-128"/>
                <a:ea typeface="メイリオ" pitchFamily="50" charset="-128"/>
                <a:cs typeface="メイリオ" pitchFamily="50" charset="-128"/>
              </a:rPr>
              <a:t>放映致します。（無音）</a:t>
            </a:r>
            <a:endParaRPr lang="en-US" altLang="ja-JP" sz="1200" dirty="0">
              <a:latin typeface="メイリオ" pitchFamily="50" charset="-128"/>
              <a:ea typeface="メイリオ" pitchFamily="50" charset="-128"/>
              <a:cs typeface="メイリオ" pitchFamily="50" charset="-128"/>
            </a:endParaRPr>
          </a:p>
          <a:p>
            <a:pPr defTabSz="913972">
              <a:lnSpc>
                <a:spcPct val="120000"/>
              </a:lnSpc>
            </a:pPr>
            <a:endParaRPr lang="en-US" altLang="ja-JP" sz="1200" dirty="0">
              <a:latin typeface="メイリオ" pitchFamily="50" charset="-128"/>
              <a:ea typeface="メイリオ" pitchFamily="50" charset="-128"/>
              <a:cs typeface="メイリオ" pitchFamily="50" charset="-128"/>
            </a:endParaRPr>
          </a:p>
          <a:p>
            <a:pPr defTabSz="913972">
              <a:lnSpc>
                <a:spcPct val="120000"/>
              </a:lnSpc>
            </a:pPr>
            <a:r>
              <a:rPr lang="ja-JP" altLang="en-US" sz="1200" dirty="0">
                <a:latin typeface="メイリオ" pitchFamily="50" charset="-128"/>
                <a:ea typeface="メイリオ" pitchFamily="50" charset="-128"/>
                <a:cs typeface="メイリオ" pitchFamily="50" charset="-128"/>
              </a:rPr>
              <a:t>●全</a:t>
            </a:r>
            <a:r>
              <a:rPr lang="en-US" altLang="ja-JP" sz="1200" dirty="0">
                <a:latin typeface="メイリオ" pitchFamily="50" charset="-128"/>
                <a:ea typeface="メイリオ" pitchFamily="50" charset="-128"/>
                <a:cs typeface="メイリオ" pitchFamily="50" charset="-128"/>
              </a:rPr>
              <a:t>4</a:t>
            </a:r>
            <a:r>
              <a:rPr lang="ja-JP" altLang="en-US" sz="1200" dirty="0">
                <a:latin typeface="メイリオ" pitchFamily="50" charset="-128"/>
                <a:ea typeface="メイリオ" pitchFamily="50" charset="-128"/>
                <a:cs typeface="メイリオ" pitchFamily="50" charset="-128"/>
              </a:rPr>
              <a:t>駅合計の放映回数は</a:t>
            </a:r>
            <a:r>
              <a:rPr lang="en-US" altLang="ja-JP" sz="1200" dirty="0">
                <a:latin typeface="メイリオ" pitchFamily="50" charset="-128"/>
                <a:ea typeface="メイリオ" pitchFamily="50" charset="-128"/>
                <a:cs typeface="メイリオ" pitchFamily="50" charset="-128"/>
              </a:rPr>
              <a:t>102,000</a:t>
            </a:r>
            <a:r>
              <a:rPr lang="ja-JP" altLang="en-US" sz="1200" dirty="0">
                <a:latin typeface="メイリオ" pitchFamily="50" charset="-128"/>
                <a:ea typeface="メイリオ" pitchFamily="50" charset="-128"/>
                <a:cs typeface="メイリオ" pitchFamily="50" charset="-128"/>
              </a:rPr>
              <a:t>回</a:t>
            </a:r>
            <a:endParaRPr lang="en-US" altLang="ja-JP" sz="1200" dirty="0">
              <a:latin typeface="メイリオ" pitchFamily="50" charset="-128"/>
              <a:ea typeface="メイリオ" pitchFamily="50" charset="-128"/>
              <a:cs typeface="メイリオ" pitchFamily="50" charset="-128"/>
            </a:endParaRPr>
          </a:p>
          <a:p>
            <a:pPr defTabSz="913972">
              <a:lnSpc>
                <a:spcPct val="120000"/>
              </a:lnSpc>
            </a:pPr>
            <a:endParaRPr lang="en-US" altLang="ja-JP" sz="1200" dirty="0">
              <a:latin typeface="メイリオ" pitchFamily="50" charset="-128"/>
              <a:ea typeface="メイリオ" pitchFamily="50" charset="-128"/>
              <a:cs typeface="メイリオ" pitchFamily="50" charset="-128"/>
            </a:endParaRPr>
          </a:p>
          <a:p>
            <a:pPr defTabSz="913972">
              <a:lnSpc>
                <a:spcPct val="120000"/>
              </a:lnSpc>
            </a:pP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期間は月曜日開始固定で日曜日終了の</a:t>
            </a:r>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週間</a:t>
            </a:r>
            <a:endParaRPr lang="en-US" altLang="ja-JP" sz="1200" dirty="0">
              <a:latin typeface="メイリオ" pitchFamily="50" charset="-128"/>
              <a:ea typeface="メイリオ" pitchFamily="50" charset="-128"/>
              <a:cs typeface="メイリオ" pitchFamily="50" charset="-128"/>
            </a:endParaRPr>
          </a:p>
        </p:txBody>
      </p:sp>
      <p:sp>
        <p:nvSpPr>
          <p:cNvPr id="30" name="正方形/長方形 29">
            <a:extLst>
              <a:ext uri="{FF2B5EF4-FFF2-40B4-BE49-F238E27FC236}">
                <a16:creationId xmlns:a16="http://schemas.microsoft.com/office/drawing/2014/main" id="{174C2113-FC7D-4BE7-9B27-ACC20C62D00E}"/>
              </a:ext>
            </a:extLst>
          </p:cNvPr>
          <p:cNvSpPr/>
          <p:nvPr/>
        </p:nvSpPr>
        <p:spPr>
          <a:xfrm>
            <a:off x="633097" y="2478540"/>
            <a:ext cx="8600844" cy="3772358"/>
          </a:xfrm>
          <a:prstGeom prst="rect">
            <a:avLst/>
          </a:prstGeom>
          <a:solidFill>
            <a:schemeClr val="bg1"/>
          </a:solid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D41CBB40-D8E6-4087-9489-023C4D22977C}"/>
              </a:ext>
            </a:extLst>
          </p:cNvPr>
          <p:cNvSpPr txBox="1"/>
          <p:nvPr/>
        </p:nvSpPr>
        <p:spPr>
          <a:xfrm>
            <a:off x="609945" y="2536299"/>
            <a:ext cx="5367791" cy="269304"/>
          </a:xfrm>
          <a:prstGeom prst="rect">
            <a:avLst/>
          </a:prstGeom>
          <a:noFill/>
        </p:spPr>
        <p:txBody>
          <a:bodyPr wrap="square" rtlCol="0">
            <a:spAutoFit/>
          </a:bodyPr>
          <a:lstStyle/>
          <a:p>
            <a:pPr defTabSz="913972">
              <a:lnSpc>
                <a:spcPct val="120000"/>
              </a:lnSpc>
            </a:pPr>
            <a:r>
              <a:rPr lang="ja-JP" altLang="en-US" sz="1000" dirty="0">
                <a:latin typeface="メイリオ" pitchFamily="50" charset="-128"/>
                <a:ea typeface="メイリオ" pitchFamily="50" charset="-128"/>
                <a:cs typeface="メイリオ" pitchFamily="50" charset="-128"/>
              </a:rPr>
              <a:t>■設置駅名：</a:t>
            </a:r>
            <a:r>
              <a:rPr lang="ja-JP" altLang="en-US" sz="1000" b="1" dirty="0">
                <a:solidFill>
                  <a:srgbClr val="FF0000"/>
                </a:solidFill>
                <a:latin typeface="メイリオ" pitchFamily="50" charset="-128"/>
                <a:ea typeface="メイリオ" pitchFamily="50" charset="-128"/>
                <a:cs typeface="メイリオ" pitchFamily="50" charset="-128"/>
              </a:rPr>
              <a:t>東京駅、銀座駅、赤坂見附駅、中野坂上駅</a:t>
            </a:r>
            <a:endParaRPr lang="en-US" altLang="ja-JP" sz="1000" b="1" dirty="0">
              <a:solidFill>
                <a:srgbClr val="FF0000"/>
              </a:solidFill>
              <a:latin typeface="メイリオ" pitchFamily="50" charset="-128"/>
              <a:ea typeface="メイリオ" pitchFamily="50" charset="-128"/>
              <a:cs typeface="メイリオ" pitchFamily="50" charset="-128"/>
            </a:endParaRPr>
          </a:p>
        </p:txBody>
      </p:sp>
      <p:sp>
        <p:nvSpPr>
          <p:cNvPr id="42" name="テキスト ボックス 41">
            <a:extLst>
              <a:ext uri="{FF2B5EF4-FFF2-40B4-BE49-F238E27FC236}">
                <a16:creationId xmlns:a16="http://schemas.microsoft.com/office/drawing/2014/main" id="{98212535-B443-4D03-81FB-CF89F66717A9}"/>
              </a:ext>
            </a:extLst>
          </p:cNvPr>
          <p:cNvSpPr txBox="1"/>
          <p:nvPr/>
        </p:nvSpPr>
        <p:spPr>
          <a:xfrm>
            <a:off x="609945" y="2772245"/>
            <a:ext cx="5148133" cy="269304"/>
          </a:xfrm>
          <a:prstGeom prst="rect">
            <a:avLst/>
          </a:prstGeom>
          <a:noFill/>
        </p:spPr>
        <p:txBody>
          <a:bodyPr wrap="square" rtlCol="0">
            <a:spAutoFit/>
          </a:bodyPr>
          <a:lstStyle/>
          <a:p>
            <a:pPr defTabSz="913972">
              <a:lnSpc>
                <a:spcPct val="120000"/>
              </a:lnSpc>
            </a:pPr>
            <a:r>
              <a:rPr lang="ja-JP" altLang="en-US" sz="1000" dirty="0">
                <a:latin typeface="メイリオ" pitchFamily="50" charset="-128"/>
                <a:ea typeface="メイリオ" pitchFamily="50" charset="-128"/>
                <a:cs typeface="メイリオ" pitchFamily="50" charset="-128"/>
              </a:rPr>
              <a:t>■面　　数：各駅</a:t>
            </a:r>
            <a:r>
              <a:rPr lang="ja-JP" altLang="en-US" sz="1000" b="1" dirty="0">
                <a:latin typeface="メイリオ" pitchFamily="50" charset="-128"/>
                <a:ea typeface="メイリオ" pitchFamily="50" charset="-128"/>
                <a:cs typeface="メイリオ" pitchFamily="50" charset="-128"/>
              </a:rPr>
              <a:t>丸ノ内線ホームに</a:t>
            </a:r>
            <a:r>
              <a:rPr lang="en-US" altLang="ja-JP" sz="1000" b="1" dirty="0">
                <a:latin typeface="メイリオ" pitchFamily="50" charset="-128"/>
                <a:ea typeface="メイリオ" pitchFamily="50" charset="-128"/>
                <a:cs typeface="メイリオ" pitchFamily="50" charset="-128"/>
              </a:rPr>
              <a:t>12</a:t>
            </a:r>
            <a:r>
              <a:rPr lang="ja-JP" altLang="en-US" sz="1000" b="1" dirty="0">
                <a:latin typeface="メイリオ" pitchFamily="50" charset="-128"/>
                <a:ea typeface="メイリオ" pitchFamily="50" charset="-128"/>
                <a:cs typeface="メイリオ" pitchFamily="50" charset="-128"/>
              </a:rPr>
              <a:t>面設置</a:t>
            </a:r>
            <a:r>
              <a:rPr lang="en-US" altLang="ja-JP" sz="1000" dirty="0">
                <a:latin typeface="メイリオ" pitchFamily="50" charset="-128"/>
                <a:ea typeface="メイリオ" pitchFamily="50" charset="-128"/>
                <a:cs typeface="メイリオ" pitchFamily="50" charset="-128"/>
              </a:rPr>
              <a:t>×4</a:t>
            </a:r>
            <a:r>
              <a:rPr lang="ja-JP" altLang="en-US" sz="1000" dirty="0">
                <a:latin typeface="メイリオ" pitchFamily="50" charset="-128"/>
                <a:ea typeface="メイリオ" pitchFamily="50" charset="-128"/>
                <a:cs typeface="メイリオ" pitchFamily="50" charset="-128"/>
              </a:rPr>
              <a:t>駅</a:t>
            </a:r>
            <a:r>
              <a:rPr lang="en-US" altLang="ja-JP" sz="1000" dirty="0">
                <a:latin typeface="メイリオ" pitchFamily="50" charset="-128"/>
                <a:ea typeface="メイリオ" pitchFamily="50" charset="-128"/>
                <a:cs typeface="メイリオ" pitchFamily="50" charset="-128"/>
              </a:rPr>
              <a:t>=</a:t>
            </a:r>
            <a:r>
              <a:rPr lang="ja-JP" altLang="en-US" sz="1000" b="1" dirty="0">
                <a:latin typeface="メイリオ" pitchFamily="50" charset="-128"/>
                <a:ea typeface="メイリオ" pitchFamily="50" charset="-128"/>
                <a:cs typeface="メイリオ" pitchFamily="50" charset="-128"/>
              </a:rPr>
              <a:t>計</a:t>
            </a:r>
            <a:r>
              <a:rPr lang="en-US" altLang="ja-JP" sz="1000" b="1" dirty="0">
                <a:latin typeface="メイリオ" pitchFamily="50" charset="-128"/>
                <a:ea typeface="メイリオ" pitchFamily="50" charset="-128"/>
                <a:cs typeface="メイリオ" pitchFamily="50" charset="-128"/>
              </a:rPr>
              <a:t>48</a:t>
            </a:r>
            <a:r>
              <a:rPr lang="ja-JP" altLang="en-US" sz="1000" b="1" dirty="0">
                <a:latin typeface="メイリオ" pitchFamily="50" charset="-128"/>
                <a:ea typeface="メイリオ" pitchFamily="50" charset="-128"/>
                <a:cs typeface="メイリオ" pitchFamily="50" charset="-128"/>
              </a:rPr>
              <a:t>面</a:t>
            </a:r>
            <a:endParaRPr lang="en-US" altLang="ja-JP" sz="1000" b="1" dirty="0">
              <a:latin typeface="メイリオ" pitchFamily="50" charset="-128"/>
              <a:ea typeface="メイリオ" pitchFamily="50" charset="-128"/>
              <a:cs typeface="メイリオ" pitchFamily="50" charset="-128"/>
            </a:endParaRPr>
          </a:p>
        </p:txBody>
      </p:sp>
      <p:sp>
        <p:nvSpPr>
          <p:cNvPr id="44" name="テキスト ボックス 43">
            <a:extLst>
              <a:ext uri="{FF2B5EF4-FFF2-40B4-BE49-F238E27FC236}">
                <a16:creationId xmlns:a16="http://schemas.microsoft.com/office/drawing/2014/main" id="{BDFDC406-467F-4F6A-A45E-8112646A19D4}"/>
              </a:ext>
            </a:extLst>
          </p:cNvPr>
          <p:cNvSpPr txBox="1"/>
          <p:nvPr/>
        </p:nvSpPr>
        <p:spPr>
          <a:xfrm>
            <a:off x="609945" y="3008191"/>
            <a:ext cx="5148133" cy="269304"/>
          </a:xfrm>
          <a:prstGeom prst="rect">
            <a:avLst/>
          </a:prstGeom>
          <a:noFill/>
        </p:spPr>
        <p:txBody>
          <a:bodyPr wrap="square" rtlCol="0">
            <a:spAutoFit/>
          </a:bodyPr>
          <a:lstStyle/>
          <a:p>
            <a:pPr defTabSz="913972">
              <a:lnSpc>
                <a:spcPct val="120000"/>
              </a:lnSpc>
            </a:pPr>
            <a:r>
              <a:rPr lang="ja-JP" altLang="en-US" sz="1000" dirty="0">
                <a:latin typeface="メイリオ" pitchFamily="50" charset="-128"/>
                <a:ea typeface="メイリオ" pitchFamily="50" charset="-128"/>
                <a:cs typeface="メイリオ" pitchFamily="50" charset="-128"/>
              </a:rPr>
              <a:t>■媒体仕様：フルスペックハイビジョン対応</a:t>
            </a:r>
            <a:r>
              <a:rPr lang="en-US" altLang="ja-JP" sz="1000" dirty="0">
                <a:latin typeface="メイリオ" pitchFamily="50" charset="-128"/>
                <a:ea typeface="メイリオ" pitchFamily="50" charset="-128"/>
                <a:cs typeface="メイリオ" pitchFamily="50" charset="-128"/>
              </a:rPr>
              <a:t>70</a:t>
            </a:r>
            <a:r>
              <a:rPr lang="ja-JP" altLang="en-US" sz="1000" dirty="0">
                <a:latin typeface="メイリオ" pitchFamily="50" charset="-128"/>
                <a:ea typeface="メイリオ" pitchFamily="50" charset="-128"/>
                <a:cs typeface="メイリオ" pitchFamily="50" charset="-128"/>
              </a:rPr>
              <a:t>インチ液晶ディスプレイ</a:t>
            </a:r>
            <a:endParaRPr lang="en-US" altLang="ja-JP" sz="1000" dirty="0">
              <a:latin typeface="メイリオ" pitchFamily="50" charset="-128"/>
              <a:ea typeface="メイリオ" pitchFamily="50" charset="-128"/>
              <a:cs typeface="メイリオ" pitchFamily="50" charset="-128"/>
            </a:endParaRPr>
          </a:p>
        </p:txBody>
      </p:sp>
      <p:sp>
        <p:nvSpPr>
          <p:cNvPr id="45" name="テキスト ボックス 44">
            <a:extLst>
              <a:ext uri="{FF2B5EF4-FFF2-40B4-BE49-F238E27FC236}">
                <a16:creationId xmlns:a16="http://schemas.microsoft.com/office/drawing/2014/main" id="{7700C3A6-D01B-4DCE-B810-62B9D8EFA1A4}"/>
              </a:ext>
            </a:extLst>
          </p:cNvPr>
          <p:cNvSpPr txBox="1"/>
          <p:nvPr/>
        </p:nvSpPr>
        <p:spPr>
          <a:xfrm>
            <a:off x="609945" y="3255723"/>
            <a:ext cx="5148133" cy="269304"/>
          </a:xfrm>
          <a:prstGeom prst="rect">
            <a:avLst/>
          </a:prstGeom>
          <a:noFill/>
        </p:spPr>
        <p:txBody>
          <a:bodyPr wrap="square" rtlCol="0">
            <a:spAutoFit/>
          </a:bodyPr>
          <a:lstStyle/>
          <a:p>
            <a:pPr defTabSz="913972">
              <a:lnSpc>
                <a:spcPct val="120000"/>
              </a:lnSpc>
            </a:pPr>
            <a:r>
              <a:rPr lang="ja-JP" altLang="en-US" sz="1000" dirty="0">
                <a:latin typeface="メイリオ" pitchFamily="50" charset="-128"/>
                <a:ea typeface="メイリオ" pitchFamily="50" charset="-128"/>
                <a:cs typeface="メイリオ" pitchFamily="50" charset="-128"/>
              </a:rPr>
              <a:t>■放映時間：</a:t>
            </a:r>
            <a:r>
              <a:rPr lang="en-US" altLang="ja-JP" sz="1000" dirty="0">
                <a:latin typeface="メイリオ" pitchFamily="50" charset="-128"/>
                <a:ea typeface="メイリオ" pitchFamily="50" charset="-128"/>
                <a:cs typeface="メイリオ" pitchFamily="50" charset="-128"/>
              </a:rPr>
              <a:t>6:00</a:t>
            </a:r>
            <a:r>
              <a:rPr lang="ja-JP" altLang="en-US" sz="1000" dirty="0">
                <a:latin typeface="メイリオ" pitchFamily="50" charset="-128"/>
                <a:ea typeface="メイリオ" pitchFamily="50" charset="-128"/>
                <a:cs typeface="メイリオ" pitchFamily="50" charset="-128"/>
              </a:rPr>
              <a:t>～</a:t>
            </a:r>
            <a:r>
              <a:rPr lang="en-US" altLang="ja-JP" sz="1000" dirty="0">
                <a:latin typeface="メイリオ" pitchFamily="50" charset="-128"/>
                <a:ea typeface="メイリオ" pitchFamily="50" charset="-128"/>
                <a:cs typeface="メイリオ" pitchFamily="50" charset="-128"/>
              </a:rPr>
              <a:t>23:00</a:t>
            </a:r>
          </a:p>
        </p:txBody>
      </p:sp>
      <p:pic>
        <p:nvPicPr>
          <p:cNvPr id="47" name="図 46">
            <a:extLst>
              <a:ext uri="{FF2B5EF4-FFF2-40B4-BE49-F238E27FC236}">
                <a16:creationId xmlns:a16="http://schemas.microsoft.com/office/drawing/2014/main" id="{2C72BC34-7FA2-4F56-970E-CC8DF0602976}"/>
              </a:ext>
            </a:extLst>
          </p:cNvPr>
          <p:cNvPicPr>
            <a:picLocks noChangeAspect="1"/>
          </p:cNvPicPr>
          <p:nvPr/>
        </p:nvPicPr>
        <p:blipFill>
          <a:blip r:embed="rId4" cstate="print"/>
          <a:stretch>
            <a:fillRect/>
          </a:stretch>
        </p:blipFill>
        <p:spPr>
          <a:xfrm>
            <a:off x="5222166" y="3587940"/>
            <a:ext cx="3412168" cy="2572117"/>
          </a:xfrm>
          <a:prstGeom prst="rect">
            <a:avLst/>
          </a:prstGeom>
        </p:spPr>
      </p:pic>
      <p:sp>
        <p:nvSpPr>
          <p:cNvPr id="18" name="正方形/長方形 17">
            <a:extLst>
              <a:ext uri="{FF2B5EF4-FFF2-40B4-BE49-F238E27FC236}">
                <a16:creationId xmlns:a16="http://schemas.microsoft.com/office/drawing/2014/main" id="{45E4A00F-BB0A-4296-9850-5B91B03C1F35}"/>
              </a:ext>
            </a:extLst>
          </p:cNvPr>
          <p:cNvSpPr/>
          <p:nvPr/>
        </p:nvSpPr>
        <p:spPr>
          <a:xfrm>
            <a:off x="386163" y="300133"/>
            <a:ext cx="7033210" cy="338554"/>
          </a:xfrm>
          <a:prstGeom prst="rect">
            <a:avLst/>
          </a:prstGeom>
        </p:spPr>
        <p:txBody>
          <a:bodyPr wrap="square">
            <a:spAutoFit/>
          </a:bodyPr>
          <a:lstStyle/>
          <a:p>
            <a:pPr defTabSz="990570">
              <a:spcBef>
                <a:spcPct val="0"/>
              </a:spcBef>
              <a:defRPr/>
            </a:pPr>
            <a:r>
              <a:rPr lang="ja-JP" altLang="en-US" sz="1600" b="1" dirty="0">
                <a:solidFill>
                  <a:schemeClr val="bg1"/>
                </a:solidFill>
                <a:latin typeface="メイリオ" panose="020B0604030504040204" pitchFamily="50" charset="-128"/>
                <a:ea typeface="メイリオ" panose="020B0604030504040204" pitchFamily="50" charset="-128"/>
                <a:cs typeface="Hiragino Kaku Gothic StdN W8" charset="-128"/>
              </a:rPr>
              <a:t>東京メトロサイネージ　媒体概要</a:t>
            </a:r>
            <a:endParaRPr lang="en-US" altLang="ja-JP" sz="1600" b="1" dirty="0">
              <a:solidFill>
                <a:schemeClr val="bg1"/>
              </a:solidFill>
              <a:latin typeface="Meiryo" panose="020B0604030504040204" pitchFamily="34" charset="-128"/>
              <a:ea typeface="Meiryo" panose="020B0604030504040204" pitchFamily="34" charset="-128"/>
              <a:cs typeface="ＭＳ Ｐゴシック" panose="020B0600070205080204" pitchFamily="50" charset="-128"/>
            </a:endParaRPr>
          </a:p>
        </p:txBody>
      </p:sp>
      <p:pic>
        <p:nvPicPr>
          <p:cNvPr id="5" name="図 4">
            <a:extLst>
              <a:ext uri="{FF2B5EF4-FFF2-40B4-BE49-F238E27FC236}">
                <a16:creationId xmlns:a16="http://schemas.microsoft.com/office/drawing/2014/main" id="{4AB5DA8D-74D3-1942-9138-5ED7822B7F36}"/>
              </a:ext>
            </a:extLst>
          </p:cNvPr>
          <p:cNvPicPr>
            <a:picLocks noChangeAspect="1"/>
          </p:cNvPicPr>
          <p:nvPr/>
        </p:nvPicPr>
        <p:blipFill>
          <a:blip r:embed="rId5"/>
          <a:stretch>
            <a:fillRect/>
          </a:stretch>
        </p:blipFill>
        <p:spPr>
          <a:xfrm>
            <a:off x="1334951" y="3616854"/>
            <a:ext cx="3747050" cy="2510160"/>
          </a:xfrm>
          <a:prstGeom prst="rect">
            <a:avLst/>
          </a:prstGeom>
        </p:spPr>
      </p:pic>
    </p:spTree>
    <p:extLst>
      <p:ext uri="{BB962C8B-B14F-4D97-AF65-F5344CB8AC3E}">
        <p14:creationId xmlns:p14="http://schemas.microsoft.com/office/powerpoint/2010/main" val="417336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平行四辺形 19">
            <a:extLst>
              <a:ext uri="{FF2B5EF4-FFF2-40B4-BE49-F238E27FC236}">
                <a16:creationId xmlns:a16="http://schemas.microsoft.com/office/drawing/2014/main" id="{8C312616-AB28-114E-91E5-C6DF95599007}"/>
              </a:ext>
            </a:extLst>
          </p:cNvPr>
          <p:cNvSpPr/>
          <p:nvPr/>
        </p:nvSpPr>
        <p:spPr>
          <a:xfrm>
            <a:off x="197066" y="210142"/>
            <a:ext cx="7346734" cy="400110"/>
          </a:xfrm>
          <a:prstGeom prst="parallelogram">
            <a:avLst/>
          </a:prstGeom>
          <a:solidFill>
            <a:srgbClr val="C5C01C"/>
          </a:solidFill>
          <a:ln w="76200" cap="rnd">
            <a:solidFill>
              <a:srgbClr val="C5C0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a:extLst>
              <a:ext uri="{FF2B5EF4-FFF2-40B4-BE49-F238E27FC236}">
                <a16:creationId xmlns:a16="http://schemas.microsoft.com/office/drawing/2014/main" id="{1DB8831C-F753-4056-972F-E13386273120}"/>
              </a:ext>
            </a:extLst>
          </p:cNvPr>
          <p:cNvSpPr/>
          <p:nvPr/>
        </p:nvSpPr>
        <p:spPr>
          <a:xfrm>
            <a:off x="386163" y="770399"/>
            <a:ext cx="9105075" cy="594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66" name="正方形/長方形 165">
            <a:extLst>
              <a:ext uri="{FF2B5EF4-FFF2-40B4-BE49-F238E27FC236}">
                <a16:creationId xmlns:a16="http://schemas.microsoft.com/office/drawing/2014/main" id="{E49CB371-143F-4F88-9089-38F152D9FCAD}"/>
              </a:ext>
            </a:extLst>
          </p:cNvPr>
          <p:cNvSpPr/>
          <p:nvPr/>
        </p:nvSpPr>
        <p:spPr>
          <a:xfrm>
            <a:off x="386163" y="300133"/>
            <a:ext cx="7033210" cy="584775"/>
          </a:xfrm>
          <a:prstGeom prst="rect">
            <a:avLst/>
          </a:prstGeom>
        </p:spPr>
        <p:txBody>
          <a:bodyPr wrap="square">
            <a:spAutoFit/>
          </a:bodyPr>
          <a:lstStyle/>
          <a:p>
            <a:pPr defTabSz="990570">
              <a:spcBef>
                <a:spcPct val="0"/>
              </a:spcBef>
              <a:defRPr/>
            </a:pPr>
            <a:r>
              <a:rPr lang="ja-JP" altLang="en-US" sz="1600" b="1" dirty="0">
                <a:solidFill>
                  <a:schemeClr val="bg1"/>
                </a:solidFill>
                <a:latin typeface="メイリオ" panose="020B0604030504040204" pitchFamily="50" charset="-128"/>
                <a:ea typeface="メイリオ" panose="020B0604030504040204" pitchFamily="50" charset="-128"/>
                <a:cs typeface="Hiragino Kaku Gothic StdN W8" charset="-128"/>
              </a:rPr>
              <a:t>東京メトロサイネージセット　各メディアに関するご留意事項</a:t>
            </a:r>
            <a:endParaRPr lang="en-US" altLang="ja-JP" sz="1600" b="1" dirty="0">
              <a:solidFill>
                <a:schemeClr val="bg1"/>
              </a:solidFill>
              <a:latin typeface="Meiryo" charset="-128"/>
              <a:ea typeface="Meiryo" charset="-128"/>
              <a:cs typeface="Meiryo" charset="-128"/>
            </a:endParaRPr>
          </a:p>
          <a:p>
            <a:pPr defTabSz="990570">
              <a:spcBef>
                <a:spcPct val="0"/>
              </a:spcBef>
              <a:defRPr/>
            </a:pPr>
            <a:endParaRPr lang="en-US" altLang="ja-JP" sz="1600" b="1" dirty="0">
              <a:solidFill>
                <a:schemeClr val="bg1"/>
              </a:solidFill>
              <a:latin typeface="Meiryo" panose="020B0604030504040204" pitchFamily="34" charset="-128"/>
              <a:ea typeface="Meiryo" panose="020B0604030504040204" pitchFamily="34" charset="-128"/>
              <a:cs typeface="ＭＳ Ｐゴシック" panose="020B0600070205080204" pitchFamily="50" charset="-128"/>
            </a:endParaRPr>
          </a:p>
        </p:txBody>
      </p:sp>
      <p:sp>
        <p:nvSpPr>
          <p:cNvPr id="168" name="角丸四角形 162">
            <a:extLst>
              <a:ext uri="{FF2B5EF4-FFF2-40B4-BE49-F238E27FC236}">
                <a16:creationId xmlns:a16="http://schemas.microsoft.com/office/drawing/2014/main" id="{46F1A16A-35AF-4FDE-A672-2A44BD280309}"/>
              </a:ext>
            </a:extLst>
          </p:cNvPr>
          <p:cNvSpPr/>
          <p:nvPr/>
        </p:nvSpPr>
        <p:spPr>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0" name="図 169">
            <a:extLst>
              <a:ext uri="{FF2B5EF4-FFF2-40B4-BE49-F238E27FC236}">
                <a16:creationId xmlns:a16="http://schemas.microsoft.com/office/drawing/2014/main" id="{7A44FD97-A7B8-4C77-A0D7-46FAF17B24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50138" y="287056"/>
            <a:ext cx="1424886" cy="299302"/>
          </a:xfrm>
          <a:prstGeom prst="rect">
            <a:avLst/>
          </a:prstGeom>
          <a:ln>
            <a:noFill/>
          </a:ln>
          <a:effectLst/>
        </p:spPr>
      </p:pic>
      <p:sp>
        <p:nvSpPr>
          <p:cNvPr id="176" name="テキスト ボックス 175">
            <a:extLst>
              <a:ext uri="{FF2B5EF4-FFF2-40B4-BE49-F238E27FC236}">
                <a16:creationId xmlns:a16="http://schemas.microsoft.com/office/drawing/2014/main" id="{6E93EB6B-694C-44C6-8910-C2B283A1D4FE}"/>
              </a:ext>
            </a:extLst>
          </p:cNvPr>
          <p:cNvSpPr txBox="1"/>
          <p:nvPr/>
        </p:nvSpPr>
        <p:spPr>
          <a:xfrm>
            <a:off x="543273" y="880551"/>
            <a:ext cx="1789382" cy="276999"/>
          </a:xfrm>
          <a:prstGeom prst="rect">
            <a:avLst/>
          </a:prstGeom>
          <a:noFill/>
        </p:spPr>
        <p:txBody>
          <a:bodyPr wrap="square" rtlCol="0">
            <a:spAutoFit/>
          </a:bodyPr>
          <a:lstStyle/>
          <a:p>
            <a:r>
              <a:rPr lang="ja-JP" altLang="en-US" sz="1200" b="1" dirty="0"/>
              <a:t>■ ヤフー</a:t>
            </a:r>
            <a:r>
              <a:rPr kumimoji="1" lang="ja-JP" altLang="en-US" sz="1200" b="1" dirty="0"/>
              <a:t>について</a:t>
            </a:r>
          </a:p>
        </p:txBody>
      </p:sp>
      <p:sp>
        <p:nvSpPr>
          <p:cNvPr id="12" name="テキスト ボックス 11">
            <a:extLst>
              <a:ext uri="{FF2B5EF4-FFF2-40B4-BE49-F238E27FC236}">
                <a16:creationId xmlns:a16="http://schemas.microsoft.com/office/drawing/2014/main" id="{52AB0FF6-3D64-408D-8DF0-7404DD36AA8C}"/>
              </a:ext>
            </a:extLst>
          </p:cNvPr>
          <p:cNvSpPr txBox="1"/>
          <p:nvPr/>
        </p:nvSpPr>
        <p:spPr>
          <a:xfrm>
            <a:off x="631050" y="1063999"/>
            <a:ext cx="8550271" cy="1163780"/>
          </a:xfrm>
          <a:prstGeom prst="rect">
            <a:avLst/>
          </a:prstGeom>
          <a:noFill/>
        </p:spPr>
        <p:txBody>
          <a:bodyPr wrap="square" rtlCol="0">
            <a:spAutoFit/>
          </a:bodyPr>
          <a:lstStyle/>
          <a:p>
            <a:pPr>
              <a:lnSpc>
                <a:spcPct val="150000"/>
              </a:lnSpc>
            </a:pPr>
            <a:r>
              <a:rPr lang="ja-JP" altLang="en-US" sz="800" dirty="0"/>
              <a:t>・ヤフートップページ広告は掲載デバイスを</a:t>
            </a:r>
            <a:r>
              <a:rPr lang="en-US" altLang="ja-JP" sz="800" dirty="0"/>
              <a:t>PC</a:t>
            </a:r>
            <a:r>
              <a:rPr lang="ja-JP" altLang="en-US" sz="800" dirty="0"/>
              <a:t>、スマホ、</a:t>
            </a:r>
            <a:r>
              <a:rPr lang="en-US" altLang="ja-JP" sz="800" dirty="0"/>
              <a:t>PC</a:t>
            </a:r>
            <a:r>
              <a:rPr lang="ja-JP" altLang="en-US" sz="800" dirty="0"/>
              <a:t>＋スマホ併用のいずれかからご指定頂けます。　</a:t>
            </a:r>
            <a:r>
              <a:rPr lang="en-US" altLang="ja-JP" sz="800" dirty="0"/>
              <a:t>※</a:t>
            </a:r>
            <a:r>
              <a:rPr lang="ja-JP" altLang="en-US" sz="800" dirty="0"/>
              <a:t>併用指定不可のエリアもございます。</a:t>
            </a:r>
            <a:endParaRPr lang="en-US" altLang="ja-JP" sz="800" dirty="0"/>
          </a:p>
          <a:p>
            <a:pPr>
              <a:lnSpc>
                <a:spcPct val="150000"/>
              </a:lnSpc>
            </a:pPr>
            <a:r>
              <a:rPr kumimoji="1" lang="ja-JP" altLang="en-US" sz="800" dirty="0"/>
              <a:t>・掲載期間は平日開始の</a:t>
            </a:r>
            <a:r>
              <a:rPr kumimoji="1" lang="en-US" altLang="ja-JP" sz="800" dirty="0"/>
              <a:t>5</a:t>
            </a:r>
            <a:r>
              <a:rPr kumimoji="1" lang="ja-JP" altLang="en-US" sz="800" dirty="0"/>
              <a:t>日～</a:t>
            </a:r>
            <a:r>
              <a:rPr kumimoji="1" lang="en-US" altLang="ja-JP" sz="800" dirty="0"/>
              <a:t>1</a:t>
            </a:r>
            <a:r>
              <a:rPr kumimoji="1" lang="ja-JP" altLang="en-US" sz="800" dirty="0"/>
              <a:t>ヶ月の間でご指定頂けます。</a:t>
            </a:r>
            <a:endParaRPr kumimoji="1" lang="en-US" altLang="ja-JP" sz="800" dirty="0"/>
          </a:p>
          <a:p>
            <a:pPr>
              <a:lnSpc>
                <a:spcPct val="150000"/>
              </a:lnSpc>
            </a:pPr>
            <a:r>
              <a:rPr lang="ja-JP" altLang="en-US" sz="800" dirty="0"/>
              <a:t>・土日祝日の掲載開始も指定頂けますが不具合時の即対応ができない等の免責事項をご了承頂ける場合のみ対応可能です。</a:t>
            </a:r>
            <a:endParaRPr lang="en-US" altLang="ja-JP" sz="800" dirty="0"/>
          </a:p>
          <a:p>
            <a:pPr>
              <a:lnSpc>
                <a:spcPct val="150000"/>
              </a:lnSpc>
            </a:pPr>
            <a:r>
              <a:rPr kumimoji="1" lang="ja-JP" altLang="en-US" sz="800" dirty="0"/>
              <a:t>・広告掲載はご指定頂いた期間での案分出稿となります。</a:t>
            </a:r>
            <a:endParaRPr kumimoji="1" lang="en-US" altLang="ja-JP" sz="800" dirty="0"/>
          </a:p>
          <a:p>
            <a:pPr>
              <a:lnSpc>
                <a:spcPct val="150000"/>
              </a:lnSpc>
            </a:pPr>
            <a:r>
              <a:rPr lang="ja-JP" altLang="en-US" sz="800" dirty="0"/>
              <a:t>・パッケージに含まれる広告は最低掲載数です。広告量の買増しも可能ですのでご希望の場合はご相談下さい。</a:t>
            </a:r>
            <a:endParaRPr lang="en-US" altLang="ja-JP" sz="800" dirty="0"/>
          </a:p>
          <a:p>
            <a:pPr>
              <a:lnSpc>
                <a:spcPct val="150000"/>
              </a:lnSpc>
            </a:pPr>
            <a:r>
              <a:rPr lang="ja-JP" altLang="en-US" sz="600" dirty="0"/>
              <a:t>　　</a:t>
            </a:r>
            <a:r>
              <a:rPr lang="en-US" altLang="ja-JP" sz="700" dirty="0"/>
              <a:t>※</a:t>
            </a:r>
            <a:r>
              <a:rPr kumimoji="1" lang="ja-JP" altLang="en-US" sz="700" dirty="0"/>
              <a:t>エリア判別方法について（</a:t>
            </a:r>
            <a:r>
              <a:rPr kumimoji="1" lang="en-US" altLang="ja-JP" sz="700" dirty="0"/>
              <a:t>PC</a:t>
            </a:r>
            <a:r>
              <a:rPr kumimoji="1" lang="ja-JP" altLang="en-US" sz="700" dirty="0"/>
              <a:t>：ヤフー</a:t>
            </a:r>
            <a:r>
              <a:rPr kumimoji="1" lang="en-US" altLang="ja-JP" sz="700" dirty="0"/>
              <a:t>ID</a:t>
            </a:r>
            <a:r>
              <a:rPr kumimoji="1" lang="ja-JP" altLang="en-US" sz="700" dirty="0"/>
              <a:t>登録情報＆</a:t>
            </a:r>
            <a:r>
              <a:rPr kumimoji="1" lang="en-US" altLang="ja-JP" sz="700" dirty="0"/>
              <a:t>IP</a:t>
            </a:r>
            <a:r>
              <a:rPr kumimoji="1" lang="ja-JP" altLang="en-US" sz="700" dirty="0"/>
              <a:t>アドレス／スマホ：</a:t>
            </a:r>
            <a:r>
              <a:rPr lang="ja-JP" altLang="en-US" sz="700" dirty="0"/>
              <a:t>ヤフー</a:t>
            </a:r>
            <a:r>
              <a:rPr lang="en-US" altLang="ja-JP" sz="700" dirty="0"/>
              <a:t>ID</a:t>
            </a:r>
            <a:r>
              <a:rPr lang="ja-JP" altLang="en-US" sz="700" dirty="0"/>
              <a:t>登録情報＆</a:t>
            </a:r>
            <a:r>
              <a:rPr lang="en-US" altLang="ja-JP" sz="700" dirty="0" err="1"/>
              <a:t>WiFi</a:t>
            </a:r>
            <a:r>
              <a:rPr lang="ja-JP" altLang="en-US" sz="700" dirty="0"/>
              <a:t>基地局）</a:t>
            </a:r>
            <a:endParaRPr kumimoji="1" lang="ja-JP" altLang="en-US" sz="600" dirty="0"/>
          </a:p>
        </p:txBody>
      </p:sp>
      <p:sp>
        <p:nvSpPr>
          <p:cNvPr id="21" name="テキスト ボックス 20">
            <a:extLst>
              <a:ext uri="{FF2B5EF4-FFF2-40B4-BE49-F238E27FC236}">
                <a16:creationId xmlns:a16="http://schemas.microsoft.com/office/drawing/2014/main" id="{8E5E316B-CA90-4044-B077-68EBCBF8FD53}"/>
              </a:ext>
            </a:extLst>
          </p:cNvPr>
          <p:cNvSpPr txBox="1"/>
          <p:nvPr/>
        </p:nvSpPr>
        <p:spPr>
          <a:xfrm>
            <a:off x="699600" y="4426293"/>
            <a:ext cx="2887578" cy="233910"/>
          </a:xfrm>
          <a:prstGeom prst="rect">
            <a:avLst/>
          </a:prstGeom>
          <a:noFill/>
        </p:spPr>
        <p:txBody>
          <a:bodyPr wrap="square" rtlCol="0">
            <a:spAutoFit/>
          </a:bodyPr>
          <a:lstStyle/>
          <a:p>
            <a:pPr defTabSz="913972">
              <a:lnSpc>
                <a:spcPct val="120000"/>
              </a:lnSpc>
            </a:pPr>
            <a:r>
              <a:rPr lang="en-US" altLang="ja-JP" sz="800" dirty="0">
                <a:latin typeface="メイリオ" pitchFamily="50" charset="-128"/>
                <a:ea typeface="メイリオ" pitchFamily="50" charset="-128"/>
                <a:cs typeface="メイリオ" pitchFamily="50" charset="-128"/>
              </a:rPr>
              <a:t>※</a:t>
            </a:r>
            <a:r>
              <a:rPr lang="ja-JP" altLang="en-US" sz="800" dirty="0">
                <a:latin typeface="メイリオ" pitchFamily="50" charset="-128"/>
                <a:ea typeface="メイリオ" pitchFamily="50" charset="-128"/>
                <a:cs typeface="メイリオ" pitchFamily="50" charset="-128"/>
              </a:rPr>
              <a:t>外枠「ジャムムインフォメーション」のイメージ</a:t>
            </a:r>
            <a:endParaRPr lang="en-US" altLang="ja-JP" sz="800" dirty="0">
              <a:latin typeface="メイリオ" pitchFamily="50" charset="-128"/>
              <a:ea typeface="メイリオ" pitchFamily="50" charset="-128"/>
              <a:cs typeface="メイリオ" pitchFamily="50" charset="-128"/>
            </a:endParaRPr>
          </a:p>
        </p:txBody>
      </p:sp>
      <p:pic>
        <p:nvPicPr>
          <p:cNvPr id="22" name="図 21">
            <a:extLst>
              <a:ext uri="{FF2B5EF4-FFF2-40B4-BE49-F238E27FC236}">
                <a16:creationId xmlns:a16="http://schemas.microsoft.com/office/drawing/2014/main" id="{559356CA-9FB8-4EF7-9213-32CD469B1D6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1457" y="5287147"/>
            <a:ext cx="598121" cy="886093"/>
          </a:xfrm>
          <a:prstGeom prst="rect">
            <a:avLst/>
          </a:prstGeom>
        </p:spPr>
      </p:pic>
      <p:sp>
        <p:nvSpPr>
          <p:cNvPr id="23" name="テキスト ボックス 22">
            <a:extLst>
              <a:ext uri="{FF2B5EF4-FFF2-40B4-BE49-F238E27FC236}">
                <a16:creationId xmlns:a16="http://schemas.microsoft.com/office/drawing/2014/main" id="{C94319FB-E865-48B0-83D1-EDEC867CB9E7}"/>
              </a:ext>
            </a:extLst>
          </p:cNvPr>
          <p:cNvSpPr txBox="1"/>
          <p:nvPr/>
        </p:nvSpPr>
        <p:spPr>
          <a:xfrm>
            <a:off x="4654091" y="6265648"/>
            <a:ext cx="1624214" cy="309315"/>
          </a:xfrm>
          <a:prstGeom prst="rect">
            <a:avLst/>
          </a:prstGeom>
          <a:noFill/>
        </p:spPr>
        <p:txBody>
          <a:bodyPr wrap="square" rtlCol="0">
            <a:spAutoFit/>
          </a:bodyPr>
          <a:lstStyle/>
          <a:p>
            <a:pPr algn="ctr" defTabSz="913972">
              <a:lnSpc>
                <a:spcPct val="120000"/>
              </a:lnSpc>
            </a:pPr>
            <a:r>
              <a:rPr lang="ja-JP" altLang="en-US" sz="600" dirty="0">
                <a:latin typeface="メイリオ" pitchFamily="50" charset="-128"/>
                <a:ea typeface="メイリオ" pitchFamily="50" charset="-128"/>
                <a:cs typeface="メイリオ" pitchFamily="50" charset="-128"/>
              </a:rPr>
              <a:t>ジャムム</a:t>
            </a:r>
            <a:endParaRPr lang="en-US" altLang="ja-JP" sz="600" dirty="0">
              <a:latin typeface="メイリオ" pitchFamily="50" charset="-128"/>
              <a:ea typeface="メイリオ" pitchFamily="50" charset="-128"/>
              <a:cs typeface="メイリオ" pitchFamily="50" charset="-128"/>
            </a:endParaRPr>
          </a:p>
          <a:p>
            <a:pPr algn="ctr" defTabSz="913972">
              <a:lnSpc>
                <a:spcPct val="120000"/>
              </a:lnSpc>
            </a:pPr>
            <a:r>
              <a:rPr lang="ja-JP" altLang="en-US" sz="600" dirty="0">
                <a:latin typeface="メイリオ" pitchFamily="50" charset="-128"/>
                <a:ea typeface="メイリオ" pitchFamily="50" charset="-128"/>
                <a:cs typeface="メイリオ" pitchFamily="50" charset="-128"/>
              </a:rPr>
              <a:t>（メトロアドキャラクター）</a:t>
            </a:r>
            <a:endParaRPr lang="en-US" altLang="ja-JP" sz="600" dirty="0">
              <a:latin typeface="メイリオ" pitchFamily="50" charset="-128"/>
              <a:ea typeface="メイリオ" pitchFamily="50" charset="-128"/>
              <a:cs typeface="メイリオ" pitchFamily="50" charset="-128"/>
            </a:endParaRPr>
          </a:p>
        </p:txBody>
      </p:sp>
      <p:pic>
        <p:nvPicPr>
          <p:cNvPr id="24" name="図 23">
            <a:extLst>
              <a:ext uri="{FF2B5EF4-FFF2-40B4-BE49-F238E27FC236}">
                <a16:creationId xmlns:a16="http://schemas.microsoft.com/office/drawing/2014/main" id="{EA09BF5B-95F8-46D1-92E1-30C90E9F203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2315" y="4514382"/>
            <a:ext cx="3647488" cy="2148147"/>
          </a:xfrm>
          <a:prstGeom prst="rect">
            <a:avLst/>
          </a:prstGeom>
        </p:spPr>
      </p:pic>
      <p:sp>
        <p:nvSpPr>
          <p:cNvPr id="18" name="テキスト ボックス 17">
            <a:extLst>
              <a:ext uri="{FF2B5EF4-FFF2-40B4-BE49-F238E27FC236}">
                <a16:creationId xmlns:a16="http://schemas.microsoft.com/office/drawing/2014/main" id="{BF870673-FA3C-A049-A088-AC80096023AD}"/>
              </a:ext>
            </a:extLst>
          </p:cNvPr>
          <p:cNvSpPr txBox="1"/>
          <p:nvPr/>
        </p:nvSpPr>
        <p:spPr>
          <a:xfrm>
            <a:off x="543273" y="2425922"/>
            <a:ext cx="1789382" cy="276999"/>
          </a:xfrm>
          <a:prstGeom prst="rect">
            <a:avLst/>
          </a:prstGeom>
          <a:noFill/>
        </p:spPr>
        <p:txBody>
          <a:bodyPr wrap="square" rtlCol="0">
            <a:spAutoFit/>
          </a:bodyPr>
          <a:lstStyle/>
          <a:p>
            <a:r>
              <a:rPr lang="ja-JP" altLang="en-US" sz="1200" b="1" dirty="0"/>
              <a:t>■ 東京メトロ</a:t>
            </a:r>
            <a:r>
              <a:rPr kumimoji="1" lang="ja-JP" altLang="en-US" sz="1200" b="1" dirty="0"/>
              <a:t>について</a:t>
            </a:r>
          </a:p>
        </p:txBody>
      </p:sp>
      <p:sp>
        <p:nvSpPr>
          <p:cNvPr id="19" name="テキスト ボックス 18">
            <a:extLst>
              <a:ext uri="{FF2B5EF4-FFF2-40B4-BE49-F238E27FC236}">
                <a16:creationId xmlns:a16="http://schemas.microsoft.com/office/drawing/2014/main" id="{B8B6298E-B07D-DA40-9E16-8C326387F51D}"/>
              </a:ext>
            </a:extLst>
          </p:cNvPr>
          <p:cNvSpPr txBox="1"/>
          <p:nvPr/>
        </p:nvSpPr>
        <p:spPr>
          <a:xfrm>
            <a:off x="631050" y="2580100"/>
            <a:ext cx="8431927" cy="1737079"/>
          </a:xfrm>
          <a:prstGeom prst="rect">
            <a:avLst/>
          </a:prstGeom>
          <a:noFill/>
        </p:spPr>
        <p:txBody>
          <a:bodyPr wrap="square" rtlCol="0">
            <a:spAutoFit/>
          </a:bodyPr>
          <a:lstStyle/>
          <a:p>
            <a:pPr>
              <a:lnSpc>
                <a:spcPct val="150000"/>
              </a:lnSpc>
            </a:pPr>
            <a:r>
              <a:rPr lang="ja-JP" altLang="en-US" sz="800" dirty="0">
                <a:latin typeface="+mn-ea"/>
              </a:rPr>
              <a:t>・本企画は特別枠の為、出稿希望日の</a:t>
            </a:r>
            <a:r>
              <a:rPr lang="en-US" altLang="ja-JP" sz="800" dirty="0">
                <a:latin typeface="+mn-ea"/>
              </a:rPr>
              <a:t>30</a:t>
            </a:r>
            <a:r>
              <a:rPr lang="ja-JP" altLang="en-US" sz="800" dirty="0">
                <a:latin typeface="+mn-ea"/>
              </a:rPr>
              <a:t>日前に枠の開放を行います。</a:t>
            </a:r>
            <a:endParaRPr lang="en-US" altLang="ja-JP" sz="800" dirty="0">
              <a:latin typeface="+mn-ea"/>
            </a:endParaRPr>
          </a:p>
          <a:p>
            <a:pPr>
              <a:lnSpc>
                <a:spcPct val="150000"/>
              </a:lnSpc>
            </a:pPr>
            <a:r>
              <a:rPr lang="ja-JP" altLang="en-US" sz="800" dirty="0">
                <a:latin typeface="+mn-ea"/>
              </a:rPr>
              <a:t>・</a:t>
            </a:r>
            <a:r>
              <a:rPr lang="ja-JP" altLang="en-US" sz="800" dirty="0">
                <a:latin typeface="+mn-ea"/>
                <a:cs typeface="メイリオ" pitchFamily="50" charset="-128"/>
              </a:rPr>
              <a:t>丸ノ内線ホーム面の駅（東京駅、銀座駅、赤坂見附駅、中野坂上駅）いずれかの駅が満稿時は他駅での代替調整や出稿期間のご相談をさせていただく可能性がございます。</a:t>
            </a:r>
            <a:endParaRPr lang="en-US" altLang="ja-JP" sz="800" dirty="0">
              <a:latin typeface="+mn-ea"/>
              <a:cs typeface="メイリオ" pitchFamily="50" charset="-128"/>
            </a:endParaRPr>
          </a:p>
          <a:p>
            <a:pPr>
              <a:lnSpc>
                <a:spcPct val="150000"/>
              </a:lnSpc>
            </a:pPr>
            <a:r>
              <a:rPr lang="ja-JP" altLang="en-US" sz="800" dirty="0">
                <a:latin typeface="+mn-ea"/>
              </a:rPr>
              <a:t>・枠取りが完了後のキャンセルは一切お受けできません。</a:t>
            </a:r>
            <a:endParaRPr lang="en-US" altLang="ja-JP" sz="800" dirty="0">
              <a:latin typeface="+mn-ea"/>
            </a:endParaRPr>
          </a:p>
          <a:p>
            <a:pPr>
              <a:lnSpc>
                <a:spcPct val="150000"/>
              </a:lnSpc>
            </a:pPr>
            <a:r>
              <a:rPr lang="ja-JP" altLang="en-US" sz="800" dirty="0">
                <a:latin typeface="+mn-ea"/>
              </a:rPr>
              <a:t>・メトロアドキャラクター</a:t>
            </a:r>
            <a:r>
              <a:rPr lang="en-US" altLang="ja-JP" sz="800" dirty="0">
                <a:latin typeface="+mn-ea"/>
              </a:rPr>
              <a:t>【</a:t>
            </a:r>
            <a:r>
              <a:rPr lang="ja-JP" altLang="en-US" sz="800" dirty="0">
                <a:latin typeface="+mn-ea"/>
              </a:rPr>
              <a:t>ジャムム</a:t>
            </a:r>
            <a:r>
              <a:rPr lang="en-US" altLang="ja-JP" sz="800" dirty="0">
                <a:latin typeface="+mn-ea"/>
              </a:rPr>
              <a:t>】</a:t>
            </a:r>
            <a:r>
              <a:rPr lang="ja-JP" altLang="en-US" sz="800" dirty="0">
                <a:latin typeface="+mn-ea"/>
              </a:rPr>
              <a:t>とのタイアップ企画です。広告主様判断により放映動画内の外枠に「ジャムムインフォメーション」と表示可能です。</a:t>
            </a:r>
            <a:endParaRPr lang="en-US" altLang="ja-JP" sz="800" dirty="0">
              <a:latin typeface="+mn-ea"/>
            </a:endParaRPr>
          </a:p>
          <a:p>
            <a:pPr>
              <a:lnSpc>
                <a:spcPct val="150000"/>
              </a:lnSpc>
            </a:pPr>
            <a:r>
              <a:rPr lang="ja-JP" altLang="en-US" sz="800" dirty="0">
                <a:latin typeface="+mn-ea"/>
              </a:rPr>
              <a:t>・放映する動画の音声は流れません。</a:t>
            </a:r>
            <a:endParaRPr lang="en-US" altLang="ja-JP" sz="800" dirty="0">
              <a:latin typeface="+mn-ea"/>
            </a:endParaRPr>
          </a:p>
          <a:p>
            <a:pPr>
              <a:lnSpc>
                <a:spcPct val="150000"/>
              </a:lnSpc>
            </a:pPr>
            <a:r>
              <a:rPr lang="ja-JP" altLang="en-US" sz="800" dirty="0">
                <a:latin typeface="+mn-ea"/>
              </a:rPr>
              <a:t>・広告の意匠につきましては事前に審査をおこないます。</a:t>
            </a:r>
          </a:p>
          <a:p>
            <a:pPr>
              <a:lnSpc>
                <a:spcPct val="150000"/>
              </a:lnSpc>
            </a:pPr>
            <a:r>
              <a:rPr lang="ja-JP" altLang="en-US" sz="800" dirty="0">
                <a:latin typeface="+mn-ea"/>
              </a:rPr>
              <a:t>・業種数の規制は行っていないため、同一業種の広告が放映されることがあります。</a:t>
            </a:r>
            <a:endParaRPr lang="en-US" altLang="ja-JP" sz="800" dirty="0">
              <a:latin typeface="+mn-ea"/>
            </a:endParaRPr>
          </a:p>
          <a:p>
            <a:pPr>
              <a:lnSpc>
                <a:spcPct val="150000"/>
              </a:lnSpc>
            </a:pPr>
            <a:r>
              <a:rPr lang="ja-JP" altLang="en-US" sz="800" dirty="0">
                <a:latin typeface="+mn-ea"/>
              </a:rPr>
              <a:t>・急遽素材の変更や放映を中止する場合、作業完了までに時間を要する場合があります。あらかじめご了承ください。</a:t>
            </a:r>
            <a:endParaRPr lang="en-US" altLang="ja-JP" sz="800" dirty="0">
              <a:latin typeface="+mn-ea"/>
            </a:endParaRPr>
          </a:p>
          <a:p>
            <a:pPr>
              <a:lnSpc>
                <a:spcPct val="150000"/>
              </a:lnSpc>
            </a:pPr>
            <a:r>
              <a:rPr lang="ja-JP" altLang="en-US" sz="800" dirty="0">
                <a:latin typeface="+mn-ea"/>
              </a:rPr>
              <a:t>・通信環境やシステム上等の理由から、放映が一時的に中断されたり中止になる可能性があります。いずれの場合も広告料金の払い戻しはいたしません。あらかじめご了承ください。</a:t>
            </a:r>
            <a:endParaRPr lang="en-US" altLang="ja-JP" sz="800" dirty="0">
              <a:latin typeface="+mn-ea"/>
            </a:endParaRPr>
          </a:p>
        </p:txBody>
      </p:sp>
      <p:pic>
        <p:nvPicPr>
          <p:cNvPr id="3" name="図 2">
            <a:extLst>
              <a:ext uri="{FF2B5EF4-FFF2-40B4-BE49-F238E27FC236}">
                <a16:creationId xmlns:a16="http://schemas.microsoft.com/office/drawing/2014/main" id="{D3D21D40-FF21-1B46-81AF-7D5E05EEEC26}"/>
              </a:ext>
            </a:extLst>
          </p:cNvPr>
          <p:cNvPicPr>
            <a:picLocks noChangeAspect="1"/>
          </p:cNvPicPr>
          <p:nvPr/>
        </p:nvPicPr>
        <p:blipFill>
          <a:blip r:embed="rId5"/>
          <a:stretch>
            <a:fillRect/>
          </a:stretch>
        </p:blipFill>
        <p:spPr>
          <a:xfrm>
            <a:off x="870926" y="4744981"/>
            <a:ext cx="3465259" cy="1799503"/>
          </a:xfrm>
          <a:prstGeom prst="rect">
            <a:avLst/>
          </a:prstGeom>
        </p:spPr>
      </p:pic>
      <p:sp>
        <p:nvSpPr>
          <p:cNvPr id="26" name="テキスト ボックス 25">
            <a:extLst>
              <a:ext uri="{FF2B5EF4-FFF2-40B4-BE49-F238E27FC236}">
                <a16:creationId xmlns:a16="http://schemas.microsoft.com/office/drawing/2014/main" id="{4ACE960F-EDF1-438E-A83E-CBD4297E7E6E}"/>
              </a:ext>
            </a:extLst>
          </p:cNvPr>
          <p:cNvSpPr txBox="1"/>
          <p:nvPr/>
        </p:nvSpPr>
        <p:spPr>
          <a:xfrm>
            <a:off x="1231366" y="5194741"/>
            <a:ext cx="2686340" cy="954107"/>
          </a:xfrm>
          <a:prstGeom prst="rect">
            <a:avLst/>
          </a:prstGeom>
          <a:noFill/>
        </p:spPr>
        <p:txBody>
          <a:bodyPr wrap="square" rtlCol="0">
            <a:spAutoFit/>
          </a:bodyPr>
          <a:lstStyle/>
          <a:p>
            <a:pPr algn="ctr"/>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●●県●●町</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ふるさと納税</a:t>
            </a:r>
            <a:endPar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07061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A87724DA-0F41-BCC5-5740-529BF060E357}"/>
              </a:ext>
            </a:extLst>
          </p:cNvPr>
          <p:cNvSpPr/>
          <p:nvPr/>
        </p:nvSpPr>
        <p:spPr>
          <a:xfrm>
            <a:off x="0" y="1820742"/>
            <a:ext cx="9905999" cy="3195537"/>
          </a:xfrm>
          <a:prstGeom prst="roundRect">
            <a:avLst>
              <a:gd name="adj" fmla="val 0"/>
            </a:avLst>
          </a:prstGeom>
          <a:solidFill>
            <a:srgbClr val="74B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01AB99D6-F052-D3BD-CA67-FD56DB747803}"/>
              </a:ext>
            </a:extLst>
          </p:cNvPr>
          <p:cNvPicPr>
            <a:picLocks noChangeAspect="1"/>
          </p:cNvPicPr>
          <p:nvPr/>
        </p:nvPicPr>
        <p:blipFill>
          <a:blip r:embed="rId3"/>
          <a:srcRect/>
          <a:stretch/>
        </p:blipFill>
        <p:spPr>
          <a:xfrm>
            <a:off x="7920318" y="3298455"/>
            <a:ext cx="1132797" cy="713948"/>
          </a:xfrm>
          <a:prstGeom prst="rect">
            <a:avLst/>
          </a:prstGeom>
          <a:effectLst>
            <a:glow rad="38100">
              <a:schemeClr val="bg1"/>
            </a:glow>
          </a:effectLst>
        </p:spPr>
      </p:pic>
      <p:pic>
        <p:nvPicPr>
          <p:cNvPr id="12" name="図 11">
            <a:extLst>
              <a:ext uri="{FF2B5EF4-FFF2-40B4-BE49-F238E27FC236}">
                <a16:creationId xmlns:a16="http://schemas.microsoft.com/office/drawing/2014/main" id="{9F9E96CF-5C86-C370-6919-4E7C00B573D4}"/>
              </a:ext>
            </a:extLst>
          </p:cNvPr>
          <p:cNvPicPr>
            <a:picLocks noChangeAspect="1"/>
          </p:cNvPicPr>
          <p:nvPr/>
        </p:nvPicPr>
        <p:blipFill>
          <a:blip r:embed="rId4"/>
          <a:srcRect/>
          <a:stretch/>
        </p:blipFill>
        <p:spPr>
          <a:xfrm>
            <a:off x="9108811" y="3295034"/>
            <a:ext cx="363408" cy="716859"/>
          </a:xfrm>
          <a:prstGeom prst="rect">
            <a:avLst/>
          </a:prstGeom>
          <a:effectLst>
            <a:glow rad="25400">
              <a:schemeClr val="bg1"/>
            </a:glow>
          </a:effectLst>
        </p:spPr>
      </p:pic>
      <p:pic>
        <p:nvPicPr>
          <p:cNvPr id="5" name="図 4">
            <a:extLst>
              <a:ext uri="{FF2B5EF4-FFF2-40B4-BE49-F238E27FC236}">
                <a16:creationId xmlns:a16="http://schemas.microsoft.com/office/drawing/2014/main" id="{1C83D6E1-AAA5-834B-5FE0-F77A4B5BACF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19136" y="2835221"/>
            <a:ext cx="1429919" cy="1187558"/>
          </a:xfrm>
          <a:prstGeom prst="rect">
            <a:avLst/>
          </a:prstGeom>
          <a:effectLst>
            <a:glow rad="38100">
              <a:schemeClr val="bg1"/>
            </a:glow>
          </a:effectLst>
        </p:spPr>
      </p:pic>
      <p:sp>
        <p:nvSpPr>
          <p:cNvPr id="15" name="Text Box 171">
            <a:extLst>
              <a:ext uri="{FF2B5EF4-FFF2-40B4-BE49-F238E27FC236}">
                <a16:creationId xmlns:a16="http://schemas.microsoft.com/office/drawing/2014/main" id="{19DB9192-CE95-4B7E-4EC1-84444D5AD8CB}"/>
              </a:ext>
            </a:extLst>
          </p:cNvPr>
          <p:cNvSpPr txBox="1">
            <a:spLocks noChangeArrowheads="1"/>
          </p:cNvSpPr>
          <p:nvPr/>
        </p:nvSpPr>
        <p:spPr bwMode="auto">
          <a:xfrm>
            <a:off x="2379395" y="5989156"/>
            <a:ext cx="5110480" cy="3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731" tIns="37866" rIns="75731" bIns="37866">
            <a:spAutoFit/>
          </a:bodyPr>
          <a:lstStyle>
            <a:lvl1pPr defTabSz="757238">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defTabSz="757238">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defTabSz="757238">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757238">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defTabSz="757238">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None/>
            </a:pPr>
            <a:r>
              <a:rPr lang="ja-JP" altLang="en-US" sz="2000" b="1">
                <a:latin typeface="Meiryo UI" panose="020B0604030504040204" pitchFamily="50" charset="-128"/>
                <a:ea typeface="Meiryo UI" panose="020B0604030504040204" pitchFamily="50" charset="-128"/>
              </a:rPr>
              <a:t>あべのハルカス</a:t>
            </a:r>
            <a:r>
              <a:rPr lang="en-US" altLang="ja-JP" sz="2000" b="1" dirty="0">
                <a:latin typeface="Meiryo UI" panose="020B0604030504040204" pitchFamily="50" charset="-128"/>
                <a:ea typeface="Meiryo UI" panose="020B0604030504040204" pitchFamily="50" charset="-128"/>
              </a:rPr>
              <a:t>DS/</a:t>
            </a:r>
            <a:r>
              <a:rPr lang="ja-JP" altLang="en-US" sz="2000" b="1">
                <a:latin typeface="Meiryo UI" panose="020B0604030504040204" pitchFamily="50" charset="-128"/>
                <a:ea typeface="Meiryo UI" panose="020B0604030504040204" pitchFamily="50" charset="-128"/>
              </a:rPr>
              <a:t>なんばアーバンビジョン</a:t>
            </a:r>
            <a:endParaRPr lang="ja-JP" altLang="en-US" sz="200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EF813452-EFF9-146E-A37A-20635125DC4B}"/>
              </a:ext>
            </a:extLst>
          </p:cNvPr>
          <p:cNvSpPr txBox="1"/>
          <p:nvPr/>
        </p:nvSpPr>
        <p:spPr>
          <a:xfrm>
            <a:off x="1538400" y="2680868"/>
            <a:ext cx="3467616" cy="584775"/>
          </a:xfrm>
          <a:prstGeom prst="rect">
            <a:avLst/>
          </a:prstGeom>
          <a:noFill/>
        </p:spPr>
        <p:txBody>
          <a:bodyPr wrap="none" rtlCol="0">
            <a:spAutoFit/>
          </a:bodyPr>
          <a:lstStyle/>
          <a:p>
            <a:pPr algn="ctr"/>
            <a:r>
              <a:rPr kumimoji="1" lang="ja-JP" altLang="en-US" sz="3200" b="1">
                <a:solidFill>
                  <a:schemeClr val="bg1"/>
                </a:solidFill>
                <a:latin typeface="Meiryo" panose="020B0604030504040204" pitchFamily="34" charset="-128"/>
                <a:ea typeface="Meiryo" panose="020B0604030504040204" pitchFamily="34" charset="-128"/>
              </a:rPr>
              <a:t>サイネージセット</a:t>
            </a:r>
          </a:p>
        </p:txBody>
      </p:sp>
      <p:sp>
        <p:nvSpPr>
          <p:cNvPr id="18" name="テキスト ボックス 17">
            <a:extLst>
              <a:ext uri="{FF2B5EF4-FFF2-40B4-BE49-F238E27FC236}">
                <a16:creationId xmlns:a16="http://schemas.microsoft.com/office/drawing/2014/main" id="{91B1AFA7-8884-4BE9-A657-2AB82F7D82AC}"/>
              </a:ext>
            </a:extLst>
          </p:cNvPr>
          <p:cNvSpPr txBox="1"/>
          <p:nvPr/>
        </p:nvSpPr>
        <p:spPr>
          <a:xfrm>
            <a:off x="1037017" y="3559311"/>
            <a:ext cx="4493538" cy="830997"/>
          </a:xfrm>
          <a:prstGeom prst="rect">
            <a:avLst/>
          </a:prstGeom>
          <a:noFill/>
        </p:spPr>
        <p:txBody>
          <a:bodyPr wrap="none" rtlCol="0">
            <a:spAutoFit/>
          </a:bodyPr>
          <a:lstStyle/>
          <a:p>
            <a:pPr algn="ctr"/>
            <a:r>
              <a:rPr kumimoji="1" lang="ja-JP" altLang="en-US" sz="2800" b="1">
                <a:solidFill>
                  <a:schemeClr val="bg1"/>
                </a:solidFill>
                <a:latin typeface="Meiryo" panose="020B0604030504040204" pitchFamily="34" charset="-128"/>
                <a:ea typeface="Meiryo" panose="020B0604030504040204" pitchFamily="34" charset="-128"/>
              </a:rPr>
              <a:t>近鉄縦型サイネージセット</a:t>
            </a:r>
            <a:endParaRPr kumimoji="1" lang="en-US" altLang="ja-JP" sz="2800" b="1" dirty="0">
              <a:solidFill>
                <a:schemeClr val="bg1"/>
              </a:solidFill>
              <a:latin typeface="Meiryo" panose="020B0604030504040204" pitchFamily="34" charset="-128"/>
              <a:ea typeface="Meiryo" panose="020B0604030504040204" pitchFamily="34" charset="-128"/>
            </a:endParaRPr>
          </a:p>
          <a:p>
            <a:pPr algn="ctr"/>
            <a:r>
              <a:rPr kumimoji="1" lang="en-US" altLang="ja-JP" sz="2000" b="1" dirty="0">
                <a:solidFill>
                  <a:schemeClr val="bg1"/>
                </a:solidFill>
                <a:latin typeface="Meiryo" panose="020B0604030504040204" pitchFamily="34" charset="-128"/>
                <a:ea typeface="Meiryo" panose="020B0604030504040204" pitchFamily="34" charset="-128"/>
              </a:rPr>
              <a:t>-3</a:t>
            </a:r>
            <a:r>
              <a:rPr kumimoji="1" lang="ja-JP" altLang="en-US" sz="2000" b="1">
                <a:solidFill>
                  <a:schemeClr val="bg1"/>
                </a:solidFill>
                <a:latin typeface="Meiryo" panose="020B0604030504040204" pitchFamily="34" charset="-128"/>
                <a:ea typeface="Meiryo" panose="020B0604030504040204" pitchFamily="34" charset="-128"/>
              </a:rPr>
              <a:t>パターン</a:t>
            </a:r>
            <a:r>
              <a:rPr kumimoji="1" lang="en-US" altLang="ja-JP" sz="2000" b="1" dirty="0">
                <a:solidFill>
                  <a:schemeClr val="bg1"/>
                </a:solidFill>
                <a:latin typeface="Meiryo" panose="020B0604030504040204" pitchFamily="34" charset="-128"/>
                <a:ea typeface="Meiryo" panose="020B0604030504040204" pitchFamily="34" charset="-128"/>
              </a:rPr>
              <a:t>-</a:t>
            </a:r>
          </a:p>
        </p:txBody>
      </p:sp>
      <p:sp>
        <p:nvSpPr>
          <p:cNvPr id="19" name="正方形/長方形 18">
            <a:extLst>
              <a:ext uri="{FF2B5EF4-FFF2-40B4-BE49-F238E27FC236}">
                <a16:creationId xmlns:a16="http://schemas.microsoft.com/office/drawing/2014/main" id="{C5153B87-A9C3-D4F6-553A-3F3C6F2B6D29}"/>
              </a:ext>
            </a:extLst>
          </p:cNvPr>
          <p:cNvSpPr/>
          <p:nvPr/>
        </p:nvSpPr>
        <p:spPr>
          <a:xfrm>
            <a:off x="563638" y="2442281"/>
            <a:ext cx="5421719" cy="93621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64C2DA3-A268-30F0-9CB4-AE910FEF3676}"/>
              </a:ext>
            </a:extLst>
          </p:cNvPr>
          <p:cNvSpPr txBox="1"/>
          <p:nvPr/>
        </p:nvSpPr>
        <p:spPr>
          <a:xfrm>
            <a:off x="4031915" y="1064475"/>
            <a:ext cx="1842171" cy="769441"/>
          </a:xfrm>
          <a:prstGeom prst="rect">
            <a:avLst/>
          </a:prstGeom>
          <a:noFill/>
        </p:spPr>
        <p:txBody>
          <a:bodyPr wrap="none" rtlCol="0">
            <a:spAutoFit/>
          </a:bodyPr>
          <a:lstStyle/>
          <a:p>
            <a:pPr algn="ctr"/>
            <a:r>
              <a:rPr kumimoji="1" lang="en-US" altLang="ja-JP" sz="4400" b="1" dirty="0">
                <a:solidFill>
                  <a:srgbClr val="74B145"/>
                </a:solidFill>
                <a:latin typeface="Meiryo" panose="020B0604030504040204" pitchFamily="34" charset="-128"/>
                <a:ea typeface="Meiryo" panose="020B0604030504040204" pitchFamily="34" charset="-128"/>
              </a:rPr>
              <a:t>-</a:t>
            </a:r>
            <a:r>
              <a:rPr kumimoji="1" lang="ja-JP" altLang="en-US" sz="4400" b="1">
                <a:solidFill>
                  <a:srgbClr val="74B145"/>
                </a:solidFill>
                <a:latin typeface="Meiryo" panose="020B0604030504040204" pitchFamily="34" charset="-128"/>
                <a:ea typeface="Meiryo" panose="020B0604030504040204" pitchFamily="34" charset="-128"/>
              </a:rPr>
              <a:t>大阪</a:t>
            </a:r>
            <a:r>
              <a:rPr kumimoji="1" lang="en-US" altLang="ja-JP" sz="4400" b="1" dirty="0">
                <a:solidFill>
                  <a:srgbClr val="74B145"/>
                </a:solidFill>
                <a:latin typeface="Meiryo" panose="020B0604030504040204" pitchFamily="34" charset="-128"/>
                <a:ea typeface="Meiryo" panose="020B0604030504040204" pitchFamily="34" charset="-128"/>
              </a:rPr>
              <a:t>-</a:t>
            </a:r>
            <a:endParaRPr kumimoji="1" lang="ja-JP" altLang="en-US" sz="4400" b="1">
              <a:solidFill>
                <a:srgbClr val="74B145"/>
              </a:solidFill>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99D05297-2FEE-FA8D-1BA8-B00528D0C3AE}"/>
              </a:ext>
            </a:extLst>
          </p:cNvPr>
          <p:cNvPicPr>
            <a:picLocks noChangeAspect="1"/>
          </p:cNvPicPr>
          <p:nvPr/>
        </p:nvPicPr>
        <p:blipFill>
          <a:blip r:embed="rId6"/>
          <a:stretch>
            <a:fillRect/>
          </a:stretch>
        </p:blipFill>
        <p:spPr>
          <a:xfrm>
            <a:off x="8141848" y="1935984"/>
            <a:ext cx="1324471" cy="156845"/>
          </a:xfrm>
          <a:prstGeom prst="rect">
            <a:avLst/>
          </a:prstGeom>
        </p:spPr>
      </p:pic>
    </p:spTree>
    <p:extLst>
      <p:ext uri="{BB962C8B-B14F-4D97-AF65-F5344CB8AC3E}">
        <p14:creationId xmlns:p14="http://schemas.microsoft.com/office/powerpoint/2010/main" val="1621168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正方形/長方形 305">
            <a:extLst>
              <a:ext uri="{FF2B5EF4-FFF2-40B4-BE49-F238E27FC236}">
                <a16:creationId xmlns:a16="http://schemas.microsoft.com/office/drawing/2014/main" id="{10FC89A7-3B86-404E-B9FF-E94BB9CC0012}"/>
              </a:ext>
            </a:extLst>
          </p:cNvPr>
          <p:cNvSpPr/>
          <p:nvPr/>
        </p:nvSpPr>
        <p:spPr>
          <a:xfrm flipV="1">
            <a:off x="361191" y="5554864"/>
            <a:ext cx="9283101" cy="576000"/>
          </a:xfrm>
          <a:prstGeom prst="rect">
            <a:avLst/>
          </a:prstGeom>
          <a:gradFill flip="none" rotWithShape="1">
            <a:gsLst>
              <a:gs pos="100000">
                <a:schemeClr val="bg1"/>
              </a:gs>
              <a:gs pos="0">
                <a:srgbClr val="E4F1DA"/>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7" name="直線コネクタ 306">
            <a:extLst>
              <a:ext uri="{FF2B5EF4-FFF2-40B4-BE49-F238E27FC236}">
                <a16:creationId xmlns:a16="http://schemas.microsoft.com/office/drawing/2014/main" id="{9998447D-9198-9A4D-BA3E-35B88AB81660}"/>
              </a:ext>
            </a:extLst>
          </p:cNvPr>
          <p:cNvCxnSpPr>
            <a:cxnSpLocks/>
          </p:cNvCxnSpPr>
          <p:nvPr/>
        </p:nvCxnSpPr>
        <p:spPr>
          <a:xfrm flipV="1">
            <a:off x="361585" y="5554864"/>
            <a:ext cx="9293209" cy="7144"/>
          </a:xfrm>
          <a:prstGeom prst="line">
            <a:avLst/>
          </a:prstGeom>
          <a:ln>
            <a:solidFill>
              <a:srgbClr val="74B145"/>
            </a:solidFill>
          </a:ln>
        </p:spPr>
        <p:style>
          <a:lnRef idx="1">
            <a:schemeClr val="accent1"/>
          </a:lnRef>
          <a:fillRef idx="0">
            <a:schemeClr val="accent1"/>
          </a:fillRef>
          <a:effectRef idx="0">
            <a:schemeClr val="accent1"/>
          </a:effectRef>
          <a:fontRef idx="minor">
            <a:schemeClr val="tx1"/>
          </a:fontRef>
        </p:style>
      </p:cxnSp>
      <p:sp>
        <p:nvSpPr>
          <p:cNvPr id="308" name="平行四辺形 307">
            <a:extLst>
              <a:ext uri="{FF2B5EF4-FFF2-40B4-BE49-F238E27FC236}">
                <a16:creationId xmlns:a16="http://schemas.microsoft.com/office/drawing/2014/main" id="{A52B71FD-1DC9-0740-A11F-7BAE949CC15A}"/>
              </a:ext>
            </a:extLst>
          </p:cNvPr>
          <p:cNvSpPr/>
          <p:nvPr/>
        </p:nvSpPr>
        <p:spPr>
          <a:xfrm>
            <a:off x="177693" y="5546651"/>
            <a:ext cx="673027" cy="689838"/>
          </a:xfrm>
          <a:prstGeom prst="parallelogram">
            <a:avLst>
              <a:gd name="adj" fmla="val 27873"/>
            </a:avLst>
          </a:prstGeom>
          <a:gradFill>
            <a:gsLst>
              <a:gs pos="100000">
                <a:srgbClr val="74B145"/>
              </a:gs>
              <a:gs pos="0">
                <a:srgbClr val="E4F1DA"/>
              </a:gs>
            </a:gsLst>
            <a:lin ang="16200000" scaled="1"/>
          </a:gradFill>
          <a:ln w="76200" cap="rnd">
            <a:gradFill>
              <a:gsLst>
                <a:gs pos="0">
                  <a:srgbClr val="74B145"/>
                </a:gs>
                <a:gs pos="100000">
                  <a:srgbClr val="E4F1DA"/>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テキスト ボックス 308">
            <a:extLst>
              <a:ext uri="{FF2B5EF4-FFF2-40B4-BE49-F238E27FC236}">
                <a16:creationId xmlns:a16="http://schemas.microsoft.com/office/drawing/2014/main" id="{06B4CC58-546A-5340-9213-315CE32EC066}"/>
              </a:ext>
            </a:extLst>
          </p:cNvPr>
          <p:cNvSpPr txBox="1"/>
          <p:nvPr/>
        </p:nvSpPr>
        <p:spPr>
          <a:xfrm>
            <a:off x="219809" y="544027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3</a:t>
            </a:r>
          </a:p>
        </p:txBody>
      </p:sp>
      <p:sp>
        <p:nvSpPr>
          <p:cNvPr id="303" name="正方形/長方形 302">
            <a:extLst>
              <a:ext uri="{FF2B5EF4-FFF2-40B4-BE49-F238E27FC236}">
                <a16:creationId xmlns:a16="http://schemas.microsoft.com/office/drawing/2014/main" id="{3B0F4C3E-734A-C546-8246-0ED960B45BCB}"/>
              </a:ext>
            </a:extLst>
          </p:cNvPr>
          <p:cNvSpPr/>
          <p:nvPr/>
        </p:nvSpPr>
        <p:spPr>
          <a:xfrm flipV="1">
            <a:off x="361191" y="2325344"/>
            <a:ext cx="9283101" cy="576000"/>
          </a:xfrm>
          <a:prstGeom prst="rect">
            <a:avLst/>
          </a:prstGeom>
          <a:gradFill flip="none" rotWithShape="1">
            <a:gsLst>
              <a:gs pos="100000">
                <a:schemeClr val="bg1"/>
              </a:gs>
              <a:gs pos="0">
                <a:srgbClr val="E4F1DA"/>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4" name="直線コネクタ 303">
            <a:extLst>
              <a:ext uri="{FF2B5EF4-FFF2-40B4-BE49-F238E27FC236}">
                <a16:creationId xmlns:a16="http://schemas.microsoft.com/office/drawing/2014/main" id="{1C1B22B1-D48A-4A4E-9E2E-DFA80D556317}"/>
              </a:ext>
            </a:extLst>
          </p:cNvPr>
          <p:cNvCxnSpPr>
            <a:cxnSpLocks/>
          </p:cNvCxnSpPr>
          <p:nvPr/>
        </p:nvCxnSpPr>
        <p:spPr>
          <a:xfrm flipV="1">
            <a:off x="361585" y="2325344"/>
            <a:ext cx="9293209" cy="7144"/>
          </a:xfrm>
          <a:prstGeom prst="line">
            <a:avLst/>
          </a:prstGeom>
          <a:ln>
            <a:solidFill>
              <a:srgbClr val="74B145"/>
            </a:solidFill>
          </a:ln>
        </p:spPr>
        <p:style>
          <a:lnRef idx="1">
            <a:schemeClr val="accent1"/>
          </a:lnRef>
          <a:fillRef idx="0">
            <a:schemeClr val="accent1"/>
          </a:fillRef>
          <a:effectRef idx="0">
            <a:schemeClr val="accent1"/>
          </a:effectRef>
          <a:fontRef idx="minor">
            <a:schemeClr val="tx1"/>
          </a:fontRef>
        </p:style>
      </p:cxnSp>
      <p:sp>
        <p:nvSpPr>
          <p:cNvPr id="181" name="正方形/長方形 180">
            <a:extLst>
              <a:ext uri="{FF2B5EF4-FFF2-40B4-BE49-F238E27FC236}">
                <a16:creationId xmlns:a16="http://schemas.microsoft.com/office/drawing/2014/main" id="{2928F103-B2EC-DE43-B544-3BEAE66D4B42}"/>
              </a:ext>
            </a:extLst>
          </p:cNvPr>
          <p:cNvSpPr/>
          <p:nvPr/>
        </p:nvSpPr>
        <p:spPr>
          <a:xfrm flipV="1">
            <a:off x="361191" y="1065952"/>
            <a:ext cx="9283101" cy="576000"/>
          </a:xfrm>
          <a:prstGeom prst="rect">
            <a:avLst/>
          </a:prstGeom>
          <a:gradFill flip="none" rotWithShape="1">
            <a:gsLst>
              <a:gs pos="100000">
                <a:schemeClr val="bg1"/>
              </a:gs>
              <a:gs pos="0">
                <a:srgbClr val="E4F1DA"/>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角丸四角形 204">
            <a:extLst>
              <a:ext uri="{FF2B5EF4-FFF2-40B4-BE49-F238E27FC236}">
                <a16:creationId xmlns:a16="http://schemas.microsoft.com/office/drawing/2014/main" id="{BDADFB6D-ACD0-B344-B9BB-A830696C4A79}"/>
              </a:ext>
            </a:extLst>
          </p:cNvPr>
          <p:cNvSpPr/>
          <p:nvPr/>
        </p:nvSpPr>
        <p:spPr>
          <a:xfrm>
            <a:off x="1803253" y="2793355"/>
            <a:ext cx="5137685" cy="2664000"/>
          </a:xfrm>
          <a:prstGeom prst="roundRect">
            <a:avLst>
              <a:gd name="adj" fmla="val 2989"/>
            </a:avLst>
          </a:prstGeom>
          <a:solidFill>
            <a:srgbClr val="E4F1DA"/>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163" name="台形 162">
            <a:extLst>
              <a:ext uri="{FF2B5EF4-FFF2-40B4-BE49-F238E27FC236}">
                <a16:creationId xmlns:a16="http://schemas.microsoft.com/office/drawing/2014/main" id="{3932D21E-4D22-BC4D-BB70-6B3723E13C90}"/>
              </a:ext>
            </a:extLst>
          </p:cNvPr>
          <p:cNvSpPr/>
          <p:nvPr/>
        </p:nvSpPr>
        <p:spPr>
          <a:xfrm rot="10800000">
            <a:off x="3640853" y="2811155"/>
            <a:ext cx="1513576" cy="324000"/>
          </a:xfrm>
          <a:prstGeom prst="trapezoid">
            <a:avLst/>
          </a:prstGeom>
          <a:solidFill>
            <a:srgbClr val="74B145"/>
          </a:solidFill>
          <a:ln w="5715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台形 163">
            <a:extLst>
              <a:ext uri="{FF2B5EF4-FFF2-40B4-BE49-F238E27FC236}">
                <a16:creationId xmlns:a16="http://schemas.microsoft.com/office/drawing/2014/main" id="{39209CDD-DB24-994D-9B56-AA9F2485B906}"/>
              </a:ext>
            </a:extLst>
          </p:cNvPr>
          <p:cNvSpPr/>
          <p:nvPr/>
        </p:nvSpPr>
        <p:spPr>
          <a:xfrm rot="10800000">
            <a:off x="5345666" y="2811155"/>
            <a:ext cx="1513576" cy="324000"/>
          </a:xfrm>
          <a:prstGeom prst="trapezoid">
            <a:avLst/>
          </a:prstGeom>
          <a:solidFill>
            <a:srgbClr val="74B145"/>
          </a:solidFill>
          <a:ln w="5715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平行四辺形 148">
            <a:extLst>
              <a:ext uri="{FF2B5EF4-FFF2-40B4-BE49-F238E27FC236}">
                <a16:creationId xmlns:a16="http://schemas.microsoft.com/office/drawing/2014/main" id="{B8BBEC6D-8B91-C240-ADBF-D0EF61EE9B0A}"/>
              </a:ext>
            </a:extLst>
          </p:cNvPr>
          <p:cNvSpPr/>
          <p:nvPr/>
        </p:nvSpPr>
        <p:spPr>
          <a:xfrm>
            <a:off x="197066" y="406125"/>
            <a:ext cx="9558190" cy="464038"/>
          </a:xfrm>
          <a:prstGeom prst="parallelogram">
            <a:avLst/>
          </a:prstGeom>
          <a:solidFill>
            <a:srgbClr val="74B145"/>
          </a:solidFill>
          <a:ln w="7620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7F9011FD-B106-3048-A9E5-E4268788E05B}"/>
              </a:ext>
            </a:extLst>
          </p:cNvPr>
          <p:cNvCxnSpPr>
            <a:cxnSpLocks/>
          </p:cNvCxnSpPr>
          <p:nvPr/>
        </p:nvCxnSpPr>
        <p:spPr>
          <a:xfrm flipV="1">
            <a:off x="361585" y="1061828"/>
            <a:ext cx="9293209" cy="7144"/>
          </a:xfrm>
          <a:prstGeom prst="line">
            <a:avLst/>
          </a:prstGeom>
          <a:ln>
            <a:solidFill>
              <a:srgbClr val="74B145"/>
            </a:solidFill>
          </a:ln>
        </p:spPr>
        <p:style>
          <a:lnRef idx="1">
            <a:schemeClr val="accent1"/>
          </a:lnRef>
          <a:fillRef idx="0">
            <a:schemeClr val="accent1"/>
          </a:fillRef>
          <a:effectRef idx="0">
            <a:schemeClr val="accent1"/>
          </a:effectRef>
          <a:fontRef idx="minor">
            <a:schemeClr val="tx1"/>
          </a:fontRef>
        </p:style>
      </p:cxnSp>
      <p:pic>
        <p:nvPicPr>
          <p:cNvPr id="283" name="図 282">
            <a:extLst>
              <a:ext uri="{FF2B5EF4-FFF2-40B4-BE49-F238E27FC236}">
                <a16:creationId xmlns:a16="http://schemas.microsoft.com/office/drawing/2014/main" id="{21244445-553A-CE47-87DF-C439C852561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6371"/>
          <a:stretch/>
        </p:blipFill>
        <p:spPr>
          <a:xfrm>
            <a:off x="361191" y="93413"/>
            <a:ext cx="1357574" cy="250990"/>
          </a:xfrm>
          <a:prstGeom prst="rect">
            <a:avLst/>
          </a:prstGeom>
        </p:spPr>
      </p:pic>
      <p:sp>
        <p:nvSpPr>
          <p:cNvPr id="191" name="正方形/長方形 190">
            <a:extLst>
              <a:ext uri="{FF2B5EF4-FFF2-40B4-BE49-F238E27FC236}">
                <a16:creationId xmlns:a16="http://schemas.microsoft.com/office/drawing/2014/main" id="{AB137241-7319-8345-ACC9-D4625166B66A}"/>
              </a:ext>
            </a:extLst>
          </p:cNvPr>
          <p:cNvSpPr/>
          <p:nvPr/>
        </p:nvSpPr>
        <p:spPr>
          <a:xfrm>
            <a:off x="332457" y="428646"/>
            <a:ext cx="5737468" cy="523220"/>
          </a:xfrm>
          <a:prstGeom prst="rect">
            <a:avLst/>
          </a:prstGeom>
        </p:spPr>
        <p:txBody>
          <a:bodyPr wrap="none">
            <a:spAutoFit/>
          </a:bodyPr>
          <a:lstStyle/>
          <a:p>
            <a:pPr defTabSz="990570">
              <a:spcBef>
                <a:spcPct val="0"/>
              </a:spcBef>
              <a:defRPr/>
            </a:pPr>
            <a:r>
              <a:rPr lang="ja-JP" altLang="en-US" sz="2800" b="1">
                <a:solidFill>
                  <a:schemeClr val="bg1"/>
                </a:solidFill>
                <a:latin typeface="メイリオ" panose="020B0604030504040204" pitchFamily="50" charset="-128"/>
                <a:ea typeface="メイリオ" panose="020B0604030504040204" pitchFamily="50" charset="-128"/>
                <a:cs typeface="Hiragino Kaku Gothic StdN W8" charset="-128"/>
              </a:rPr>
              <a:t>近鉄あべのハルカス縦型</a:t>
            </a:r>
            <a:r>
              <a:rPr lang="en" altLang="ja-JP" sz="2800" b="1" dirty="0">
                <a:solidFill>
                  <a:schemeClr val="bg1"/>
                </a:solidFill>
                <a:latin typeface="メイリオ" panose="020B0604030504040204" pitchFamily="50" charset="-128"/>
                <a:ea typeface="メイリオ" panose="020B0604030504040204" pitchFamily="50" charset="-128"/>
                <a:cs typeface="Hiragino Kaku Gothic StdN W8" charset="-128"/>
              </a:rPr>
              <a:t>DS</a:t>
            </a:r>
            <a:r>
              <a:rPr lang="ja-JP" altLang="en-US" sz="2800" b="1">
                <a:solidFill>
                  <a:schemeClr val="bg1"/>
                </a:solidFill>
                <a:latin typeface="メイリオ" panose="020B0604030504040204" pitchFamily="50" charset="-128"/>
                <a:ea typeface="メイリオ" panose="020B0604030504040204" pitchFamily="50" charset="-128"/>
                <a:cs typeface="Hiragino Kaku Gothic StdN W8" charset="-128"/>
              </a:rPr>
              <a:t>セット</a:t>
            </a:r>
          </a:p>
        </p:txBody>
      </p:sp>
      <p:sp>
        <p:nvSpPr>
          <p:cNvPr id="198" name="テキスト ボックス 197">
            <a:extLst>
              <a:ext uri="{FF2B5EF4-FFF2-40B4-BE49-F238E27FC236}">
                <a16:creationId xmlns:a16="http://schemas.microsoft.com/office/drawing/2014/main" id="{000DBBB4-FCAB-4AE6-9175-32B49D74870E}"/>
              </a:ext>
            </a:extLst>
          </p:cNvPr>
          <p:cNvSpPr txBox="1"/>
          <p:nvPr/>
        </p:nvSpPr>
        <p:spPr>
          <a:xfrm>
            <a:off x="2018309" y="4373293"/>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349</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04" name="テキスト ボックス 203">
            <a:extLst>
              <a:ext uri="{FF2B5EF4-FFF2-40B4-BE49-F238E27FC236}">
                <a16:creationId xmlns:a16="http://schemas.microsoft.com/office/drawing/2014/main" id="{8B955666-6385-4917-85F9-EB03F44843AE}"/>
              </a:ext>
            </a:extLst>
          </p:cNvPr>
          <p:cNvSpPr txBox="1"/>
          <p:nvPr/>
        </p:nvSpPr>
        <p:spPr>
          <a:xfrm>
            <a:off x="3894756" y="2802958"/>
            <a:ext cx="954107" cy="415498"/>
          </a:xfrm>
          <a:prstGeom prst="rect">
            <a:avLst/>
          </a:prstGeom>
          <a:noFill/>
        </p:spPr>
        <p:txBody>
          <a:bodyPr wrap="none" rtlCol="0">
            <a:spAutoFit/>
          </a:bodyPr>
          <a:lstStyle/>
          <a:p>
            <a:r>
              <a:rPr kumimoji="1" lang="ja-JP" altLang="en-US" sz="2100" b="1" kern="0" spc="-100">
                <a:solidFill>
                  <a:schemeClr val="bg1"/>
                </a:solidFill>
                <a:latin typeface="Meiryo" panose="020B0604030504040204" pitchFamily="34" charset="-128"/>
                <a:ea typeface="Meiryo" panose="020B0604030504040204" pitchFamily="34" charset="-128"/>
              </a:rPr>
              <a:t>スマホ</a:t>
            </a:r>
            <a:endParaRPr kumimoji="1" lang="ja-JP" altLang="en-US" sz="2100" b="1" kern="0" spc="-100" dirty="0">
              <a:solidFill>
                <a:schemeClr val="bg1"/>
              </a:solidFill>
              <a:latin typeface="Meiryo" panose="020B0604030504040204" pitchFamily="34" charset="-128"/>
              <a:ea typeface="Meiryo" panose="020B0604030504040204" pitchFamily="34" charset="-128"/>
            </a:endParaRPr>
          </a:p>
        </p:txBody>
      </p:sp>
      <p:sp>
        <p:nvSpPr>
          <p:cNvPr id="207" name="テキスト ボックス 206">
            <a:extLst>
              <a:ext uri="{FF2B5EF4-FFF2-40B4-BE49-F238E27FC236}">
                <a16:creationId xmlns:a16="http://schemas.microsoft.com/office/drawing/2014/main" id="{31170289-6823-462E-8798-38E5A6C5FADC}"/>
              </a:ext>
            </a:extLst>
          </p:cNvPr>
          <p:cNvSpPr txBox="1"/>
          <p:nvPr/>
        </p:nvSpPr>
        <p:spPr>
          <a:xfrm>
            <a:off x="5402258" y="2831430"/>
            <a:ext cx="1386918" cy="369332"/>
          </a:xfrm>
          <a:prstGeom prst="rect">
            <a:avLst/>
          </a:prstGeom>
          <a:noFill/>
        </p:spPr>
        <p:txBody>
          <a:bodyPr wrap="none" rtlCol="0">
            <a:spAutoFit/>
          </a:bodyPr>
          <a:lstStyle/>
          <a:p>
            <a:r>
              <a:rPr kumimoji="1" lang="en-US" altLang="ja-JP" b="1" dirty="0">
                <a:solidFill>
                  <a:schemeClr val="bg1"/>
                </a:solidFill>
                <a:latin typeface="Meiryo" panose="020B0604030504040204" pitchFamily="34" charset="-128"/>
                <a:ea typeface="Meiryo" panose="020B0604030504040204" pitchFamily="34" charset="-128"/>
              </a:rPr>
              <a:t>PC</a:t>
            </a:r>
            <a:r>
              <a:rPr kumimoji="1" lang="ja-JP" altLang="en-US" b="1">
                <a:solidFill>
                  <a:schemeClr val="bg1"/>
                </a:solidFill>
                <a:latin typeface="Meiryo" panose="020B0604030504040204" pitchFamily="34" charset="-128"/>
                <a:ea typeface="Meiryo" panose="020B0604030504040204" pitchFamily="34" charset="-128"/>
              </a:rPr>
              <a:t>＋</a:t>
            </a:r>
            <a:r>
              <a:rPr kumimoji="1" lang="ja-JP" altLang="en-US" b="1" spc="-100">
                <a:solidFill>
                  <a:schemeClr val="bg1"/>
                </a:solidFill>
                <a:latin typeface="Meiryo" panose="020B0604030504040204" pitchFamily="34" charset="-128"/>
                <a:ea typeface="Meiryo" panose="020B0604030504040204" pitchFamily="34" charset="-128"/>
              </a:rPr>
              <a:t>スマホ</a:t>
            </a:r>
            <a:endParaRPr kumimoji="1" lang="ja-JP" altLang="en-US" b="1" spc="-100" dirty="0">
              <a:solidFill>
                <a:schemeClr val="bg1"/>
              </a:solidFill>
              <a:latin typeface="Meiryo" panose="020B0604030504040204" pitchFamily="34" charset="-128"/>
              <a:ea typeface="Meiryo" panose="020B0604030504040204" pitchFamily="34" charset="-128"/>
            </a:endParaRPr>
          </a:p>
        </p:txBody>
      </p:sp>
      <p:sp>
        <p:nvSpPr>
          <p:cNvPr id="216" name="テキスト ボックス 215">
            <a:extLst>
              <a:ext uri="{FF2B5EF4-FFF2-40B4-BE49-F238E27FC236}">
                <a16:creationId xmlns:a16="http://schemas.microsoft.com/office/drawing/2014/main" id="{481E9284-C62B-4993-A1EF-EEDDB3A6B7A7}"/>
              </a:ext>
            </a:extLst>
          </p:cNvPr>
          <p:cNvSpPr txBox="1"/>
          <p:nvPr/>
        </p:nvSpPr>
        <p:spPr>
          <a:xfrm>
            <a:off x="2018309" y="4987473"/>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320</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4" name="テキスト ボックス 223">
            <a:extLst>
              <a:ext uri="{FF2B5EF4-FFF2-40B4-BE49-F238E27FC236}">
                <a16:creationId xmlns:a16="http://schemas.microsoft.com/office/drawing/2014/main" id="{0151E3B5-DE6D-4E9F-9305-6CBBC2AF9031}"/>
              </a:ext>
            </a:extLst>
          </p:cNvPr>
          <p:cNvSpPr txBox="1"/>
          <p:nvPr/>
        </p:nvSpPr>
        <p:spPr>
          <a:xfrm>
            <a:off x="3683880" y="4366862"/>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218</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5" name="テキスト ボックス 224">
            <a:extLst>
              <a:ext uri="{FF2B5EF4-FFF2-40B4-BE49-F238E27FC236}">
                <a16:creationId xmlns:a16="http://schemas.microsoft.com/office/drawing/2014/main" id="{663D1B4A-46F6-4BE4-9AEF-A6691B124A43}"/>
              </a:ext>
            </a:extLst>
          </p:cNvPr>
          <p:cNvSpPr txBox="1"/>
          <p:nvPr/>
        </p:nvSpPr>
        <p:spPr>
          <a:xfrm>
            <a:off x="3683880" y="4981042"/>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a:t>
            </a:r>
            <a:r>
              <a:rPr kumimoji="1" lang="en-US" altLang="ja-JP" sz="1400" b="1" dirty="0">
                <a:latin typeface="Meiryo" panose="020B0604030504040204" pitchFamily="34" charset="-128"/>
                <a:ea typeface="Meiryo" panose="020B0604030504040204" pitchFamily="34" charset="-128"/>
              </a:rPr>
              <a:t>00,000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7" name="テキスト ボックス 226">
            <a:extLst>
              <a:ext uri="{FF2B5EF4-FFF2-40B4-BE49-F238E27FC236}">
                <a16:creationId xmlns:a16="http://schemas.microsoft.com/office/drawing/2014/main" id="{C47DB22B-77AE-4B93-8035-F13108C4F4B5}"/>
              </a:ext>
            </a:extLst>
          </p:cNvPr>
          <p:cNvSpPr txBox="1"/>
          <p:nvPr/>
        </p:nvSpPr>
        <p:spPr>
          <a:xfrm>
            <a:off x="5384509" y="4360511"/>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242</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8" name="テキスト ボックス 227">
            <a:extLst>
              <a:ext uri="{FF2B5EF4-FFF2-40B4-BE49-F238E27FC236}">
                <a16:creationId xmlns:a16="http://schemas.microsoft.com/office/drawing/2014/main" id="{E7F6843B-A3D2-4025-824A-25C3D5EE450E}"/>
              </a:ext>
            </a:extLst>
          </p:cNvPr>
          <p:cNvSpPr txBox="1"/>
          <p:nvPr/>
        </p:nvSpPr>
        <p:spPr>
          <a:xfrm>
            <a:off x="5374319" y="4974691"/>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222</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pic>
        <p:nvPicPr>
          <p:cNvPr id="231" name="図 230">
            <a:extLst>
              <a:ext uri="{FF2B5EF4-FFF2-40B4-BE49-F238E27FC236}">
                <a16:creationId xmlns:a16="http://schemas.microsoft.com/office/drawing/2014/main" id="{C16F2A8A-DF20-4A6A-9197-3DC6FC6ADF7F}"/>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267745" y="3225370"/>
            <a:ext cx="852663" cy="537393"/>
          </a:xfrm>
          <a:prstGeom prst="rect">
            <a:avLst/>
          </a:prstGeom>
        </p:spPr>
      </p:pic>
      <p:pic>
        <p:nvPicPr>
          <p:cNvPr id="234" name="図 233">
            <a:extLst>
              <a:ext uri="{FF2B5EF4-FFF2-40B4-BE49-F238E27FC236}">
                <a16:creationId xmlns:a16="http://schemas.microsoft.com/office/drawing/2014/main" id="{5326A0ED-DCDB-4DF1-BC98-F1DA6E9AB5CF}"/>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4279213" y="3225370"/>
            <a:ext cx="265485" cy="523697"/>
          </a:xfrm>
          <a:prstGeom prst="rect">
            <a:avLst/>
          </a:prstGeom>
        </p:spPr>
      </p:pic>
      <p:cxnSp>
        <p:nvCxnSpPr>
          <p:cNvPr id="235" name="直線コネクタ 234">
            <a:extLst>
              <a:ext uri="{FF2B5EF4-FFF2-40B4-BE49-F238E27FC236}">
                <a16:creationId xmlns:a16="http://schemas.microsoft.com/office/drawing/2014/main" id="{0A9D00A4-22E5-48A8-855D-A1CA496CFACF}"/>
              </a:ext>
            </a:extLst>
          </p:cNvPr>
          <p:cNvCxnSpPr>
            <a:cxnSpLocks/>
          </p:cNvCxnSpPr>
          <p:nvPr/>
        </p:nvCxnSpPr>
        <p:spPr>
          <a:xfrm>
            <a:off x="5391771"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36" name="直線コネクタ 235">
            <a:extLst>
              <a:ext uri="{FF2B5EF4-FFF2-40B4-BE49-F238E27FC236}">
                <a16:creationId xmlns:a16="http://schemas.microsoft.com/office/drawing/2014/main" id="{6CFD71EE-7130-4A73-91A0-3FFBAB434FF4}"/>
              </a:ext>
            </a:extLst>
          </p:cNvPr>
          <p:cNvCxnSpPr>
            <a:cxnSpLocks/>
          </p:cNvCxnSpPr>
          <p:nvPr/>
        </p:nvCxnSpPr>
        <p:spPr>
          <a:xfrm>
            <a:off x="5391771"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237" name="図 236">
            <a:extLst>
              <a:ext uri="{FF2B5EF4-FFF2-40B4-BE49-F238E27FC236}">
                <a16:creationId xmlns:a16="http://schemas.microsoft.com/office/drawing/2014/main" id="{28989A0C-7B69-4DB4-AC91-986619D11CB1}"/>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5554555" y="3225370"/>
            <a:ext cx="1030790" cy="530291"/>
          </a:xfrm>
          <a:prstGeom prst="rect">
            <a:avLst/>
          </a:prstGeom>
        </p:spPr>
      </p:pic>
      <p:cxnSp>
        <p:nvCxnSpPr>
          <p:cNvPr id="269" name="直線コネクタ 268">
            <a:extLst>
              <a:ext uri="{FF2B5EF4-FFF2-40B4-BE49-F238E27FC236}">
                <a16:creationId xmlns:a16="http://schemas.microsoft.com/office/drawing/2014/main" id="{284D5320-0AAD-45C4-BD79-E0C233CBEA30}"/>
              </a:ext>
            </a:extLst>
          </p:cNvPr>
          <p:cNvCxnSpPr>
            <a:cxnSpLocks/>
          </p:cNvCxnSpPr>
          <p:nvPr/>
        </p:nvCxnSpPr>
        <p:spPr>
          <a:xfrm>
            <a:off x="5409771"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5" name="台形 4">
            <a:extLst>
              <a:ext uri="{FF2B5EF4-FFF2-40B4-BE49-F238E27FC236}">
                <a16:creationId xmlns:a16="http://schemas.microsoft.com/office/drawing/2014/main" id="{FFF1C4B9-2C6D-FE49-9EA8-14FDA734FC18}"/>
              </a:ext>
            </a:extLst>
          </p:cNvPr>
          <p:cNvSpPr/>
          <p:nvPr/>
        </p:nvSpPr>
        <p:spPr>
          <a:xfrm rot="10800000">
            <a:off x="1912792" y="2811155"/>
            <a:ext cx="1513576" cy="324000"/>
          </a:xfrm>
          <a:prstGeom prst="trapezoid">
            <a:avLst/>
          </a:prstGeom>
          <a:solidFill>
            <a:srgbClr val="74B145"/>
          </a:solidFill>
          <a:ln w="5715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8E4F8BF8-7611-2240-9865-8C1C46BD883B}"/>
              </a:ext>
            </a:extLst>
          </p:cNvPr>
          <p:cNvCxnSpPr/>
          <p:nvPr/>
        </p:nvCxnSpPr>
        <p:spPr>
          <a:xfrm>
            <a:off x="5244710" y="2799116"/>
            <a:ext cx="0" cy="27113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C799470B-2023-8E40-8178-D25B2262281A}"/>
              </a:ext>
            </a:extLst>
          </p:cNvPr>
          <p:cNvCxnSpPr/>
          <p:nvPr/>
        </p:nvCxnSpPr>
        <p:spPr>
          <a:xfrm>
            <a:off x="3545063" y="2799116"/>
            <a:ext cx="0" cy="27113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01" name="テキスト ボックス 200">
            <a:extLst>
              <a:ext uri="{FF2B5EF4-FFF2-40B4-BE49-F238E27FC236}">
                <a16:creationId xmlns:a16="http://schemas.microsoft.com/office/drawing/2014/main" id="{D5ED5AA8-91E6-4C55-88DD-FA540CB8F059}"/>
              </a:ext>
            </a:extLst>
          </p:cNvPr>
          <p:cNvSpPr txBox="1"/>
          <p:nvPr/>
        </p:nvSpPr>
        <p:spPr>
          <a:xfrm>
            <a:off x="2350743" y="2790522"/>
            <a:ext cx="607859" cy="461665"/>
          </a:xfrm>
          <a:prstGeom prst="rect">
            <a:avLst/>
          </a:prstGeom>
          <a:noFill/>
        </p:spPr>
        <p:txBody>
          <a:bodyPr wrap="none" rtlCol="0">
            <a:spAutoFit/>
          </a:bodyPr>
          <a:lstStyle/>
          <a:p>
            <a:r>
              <a:rPr kumimoji="1" lang="en-US" altLang="ja-JP" sz="2400" b="1" dirty="0">
                <a:solidFill>
                  <a:schemeClr val="bg1"/>
                </a:solidFill>
                <a:latin typeface="Meiryo" panose="020B0604030504040204" pitchFamily="34" charset="-128"/>
                <a:ea typeface="Meiryo" panose="020B0604030504040204" pitchFamily="34" charset="-128"/>
              </a:rPr>
              <a:t>PC</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272" name="平行四辺形 271">
            <a:extLst>
              <a:ext uri="{FF2B5EF4-FFF2-40B4-BE49-F238E27FC236}">
                <a16:creationId xmlns:a16="http://schemas.microsoft.com/office/drawing/2014/main" id="{F5A52874-88CA-F542-B53D-89396DDCD8A3}"/>
              </a:ext>
            </a:extLst>
          </p:cNvPr>
          <p:cNvSpPr/>
          <p:nvPr/>
        </p:nvSpPr>
        <p:spPr>
          <a:xfrm>
            <a:off x="7324648" y="56634"/>
            <a:ext cx="1272154" cy="323405"/>
          </a:xfrm>
          <a:prstGeom prst="parallelogram">
            <a:avLst/>
          </a:prstGeom>
          <a:solidFill>
            <a:schemeClr val="bg1"/>
          </a:solidFill>
          <a:ln w="50800" cap="rnd">
            <a:solidFill>
              <a:srgbClr val="74B145"/>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平行四辺形 273">
            <a:extLst>
              <a:ext uri="{FF2B5EF4-FFF2-40B4-BE49-F238E27FC236}">
                <a16:creationId xmlns:a16="http://schemas.microsoft.com/office/drawing/2014/main" id="{B7F04D89-4097-F74D-88F4-5C337844765D}"/>
              </a:ext>
            </a:extLst>
          </p:cNvPr>
          <p:cNvSpPr/>
          <p:nvPr/>
        </p:nvSpPr>
        <p:spPr>
          <a:xfrm>
            <a:off x="8568687" y="56634"/>
            <a:ext cx="1272154" cy="323405"/>
          </a:xfrm>
          <a:prstGeom prst="parallelogram">
            <a:avLst/>
          </a:prstGeom>
          <a:solidFill>
            <a:schemeClr val="bg1"/>
          </a:solidFill>
          <a:ln w="50800" cap="rnd">
            <a:solidFill>
              <a:srgbClr val="74B145"/>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4" descr="「ヤフーロゴ」の画像検索結果">
            <a:hlinkClick r:id="rId7"/>
            <a:extLst>
              <a:ext uri="{FF2B5EF4-FFF2-40B4-BE49-F238E27FC236}">
                <a16:creationId xmlns:a16="http://schemas.microsoft.com/office/drawing/2014/main" id="{46B96818-4BB0-0F4C-9123-89F71D470AF5}"/>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875566" y="132399"/>
            <a:ext cx="669243" cy="210957"/>
          </a:xfrm>
          <a:prstGeom prst="rect">
            <a:avLst/>
          </a:prstGeom>
          <a:noFill/>
        </p:spPr>
      </p:pic>
      <p:cxnSp>
        <p:nvCxnSpPr>
          <p:cNvPr id="282" name="直線コネクタ 281">
            <a:extLst>
              <a:ext uri="{FF2B5EF4-FFF2-40B4-BE49-F238E27FC236}">
                <a16:creationId xmlns:a16="http://schemas.microsoft.com/office/drawing/2014/main" id="{09750A97-2BD8-3648-8878-E84AA67F4379}"/>
              </a:ext>
            </a:extLst>
          </p:cNvPr>
          <p:cNvCxnSpPr>
            <a:cxnSpLocks/>
          </p:cNvCxnSpPr>
          <p:nvPr/>
        </p:nvCxnSpPr>
        <p:spPr>
          <a:xfrm>
            <a:off x="3724336"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84" name="直線コネクタ 283">
            <a:extLst>
              <a:ext uri="{FF2B5EF4-FFF2-40B4-BE49-F238E27FC236}">
                <a16:creationId xmlns:a16="http://schemas.microsoft.com/office/drawing/2014/main" id="{24ECF07F-CA34-E648-928D-6999E21D0533}"/>
              </a:ext>
            </a:extLst>
          </p:cNvPr>
          <p:cNvCxnSpPr>
            <a:cxnSpLocks/>
          </p:cNvCxnSpPr>
          <p:nvPr/>
        </p:nvCxnSpPr>
        <p:spPr>
          <a:xfrm>
            <a:off x="3724336"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2" name="直線コネクタ 291">
            <a:extLst>
              <a:ext uri="{FF2B5EF4-FFF2-40B4-BE49-F238E27FC236}">
                <a16:creationId xmlns:a16="http://schemas.microsoft.com/office/drawing/2014/main" id="{9FFCB5F0-73DB-5E49-ADDA-262BC90DC55C}"/>
              </a:ext>
            </a:extLst>
          </p:cNvPr>
          <p:cNvCxnSpPr>
            <a:cxnSpLocks/>
          </p:cNvCxnSpPr>
          <p:nvPr/>
        </p:nvCxnSpPr>
        <p:spPr>
          <a:xfrm>
            <a:off x="3742336"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3" name="直線コネクタ 292">
            <a:extLst>
              <a:ext uri="{FF2B5EF4-FFF2-40B4-BE49-F238E27FC236}">
                <a16:creationId xmlns:a16="http://schemas.microsoft.com/office/drawing/2014/main" id="{AE245413-E1AC-8940-B69E-72664800E4D7}"/>
              </a:ext>
            </a:extLst>
          </p:cNvPr>
          <p:cNvCxnSpPr>
            <a:cxnSpLocks/>
          </p:cNvCxnSpPr>
          <p:nvPr/>
        </p:nvCxnSpPr>
        <p:spPr>
          <a:xfrm>
            <a:off x="1994148"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4" name="直線コネクタ 293">
            <a:extLst>
              <a:ext uri="{FF2B5EF4-FFF2-40B4-BE49-F238E27FC236}">
                <a16:creationId xmlns:a16="http://schemas.microsoft.com/office/drawing/2014/main" id="{00594EFF-1604-0E49-B12A-EEBD05DE57B0}"/>
              </a:ext>
            </a:extLst>
          </p:cNvPr>
          <p:cNvCxnSpPr>
            <a:cxnSpLocks/>
          </p:cNvCxnSpPr>
          <p:nvPr/>
        </p:nvCxnSpPr>
        <p:spPr>
          <a:xfrm>
            <a:off x="1994148"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5" name="直線コネクタ 294">
            <a:extLst>
              <a:ext uri="{FF2B5EF4-FFF2-40B4-BE49-F238E27FC236}">
                <a16:creationId xmlns:a16="http://schemas.microsoft.com/office/drawing/2014/main" id="{F39157D7-EB4F-7A4A-B5D8-D7A36A03A6AD}"/>
              </a:ext>
            </a:extLst>
          </p:cNvPr>
          <p:cNvCxnSpPr>
            <a:cxnSpLocks/>
          </p:cNvCxnSpPr>
          <p:nvPr/>
        </p:nvCxnSpPr>
        <p:spPr>
          <a:xfrm>
            <a:off x="2012148"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54" name="円/楕円 279">
            <a:extLst>
              <a:ext uri="{FF2B5EF4-FFF2-40B4-BE49-F238E27FC236}">
                <a16:creationId xmlns:a16="http://schemas.microsoft.com/office/drawing/2014/main" id="{A982365A-AA02-432F-B42E-7DB935BF10A8}"/>
              </a:ext>
            </a:extLst>
          </p:cNvPr>
          <p:cNvSpPr>
            <a:spLocks noChangeAspect="1"/>
          </p:cNvSpPr>
          <p:nvPr/>
        </p:nvSpPr>
        <p:spPr>
          <a:xfrm>
            <a:off x="2608981"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55" name="円/楕円 280">
            <a:extLst>
              <a:ext uri="{FF2B5EF4-FFF2-40B4-BE49-F238E27FC236}">
                <a16:creationId xmlns:a16="http://schemas.microsoft.com/office/drawing/2014/main" id="{9BB822D8-2414-44DD-A0BF-FBC5EDF08A22}"/>
              </a:ext>
            </a:extLst>
          </p:cNvPr>
          <p:cNvSpPr>
            <a:spLocks noChangeAspect="1"/>
          </p:cNvSpPr>
          <p:nvPr/>
        </p:nvSpPr>
        <p:spPr>
          <a:xfrm>
            <a:off x="4306319"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59" name="円/楕円 281">
            <a:extLst>
              <a:ext uri="{FF2B5EF4-FFF2-40B4-BE49-F238E27FC236}">
                <a16:creationId xmlns:a16="http://schemas.microsoft.com/office/drawing/2014/main" id="{B98D657C-5130-42E2-A372-BF063DD89224}"/>
              </a:ext>
            </a:extLst>
          </p:cNvPr>
          <p:cNvSpPr>
            <a:spLocks noChangeAspect="1"/>
          </p:cNvSpPr>
          <p:nvPr/>
        </p:nvSpPr>
        <p:spPr>
          <a:xfrm>
            <a:off x="5984629"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61" name="Text Box 11">
            <a:extLst>
              <a:ext uri="{FF2B5EF4-FFF2-40B4-BE49-F238E27FC236}">
                <a16:creationId xmlns:a16="http://schemas.microsoft.com/office/drawing/2014/main" id="{96F7C3E0-22F8-411A-B53C-EFC4272CC7A4}"/>
              </a:ext>
            </a:extLst>
          </p:cNvPr>
          <p:cNvSpPr txBox="1">
            <a:spLocks noChangeArrowheads="1"/>
          </p:cNvSpPr>
          <p:nvPr/>
        </p:nvSpPr>
        <p:spPr bwMode="auto">
          <a:xfrm>
            <a:off x="2622569" y="3904225"/>
            <a:ext cx="3531017" cy="265457"/>
          </a:xfrm>
          <a:prstGeom prst="rect">
            <a:avLst/>
          </a:prstGeom>
          <a:noFill/>
          <a:ln w="28575">
            <a:noFill/>
            <a:miter lim="800000"/>
            <a:headEnd/>
            <a:tailEnd type="none" w="med" len="sm"/>
          </a:ln>
          <a:effectLst/>
        </p:spPr>
        <p:txBody>
          <a:bodyPr wrap="square" lIns="0" tIns="0" rIns="0" bIns="0">
            <a:spAutoFit/>
          </a:bodyPr>
          <a:lstStyle/>
          <a:p>
            <a:pPr algn="ctr" defTabSz="913972">
              <a:lnSpc>
                <a:spcPct val="120000"/>
              </a:lnSpc>
            </a:pPr>
            <a:r>
              <a:rPr lang="ja-JP" altLang="en-US" sz="1500" b="1" spc="100" dirty="0">
                <a:effectLst>
                  <a:glow rad="228600">
                    <a:srgbClr val="E4F1DA"/>
                  </a:glow>
                </a:effectLst>
                <a:latin typeface="メイリオ" pitchFamily="50" charset="-128"/>
                <a:ea typeface="メイリオ" pitchFamily="50" charset="-128"/>
                <a:cs typeface="メイリオ" pitchFamily="50" charset="-128"/>
              </a:rPr>
              <a:t>平日開始の</a:t>
            </a:r>
            <a:r>
              <a:rPr lang="en-US" altLang="ja-JP" sz="1500" b="1" spc="100" dirty="0">
                <a:effectLst>
                  <a:glow rad="228600">
                    <a:srgbClr val="E4F1DA"/>
                  </a:glow>
                </a:effectLst>
                <a:latin typeface="メイリオ" pitchFamily="50" charset="-128"/>
                <a:ea typeface="メイリオ" pitchFamily="50" charset="-128"/>
                <a:cs typeface="メイリオ" pitchFamily="50" charset="-128"/>
              </a:rPr>
              <a:t>5</a:t>
            </a:r>
            <a:r>
              <a:rPr lang="ja-JP" altLang="en-US" sz="1500" b="1" spc="100" dirty="0">
                <a:effectLst>
                  <a:glow rad="228600">
                    <a:srgbClr val="E4F1DA"/>
                  </a:glow>
                </a:effectLst>
                <a:latin typeface="メイリオ" pitchFamily="50" charset="-128"/>
                <a:ea typeface="メイリオ" pitchFamily="50" charset="-128"/>
                <a:cs typeface="メイリオ" pitchFamily="50" charset="-128"/>
              </a:rPr>
              <a:t>日</a:t>
            </a:r>
            <a:r>
              <a:rPr lang="en-US" altLang="ja-JP" sz="1500" b="1" spc="100" dirty="0">
                <a:effectLst>
                  <a:glow rad="228600">
                    <a:srgbClr val="E4F1DA"/>
                  </a:glow>
                </a:effectLst>
                <a:latin typeface="メイリオ" pitchFamily="50" charset="-128"/>
                <a:ea typeface="メイリオ" pitchFamily="50" charset="-128"/>
                <a:cs typeface="メイリオ" pitchFamily="50" charset="-128"/>
              </a:rPr>
              <a:t>〜</a:t>
            </a:r>
            <a:r>
              <a:rPr lang="en-US" altLang="ja-JP" sz="1500" b="1" spc="100" dirty="0">
                <a:ln w="0">
                  <a:noFill/>
                </a:ln>
                <a:solidFill>
                  <a:srgbClr val="FF0000"/>
                </a:solidFill>
                <a:effectLst>
                  <a:glow rad="228600">
                    <a:srgbClr val="E4F1DA"/>
                  </a:glow>
                </a:effectLst>
                <a:latin typeface="メイリオ" pitchFamily="50" charset="-128"/>
                <a:ea typeface="メイリオ" pitchFamily="50" charset="-128"/>
                <a:cs typeface="メイリオ" pitchFamily="50" charset="-128"/>
              </a:rPr>
              <a:t>1</a:t>
            </a:r>
            <a:r>
              <a:rPr lang="ja-JP" altLang="en-US" sz="1500" b="1" spc="100" dirty="0">
                <a:ln w="0">
                  <a:noFill/>
                </a:ln>
                <a:solidFill>
                  <a:srgbClr val="FF0000"/>
                </a:solidFill>
                <a:effectLst>
                  <a:glow rad="228600">
                    <a:srgbClr val="E4F1DA"/>
                  </a:glow>
                </a:effectLst>
                <a:latin typeface="メイリオ" pitchFamily="50" charset="-128"/>
                <a:ea typeface="メイリオ" pitchFamily="50" charset="-128"/>
                <a:cs typeface="メイリオ" pitchFamily="50" charset="-128"/>
              </a:rPr>
              <a:t>ヶ月間</a:t>
            </a:r>
            <a:r>
              <a:rPr lang="ja-JP" altLang="en-US" sz="1500" b="1" spc="100" dirty="0">
                <a:effectLst>
                  <a:glow rad="228600">
                    <a:srgbClr val="E4F1DA"/>
                  </a:glow>
                </a:effectLst>
                <a:latin typeface="メイリオ" pitchFamily="50" charset="-128"/>
                <a:ea typeface="メイリオ" pitchFamily="50" charset="-128"/>
                <a:cs typeface="メイリオ" pitchFamily="50" charset="-128"/>
              </a:rPr>
              <a:t>で自由設定　</a:t>
            </a:r>
            <a:endParaRPr lang="en-US" altLang="ja-JP" sz="1500" spc="100" dirty="0">
              <a:effectLst>
                <a:glow rad="228600">
                  <a:srgbClr val="E4F1DA"/>
                </a:glow>
              </a:effectLst>
              <a:latin typeface="メイリオ" pitchFamily="50" charset="-128"/>
              <a:ea typeface="メイリオ" pitchFamily="50" charset="-128"/>
              <a:cs typeface="メイリオ" pitchFamily="50" charset="-128"/>
            </a:endParaRPr>
          </a:p>
        </p:txBody>
      </p:sp>
      <p:sp>
        <p:nvSpPr>
          <p:cNvPr id="276" name="平行四辺形 275">
            <a:extLst>
              <a:ext uri="{FF2B5EF4-FFF2-40B4-BE49-F238E27FC236}">
                <a16:creationId xmlns:a16="http://schemas.microsoft.com/office/drawing/2014/main" id="{1791AA5D-E099-6B4E-A387-CE81C776E564}"/>
              </a:ext>
            </a:extLst>
          </p:cNvPr>
          <p:cNvSpPr/>
          <p:nvPr/>
        </p:nvSpPr>
        <p:spPr>
          <a:xfrm>
            <a:off x="177693" y="1047311"/>
            <a:ext cx="673027" cy="689838"/>
          </a:xfrm>
          <a:prstGeom prst="parallelogram">
            <a:avLst>
              <a:gd name="adj" fmla="val 27873"/>
            </a:avLst>
          </a:prstGeom>
          <a:gradFill>
            <a:gsLst>
              <a:gs pos="100000">
                <a:srgbClr val="74B145"/>
              </a:gs>
              <a:gs pos="0">
                <a:srgbClr val="E4F1DA"/>
              </a:gs>
            </a:gsLst>
            <a:lin ang="16200000" scaled="1"/>
          </a:gradFill>
          <a:ln w="76200" cap="rnd">
            <a:gradFill>
              <a:gsLst>
                <a:gs pos="0">
                  <a:srgbClr val="74B145"/>
                </a:gs>
                <a:gs pos="100000">
                  <a:srgbClr val="E4F1DA"/>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テキスト ボックス 222">
            <a:extLst>
              <a:ext uri="{FF2B5EF4-FFF2-40B4-BE49-F238E27FC236}">
                <a16:creationId xmlns:a16="http://schemas.microsoft.com/office/drawing/2014/main" id="{66AB387E-F4B1-D741-8B09-C52695BA40ED}"/>
              </a:ext>
            </a:extLst>
          </p:cNvPr>
          <p:cNvSpPr txBox="1"/>
          <p:nvPr/>
        </p:nvSpPr>
        <p:spPr>
          <a:xfrm>
            <a:off x="219809" y="94093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1</a:t>
            </a:r>
          </a:p>
        </p:txBody>
      </p:sp>
      <p:sp>
        <p:nvSpPr>
          <p:cNvPr id="301" name="平行四辺形 300">
            <a:extLst>
              <a:ext uri="{FF2B5EF4-FFF2-40B4-BE49-F238E27FC236}">
                <a16:creationId xmlns:a16="http://schemas.microsoft.com/office/drawing/2014/main" id="{E34C82A2-0209-A34F-95AB-D6F553709AE8}"/>
              </a:ext>
            </a:extLst>
          </p:cNvPr>
          <p:cNvSpPr/>
          <p:nvPr/>
        </p:nvSpPr>
        <p:spPr>
          <a:xfrm>
            <a:off x="177693" y="2317131"/>
            <a:ext cx="673027" cy="689838"/>
          </a:xfrm>
          <a:prstGeom prst="parallelogram">
            <a:avLst>
              <a:gd name="adj" fmla="val 27873"/>
            </a:avLst>
          </a:prstGeom>
          <a:gradFill>
            <a:gsLst>
              <a:gs pos="100000">
                <a:srgbClr val="74B145"/>
              </a:gs>
              <a:gs pos="0">
                <a:srgbClr val="E4F1DA"/>
              </a:gs>
            </a:gsLst>
            <a:lin ang="16200000" scaled="1"/>
          </a:gradFill>
          <a:ln w="76200" cap="rnd">
            <a:gradFill>
              <a:gsLst>
                <a:gs pos="0">
                  <a:srgbClr val="74B145"/>
                </a:gs>
                <a:gs pos="100000">
                  <a:srgbClr val="E4F1DA"/>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テキスト ボックス 301">
            <a:extLst>
              <a:ext uri="{FF2B5EF4-FFF2-40B4-BE49-F238E27FC236}">
                <a16:creationId xmlns:a16="http://schemas.microsoft.com/office/drawing/2014/main" id="{603153F0-6F04-274A-B288-A5409C3DC94A}"/>
              </a:ext>
            </a:extLst>
          </p:cNvPr>
          <p:cNvSpPr txBox="1"/>
          <p:nvPr/>
        </p:nvSpPr>
        <p:spPr>
          <a:xfrm>
            <a:off x="219809" y="221075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2</a:t>
            </a:r>
          </a:p>
        </p:txBody>
      </p:sp>
      <p:sp>
        <p:nvSpPr>
          <p:cNvPr id="221" name="角丸四角形 204">
            <a:extLst>
              <a:ext uri="{FF2B5EF4-FFF2-40B4-BE49-F238E27FC236}">
                <a16:creationId xmlns:a16="http://schemas.microsoft.com/office/drawing/2014/main" id="{1C56706A-217D-4849-BA42-39641EEBD5AC}"/>
              </a:ext>
            </a:extLst>
          </p:cNvPr>
          <p:cNvSpPr/>
          <p:nvPr/>
        </p:nvSpPr>
        <p:spPr>
          <a:xfrm>
            <a:off x="7212470" y="2793355"/>
            <a:ext cx="2402211" cy="2664000"/>
          </a:xfrm>
          <a:prstGeom prst="roundRect">
            <a:avLst>
              <a:gd name="adj" fmla="val 4415"/>
            </a:avLst>
          </a:prstGeom>
          <a:solidFill>
            <a:srgbClr val="E4F1DA"/>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260" name="十字形 259">
            <a:extLst>
              <a:ext uri="{FF2B5EF4-FFF2-40B4-BE49-F238E27FC236}">
                <a16:creationId xmlns:a16="http://schemas.microsoft.com/office/drawing/2014/main" id="{63215458-5BFF-744F-A7FC-8DE6C5B8B5F4}"/>
              </a:ext>
            </a:extLst>
          </p:cNvPr>
          <p:cNvSpPr/>
          <p:nvPr/>
        </p:nvSpPr>
        <p:spPr>
          <a:xfrm>
            <a:off x="6898464" y="3952297"/>
            <a:ext cx="391596" cy="391596"/>
          </a:xfrm>
          <a:prstGeom prst="plus">
            <a:avLst>
              <a:gd name="adj" fmla="val 38383"/>
            </a:avLst>
          </a:prstGeom>
          <a:solidFill>
            <a:schemeClr val="tx1">
              <a:lumMod val="75000"/>
              <a:lumOff val="25000"/>
            </a:schemeClr>
          </a:solidFill>
          <a:ln>
            <a:noFill/>
          </a:ln>
          <a:effectLst>
            <a:glow rad="635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0" name="台形 279">
            <a:extLst>
              <a:ext uri="{FF2B5EF4-FFF2-40B4-BE49-F238E27FC236}">
                <a16:creationId xmlns:a16="http://schemas.microsoft.com/office/drawing/2014/main" id="{29042998-75E4-5748-BA2E-6D9831288DF8}"/>
              </a:ext>
            </a:extLst>
          </p:cNvPr>
          <p:cNvSpPr/>
          <p:nvPr/>
        </p:nvSpPr>
        <p:spPr>
          <a:xfrm rot="10800000">
            <a:off x="7254428" y="2811154"/>
            <a:ext cx="2310258" cy="324000"/>
          </a:xfrm>
          <a:prstGeom prst="trapezoid">
            <a:avLst/>
          </a:prstGeom>
          <a:solidFill>
            <a:srgbClr val="649B3D"/>
          </a:solidFill>
          <a:ln w="57150" cap="rnd">
            <a:solidFill>
              <a:srgbClr val="649B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テキスト ボックス 191">
            <a:extLst>
              <a:ext uri="{FF2B5EF4-FFF2-40B4-BE49-F238E27FC236}">
                <a16:creationId xmlns:a16="http://schemas.microsoft.com/office/drawing/2014/main" id="{C0DEBF15-F42D-7A44-BC63-DB4B0A11622A}"/>
              </a:ext>
            </a:extLst>
          </p:cNvPr>
          <p:cNvSpPr txBox="1"/>
          <p:nvPr/>
        </p:nvSpPr>
        <p:spPr>
          <a:xfrm>
            <a:off x="7351274" y="2769754"/>
            <a:ext cx="1843917" cy="477054"/>
          </a:xfrm>
          <a:prstGeom prst="rect">
            <a:avLst/>
          </a:prstGeom>
          <a:noFill/>
        </p:spPr>
        <p:txBody>
          <a:bodyPr wrap="square" rtlCol="0">
            <a:spAutoFit/>
          </a:bodyPr>
          <a:lstStyle/>
          <a:p>
            <a:pPr algn="ctr"/>
            <a:r>
              <a:rPr lang="ja-JP" altLang="en-US" sz="1400" b="1">
                <a:solidFill>
                  <a:schemeClr val="bg1"/>
                </a:solidFill>
                <a:latin typeface="Meiryo" charset="-128"/>
                <a:ea typeface="Meiryo" charset="-128"/>
                <a:cs typeface="Meiryo" charset="-128"/>
              </a:rPr>
              <a:t>あべのハルカス</a:t>
            </a:r>
            <a:endParaRPr lang="en-US" altLang="ja-JP" sz="1400" b="1" dirty="0">
              <a:solidFill>
                <a:schemeClr val="bg1"/>
              </a:solidFill>
              <a:latin typeface="Meiryo" charset="-128"/>
              <a:ea typeface="Meiryo" charset="-128"/>
              <a:cs typeface="Meiryo" charset="-128"/>
            </a:endParaRPr>
          </a:p>
          <a:p>
            <a:pPr algn="ctr"/>
            <a:r>
              <a:rPr lang="en-US" altLang="ja-JP" sz="1100" b="1" dirty="0">
                <a:solidFill>
                  <a:schemeClr val="bg1"/>
                </a:solidFill>
                <a:latin typeface="Meiryo" charset="-128"/>
                <a:ea typeface="Meiryo" charset="-128"/>
                <a:cs typeface="Meiryo" charset="-128"/>
              </a:rPr>
              <a:t>1F</a:t>
            </a:r>
            <a:r>
              <a:rPr lang="ja-JP" altLang="en-US" sz="1100" b="1">
                <a:solidFill>
                  <a:schemeClr val="bg1"/>
                </a:solidFill>
                <a:latin typeface="Meiryo" charset="-128"/>
                <a:ea typeface="Meiryo" charset="-128"/>
                <a:cs typeface="Meiryo" charset="-128"/>
              </a:rPr>
              <a:t>アーバンビジョン</a:t>
            </a:r>
            <a:endParaRPr lang="en-US" altLang="ja-JP" sz="1100" b="1" dirty="0">
              <a:solidFill>
                <a:schemeClr val="bg1"/>
              </a:solidFill>
              <a:latin typeface="Meiryo" charset="-128"/>
              <a:ea typeface="Meiryo" charset="-128"/>
              <a:cs typeface="Meiryo" charset="-128"/>
            </a:endParaRPr>
          </a:p>
        </p:txBody>
      </p:sp>
      <p:sp>
        <p:nvSpPr>
          <p:cNvPr id="140" name="Text Box 171">
            <a:extLst>
              <a:ext uri="{FF2B5EF4-FFF2-40B4-BE49-F238E27FC236}">
                <a16:creationId xmlns:a16="http://schemas.microsoft.com/office/drawing/2014/main" id="{B4CB6C42-8C7F-ED45-94A7-DA4588F9C0EA}"/>
              </a:ext>
            </a:extLst>
          </p:cNvPr>
          <p:cNvSpPr txBox="1">
            <a:spLocks noChangeArrowheads="1"/>
          </p:cNvSpPr>
          <p:nvPr/>
        </p:nvSpPr>
        <p:spPr bwMode="gray">
          <a:xfrm>
            <a:off x="7352676" y="120541"/>
            <a:ext cx="1226296" cy="19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731" tIns="37866" rIns="75731" bIns="37866">
            <a:spAutoFit/>
          </a:bodyPr>
          <a:lstStyle>
            <a:lvl1pPr defTabSz="757238">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defTabSz="757238">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defTabSz="757238">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757238">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defTabSz="757238">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800" b="1" dirty="0">
                <a:latin typeface="Meiryo UI" panose="020B0604030504040204" pitchFamily="50" charset="-128"/>
                <a:ea typeface="Meiryo UI" panose="020B0604030504040204" pitchFamily="50" charset="-128"/>
              </a:rPr>
              <a:t>あべのハルカス</a:t>
            </a:r>
            <a:r>
              <a:rPr lang="en-US" altLang="ja-JP" sz="800" b="1" dirty="0">
                <a:latin typeface="Meiryo UI" panose="020B0604030504040204" pitchFamily="50" charset="-128"/>
                <a:ea typeface="Meiryo UI" panose="020B0604030504040204" pitchFamily="50" charset="-128"/>
              </a:rPr>
              <a:t>1F DS</a:t>
            </a:r>
            <a:endParaRPr lang="ja-JP" altLang="en-US" sz="800" b="1" dirty="0">
              <a:latin typeface="Meiryo UI" panose="020B0604030504040204" pitchFamily="50" charset="-128"/>
              <a:ea typeface="Meiryo UI" panose="020B0604030504040204" pitchFamily="50" charset="-128"/>
            </a:endParaRPr>
          </a:p>
        </p:txBody>
      </p:sp>
      <p:sp>
        <p:nvSpPr>
          <p:cNvPr id="143" name="四角形: 角を丸くする 8">
            <a:extLst>
              <a:ext uri="{FF2B5EF4-FFF2-40B4-BE49-F238E27FC236}">
                <a16:creationId xmlns:a16="http://schemas.microsoft.com/office/drawing/2014/main" id="{B16A68B9-D2E8-A741-B1DE-7406CF78CFC1}"/>
              </a:ext>
            </a:extLst>
          </p:cNvPr>
          <p:cNvSpPr/>
          <p:nvPr/>
        </p:nvSpPr>
        <p:spPr bwMode="gray">
          <a:xfrm>
            <a:off x="7425868" y="4395722"/>
            <a:ext cx="1996562" cy="316533"/>
          </a:xfrm>
          <a:prstGeom prst="roundRect">
            <a:avLst>
              <a:gd name="adj" fmla="val 50000"/>
            </a:avLst>
          </a:prstGeom>
          <a:solidFill>
            <a:srgbClr val="649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a:extLst>
              <a:ext uri="{FF2B5EF4-FFF2-40B4-BE49-F238E27FC236}">
                <a16:creationId xmlns:a16="http://schemas.microsoft.com/office/drawing/2014/main" id="{93070991-E543-DA4F-B9E6-CDCE8AA8A39E}"/>
              </a:ext>
            </a:extLst>
          </p:cNvPr>
          <p:cNvSpPr/>
          <p:nvPr/>
        </p:nvSpPr>
        <p:spPr bwMode="gray">
          <a:xfrm>
            <a:off x="7680461" y="4419209"/>
            <a:ext cx="776056" cy="215444"/>
          </a:xfrm>
          <a:prstGeom prst="rect">
            <a:avLst/>
          </a:prstGeom>
        </p:spPr>
        <p:txBody>
          <a:bodyPr wrap="square">
            <a:spAutoFit/>
          </a:bodyPr>
          <a:lstStyle/>
          <a:p>
            <a:pPr algn="ctr"/>
            <a:r>
              <a:rPr lang="ja-JP" altLang="en-US" sz="800" b="1" dirty="0">
                <a:solidFill>
                  <a:schemeClr val="bg1"/>
                </a:solidFill>
                <a:latin typeface="メイリオ" pitchFamily="50" charset="-128"/>
                <a:ea typeface="メイリオ" pitchFamily="50" charset="-128"/>
                <a:cs typeface="メイリオ" pitchFamily="50" charset="-128"/>
              </a:rPr>
              <a:t>放映回数</a:t>
            </a:r>
            <a:endParaRPr lang="en-US" altLang="ja-JP" sz="500" b="1" dirty="0">
              <a:solidFill>
                <a:schemeClr val="bg1"/>
              </a:solidFill>
              <a:latin typeface="Meiryo" charset="-128"/>
              <a:ea typeface="Meiryo" charset="-128"/>
              <a:cs typeface="Meiryo" charset="-128"/>
            </a:endParaRPr>
          </a:p>
        </p:txBody>
      </p:sp>
      <p:sp>
        <p:nvSpPr>
          <p:cNvPr id="145" name="正方形/長方形 144">
            <a:extLst>
              <a:ext uri="{FF2B5EF4-FFF2-40B4-BE49-F238E27FC236}">
                <a16:creationId xmlns:a16="http://schemas.microsoft.com/office/drawing/2014/main" id="{D6BE9859-D708-8648-9478-1A70567E0A5F}"/>
              </a:ext>
            </a:extLst>
          </p:cNvPr>
          <p:cNvSpPr/>
          <p:nvPr/>
        </p:nvSpPr>
        <p:spPr bwMode="gray">
          <a:xfrm>
            <a:off x="8273610" y="4399956"/>
            <a:ext cx="856325" cy="261610"/>
          </a:xfrm>
          <a:prstGeom prst="rect">
            <a:avLst/>
          </a:prstGeom>
        </p:spPr>
        <p:txBody>
          <a:bodyPr wrap="none">
            <a:spAutoFit/>
          </a:bodyPr>
          <a:lstStyle/>
          <a:p>
            <a:pPr algn="ctr"/>
            <a:r>
              <a:rPr lang="en-US" altLang="ja-JP" sz="1100" b="1" dirty="0">
                <a:solidFill>
                  <a:schemeClr val="bg1"/>
                </a:solidFill>
                <a:latin typeface="Meiryo" charset="-128"/>
                <a:ea typeface="Meiryo" charset="-128"/>
                <a:cs typeface="Meiryo" charset="-128"/>
              </a:rPr>
              <a:t>44,100</a:t>
            </a:r>
            <a:r>
              <a:rPr lang="ja-JP" altLang="en-US" sz="1100" b="1">
                <a:solidFill>
                  <a:schemeClr val="bg1"/>
                </a:solidFill>
                <a:latin typeface="Meiryo" charset="-128"/>
                <a:ea typeface="Meiryo" charset="-128"/>
                <a:cs typeface="Meiryo" charset="-128"/>
              </a:rPr>
              <a:t>回</a:t>
            </a:r>
            <a:endParaRPr lang="ja-JP" altLang="en-US" sz="700" b="1" dirty="0">
              <a:solidFill>
                <a:schemeClr val="bg1"/>
              </a:solidFill>
              <a:latin typeface="Meiryo" charset="-128"/>
              <a:ea typeface="Meiryo" charset="-128"/>
              <a:cs typeface="Meiryo" charset="-128"/>
            </a:endParaRPr>
          </a:p>
        </p:txBody>
      </p:sp>
      <p:sp>
        <p:nvSpPr>
          <p:cNvPr id="147" name="Text Box 11">
            <a:extLst>
              <a:ext uri="{FF2B5EF4-FFF2-40B4-BE49-F238E27FC236}">
                <a16:creationId xmlns:a16="http://schemas.microsoft.com/office/drawing/2014/main" id="{144AD9BA-8781-5B43-8C06-2CA96E58CA7D}"/>
              </a:ext>
            </a:extLst>
          </p:cNvPr>
          <p:cNvSpPr txBox="1">
            <a:spLocks noChangeArrowheads="1"/>
          </p:cNvSpPr>
          <p:nvPr/>
        </p:nvSpPr>
        <p:spPr bwMode="gray">
          <a:xfrm>
            <a:off x="7424817" y="4621294"/>
            <a:ext cx="1998664" cy="70789"/>
          </a:xfrm>
          <a:prstGeom prst="rect">
            <a:avLst/>
          </a:prstGeom>
          <a:noFill/>
          <a:ln w="28575">
            <a:noFill/>
            <a:miter lim="800000"/>
            <a:headEnd/>
            <a:tailEnd type="none" w="med" len="sm"/>
          </a:ln>
        </p:spPr>
        <p:txBody>
          <a:bodyPr wrap="square" lIns="0" tIns="0" rIns="0" bIns="0">
            <a:spAutoFit/>
          </a:bodyPr>
          <a:lstStyle/>
          <a:p>
            <a:pPr algn="ctr" defTabSz="913972">
              <a:lnSpc>
                <a:spcPct val="120000"/>
              </a:lnSpc>
            </a:pPr>
            <a:r>
              <a:rPr lang="ja-JP" altLang="en-US" sz="400" dirty="0">
                <a:solidFill>
                  <a:schemeClr val="bg1"/>
                </a:solidFill>
                <a:latin typeface="メイリオ" pitchFamily="50" charset="-128"/>
                <a:ea typeface="メイリオ" pitchFamily="50" charset="-128"/>
                <a:cs typeface="メイリオ" pitchFamily="50" charset="-128"/>
              </a:rPr>
              <a:t>＜視聴可能歩行人数</a:t>
            </a:r>
            <a:r>
              <a:rPr lang="ja-JP" altLang="en-US" sz="400">
                <a:solidFill>
                  <a:schemeClr val="bg1"/>
                </a:solidFill>
                <a:latin typeface="メイリオ" pitchFamily="50" charset="-128"/>
                <a:ea typeface="メイリオ" pitchFamily="50" charset="-128"/>
                <a:cs typeface="メイリオ" pitchFamily="50" charset="-128"/>
              </a:rPr>
              <a:t>：平日約</a:t>
            </a:r>
            <a:r>
              <a:rPr lang="en-US" altLang="ja-JP" sz="400" dirty="0">
                <a:solidFill>
                  <a:schemeClr val="bg1"/>
                </a:solidFill>
                <a:latin typeface="メイリオ" pitchFamily="50" charset="-128"/>
                <a:ea typeface="メイリオ" pitchFamily="50" charset="-128"/>
                <a:cs typeface="メイリオ" pitchFamily="50" charset="-128"/>
              </a:rPr>
              <a:t>101,000</a:t>
            </a:r>
            <a:r>
              <a:rPr lang="ja-JP" altLang="en-US" sz="400">
                <a:solidFill>
                  <a:schemeClr val="bg1"/>
                </a:solidFill>
                <a:latin typeface="メイリオ" pitchFamily="50" charset="-128"/>
                <a:ea typeface="メイリオ" pitchFamily="50" charset="-128"/>
                <a:cs typeface="メイリオ" pitchFamily="50" charset="-128"/>
              </a:rPr>
              <a:t>人</a:t>
            </a:r>
            <a:r>
              <a:rPr lang="en-US" altLang="ja-JP" sz="400" dirty="0">
                <a:solidFill>
                  <a:schemeClr val="bg1"/>
                </a:solidFill>
                <a:latin typeface="メイリオ" pitchFamily="50" charset="-128"/>
                <a:ea typeface="メイリオ" pitchFamily="50" charset="-128"/>
                <a:cs typeface="メイリオ" pitchFamily="50" charset="-128"/>
              </a:rPr>
              <a:t>/</a:t>
            </a:r>
            <a:r>
              <a:rPr lang="ja-JP" altLang="en-US" sz="400">
                <a:solidFill>
                  <a:schemeClr val="bg1"/>
                </a:solidFill>
                <a:latin typeface="メイリオ" pitchFamily="50" charset="-128"/>
                <a:ea typeface="メイリオ" pitchFamily="50" charset="-128"/>
                <a:cs typeface="メイリオ" pitchFamily="50" charset="-128"/>
              </a:rPr>
              <a:t>休日約</a:t>
            </a:r>
            <a:r>
              <a:rPr lang="en-US" altLang="ja-JP" sz="400" dirty="0">
                <a:solidFill>
                  <a:schemeClr val="bg1"/>
                </a:solidFill>
                <a:latin typeface="メイリオ" pitchFamily="50" charset="-128"/>
                <a:ea typeface="メイリオ" pitchFamily="50" charset="-128"/>
                <a:cs typeface="メイリオ" pitchFamily="50" charset="-128"/>
              </a:rPr>
              <a:t>116,000</a:t>
            </a:r>
            <a:r>
              <a:rPr lang="ja-JP" altLang="en-US" sz="400">
                <a:solidFill>
                  <a:schemeClr val="bg1"/>
                </a:solidFill>
                <a:latin typeface="メイリオ" pitchFamily="50" charset="-128"/>
                <a:ea typeface="メイリオ" pitchFamily="50" charset="-128"/>
                <a:cs typeface="メイリオ" pitchFamily="50" charset="-128"/>
              </a:rPr>
              <a:t>人＞</a:t>
            </a:r>
            <a:endParaRPr lang="en-US" altLang="ja-JP" sz="600" b="1" dirty="0">
              <a:solidFill>
                <a:schemeClr val="bg1"/>
              </a:solidFill>
              <a:latin typeface="メイリオ" pitchFamily="50" charset="-128"/>
              <a:ea typeface="メイリオ" pitchFamily="50" charset="-128"/>
              <a:cs typeface="メイリオ" pitchFamily="50" charset="-128"/>
            </a:endParaRPr>
          </a:p>
        </p:txBody>
      </p:sp>
      <p:sp>
        <p:nvSpPr>
          <p:cNvPr id="151" name="Text Box 11">
            <a:extLst>
              <a:ext uri="{FF2B5EF4-FFF2-40B4-BE49-F238E27FC236}">
                <a16:creationId xmlns:a16="http://schemas.microsoft.com/office/drawing/2014/main" id="{F44EECE5-2E72-EE49-84BD-C90926410321}"/>
              </a:ext>
            </a:extLst>
          </p:cNvPr>
          <p:cNvSpPr txBox="1">
            <a:spLocks noChangeArrowheads="1"/>
          </p:cNvSpPr>
          <p:nvPr/>
        </p:nvSpPr>
        <p:spPr bwMode="gray">
          <a:xfrm>
            <a:off x="7690838" y="4075478"/>
            <a:ext cx="1466623" cy="123880"/>
          </a:xfrm>
          <a:prstGeom prst="rect">
            <a:avLst/>
          </a:prstGeom>
          <a:noFill/>
          <a:ln w="28575">
            <a:noFill/>
            <a:miter lim="800000"/>
            <a:headEnd/>
            <a:tailEnd type="none" w="med" len="sm"/>
          </a:ln>
        </p:spPr>
        <p:txBody>
          <a:bodyPr wrap="square" lIns="0" tIns="0" rIns="0" bIns="0">
            <a:spAutoFit/>
          </a:bodyPr>
          <a:lstStyle/>
          <a:p>
            <a:pPr defTabSz="913972">
              <a:lnSpc>
                <a:spcPct val="120000"/>
              </a:lnSpc>
            </a:pPr>
            <a:r>
              <a:rPr lang="ja-JP" altLang="en-US" sz="700" spc="300" dirty="0">
                <a:latin typeface="メイリオ" pitchFamily="50" charset="-128"/>
                <a:ea typeface="メイリオ" pitchFamily="50" charset="-128"/>
                <a:cs typeface="メイリオ" pitchFamily="50" charset="-128"/>
              </a:rPr>
              <a:t>＜</a:t>
            </a:r>
            <a:r>
              <a:rPr lang="ja-JP" altLang="en-US" sz="700" spc="300">
                <a:latin typeface="メイリオ" pitchFamily="50" charset="-128"/>
                <a:ea typeface="メイリオ" pitchFamily="50" charset="-128"/>
                <a:cs typeface="メイリオ" pitchFamily="50" charset="-128"/>
              </a:rPr>
              <a:t>期間＞</a:t>
            </a:r>
            <a:r>
              <a:rPr lang="en-US" altLang="ja-JP" sz="700" spc="300" dirty="0">
                <a:latin typeface="メイリオ" pitchFamily="50" charset="-128"/>
                <a:ea typeface="メイリオ" pitchFamily="50" charset="-128"/>
                <a:cs typeface="メイリオ" pitchFamily="50" charset="-128"/>
              </a:rPr>
              <a:t> </a:t>
            </a:r>
            <a:r>
              <a:rPr lang="en-US" altLang="ja-JP" sz="700" b="1" dirty="0">
                <a:ln w="0">
                  <a:noFill/>
                </a:ln>
                <a:latin typeface="メイリオ" pitchFamily="50" charset="-128"/>
                <a:ea typeface="メイリオ" pitchFamily="50" charset="-128"/>
                <a:cs typeface="メイリオ" pitchFamily="50" charset="-128"/>
              </a:rPr>
              <a:t>7</a:t>
            </a:r>
            <a:r>
              <a:rPr lang="ja-JP" altLang="en-US" sz="700" b="1">
                <a:ln w="0">
                  <a:noFill/>
                </a:ln>
                <a:latin typeface="メイリオ" pitchFamily="50" charset="-128"/>
                <a:ea typeface="メイリオ" pitchFamily="50" charset="-128"/>
                <a:cs typeface="メイリオ" pitchFamily="50" charset="-128"/>
              </a:rPr>
              <a:t>日間 </a:t>
            </a:r>
            <a:r>
              <a:rPr lang="en-US" altLang="ja-JP" sz="700" b="1" dirty="0">
                <a:ln w="0">
                  <a:noFill/>
                </a:ln>
                <a:latin typeface="メイリオ" pitchFamily="50" charset="-128"/>
                <a:ea typeface="メイリオ" pitchFamily="50" charset="-128"/>
                <a:cs typeface="メイリオ" pitchFamily="50" charset="-128"/>
              </a:rPr>
              <a:t>(</a:t>
            </a:r>
            <a:r>
              <a:rPr lang="ja-JP" altLang="en-US" sz="700" b="1">
                <a:ln w="0">
                  <a:noFill/>
                </a:ln>
                <a:latin typeface="メイリオ" pitchFamily="50" charset="-128"/>
                <a:ea typeface="メイリオ" pitchFamily="50" charset="-128"/>
                <a:cs typeface="メイリオ" pitchFamily="50" charset="-128"/>
              </a:rPr>
              <a:t>月曜～日曜</a:t>
            </a:r>
            <a:r>
              <a:rPr lang="en-US" altLang="ja-JP" sz="700" b="1" dirty="0">
                <a:ln w="0">
                  <a:noFill/>
                </a:ln>
                <a:latin typeface="メイリオ" pitchFamily="50" charset="-128"/>
                <a:ea typeface="メイリオ" pitchFamily="50" charset="-128"/>
                <a:cs typeface="メイリオ" pitchFamily="50" charset="-128"/>
              </a:rPr>
              <a:t>)</a:t>
            </a:r>
            <a:endParaRPr lang="en-US" altLang="ja-JP" sz="700" b="1" dirty="0">
              <a:latin typeface="メイリオ" pitchFamily="50" charset="-128"/>
              <a:ea typeface="メイリオ" pitchFamily="50" charset="-128"/>
              <a:cs typeface="メイリオ" pitchFamily="50" charset="-128"/>
            </a:endParaRPr>
          </a:p>
        </p:txBody>
      </p:sp>
      <p:sp>
        <p:nvSpPr>
          <p:cNvPr id="152" name="テキスト ボックス 151">
            <a:extLst>
              <a:ext uri="{FF2B5EF4-FFF2-40B4-BE49-F238E27FC236}">
                <a16:creationId xmlns:a16="http://schemas.microsoft.com/office/drawing/2014/main" id="{C02C48CB-CAD5-2F4C-B3C4-827A53AEEE17}"/>
              </a:ext>
            </a:extLst>
          </p:cNvPr>
          <p:cNvSpPr txBox="1"/>
          <p:nvPr/>
        </p:nvSpPr>
        <p:spPr bwMode="gray">
          <a:xfrm>
            <a:off x="7233761" y="3805602"/>
            <a:ext cx="2339778" cy="276999"/>
          </a:xfrm>
          <a:prstGeom prst="rect">
            <a:avLst/>
          </a:prstGeom>
          <a:noFill/>
        </p:spPr>
        <p:txBody>
          <a:bodyPr wrap="square" rtlCol="0">
            <a:spAutoFit/>
          </a:bodyPr>
          <a:lstStyle/>
          <a:p>
            <a:pPr algn="ctr">
              <a:spcBef>
                <a:spcPct val="0"/>
              </a:spcBef>
            </a:pPr>
            <a:r>
              <a:rPr lang="ja-JP" altLang="en-US" sz="600">
                <a:solidFill>
                  <a:srgbClr val="000000"/>
                </a:solidFill>
                <a:latin typeface="Meiryo UI" panose="020B0604030504040204" pitchFamily="50" charset="-128"/>
                <a:ea typeface="Meiryo UI" panose="020B0604030504040204" pitchFamily="50" charset="-128"/>
              </a:rPr>
              <a:t>ビルの⾼さ⽇本⼀となる</a:t>
            </a:r>
            <a:r>
              <a:rPr lang="en-US" altLang="ja-JP" sz="600" dirty="0">
                <a:solidFill>
                  <a:srgbClr val="000000"/>
                </a:solidFill>
                <a:latin typeface="Meiryo UI" panose="020B0604030504040204" pitchFamily="50" charset="-128"/>
                <a:ea typeface="Meiryo UI" panose="020B0604030504040204" pitchFamily="50" charset="-128"/>
              </a:rPr>
              <a:t>『</a:t>
            </a:r>
            <a:r>
              <a:rPr lang="ja-JP" altLang="en-US" sz="600">
                <a:solidFill>
                  <a:srgbClr val="000000"/>
                </a:solidFill>
                <a:latin typeface="Meiryo UI" panose="020B0604030504040204" pitchFamily="50" charset="-128"/>
                <a:ea typeface="Meiryo UI" panose="020B0604030504040204" pitchFamily="50" charset="-128"/>
              </a:rPr>
              <a:t>あべのハルカス</a:t>
            </a:r>
            <a:r>
              <a:rPr lang="en-US" altLang="ja-JP" sz="600" dirty="0">
                <a:solidFill>
                  <a:srgbClr val="000000"/>
                </a:solidFill>
                <a:latin typeface="Meiryo UI" panose="020B0604030504040204" pitchFamily="50" charset="-128"/>
                <a:ea typeface="Meiryo UI" panose="020B0604030504040204" pitchFamily="50" charset="-128"/>
              </a:rPr>
              <a:t>』</a:t>
            </a:r>
            <a:r>
              <a:rPr lang="ja-JP" altLang="en-US" sz="600">
                <a:solidFill>
                  <a:srgbClr val="000000"/>
                </a:solidFill>
                <a:latin typeface="Meiryo UI" panose="020B0604030504040204" pitchFamily="50" charset="-128"/>
                <a:ea typeface="Meiryo UI" panose="020B0604030504040204" pitchFamily="50" charset="-128"/>
              </a:rPr>
              <a:t>の１</a:t>
            </a:r>
            <a:r>
              <a:rPr lang="en-US" altLang="ja-JP" sz="600" dirty="0">
                <a:solidFill>
                  <a:srgbClr val="000000"/>
                </a:solidFill>
                <a:latin typeface="Meiryo UI" panose="020B0604030504040204" pitchFamily="50" charset="-128"/>
                <a:ea typeface="Meiryo UI" panose="020B0604030504040204" pitchFamily="50" charset="-128"/>
              </a:rPr>
              <a:t>F</a:t>
            </a:r>
            <a:r>
              <a:rPr lang="ja-JP" altLang="en-US" sz="600">
                <a:solidFill>
                  <a:srgbClr val="000000"/>
                </a:solidFill>
                <a:latin typeface="Meiryo UI" panose="020B0604030504040204" pitchFamily="50" charset="-128"/>
                <a:ea typeface="Meiryo UI" panose="020B0604030504040204" pitchFamily="50" charset="-128"/>
              </a:rPr>
              <a:t>、近鉄百貨店の⼊⼝と</a:t>
            </a:r>
            <a:endParaRPr lang="en-US" altLang="ja-JP" sz="600" dirty="0">
              <a:solidFill>
                <a:srgbClr val="000000"/>
              </a:solidFill>
              <a:latin typeface="Meiryo UI" panose="020B0604030504040204" pitchFamily="50" charset="-128"/>
              <a:ea typeface="Meiryo UI" panose="020B0604030504040204" pitchFamily="50" charset="-128"/>
            </a:endParaRPr>
          </a:p>
          <a:p>
            <a:pPr algn="ctr">
              <a:spcBef>
                <a:spcPct val="0"/>
              </a:spcBef>
            </a:pPr>
            <a:r>
              <a:rPr lang="ja-JP" altLang="en-US" sz="600">
                <a:solidFill>
                  <a:srgbClr val="000000"/>
                </a:solidFill>
                <a:latin typeface="Meiryo UI" panose="020B0604030504040204" pitchFamily="50" charset="-128"/>
                <a:ea typeface="Meiryo UI" panose="020B0604030504040204" pitchFamily="50" charset="-128"/>
              </a:rPr>
              <a:t>近鉄⼤阪阿部野橋駅に挟まれた通路に</a:t>
            </a:r>
            <a:r>
              <a:rPr lang="en-US" altLang="ja-JP" sz="600" dirty="0">
                <a:solidFill>
                  <a:srgbClr val="000000"/>
                </a:solidFill>
                <a:latin typeface="Meiryo UI" panose="020B0604030504040204" pitchFamily="50" charset="-128"/>
                <a:ea typeface="Meiryo UI" panose="020B0604030504040204" pitchFamily="50" charset="-128"/>
              </a:rPr>
              <a:t>21</a:t>
            </a:r>
            <a:r>
              <a:rPr lang="ja-JP" altLang="en-US" sz="600">
                <a:solidFill>
                  <a:srgbClr val="000000"/>
                </a:solidFill>
                <a:latin typeface="Meiryo UI" panose="020B0604030504040204" pitchFamily="50" charset="-128"/>
                <a:ea typeface="Meiryo UI" panose="020B0604030504040204" pitchFamily="50" charset="-128"/>
              </a:rPr>
              <a:t>面設置</a:t>
            </a:r>
            <a:endParaRPr lang="en-US" altLang="ja-JP" sz="500" dirty="0">
              <a:latin typeface="メイリオ" pitchFamily="50" charset="-128"/>
              <a:ea typeface="メイリオ" pitchFamily="50" charset="-128"/>
              <a:cs typeface="メイリオ" pitchFamily="50" charset="-128"/>
            </a:endParaRPr>
          </a:p>
        </p:txBody>
      </p:sp>
      <p:sp>
        <p:nvSpPr>
          <p:cNvPr id="154" name="テキスト ボックス 153">
            <a:extLst>
              <a:ext uri="{FF2B5EF4-FFF2-40B4-BE49-F238E27FC236}">
                <a16:creationId xmlns:a16="http://schemas.microsoft.com/office/drawing/2014/main" id="{6C712B9B-BAD8-4442-93DC-381EEDDD7BAF}"/>
              </a:ext>
            </a:extLst>
          </p:cNvPr>
          <p:cNvSpPr txBox="1"/>
          <p:nvPr/>
        </p:nvSpPr>
        <p:spPr bwMode="gray">
          <a:xfrm>
            <a:off x="7274761" y="4776109"/>
            <a:ext cx="2298777" cy="546303"/>
          </a:xfrm>
          <a:prstGeom prst="rect">
            <a:avLst/>
          </a:prstGeom>
          <a:noFill/>
        </p:spPr>
        <p:txBody>
          <a:bodyPr wrap="square" rtlCol="0">
            <a:spAutoFit/>
          </a:bodyPr>
          <a:lstStyle/>
          <a:p>
            <a:pPr defTabSz="913972">
              <a:lnSpc>
                <a:spcPct val="15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サイネージは縦型のため、静止画（企業名、商品名等）を加え縦向きに変換致します。</a:t>
            </a:r>
            <a:endParaRPr lang="en-US" altLang="ja-JP" sz="400" dirty="0">
              <a:solidFill>
                <a:srgbClr val="FF0000"/>
              </a:solidFill>
              <a:latin typeface="メイリオ" pitchFamily="50" charset="-128"/>
              <a:ea typeface="メイリオ" pitchFamily="50" charset="-128"/>
              <a:cs typeface="メイリオ" pitchFamily="50" charset="-128"/>
            </a:endParaRPr>
          </a:p>
          <a:p>
            <a:pPr defTabSz="913972">
              <a:lnSpc>
                <a:spcPct val="15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企画の規定に沿った縦向き動画変換費は実施料金に含まれています。</a:t>
            </a:r>
            <a:endParaRPr lang="en-US" altLang="ja-JP" sz="400" dirty="0">
              <a:solidFill>
                <a:srgbClr val="FF0000"/>
              </a:solidFill>
              <a:latin typeface="メイリオ" pitchFamily="50" charset="-128"/>
              <a:ea typeface="メイリオ" pitchFamily="50" charset="-128"/>
              <a:cs typeface="メイリオ" pitchFamily="50" charset="-128"/>
            </a:endParaRPr>
          </a:p>
          <a:p>
            <a:pPr defTabSz="913972">
              <a:lnSpc>
                <a:spcPct val="15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別仕様は別途料金　</a:t>
            </a: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音声は流れません。</a:t>
            </a:r>
            <a:endPar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972">
              <a:lnSpc>
                <a:spcPct val="150000"/>
              </a:lnSpc>
            </a:pPr>
            <a:r>
              <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近鉄グループと競合する業種（不動産、流通、ホテル、レジャー、バス、カード）</a:t>
            </a:r>
            <a:endPar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972">
              <a:lnSpc>
                <a:spcPct val="150000"/>
              </a:lnSpc>
            </a:pP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については掲出不可の場合がございます。事前にご相談下さい。</a:t>
            </a:r>
            <a:endParaRPr lang="en-US" altLang="ja-JP" sz="400" dirty="0">
              <a:solidFill>
                <a:srgbClr val="FF0000"/>
              </a:solidFill>
              <a:latin typeface="メイリオ" pitchFamily="50" charset="-128"/>
              <a:ea typeface="メイリオ" pitchFamily="50" charset="-128"/>
              <a:cs typeface="メイリオ" pitchFamily="50" charset="-128"/>
            </a:endParaRPr>
          </a:p>
        </p:txBody>
      </p:sp>
      <p:sp>
        <p:nvSpPr>
          <p:cNvPr id="158" name="テキスト ボックス 157">
            <a:extLst>
              <a:ext uri="{FF2B5EF4-FFF2-40B4-BE49-F238E27FC236}">
                <a16:creationId xmlns:a16="http://schemas.microsoft.com/office/drawing/2014/main" id="{9DEBDF5C-BEEB-674F-9085-1E84E89CA96F}"/>
              </a:ext>
            </a:extLst>
          </p:cNvPr>
          <p:cNvSpPr txBox="1"/>
          <p:nvPr/>
        </p:nvSpPr>
        <p:spPr bwMode="gray">
          <a:xfrm>
            <a:off x="7653105" y="4228642"/>
            <a:ext cx="1542089" cy="107722"/>
          </a:xfrm>
          <a:prstGeom prst="rect">
            <a:avLst/>
          </a:prstGeom>
          <a:noFill/>
        </p:spPr>
        <p:txBody>
          <a:bodyPr wrap="none" lIns="0" tIns="0" rIns="0" bIns="0" rtlCol="0">
            <a:spAutoFit/>
          </a:bodyPr>
          <a:lstStyle/>
          <a:p>
            <a:r>
              <a:rPr lang="ja-JP" altLang="en-US" sz="700" spc="300" dirty="0">
                <a:latin typeface="メイリオ" pitchFamily="50" charset="-128"/>
                <a:ea typeface="メイリオ" pitchFamily="50" charset="-128"/>
                <a:cs typeface="メイリオ" pitchFamily="50" charset="-128"/>
              </a:rPr>
              <a:t>＜</a:t>
            </a:r>
            <a:r>
              <a:rPr lang="ja-JP" altLang="en-US" sz="700" spc="300">
                <a:latin typeface="メイリオ" pitchFamily="50" charset="-128"/>
                <a:ea typeface="メイリオ" pitchFamily="50" charset="-128"/>
                <a:cs typeface="メイリオ" pitchFamily="50" charset="-128"/>
              </a:rPr>
              <a:t>時間＞</a:t>
            </a:r>
            <a:r>
              <a:rPr lang="en-US" altLang="ja-JP" sz="700" spc="300" dirty="0">
                <a:latin typeface="メイリオ" pitchFamily="50" charset="-128"/>
                <a:ea typeface="メイリオ" pitchFamily="50" charset="-128"/>
                <a:cs typeface="メイリオ" pitchFamily="50" charset="-128"/>
              </a:rPr>
              <a:t> </a:t>
            </a:r>
            <a:r>
              <a:rPr lang="en-US" altLang="ja-JP" sz="700" b="1" spc="300" dirty="0">
                <a:latin typeface="Meiryo UI" pitchFamily="50" charset="-128"/>
                <a:ea typeface="Meiryo UI" pitchFamily="50" charset="-128"/>
                <a:cs typeface="メイリオ" pitchFamily="50" charset="-128"/>
              </a:rPr>
              <a:t>6</a:t>
            </a:r>
            <a:r>
              <a:rPr lang="ja-JP" altLang="en-US" sz="700" b="1">
                <a:latin typeface="Meiryo UI" pitchFamily="50" charset="-128"/>
                <a:ea typeface="Meiryo UI" pitchFamily="50" charset="-128"/>
                <a:cs typeface="Meiryo UI" pitchFamily="50" charset="-128"/>
              </a:rPr>
              <a:t>時</a:t>
            </a:r>
            <a:r>
              <a:rPr lang="ja-JP" altLang="en-US" sz="700" b="1" dirty="0">
                <a:latin typeface="Meiryo UI" pitchFamily="50" charset="-128"/>
                <a:ea typeface="Meiryo UI" pitchFamily="50" charset="-128"/>
                <a:cs typeface="Meiryo UI" pitchFamily="50" charset="-128"/>
              </a:rPr>
              <a:t>～</a:t>
            </a:r>
            <a:r>
              <a:rPr lang="en-US" altLang="ja-JP" sz="700" b="1" dirty="0">
                <a:latin typeface="Meiryo UI" pitchFamily="50" charset="-128"/>
                <a:ea typeface="Meiryo UI" pitchFamily="50" charset="-128"/>
                <a:cs typeface="Meiryo UI" pitchFamily="50" charset="-128"/>
              </a:rPr>
              <a:t>24</a:t>
            </a:r>
            <a:r>
              <a:rPr lang="ja-JP" altLang="en-US" sz="700" b="1" dirty="0">
                <a:latin typeface="Meiryo UI" pitchFamily="50" charset="-128"/>
                <a:ea typeface="Meiryo UI" pitchFamily="50" charset="-128"/>
                <a:cs typeface="Meiryo UI" pitchFamily="50" charset="-128"/>
              </a:rPr>
              <a:t>時 </a:t>
            </a:r>
            <a:r>
              <a:rPr lang="en-US" altLang="ja-JP" sz="500" b="1" dirty="0">
                <a:latin typeface="Meiryo UI" pitchFamily="50" charset="-128"/>
                <a:ea typeface="Meiryo UI" pitchFamily="50" charset="-128"/>
                <a:cs typeface="Meiryo UI" pitchFamily="50" charset="-128"/>
              </a:rPr>
              <a:t>(18</a:t>
            </a:r>
            <a:r>
              <a:rPr lang="ja-JP" altLang="en-US" sz="500" b="1">
                <a:latin typeface="Meiryo UI" pitchFamily="50" charset="-128"/>
                <a:ea typeface="Meiryo UI" pitchFamily="50" charset="-128"/>
                <a:cs typeface="Meiryo UI" pitchFamily="50" charset="-128"/>
              </a:rPr>
              <a:t>時間</a:t>
            </a:r>
            <a:r>
              <a:rPr lang="ja-JP" altLang="en-US" sz="500" b="1" dirty="0">
                <a:latin typeface="Meiryo UI" pitchFamily="50" charset="-128"/>
                <a:ea typeface="Meiryo UI" pitchFamily="50" charset="-128"/>
                <a:cs typeface="Meiryo UI" pitchFamily="50" charset="-128"/>
              </a:rPr>
              <a:t>／日）</a:t>
            </a:r>
            <a:endParaRPr lang="en-US" altLang="ja-JP" sz="700" b="1" dirty="0">
              <a:latin typeface="Meiryo UI" pitchFamily="50" charset="-128"/>
              <a:ea typeface="Meiryo UI" pitchFamily="50" charset="-128"/>
              <a:cs typeface="Meiryo UI" pitchFamily="50" charset="-128"/>
            </a:endParaRPr>
          </a:p>
        </p:txBody>
      </p:sp>
      <p:pic>
        <p:nvPicPr>
          <p:cNvPr id="165" name="図 164">
            <a:extLst>
              <a:ext uri="{FF2B5EF4-FFF2-40B4-BE49-F238E27FC236}">
                <a16:creationId xmlns:a16="http://schemas.microsoft.com/office/drawing/2014/main" id="{22099780-2F96-984E-B06B-D0BB3A11B665}"/>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bwMode="gray">
          <a:xfrm>
            <a:off x="7802774" y="3226035"/>
            <a:ext cx="1242750" cy="576410"/>
          </a:xfrm>
          <a:prstGeom prst="rect">
            <a:avLst/>
          </a:prstGeom>
        </p:spPr>
      </p:pic>
      <p:sp>
        <p:nvSpPr>
          <p:cNvPr id="166" name="正方形/長方形 165">
            <a:extLst>
              <a:ext uri="{FF2B5EF4-FFF2-40B4-BE49-F238E27FC236}">
                <a16:creationId xmlns:a16="http://schemas.microsoft.com/office/drawing/2014/main" id="{445F98C5-97D1-354D-BAE1-8544CC0280DC}"/>
              </a:ext>
            </a:extLst>
          </p:cNvPr>
          <p:cNvSpPr/>
          <p:nvPr/>
        </p:nvSpPr>
        <p:spPr bwMode="gray">
          <a:xfrm>
            <a:off x="8846415" y="3401840"/>
            <a:ext cx="155127" cy="262621"/>
          </a:xfrm>
          <a:prstGeom prst="rect">
            <a:avLst/>
          </a:prstGeom>
          <a:noFill/>
          <a:ln>
            <a:solidFill>
              <a:srgbClr val="FFFF00"/>
            </a:solidFill>
          </a:ln>
          <a:effectLst>
            <a:glow rad="635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a:extLst>
              <a:ext uri="{FF2B5EF4-FFF2-40B4-BE49-F238E27FC236}">
                <a16:creationId xmlns:a16="http://schemas.microsoft.com/office/drawing/2014/main" id="{D0EBCAB7-F94A-E140-AF59-7C1A836DB1E0}"/>
              </a:ext>
            </a:extLst>
          </p:cNvPr>
          <p:cNvSpPr/>
          <p:nvPr/>
        </p:nvSpPr>
        <p:spPr bwMode="gray">
          <a:xfrm>
            <a:off x="7875055" y="3401840"/>
            <a:ext cx="155127" cy="262621"/>
          </a:xfrm>
          <a:prstGeom prst="rect">
            <a:avLst/>
          </a:prstGeom>
          <a:noFill/>
          <a:ln>
            <a:solidFill>
              <a:srgbClr val="FFFF00"/>
            </a:solidFill>
          </a:ln>
          <a:effectLst>
            <a:glow rad="635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8" name="グループ化 167">
            <a:extLst>
              <a:ext uri="{FF2B5EF4-FFF2-40B4-BE49-F238E27FC236}">
                <a16:creationId xmlns:a16="http://schemas.microsoft.com/office/drawing/2014/main" id="{BC413EB0-8A31-EC4B-8C70-ED8E92F9DBDF}"/>
              </a:ext>
            </a:extLst>
          </p:cNvPr>
          <p:cNvGrpSpPr/>
          <p:nvPr/>
        </p:nvGrpSpPr>
        <p:grpSpPr bwMode="gray">
          <a:xfrm>
            <a:off x="8974284" y="2729257"/>
            <a:ext cx="888564" cy="643624"/>
            <a:chOff x="9928875" y="3265226"/>
            <a:chExt cx="888564" cy="643624"/>
          </a:xfrm>
        </p:grpSpPr>
        <p:sp>
          <p:nvSpPr>
            <p:cNvPr id="171" name="円/楕円 36">
              <a:extLst>
                <a:ext uri="{FF2B5EF4-FFF2-40B4-BE49-F238E27FC236}">
                  <a16:creationId xmlns:a16="http://schemas.microsoft.com/office/drawing/2014/main" id="{FD484FBF-571C-A94D-BC19-17D8EB38A57C}"/>
                </a:ext>
              </a:extLst>
            </p:cNvPr>
            <p:cNvSpPr/>
            <p:nvPr/>
          </p:nvSpPr>
          <p:spPr bwMode="gray">
            <a:xfrm>
              <a:off x="10049835" y="3272530"/>
              <a:ext cx="635250" cy="636320"/>
            </a:xfrm>
            <a:prstGeom prst="ellipse">
              <a:avLst/>
            </a:prstGeom>
            <a:solidFill>
              <a:sysClr val="window" lastClr="FFFFFF"/>
            </a:solidFill>
            <a:ln w="38100" cap="flat" cmpd="sng" algn="ctr">
              <a:solidFill>
                <a:schemeClr val="accent4">
                  <a:lumMod val="40000"/>
                  <a:lumOff val="60000"/>
                </a:schemeClr>
              </a:solidFill>
              <a:prstDash val="solid"/>
            </a:ln>
            <a:effectLst/>
          </p:spPr>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72" name="弦 171">
              <a:extLst>
                <a:ext uri="{FF2B5EF4-FFF2-40B4-BE49-F238E27FC236}">
                  <a16:creationId xmlns:a16="http://schemas.microsoft.com/office/drawing/2014/main" id="{CB7C3D50-E871-A244-AD99-65EF6FEB691B}"/>
                </a:ext>
              </a:extLst>
            </p:cNvPr>
            <p:cNvSpPr>
              <a:spLocks noChangeAspect="1"/>
            </p:cNvSpPr>
            <p:nvPr/>
          </p:nvSpPr>
          <p:spPr bwMode="gray">
            <a:xfrm>
              <a:off x="10042531" y="3265226"/>
              <a:ext cx="642483" cy="642483"/>
            </a:xfrm>
            <a:prstGeom prst="chord">
              <a:avLst>
                <a:gd name="adj1" fmla="val 282237"/>
                <a:gd name="adj2" fmla="val 10564068"/>
              </a:avLst>
            </a:prstGeom>
            <a:solidFill>
              <a:schemeClr val="accent4">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3" name="正方形/長方形 172">
              <a:extLst>
                <a:ext uri="{FF2B5EF4-FFF2-40B4-BE49-F238E27FC236}">
                  <a16:creationId xmlns:a16="http://schemas.microsoft.com/office/drawing/2014/main" id="{AC5C176E-4E89-7240-8876-394D45E3BEBF}"/>
                </a:ext>
              </a:extLst>
            </p:cNvPr>
            <p:cNvSpPr/>
            <p:nvPr/>
          </p:nvSpPr>
          <p:spPr bwMode="gray">
            <a:xfrm>
              <a:off x="9928875" y="3346148"/>
              <a:ext cx="879285" cy="292388"/>
            </a:xfrm>
            <a:prstGeom prst="rect">
              <a:avLst/>
            </a:prstGeom>
          </p:spPr>
          <p:txBody>
            <a:bodyPr wrap="square">
              <a:spAutoFit/>
            </a:bodyPr>
            <a:lstStyle/>
            <a:p>
              <a:pPr algn="ctr"/>
              <a:r>
                <a:rPr lang="ja-JP" altLang="en-US" sz="500" b="1">
                  <a:solidFill>
                    <a:prstClr val="black"/>
                  </a:solidFill>
                  <a:latin typeface="Meiryo UI" pitchFamily="50" charset="-128"/>
                  <a:ea typeface="Meiryo UI" pitchFamily="50" charset="-128"/>
                  <a:cs typeface="Meiryo UI" pitchFamily="50" charset="-128"/>
                </a:rPr>
                <a:t>大阪阿部野橋駅</a:t>
              </a:r>
              <a:endParaRPr lang="en-US" altLang="ja-JP" sz="500" b="1" dirty="0">
                <a:solidFill>
                  <a:prstClr val="black"/>
                </a:solidFill>
                <a:latin typeface="Meiryo UI" pitchFamily="50" charset="-128"/>
                <a:ea typeface="Meiryo UI" pitchFamily="50" charset="-128"/>
                <a:cs typeface="Meiryo UI" pitchFamily="50" charset="-128"/>
              </a:endParaRPr>
            </a:p>
            <a:p>
              <a:pPr algn="ctr"/>
              <a:r>
                <a:rPr lang="ja-JP" altLang="ja-JP" sz="500" b="1">
                  <a:solidFill>
                    <a:prstClr val="black"/>
                  </a:solidFill>
                  <a:latin typeface="Meiryo UI" pitchFamily="50" charset="-128"/>
                  <a:ea typeface="Meiryo UI" pitchFamily="50" charset="-128"/>
                  <a:cs typeface="Meiryo UI" pitchFamily="50" charset="-128"/>
                </a:rPr>
                <a:t>乗降客数</a:t>
              </a:r>
              <a:r>
                <a:rPr lang="ja-JP" altLang="ja-JP" sz="500" b="1" dirty="0">
                  <a:solidFill>
                    <a:prstClr val="black"/>
                  </a:solidFill>
                  <a:latin typeface="Meiryo UI" pitchFamily="50" charset="-128"/>
                  <a:ea typeface="Meiryo UI" pitchFamily="50" charset="-128"/>
                  <a:cs typeface="Meiryo UI" pitchFamily="50" charset="-128"/>
                </a:rPr>
                <a:t>合計</a:t>
              </a:r>
              <a:endParaRPr lang="en-US" altLang="ja-JP" sz="400" b="1" dirty="0">
                <a:solidFill>
                  <a:prstClr val="black"/>
                </a:solidFill>
                <a:latin typeface="Meiryo UI" pitchFamily="50" charset="-128"/>
                <a:ea typeface="Meiryo UI" pitchFamily="50" charset="-128"/>
                <a:cs typeface="Meiryo UI" pitchFamily="50" charset="-128"/>
              </a:endParaRPr>
            </a:p>
            <a:p>
              <a:pPr algn="ctr"/>
              <a:r>
                <a:rPr lang="ja-JP" altLang="en-US" sz="300">
                  <a:solidFill>
                    <a:prstClr val="black"/>
                  </a:solidFill>
                  <a:latin typeface="Meiryo UI" pitchFamily="50" charset="-128"/>
                  <a:ea typeface="Meiryo UI" pitchFamily="50" charset="-128"/>
                  <a:cs typeface="Meiryo UI" pitchFamily="50" charset="-128"/>
                </a:rPr>
                <a:t>（</a:t>
              </a:r>
              <a:r>
                <a:rPr lang="en-US" altLang="ja-JP" sz="300" dirty="0">
                  <a:solidFill>
                    <a:prstClr val="black"/>
                  </a:solidFill>
                  <a:latin typeface="Meiryo UI" pitchFamily="50" charset="-128"/>
                  <a:ea typeface="Meiryo UI" pitchFamily="50" charset="-128"/>
                  <a:cs typeface="Meiryo UI" pitchFamily="50" charset="-128"/>
                </a:rPr>
                <a:t>2018</a:t>
              </a:r>
              <a:r>
                <a:rPr lang="ja-JP" altLang="en-US" sz="300">
                  <a:solidFill>
                    <a:prstClr val="black"/>
                  </a:solidFill>
                  <a:latin typeface="Meiryo UI" pitchFamily="50" charset="-128"/>
                  <a:ea typeface="Meiryo UI" pitchFamily="50" charset="-128"/>
                  <a:cs typeface="Meiryo UI" pitchFamily="50" charset="-128"/>
                </a:rPr>
                <a:t>年</a:t>
              </a:r>
              <a:r>
                <a:rPr lang="ja-JP" altLang="en-US" sz="300" dirty="0">
                  <a:solidFill>
                    <a:prstClr val="black"/>
                  </a:solidFill>
                  <a:latin typeface="Meiryo UI" pitchFamily="50" charset="-128"/>
                  <a:ea typeface="Meiryo UI" pitchFamily="50" charset="-128"/>
                  <a:cs typeface="Meiryo UI" pitchFamily="50" charset="-128"/>
                </a:rPr>
                <a:t>）</a:t>
              </a:r>
              <a:endParaRPr lang="en-US" altLang="ja-JP" sz="300" dirty="0">
                <a:solidFill>
                  <a:prstClr val="black"/>
                </a:solidFill>
                <a:latin typeface="Meiryo UI" pitchFamily="50" charset="-128"/>
                <a:ea typeface="Meiryo UI" pitchFamily="50" charset="-128"/>
                <a:cs typeface="Meiryo UI" pitchFamily="50" charset="-128"/>
              </a:endParaRPr>
            </a:p>
          </p:txBody>
        </p:sp>
        <p:sp>
          <p:nvSpPr>
            <p:cNvPr id="175" name="正方形/長方形 174">
              <a:extLst>
                <a:ext uri="{FF2B5EF4-FFF2-40B4-BE49-F238E27FC236}">
                  <a16:creationId xmlns:a16="http://schemas.microsoft.com/office/drawing/2014/main" id="{818BA1A9-78CB-3249-B8AC-7784E2DB150F}"/>
                </a:ext>
              </a:extLst>
            </p:cNvPr>
            <p:cNvSpPr/>
            <p:nvPr/>
          </p:nvSpPr>
          <p:spPr bwMode="gray">
            <a:xfrm>
              <a:off x="9938154" y="3571206"/>
              <a:ext cx="879285" cy="330860"/>
            </a:xfrm>
            <a:prstGeom prst="rect">
              <a:avLst/>
            </a:prstGeom>
          </p:spPr>
          <p:txBody>
            <a:bodyPr wrap="square">
              <a:spAutoFit/>
            </a:bodyPr>
            <a:lstStyle/>
            <a:p>
              <a:pPr algn="ctr"/>
              <a:r>
                <a:rPr lang="en-US" altLang="ja-JP" sz="1050" b="1" dirty="0">
                  <a:solidFill>
                    <a:srgbClr val="0070C0"/>
                  </a:solidFill>
                  <a:latin typeface="Meiryo UI" pitchFamily="50" charset="-128"/>
                  <a:ea typeface="Meiryo UI" pitchFamily="50" charset="-128"/>
                  <a:cs typeface="Meiryo UI" pitchFamily="50" charset="-128"/>
                </a:rPr>
                <a:t>16</a:t>
              </a:r>
              <a:r>
                <a:rPr lang="ja-JP" altLang="en-US" sz="600" b="1">
                  <a:latin typeface="Meiryo UI" pitchFamily="50" charset="-128"/>
                  <a:ea typeface="Meiryo UI" pitchFamily="50" charset="-128"/>
                  <a:cs typeface="Meiryo UI" pitchFamily="50" charset="-128"/>
                </a:rPr>
                <a:t>万人以上</a:t>
              </a:r>
              <a:endParaRPr lang="en-US" altLang="ja-JP" sz="600" b="1" dirty="0">
                <a:latin typeface="Meiryo UI" pitchFamily="50" charset="-128"/>
                <a:ea typeface="Meiryo UI" pitchFamily="50" charset="-128"/>
                <a:cs typeface="Meiryo UI" pitchFamily="50" charset="-128"/>
              </a:endParaRPr>
            </a:p>
            <a:p>
              <a:pPr algn="ctr"/>
              <a:r>
                <a:rPr lang="en-US" altLang="ja-JP" sz="500" b="1" dirty="0">
                  <a:latin typeface="Meiryo UI" pitchFamily="50" charset="-128"/>
                  <a:ea typeface="Meiryo UI" pitchFamily="50" charset="-128"/>
                  <a:cs typeface="Meiryo UI" pitchFamily="50" charset="-128"/>
                </a:rPr>
                <a:t>(1</a:t>
              </a:r>
              <a:r>
                <a:rPr lang="ja-JP" altLang="en-US" sz="500" b="1">
                  <a:latin typeface="Meiryo UI" pitchFamily="50" charset="-128"/>
                  <a:ea typeface="Meiryo UI" pitchFamily="50" charset="-128"/>
                  <a:cs typeface="Meiryo UI" pitchFamily="50" charset="-128"/>
                </a:rPr>
                <a:t>日あたり</a:t>
              </a:r>
              <a:r>
                <a:rPr lang="en-US" altLang="ja-JP" sz="500" b="1" dirty="0">
                  <a:latin typeface="Meiryo UI" pitchFamily="50" charset="-128"/>
                  <a:ea typeface="Meiryo UI" pitchFamily="50" charset="-128"/>
                  <a:cs typeface="Meiryo UI" pitchFamily="50" charset="-128"/>
                </a:rPr>
                <a:t>)</a:t>
              </a:r>
            </a:p>
          </p:txBody>
        </p:sp>
      </p:grpSp>
      <p:sp>
        <p:nvSpPr>
          <p:cNvPr id="179" name="テキスト ボックス 178">
            <a:extLst>
              <a:ext uri="{FF2B5EF4-FFF2-40B4-BE49-F238E27FC236}">
                <a16:creationId xmlns:a16="http://schemas.microsoft.com/office/drawing/2014/main" id="{CE20491A-3036-AE4B-9D35-230141423F43}"/>
              </a:ext>
            </a:extLst>
          </p:cNvPr>
          <p:cNvSpPr txBox="1"/>
          <p:nvPr/>
        </p:nvSpPr>
        <p:spPr>
          <a:xfrm>
            <a:off x="1713562" y="90580"/>
            <a:ext cx="4885579" cy="30469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altLang="ja-JP" sz="1200" b="1" dirty="0">
                <a:solidFill>
                  <a:srgbClr val="FF0000"/>
                </a:solidFill>
                <a:latin typeface="Meiryo" panose="020B0604030504040204" pitchFamily="34" charset="-128"/>
                <a:ea typeface="Meiryo" panose="020B0604030504040204" pitchFamily="34" charset="-128"/>
              </a:rPr>
              <a:t>2</a:t>
            </a:r>
            <a:r>
              <a:rPr kumimoji="0" lang="ja-JP" altLang="en-US"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次利用可能な動画制作</a:t>
            </a:r>
            <a:r>
              <a:rPr kumimoji="0" lang="ja-JP" altLang="en-US"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から広告出稿までのオールインワン企画！</a:t>
            </a:r>
            <a:endParaRPr kumimoji="0" lang="en-US" altLang="ja-JP"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189" name="円/楕円 188">
            <a:extLst>
              <a:ext uri="{FF2B5EF4-FFF2-40B4-BE49-F238E27FC236}">
                <a16:creationId xmlns:a16="http://schemas.microsoft.com/office/drawing/2014/main" id="{DAD63A05-862C-0B46-8DC1-BD23C2045640}"/>
              </a:ext>
            </a:extLst>
          </p:cNvPr>
          <p:cNvSpPr>
            <a:spLocks noChangeAspect="1"/>
          </p:cNvSpPr>
          <p:nvPr/>
        </p:nvSpPr>
        <p:spPr>
          <a:xfrm>
            <a:off x="3318201" y="278399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74B145"/>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74B145"/>
              </a:solidFill>
              <a:effectLst/>
              <a:uLnTx/>
              <a:uFillTx/>
              <a:latin typeface="Meiryo" panose="020B0604030504040204" pitchFamily="34" charset="-128"/>
              <a:ea typeface="Meiryo" panose="020B0604030504040204" pitchFamily="34" charset="-128"/>
              <a:cs typeface="+mn-cs"/>
            </a:endParaRPr>
          </a:p>
        </p:txBody>
      </p:sp>
      <p:sp>
        <p:nvSpPr>
          <p:cNvPr id="190" name="円/楕円 140">
            <a:extLst>
              <a:ext uri="{FF2B5EF4-FFF2-40B4-BE49-F238E27FC236}">
                <a16:creationId xmlns:a16="http://schemas.microsoft.com/office/drawing/2014/main" id="{599D991D-061C-544A-9139-0617F99884F9}"/>
              </a:ext>
            </a:extLst>
          </p:cNvPr>
          <p:cNvSpPr>
            <a:spLocks noChangeAspect="1"/>
          </p:cNvSpPr>
          <p:nvPr/>
        </p:nvSpPr>
        <p:spPr>
          <a:xfrm>
            <a:off x="5049192" y="278399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74B145"/>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74B145"/>
              </a:solidFill>
              <a:effectLst/>
              <a:uLnTx/>
              <a:uFillTx/>
              <a:latin typeface="Meiryo" panose="020B0604030504040204" pitchFamily="34" charset="-128"/>
              <a:ea typeface="Meiryo" panose="020B0604030504040204" pitchFamily="34" charset="-128"/>
              <a:cs typeface="+mn-cs"/>
            </a:endParaRPr>
          </a:p>
        </p:txBody>
      </p:sp>
      <p:sp>
        <p:nvSpPr>
          <p:cNvPr id="266" name="ホームベース 136">
            <a:extLst>
              <a:ext uri="{FF2B5EF4-FFF2-40B4-BE49-F238E27FC236}">
                <a16:creationId xmlns:a16="http://schemas.microsoft.com/office/drawing/2014/main" id="{5021B9FF-317A-4C83-9CCB-5D09FE56D0EA}"/>
              </a:ext>
            </a:extLst>
          </p:cNvPr>
          <p:cNvSpPr/>
          <p:nvPr/>
        </p:nvSpPr>
        <p:spPr>
          <a:xfrm>
            <a:off x="947050" y="4376581"/>
            <a:ext cx="1116000" cy="540000"/>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267" name="ホームベース 141">
            <a:extLst>
              <a:ext uri="{FF2B5EF4-FFF2-40B4-BE49-F238E27FC236}">
                <a16:creationId xmlns:a16="http://schemas.microsoft.com/office/drawing/2014/main" id="{CD336C21-32A6-40C0-9329-2BDAFE33061C}"/>
              </a:ext>
            </a:extLst>
          </p:cNvPr>
          <p:cNvSpPr/>
          <p:nvPr/>
        </p:nvSpPr>
        <p:spPr>
          <a:xfrm>
            <a:off x="947050" y="4908953"/>
            <a:ext cx="1116000" cy="540000"/>
          </a:xfrm>
          <a:prstGeom prst="homePlate">
            <a:avLst>
              <a:gd name="adj" fmla="val 21404"/>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268" name="片側の 2 つの角を丸めた四角形 131">
            <a:extLst>
              <a:ext uri="{FF2B5EF4-FFF2-40B4-BE49-F238E27FC236}">
                <a16:creationId xmlns:a16="http://schemas.microsoft.com/office/drawing/2014/main" id="{C4C1C53E-070E-42A1-89EA-C548613EC7F7}"/>
              </a:ext>
            </a:extLst>
          </p:cNvPr>
          <p:cNvSpPr/>
          <p:nvPr/>
        </p:nvSpPr>
        <p:spPr>
          <a:xfrm rot="16200000">
            <a:off x="427805" y="4802259"/>
            <a:ext cx="1080000" cy="216000"/>
          </a:xfrm>
          <a:prstGeom prst="round2SameRect">
            <a:avLst>
              <a:gd name="adj1" fmla="val 32569"/>
              <a:gd name="adj2" fmla="val 0"/>
            </a:avLst>
          </a:prstGeom>
          <a:solidFill>
            <a:schemeClr val="tx1">
              <a:lumMod val="75000"/>
              <a:lumOff val="2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ホームベース 142">
            <a:extLst>
              <a:ext uri="{FF2B5EF4-FFF2-40B4-BE49-F238E27FC236}">
                <a16:creationId xmlns:a16="http://schemas.microsoft.com/office/drawing/2014/main" id="{9D2C8131-09F2-4637-A10A-7D05E6E04121}"/>
              </a:ext>
            </a:extLst>
          </p:cNvPr>
          <p:cNvSpPr/>
          <p:nvPr/>
        </p:nvSpPr>
        <p:spPr>
          <a:xfrm>
            <a:off x="947050" y="3899235"/>
            <a:ext cx="1114790" cy="41620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271" name="片側の 2 つの角を丸めた四角形 123">
            <a:extLst>
              <a:ext uri="{FF2B5EF4-FFF2-40B4-BE49-F238E27FC236}">
                <a16:creationId xmlns:a16="http://schemas.microsoft.com/office/drawing/2014/main" id="{C356FBBA-2074-434E-8484-E9B9AE7B2E09}"/>
              </a:ext>
            </a:extLst>
          </p:cNvPr>
          <p:cNvSpPr/>
          <p:nvPr/>
        </p:nvSpPr>
        <p:spPr>
          <a:xfrm rot="16200000">
            <a:off x="779686" y="3992108"/>
            <a:ext cx="401715"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テキスト ボックス 272">
            <a:extLst>
              <a:ext uri="{FF2B5EF4-FFF2-40B4-BE49-F238E27FC236}">
                <a16:creationId xmlns:a16="http://schemas.microsoft.com/office/drawing/2014/main" id="{D8DD49D4-CA5B-4A4A-A3A8-2826A5E99FBB}"/>
              </a:ext>
            </a:extLst>
          </p:cNvPr>
          <p:cNvSpPr txBox="1"/>
          <p:nvPr/>
        </p:nvSpPr>
        <p:spPr>
          <a:xfrm>
            <a:off x="909597" y="4011120"/>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掲載期間を指定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275" name="テキスト ボックス 274">
            <a:extLst>
              <a:ext uri="{FF2B5EF4-FFF2-40B4-BE49-F238E27FC236}">
                <a16:creationId xmlns:a16="http://schemas.microsoft.com/office/drawing/2014/main" id="{6A5B4699-8B7B-4426-98B4-D4DE4EA53D5D}"/>
              </a:ext>
            </a:extLst>
          </p:cNvPr>
          <p:cNvSpPr txBox="1"/>
          <p:nvPr/>
        </p:nvSpPr>
        <p:spPr>
          <a:xfrm>
            <a:off x="1015917" y="4432303"/>
            <a:ext cx="1138185" cy="444352"/>
          </a:xfrm>
          <a:prstGeom prst="rect">
            <a:avLst/>
          </a:prstGeom>
          <a:noFill/>
        </p:spPr>
        <p:txBody>
          <a:bodyPr wrap="square" rtlCol="0">
            <a:spAutoFit/>
          </a:bodyPr>
          <a:lstStyle/>
          <a:p>
            <a:pPr>
              <a:lnSpc>
                <a:spcPct val="130000"/>
              </a:lnSpc>
            </a:pPr>
            <a:r>
              <a:rPr kumimoji="1" lang="ja-JP" altLang="en-US" sz="1100" b="1" dirty="0">
                <a:solidFill>
                  <a:schemeClr val="bg1"/>
                </a:solidFill>
                <a:latin typeface="Meiryo" panose="020B0604030504040204" pitchFamily="34" charset="-128"/>
                <a:ea typeface="Meiryo" panose="020B0604030504040204" pitchFamily="34" charset="-128"/>
              </a:rPr>
              <a:t>都道府県</a:t>
            </a:r>
            <a:r>
              <a:rPr lang="ja-JP" altLang="en-US" sz="1100" b="1" dirty="0">
                <a:solidFill>
                  <a:schemeClr val="bg1"/>
                </a:solidFill>
                <a:latin typeface="Meiryo" panose="020B0604030504040204" pitchFamily="34" charset="-128"/>
                <a:ea typeface="Meiryo" panose="020B0604030504040204" pitchFamily="34" charset="-128"/>
              </a:rPr>
              <a:t>指定</a:t>
            </a:r>
            <a:endParaRPr lang="en-US" altLang="ja-JP" sz="1100" b="1" dirty="0">
              <a:solidFill>
                <a:schemeClr val="bg1"/>
              </a:solidFill>
              <a:latin typeface="Meiryo" panose="020B0604030504040204" pitchFamily="34" charset="-128"/>
              <a:ea typeface="Meiryo" panose="020B0604030504040204" pitchFamily="34" charset="-128"/>
            </a:endParaRPr>
          </a:p>
          <a:p>
            <a:pPr>
              <a:lnSpc>
                <a:spcPct val="130000"/>
              </a:lnSpc>
            </a:pPr>
            <a:r>
              <a:rPr kumimoji="1" lang="ja-JP" altLang="en-US" sz="700" b="1" dirty="0">
                <a:solidFill>
                  <a:schemeClr val="bg1"/>
                </a:solidFill>
                <a:latin typeface="Meiryo" panose="020B0604030504040204" pitchFamily="34" charset="-128"/>
                <a:ea typeface="Meiryo" panose="020B0604030504040204" pitchFamily="34" charset="-128"/>
              </a:rPr>
              <a:t>の場合　</a:t>
            </a:r>
            <a:endParaRPr kumimoji="1" lang="en-US" altLang="ja-JP" sz="700" b="1" dirty="0">
              <a:solidFill>
                <a:schemeClr val="bg1"/>
              </a:solidFill>
              <a:latin typeface="Meiryo" panose="020B0604030504040204" pitchFamily="34" charset="-128"/>
              <a:ea typeface="Meiryo" panose="020B0604030504040204" pitchFamily="34" charset="-128"/>
            </a:endParaRPr>
          </a:p>
        </p:txBody>
      </p:sp>
      <p:sp>
        <p:nvSpPr>
          <p:cNvPr id="277" name="円/楕円 162">
            <a:extLst>
              <a:ext uri="{FF2B5EF4-FFF2-40B4-BE49-F238E27FC236}">
                <a16:creationId xmlns:a16="http://schemas.microsoft.com/office/drawing/2014/main" id="{2FAE1B55-0D8F-423A-9C9C-0DF90CD7C3F1}"/>
              </a:ext>
            </a:extLst>
          </p:cNvPr>
          <p:cNvSpPr>
            <a:spLocks noChangeAspect="1"/>
          </p:cNvSpPr>
          <p:nvPr/>
        </p:nvSpPr>
        <p:spPr>
          <a:xfrm>
            <a:off x="1382433" y="4801110"/>
            <a:ext cx="198000"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tx1">
                    <a:lumMod val="50000"/>
                    <a:lumOff val="50000"/>
                  </a:schemeClr>
                </a:solidFill>
                <a:latin typeface="Meiryo" panose="020B0604030504040204" pitchFamily="34" charset="-128"/>
                <a:ea typeface="Meiryo" panose="020B0604030504040204" pitchFamily="34" charset="-128"/>
              </a:rPr>
              <a:t>or</a:t>
            </a:r>
            <a:endParaRPr kumimoji="1" lang="ja-JP" altLang="en-US" sz="900"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278" name="テキスト ボックス 277">
            <a:extLst>
              <a:ext uri="{FF2B5EF4-FFF2-40B4-BE49-F238E27FC236}">
                <a16:creationId xmlns:a16="http://schemas.microsoft.com/office/drawing/2014/main" id="{C7792393-2BC5-4628-8D86-3844DF19754E}"/>
              </a:ext>
            </a:extLst>
          </p:cNvPr>
          <p:cNvSpPr txBox="1"/>
          <p:nvPr/>
        </p:nvSpPr>
        <p:spPr>
          <a:xfrm>
            <a:off x="1013525" y="5006681"/>
            <a:ext cx="1071966" cy="419346"/>
          </a:xfrm>
          <a:prstGeom prst="rect">
            <a:avLst/>
          </a:prstGeom>
          <a:noFill/>
        </p:spPr>
        <p:txBody>
          <a:bodyPr wrap="square" rtlCol="0">
            <a:spAutoFit/>
          </a:bodyPr>
          <a:lstStyle/>
          <a:p>
            <a:pPr>
              <a:lnSpc>
                <a:spcPct val="120000"/>
              </a:lnSpc>
            </a:pPr>
            <a:r>
              <a:rPr kumimoji="1" lang="ja-JP" altLang="en-US" sz="1100" b="1" dirty="0">
                <a:solidFill>
                  <a:schemeClr val="bg1"/>
                </a:solidFill>
                <a:latin typeface="Meiryo" panose="020B0604030504040204" pitchFamily="34" charset="-128"/>
                <a:ea typeface="Meiryo" panose="020B0604030504040204" pitchFamily="34" charset="-128"/>
              </a:rPr>
              <a:t>市区郡指定</a:t>
            </a:r>
            <a:endParaRPr kumimoji="1" lang="en-US" altLang="ja-JP" sz="1100" b="1" dirty="0">
              <a:solidFill>
                <a:schemeClr val="bg1"/>
              </a:solidFill>
              <a:latin typeface="Meiryo" panose="020B0604030504040204" pitchFamily="34" charset="-128"/>
              <a:ea typeface="Meiryo" panose="020B0604030504040204" pitchFamily="34" charset="-128"/>
            </a:endParaRPr>
          </a:p>
          <a:p>
            <a:pPr>
              <a:lnSpc>
                <a:spcPct val="120000"/>
              </a:lnSpc>
            </a:pPr>
            <a:r>
              <a:rPr kumimoji="1" lang="ja-JP" altLang="en-US" sz="700" b="1" dirty="0">
                <a:solidFill>
                  <a:schemeClr val="bg1"/>
                </a:solidFill>
                <a:latin typeface="Meiryo" panose="020B0604030504040204" pitchFamily="34" charset="-128"/>
                <a:ea typeface="Meiryo" panose="020B0604030504040204" pitchFamily="34" charset="-128"/>
              </a:rPr>
              <a:t>の場合</a:t>
            </a:r>
            <a:endParaRPr kumimoji="1" lang="en-US" altLang="ja-JP" sz="700" b="1" dirty="0">
              <a:solidFill>
                <a:schemeClr val="bg1"/>
              </a:solidFill>
              <a:latin typeface="Meiryo" panose="020B0604030504040204" pitchFamily="34" charset="-128"/>
              <a:ea typeface="Meiryo" panose="020B0604030504040204" pitchFamily="34" charset="-128"/>
            </a:endParaRPr>
          </a:p>
        </p:txBody>
      </p:sp>
      <p:sp>
        <p:nvSpPr>
          <p:cNvPr id="279" name="テキスト ボックス 278">
            <a:extLst>
              <a:ext uri="{FF2B5EF4-FFF2-40B4-BE49-F238E27FC236}">
                <a16:creationId xmlns:a16="http://schemas.microsoft.com/office/drawing/2014/main" id="{C6E801D7-10E9-4004-A77D-0BA11CD6E446}"/>
              </a:ext>
            </a:extLst>
          </p:cNvPr>
          <p:cNvSpPr txBox="1"/>
          <p:nvPr/>
        </p:nvSpPr>
        <p:spPr>
          <a:xfrm>
            <a:off x="810084" y="4358254"/>
            <a:ext cx="338554" cy="1105431"/>
          </a:xfrm>
          <a:prstGeom prst="rect">
            <a:avLst/>
          </a:prstGeom>
          <a:noFill/>
        </p:spPr>
        <p:txBody>
          <a:bodyPr vert="eaVert"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掲載エリア</a:t>
            </a:r>
            <a:r>
              <a:rPr lang="ja-JP" altLang="en-US" sz="900" b="1" dirty="0">
                <a:solidFill>
                  <a:schemeClr val="bg1"/>
                </a:solidFill>
                <a:latin typeface="メイリオ" pitchFamily="50" charset="-128"/>
                <a:ea typeface="メイリオ" pitchFamily="50" charset="-128"/>
                <a:cs typeface="メイリオ" pitchFamily="50" charset="-128"/>
              </a:rPr>
              <a:t>を</a:t>
            </a:r>
            <a:r>
              <a:rPr lang="ja-JP" altLang="en-US" sz="1000" b="1" dirty="0">
                <a:solidFill>
                  <a:schemeClr val="bg1"/>
                </a:solidFill>
                <a:latin typeface="メイリオ" pitchFamily="50" charset="-128"/>
                <a:ea typeface="メイリオ" pitchFamily="50" charset="-128"/>
                <a:cs typeface="メイリオ" pitchFamily="50" charset="-128"/>
              </a:rPr>
              <a:t>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281" name="ホームベース 142">
            <a:extLst>
              <a:ext uri="{FF2B5EF4-FFF2-40B4-BE49-F238E27FC236}">
                <a16:creationId xmlns:a16="http://schemas.microsoft.com/office/drawing/2014/main" id="{6A725CCC-4F58-4633-937B-A72B71B78956}"/>
              </a:ext>
            </a:extLst>
          </p:cNvPr>
          <p:cNvSpPr/>
          <p:nvPr/>
        </p:nvSpPr>
        <p:spPr>
          <a:xfrm>
            <a:off x="939665" y="3297722"/>
            <a:ext cx="1114790" cy="41620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285" name="片側の 2 つの角を丸めた四角形 123">
            <a:extLst>
              <a:ext uri="{FF2B5EF4-FFF2-40B4-BE49-F238E27FC236}">
                <a16:creationId xmlns:a16="http://schemas.microsoft.com/office/drawing/2014/main" id="{F2CF9224-2EA7-4EE9-80D5-939F46935DA9}"/>
              </a:ext>
            </a:extLst>
          </p:cNvPr>
          <p:cNvSpPr/>
          <p:nvPr/>
        </p:nvSpPr>
        <p:spPr>
          <a:xfrm rot="16200000">
            <a:off x="779686" y="3390228"/>
            <a:ext cx="401715"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テキスト ボックス 285">
            <a:extLst>
              <a:ext uri="{FF2B5EF4-FFF2-40B4-BE49-F238E27FC236}">
                <a16:creationId xmlns:a16="http://schemas.microsoft.com/office/drawing/2014/main" id="{85AB3746-8C6B-4347-AC2D-77CFE8471380}"/>
              </a:ext>
            </a:extLst>
          </p:cNvPr>
          <p:cNvSpPr txBox="1"/>
          <p:nvPr/>
        </p:nvSpPr>
        <p:spPr>
          <a:xfrm>
            <a:off x="902212" y="3409607"/>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デバイスを指定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287" name="正方形/長方形 286">
            <a:extLst>
              <a:ext uri="{FF2B5EF4-FFF2-40B4-BE49-F238E27FC236}">
                <a16:creationId xmlns:a16="http://schemas.microsoft.com/office/drawing/2014/main" id="{77A001DE-274D-4BAC-8980-55D3EA3A851D}"/>
              </a:ext>
            </a:extLst>
          </p:cNvPr>
          <p:cNvSpPr/>
          <p:nvPr/>
        </p:nvSpPr>
        <p:spPr>
          <a:xfrm>
            <a:off x="1457468" y="4665685"/>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複数指定可</a:t>
            </a:r>
          </a:p>
        </p:txBody>
      </p:sp>
      <p:sp>
        <p:nvSpPr>
          <p:cNvPr id="288" name="正方形/長方形 287">
            <a:extLst>
              <a:ext uri="{FF2B5EF4-FFF2-40B4-BE49-F238E27FC236}">
                <a16:creationId xmlns:a16="http://schemas.microsoft.com/office/drawing/2014/main" id="{7C298C97-7E5B-4584-8891-24FF6E4D6BE0}"/>
              </a:ext>
            </a:extLst>
          </p:cNvPr>
          <p:cNvSpPr/>
          <p:nvPr/>
        </p:nvSpPr>
        <p:spPr>
          <a:xfrm>
            <a:off x="1453741" y="5224907"/>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複数指定可</a:t>
            </a:r>
          </a:p>
        </p:txBody>
      </p:sp>
      <p:sp>
        <p:nvSpPr>
          <p:cNvPr id="289" name="テキスト ボックス 288">
            <a:extLst>
              <a:ext uri="{FF2B5EF4-FFF2-40B4-BE49-F238E27FC236}">
                <a16:creationId xmlns:a16="http://schemas.microsoft.com/office/drawing/2014/main" id="{4C7E7281-C169-4F4D-A746-5056A8E9178F}"/>
              </a:ext>
            </a:extLst>
          </p:cNvPr>
          <p:cNvSpPr txBox="1"/>
          <p:nvPr/>
        </p:nvSpPr>
        <p:spPr>
          <a:xfrm>
            <a:off x="6320262" y="457054"/>
            <a:ext cx="3475032" cy="428194"/>
          </a:xfrm>
          <a:prstGeom prst="rect">
            <a:avLst/>
          </a:prstGeom>
          <a:noFill/>
        </p:spPr>
        <p:txBody>
          <a:bodyPr wrap="square" rtlCol="0">
            <a:spAutoFit/>
          </a:bodyPr>
          <a:lstStyle/>
          <a:p>
            <a:pPr lvl="0" algn="r">
              <a:lnSpc>
                <a:spcPct val="120000"/>
              </a:lnSpc>
              <a:defRPr/>
            </a:pPr>
            <a:r>
              <a:rPr lang="ja-JP" altLang="en-US" sz="900" b="1" dirty="0">
                <a:solidFill>
                  <a:prstClr val="white"/>
                </a:solidFill>
                <a:latin typeface="Meiryo" panose="020B0604030504040204" pitchFamily="34" charset="-128"/>
                <a:ea typeface="Meiryo" panose="020B0604030504040204" pitchFamily="34" charset="-128"/>
              </a:rPr>
              <a:t>既存の静止画データから</a:t>
            </a:r>
            <a:r>
              <a:rPr lang="en-US" altLang="ja-JP" sz="900" b="1" dirty="0">
                <a:solidFill>
                  <a:prstClr val="white"/>
                </a:solidFill>
                <a:latin typeface="Meiryo" panose="020B0604030504040204" pitchFamily="34" charset="-128"/>
                <a:ea typeface="Meiryo" panose="020B0604030504040204" pitchFamily="34" charset="-128"/>
              </a:rPr>
              <a:t>15</a:t>
            </a:r>
            <a:r>
              <a:rPr lang="ja-JP" altLang="en-US" sz="900" b="1" dirty="0">
                <a:solidFill>
                  <a:prstClr val="white"/>
                </a:solidFill>
                <a:latin typeface="Meiryo" panose="020B0604030504040204" pitchFamily="34" charset="-128"/>
                <a:ea typeface="Meiryo" panose="020B0604030504040204" pitchFamily="34" charset="-128"/>
              </a:rPr>
              <a:t>秒の動画を制作し、</a:t>
            </a:r>
            <a:endParaRPr lang="en-US" altLang="ja-JP" sz="900" b="1" dirty="0">
              <a:solidFill>
                <a:prstClr val="white"/>
              </a:solidFill>
              <a:latin typeface="Meiryo" panose="020B0604030504040204" pitchFamily="34" charset="-128"/>
              <a:ea typeface="Meiryo" panose="020B0604030504040204" pitchFamily="34" charset="-128"/>
            </a:endParaRPr>
          </a:p>
          <a:p>
            <a:pPr algn="r">
              <a:lnSpc>
                <a:spcPct val="130000"/>
              </a:lnSpc>
            </a:pPr>
            <a:r>
              <a:rPr lang="ja-JP" altLang="en-US" sz="900" b="1" u="sng" dirty="0">
                <a:solidFill>
                  <a:schemeClr val="bg1"/>
                </a:solidFill>
                <a:latin typeface="Meiryo" panose="020B0604030504040204" pitchFamily="34" charset="-128"/>
                <a:ea typeface="Meiryo" panose="020B0604030504040204" pitchFamily="34" charset="-128"/>
              </a:rPr>
              <a:t>サイネージ</a:t>
            </a:r>
            <a:r>
              <a:rPr lang="ja-JP" altLang="en-US" sz="900" b="1" dirty="0">
                <a:solidFill>
                  <a:schemeClr val="bg1"/>
                </a:solidFill>
                <a:latin typeface="Meiryo" panose="020B0604030504040204" pitchFamily="34" charset="-128"/>
                <a:ea typeface="Meiryo" panose="020B0604030504040204" pitchFamily="34" charset="-128"/>
              </a:rPr>
              <a:t>と</a:t>
            </a:r>
            <a:r>
              <a:rPr lang="en-US" altLang="ja-JP" sz="900" b="1" u="sng" dirty="0">
                <a:solidFill>
                  <a:schemeClr val="bg1"/>
                </a:solidFill>
                <a:latin typeface="Meiryo" panose="020B0604030504040204" pitchFamily="34" charset="-128"/>
                <a:ea typeface="Meiryo" panose="020B0604030504040204" pitchFamily="34" charset="-128"/>
              </a:rPr>
              <a:t>Yahoo! JAPAN </a:t>
            </a:r>
            <a:r>
              <a:rPr lang="ja-JP" altLang="en-US" sz="900" b="1" u="sng" dirty="0">
                <a:solidFill>
                  <a:schemeClr val="bg1"/>
                </a:solidFill>
                <a:latin typeface="Meiryo" panose="020B0604030504040204" pitchFamily="34" charset="-128"/>
                <a:ea typeface="Meiryo" panose="020B0604030504040204" pitchFamily="34" charset="-128"/>
              </a:rPr>
              <a:t>トップページ</a:t>
            </a:r>
            <a:r>
              <a:rPr lang="ja-JP" altLang="en-US" sz="900" b="1" dirty="0">
                <a:solidFill>
                  <a:schemeClr val="bg1"/>
                </a:solidFill>
                <a:latin typeface="Meiryo" panose="020B0604030504040204" pitchFamily="34" charset="-128"/>
                <a:ea typeface="Meiryo" panose="020B0604030504040204" pitchFamily="34" charset="-128"/>
              </a:rPr>
              <a:t>で動画広告を実施。</a:t>
            </a:r>
            <a:endParaRPr lang="en-US" altLang="ja-JP" sz="900" b="1" dirty="0">
              <a:solidFill>
                <a:schemeClr val="bg1"/>
              </a:solidFill>
              <a:latin typeface="Meiryo" panose="020B0604030504040204" pitchFamily="34" charset="-128"/>
              <a:ea typeface="Meiryo" panose="020B0604030504040204" pitchFamily="34" charset="-128"/>
            </a:endParaRPr>
          </a:p>
        </p:txBody>
      </p:sp>
      <p:grpSp>
        <p:nvGrpSpPr>
          <p:cNvPr id="141" name="グループ化 140">
            <a:extLst>
              <a:ext uri="{FF2B5EF4-FFF2-40B4-BE49-F238E27FC236}">
                <a16:creationId xmlns:a16="http://schemas.microsoft.com/office/drawing/2014/main" id="{112548BD-44B2-4AA9-9857-72A6C493A3B2}"/>
              </a:ext>
            </a:extLst>
          </p:cNvPr>
          <p:cNvGrpSpPr/>
          <p:nvPr/>
        </p:nvGrpSpPr>
        <p:grpSpPr>
          <a:xfrm>
            <a:off x="897977" y="1075507"/>
            <a:ext cx="8462184" cy="1101946"/>
            <a:chOff x="897977" y="1075507"/>
            <a:chExt cx="8462184" cy="1101946"/>
          </a:xfrm>
        </p:grpSpPr>
        <p:sp>
          <p:nvSpPr>
            <p:cNvPr id="142" name="角丸四角形 204">
              <a:extLst>
                <a:ext uri="{FF2B5EF4-FFF2-40B4-BE49-F238E27FC236}">
                  <a16:creationId xmlns:a16="http://schemas.microsoft.com/office/drawing/2014/main" id="{90AB1F13-DE23-4B2D-A876-BD6AD430BF86}"/>
                </a:ext>
              </a:extLst>
            </p:cNvPr>
            <p:cNvSpPr>
              <a:spLocks/>
            </p:cNvSpPr>
            <p:nvPr/>
          </p:nvSpPr>
          <p:spPr>
            <a:xfrm>
              <a:off x="5649126" y="1421453"/>
              <a:ext cx="991960" cy="756000"/>
            </a:xfrm>
            <a:prstGeom prst="roundRect">
              <a:avLst>
                <a:gd name="adj" fmla="val 7668"/>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制作する</a:t>
              </a:r>
              <a:endPar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完全パッケージ動画</a:t>
              </a:r>
              <a:endPar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2</a:t>
              </a: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次利用権利</a:t>
              </a:r>
            </a:p>
          </p:txBody>
        </p:sp>
        <p:sp>
          <p:nvSpPr>
            <p:cNvPr id="146" name="角丸四角形 204">
              <a:extLst>
                <a:ext uri="{FF2B5EF4-FFF2-40B4-BE49-F238E27FC236}">
                  <a16:creationId xmlns:a16="http://schemas.microsoft.com/office/drawing/2014/main" id="{7841BE1E-4FF7-4724-A641-FF1946930DB5}"/>
                </a:ext>
              </a:extLst>
            </p:cNvPr>
            <p:cNvSpPr>
              <a:spLocks/>
            </p:cNvSpPr>
            <p:nvPr/>
          </p:nvSpPr>
          <p:spPr>
            <a:xfrm>
              <a:off x="6672627"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15</a:t>
              </a: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秒動画制作</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a:t>
              </a: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タイプ</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48" name="角丸四角形 204">
              <a:extLst>
                <a:ext uri="{FF2B5EF4-FFF2-40B4-BE49-F238E27FC236}">
                  <a16:creationId xmlns:a16="http://schemas.microsoft.com/office/drawing/2014/main" id="{AF877734-D48A-4E16-A860-30E1CA558B14}"/>
                </a:ext>
              </a:extLst>
            </p:cNvPr>
            <p:cNvSpPr>
              <a:spLocks/>
            </p:cNvSpPr>
            <p:nvPr/>
          </p:nvSpPr>
          <p:spPr>
            <a:xfrm>
              <a:off x="7351273"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ヤフー用</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バナー制作</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50" name="角丸四角形 204">
              <a:extLst>
                <a:ext uri="{FF2B5EF4-FFF2-40B4-BE49-F238E27FC236}">
                  <a16:creationId xmlns:a16="http://schemas.microsoft.com/office/drawing/2014/main" id="{6D8E9B80-A20A-40CB-B175-AE3A9B6000BB}"/>
                </a:ext>
              </a:extLst>
            </p:cNvPr>
            <p:cNvSpPr>
              <a:spLocks/>
            </p:cNvSpPr>
            <p:nvPr/>
          </p:nvSpPr>
          <p:spPr>
            <a:xfrm>
              <a:off x="8029919"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お任せ</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ナレーション</a:t>
              </a: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BGM</a:t>
              </a: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・効果音</a:t>
              </a:r>
            </a:p>
          </p:txBody>
        </p:sp>
        <p:sp>
          <p:nvSpPr>
            <p:cNvPr id="156" name="角丸四角形 204">
              <a:extLst>
                <a:ext uri="{FF2B5EF4-FFF2-40B4-BE49-F238E27FC236}">
                  <a16:creationId xmlns:a16="http://schemas.microsoft.com/office/drawing/2014/main" id="{A08CA287-9A06-4D62-A68A-84F8AD2B5A37}"/>
                </a:ext>
              </a:extLst>
            </p:cNvPr>
            <p:cNvSpPr>
              <a:spLocks/>
            </p:cNvSpPr>
            <p:nvPr/>
          </p:nvSpPr>
          <p:spPr>
            <a:xfrm>
              <a:off x="8708564"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完パケ動画データ納品</a:t>
              </a:r>
            </a:p>
          </p:txBody>
        </p:sp>
        <p:sp>
          <p:nvSpPr>
            <p:cNvPr id="157" name="角丸四角形 204">
              <a:extLst>
                <a:ext uri="{FF2B5EF4-FFF2-40B4-BE49-F238E27FC236}">
                  <a16:creationId xmlns:a16="http://schemas.microsoft.com/office/drawing/2014/main" id="{EDA531AE-450A-4112-92BA-A92A83D66B9F}"/>
                </a:ext>
              </a:extLst>
            </p:cNvPr>
            <p:cNvSpPr>
              <a:spLocks/>
            </p:cNvSpPr>
            <p:nvPr/>
          </p:nvSpPr>
          <p:spPr>
            <a:xfrm>
              <a:off x="6672627" y="1817453"/>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広告料</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60" name="角丸四角形 204">
              <a:extLst>
                <a:ext uri="{FF2B5EF4-FFF2-40B4-BE49-F238E27FC236}">
                  <a16:creationId xmlns:a16="http://schemas.microsoft.com/office/drawing/2014/main" id="{C8EE24EA-D672-4755-84AC-356C30352D99}"/>
                </a:ext>
              </a:extLst>
            </p:cNvPr>
            <p:cNvSpPr>
              <a:spLocks/>
            </p:cNvSpPr>
            <p:nvPr/>
          </p:nvSpPr>
          <p:spPr>
            <a:xfrm>
              <a:off x="7351273" y="1816794"/>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TVCM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広告料</a:t>
              </a:r>
              <a:endParaRPr kumimoji="0" lang="en-US" altLang="ja-JP"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a:t>
              </a:r>
              <a:r>
                <a:rPr kumimoji="0" lang="ja-JP" altLang="en-US"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納品ﾒﾃﾞｨｱ含</a:t>
              </a:r>
              <a:r>
                <a:rPr kumimoji="0" lang="en-US" altLang="ja-JP"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a:t>
              </a:r>
              <a:endParaRPr kumimoji="0" lang="ja-JP" altLang="en-US"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endParaRPr>
            </a:p>
          </p:txBody>
        </p:sp>
        <p:sp>
          <p:nvSpPr>
            <p:cNvPr id="161" name="角丸四角形 204">
              <a:extLst>
                <a:ext uri="{FF2B5EF4-FFF2-40B4-BE49-F238E27FC236}">
                  <a16:creationId xmlns:a16="http://schemas.microsoft.com/office/drawing/2014/main" id="{7032520A-B6E0-4C54-9235-6C9C407A8036}"/>
                </a:ext>
              </a:extLst>
            </p:cNvPr>
            <p:cNvSpPr>
              <a:spLocks/>
            </p:cNvSpPr>
            <p:nvPr/>
          </p:nvSpPr>
          <p:spPr>
            <a:xfrm>
              <a:off x="8029919" y="1816794"/>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広告料</a:t>
              </a:r>
              <a:endParaRPr kumimoji="0" lang="ja-JP" altLang="en-US"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endParaRPr>
            </a:p>
          </p:txBody>
        </p:sp>
        <p:sp>
          <p:nvSpPr>
            <p:cNvPr id="162" name="角丸四角形 204">
              <a:extLst>
                <a:ext uri="{FF2B5EF4-FFF2-40B4-BE49-F238E27FC236}">
                  <a16:creationId xmlns:a16="http://schemas.microsoft.com/office/drawing/2014/main" id="{3E5216CE-A6F4-4EB3-9F23-8270006A3844}"/>
                </a:ext>
              </a:extLst>
            </p:cNvPr>
            <p:cNvSpPr>
              <a:spLocks/>
            </p:cNvSpPr>
            <p:nvPr/>
          </p:nvSpPr>
          <p:spPr>
            <a:xfrm>
              <a:off x="8708564" y="1816794"/>
              <a:ext cx="648000" cy="360000"/>
            </a:xfrm>
            <a:prstGeom prst="roundRect">
              <a:avLst>
                <a:gd name="adj" fmla="val 12240"/>
              </a:avLst>
            </a:prstGeom>
            <a:solidFill>
              <a:srgbClr val="404040"/>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サイネージ</a:t>
              </a:r>
              <a:endParaRPr kumimoji="0" lang="en-US" altLang="ja-JP" sz="7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広告料</a:t>
              </a:r>
            </a:p>
          </p:txBody>
        </p:sp>
        <p:cxnSp>
          <p:nvCxnSpPr>
            <p:cNvPr id="169" name="直線コネクタ 168">
              <a:extLst>
                <a:ext uri="{FF2B5EF4-FFF2-40B4-BE49-F238E27FC236}">
                  <a16:creationId xmlns:a16="http://schemas.microsoft.com/office/drawing/2014/main" id="{A489DE53-F9BB-4A86-B92D-A900AC018706}"/>
                </a:ext>
              </a:extLst>
            </p:cNvPr>
            <p:cNvCxnSpPr>
              <a:cxnSpLocks/>
            </p:cNvCxnSpPr>
            <p:nvPr/>
          </p:nvCxnSpPr>
          <p:spPr>
            <a:xfrm flipH="1">
              <a:off x="8042389" y="1826118"/>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0" name="テキスト ボックス 169">
              <a:extLst>
                <a:ext uri="{FF2B5EF4-FFF2-40B4-BE49-F238E27FC236}">
                  <a16:creationId xmlns:a16="http://schemas.microsoft.com/office/drawing/2014/main" id="{14D52B9C-0F75-4E62-A346-464B17F80069}"/>
                </a:ext>
              </a:extLst>
            </p:cNvPr>
            <p:cNvSpPr txBox="1"/>
            <p:nvPr/>
          </p:nvSpPr>
          <p:spPr>
            <a:xfrm>
              <a:off x="6854092" y="1156195"/>
              <a:ext cx="1261884" cy="184666"/>
            </a:xfrm>
            <a:prstGeom prst="rect">
              <a:avLst/>
            </a:prstGeom>
            <a:noFill/>
            <a:ln>
              <a:noFill/>
            </a:ln>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この</a:t>
              </a:r>
              <a:r>
                <a:rPr kumimoji="0"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プランに含まれるサービス</a:t>
              </a:r>
              <a:endPar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cxnSp>
          <p:nvCxnSpPr>
            <p:cNvPr id="174" name="直線コネクタ 173">
              <a:extLst>
                <a:ext uri="{FF2B5EF4-FFF2-40B4-BE49-F238E27FC236}">
                  <a16:creationId xmlns:a16="http://schemas.microsoft.com/office/drawing/2014/main" id="{EE5D46DC-63CC-457C-AE68-9E1A97164A75}"/>
                </a:ext>
              </a:extLst>
            </p:cNvPr>
            <p:cNvCxnSpPr>
              <a:cxnSpLocks/>
            </p:cNvCxnSpPr>
            <p:nvPr/>
          </p:nvCxnSpPr>
          <p:spPr>
            <a:xfrm>
              <a:off x="5667417" y="1248706"/>
              <a:ext cx="1266067"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F4E85557-090B-4777-AD64-A3AB0AACDAB5}"/>
                </a:ext>
              </a:extLst>
            </p:cNvPr>
            <p:cNvCxnSpPr>
              <a:cxnSpLocks/>
            </p:cNvCxnSpPr>
            <p:nvPr/>
          </p:nvCxnSpPr>
          <p:spPr>
            <a:xfrm>
              <a:off x="8094094" y="1248706"/>
              <a:ext cx="1266067"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178" name="図 177">
              <a:extLst>
                <a:ext uri="{FF2B5EF4-FFF2-40B4-BE49-F238E27FC236}">
                  <a16:creationId xmlns:a16="http://schemas.microsoft.com/office/drawing/2014/main" id="{9D99F712-6D59-4362-B43D-79582AFEDB97}"/>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5907929" y="1075507"/>
              <a:ext cx="433858" cy="337750"/>
            </a:xfrm>
            <a:prstGeom prst="rect">
              <a:avLst/>
            </a:prstGeom>
            <a:effectLst/>
          </p:spPr>
        </p:pic>
        <p:grpSp>
          <p:nvGrpSpPr>
            <p:cNvPr id="180" name="グループ化 179">
              <a:extLst>
                <a:ext uri="{FF2B5EF4-FFF2-40B4-BE49-F238E27FC236}">
                  <a16:creationId xmlns:a16="http://schemas.microsoft.com/office/drawing/2014/main" id="{DBF73396-E645-4F46-B487-82FC46CF6B65}"/>
                </a:ext>
              </a:extLst>
            </p:cNvPr>
            <p:cNvGrpSpPr/>
            <p:nvPr/>
          </p:nvGrpSpPr>
          <p:grpSpPr>
            <a:xfrm>
              <a:off x="897977" y="1121406"/>
              <a:ext cx="4361369" cy="1010125"/>
              <a:chOff x="897977" y="1121406"/>
              <a:chExt cx="4361369" cy="1010125"/>
            </a:xfrm>
          </p:grpSpPr>
          <p:pic>
            <p:nvPicPr>
              <p:cNvPr id="184" name="図 183">
                <a:extLst>
                  <a:ext uri="{FF2B5EF4-FFF2-40B4-BE49-F238E27FC236}">
                    <a16:creationId xmlns:a16="http://schemas.microsoft.com/office/drawing/2014/main" id="{BBA5FEFB-03A4-407E-BD97-7B08CA6B112F}"/>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406213" y="1445127"/>
                <a:ext cx="853133" cy="686404"/>
              </a:xfrm>
              <a:prstGeom prst="rect">
                <a:avLst/>
              </a:prstGeom>
            </p:spPr>
          </p:pic>
          <p:cxnSp>
            <p:nvCxnSpPr>
              <p:cNvPr id="185" name="直線矢印コネクタ 184">
                <a:extLst>
                  <a:ext uri="{FF2B5EF4-FFF2-40B4-BE49-F238E27FC236}">
                    <a16:creationId xmlns:a16="http://schemas.microsoft.com/office/drawing/2014/main" id="{560CF448-3DC1-4C60-A50C-B3B6A7BCA68F}"/>
                  </a:ext>
                </a:extLst>
              </p:cNvPr>
              <p:cNvCxnSpPr>
                <a:cxnSpLocks/>
              </p:cNvCxnSpPr>
              <p:nvPr/>
            </p:nvCxnSpPr>
            <p:spPr>
              <a:xfrm>
                <a:off x="3587676" y="1811311"/>
                <a:ext cx="290128" cy="0"/>
              </a:xfrm>
              <a:prstGeom prst="straightConnector1">
                <a:avLst/>
              </a:prstGeom>
              <a:ln w="28575">
                <a:solidFill>
                  <a:schemeClr val="tx1">
                    <a:lumMod val="65000"/>
                    <a:lumOff val="3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86" name="図 185">
                <a:extLst>
                  <a:ext uri="{FF2B5EF4-FFF2-40B4-BE49-F238E27FC236}">
                    <a16:creationId xmlns:a16="http://schemas.microsoft.com/office/drawing/2014/main" id="{528580F8-4491-4B54-9376-B02FDA5BD173}"/>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931546" y="1468484"/>
                <a:ext cx="2023285" cy="657587"/>
              </a:xfrm>
              <a:prstGeom prst="rect">
                <a:avLst/>
              </a:prstGeom>
            </p:spPr>
          </p:pic>
          <p:grpSp>
            <p:nvGrpSpPr>
              <p:cNvPr id="199" name="グループ化 198">
                <a:extLst>
                  <a:ext uri="{FF2B5EF4-FFF2-40B4-BE49-F238E27FC236}">
                    <a16:creationId xmlns:a16="http://schemas.microsoft.com/office/drawing/2014/main" id="{EAE6544D-F944-4397-B6EE-8262218653B4}"/>
                  </a:ext>
                </a:extLst>
              </p:cNvPr>
              <p:cNvGrpSpPr/>
              <p:nvPr/>
            </p:nvGrpSpPr>
            <p:grpSpPr>
              <a:xfrm>
                <a:off x="3965314" y="1520677"/>
                <a:ext cx="616988" cy="609485"/>
                <a:chOff x="4024761" y="1544123"/>
                <a:chExt cx="616988" cy="609485"/>
              </a:xfrm>
            </p:grpSpPr>
            <p:grpSp>
              <p:nvGrpSpPr>
                <p:cNvPr id="208" name="グループ化 207">
                  <a:extLst>
                    <a:ext uri="{FF2B5EF4-FFF2-40B4-BE49-F238E27FC236}">
                      <a16:creationId xmlns:a16="http://schemas.microsoft.com/office/drawing/2014/main" id="{A792D49A-6F83-4E93-A41F-077F096738E0}"/>
                    </a:ext>
                  </a:extLst>
                </p:cNvPr>
                <p:cNvGrpSpPr/>
                <p:nvPr/>
              </p:nvGrpSpPr>
              <p:grpSpPr>
                <a:xfrm>
                  <a:off x="4032264" y="1544123"/>
                  <a:ext cx="609485" cy="609485"/>
                  <a:chOff x="3577777" y="1565044"/>
                  <a:chExt cx="734386" cy="734386"/>
                </a:xfrm>
              </p:grpSpPr>
              <p:sp>
                <p:nvSpPr>
                  <p:cNvPr id="210" name="円/楕円 184">
                    <a:extLst>
                      <a:ext uri="{FF2B5EF4-FFF2-40B4-BE49-F238E27FC236}">
                        <a16:creationId xmlns:a16="http://schemas.microsoft.com/office/drawing/2014/main" id="{49FD0AB0-388F-4A33-ACC7-FF4386A13AEE}"/>
                      </a:ext>
                    </a:extLst>
                  </p:cNvPr>
                  <p:cNvSpPr/>
                  <p:nvPr/>
                </p:nvSpPr>
                <p:spPr>
                  <a:xfrm>
                    <a:off x="3577777" y="1565044"/>
                    <a:ext cx="734386" cy="73438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1" name="テキスト ボックス 210">
                    <a:extLst>
                      <a:ext uri="{FF2B5EF4-FFF2-40B4-BE49-F238E27FC236}">
                        <a16:creationId xmlns:a16="http://schemas.microsoft.com/office/drawing/2014/main" id="{FFB40F35-7AEF-4783-98EF-5D1EE4A8D67D}"/>
                      </a:ext>
                    </a:extLst>
                  </p:cNvPr>
                  <p:cNvSpPr txBox="1"/>
                  <p:nvPr/>
                </p:nvSpPr>
                <p:spPr>
                  <a:xfrm>
                    <a:off x="3594744" y="1582301"/>
                    <a:ext cx="676413" cy="615609"/>
                  </a:xfrm>
                  <a:prstGeom prst="rect">
                    <a:avLst/>
                  </a:prstGeom>
                  <a:noFill/>
                </p:spPr>
                <p:txBody>
                  <a:bodyPr wrap="none" rtlCol="0">
                    <a:spAutoFit/>
                  </a:bodyPr>
                  <a:lstStyle/>
                  <a:p>
                    <a:pPr marL="0" marR="0" lvl="0" indent="0" algn="ctr" defTabSz="457200" rtl="0" eaLnBrk="1" fontAlgn="auto" latinLnBrk="0" hangingPunct="1">
                      <a:lnSpc>
                        <a:spcPct val="18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rPr>
                      <a:t>15</a:t>
                    </a:r>
                    <a:r>
                      <a:rPr kumimoji="0" lang="ja-JP" altLang="en-US" sz="800" b="1" i="0" u="none" strike="noStrike" kern="1200" cap="none" spc="0" normalizeH="0" baseline="0" noProof="0" dirty="0">
                        <a:ln>
                          <a:noFill/>
                        </a:ln>
                        <a:solidFill>
                          <a:prstClr val="white"/>
                        </a:solidFill>
                        <a:effectLst/>
                        <a:uLnTx/>
                        <a:uFillTx/>
                        <a:latin typeface="Meiryo" charset="-128"/>
                        <a:ea typeface="Meiryo" charset="-128"/>
                        <a:cs typeface="Meiryo" charset="-128"/>
                      </a:rPr>
                      <a:t>秒</a:t>
                    </a:r>
                    <a:endPar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a:p>
                    <a:pPr marL="0" marR="0" lvl="0" indent="0" algn="ctr" defTabSz="457200" rtl="0" eaLnBrk="1" fontAlgn="auto" latinLnBrk="0" hangingPunct="1">
                      <a:lnSpc>
                        <a:spcPct val="18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rPr>
                      <a:t>1</a:t>
                    </a:r>
                    <a:r>
                      <a:rPr kumimoji="0" lang="ja-JP" altLang="en-US" sz="800" b="1" i="0" u="none" strike="noStrike" kern="1200" cap="none" spc="0" normalizeH="0" baseline="0" noProof="0" dirty="0">
                        <a:ln>
                          <a:noFill/>
                        </a:ln>
                        <a:solidFill>
                          <a:prstClr val="white"/>
                        </a:solidFill>
                        <a:effectLst/>
                        <a:uLnTx/>
                        <a:uFillTx/>
                        <a:latin typeface="Meiryo" charset="-128"/>
                        <a:ea typeface="Meiryo" charset="-128"/>
                        <a:cs typeface="Meiryo" charset="-128"/>
                      </a:rPr>
                      <a:t>タイプ</a:t>
                    </a:r>
                  </a:p>
                </p:txBody>
              </p:sp>
            </p:grpSp>
            <p:cxnSp>
              <p:nvCxnSpPr>
                <p:cNvPr id="209" name="直線コネクタ 208">
                  <a:extLst>
                    <a:ext uri="{FF2B5EF4-FFF2-40B4-BE49-F238E27FC236}">
                      <a16:creationId xmlns:a16="http://schemas.microsoft.com/office/drawing/2014/main" id="{54A5BD4C-46AF-4A37-8DBC-4C9188581860}"/>
                    </a:ext>
                  </a:extLst>
                </p:cNvPr>
                <p:cNvCxnSpPr>
                  <a:cxnSpLocks/>
                </p:cNvCxnSpPr>
                <p:nvPr/>
              </p:nvCxnSpPr>
              <p:spPr>
                <a:xfrm>
                  <a:off x="4024761" y="1835774"/>
                  <a:ext cx="614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0" name="テキスト ボックス 199">
                <a:extLst>
                  <a:ext uri="{FF2B5EF4-FFF2-40B4-BE49-F238E27FC236}">
                    <a16:creationId xmlns:a16="http://schemas.microsoft.com/office/drawing/2014/main" id="{14084E47-7B86-4B64-959F-59629BCC9D68}"/>
                  </a:ext>
                </a:extLst>
              </p:cNvPr>
              <p:cNvSpPr txBox="1"/>
              <p:nvPr/>
            </p:nvSpPr>
            <p:spPr>
              <a:xfrm>
                <a:off x="897977" y="1121406"/>
                <a:ext cx="3499676"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既存の静止画データをもとに</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動画を作成</a:t>
                </a:r>
                <a:endParaRPr kumimoji="0" lang="ja-JP" altLang="en-US" sz="1400" b="1" i="0" u="none" strike="noStrike" kern="1200" cap="none" spc="0" normalizeH="0" baseline="0" noProof="0" dirty="0">
                  <a:ln w="3175">
                    <a:noFill/>
                    <a:prstDash val="solid"/>
                  </a:ln>
                  <a:solidFill>
                    <a:srgbClr val="FF0000"/>
                  </a:solidFill>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pic>
            <p:nvPicPr>
              <p:cNvPr id="202" name="図 201">
                <a:extLst>
                  <a:ext uri="{FF2B5EF4-FFF2-40B4-BE49-F238E27FC236}">
                    <a16:creationId xmlns:a16="http://schemas.microsoft.com/office/drawing/2014/main" id="{B14277E2-F268-4A6B-A623-0CD55DFDE38F}"/>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054913" y="1705524"/>
                <a:ext cx="309618" cy="217460"/>
              </a:xfrm>
              <a:prstGeom prst="rect">
                <a:avLst/>
              </a:prstGeom>
            </p:spPr>
          </p:pic>
          <p:sp>
            <p:nvSpPr>
              <p:cNvPr id="205" name="テキスト ボックス 204">
                <a:extLst>
                  <a:ext uri="{FF2B5EF4-FFF2-40B4-BE49-F238E27FC236}">
                    <a16:creationId xmlns:a16="http://schemas.microsoft.com/office/drawing/2014/main" id="{44311117-C21A-456D-8F50-15C668C30A3E}"/>
                  </a:ext>
                </a:extLst>
              </p:cNvPr>
              <p:cNvSpPr txBox="1"/>
              <p:nvPr/>
            </p:nvSpPr>
            <p:spPr>
              <a:xfrm>
                <a:off x="2988682" y="1915127"/>
                <a:ext cx="425116"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動画も可</a:t>
                </a:r>
              </a:p>
            </p:txBody>
          </p:sp>
          <p:sp>
            <p:nvSpPr>
              <p:cNvPr id="206" name="正方形/長方形 205">
                <a:extLst>
                  <a:ext uri="{FF2B5EF4-FFF2-40B4-BE49-F238E27FC236}">
                    <a16:creationId xmlns:a16="http://schemas.microsoft.com/office/drawing/2014/main" id="{8D511CA0-AD53-4B41-B6F9-0D79D3F7196B}"/>
                  </a:ext>
                </a:extLst>
              </p:cNvPr>
              <p:cNvSpPr/>
              <p:nvPr/>
            </p:nvSpPr>
            <p:spPr>
              <a:xfrm>
                <a:off x="2662428" y="1588414"/>
                <a:ext cx="1107996" cy="461665"/>
              </a:xfrm>
              <a:prstGeom prst="rect">
                <a:avLst/>
              </a:prstGeom>
            </p:spPr>
            <p:txBody>
              <a:bodyPr wrap="none">
                <a:spAutoFit/>
              </a:bodyPr>
              <a:lstStyle/>
              <a:p>
                <a:pPr marL="0" marR="0" lvl="0" indent="0" algn="l" defTabSz="99054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50000"/>
                        <a:lumOff val="50000"/>
                      </a:prstClr>
                    </a:solidFill>
                    <a:effectLst/>
                    <a:uLnTx/>
                    <a:uFillTx/>
                    <a:latin typeface="HGS行書体" panose="03000600000000000000" pitchFamily="66" charset="-128"/>
                    <a:ea typeface="HGS行書体" panose="03000600000000000000" pitchFamily="66" charset="-128"/>
                    <a:cs typeface="Hiragino Kaku Gothic StdN W8" charset="-128"/>
                  </a:rPr>
                  <a:t>（　）</a:t>
                </a:r>
                <a:endParaRPr kumimoji="1" lang="en-US" altLang="ja-JP" sz="2400" b="0" i="0" u="none" strike="noStrike" kern="1200" cap="none" spc="300" normalizeH="0" baseline="0" noProof="0" dirty="0">
                  <a:ln>
                    <a:noFill/>
                  </a:ln>
                  <a:solidFill>
                    <a:prstClr val="black">
                      <a:lumMod val="50000"/>
                      <a:lumOff val="50000"/>
                    </a:prstClr>
                  </a:solidFill>
                  <a:effectLst/>
                  <a:uLnTx/>
                  <a:uFillTx/>
                  <a:latin typeface="HGS行書体" panose="03000600000000000000" pitchFamily="66" charset="-128"/>
                  <a:ea typeface="HGS行書体" panose="03000600000000000000" pitchFamily="66" charset="-128"/>
                  <a:cs typeface="Meiryo" charset="-128"/>
                </a:endParaRPr>
              </a:p>
            </p:txBody>
          </p:sp>
        </p:grpSp>
        <p:cxnSp>
          <p:nvCxnSpPr>
            <p:cNvPr id="183" name="直線コネクタ 182">
              <a:extLst>
                <a:ext uri="{FF2B5EF4-FFF2-40B4-BE49-F238E27FC236}">
                  <a16:creationId xmlns:a16="http://schemas.microsoft.com/office/drawing/2014/main" id="{A963CF1D-0C82-4912-A3CA-A70759E008EC}"/>
                </a:ext>
              </a:extLst>
            </p:cNvPr>
            <p:cNvCxnSpPr>
              <a:cxnSpLocks/>
            </p:cNvCxnSpPr>
            <p:nvPr/>
          </p:nvCxnSpPr>
          <p:spPr>
            <a:xfrm flipH="1">
              <a:off x="7357821" y="1825880"/>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12" name="テキスト ボックス 211">
            <a:extLst>
              <a:ext uri="{FF2B5EF4-FFF2-40B4-BE49-F238E27FC236}">
                <a16:creationId xmlns:a16="http://schemas.microsoft.com/office/drawing/2014/main" id="{60AF1F23-B5D5-48EB-9452-8D12E6511FEB}"/>
              </a:ext>
            </a:extLst>
          </p:cNvPr>
          <p:cNvSpPr txBox="1"/>
          <p:nvPr/>
        </p:nvSpPr>
        <p:spPr>
          <a:xfrm>
            <a:off x="936076" y="2396651"/>
            <a:ext cx="8265073" cy="30777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ヤフー</a:t>
            </a:r>
            <a:r>
              <a:rPr kumimoji="0" lang="en-US" altLang="ja-JP"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TOP</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ページ ブランドパネル（予約型）</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の</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デバイス</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期間</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エリア</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を選択し掲載</a:t>
            </a:r>
          </a:p>
        </p:txBody>
      </p:sp>
      <p:sp>
        <p:nvSpPr>
          <p:cNvPr id="213" name="Text Box 11">
            <a:extLst>
              <a:ext uri="{FF2B5EF4-FFF2-40B4-BE49-F238E27FC236}">
                <a16:creationId xmlns:a16="http://schemas.microsoft.com/office/drawing/2014/main" id="{ACAC6E48-229C-4AE1-8199-7BFE18445E42}"/>
              </a:ext>
            </a:extLst>
          </p:cNvPr>
          <p:cNvSpPr txBox="1">
            <a:spLocks noChangeArrowheads="1"/>
          </p:cNvSpPr>
          <p:nvPr/>
        </p:nvSpPr>
        <p:spPr bwMode="auto">
          <a:xfrm>
            <a:off x="3374245" y="4205050"/>
            <a:ext cx="2098214"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掲載回数は設定期間で按分されるイメージです。</a:t>
            </a:r>
            <a:endPar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cxnSp>
        <p:nvCxnSpPr>
          <p:cNvPr id="219" name="直線コネクタ 218">
            <a:extLst>
              <a:ext uri="{FF2B5EF4-FFF2-40B4-BE49-F238E27FC236}">
                <a16:creationId xmlns:a16="http://schemas.microsoft.com/office/drawing/2014/main" id="{B2477BEF-8187-4C94-B596-CC03E715C4D6}"/>
              </a:ext>
            </a:extLst>
          </p:cNvPr>
          <p:cNvCxnSpPr>
            <a:cxnSpLocks/>
          </p:cNvCxnSpPr>
          <p:nvPr/>
        </p:nvCxnSpPr>
        <p:spPr>
          <a:xfrm>
            <a:off x="840827" y="6266183"/>
            <a:ext cx="4322181" cy="0"/>
          </a:xfrm>
          <a:prstGeom prst="line">
            <a:avLst/>
          </a:prstGeom>
          <a:ln>
            <a:solidFill>
              <a:srgbClr val="74B145"/>
            </a:solidFill>
          </a:ln>
        </p:spPr>
        <p:style>
          <a:lnRef idx="1">
            <a:schemeClr val="accent1"/>
          </a:lnRef>
          <a:fillRef idx="0">
            <a:schemeClr val="accent1"/>
          </a:fillRef>
          <a:effectRef idx="0">
            <a:schemeClr val="accent1"/>
          </a:effectRef>
          <a:fontRef idx="minor">
            <a:schemeClr val="tx1"/>
          </a:fontRef>
        </p:style>
      </p:cxnSp>
      <p:sp>
        <p:nvSpPr>
          <p:cNvPr id="220" name="角丸四角形 204">
            <a:extLst>
              <a:ext uri="{FF2B5EF4-FFF2-40B4-BE49-F238E27FC236}">
                <a16:creationId xmlns:a16="http://schemas.microsoft.com/office/drawing/2014/main" id="{FCC219A7-E52D-4E8A-B5B0-7F9C5660122C}"/>
              </a:ext>
            </a:extLst>
          </p:cNvPr>
          <p:cNvSpPr/>
          <p:nvPr/>
        </p:nvSpPr>
        <p:spPr>
          <a:xfrm>
            <a:off x="5117126" y="5870375"/>
            <a:ext cx="4187233" cy="872947"/>
          </a:xfrm>
          <a:prstGeom prst="roundRect">
            <a:avLst>
              <a:gd name="adj" fmla="val 14697"/>
            </a:avLst>
          </a:prstGeom>
          <a:solidFill>
            <a:srgbClr val="EC5F21"/>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2" name="台形 221">
            <a:extLst>
              <a:ext uri="{FF2B5EF4-FFF2-40B4-BE49-F238E27FC236}">
                <a16:creationId xmlns:a16="http://schemas.microsoft.com/office/drawing/2014/main" id="{F9D1ABFC-CD45-40FB-9435-A08A195C6360}"/>
              </a:ext>
            </a:extLst>
          </p:cNvPr>
          <p:cNvSpPr/>
          <p:nvPr/>
        </p:nvSpPr>
        <p:spPr>
          <a:xfrm rot="10800000">
            <a:off x="5296483" y="5832068"/>
            <a:ext cx="2136484" cy="323410"/>
          </a:xfrm>
          <a:prstGeom prst="trapezoid">
            <a:avLst/>
          </a:prstGeom>
          <a:solidFill>
            <a:schemeClr val="bg1"/>
          </a:solidFill>
          <a:ln w="57150" cap="rnd">
            <a:solidFill>
              <a:srgbClr val="EC5F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6" name="正方形/長方形 225">
            <a:extLst>
              <a:ext uri="{FF2B5EF4-FFF2-40B4-BE49-F238E27FC236}">
                <a16:creationId xmlns:a16="http://schemas.microsoft.com/office/drawing/2014/main" id="{37B89EF1-6F57-4FD1-837B-EE1440DA8108}"/>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EC5F2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29" name="正方形/長方形 228">
            <a:extLst>
              <a:ext uri="{FF2B5EF4-FFF2-40B4-BE49-F238E27FC236}">
                <a16:creationId xmlns:a16="http://schemas.microsoft.com/office/drawing/2014/main" id="{96BA6C6F-E76C-4432-BF68-2EF52A00E88C}"/>
              </a:ext>
            </a:extLst>
          </p:cNvPr>
          <p:cNvSpPr/>
          <p:nvPr/>
        </p:nvSpPr>
        <p:spPr>
          <a:xfrm>
            <a:off x="75759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0" name="テキスト ボックス 229">
            <a:extLst>
              <a:ext uri="{FF2B5EF4-FFF2-40B4-BE49-F238E27FC236}">
                <a16:creationId xmlns:a16="http://schemas.microsoft.com/office/drawing/2014/main" id="{3ABE2650-F1FB-4207-B455-AF07A27924CF}"/>
              </a:ext>
            </a:extLst>
          </p:cNvPr>
          <p:cNvSpPr txBox="1"/>
          <p:nvPr/>
        </p:nvSpPr>
        <p:spPr>
          <a:xfrm>
            <a:off x="4983899" y="6170876"/>
            <a:ext cx="2976517" cy="584775"/>
          </a:xfrm>
          <a:prstGeom prst="rect">
            <a:avLst/>
          </a:prstGeom>
          <a:noFill/>
        </p:spPr>
        <p:txBody>
          <a:bodyPr wrap="square" rtlCol="0">
            <a:spAutoFit/>
          </a:bodyPr>
          <a:lstStyle/>
          <a:p>
            <a:pPr algn="ctr"/>
            <a:r>
              <a:rPr lang="en-US" altLang="ja-JP" sz="3200" b="1" dirty="0">
                <a:solidFill>
                  <a:schemeClr val="bg1"/>
                </a:solidFill>
                <a:latin typeface="Meiryo" charset="-128"/>
                <a:ea typeface="Meiryo" charset="-128"/>
                <a:cs typeface="Meiryo" charset="-128"/>
              </a:rPr>
              <a:t>1,000,00</a:t>
            </a:r>
            <a:r>
              <a:rPr lang="en-US" altLang="ja-JP" sz="3200" b="1" dirty="0">
                <a:solidFill>
                  <a:schemeClr val="bg1"/>
                </a:solidFill>
                <a:latin typeface="Meiryo" panose="020B0604030504040204" pitchFamily="34" charset="-128"/>
                <a:ea typeface="Meiryo" panose="020B0604030504040204" pitchFamily="34" charset="-128"/>
              </a:rPr>
              <a:t>0</a:t>
            </a:r>
            <a:r>
              <a:rPr lang="ja-JP" altLang="en-US" sz="2400" b="1" spc="-300" dirty="0">
                <a:solidFill>
                  <a:schemeClr val="bg1"/>
                </a:solidFill>
                <a:latin typeface="Meiryo" panose="020B0604030504040204" pitchFamily="34" charset="-128"/>
                <a:ea typeface="Meiryo" panose="020B0604030504040204" pitchFamily="34" charset="-128"/>
              </a:rPr>
              <a:t>円</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232" name="角丸四角形 204">
            <a:extLst>
              <a:ext uri="{FF2B5EF4-FFF2-40B4-BE49-F238E27FC236}">
                <a16:creationId xmlns:a16="http://schemas.microsoft.com/office/drawing/2014/main" id="{B88380B0-8F2E-4C62-81EC-3C9D19DF5670}"/>
              </a:ext>
            </a:extLst>
          </p:cNvPr>
          <p:cNvSpPr/>
          <p:nvPr/>
        </p:nvSpPr>
        <p:spPr>
          <a:xfrm>
            <a:off x="5117126" y="5870375"/>
            <a:ext cx="4187233" cy="872947"/>
          </a:xfrm>
          <a:prstGeom prst="roundRect">
            <a:avLst>
              <a:gd name="adj" fmla="val 14697"/>
            </a:avLst>
          </a:prstGeom>
          <a:solidFill>
            <a:srgbClr val="74B145"/>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3" name="テキスト ボックス 232">
            <a:extLst>
              <a:ext uri="{FF2B5EF4-FFF2-40B4-BE49-F238E27FC236}">
                <a16:creationId xmlns:a16="http://schemas.microsoft.com/office/drawing/2014/main" id="{D3F093DB-91B7-4A96-AC54-D9544D4B284D}"/>
              </a:ext>
            </a:extLst>
          </p:cNvPr>
          <p:cNvSpPr txBox="1"/>
          <p:nvPr/>
        </p:nvSpPr>
        <p:spPr>
          <a:xfrm>
            <a:off x="5163008" y="6191619"/>
            <a:ext cx="297651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3200" b="1" dirty="0">
                <a:solidFill>
                  <a:prstClr val="white"/>
                </a:solidFill>
                <a:effectLst>
                  <a:outerShdw blurRad="38100" dist="38100" dir="2700000" algn="tl">
                    <a:srgbClr val="000000">
                      <a:alpha val="43137"/>
                    </a:srgbClr>
                  </a:outerShdw>
                </a:effectLst>
                <a:latin typeface="Meiryo" charset="-128"/>
                <a:ea typeface="Meiryo" charset="-128"/>
                <a:cs typeface="Meiryo" charset="-128"/>
              </a:rPr>
              <a:t>90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charset="-128"/>
                <a:ea typeface="Meiryo" charset="-128"/>
                <a:cs typeface="Meiryo" charset="-128"/>
              </a:rPr>
              <a:t>0,00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0</a:t>
            </a:r>
            <a:r>
              <a:rPr kumimoji="0" lang="ja-JP"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円</a:t>
            </a:r>
            <a:endPar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238" name="台形 237">
            <a:extLst>
              <a:ext uri="{FF2B5EF4-FFF2-40B4-BE49-F238E27FC236}">
                <a16:creationId xmlns:a16="http://schemas.microsoft.com/office/drawing/2014/main" id="{78557593-09B1-49B0-BA60-0A54C689647A}"/>
              </a:ext>
            </a:extLst>
          </p:cNvPr>
          <p:cNvSpPr/>
          <p:nvPr/>
        </p:nvSpPr>
        <p:spPr>
          <a:xfrm rot="10800000">
            <a:off x="5296483" y="5832068"/>
            <a:ext cx="2136484" cy="323410"/>
          </a:xfrm>
          <a:prstGeom prst="trapezoid">
            <a:avLst/>
          </a:prstGeom>
          <a:solidFill>
            <a:schemeClr val="bg1"/>
          </a:solidFill>
          <a:ln w="5715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9" name="正方形/長方形 238">
            <a:extLst>
              <a:ext uri="{FF2B5EF4-FFF2-40B4-BE49-F238E27FC236}">
                <a16:creationId xmlns:a16="http://schemas.microsoft.com/office/drawing/2014/main" id="{654166D0-5F22-4984-AD64-1C2E5AAD3FDC}"/>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74B145"/>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74B145"/>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40" name="正方形/長方形 239">
            <a:extLst>
              <a:ext uri="{FF2B5EF4-FFF2-40B4-BE49-F238E27FC236}">
                <a16:creationId xmlns:a16="http://schemas.microsoft.com/office/drawing/2014/main" id="{54343A19-F03F-4580-8012-2B9198877C33}"/>
              </a:ext>
            </a:extLst>
          </p:cNvPr>
          <p:cNvSpPr/>
          <p:nvPr/>
        </p:nvSpPr>
        <p:spPr>
          <a:xfrm>
            <a:off x="77664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2" name="テキスト ボックス 241">
            <a:extLst>
              <a:ext uri="{FF2B5EF4-FFF2-40B4-BE49-F238E27FC236}">
                <a16:creationId xmlns:a16="http://schemas.microsoft.com/office/drawing/2014/main" id="{AE26DE7E-59C9-47AD-A0A6-3BAC89969334}"/>
              </a:ext>
            </a:extLst>
          </p:cNvPr>
          <p:cNvSpPr txBox="1"/>
          <p:nvPr/>
        </p:nvSpPr>
        <p:spPr>
          <a:xfrm>
            <a:off x="1410759" y="6441156"/>
            <a:ext cx="3716778" cy="200055"/>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700" dirty="0">
                <a:solidFill>
                  <a:prstClr val="black"/>
                </a:solidFill>
                <a:latin typeface="メイリオ" panose="020B0604030504040204" pitchFamily="50" charset="-128"/>
                <a:ea typeface="メイリオ" panose="020B0604030504040204" pitchFamily="50" charset="-128"/>
                <a:cs typeface="Meiryo" charset="-128"/>
              </a:rPr>
              <a:t>※</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広告用の</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遷移先</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WEB</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ページの</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URL】</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をご準備下さい。（パラメータ付も可）</a:t>
            </a:r>
            <a:endPar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endParaRPr>
          </a:p>
        </p:txBody>
      </p:sp>
      <p:sp>
        <p:nvSpPr>
          <p:cNvPr id="244" name="正方形/長方形 243">
            <a:extLst>
              <a:ext uri="{FF2B5EF4-FFF2-40B4-BE49-F238E27FC236}">
                <a16:creationId xmlns:a16="http://schemas.microsoft.com/office/drawing/2014/main" id="{1CB6B098-018F-4CAA-9CA6-9E1E5ED3FBEF}"/>
              </a:ext>
            </a:extLst>
          </p:cNvPr>
          <p:cNvSpPr/>
          <p:nvPr/>
        </p:nvSpPr>
        <p:spPr>
          <a:xfrm>
            <a:off x="1410758" y="6550741"/>
            <a:ext cx="3833951" cy="226591"/>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遷移先代用の</a:t>
            </a: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WEB</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チラシビューアー（無償）もございます。詳細はお問合せください。</a:t>
            </a:r>
          </a:p>
        </p:txBody>
      </p:sp>
      <p:sp>
        <p:nvSpPr>
          <p:cNvPr id="245" name="テキスト ボックス 244">
            <a:extLst>
              <a:ext uri="{FF2B5EF4-FFF2-40B4-BE49-F238E27FC236}">
                <a16:creationId xmlns:a16="http://schemas.microsoft.com/office/drawing/2014/main" id="{4A0BC852-4496-4C5E-BA6A-F8592D8AECCD}"/>
              </a:ext>
            </a:extLst>
          </p:cNvPr>
          <p:cNvSpPr txBox="1"/>
          <p:nvPr/>
        </p:nvSpPr>
        <p:spPr>
          <a:xfrm>
            <a:off x="728373" y="6291583"/>
            <a:ext cx="3595631" cy="215444"/>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広告の遷移先ページについて</a:t>
            </a:r>
          </a:p>
        </p:txBody>
      </p:sp>
      <p:grpSp>
        <p:nvGrpSpPr>
          <p:cNvPr id="246" name="グループ化 245">
            <a:extLst>
              <a:ext uri="{FF2B5EF4-FFF2-40B4-BE49-F238E27FC236}">
                <a16:creationId xmlns:a16="http://schemas.microsoft.com/office/drawing/2014/main" id="{D4AEF577-7B0D-4D51-A94A-B41C6AA766FD}"/>
              </a:ext>
            </a:extLst>
          </p:cNvPr>
          <p:cNvGrpSpPr/>
          <p:nvPr/>
        </p:nvGrpSpPr>
        <p:grpSpPr>
          <a:xfrm>
            <a:off x="8744265" y="5842972"/>
            <a:ext cx="982934" cy="897546"/>
            <a:chOff x="-2403128" y="3714564"/>
            <a:chExt cx="1337032" cy="1220883"/>
          </a:xfrm>
        </p:grpSpPr>
        <p:grpSp>
          <p:nvGrpSpPr>
            <p:cNvPr id="247" name="グループ化 246">
              <a:extLst>
                <a:ext uri="{FF2B5EF4-FFF2-40B4-BE49-F238E27FC236}">
                  <a16:creationId xmlns:a16="http://schemas.microsoft.com/office/drawing/2014/main" id="{FD4488E9-DDD4-478B-B2B4-E48C05B69B4D}"/>
                </a:ext>
              </a:extLst>
            </p:cNvPr>
            <p:cNvGrpSpPr/>
            <p:nvPr/>
          </p:nvGrpSpPr>
          <p:grpSpPr>
            <a:xfrm>
              <a:off x="-2403128" y="3714564"/>
              <a:ext cx="1337032" cy="1220883"/>
              <a:chOff x="-2688372" y="4115065"/>
              <a:chExt cx="1223198" cy="1116938"/>
            </a:xfrm>
            <a:solidFill>
              <a:schemeClr val="bg1"/>
            </a:solidFill>
          </p:grpSpPr>
          <p:sp>
            <p:nvSpPr>
              <p:cNvPr id="250" name="三角形 48">
                <a:extLst>
                  <a:ext uri="{FF2B5EF4-FFF2-40B4-BE49-F238E27FC236}">
                    <a16:creationId xmlns:a16="http://schemas.microsoft.com/office/drawing/2014/main" id="{AB00DAFC-81B8-4DCB-A99F-51C826BB855D}"/>
                  </a:ext>
                </a:extLst>
              </p:cNvPr>
              <p:cNvSpPr/>
              <p:nvPr/>
            </p:nvSpPr>
            <p:spPr>
              <a:xfrm rot="15335352">
                <a:off x="-2732839" y="4738793"/>
                <a:ext cx="212204" cy="12326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1" name="円/楕円 47">
                <a:extLst>
                  <a:ext uri="{FF2B5EF4-FFF2-40B4-BE49-F238E27FC236}">
                    <a16:creationId xmlns:a16="http://schemas.microsoft.com/office/drawing/2014/main" id="{B4EED382-B63E-44F0-8C39-5A28DE89DAC3}"/>
                  </a:ext>
                </a:extLst>
              </p:cNvPr>
              <p:cNvSpPr/>
              <p:nvPr/>
            </p:nvSpPr>
            <p:spPr>
              <a:xfrm rot="210102">
                <a:off x="-2593605" y="4115065"/>
                <a:ext cx="1128431" cy="111693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248" name="三角形 48">
              <a:extLst>
                <a:ext uri="{FF2B5EF4-FFF2-40B4-BE49-F238E27FC236}">
                  <a16:creationId xmlns:a16="http://schemas.microsoft.com/office/drawing/2014/main" id="{B66F6C7B-E1B3-4F47-B15F-6BE5DA630762}"/>
                </a:ext>
              </a:extLst>
            </p:cNvPr>
            <p:cNvSpPr/>
            <p:nvPr/>
          </p:nvSpPr>
          <p:spPr>
            <a:xfrm rot="15335352">
              <a:off x="-2386651" y="4387949"/>
              <a:ext cx="212204" cy="123269"/>
            </a:xfrm>
            <a:prstGeom prst="triangle">
              <a:avLst/>
            </a:prstGeom>
            <a:solidFill>
              <a:srgbClr val="74B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9" name="円/楕円 47">
              <a:extLst>
                <a:ext uri="{FF2B5EF4-FFF2-40B4-BE49-F238E27FC236}">
                  <a16:creationId xmlns:a16="http://schemas.microsoft.com/office/drawing/2014/main" id="{E224A7D9-9B08-4CF9-B41D-0AAD2D0CF91B}"/>
                </a:ext>
              </a:extLst>
            </p:cNvPr>
            <p:cNvSpPr/>
            <p:nvPr/>
          </p:nvSpPr>
          <p:spPr>
            <a:xfrm rot="210102">
              <a:off x="-2247417" y="3764221"/>
              <a:ext cx="1128431" cy="1116938"/>
            </a:xfrm>
            <a:prstGeom prst="ellipse">
              <a:avLst/>
            </a:prstGeom>
            <a:solidFill>
              <a:schemeClr val="bg1"/>
            </a:solidFill>
            <a:ln w="57150">
              <a:solidFill>
                <a:srgbClr val="74B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252" name="テキスト ボックス 251">
            <a:extLst>
              <a:ext uri="{FF2B5EF4-FFF2-40B4-BE49-F238E27FC236}">
                <a16:creationId xmlns:a16="http://schemas.microsoft.com/office/drawing/2014/main" id="{97DEF584-C6D3-4786-891A-D47DEFFDD468}"/>
              </a:ext>
            </a:extLst>
          </p:cNvPr>
          <p:cNvSpPr txBox="1"/>
          <p:nvPr/>
        </p:nvSpPr>
        <p:spPr>
          <a:xfrm>
            <a:off x="8687568" y="5985511"/>
            <a:ext cx="1117767" cy="353943"/>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ナレーション</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BGM</a:t>
            </a: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・効果音不要</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の場合</a:t>
            </a: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253" name="テキスト ボックス 252">
            <a:extLst>
              <a:ext uri="{FF2B5EF4-FFF2-40B4-BE49-F238E27FC236}">
                <a16:creationId xmlns:a16="http://schemas.microsoft.com/office/drawing/2014/main" id="{22846CD3-BDA8-4B04-8BFE-8D545EC81CD2}"/>
              </a:ext>
            </a:extLst>
          </p:cNvPr>
          <p:cNvSpPr txBox="1"/>
          <p:nvPr/>
        </p:nvSpPr>
        <p:spPr>
          <a:xfrm>
            <a:off x="8818490" y="6282058"/>
            <a:ext cx="800436" cy="369332"/>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10</a:t>
            </a: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r>
              <a:rPr kumimoji="0"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OFF</a:t>
            </a:r>
            <a:r>
              <a:rPr kumimoji="1" lang="ja-JP" altLang="en-US"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の</a:t>
            </a:r>
            <a:endParaRPr kumimoji="1" lang="en-US" altLang="ja-JP"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 </a:t>
            </a:r>
            <a:r>
              <a:rPr kumimoji="1" lang="en-US" altLang="ja-JP"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8</a:t>
            </a:r>
            <a:r>
              <a:rPr lang="en-US" altLang="ja-JP" sz="1200" b="1" dirty="0">
                <a:solidFill>
                  <a:srgbClr val="FF0000"/>
                </a:solidFill>
                <a:latin typeface="Meiryo" panose="020B0604030504040204" pitchFamily="34" charset="-128"/>
                <a:ea typeface="Meiryo" panose="020B0604030504040204" pitchFamily="34" charset="-128"/>
              </a:rPr>
              <a:t>0</a:t>
            </a:r>
            <a:r>
              <a:rPr kumimoji="1" lang="ja-JP" altLang="en-US" sz="11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endParaRPr kumimoji="1" lang="ja-JP" altLang="en-US" sz="500" b="0"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p:txBody>
      </p:sp>
      <p:pic>
        <p:nvPicPr>
          <p:cNvPr id="256" name="図 255">
            <a:extLst>
              <a:ext uri="{FF2B5EF4-FFF2-40B4-BE49-F238E27FC236}">
                <a16:creationId xmlns:a16="http://schemas.microsoft.com/office/drawing/2014/main" id="{9383D82F-5F6D-4124-9EA0-D3A9A1A1ECAA}"/>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813366" y="6468218"/>
            <a:ext cx="597393" cy="275105"/>
          </a:xfrm>
          <a:prstGeom prst="rect">
            <a:avLst/>
          </a:prstGeom>
        </p:spPr>
      </p:pic>
      <p:sp>
        <p:nvSpPr>
          <p:cNvPr id="159" name="テキスト ボックス 158">
            <a:extLst>
              <a:ext uri="{FF2B5EF4-FFF2-40B4-BE49-F238E27FC236}">
                <a16:creationId xmlns:a16="http://schemas.microsoft.com/office/drawing/2014/main" id="{211E2A39-DD74-FA41-9D2B-FFBDE4F1CE63}"/>
              </a:ext>
            </a:extLst>
          </p:cNvPr>
          <p:cNvSpPr txBox="1"/>
          <p:nvPr/>
        </p:nvSpPr>
        <p:spPr>
          <a:xfrm>
            <a:off x="967805" y="5604273"/>
            <a:ext cx="3195105"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spc="50" dirty="0">
                <a:solidFill>
                  <a:srgbClr val="FF0000"/>
                </a:solidFill>
                <a:latin typeface="Meiryo" charset="-128"/>
                <a:ea typeface="Meiryo" charset="-128"/>
                <a:cs typeface="Meiryo" charset="-128"/>
              </a:rPr>
              <a:t>広告</a:t>
            </a:r>
            <a:r>
              <a:rPr lang="ja-JP" altLang="en-US" sz="1400" b="1" spc="50">
                <a:solidFill>
                  <a:srgbClr val="FF0000"/>
                </a:solidFill>
                <a:latin typeface="Meiryo" charset="-128"/>
                <a:ea typeface="Meiryo" charset="-128"/>
                <a:cs typeface="Meiryo" charset="-128"/>
              </a:rPr>
              <a:t>掲載</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レポート</a:t>
            </a:r>
            <a:r>
              <a:rPr kumimoji="0" lang="ja-JP" altLang="en-US" sz="1400" b="1" i="0" u="none" strike="noStrike" kern="1200" cap="none" spc="50" normalizeH="0" baseline="0" noProof="0">
                <a:ln>
                  <a:noFill/>
                </a:ln>
                <a:effectLst/>
                <a:uLnTx/>
                <a:uFillTx/>
                <a:latin typeface="Meiryo" charset="-128"/>
                <a:ea typeface="Meiryo" charset="-128"/>
                <a:cs typeface="Meiryo" charset="-128"/>
              </a:rPr>
              <a:t>と</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放映証明書</a:t>
            </a:r>
            <a:r>
              <a:rPr kumimoji="0" lang="ja-JP" altLang="en-US" sz="1400" b="1" i="0" u="none" strike="noStrike" kern="1200" cap="none" spc="50" normalizeH="0" baseline="0" noProof="0">
                <a:ln>
                  <a:noFill/>
                </a:ln>
                <a:effectLst/>
                <a:uLnTx/>
                <a:uFillTx/>
                <a:latin typeface="Meiryo" charset="-128"/>
                <a:ea typeface="Meiryo" charset="-128"/>
                <a:cs typeface="Meiryo" charset="-128"/>
              </a:rPr>
              <a:t>提出</a:t>
            </a:r>
            <a:endParaRPr kumimoji="0" lang="ja-JP" altLang="en-US" sz="1400" b="1" i="0" u="none" strike="noStrike" kern="1200" cap="none" spc="50" normalizeH="0" baseline="0" noProof="0" dirty="0">
              <a:ln>
                <a:noFill/>
              </a:ln>
              <a:effectLst/>
              <a:uLnTx/>
              <a:uFillTx/>
              <a:latin typeface="Meiryo" charset="-128"/>
              <a:ea typeface="Meiryo" charset="-128"/>
              <a:cs typeface="Meiryo" charset="-128"/>
            </a:endParaRPr>
          </a:p>
        </p:txBody>
      </p:sp>
    </p:spTree>
    <p:extLst>
      <p:ext uri="{BB962C8B-B14F-4D97-AF65-F5344CB8AC3E}">
        <p14:creationId xmlns:p14="http://schemas.microsoft.com/office/powerpoint/2010/main" val="4137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正方形/長方形 302">
            <a:extLst>
              <a:ext uri="{FF2B5EF4-FFF2-40B4-BE49-F238E27FC236}">
                <a16:creationId xmlns:a16="http://schemas.microsoft.com/office/drawing/2014/main" id="{3B0F4C3E-734A-C546-8246-0ED960B45BCB}"/>
              </a:ext>
            </a:extLst>
          </p:cNvPr>
          <p:cNvSpPr/>
          <p:nvPr/>
        </p:nvSpPr>
        <p:spPr>
          <a:xfrm flipV="1">
            <a:off x="361191" y="2325344"/>
            <a:ext cx="9283101" cy="576000"/>
          </a:xfrm>
          <a:prstGeom prst="rect">
            <a:avLst/>
          </a:prstGeom>
          <a:gradFill flip="none" rotWithShape="1">
            <a:gsLst>
              <a:gs pos="100000">
                <a:schemeClr val="bg1"/>
              </a:gs>
              <a:gs pos="0">
                <a:srgbClr val="E4F1DA"/>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4" name="直線コネクタ 303">
            <a:extLst>
              <a:ext uri="{FF2B5EF4-FFF2-40B4-BE49-F238E27FC236}">
                <a16:creationId xmlns:a16="http://schemas.microsoft.com/office/drawing/2014/main" id="{1C1B22B1-D48A-4A4E-9E2E-DFA80D556317}"/>
              </a:ext>
            </a:extLst>
          </p:cNvPr>
          <p:cNvCxnSpPr>
            <a:cxnSpLocks/>
          </p:cNvCxnSpPr>
          <p:nvPr/>
        </p:nvCxnSpPr>
        <p:spPr>
          <a:xfrm flipV="1">
            <a:off x="361585" y="2325344"/>
            <a:ext cx="9293209" cy="7144"/>
          </a:xfrm>
          <a:prstGeom prst="line">
            <a:avLst/>
          </a:prstGeom>
          <a:ln>
            <a:solidFill>
              <a:srgbClr val="74B145"/>
            </a:solidFill>
          </a:ln>
        </p:spPr>
        <p:style>
          <a:lnRef idx="1">
            <a:schemeClr val="accent1"/>
          </a:lnRef>
          <a:fillRef idx="0">
            <a:schemeClr val="accent1"/>
          </a:fillRef>
          <a:effectRef idx="0">
            <a:schemeClr val="accent1"/>
          </a:effectRef>
          <a:fontRef idx="minor">
            <a:schemeClr val="tx1"/>
          </a:fontRef>
        </p:style>
      </p:cxnSp>
      <p:sp>
        <p:nvSpPr>
          <p:cNvPr id="181" name="正方形/長方形 180">
            <a:extLst>
              <a:ext uri="{FF2B5EF4-FFF2-40B4-BE49-F238E27FC236}">
                <a16:creationId xmlns:a16="http://schemas.microsoft.com/office/drawing/2014/main" id="{2928F103-B2EC-DE43-B544-3BEAE66D4B42}"/>
              </a:ext>
            </a:extLst>
          </p:cNvPr>
          <p:cNvSpPr/>
          <p:nvPr/>
        </p:nvSpPr>
        <p:spPr>
          <a:xfrm flipV="1">
            <a:off x="361191" y="1065952"/>
            <a:ext cx="9283101" cy="576000"/>
          </a:xfrm>
          <a:prstGeom prst="rect">
            <a:avLst/>
          </a:prstGeom>
          <a:gradFill flip="none" rotWithShape="1">
            <a:gsLst>
              <a:gs pos="100000">
                <a:schemeClr val="bg1"/>
              </a:gs>
              <a:gs pos="0">
                <a:srgbClr val="E4F1DA"/>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角丸四角形 204">
            <a:extLst>
              <a:ext uri="{FF2B5EF4-FFF2-40B4-BE49-F238E27FC236}">
                <a16:creationId xmlns:a16="http://schemas.microsoft.com/office/drawing/2014/main" id="{BDADFB6D-ACD0-B344-B9BB-A830696C4A79}"/>
              </a:ext>
            </a:extLst>
          </p:cNvPr>
          <p:cNvSpPr/>
          <p:nvPr/>
        </p:nvSpPr>
        <p:spPr>
          <a:xfrm>
            <a:off x="1803253" y="2793355"/>
            <a:ext cx="5137685" cy="2664000"/>
          </a:xfrm>
          <a:prstGeom prst="roundRect">
            <a:avLst>
              <a:gd name="adj" fmla="val 2989"/>
            </a:avLst>
          </a:prstGeom>
          <a:solidFill>
            <a:srgbClr val="E4F1DA"/>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163" name="台形 162">
            <a:extLst>
              <a:ext uri="{FF2B5EF4-FFF2-40B4-BE49-F238E27FC236}">
                <a16:creationId xmlns:a16="http://schemas.microsoft.com/office/drawing/2014/main" id="{3932D21E-4D22-BC4D-BB70-6B3723E13C90}"/>
              </a:ext>
            </a:extLst>
          </p:cNvPr>
          <p:cNvSpPr/>
          <p:nvPr/>
        </p:nvSpPr>
        <p:spPr>
          <a:xfrm rot="10800000">
            <a:off x="3640853" y="2811155"/>
            <a:ext cx="1513576" cy="324000"/>
          </a:xfrm>
          <a:prstGeom prst="trapezoid">
            <a:avLst/>
          </a:prstGeom>
          <a:solidFill>
            <a:srgbClr val="74B145"/>
          </a:solidFill>
          <a:ln w="5715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台形 163">
            <a:extLst>
              <a:ext uri="{FF2B5EF4-FFF2-40B4-BE49-F238E27FC236}">
                <a16:creationId xmlns:a16="http://schemas.microsoft.com/office/drawing/2014/main" id="{39209CDD-DB24-994D-9B56-AA9F2485B906}"/>
              </a:ext>
            </a:extLst>
          </p:cNvPr>
          <p:cNvSpPr/>
          <p:nvPr/>
        </p:nvSpPr>
        <p:spPr>
          <a:xfrm rot="10800000">
            <a:off x="5345666" y="2811155"/>
            <a:ext cx="1513576" cy="324000"/>
          </a:xfrm>
          <a:prstGeom prst="trapezoid">
            <a:avLst/>
          </a:prstGeom>
          <a:solidFill>
            <a:srgbClr val="74B145"/>
          </a:solidFill>
          <a:ln w="5715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平行四辺形 148">
            <a:extLst>
              <a:ext uri="{FF2B5EF4-FFF2-40B4-BE49-F238E27FC236}">
                <a16:creationId xmlns:a16="http://schemas.microsoft.com/office/drawing/2014/main" id="{B8BBEC6D-8B91-C240-ADBF-D0EF61EE9B0A}"/>
              </a:ext>
            </a:extLst>
          </p:cNvPr>
          <p:cNvSpPr/>
          <p:nvPr/>
        </p:nvSpPr>
        <p:spPr>
          <a:xfrm>
            <a:off x="197066" y="406125"/>
            <a:ext cx="9558190" cy="464038"/>
          </a:xfrm>
          <a:prstGeom prst="parallelogram">
            <a:avLst/>
          </a:prstGeom>
          <a:solidFill>
            <a:srgbClr val="74B145"/>
          </a:solidFill>
          <a:ln w="7620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7F9011FD-B106-3048-A9E5-E4268788E05B}"/>
              </a:ext>
            </a:extLst>
          </p:cNvPr>
          <p:cNvCxnSpPr>
            <a:cxnSpLocks/>
          </p:cNvCxnSpPr>
          <p:nvPr/>
        </p:nvCxnSpPr>
        <p:spPr>
          <a:xfrm flipV="1">
            <a:off x="361585" y="1061828"/>
            <a:ext cx="9293209" cy="7144"/>
          </a:xfrm>
          <a:prstGeom prst="line">
            <a:avLst/>
          </a:prstGeom>
          <a:ln>
            <a:solidFill>
              <a:srgbClr val="74B145"/>
            </a:solidFill>
          </a:ln>
        </p:spPr>
        <p:style>
          <a:lnRef idx="1">
            <a:schemeClr val="accent1"/>
          </a:lnRef>
          <a:fillRef idx="0">
            <a:schemeClr val="accent1"/>
          </a:fillRef>
          <a:effectRef idx="0">
            <a:schemeClr val="accent1"/>
          </a:effectRef>
          <a:fontRef idx="minor">
            <a:schemeClr val="tx1"/>
          </a:fontRef>
        </p:style>
      </p:cxnSp>
      <p:pic>
        <p:nvPicPr>
          <p:cNvPr id="283" name="図 282">
            <a:extLst>
              <a:ext uri="{FF2B5EF4-FFF2-40B4-BE49-F238E27FC236}">
                <a16:creationId xmlns:a16="http://schemas.microsoft.com/office/drawing/2014/main" id="{21244445-553A-CE47-87DF-C439C852561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6371"/>
          <a:stretch/>
        </p:blipFill>
        <p:spPr>
          <a:xfrm>
            <a:off x="361191" y="93413"/>
            <a:ext cx="1357574" cy="250990"/>
          </a:xfrm>
          <a:prstGeom prst="rect">
            <a:avLst/>
          </a:prstGeom>
        </p:spPr>
      </p:pic>
      <p:sp>
        <p:nvSpPr>
          <p:cNvPr id="191" name="正方形/長方形 190">
            <a:extLst>
              <a:ext uri="{FF2B5EF4-FFF2-40B4-BE49-F238E27FC236}">
                <a16:creationId xmlns:a16="http://schemas.microsoft.com/office/drawing/2014/main" id="{AB137241-7319-8345-ACC9-D4625166B66A}"/>
              </a:ext>
            </a:extLst>
          </p:cNvPr>
          <p:cNvSpPr/>
          <p:nvPr/>
        </p:nvSpPr>
        <p:spPr>
          <a:xfrm>
            <a:off x="332457" y="428646"/>
            <a:ext cx="4301177" cy="523220"/>
          </a:xfrm>
          <a:prstGeom prst="rect">
            <a:avLst/>
          </a:prstGeom>
        </p:spPr>
        <p:txBody>
          <a:bodyPr wrap="none">
            <a:spAutoFit/>
          </a:bodyPr>
          <a:lstStyle/>
          <a:p>
            <a:pPr defTabSz="990570">
              <a:spcBef>
                <a:spcPct val="0"/>
              </a:spcBef>
              <a:defRPr/>
            </a:pPr>
            <a:r>
              <a:rPr lang="ja-JP" altLang="en-US" sz="2800" b="1">
                <a:solidFill>
                  <a:schemeClr val="bg1"/>
                </a:solidFill>
                <a:latin typeface="メイリオ" panose="020B0604030504040204" pitchFamily="50" charset="-128"/>
                <a:ea typeface="メイリオ" panose="020B0604030504040204" pitchFamily="50" charset="-128"/>
                <a:cs typeface="Hiragino Kaku Gothic StdN W8" charset="-128"/>
              </a:rPr>
              <a:t>近鉄なんば縦型</a:t>
            </a:r>
            <a:r>
              <a:rPr lang="en" altLang="ja-JP" sz="2800" b="1" dirty="0">
                <a:solidFill>
                  <a:schemeClr val="bg1"/>
                </a:solidFill>
                <a:latin typeface="メイリオ" panose="020B0604030504040204" pitchFamily="50" charset="-128"/>
                <a:ea typeface="メイリオ" panose="020B0604030504040204" pitchFamily="50" charset="-128"/>
                <a:cs typeface="Hiragino Kaku Gothic StdN W8" charset="-128"/>
              </a:rPr>
              <a:t>DS</a:t>
            </a:r>
            <a:r>
              <a:rPr lang="ja-JP" altLang="en-US" sz="2800" b="1">
                <a:solidFill>
                  <a:schemeClr val="bg1"/>
                </a:solidFill>
                <a:latin typeface="メイリオ" panose="020B0604030504040204" pitchFamily="50" charset="-128"/>
                <a:ea typeface="メイリオ" panose="020B0604030504040204" pitchFamily="50" charset="-128"/>
                <a:cs typeface="Hiragino Kaku Gothic StdN W8" charset="-128"/>
              </a:rPr>
              <a:t>セット</a:t>
            </a:r>
          </a:p>
        </p:txBody>
      </p:sp>
      <p:sp>
        <p:nvSpPr>
          <p:cNvPr id="198" name="テキスト ボックス 197">
            <a:extLst>
              <a:ext uri="{FF2B5EF4-FFF2-40B4-BE49-F238E27FC236}">
                <a16:creationId xmlns:a16="http://schemas.microsoft.com/office/drawing/2014/main" id="{000DBBB4-FCAB-4AE6-9175-32B49D74870E}"/>
              </a:ext>
            </a:extLst>
          </p:cNvPr>
          <p:cNvSpPr txBox="1"/>
          <p:nvPr/>
        </p:nvSpPr>
        <p:spPr>
          <a:xfrm>
            <a:off x="2018309" y="4373293"/>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349</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04" name="テキスト ボックス 203">
            <a:extLst>
              <a:ext uri="{FF2B5EF4-FFF2-40B4-BE49-F238E27FC236}">
                <a16:creationId xmlns:a16="http://schemas.microsoft.com/office/drawing/2014/main" id="{8B955666-6385-4917-85F9-EB03F44843AE}"/>
              </a:ext>
            </a:extLst>
          </p:cNvPr>
          <p:cNvSpPr txBox="1"/>
          <p:nvPr/>
        </p:nvSpPr>
        <p:spPr>
          <a:xfrm>
            <a:off x="3894756" y="2802958"/>
            <a:ext cx="954107" cy="415498"/>
          </a:xfrm>
          <a:prstGeom prst="rect">
            <a:avLst/>
          </a:prstGeom>
          <a:noFill/>
        </p:spPr>
        <p:txBody>
          <a:bodyPr wrap="none" rtlCol="0">
            <a:spAutoFit/>
          </a:bodyPr>
          <a:lstStyle/>
          <a:p>
            <a:r>
              <a:rPr kumimoji="1" lang="ja-JP" altLang="en-US" sz="2100" b="1" kern="0" spc="-100">
                <a:solidFill>
                  <a:schemeClr val="bg1"/>
                </a:solidFill>
                <a:latin typeface="Meiryo" panose="020B0604030504040204" pitchFamily="34" charset="-128"/>
                <a:ea typeface="Meiryo" panose="020B0604030504040204" pitchFamily="34" charset="-128"/>
              </a:rPr>
              <a:t>スマホ</a:t>
            </a:r>
            <a:endParaRPr kumimoji="1" lang="ja-JP" altLang="en-US" sz="2100" b="1" kern="0" spc="-100" dirty="0">
              <a:solidFill>
                <a:schemeClr val="bg1"/>
              </a:solidFill>
              <a:latin typeface="Meiryo" panose="020B0604030504040204" pitchFamily="34" charset="-128"/>
              <a:ea typeface="Meiryo" panose="020B0604030504040204" pitchFamily="34" charset="-128"/>
            </a:endParaRPr>
          </a:p>
        </p:txBody>
      </p:sp>
      <p:sp>
        <p:nvSpPr>
          <p:cNvPr id="207" name="テキスト ボックス 206">
            <a:extLst>
              <a:ext uri="{FF2B5EF4-FFF2-40B4-BE49-F238E27FC236}">
                <a16:creationId xmlns:a16="http://schemas.microsoft.com/office/drawing/2014/main" id="{31170289-6823-462E-8798-38E5A6C5FADC}"/>
              </a:ext>
            </a:extLst>
          </p:cNvPr>
          <p:cNvSpPr txBox="1"/>
          <p:nvPr/>
        </p:nvSpPr>
        <p:spPr>
          <a:xfrm>
            <a:off x="5402258" y="2831430"/>
            <a:ext cx="1386918" cy="369332"/>
          </a:xfrm>
          <a:prstGeom prst="rect">
            <a:avLst/>
          </a:prstGeom>
          <a:noFill/>
        </p:spPr>
        <p:txBody>
          <a:bodyPr wrap="none" rtlCol="0">
            <a:spAutoFit/>
          </a:bodyPr>
          <a:lstStyle/>
          <a:p>
            <a:r>
              <a:rPr kumimoji="1" lang="en-US" altLang="ja-JP" b="1" dirty="0">
                <a:solidFill>
                  <a:schemeClr val="bg1"/>
                </a:solidFill>
                <a:latin typeface="Meiryo" panose="020B0604030504040204" pitchFamily="34" charset="-128"/>
                <a:ea typeface="Meiryo" panose="020B0604030504040204" pitchFamily="34" charset="-128"/>
              </a:rPr>
              <a:t>PC</a:t>
            </a:r>
            <a:r>
              <a:rPr kumimoji="1" lang="ja-JP" altLang="en-US" b="1">
                <a:solidFill>
                  <a:schemeClr val="bg1"/>
                </a:solidFill>
                <a:latin typeface="Meiryo" panose="020B0604030504040204" pitchFamily="34" charset="-128"/>
                <a:ea typeface="Meiryo" panose="020B0604030504040204" pitchFamily="34" charset="-128"/>
              </a:rPr>
              <a:t>＋</a:t>
            </a:r>
            <a:r>
              <a:rPr kumimoji="1" lang="ja-JP" altLang="en-US" b="1" spc="-100">
                <a:solidFill>
                  <a:schemeClr val="bg1"/>
                </a:solidFill>
                <a:latin typeface="Meiryo" panose="020B0604030504040204" pitchFamily="34" charset="-128"/>
                <a:ea typeface="Meiryo" panose="020B0604030504040204" pitchFamily="34" charset="-128"/>
              </a:rPr>
              <a:t>スマホ</a:t>
            </a:r>
            <a:endParaRPr kumimoji="1" lang="ja-JP" altLang="en-US" b="1" spc="-100" dirty="0">
              <a:solidFill>
                <a:schemeClr val="bg1"/>
              </a:solidFill>
              <a:latin typeface="Meiryo" panose="020B0604030504040204" pitchFamily="34" charset="-128"/>
              <a:ea typeface="Meiryo" panose="020B0604030504040204" pitchFamily="34" charset="-128"/>
            </a:endParaRPr>
          </a:p>
        </p:txBody>
      </p:sp>
      <p:sp>
        <p:nvSpPr>
          <p:cNvPr id="216" name="テキスト ボックス 215">
            <a:extLst>
              <a:ext uri="{FF2B5EF4-FFF2-40B4-BE49-F238E27FC236}">
                <a16:creationId xmlns:a16="http://schemas.microsoft.com/office/drawing/2014/main" id="{481E9284-C62B-4993-A1EF-EEDDB3A6B7A7}"/>
              </a:ext>
            </a:extLst>
          </p:cNvPr>
          <p:cNvSpPr txBox="1"/>
          <p:nvPr/>
        </p:nvSpPr>
        <p:spPr>
          <a:xfrm>
            <a:off x="2018309" y="4987473"/>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320</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4" name="テキスト ボックス 223">
            <a:extLst>
              <a:ext uri="{FF2B5EF4-FFF2-40B4-BE49-F238E27FC236}">
                <a16:creationId xmlns:a16="http://schemas.microsoft.com/office/drawing/2014/main" id="{0151E3B5-DE6D-4E9F-9305-6CBBC2AF9031}"/>
              </a:ext>
            </a:extLst>
          </p:cNvPr>
          <p:cNvSpPr txBox="1"/>
          <p:nvPr/>
        </p:nvSpPr>
        <p:spPr>
          <a:xfrm>
            <a:off x="3683880" y="4366862"/>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218</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5" name="テキスト ボックス 224">
            <a:extLst>
              <a:ext uri="{FF2B5EF4-FFF2-40B4-BE49-F238E27FC236}">
                <a16:creationId xmlns:a16="http://schemas.microsoft.com/office/drawing/2014/main" id="{663D1B4A-46F6-4BE4-9AEF-A6691B124A43}"/>
              </a:ext>
            </a:extLst>
          </p:cNvPr>
          <p:cNvSpPr txBox="1"/>
          <p:nvPr/>
        </p:nvSpPr>
        <p:spPr>
          <a:xfrm>
            <a:off x="3683880" y="4981042"/>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a:t>
            </a:r>
            <a:r>
              <a:rPr kumimoji="1" lang="en-US" altLang="ja-JP" sz="1400" b="1" dirty="0">
                <a:latin typeface="Meiryo" panose="020B0604030504040204" pitchFamily="34" charset="-128"/>
                <a:ea typeface="Meiryo" panose="020B0604030504040204" pitchFamily="34" charset="-128"/>
              </a:rPr>
              <a:t>00,000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7" name="テキスト ボックス 226">
            <a:extLst>
              <a:ext uri="{FF2B5EF4-FFF2-40B4-BE49-F238E27FC236}">
                <a16:creationId xmlns:a16="http://schemas.microsoft.com/office/drawing/2014/main" id="{C47DB22B-77AE-4B93-8035-F13108C4F4B5}"/>
              </a:ext>
            </a:extLst>
          </p:cNvPr>
          <p:cNvSpPr txBox="1"/>
          <p:nvPr/>
        </p:nvSpPr>
        <p:spPr>
          <a:xfrm>
            <a:off x="5384509" y="4360511"/>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242</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8" name="テキスト ボックス 227">
            <a:extLst>
              <a:ext uri="{FF2B5EF4-FFF2-40B4-BE49-F238E27FC236}">
                <a16:creationId xmlns:a16="http://schemas.microsoft.com/office/drawing/2014/main" id="{E7F6843B-A3D2-4025-824A-25C3D5EE450E}"/>
              </a:ext>
            </a:extLst>
          </p:cNvPr>
          <p:cNvSpPr txBox="1"/>
          <p:nvPr/>
        </p:nvSpPr>
        <p:spPr>
          <a:xfrm>
            <a:off x="5374319" y="4974691"/>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222</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pic>
        <p:nvPicPr>
          <p:cNvPr id="231" name="図 230">
            <a:extLst>
              <a:ext uri="{FF2B5EF4-FFF2-40B4-BE49-F238E27FC236}">
                <a16:creationId xmlns:a16="http://schemas.microsoft.com/office/drawing/2014/main" id="{C16F2A8A-DF20-4A6A-9197-3DC6FC6ADF7F}"/>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267745" y="3225370"/>
            <a:ext cx="852663" cy="537393"/>
          </a:xfrm>
          <a:prstGeom prst="rect">
            <a:avLst/>
          </a:prstGeom>
        </p:spPr>
      </p:pic>
      <p:pic>
        <p:nvPicPr>
          <p:cNvPr id="234" name="図 233">
            <a:extLst>
              <a:ext uri="{FF2B5EF4-FFF2-40B4-BE49-F238E27FC236}">
                <a16:creationId xmlns:a16="http://schemas.microsoft.com/office/drawing/2014/main" id="{5326A0ED-DCDB-4DF1-BC98-F1DA6E9AB5CF}"/>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4279213" y="3225370"/>
            <a:ext cx="265485" cy="523697"/>
          </a:xfrm>
          <a:prstGeom prst="rect">
            <a:avLst/>
          </a:prstGeom>
        </p:spPr>
      </p:pic>
      <p:cxnSp>
        <p:nvCxnSpPr>
          <p:cNvPr id="235" name="直線コネクタ 234">
            <a:extLst>
              <a:ext uri="{FF2B5EF4-FFF2-40B4-BE49-F238E27FC236}">
                <a16:creationId xmlns:a16="http://schemas.microsoft.com/office/drawing/2014/main" id="{0A9D00A4-22E5-48A8-855D-A1CA496CFACF}"/>
              </a:ext>
            </a:extLst>
          </p:cNvPr>
          <p:cNvCxnSpPr>
            <a:cxnSpLocks/>
          </p:cNvCxnSpPr>
          <p:nvPr/>
        </p:nvCxnSpPr>
        <p:spPr>
          <a:xfrm>
            <a:off x="5391771"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36" name="直線コネクタ 235">
            <a:extLst>
              <a:ext uri="{FF2B5EF4-FFF2-40B4-BE49-F238E27FC236}">
                <a16:creationId xmlns:a16="http://schemas.microsoft.com/office/drawing/2014/main" id="{6CFD71EE-7130-4A73-91A0-3FFBAB434FF4}"/>
              </a:ext>
            </a:extLst>
          </p:cNvPr>
          <p:cNvCxnSpPr>
            <a:cxnSpLocks/>
          </p:cNvCxnSpPr>
          <p:nvPr/>
        </p:nvCxnSpPr>
        <p:spPr>
          <a:xfrm>
            <a:off x="5391771"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237" name="図 236">
            <a:extLst>
              <a:ext uri="{FF2B5EF4-FFF2-40B4-BE49-F238E27FC236}">
                <a16:creationId xmlns:a16="http://schemas.microsoft.com/office/drawing/2014/main" id="{28989A0C-7B69-4DB4-AC91-986619D11CB1}"/>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5554555" y="3225370"/>
            <a:ext cx="1030790" cy="530291"/>
          </a:xfrm>
          <a:prstGeom prst="rect">
            <a:avLst/>
          </a:prstGeom>
        </p:spPr>
      </p:pic>
      <p:cxnSp>
        <p:nvCxnSpPr>
          <p:cNvPr id="269" name="直線コネクタ 268">
            <a:extLst>
              <a:ext uri="{FF2B5EF4-FFF2-40B4-BE49-F238E27FC236}">
                <a16:creationId xmlns:a16="http://schemas.microsoft.com/office/drawing/2014/main" id="{284D5320-0AAD-45C4-BD79-E0C233CBEA30}"/>
              </a:ext>
            </a:extLst>
          </p:cNvPr>
          <p:cNvCxnSpPr>
            <a:cxnSpLocks/>
          </p:cNvCxnSpPr>
          <p:nvPr/>
        </p:nvCxnSpPr>
        <p:spPr>
          <a:xfrm>
            <a:off x="5409771"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5" name="台形 4">
            <a:extLst>
              <a:ext uri="{FF2B5EF4-FFF2-40B4-BE49-F238E27FC236}">
                <a16:creationId xmlns:a16="http://schemas.microsoft.com/office/drawing/2014/main" id="{FFF1C4B9-2C6D-FE49-9EA8-14FDA734FC18}"/>
              </a:ext>
            </a:extLst>
          </p:cNvPr>
          <p:cNvSpPr/>
          <p:nvPr/>
        </p:nvSpPr>
        <p:spPr>
          <a:xfrm rot="10800000">
            <a:off x="1912792" y="2811155"/>
            <a:ext cx="1513576" cy="324000"/>
          </a:xfrm>
          <a:prstGeom prst="trapezoid">
            <a:avLst/>
          </a:prstGeom>
          <a:solidFill>
            <a:srgbClr val="74B145"/>
          </a:solidFill>
          <a:ln w="5715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8E4F8BF8-7611-2240-9865-8C1C46BD883B}"/>
              </a:ext>
            </a:extLst>
          </p:cNvPr>
          <p:cNvCxnSpPr/>
          <p:nvPr/>
        </p:nvCxnSpPr>
        <p:spPr>
          <a:xfrm>
            <a:off x="5244710" y="2799116"/>
            <a:ext cx="0" cy="27113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C799470B-2023-8E40-8178-D25B2262281A}"/>
              </a:ext>
            </a:extLst>
          </p:cNvPr>
          <p:cNvCxnSpPr/>
          <p:nvPr/>
        </p:nvCxnSpPr>
        <p:spPr>
          <a:xfrm>
            <a:off x="3545063" y="2799116"/>
            <a:ext cx="0" cy="27113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01" name="テキスト ボックス 200">
            <a:extLst>
              <a:ext uri="{FF2B5EF4-FFF2-40B4-BE49-F238E27FC236}">
                <a16:creationId xmlns:a16="http://schemas.microsoft.com/office/drawing/2014/main" id="{D5ED5AA8-91E6-4C55-88DD-FA540CB8F059}"/>
              </a:ext>
            </a:extLst>
          </p:cNvPr>
          <p:cNvSpPr txBox="1"/>
          <p:nvPr/>
        </p:nvSpPr>
        <p:spPr>
          <a:xfrm>
            <a:off x="2350743" y="2790522"/>
            <a:ext cx="607859" cy="461665"/>
          </a:xfrm>
          <a:prstGeom prst="rect">
            <a:avLst/>
          </a:prstGeom>
          <a:noFill/>
        </p:spPr>
        <p:txBody>
          <a:bodyPr wrap="none" rtlCol="0">
            <a:spAutoFit/>
          </a:bodyPr>
          <a:lstStyle/>
          <a:p>
            <a:r>
              <a:rPr kumimoji="1" lang="en-US" altLang="ja-JP" sz="2400" b="1" dirty="0">
                <a:solidFill>
                  <a:schemeClr val="bg1"/>
                </a:solidFill>
                <a:latin typeface="Meiryo" panose="020B0604030504040204" pitchFamily="34" charset="-128"/>
                <a:ea typeface="Meiryo" panose="020B0604030504040204" pitchFamily="34" charset="-128"/>
              </a:rPr>
              <a:t>PC</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272" name="平行四辺形 271">
            <a:extLst>
              <a:ext uri="{FF2B5EF4-FFF2-40B4-BE49-F238E27FC236}">
                <a16:creationId xmlns:a16="http://schemas.microsoft.com/office/drawing/2014/main" id="{F5A52874-88CA-F542-B53D-89396DDCD8A3}"/>
              </a:ext>
            </a:extLst>
          </p:cNvPr>
          <p:cNvSpPr/>
          <p:nvPr/>
        </p:nvSpPr>
        <p:spPr>
          <a:xfrm>
            <a:off x="7324648" y="56634"/>
            <a:ext cx="1272154" cy="323405"/>
          </a:xfrm>
          <a:prstGeom prst="parallelogram">
            <a:avLst/>
          </a:prstGeom>
          <a:solidFill>
            <a:schemeClr val="bg1"/>
          </a:solidFill>
          <a:ln w="50800" cap="rnd">
            <a:solidFill>
              <a:srgbClr val="74B145"/>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平行四辺形 273">
            <a:extLst>
              <a:ext uri="{FF2B5EF4-FFF2-40B4-BE49-F238E27FC236}">
                <a16:creationId xmlns:a16="http://schemas.microsoft.com/office/drawing/2014/main" id="{B7F04D89-4097-F74D-88F4-5C337844765D}"/>
              </a:ext>
            </a:extLst>
          </p:cNvPr>
          <p:cNvSpPr/>
          <p:nvPr/>
        </p:nvSpPr>
        <p:spPr>
          <a:xfrm>
            <a:off x="8568687" y="56634"/>
            <a:ext cx="1272154" cy="323405"/>
          </a:xfrm>
          <a:prstGeom prst="parallelogram">
            <a:avLst/>
          </a:prstGeom>
          <a:solidFill>
            <a:schemeClr val="bg1"/>
          </a:solidFill>
          <a:ln w="50800" cap="rnd">
            <a:solidFill>
              <a:srgbClr val="74B145"/>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4" descr="「ヤフーロゴ」の画像検索結果">
            <a:hlinkClick r:id="rId7"/>
            <a:extLst>
              <a:ext uri="{FF2B5EF4-FFF2-40B4-BE49-F238E27FC236}">
                <a16:creationId xmlns:a16="http://schemas.microsoft.com/office/drawing/2014/main" id="{46B96818-4BB0-0F4C-9123-89F71D470AF5}"/>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875566" y="132399"/>
            <a:ext cx="669243" cy="210957"/>
          </a:xfrm>
          <a:prstGeom prst="rect">
            <a:avLst/>
          </a:prstGeom>
          <a:noFill/>
        </p:spPr>
      </p:pic>
      <p:cxnSp>
        <p:nvCxnSpPr>
          <p:cNvPr id="282" name="直線コネクタ 281">
            <a:extLst>
              <a:ext uri="{FF2B5EF4-FFF2-40B4-BE49-F238E27FC236}">
                <a16:creationId xmlns:a16="http://schemas.microsoft.com/office/drawing/2014/main" id="{09750A97-2BD8-3648-8878-E84AA67F4379}"/>
              </a:ext>
            </a:extLst>
          </p:cNvPr>
          <p:cNvCxnSpPr>
            <a:cxnSpLocks/>
          </p:cNvCxnSpPr>
          <p:nvPr/>
        </p:nvCxnSpPr>
        <p:spPr>
          <a:xfrm>
            <a:off x="3724336"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84" name="直線コネクタ 283">
            <a:extLst>
              <a:ext uri="{FF2B5EF4-FFF2-40B4-BE49-F238E27FC236}">
                <a16:creationId xmlns:a16="http://schemas.microsoft.com/office/drawing/2014/main" id="{24ECF07F-CA34-E648-928D-6999E21D0533}"/>
              </a:ext>
            </a:extLst>
          </p:cNvPr>
          <p:cNvCxnSpPr>
            <a:cxnSpLocks/>
          </p:cNvCxnSpPr>
          <p:nvPr/>
        </p:nvCxnSpPr>
        <p:spPr>
          <a:xfrm>
            <a:off x="3724336"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2" name="直線コネクタ 291">
            <a:extLst>
              <a:ext uri="{FF2B5EF4-FFF2-40B4-BE49-F238E27FC236}">
                <a16:creationId xmlns:a16="http://schemas.microsoft.com/office/drawing/2014/main" id="{9FFCB5F0-73DB-5E49-ADDA-262BC90DC55C}"/>
              </a:ext>
            </a:extLst>
          </p:cNvPr>
          <p:cNvCxnSpPr>
            <a:cxnSpLocks/>
          </p:cNvCxnSpPr>
          <p:nvPr/>
        </p:nvCxnSpPr>
        <p:spPr>
          <a:xfrm>
            <a:off x="3742336"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3" name="直線コネクタ 292">
            <a:extLst>
              <a:ext uri="{FF2B5EF4-FFF2-40B4-BE49-F238E27FC236}">
                <a16:creationId xmlns:a16="http://schemas.microsoft.com/office/drawing/2014/main" id="{AE245413-E1AC-8940-B69E-72664800E4D7}"/>
              </a:ext>
            </a:extLst>
          </p:cNvPr>
          <p:cNvCxnSpPr>
            <a:cxnSpLocks/>
          </p:cNvCxnSpPr>
          <p:nvPr/>
        </p:nvCxnSpPr>
        <p:spPr>
          <a:xfrm>
            <a:off x="1994148"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4" name="直線コネクタ 293">
            <a:extLst>
              <a:ext uri="{FF2B5EF4-FFF2-40B4-BE49-F238E27FC236}">
                <a16:creationId xmlns:a16="http://schemas.microsoft.com/office/drawing/2014/main" id="{00594EFF-1604-0E49-B12A-EEBD05DE57B0}"/>
              </a:ext>
            </a:extLst>
          </p:cNvPr>
          <p:cNvCxnSpPr>
            <a:cxnSpLocks/>
          </p:cNvCxnSpPr>
          <p:nvPr/>
        </p:nvCxnSpPr>
        <p:spPr>
          <a:xfrm>
            <a:off x="1994148"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5" name="直線コネクタ 294">
            <a:extLst>
              <a:ext uri="{FF2B5EF4-FFF2-40B4-BE49-F238E27FC236}">
                <a16:creationId xmlns:a16="http://schemas.microsoft.com/office/drawing/2014/main" id="{F39157D7-EB4F-7A4A-B5D8-D7A36A03A6AD}"/>
              </a:ext>
            </a:extLst>
          </p:cNvPr>
          <p:cNvCxnSpPr>
            <a:cxnSpLocks/>
          </p:cNvCxnSpPr>
          <p:nvPr/>
        </p:nvCxnSpPr>
        <p:spPr>
          <a:xfrm>
            <a:off x="2012148"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54" name="円/楕円 279">
            <a:extLst>
              <a:ext uri="{FF2B5EF4-FFF2-40B4-BE49-F238E27FC236}">
                <a16:creationId xmlns:a16="http://schemas.microsoft.com/office/drawing/2014/main" id="{A982365A-AA02-432F-B42E-7DB935BF10A8}"/>
              </a:ext>
            </a:extLst>
          </p:cNvPr>
          <p:cNvSpPr>
            <a:spLocks noChangeAspect="1"/>
          </p:cNvSpPr>
          <p:nvPr/>
        </p:nvSpPr>
        <p:spPr>
          <a:xfrm>
            <a:off x="2608981"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55" name="円/楕円 280">
            <a:extLst>
              <a:ext uri="{FF2B5EF4-FFF2-40B4-BE49-F238E27FC236}">
                <a16:creationId xmlns:a16="http://schemas.microsoft.com/office/drawing/2014/main" id="{9BB822D8-2414-44DD-A0BF-FBC5EDF08A22}"/>
              </a:ext>
            </a:extLst>
          </p:cNvPr>
          <p:cNvSpPr>
            <a:spLocks noChangeAspect="1"/>
          </p:cNvSpPr>
          <p:nvPr/>
        </p:nvSpPr>
        <p:spPr>
          <a:xfrm>
            <a:off x="4306319"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59" name="円/楕円 281">
            <a:extLst>
              <a:ext uri="{FF2B5EF4-FFF2-40B4-BE49-F238E27FC236}">
                <a16:creationId xmlns:a16="http://schemas.microsoft.com/office/drawing/2014/main" id="{B98D657C-5130-42E2-A372-BF063DD89224}"/>
              </a:ext>
            </a:extLst>
          </p:cNvPr>
          <p:cNvSpPr>
            <a:spLocks noChangeAspect="1"/>
          </p:cNvSpPr>
          <p:nvPr/>
        </p:nvSpPr>
        <p:spPr>
          <a:xfrm>
            <a:off x="5984629"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61" name="Text Box 11">
            <a:extLst>
              <a:ext uri="{FF2B5EF4-FFF2-40B4-BE49-F238E27FC236}">
                <a16:creationId xmlns:a16="http://schemas.microsoft.com/office/drawing/2014/main" id="{96F7C3E0-22F8-411A-B53C-EFC4272CC7A4}"/>
              </a:ext>
            </a:extLst>
          </p:cNvPr>
          <p:cNvSpPr txBox="1">
            <a:spLocks noChangeArrowheads="1"/>
          </p:cNvSpPr>
          <p:nvPr/>
        </p:nvSpPr>
        <p:spPr bwMode="auto">
          <a:xfrm>
            <a:off x="2622569" y="3904225"/>
            <a:ext cx="3531017" cy="265457"/>
          </a:xfrm>
          <a:prstGeom prst="rect">
            <a:avLst/>
          </a:prstGeom>
          <a:noFill/>
          <a:ln w="28575">
            <a:noFill/>
            <a:miter lim="800000"/>
            <a:headEnd/>
            <a:tailEnd type="none" w="med" len="sm"/>
          </a:ln>
          <a:effectLst/>
        </p:spPr>
        <p:txBody>
          <a:bodyPr wrap="square" lIns="0" tIns="0" rIns="0" bIns="0">
            <a:spAutoFit/>
          </a:bodyPr>
          <a:lstStyle/>
          <a:p>
            <a:pPr algn="ctr" defTabSz="913972">
              <a:lnSpc>
                <a:spcPct val="120000"/>
              </a:lnSpc>
            </a:pPr>
            <a:r>
              <a:rPr lang="ja-JP" altLang="en-US" sz="1500" b="1" spc="100" dirty="0">
                <a:effectLst>
                  <a:glow rad="228600">
                    <a:srgbClr val="E4F1DA"/>
                  </a:glow>
                </a:effectLst>
                <a:latin typeface="メイリオ" pitchFamily="50" charset="-128"/>
                <a:ea typeface="メイリオ" pitchFamily="50" charset="-128"/>
                <a:cs typeface="メイリオ" pitchFamily="50" charset="-128"/>
              </a:rPr>
              <a:t>平日開始の</a:t>
            </a:r>
            <a:r>
              <a:rPr lang="en-US" altLang="ja-JP" sz="1500" b="1" spc="100" dirty="0">
                <a:effectLst>
                  <a:glow rad="228600">
                    <a:srgbClr val="E4F1DA"/>
                  </a:glow>
                </a:effectLst>
                <a:latin typeface="メイリオ" pitchFamily="50" charset="-128"/>
                <a:ea typeface="メイリオ" pitchFamily="50" charset="-128"/>
                <a:cs typeface="メイリオ" pitchFamily="50" charset="-128"/>
              </a:rPr>
              <a:t>5</a:t>
            </a:r>
            <a:r>
              <a:rPr lang="ja-JP" altLang="en-US" sz="1500" b="1" spc="100" dirty="0">
                <a:effectLst>
                  <a:glow rad="228600">
                    <a:srgbClr val="E4F1DA"/>
                  </a:glow>
                </a:effectLst>
                <a:latin typeface="メイリオ" pitchFamily="50" charset="-128"/>
                <a:ea typeface="メイリオ" pitchFamily="50" charset="-128"/>
                <a:cs typeface="メイリオ" pitchFamily="50" charset="-128"/>
              </a:rPr>
              <a:t>日</a:t>
            </a:r>
            <a:r>
              <a:rPr lang="en-US" altLang="ja-JP" sz="1500" b="1" spc="100" dirty="0">
                <a:effectLst>
                  <a:glow rad="228600">
                    <a:srgbClr val="E4F1DA"/>
                  </a:glow>
                </a:effectLst>
                <a:latin typeface="メイリオ" pitchFamily="50" charset="-128"/>
                <a:ea typeface="メイリオ" pitchFamily="50" charset="-128"/>
                <a:cs typeface="メイリオ" pitchFamily="50" charset="-128"/>
              </a:rPr>
              <a:t>〜</a:t>
            </a:r>
            <a:r>
              <a:rPr lang="en-US" altLang="ja-JP" sz="1500" b="1" spc="100" dirty="0">
                <a:ln w="0">
                  <a:noFill/>
                </a:ln>
                <a:solidFill>
                  <a:srgbClr val="FF0000"/>
                </a:solidFill>
                <a:effectLst>
                  <a:glow rad="228600">
                    <a:srgbClr val="E4F1DA"/>
                  </a:glow>
                </a:effectLst>
                <a:latin typeface="メイリオ" pitchFamily="50" charset="-128"/>
                <a:ea typeface="メイリオ" pitchFamily="50" charset="-128"/>
                <a:cs typeface="メイリオ" pitchFamily="50" charset="-128"/>
              </a:rPr>
              <a:t>1</a:t>
            </a:r>
            <a:r>
              <a:rPr lang="ja-JP" altLang="en-US" sz="1500" b="1" spc="100" dirty="0">
                <a:ln w="0">
                  <a:noFill/>
                </a:ln>
                <a:solidFill>
                  <a:srgbClr val="FF0000"/>
                </a:solidFill>
                <a:effectLst>
                  <a:glow rad="228600">
                    <a:srgbClr val="E4F1DA"/>
                  </a:glow>
                </a:effectLst>
                <a:latin typeface="メイリオ" pitchFamily="50" charset="-128"/>
                <a:ea typeface="メイリオ" pitchFamily="50" charset="-128"/>
                <a:cs typeface="メイリオ" pitchFamily="50" charset="-128"/>
              </a:rPr>
              <a:t>ヶ月間</a:t>
            </a:r>
            <a:r>
              <a:rPr lang="ja-JP" altLang="en-US" sz="1500" b="1" spc="100" dirty="0">
                <a:effectLst>
                  <a:glow rad="228600">
                    <a:srgbClr val="E4F1DA"/>
                  </a:glow>
                </a:effectLst>
                <a:latin typeface="メイリオ" pitchFamily="50" charset="-128"/>
                <a:ea typeface="メイリオ" pitchFamily="50" charset="-128"/>
                <a:cs typeface="メイリオ" pitchFamily="50" charset="-128"/>
              </a:rPr>
              <a:t>で自由設定　</a:t>
            </a:r>
            <a:endParaRPr lang="en-US" altLang="ja-JP" sz="1500" spc="100" dirty="0">
              <a:effectLst>
                <a:glow rad="228600">
                  <a:srgbClr val="E4F1DA"/>
                </a:glow>
              </a:effectLst>
              <a:latin typeface="メイリオ" pitchFamily="50" charset="-128"/>
              <a:ea typeface="メイリオ" pitchFamily="50" charset="-128"/>
              <a:cs typeface="メイリオ" pitchFamily="50" charset="-128"/>
            </a:endParaRPr>
          </a:p>
        </p:txBody>
      </p:sp>
      <p:sp>
        <p:nvSpPr>
          <p:cNvPr id="276" name="平行四辺形 275">
            <a:extLst>
              <a:ext uri="{FF2B5EF4-FFF2-40B4-BE49-F238E27FC236}">
                <a16:creationId xmlns:a16="http://schemas.microsoft.com/office/drawing/2014/main" id="{1791AA5D-E099-6B4E-A387-CE81C776E564}"/>
              </a:ext>
            </a:extLst>
          </p:cNvPr>
          <p:cNvSpPr/>
          <p:nvPr/>
        </p:nvSpPr>
        <p:spPr>
          <a:xfrm>
            <a:off x="177693" y="1047311"/>
            <a:ext cx="673027" cy="689838"/>
          </a:xfrm>
          <a:prstGeom prst="parallelogram">
            <a:avLst>
              <a:gd name="adj" fmla="val 27873"/>
            </a:avLst>
          </a:prstGeom>
          <a:gradFill>
            <a:gsLst>
              <a:gs pos="100000">
                <a:srgbClr val="74B145"/>
              </a:gs>
              <a:gs pos="0">
                <a:srgbClr val="E4F1DA"/>
              </a:gs>
            </a:gsLst>
            <a:lin ang="16200000" scaled="1"/>
          </a:gradFill>
          <a:ln w="76200" cap="rnd">
            <a:gradFill>
              <a:gsLst>
                <a:gs pos="0">
                  <a:srgbClr val="74B145"/>
                </a:gs>
                <a:gs pos="100000">
                  <a:srgbClr val="E4F1DA"/>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テキスト ボックス 222">
            <a:extLst>
              <a:ext uri="{FF2B5EF4-FFF2-40B4-BE49-F238E27FC236}">
                <a16:creationId xmlns:a16="http://schemas.microsoft.com/office/drawing/2014/main" id="{66AB387E-F4B1-D741-8B09-C52695BA40ED}"/>
              </a:ext>
            </a:extLst>
          </p:cNvPr>
          <p:cNvSpPr txBox="1"/>
          <p:nvPr/>
        </p:nvSpPr>
        <p:spPr>
          <a:xfrm>
            <a:off x="219809" y="94093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1</a:t>
            </a:r>
          </a:p>
        </p:txBody>
      </p:sp>
      <p:sp>
        <p:nvSpPr>
          <p:cNvPr id="301" name="平行四辺形 300">
            <a:extLst>
              <a:ext uri="{FF2B5EF4-FFF2-40B4-BE49-F238E27FC236}">
                <a16:creationId xmlns:a16="http://schemas.microsoft.com/office/drawing/2014/main" id="{E34C82A2-0209-A34F-95AB-D6F553709AE8}"/>
              </a:ext>
            </a:extLst>
          </p:cNvPr>
          <p:cNvSpPr/>
          <p:nvPr/>
        </p:nvSpPr>
        <p:spPr>
          <a:xfrm>
            <a:off x="177693" y="2317131"/>
            <a:ext cx="673027" cy="689838"/>
          </a:xfrm>
          <a:prstGeom prst="parallelogram">
            <a:avLst>
              <a:gd name="adj" fmla="val 27873"/>
            </a:avLst>
          </a:prstGeom>
          <a:gradFill>
            <a:gsLst>
              <a:gs pos="100000">
                <a:srgbClr val="74B145"/>
              </a:gs>
              <a:gs pos="0">
                <a:srgbClr val="E4F1DA"/>
              </a:gs>
            </a:gsLst>
            <a:lin ang="16200000" scaled="1"/>
          </a:gradFill>
          <a:ln w="76200" cap="rnd">
            <a:gradFill>
              <a:gsLst>
                <a:gs pos="0">
                  <a:srgbClr val="74B145"/>
                </a:gs>
                <a:gs pos="100000">
                  <a:srgbClr val="E4F1DA"/>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テキスト ボックス 301">
            <a:extLst>
              <a:ext uri="{FF2B5EF4-FFF2-40B4-BE49-F238E27FC236}">
                <a16:creationId xmlns:a16="http://schemas.microsoft.com/office/drawing/2014/main" id="{603153F0-6F04-274A-B288-A5409C3DC94A}"/>
              </a:ext>
            </a:extLst>
          </p:cNvPr>
          <p:cNvSpPr txBox="1"/>
          <p:nvPr/>
        </p:nvSpPr>
        <p:spPr>
          <a:xfrm>
            <a:off x="219809" y="221075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2</a:t>
            </a:r>
          </a:p>
        </p:txBody>
      </p:sp>
      <p:sp>
        <p:nvSpPr>
          <p:cNvPr id="221" name="角丸四角形 204">
            <a:extLst>
              <a:ext uri="{FF2B5EF4-FFF2-40B4-BE49-F238E27FC236}">
                <a16:creationId xmlns:a16="http://schemas.microsoft.com/office/drawing/2014/main" id="{1C56706A-217D-4849-BA42-39641EEBD5AC}"/>
              </a:ext>
            </a:extLst>
          </p:cNvPr>
          <p:cNvSpPr/>
          <p:nvPr/>
        </p:nvSpPr>
        <p:spPr>
          <a:xfrm>
            <a:off x="7212470" y="2793355"/>
            <a:ext cx="2402211" cy="2664000"/>
          </a:xfrm>
          <a:prstGeom prst="roundRect">
            <a:avLst>
              <a:gd name="adj" fmla="val 4415"/>
            </a:avLst>
          </a:prstGeom>
          <a:solidFill>
            <a:srgbClr val="E4F1DA"/>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260" name="十字形 259">
            <a:extLst>
              <a:ext uri="{FF2B5EF4-FFF2-40B4-BE49-F238E27FC236}">
                <a16:creationId xmlns:a16="http://schemas.microsoft.com/office/drawing/2014/main" id="{63215458-5BFF-744F-A7FC-8DE6C5B8B5F4}"/>
              </a:ext>
            </a:extLst>
          </p:cNvPr>
          <p:cNvSpPr/>
          <p:nvPr/>
        </p:nvSpPr>
        <p:spPr>
          <a:xfrm>
            <a:off x="6898464" y="3952297"/>
            <a:ext cx="391596" cy="391596"/>
          </a:xfrm>
          <a:prstGeom prst="plus">
            <a:avLst>
              <a:gd name="adj" fmla="val 38383"/>
            </a:avLst>
          </a:prstGeom>
          <a:solidFill>
            <a:schemeClr val="tx1">
              <a:lumMod val="75000"/>
              <a:lumOff val="25000"/>
            </a:schemeClr>
          </a:solidFill>
          <a:ln>
            <a:noFill/>
          </a:ln>
          <a:effectLst>
            <a:glow rad="635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0" name="台形 279">
            <a:extLst>
              <a:ext uri="{FF2B5EF4-FFF2-40B4-BE49-F238E27FC236}">
                <a16:creationId xmlns:a16="http://schemas.microsoft.com/office/drawing/2014/main" id="{29042998-75E4-5748-BA2E-6D9831288DF8}"/>
              </a:ext>
            </a:extLst>
          </p:cNvPr>
          <p:cNvSpPr/>
          <p:nvPr/>
        </p:nvSpPr>
        <p:spPr>
          <a:xfrm rot="10800000">
            <a:off x="7254428" y="2811154"/>
            <a:ext cx="2310258" cy="324000"/>
          </a:xfrm>
          <a:prstGeom prst="trapezoid">
            <a:avLst/>
          </a:prstGeom>
          <a:solidFill>
            <a:srgbClr val="649B3D"/>
          </a:solidFill>
          <a:ln w="57150" cap="rnd">
            <a:solidFill>
              <a:srgbClr val="649B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テキスト ボックス 191">
            <a:extLst>
              <a:ext uri="{FF2B5EF4-FFF2-40B4-BE49-F238E27FC236}">
                <a16:creationId xmlns:a16="http://schemas.microsoft.com/office/drawing/2014/main" id="{C0DEBF15-F42D-7A44-BC63-DB4B0A11622A}"/>
              </a:ext>
            </a:extLst>
          </p:cNvPr>
          <p:cNvSpPr txBox="1"/>
          <p:nvPr/>
        </p:nvSpPr>
        <p:spPr>
          <a:xfrm>
            <a:off x="7180878" y="2769754"/>
            <a:ext cx="2064417" cy="430887"/>
          </a:xfrm>
          <a:prstGeom prst="rect">
            <a:avLst/>
          </a:prstGeom>
          <a:noFill/>
        </p:spPr>
        <p:txBody>
          <a:bodyPr wrap="square" rtlCol="0">
            <a:spAutoFit/>
          </a:bodyPr>
          <a:lstStyle/>
          <a:p>
            <a:pPr algn="ctr"/>
            <a:r>
              <a:rPr lang="ja-JP" altLang="en-US" sz="1100" b="1">
                <a:solidFill>
                  <a:schemeClr val="bg1"/>
                </a:solidFill>
                <a:latin typeface="Meiryo" charset="-128"/>
                <a:ea typeface="Meiryo" charset="-128"/>
                <a:cs typeface="Meiryo" charset="-128"/>
              </a:rPr>
              <a:t>近鉄大阪難波駅 </a:t>
            </a:r>
          </a:p>
          <a:p>
            <a:pPr algn="ctr"/>
            <a:r>
              <a:rPr lang="ja-JP" altLang="en-US" sz="1000" b="1">
                <a:solidFill>
                  <a:schemeClr val="bg1"/>
                </a:solidFill>
                <a:latin typeface="Meiryo" charset="-128"/>
                <a:ea typeface="Meiryo" charset="-128"/>
                <a:cs typeface="Meiryo" charset="-128"/>
              </a:rPr>
              <a:t>近鉄なんばアーバンビジョン</a:t>
            </a:r>
            <a:endParaRPr lang="ja-JP" altLang="en-US" sz="1100" b="1">
              <a:solidFill>
                <a:schemeClr val="bg1"/>
              </a:solidFill>
              <a:latin typeface="Meiryo" charset="-128"/>
              <a:ea typeface="Meiryo" charset="-128"/>
              <a:cs typeface="Meiryo" charset="-128"/>
            </a:endParaRPr>
          </a:p>
        </p:txBody>
      </p:sp>
      <p:sp>
        <p:nvSpPr>
          <p:cNvPr id="179" name="テキスト ボックス 178">
            <a:extLst>
              <a:ext uri="{FF2B5EF4-FFF2-40B4-BE49-F238E27FC236}">
                <a16:creationId xmlns:a16="http://schemas.microsoft.com/office/drawing/2014/main" id="{CE20491A-3036-AE4B-9D35-230141423F43}"/>
              </a:ext>
            </a:extLst>
          </p:cNvPr>
          <p:cNvSpPr txBox="1"/>
          <p:nvPr/>
        </p:nvSpPr>
        <p:spPr>
          <a:xfrm>
            <a:off x="1713562" y="90580"/>
            <a:ext cx="4885579" cy="30469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altLang="ja-JP" sz="1200" b="1" dirty="0">
                <a:solidFill>
                  <a:srgbClr val="FF0000"/>
                </a:solidFill>
                <a:latin typeface="Meiryo" panose="020B0604030504040204" pitchFamily="34" charset="-128"/>
                <a:ea typeface="Meiryo" panose="020B0604030504040204" pitchFamily="34" charset="-128"/>
              </a:rPr>
              <a:t>2</a:t>
            </a:r>
            <a:r>
              <a:rPr kumimoji="0" lang="ja-JP" altLang="en-US"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次利用可能な動画制作</a:t>
            </a:r>
            <a:r>
              <a:rPr kumimoji="0" lang="ja-JP" altLang="en-US"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から広告出稿までのオールインワン企画！</a:t>
            </a:r>
            <a:endParaRPr kumimoji="0" lang="en-US" altLang="ja-JP"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189" name="円/楕円 188">
            <a:extLst>
              <a:ext uri="{FF2B5EF4-FFF2-40B4-BE49-F238E27FC236}">
                <a16:creationId xmlns:a16="http://schemas.microsoft.com/office/drawing/2014/main" id="{DAD63A05-862C-0B46-8DC1-BD23C2045640}"/>
              </a:ext>
            </a:extLst>
          </p:cNvPr>
          <p:cNvSpPr>
            <a:spLocks noChangeAspect="1"/>
          </p:cNvSpPr>
          <p:nvPr/>
        </p:nvSpPr>
        <p:spPr>
          <a:xfrm>
            <a:off x="3318201" y="278399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74B145"/>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74B145"/>
              </a:solidFill>
              <a:effectLst/>
              <a:uLnTx/>
              <a:uFillTx/>
              <a:latin typeface="Meiryo" panose="020B0604030504040204" pitchFamily="34" charset="-128"/>
              <a:ea typeface="Meiryo" panose="020B0604030504040204" pitchFamily="34" charset="-128"/>
              <a:cs typeface="+mn-cs"/>
            </a:endParaRPr>
          </a:p>
        </p:txBody>
      </p:sp>
      <p:sp>
        <p:nvSpPr>
          <p:cNvPr id="190" name="円/楕円 140">
            <a:extLst>
              <a:ext uri="{FF2B5EF4-FFF2-40B4-BE49-F238E27FC236}">
                <a16:creationId xmlns:a16="http://schemas.microsoft.com/office/drawing/2014/main" id="{599D991D-061C-544A-9139-0617F99884F9}"/>
              </a:ext>
            </a:extLst>
          </p:cNvPr>
          <p:cNvSpPr>
            <a:spLocks noChangeAspect="1"/>
          </p:cNvSpPr>
          <p:nvPr/>
        </p:nvSpPr>
        <p:spPr>
          <a:xfrm>
            <a:off x="5049192" y="278399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74B145"/>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74B145"/>
              </a:solidFill>
              <a:effectLst/>
              <a:uLnTx/>
              <a:uFillTx/>
              <a:latin typeface="Meiryo" panose="020B0604030504040204" pitchFamily="34" charset="-128"/>
              <a:ea typeface="Meiryo" panose="020B0604030504040204" pitchFamily="34" charset="-128"/>
              <a:cs typeface="+mn-cs"/>
            </a:endParaRPr>
          </a:p>
        </p:txBody>
      </p:sp>
      <p:sp>
        <p:nvSpPr>
          <p:cNvPr id="142" name="Text Box 171">
            <a:extLst>
              <a:ext uri="{FF2B5EF4-FFF2-40B4-BE49-F238E27FC236}">
                <a16:creationId xmlns:a16="http://schemas.microsoft.com/office/drawing/2014/main" id="{87A51DC1-45E3-9943-8033-38C7C3757EA3}"/>
              </a:ext>
            </a:extLst>
          </p:cNvPr>
          <p:cNvSpPr txBox="1">
            <a:spLocks noChangeArrowheads="1"/>
          </p:cNvSpPr>
          <p:nvPr/>
        </p:nvSpPr>
        <p:spPr bwMode="gray">
          <a:xfrm>
            <a:off x="7345773" y="110354"/>
            <a:ext cx="1226296" cy="19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731" tIns="37866" rIns="75731" bIns="37866">
            <a:spAutoFit/>
          </a:bodyPr>
          <a:lstStyle>
            <a:lvl1pPr defTabSz="757238">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defTabSz="757238">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defTabSz="757238">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757238">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defTabSz="757238">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defTabSz="757238"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None/>
            </a:pPr>
            <a:r>
              <a:rPr lang="ja-JP" altLang="en-US" sz="800" b="1">
                <a:latin typeface="Meiryo UI" panose="020B0604030504040204" pitchFamily="50" charset="-128"/>
                <a:ea typeface="Meiryo UI" panose="020B0604030504040204" pitchFamily="50" charset="-128"/>
              </a:rPr>
              <a:t>近鉄なんば</a:t>
            </a:r>
            <a:r>
              <a:rPr lang="en-US" altLang="ja-JP" sz="800" b="1" dirty="0">
                <a:latin typeface="Meiryo UI" panose="020B0604030504040204" pitchFamily="50" charset="-128"/>
                <a:ea typeface="Meiryo UI" panose="020B0604030504040204" pitchFamily="50" charset="-128"/>
              </a:rPr>
              <a:t>DS</a:t>
            </a:r>
            <a:endParaRPr lang="ja-JP" altLang="en-US" sz="800" b="1" dirty="0">
              <a:latin typeface="Meiryo UI" panose="020B0604030504040204" pitchFamily="50" charset="-128"/>
              <a:ea typeface="Meiryo UI" panose="020B0604030504040204" pitchFamily="50" charset="-128"/>
            </a:endParaRPr>
          </a:p>
        </p:txBody>
      </p:sp>
      <p:sp>
        <p:nvSpPr>
          <p:cNvPr id="146" name="四角形: 角を丸くする 8">
            <a:extLst>
              <a:ext uri="{FF2B5EF4-FFF2-40B4-BE49-F238E27FC236}">
                <a16:creationId xmlns:a16="http://schemas.microsoft.com/office/drawing/2014/main" id="{9F32F842-8A7C-1D4C-AECE-A239490029AE}"/>
              </a:ext>
            </a:extLst>
          </p:cNvPr>
          <p:cNvSpPr/>
          <p:nvPr/>
        </p:nvSpPr>
        <p:spPr bwMode="gray">
          <a:xfrm>
            <a:off x="7430697" y="4425389"/>
            <a:ext cx="1996562" cy="316533"/>
          </a:xfrm>
          <a:prstGeom prst="roundRect">
            <a:avLst>
              <a:gd name="adj" fmla="val 50000"/>
            </a:avLst>
          </a:prstGeom>
          <a:solidFill>
            <a:srgbClr val="649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a:extLst>
              <a:ext uri="{FF2B5EF4-FFF2-40B4-BE49-F238E27FC236}">
                <a16:creationId xmlns:a16="http://schemas.microsoft.com/office/drawing/2014/main" id="{522356C7-0CF4-214A-ACE7-E6A116FFB37E}"/>
              </a:ext>
            </a:extLst>
          </p:cNvPr>
          <p:cNvSpPr/>
          <p:nvPr/>
        </p:nvSpPr>
        <p:spPr bwMode="gray">
          <a:xfrm>
            <a:off x="7632541" y="4448876"/>
            <a:ext cx="776056" cy="215444"/>
          </a:xfrm>
          <a:prstGeom prst="rect">
            <a:avLst/>
          </a:prstGeom>
        </p:spPr>
        <p:txBody>
          <a:bodyPr wrap="square">
            <a:spAutoFit/>
          </a:bodyPr>
          <a:lstStyle/>
          <a:p>
            <a:pPr algn="ctr"/>
            <a:r>
              <a:rPr lang="ja-JP" altLang="en-US" sz="800" b="1" dirty="0">
                <a:solidFill>
                  <a:schemeClr val="bg1"/>
                </a:solidFill>
                <a:latin typeface="メイリオ" pitchFamily="50" charset="-128"/>
                <a:ea typeface="メイリオ" pitchFamily="50" charset="-128"/>
                <a:cs typeface="メイリオ" pitchFamily="50" charset="-128"/>
              </a:rPr>
              <a:t>放映回数</a:t>
            </a:r>
            <a:endParaRPr lang="en-US" altLang="ja-JP" sz="500" b="1" dirty="0">
              <a:solidFill>
                <a:schemeClr val="bg1"/>
              </a:solidFill>
              <a:latin typeface="Meiryo" charset="-128"/>
              <a:ea typeface="Meiryo" charset="-128"/>
              <a:cs typeface="Meiryo" charset="-128"/>
            </a:endParaRPr>
          </a:p>
        </p:txBody>
      </p:sp>
      <p:sp>
        <p:nvSpPr>
          <p:cNvPr id="150" name="正方形/長方形 149">
            <a:extLst>
              <a:ext uri="{FF2B5EF4-FFF2-40B4-BE49-F238E27FC236}">
                <a16:creationId xmlns:a16="http://schemas.microsoft.com/office/drawing/2014/main" id="{374714D4-B9A5-5445-AC3D-796944A81D36}"/>
              </a:ext>
            </a:extLst>
          </p:cNvPr>
          <p:cNvSpPr/>
          <p:nvPr/>
        </p:nvSpPr>
        <p:spPr bwMode="gray">
          <a:xfrm>
            <a:off x="8211259" y="4429623"/>
            <a:ext cx="856325" cy="261610"/>
          </a:xfrm>
          <a:prstGeom prst="rect">
            <a:avLst/>
          </a:prstGeom>
        </p:spPr>
        <p:txBody>
          <a:bodyPr wrap="none">
            <a:spAutoFit/>
          </a:bodyPr>
          <a:lstStyle/>
          <a:p>
            <a:pPr algn="ctr"/>
            <a:r>
              <a:rPr lang="en-US" altLang="ja-JP" sz="1100" b="1" dirty="0">
                <a:solidFill>
                  <a:schemeClr val="bg1"/>
                </a:solidFill>
                <a:latin typeface="Meiryo" charset="-128"/>
                <a:ea typeface="Meiryo" charset="-128"/>
                <a:cs typeface="Meiryo" charset="-128"/>
              </a:rPr>
              <a:t>34,700</a:t>
            </a:r>
            <a:r>
              <a:rPr lang="ja-JP" altLang="en-US" sz="1100" b="1">
                <a:solidFill>
                  <a:schemeClr val="bg1"/>
                </a:solidFill>
                <a:latin typeface="Meiryo" charset="-128"/>
                <a:ea typeface="Meiryo" charset="-128"/>
                <a:cs typeface="Meiryo" charset="-128"/>
              </a:rPr>
              <a:t>回</a:t>
            </a:r>
            <a:endParaRPr lang="ja-JP" altLang="en-US" sz="700" b="1" dirty="0">
              <a:solidFill>
                <a:schemeClr val="bg1"/>
              </a:solidFill>
              <a:latin typeface="Meiryo" charset="-128"/>
              <a:ea typeface="Meiryo" charset="-128"/>
              <a:cs typeface="Meiryo" charset="-128"/>
            </a:endParaRPr>
          </a:p>
        </p:txBody>
      </p:sp>
      <p:sp>
        <p:nvSpPr>
          <p:cNvPr id="156" name="Text Box 11">
            <a:extLst>
              <a:ext uri="{FF2B5EF4-FFF2-40B4-BE49-F238E27FC236}">
                <a16:creationId xmlns:a16="http://schemas.microsoft.com/office/drawing/2014/main" id="{D36B9751-CD45-A644-A5AD-DA0E4EE232A4}"/>
              </a:ext>
            </a:extLst>
          </p:cNvPr>
          <p:cNvSpPr txBox="1">
            <a:spLocks noChangeArrowheads="1"/>
          </p:cNvSpPr>
          <p:nvPr/>
        </p:nvSpPr>
        <p:spPr bwMode="gray">
          <a:xfrm>
            <a:off x="7440504" y="4650961"/>
            <a:ext cx="1998664" cy="70789"/>
          </a:xfrm>
          <a:prstGeom prst="rect">
            <a:avLst/>
          </a:prstGeom>
          <a:noFill/>
          <a:ln w="28575">
            <a:noFill/>
            <a:miter lim="800000"/>
            <a:headEnd/>
            <a:tailEnd type="none" w="med" len="sm"/>
          </a:ln>
        </p:spPr>
        <p:txBody>
          <a:bodyPr wrap="square" lIns="0" tIns="0" rIns="0" bIns="0">
            <a:spAutoFit/>
          </a:bodyPr>
          <a:lstStyle/>
          <a:p>
            <a:pPr algn="ctr" defTabSz="913972">
              <a:lnSpc>
                <a:spcPct val="120000"/>
              </a:lnSpc>
            </a:pPr>
            <a:r>
              <a:rPr lang="ja-JP" altLang="en-US" sz="400">
                <a:solidFill>
                  <a:schemeClr val="bg1"/>
                </a:solidFill>
                <a:latin typeface="メイリオ" pitchFamily="50" charset="-128"/>
                <a:ea typeface="メイリオ" pitchFamily="50" charset="-128"/>
                <a:cs typeface="メイリオ" pitchFamily="50" charset="-128"/>
              </a:rPr>
              <a:t>＜視聴可能歩行人数：</a:t>
            </a:r>
            <a:r>
              <a:rPr lang="en-US" altLang="ja-JP" sz="400" dirty="0">
                <a:solidFill>
                  <a:schemeClr val="bg1"/>
                </a:solidFill>
                <a:latin typeface="メイリオ" pitchFamily="50" charset="-128"/>
                <a:ea typeface="メイリオ" pitchFamily="50" charset="-128"/>
                <a:cs typeface="メイリオ" pitchFamily="50" charset="-128"/>
              </a:rPr>
              <a:t>1</a:t>
            </a:r>
            <a:r>
              <a:rPr lang="ja-JP" altLang="en-US" sz="400">
                <a:solidFill>
                  <a:schemeClr val="bg1"/>
                </a:solidFill>
                <a:latin typeface="メイリオ" pitchFamily="50" charset="-128"/>
                <a:ea typeface="メイリオ" pitchFamily="50" charset="-128"/>
                <a:cs typeface="メイリオ" pitchFamily="50" charset="-128"/>
              </a:rPr>
              <a:t>日約</a:t>
            </a:r>
            <a:r>
              <a:rPr lang="en-US" altLang="ja-JP" sz="400" dirty="0">
                <a:solidFill>
                  <a:schemeClr val="bg1"/>
                </a:solidFill>
                <a:latin typeface="メイリオ" pitchFamily="50" charset="-128"/>
                <a:ea typeface="メイリオ" pitchFamily="50" charset="-128"/>
                <a:cs typeface="メイリオ" pitchFamily="50" charset="-128"/>
              </a:rPr>
              <a:t>73,000</a:t>
            </a:r>
            <a:r>
              <a:rPr lang="ja-JP" altLang="en-US" sz="400">
                <a:solidFill>
                  <a:schemeClr val="bg1"/>
                </a:solidFill>
                <a:latin typeface="メイリオ" pitchFamily="50" charset="-128"/>
                <a:ea typeface="メイリオ" pitchFamily="50" charset="-128"/>
                <a:cs typeface="メイリオ" pitchFamily="50" charset="-128"/>
              </a:rPr>
              <a:t>人＞</a:t>
            </a:r>
            <a:endParaRPr lang="en-US" altLang="ja-JP" sz="600" b="1" dirty="0">
              <a:solidFill>
                <a:schemeClr val="bg1"/>
              </a:solidFill>
              <a:latin typeface="メイリオ" pitchFamily="50" charset="-128"/>
              <a:ea typeface="メイリオ" pitchFamily="50" charset="-128"/>
              <a:cs typeface="メイリオ" pitchFamily="50" charset="-128"/>
            </a:endParaRPr>
          </a:p>
        </p:txBody>
      </p:sp>
      <p:sp>
        <p:nvSpPr>
          <p:cNvPr id="157" name="Text Box 11">
            <a:extLst>
              <a:ext uri="{FF2B5EF4-FFF2-40B4-BE49-F238E27FC236}">
                <a16:creationId xmlns:a16="http://schemas.microsoft.com/office/drawing/2014/main" id="{A46FE9EE-4E6F-F846-BDA1-6F416C14AC08}"/>
              </a:ext>
            </a:extLst>
          </p:cNvPr>
          <p:cNvSpPr txBox="1">
            <a:spLocks noChangeArrowheads="1"/>
          </p:cNvSpPr>
          <p:nvPr/>
        </p:nvSpPr>
        <p:spPr bwMode="gray">
          <a:xfrm>
            <a:off x="7664212" y="4094635"/>
            <a:ext cx="1466623" cy="123880"/>
          </a:xfrm>
          <a:prstGeom prst="rect">
            <a:avLst/>
          </a:prstGeom>
          <a:noFill/>
          <a:ln w="28575">
            <a:noFill/>
            <a:miter lim="800000"/>
            <a:headEnd/>
            <a:tailEnd type="none" w="med" len="sm"/>
          </a:ln>
        </p:spPr>
        <p:txBody>
          <a:bodyPr wrap="square" lIns="0" tIns="0" rIns="0" bIns="0">
            <a:spAutoFit/>
          </a:bodyPr>
          <a:lstStyle/>
          <a:p>
            <a:pPr defTabSz="913972">
              <a:lnSpc>
                <a:spcPct val="120000"/>
              </a:lnSpc>
            </a:pPr>
            <a:r>
              <a:rPr lang="ja-JP" altLang="en-US" sz="700" spc="300" dirty="0">
                <a:latin typeface="メイリオ" pitchFamily="50" charset="-128"/>
                <a:ea typeface="メイリオ" pitchFamily="50" charset="-128"/>
                <a:cs typeface="メイリオ" pitchFamily="50" charset="-128"/>
              </a:rPr>
              <a:t>＜</a:t>
            </a:r>
            <a:r>
              <a:rPr lang="ja-JP" altLang="en-US" sz="700" spc="300">
                <a:latin typeface="メイリオ" pitchFamily="50" charset="-128"/>
                <a:ea typeface="メイリオ" pitchFamily="50" charset="-128"/>
                <a:cs typeface="メイリオ" pitchFamily="50" charset="-128"/>
              </a:rPr>
              <a:t>期間＞</a:t>
            </a:r>
            <a:r>
              <a:rPr lang="en-US" altLang="ja-JP" sz="700" spc="300" dirty="0">
                <a:latin typeface="メイリオ" pitchFamily="50" charset="-128"/>
                <a:ea typeface="メイリオ" pitchFamily="50" charset="-128"/>
                <a:cs typeface="メイリオ" pitchFamily="50" charset="-128"/>
              </a:rPr>
              <a:t> </a:t>
            </a:r>
            <a:r>
              <a:rPr lang="en-US" altLang="ja-JP" sz="700" b="1" dirty="0">
                <a:ln w="0">
                  <a:noFill/>
                </a:ln>
                <a:latin typeface="メイリオ" pitchFamily="50" charset="-128"/>
                <a:ea typeface="メイリオ" pitchFamily="50" charset="-128"/>
                <a:cs typeface="メイリオ" pitchFamily="50" charset="-128"/>
              </a:rPr>
              <a:t>7</a:t>
            </a:r>
            <a:r>
              <a:rPr lang="ja-JP" altLang="en-US" sz="700" b="1">
                <a:ln w="0">
                  <a:noFill/>
                </a:ln>
                <a:latin typeface="メイリオ" pitchFamily="50" charset="-128"/>
                <a:ea typeface="メイリオ" pitchFamily="50" charset="-128"/>
                <a:cs typeface="メイリオ" pitchFamily="50" charset="-128"/>
              </a:rPr>
              <a:t>日間 </a:t>
            </a:r>
            <a:r>
              <a:rPr lang="en-US" altLang="ja-JP" sz="700" b="1" dirty="0">
                <a:ln w="0">
                  <a:noFill/>
                </a:ln>
                <a:latin typeface="メイリオ" pitchFamily="50" charset="-128"/>
                <a:ea typeface="メイリオ" pitchFamily="50" charset="-128"/>
                <a:cs typeface="メイリオ" pitchFamily="50" charset="-128"/>
              </a:rPr>
              <a:t>(</a:t>
            </a:r>
            <a:r>
              <a:rPr lang="ja-JP" altLang="en-US" sz="700" b="1">
                <a:ln w="0">
                  <a:noFill/>
                </a:ln>
                <a:latin typeface="メイリオ" pitchFamily="50" charset="-128"/>
                <a:ea typeface="メイリオ" pitchFamily="50" charset="-128"/>
                <a:cs typeface="メイリオ" pitchFamily="50" charset="-128"/>
              </a:rPr>
              <a:t>月曜～日曜</a:t>
            </a:r>
            <a:r>
              <a:rPr lang="en-US" altLang="ja-JP" sz="700" b="1" dirty="0">
                <a:ln w="0">
                  <a:noFill/>
                </a:ln>
                <a:latin typeface="メイリオ" pitchFamily="50" charset="-128"/>
                <a:ea typeface="メイリオ" pitchFamily="50" charset="-128"/>
                <a:cs typeface="メイリオ" pitchFamily="50" charset="-128"/>
              </a:rPr>
              <a:t>)</a:t>
            </a:r>
            <a:endParaRPr lang="en-US" altLang="ja-JP" sz="700" b="1" dirty="0">
              <a:latin typeface="メイリオ" pitchFamily="50" charset="-128"/>
              <a:ea typeface="メイリオ" pitchFamily="50" charset="-128"/>
              <a:cs typeface="メイリオ" pitchFamily="50" charset="-128"/>
            </a:endParaRPr>
          </a:p>
        </p:txBody>
      </p:sp>
      <p:sp>
        <p:nvSpPr>
          <p:cNvPr id="205" name="テキスト ボックス 204">
            <a:extLst>
              <a:ext uri="{FF2B5EF4-FFF2-40B4-BE49-F238E27FC236}">
                <a16:creationId xmlns:a16="http://schemas.microsoft.com/office/drawing/2014/main" id="{30CCF3A3-95EA-AF4C-97D9-B8842A61DFE4}"/>
              </a:ext>
            </a:extLst>
          </p:cNvPr>
          <p:cNvSpPr txBox="1"/>
          <p:nvPr/>
        </p:nvSpPr>
        <p:spPr bwMode="gray">
          <a:xfrm>
            <a:off x="7246023" y="3723355"/>
            <a:ext cx="2364964" cy="369332"/>
          </a:xfrm>
          <a:prstGeom prst="rect">
            <a:avLst/>
          </a:prstGeom>
          <a:noFill/>
        </p:spPr>
        <p:txBody>
          <a:bodyPr wrap="square" rtlCol="0">
            <a:spAutoFit/>
          </a:bodyPr>
          <a:lstStyle/>
          <a:p>
            <a:pPr algn="ctr">
              <a:spcBef>
                <a:spcPct val="0"/>
              </a:spcBef>
            </a:pPr>
            <a:r>
              <a:rPr lang="ja-JP" altLang="en-US" sz="600">
                <a:solidFill>
                  <a:srgbClr val="000000"/>
                </a:solidFill>
                <a:latin typeface="Meiryo UI" panose="020B0604030504040204" pitchFamily="50" charset="-128"/>
                <a:ea typeface="Meiryo UI" panose="020B0604030504040204" pitchFamily="50" charset="-128"/>
              </a:rPr>
              <a:t>東改札内外コンコースの柱</a:t>
            </a:r>
            <a:r>
              <a:rPr lang="en-US" altLang="ja-JP" sz="600" dirty="0">
                <a:solidFill>
                  <a:srgbClr val="000000"/>
                </a:solidFill>
                <a:latin typeface="Meiryo UI" panose="020B0604030504040204" pitchFamily="50" charset="-128"/>
                <a:ea typeface="Meiryo UI" panose="020B0604030504040204" pitchFamily="50" charset="-128"/>
              </a:rPr>
              <a:t>6</a:t>
            </a:r>
            <a:r>
              <a:rPr lang="ja-JP" altLang="en-US" sz="600">
                <a:solidFill>
                  <a:srgbClr val="000000"/>
                </a:solidFill>
                <a:latin typeface="Meiryo UI" panose="020B0604030504040204" pitchFamily="50" charset="-128"/>
                <a:ea typeface="Meiryo UI" panose="020B0604030504040204" pitchFamily="50" charset="-128"/>
              </a:rPr>
              <a:t>本に、</a:t>
            </a:r>
            <a:r>
              <a:rPr lang="en-US" altLang="ja-JP" sz="600" dirty="0">
                <a:solidFill>
                  <a:srgbClr val="000000"/>
                </a:solidFill>
                <a:latin typeface="Meiryo UI" panose="020B0604030504040204" pitchFamily="50" charset="-128"/>
                <a:ea typeface="Meiryo UI" panose="020B0604030504040204" pitchFamily="50" charset="-128"/>
              </a:rPr>
              <a:t>4K</a:t>
            </a:r>
            <a:r>
              <a:rPr lang="ja-JP" altLang="en-US" sz="600">
                <a:solidFill>
                  <a:srgbClr val="000000"/>
                </a:solidFill>
                <a:latin typeface="Meiryo UI" panose="020B0604030504040204" pitchFamily="50" charset="-128"/>
                <a:ea typeface="Meiryo UI" panose="020B0604030504040204" pitchFamily="50" charset="-128"/>
              </a:rPr>
              <a:t>・</a:t>
            </a:r>
            <a:r>
              <a:rPr lang="en-US" altLang="ja-JP" sz="600" dirty="0">
                <a:solidFill>
                  <a:srgbClr val="000000"/>
                </a:solidFill>
                <a:latin typeface="Meiryo UI" panose="020B0604030504040204" pitchFamily="50" charset="-128"/>
                <a:ea typeface="Meiryo UI" panose="020B0604030504040204" pitchFamily="50" charset="-128"/>
              </a:rPr>
              <a:t>70V</a:t>
            </a:r>
            <a:r>
              <a:rPr lang="ja-JP" altLang="en-US" sz="600">
                <a:solidFill>
                  <a:srgbClr val="000000"/>
                </a:solidFill>
                <a:latin typeface="Meiryo UI" panose="020B0604030504040204" pitchFamily="50" charset="-128"/>
                <a:ea typeface="Meiryo UI" panose="020B0604030504040204" pitchFamily="50" charset="-128"/>
              </a:rPr>
              <a:t>型のデジタルサイネージ</a:t>
            </a:r>
            <a:endParaRPr lang="en-US" altLang="ja-JP" sz="600" dirty="0">
              <a:solidFill>
                <a:srgbClr val="000000"/>
              </a:solidFill>
              <a:latin typeface="Meiryo UI" panose="020B0604030504040204" pitchFamily="50" charset="-128"/>
              <a:ea typeface="Meiryo UI" panose="020B0604030504040204" pitchFamily="50" charset="-128"/>
            </a:endParaRPr>
          </a:p>
          <a:p>
            <a:pPr algn="ctr">
              <a:spcBef>
                <a:spcPct val="0"/>
              </a:spcBef>
            </a:pPr>
            <a:r>
              <a:rPr lang="en-US" altLang="ja-JP" sz="600" dirty="0">
                <a:solidFill>
                  <a:srgbClr val="000000"/>
                </a:solidFill>
                <a:latin typeface="Meiryo UI" panose="020B0604030504040204" pitchFamily="50" charset="-128"/>
                <a:ea typeface="Meiryo UI" panose="020B0604030504040204" pitchFamily="50" charset="-128"/>
              </a:rPr>
              <a:t>23</a:t>
            </a:r>
            <a:r>
              <a:rPr lang="ja-JP" altLang="en-US" sz="600">
                <a:solidFill>
                  <a:srgbClr val="000000"/>
                </a:solidFill>
                <a:latin typeface="Meiryo UI" panose="020B0604030504040204" pitchFamily="50" charset="-128"/>
                <a:ea typeface="Meiryo UI" panose="020B0604030504040204" pitchFamily="50" charset="-128"/>
              </a:rPr>
              <a:t>面を設置。 駅利用者に加え、改札外を行き来する</a:t>
            </a:r>
          </a:p>
          <a:p>
            <a:pPr algn="ctr">
              <a:spcBef>
                <a:spcPct val="0"/>
              </a:spcBef>
            </a:pPr>
            <a:r>
              <a:rPr lang="ja-JP" altLang="en-US" sz="600">
                <a:solidFill>
                  <a:srgbClr val="000000"/>
                </a:solidFill>
                <a:latin typeface="Meiryo UI" panose="020B0604030504040204" pitchFamily="50" charset="-128"/>
                <a:ea typeface="Meiryo UI" panose="020B0604030504040204" pitchFamily="50" charset="-128"/>
              </a:rPr>
              <a:t>通行者にも訴求することが可能です。</a:t>
            </a:r>
          </a:p>
        </p:txBody>
      </p:sp>
      <p:sp>
        <p:nvSpPr>
          <p:cNvPr id="206" name="テキスト ボックス 205">
            <a:extLst>
              <a:ext uri="{FF2B5EF4-FFF2-40B4-BE49-F238E27FC236}">
                <a16:creationId xmlns:a16="http://schemas.microsoft.com/office/drawing/2014/main" id="{EA2A58FB-8802-8E4B-A907-913C26A43E79}"/>
              </a:ext>
            </a:extLst>
          </p:cNvPr>
          <p:cNvSpPr txBox="1"/>
          <p:nvPr/>
        </p:nvSpPr>
        <p:spPr bwMode="gray">
          <a:xfrm>
            <a:off x="7663778" y="4247799"/>
            <a:ext cx="1542089" cy="107722"/>
          </a:xfrm>
          <a:prstGeom prst="rect">
            <a:avLst/>
          </a:prstGeom>
          <a:noFill/>
        </p:spPr>
        <p:txBody>
          <a:bodyPr wrap="none" lIns="0" tIns="0" rIns="0" bIns="0" rtlCol="0">
            <a:spAutoFit/>
          </a:bodyPr>
          <a:lstStyle/>
          <a:p>
            <a:r>
              <a:rPr lang="ja-JP" altLang="en-US" sz="700" spc="300" dirty="0">
                <a:latin typeface="メイリオ" pitchFamily="50" charset="-128"/>
                <a:ea typeface="メイリオ" pitchFamily="50" charset="-128"/>
                <a:cs typeface="メイリオ" pitchFamily="50" charset="-128"/>
              </a:rPr>
              <a:t>＜</a:t>
            </a:r>
            <a:r>
              <a:rPr lang="ja-JP" altLang="en-US" sz="700" spc="300">
                <a:latin typeface="メイリオ" pitchFamily="50" charset="-128"/>
                <a:ea typeface="メイリオ" pitchFamily="50" charset="-128"/>
                <a:cs typeface="メイリオ" pitchFamily="50" charset="-128"/>
              </a:rPr>
              <a:t>時間＞</a:t>
            </a:r>
            <a:r>
              <a:rPr lang="en-US" altLang="ja-JP" sz="700" spc="300" dirty="0">
                <a:latin typeface="メイリオ" pitchFamily="50" charset="-128"/>
                <a:ea typeface="メイリオ" pitchFamily="50" charset="-128"/>
                <a:cs typeface="メイリオ" pitchFamily="50" charset="-128"/>
              </a:rPr>
              <a:t> </a:t>
            </a:r>
            <a:r>
              <a:rPr lang="en-US" altLang="ja-JP" sz="700" b="1" spc="300" dirty="0">
                <a:latin typeface="Meiryo UI" pitchFamily="50" charset="-128"/>
                <a:ea typeface="Meiryo UI" pitchFamily="50" charset="-128"/>
                <a:cs typeface="メイリオ" pitchFamily="50" charset="-128"/>
              </a:rPr>
              <a:t>6</a:t>
            </a:r>
            <a:r>
              <a:rPr lang="ja-JP" altLang="en-US" sz="700" b="1">
                <a:latin typeface="Meiryo UI" pitchFamily="50" charset="-128"/>
                <a:ea typeface="Meiryo UI" pitchFamily="50" charset="-128"/>
                <a:cs typeface="Meiryo UI" pitchFamily="50" charset="-128"/>
              </a:rPr>
              <a:t>時</a:t>
            </a:r>
            <a:r>
              <a:rPr lang="ja-JP" altLang="en-US" sz="700" b="1" dirty="0">
                <a:latin typeface="Meiryo UI" pitchFamily="50" charset="-128"/>
                <a:ea typeface="Meiryo UI" pitchFamily="50" charset="-128"/>
                <a:cs typeface="Meiryo UI" pitchFamily="50" charset="-128"/>
              </a:rPr>
              <a:t>～</a:t>
            </a:r>
            <a:r>
              <a:rPr lang="en-US" altLang="ja-JP" sz="700" b="1" dirty="0">
                <a:latin typeface="Meiryo UI" pitchFamily="50" charset="-128"/>
                <a:ea typeface="Meiryo UI" pitchFamily="50" charset="-128"/>
                <a:cs typeface="Meiryo UI" pitchFamily="50" charset="-128"/>
              </a:rPr>
              <a:t>24</a:t>
            </a:r>
            <a:r>
              <a:rPr lang="ja-JP" altLang="en-US" sz="700" b="1" dirty="0">
                <a:latin typeface="Meiryo UI" pitchFamily="50" charset="-128"/>
                <a:ea typeface="Meiryo UI" pitchFamily="50" charset="-128"/>
                <a:cs typeface="Meiryo UI" pitchFamily="50" charset="-128"/>
              </a:rPr>
              <a:t>時 </a:t>
            </a:r>
            <a:r>
              <a:rPr lang="en-US" altLang="ja-JP" sz="500" b="1" dirty="0">
                <a:latin typeface="Meiryo UI" pitchFamily="50" charset="-128"/>
                <a:ea typeface="Meiryo UI" pitchFamily="50" charset="-128"/>
                <a:cs typeface="Meiryo UI" pitchFamily="50" charset="-128"/>
              </a:rPr>
              <a:t>(18</a:t>
            </a:r>
            <a:r>
              <a:rPr lang="ja-JP" altLang="en-US" sz="500" b="1">
                <a:latin typeface="Meiryo UI" pitchFamily="50" charset="-128"/>
                <a:ea typeface="Meiryo UI" pitchFamily="50" charset="-128"/>
                <a:cs typeface="Meiryo UI" pitchFamily="50" charset="-128"/>
              </a:rPr>
              <a:t>時間</a:t>
            </a:r>
            <a:r>
              <a:rPr lang="ja-JP" altLang="en-US" sz="500" b="1" dirty="0">
                <a:latin typeface="Meiryo UI" pitchFamily="50" charset="-128"/>
                <a:ea typeface="Meiryo UI" pitchFamily="50" charset="-128"/>
                <a:cs typeface="Meiryo UI" pitchFamily="50" charset="-128"/>
              </a:rPr>
              <a:t>／日）</a:t>
            </a:r>
            <a:endParaRPr lang="en-US" altLang="ja-JP" sz="700" b="1" dirty="0">
              <a:latin typeface="Meiryo UI" pitchFamily="50" charset="-128"/>
              <a:ea typeface="Meiryo UI" pitchFamily="50" charset="-128"/>
              <a:cs typeface="Meiryo UI" pitchFamily="50" charset="-128"/>
            </a:endParaRPr>
          </a:p>
        </p:txBody>
      </p:sp>
      <p:pic>
        <p:nvPicPr>
          <p:cNvPr id="209" name="図 208">
            <a:extLst>
              <a:ext uri="{FF2B5EF4-FFF2-40B4-BE49-F238E27FC236}">
                <a16:creationId xmlns:a16="http://schemas.microsoft.com/office/drawing/2014/main" id="{7E943A1E-1F42-EA47-9028-96AA774FD04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bwMode="gray">
          <a:xfrm>
            <a:off x="7522895" y="3238591"/>
            <a:ext cx="1782258" cy="494624"/>
          </a:xfrm>
          <a:prstGeom prst="rect">
            <a:avLst/>
          </a:prstGeom>
        </p:spPr>
      </p:pic>
      <p:sp>
        <p:nvSpPr>
          <p:cNvPr id="210" name="正方形/長方形 209">
            <a:extLst>
              <a:ext uri="{FF2B5EF4-FFF2-40B4-BE49-F238E27FC236}">
                <a16:creationId xmlns:a16="http://schemas.microsoft.com/office/drawing/2014/main" id="{D73A9808-BB15-F742-93D4-1CCF444EE831}"/>
              </a:ext>
            </a:extLst>
          </p:cNvPr>
          <p:cNvSpPr/>
          <p:nvPr/>
        </p:nvSpPr>
        <p:spPr bwMode="gray">
          <a:xfrm>
            <a:off x="7585233" y="3353988"/>
            <a:ext cx="172294" cy="270201"/>
          </a:xfrm>
          <a:prstGeom prst="rect">
            <a:avLst/>
          </a:prstGeom>
          <a:noFill/>
          <a:ln>
            <a:solidFill>
              <a:srgbClr val="FFFF00"/>
            </a:solidFill>
          </a:ln>
          <a:effectLst>
            <a:glow rad="635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a:extLst>
              <a:ext uri="{FF2B5EF4-FFF2-40B4-BE49-F238E27FC236}">
                <a16:creationId xmlns:a16="http://schemas.microsoft.com/office/drawing/2014/main" id="{CAEAC2DA-FF37-5045-8BD9-F14E8C53574F}"/>
              </a:ext>
            </a:extLst>
          </p:cNvPr>
          <p:cNvSpPr/>
          <p:nvPr/>
        </p:nvSpPr>
        <p:spPr bwMode="gray">
          <a:xfrm>
            <a:off x="9067693" y="3353988"/>
            <a:ext cx="172294" cy="270201"/>
          </a:xfrm>
          <a:prstGeom prst="rect">
            <a:avLst/>
          </a:prstGeom>
          <a:noFill/>
          <a:ln>
            <a:solidFill>
              <a:srgbClr val="FFFF00"/>
            </a:solidFill>
          </a:ln>
          <a:effectLst>
            <a:glow rad="63500">
              <a:schemeClr val="accent4">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テキスト ボックス 211">
            <a:extLst>
              <a:ext uri="{FF2B5EF4-FFF2-40B4-BE49-F238E27FC236}">
                <a16:creationId xmlns:a16="http://schemas.microsoft.com/office/drawing/2014/main" id="{7B4BF296-D7A3-5346-AAF3-63CCC906278B}"/>
              </a:ext>
            </a:extLst>
          </p:cNvPr>
          <p:cNvSpPr txBox="1"/>
          <p:nvPr/>
        </p:nvSpPr>
        <p:spPr bwMode="gray">
          <a:xfrm>
            <a:off x="7323542" y="4765608"/>
            <a:ext cx="2331252" cy="546303"/>
          </a:xfrm>
          <a:prstGeom prst="rect">
            <a:avLst/>
          </a:prstGeom>
          <a:noFill/>
        </p:spPr>
        <p:txBody>
          <a:bodyPr wrap="square" rtlCol="0">
            <a:spAutoFit/>
          </a:bodyPr>
          <a:lstStyle/>
          <a:p>
            <a:pPr defTabSz="913972">
              <a:lnSpc>
                <a:spcPct val="15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サイネージは縦型のため、静止画（企業名、商品名等）を加え縦向きに変換致します。</a:t>
            </a:r>
            <a:endParaRPr lang="en-US" altLang="ja-JP" sz="400" dirty="0">
              <a:solidFill>
                <a:srgbClr val="FF0000"/>
              </a:solidFill>
              <a:latin typeface="メイリオ" pitchFamily="50" charset="-128"/>
              <a:ea typeface="メイリオ" pitchFamily="50" charset="-128"/>
              <a:cs typeface="メイリオ" pitchFamily="50" charset="-128"/>
            </a:endParaRPr>
          </a:p>
          <a:p>
            <a:pPr defTabSz="913972">
              <a:lnSpc>
                <a:spcPct val="15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企画の規定に沿った縦向き動画変換費は実施料金に含まれています。</a:t>
            </a:r>
            <a:endParaRPr lang="en-US" altLang="ja-JP" sz="400" dirty="0">
              <a:solidFill>
                <a:srgbClr val="FF0000"/>
              </a:solidFill>
              <a:latin typeface="メイリオ" pitchFamily="50" charset="-128"/>
              <a:ea typeface="メイリオ" pitchFamily="50" charset="-128"/>
              <a:cs typeface="メイリオ" pitchFamily="50" charset="-128"/>
            </a:endParaRPr>
          </a:p>
          <a:p>
            <a:pPr defTabSz="913972">
              <a:lnSpc>
                <a:spcPct val="15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別仕様は別途料金　</a:t>
            </a: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音声は流れません。</a:t>
            </a:r>
            <a:endPar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972">
              <a:lnSpc>
                <a:spcPct val="150000"/>
              </a:lnSpc>
            </a:pPr>
            <a:r>
              <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近鉄グループと競合する業種（不動産、流通、ホテル、レジャー、バス、カード）</a:t>
            </a:r>
            <a:endParaRPr lang="en-US" altLang="ja-JP"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972">
              <a:lnSpc>
                <a:spcPct val="150000"/>
              </a:lnSpc>
            </a:pPr>
            <a:r>
              <a:rPr lang="ja-JP" altLang="en-US" sz="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については掲出不可の場合がございます。事前にご相談下さい。</a:t>
            </a:r>
            <a:endParaRPr lang="en-US" altLang="ja-JP" sz="400" dirty="0">
              <a:solidFill>
                <a:srgbClr val="FF0000"/>
              </a:solidFill>
              <a:latin typeface="メイリオ" pitchFamily="50" charset="-128"/>
              <a:ea typeface="メイリオ" pitchFamily="50" charset="-128"/>
              <a:cs typeface="メイリオ" pitchFamily="50" charset="-128"/>
            </a:endParaRPr>
          </a:p>
        </p:txBody>
      </p:sp>
      <p:grpSp>
        <p:nvGrpSpPr>
          <p:cNvPr id="213" name="グループ化 212">
            <a:extLst>
              <a:ext uri="{FF2B5EF4-FFF2-40B4-BE49-F238E27FC236}">
                <a16:creationId xmlns:a16="http://schemas.microsoft.com/office/drawing/2014/main" id="{BD9B192F-5926-D342-B74E-6E5F4DDEEFE1}"/>
              </a:ext>
            </a:extLst>
          </p:cNvPr>
          <p:cNvGrpSpPr/>
          <p:nvPr/>
        </p:nvGrpSpPr>
        <p:grpSpPr bwMode="gray">
          <a:xfrm>
            <a:off x="8989027" y="2661427"/>
            <a:ext cx="888564" cy="643624"/>
            <a:chOff x="9928875" y="3265226"/>
            <a:chExt cx="888564" cy="643624"/>
          </a:xfrm>
        </p:grpSpPr>
        <p:sp>
          <p:nvSpPr>
            <p:cNvPr id="214" name="円/楕円 36">
              <a:extLst>
                <a:ext uri="{FF2B5EF4-FFF2-40B4-BE49-F238E27FC236}">
                  <a16:creationId xmlns:a16="http://schemas.microsoft.com/office/drawing/2014/main" id="{395BCD62-9BFA-CB4A-A031-1AD5D589AD50}"/>
                </a:ext>
              </a:extLst>
            </p:cNvPr>
            <p:cNvSpPr/>
            <p:nvPr/>
          </p:nvSpPr>
          <p:spPr bwMode="gray">
            <a:xfrm>
              <a:off x="10049835" y="3272530"/>
              <a:ext cx="635250" cy="636320"/>
            </a:xfrm>
            <a:prstGeom prst="ellipse">
              <a:avLst/>
            </a:prstGeom>
            <a:solidFill>
              <a:sysClr val="window" lastClr="FFFFFF"/>
            </a:solidFill>
            <a:ln w="38100" cap="flat" cmpd="sng" algn="ctr">
              <a:solidFill>
                <a:schemeClr val="accent4">
                  <a:lumMod val="40000"/>
                  <a:lumOff val="60000"/>
                </a:schemeClr>
              </a:solidFill>
              <a:prstDash val="solid"/>
            </a:ln>
            <a:effectLst/>
          </p:spPr>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15" name="弦 214">
              <a:extLst>
                <a:ext uri="{FF2B5EF4-FFF2-40B4-BE49-F238E27FC236}">
                  <a16:creationId xmlns:a16="http://schemas.microsoft.com/office/drawing/2014/main" id="{E634FF5C-DDD5-8F49-8B9D-AB4D690A2039}"/>
                </a:ext>
              </a:extLst>
            </p:cNvPr>
            <p:cNvSpPr>
              <a:spLocks noChangeAspect="1"/>
            </p:cNvSpPr>
            <p:nvPr/>
          </p:nvSpPr>
          <p:spPr bwMode="gray">
            <a:xfrm>
              <a:off x="10042531" y="3265226"/>
              <a:ext cx="642483" cy="642483"/>
            </a:xfrm>
            <a:prstGeom prst="chord">
              <a:avLst>
                <a:gd name="adj1" fmla="val 282237"/>
                <a:gd name="adj2" fmla="val 10564068"/>
              </a:avLst>
            </a:prstGeom>
            <a:solidFill>
              <a:schemeClr val="accent4">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7" name="正方形/長方形 216">
              <a:extLst>
                <a:ext uri="{FF2B5EF4-FFF2-40B4-BE49-F238E27FC236}">
                  <a16:creationId xmlns:a16="http://schemas.microsoft.com/office/drawing/2014/main" id="{FAD58F2B-E8B3-F34B-9BD3-01E45B20EEB7}"/>
                </a:ext>
              </a:extLst>
            </p:cNvPr>
            <p:cNvSpPr/>
            <p:nvPr/>
          </p:nvSpPr>
          <p:spPr bwMode="gray">
            <a:xfrm>
              <a:off x="9928875" y="3346148"/>
              <a:ext cx="879285" cy="292388"/>
            </a:xfrm>
            <a:prstGeom prst="rect">
              <a:avLst/>
            </a:prstGeom>
          </p:spPr>
          <p:txBody>
            <a:bodyPr wrap="square">
              <a:spAutoFit/>
            </a:bodyPr>
            <a:lstStyle/>
            <a:p>
              <a:pPr algn="ctr"/>
              <a:r>
                <a:rPr lang="ja-JP" altLang="en-US" sz="500" b="1">
                  <a:solidFill>
                    <a:prstClr val="black"/>
                  </a:solidFill>
                  <a:latin typeface="Meiryo UI" pitchFamily="50" charset="-128"/>
                  <a:ea typeface="Meiryo UI" pitchFamily="50" charset="-128"/>
                  <a:cs typeface="Meiryo UI" pitchFamily="50" charset="-128"/>
                </a:rPr>
                <a:t>大阪難波駅</a:t>
              </a:r>
              <a:endParaRPr lang="en-US" altLang="ja-JP" sz="500" b="1" dirty="0">
                <a:solidFill>
                  <a:prstClr val="black"/>
                </a:solidFill>
                <a:latin typeface="Meiryo UI" pitchFamily="50" charset="-128"/>
                <a:ea typeface="Meiryo UI" pitchFamily="50" charset="-128"/>
                <a:cs typeface="Meiryo UI" pitchFamily="50" charset="-128"/>
              </a:endParaRPr>
            </a:p>
            <a:p>
              <a:pPr algn="ctr"/>
              <a:r>
                <a:rPr lang="ja-JP" altLang="ja-JP" sz="500" b="1">
                  <a:solidFill>
                    <a:prstClr val="black"/>
                  </a:solidFill>
                  <a:latin typeface="Meiryo UI" pitchFamily="50" charset="-128"/>
                  <a:ea typeface="Meiryo UI" pitchFamily="50" charset="-128"/>
                  <a:cs typeface="Meiryo UI" pitchFamily="50" charset="-128"/>
                </a:rPr>
                <a:t>乗降客数</a:t>
              </a:r>
              <a:r>
                <a:rPr lang="ja-JP" altLang="ja-JP" sz="500" b="1" dirty="0">
                  <a:solidFill>
                    <a:prstClr val="black"/>
                  </a:solidFill>
                  <a:latin typeface="Meiryo UI" pitchFamily="50" charset="-128"/>
                  <a:ea typeface="Meiryo UI" pitchFamily="50" charset="-128"/>
                  <a:cs typeface="Meiryo UI" pitchFamily="50" charset="-128"/>
                </a:rPr>
                <a:t>合計</a:t>
              </a:r>
              <a:endParaRPr lang="en-US" altLang="ja-JP" sz="400" b="1" dirty="0">
                <a:solidFill>
                  <a:prstClr val="black"/>
                </a:solidFill>
                <a:latin typeface="Meiryo UI" pitchFamily="50" charset="-128"/>
                <a:ea typeface="Meiryo UI" pitchFamily="50" charset="-128"/>
                <a:cs typeface="Meiryo UI" pitchFamily="50" charset="-128"/>
              </a:endParaRPr>
            </a:p>
            <a:p>
              <a:pPr algn="ctr"/>
              <a:r>
                <a:rPr lang="ja-JP" altLang="en-US" sz="300">
                  <a:solidFill>
                    <a:prstClr val="black"/>
                  </a:solidFill>
                  <a:latin typeface="Meiryo UI" pitchFamily="50" charset="-128"/>
                  <a:ea typeface="Meiryo UI" pitchFamily="50" charset="-128"/>
                  <a:cs typeface="Meiryo UI" pitchFamily="50" charset="-128"/>
                </a:rPr>
                <a:t>（</a:t>
              </a:r>
              <a:r>
                <a:rPr lang="en-US" altLang="ja-JP" sz="300" dirty="0">
                  <a:solidFill>
                    <a:prstClr val="black"/>
                  </a:solidFill>
                  <a:latin typeface="Meiryo UI" pitchFamily="50" charset="-128"/>
                  <a:ea typeface="Meiryo UI" pitchFamily="50" charset="-128"/>
                  <a:cs typeface="Meiryo UI" pitchFamily="50" charset="-128"/>
                </a:rPr>
                <a:t>2018</a:t>
              </a:r>
              <a:r>
                <a:rPr lang="ja-JP" altLang="en-US" sz="300">
                  <a:solidFill>
                    <a:prstClr val="black"/>
                  </a:solidFill>
                  <a:latin typeface="Meiryo UI" pitchFamily="50" charset="-128"/>
                  <a:ea typeface="Meiryo UI" pitchFamily="50" charset="-128"/>
                  <a:cs typeface="Meiryo UI" pitchFamily="50" charset="-128"/>
                </a:rPr>
                <a:t>年</a:t>
              </a:r>
              <a:r>
                <a:rPr lang="ja-JP" altLang="en-US" sz="300" dirty="0">
                  <a:solidFill>
                    <a:prstClr val="black"/>
                  </a:solidFill>
                  <a:latin typeface="Meiryo UI" pitchFamily="50" charset="-128"/>
                  <a:ea typeface="Meiryo UI" pitchFamily="50" charset="-128"/>
                  <a:cs typeface="Meiryo UI" pitchFamily="50" charset="-128"/>
                </a:rPr>
                <a:t>）</a:t>
              </a:r>
              <a:endParaRPr lang="en-US" altLang="ja-JP" sz="300" dirty="0">
                <a:solidFill>
                  <a:prstClr val="black"/>
                </a:solidFill>
                <a:latin typeface="Meiryo UI" pitchFamily="50" charset="-128"/>
                <a:ea typeface="Meiryo UI" pitchFamily="50" charset="-128"/>
                <a:cs typeface="Meiryo UI" pitchFamily="50" charset="-128"/>
              </a:endParaRPr>
            </a:p>
          </p:txBody>
        </p:sp>
        <p:sp>
          <p:nvSpPr>
            <p:cNvPr id="219" name="正方形/長方形 218">
              <a:extLst>
                <a:ext uri="{FF2B5EF4-FFF2-40B4-BE49-F238E27FC236}">
                  <a16:creationId xmlns:a16="http://schemas.microsoft.com/office/drawing/2014/main" id="{BC8FD845-E65A-134C-AF47-C15F5A479232}"/>
                </a:ext>
              </a:extLst>
            </p:cNvPr>
            <p:cNvSpPr/>
            <p:nvPr/>
          </p:nvSpPr>
          <p:spPr bwMode="gray">
            <a:xfrm>
              <a:off x="9938154" y="3571206"/>
              <a:ext cx="879285" cy="330860"/>
            </a:xfrm>
            <a:prstGeom prst="rect">
              <a:avLst/>
            </a:prstGeom>
          </p:spPr>
          <p:txBody>
            <a:bodyPr wrap="square">
              <a:spAutoFit/>
            </a:bodyPr>
            <a:lstStyle/>
            <a:p>
              <a:pPr algn="ctr"/>
              <a:r>
                <a:rPr lang="en-US" altLang="ja-JP" sz="1050" b="1" dirty="0">
                  <a:solidFill>
                    <a:srgbClr val="0070C0"/>
                  </a:solidFill>
                  <a:latin typeface="Meiryo UI" pitchFamily="50" charset="-128"/>
                  <a:ea typeface="Meiryo UI" pitchFamily="50" charset="-128"/>
                  <a:cs typeface="Meiryo UI" pitchFamily="50" charset="-128"/>
                </a:rPr>
                <a:t>13</a:t>
              </a:r>
              <a:r>
                <a:rPr lang="ja-JP" altLang="en-US" sz="600" b="1">
                  <a:latin typeface="Meiryo UI" pitchFamily="50" charset="-128"/>
                  <a:ea typeface="Meiryo UI" pitchFamily="50" charset="-128"/>
                  <a:cs typeface="Meiryo UI" pitchFamily="50" charset="-128"/>
                </a:rPr>
                <a:t>万人以上</a:t>
              </a:r>
              <a:endParaRPr lang="en-US" altLang="ja-JP" sz="600" b="1" dirty="0">
                <a:latin typeface="Meiryo UI" pitchFamily="50" charset="-128"/>
                <a:ea typeface="Meiryo UI" pitchFamily="50" charset="-128"/>
                <a:cs typeface="Meiryo UI" pitchFamily="50" charset="-128"/>
              </a:endParaRPr>
            </a:p>
            <a:p>
              <a:pPr algn="ctr"/>
              <a:r>
                <a:rPr lang="en-US" altLang="ja-JP" sz="500" b="1" dirty="0">
                  <a:latin typeface="Meiryo UI" pitchFamily="50" charset="-128"/>
                  <a:ea typeface="Meiryo UI" pitchFamily="50" charset="-128"/>
                  <a:cs typeface="Meiryo UI" pitchFamily="50" charset="-128"/>
                </a:rPr>
                <a:t>(1</a:t>
              </a:r>
              <a:r>
                <a:rPr lang="ja-JP" altLang="en-US" sz="500" b="1">
                  <a:latin typeface="Meiryo UI" pitchFamily="50" charset="-128"/>
                  <a:ea typeface="Meiryo UI" pitchFamily="50" charset="-128"/>
                  <a:cs typeface="Meiryo UI" pitchFamily="50" charset="-128"/>
                </a:rPr>
                <a:t>日あたり</a:t>
              </a:r>
              <a:r>
                <a:rPr lang="en-US" altLang="ja-JP" sz="500" b="1" dirty="0">
                  <a:latin typeface="Meiryo UI" pitchFamily="50" charset="-128"/>
                  <a:ea typeface="Meiryo UI" pitchFamily="50" charset="-128"/>
                  <a:cs typeface="Meiryo UI" pitchFamily="50" charset="-128"/>
                </a:rPr>
                <a:t>)</a:t>
              </a:r>
            </a:p>
          </p:txBody>
        </p:sp>
      </p:grpSp>
      <p:sp>
        <p:nvSpPr>
          <p:cNvPr id="140" name="ホームベース 136">
            <a:extLst>
              <a:ext uri="{FF2B5EF4-FFF2-40B4-BE49-F238E27FC236}">
                <a16:creationId xmlns:a16="http://schemas.microsoft.com/office/drawing/2014/main" id="{0B6348FC-591A-40D7-B188-0296D477752D}"/>
              </a:ext>
            </a:extLst>
          </p:cNvPr>
          <p:cNvSpPr/>
          <p:nvPr/>
        </p:nvSpPr>
        <p:spPr>
          <a:xfrm>
            <a:off x="947050" y="4376581"/>
            <a:ext cx="1116000" cy="540000"/>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43" name="ホームベース 141">
            <a:extLst>
              <a:ext uri="{FF2B5EF4-FFF2-40B4-BE49-F238E27FC236}">
                <a16:creationId xmlns:a16="http://schemas.microsoft.com/office/drawing/2014/main" id="{15923269-6C59-4C16-88CA-D72824D35994}"/>
              </a:ext>
            </a:extLst>
          </p:cNvPr>
          <p:cNvSpPr/>
          <p:nvPr/>
        </p:nvSpPr>
        <p:spPr>
          <a:xfrm>
            <a:off x="947050" y="4908953"/>
            <a:ext cx="1116000" cy="540000"/>
          </a:xfrm>
          <a:prstGeom prst="homePlate">
            <a:avLst>
              <a:gd name="adj" fmla="val 21404"/>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44" name="片側の 2 つの角を丸めた四角形 131">
            <a:extLst>
              <a:ext uri="{FF2B5EF4-FFF2-40B4-BE49-F238E27FC236}">
                <a16:creationId xmlns:a16="http://schemas.microsoft.com/office/drawing/2014/main" id="{B1C02816-2D66-46E7-98B0-98A7A094EAA6}"/>
              </a:ext>
            </a:extLst>
          </p:cNvPr>
          <p:cNvSpPr/>
          <p:nvPr/>
        </p:nvSpPr>
        <p:spPr>
          <a:xfrm rot="16200000">
            <a:off x="427805" y="4802259"/>
            <a:ext cx="1080000" cy="216000"/>
          </a:xfrm>
          <a:prstGeom prst="round2SameRect">
            <a:avLst>
              <a:gd name="adj1" fmla="val 32569"/>
              <a:gd name="adj2" fmla="val 0"/>
            </a:avLst>
          </a:prstGeom>
          <a:solidFill>
            <a:schemeClr val="tx1">
              <a:lumMod val="75000"/>
              <a:lumOff val="2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ホームベース 142">
            <a:extLst>
              <a:ext uri="{FF2B5EF4-FFF2-40B4-BE49-F238E27FC236}">
                <a16:creationId xmlns:a16="http://schemas.microsoft.com/office/drawing/2014/main" id="{970AB0D7-DC1C-4A94-82DC-F2FB47048D51}"/>
              </a:ext>
            </a:extLst>
          </p:cNvPr>
          <p:cNvSpPr/>
          <p:nvPr/>
        </p:nvSpPr>
        <p:spPr>
          <a:xfrm>
            <a:off x="947050" y="3899235"/>
            <a:ext cx="1114790" cy="41620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47" name="片側の 2 つの角を丸めた四角形 123">
            <a:extLst>
              <a:ext uri="{FF2B5EF4-FFF2-40B4-BE49-F238E27FC236}">
                <a16:creationId xmlns:a16="http://schemas.microsoft.com/office/drawing/2014/main" id="{8AE9AE3C-BAC2-487D-80B5-1DF0F192CA3F}"/>
              </a:ext>
            </a:extLst>
          </p:cNvPr>
          <p:cNvSpPr/>
          <p:nvPr/>
        </p:nvSpPr>
        <p:spPr>
          <a:xfrm rot="16200000">
            <a:off x="779686" y="3992108"/>
            <a:ext cx="401715"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テキスト ボックス 150">
            <a:extLst>
              <a:ext uri="{FF2B5EF4-FFF2-40B4-BE49-F238E27FC236}">
                <a16:creationId xmlns:a16="http://schemas.microsoft.com/office/drawing/2014/main" id="{9751E656-2AB2-4FF4-8397-D45C770F2281}"/>
              </a:ext>
            </a:extLst>
          </p:cNvPr>
          <p:cNvSpPr txBox="1"/>
          <p:nvPr/>
        </p:nvSpPr>
        <p:spPr>
          <a:xfrm>
            <a:off x="909597" y="4011120"/>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掲載期間を指定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152" name="テキスト ボックス 151">
            <a:extLst>
              <a:ext uri="{FF2B5EF4-FFF2-40B4-BE49-F238E27FC236}">
                <a16:creationId xmlns:a16="http://schemas.microsoft.com/office/drawing/2014/main" id="{1268511B-A2AB-4AEA-9F1C-BD468D5C565F}"/>
              </a:ext>
            </a:extLst>
          </p:cNvPr>
          <p:cNvSpPr txBox="1"/>
          <p:nvPr/>
        </p:nvSpPr>
        <p:spPr>
          <a:xfrm>
            <a:off x="1015917" y="4432303"/>
            <a:ext cx="1138185" cy="444352"/>
          </a:xfrm>
          <a:prstGeom prst="rect">
            <a:avLst/>
          </a:prstGeom>
          <a:noFill/>
        </p:spPr>
        <p:txBody>
          <a:bodyPr wrap="square" rtlCol="0">
            <a:spAutoFit/>
          </a:bodyPr>
          <a:lstStyle/>
          <a:p>
            <a:pPr>
              <a:lnSpc>
                <a:spcPct val="130000"/>
              </a:lnSpc>
            </a:pPr>
            <a:r>
              <a:rPr kumimoji="1" lang="ja-JP" altLang="en-US" sz="1100" b="1" dirty="0">
                <a:solidFill>
                  <a:schemeClr val="bg1"/>
                </a:solidFill>
                <a:latin typeface="Meiryo" panose="020B0604030504040204" pitchFamily="34" charset="-128"/>
                <a:ea typeface="Meiryo" panose="020B0604030504040204" pitchFamily="34" charset="-128"/>
              </a:rPr>
              <a:t>都道府県</a:t>
            </a:r>
            <a:r>
              <a:rPr lang="ja-JP" altLang="en-US" sz="1100" b="1" dirty="0">
                <a:solidFill>
                  <a:schemeClr val="bg1"/>
                </a:solidFill>
                <a:latin typeface="Meiryo" panose="020B0604030504040204" pitchFamily="34" charset="-128"/>
                <a:ea typeface="Meiryo" panose="020B0604030504040204" pitchFamily="34" charset="-128"/>
              </a:rPr>
              <a:t>指定</a:t>
            </a:r>
            <a:endParaRPr lang="en-US" altLang="ja-JP" sz="1100" b="1" dirty="0">
              <a:solidFill>
                <a:schemeClr val="bg1"/>
              </a:solidFill>
              <a:latin typeface="Meiryo" panose="020B0604030504040204" pitchFamily="34" charset="-128"/>
              <a:ea typeface="Meiryo" panose="020B0604030504040204" pitchFamily="34" charset="-128"/>
            </a:endParaRPr>
          </a:p>
          <a:p>
            <a:pPr>
              <a:lnSpc>
                <a:spcPct val="130000"/>
              </a:lnSpc>
            </a:pPr>
            <a:r>
              <a:rPr kumimoji="1" lang="ja-JP" altLang="en-US" sz="700" b="1" dirty="0">
                <a:solidFill>
                  <a:schemeClr val="bg1"/>
                </a:solidFill>
                <a:latin typeface="Meiryo" panose="020B0604030504040204" pitchFamily="34" charset="-128"/>
                <a:ea typeface="Meiryo" panose="020B0604030504040204" pitchFamily="34" charset="-128"/>
              </a:rPr>
              <a:t>の場合　</a:t>
            </a:r>
            <a:endParaRPr kumimoji="1" lang="en-US" altLang="ja-JP" sz="700" b="1" dirty="0">
              <a:solidFill>
                <a:schemeClr val="bg1"/>
              </a:solidFill>
              <a:latin typeface="Meiryo" panose="020B0604030504040204" pitchFamily="34" charset="-128"/>
              <a:ea typeface="Meiryo" panose="020B0604030504040204" pitchFamily="34" charset="-128"/>
            </a:endParaRPr>
          </a:p>
        </p:txBody>
      </p:sp>
      <p:sp>
        <p:nvSpPr>
          <p:cNvPr id="154" name="円/楕円 162">
            <a:extLst>
              <a:ext uri="{FF2B5EF4-FFF2-40B4-BE49-F238E27FC236}">
                <a16:creationId xmlns:a16="http://schemas.microsoft.com/office/drawing/2014/main" id="{D05338D6-8AF3-43FC-9759-CB451B94F25E}"/>
              </a:ext>
            </a:extLst>
          </p:cNvPr>
          <p:cNvSpPr>
            <a:spLocks noChangeAspect="1"/>
          </p:cNvSpPr>
          <p:nvPr/>
        </p:nvSpPr>
        <p:spPr>
          <a:xfrm>
            <a:off x="1382433" y="4801110"/>
            <a:ext cx="198000"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tx1">
                    <a:lumMod val="50000"/>
                    <a:lumOff val="50000"/>
                  </a:schemeClr>
                </a:solidFill>
                <a:latin typeface="Meiryo" panose="020B0604030504040204" pitchFamily="34" charset="-128"/>
                <a:ea typeface="Meiryo" panose="020B0604030504040204" pitchFamily="34" charset="-128"/>
              </a:rPr>
              <a:t>or</a:t>
            </a:r>
            <a:endParaRPr kumimoji="1" lang="ja-JP" altLang="en-US" sz="900"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158" name="テキスト ボックス 157">
            <a:extLst>
              <a:ext uri="{FF2B5EF4-FFF2-40B4-BE49-F238E27FC236}">
                <a16:creationId xmlns:a16="http://schemas.microsoft.com/office/drawing/2014/main" id="{2766D0DA-166F-4C09-9881-4E623479DF0C}"/>
              </a:ext>
            </a:extLst>
          </p:cNvPr>
          <p:cNvSpPr txBox="1"/>
          <p:nvPr/>
        </p:nvSpPr>
        <p:spPr>
          <a:xfrm>
            <a:off x="1013525" y="5006681"/>
            <a:ext cx="1071966" cy="419346"/>
          </a:xfrm>
          <a:prstGeom prst="rect">
            <a:avLst/>
          </a:prstGeom>
          <a:noFill/>
        </p:spPr>
        <p:txBody>
          <a:bodyPr wrap="square" rtlCol="0">
            <a:spAutoFit/>
          </a:bodyPr>
          <a:lstStyle/>
          <a:p>
            <a:pPr>
              <a:lnSpc>
                <a:spcPct val="120000"/>
              </a:lnSpc>
            </a:pPr>
            <a:r>
              <a:rPr kumimoji="1" lang="ja-JP" altLang="en-US" sz="1100" b="1" dirty="0">
                <a:solidFill>
                  <a:schemeClr val="bg1"/>
                </a:solidFill>
                <a:latin typeface="Meiryo" panose="020B0604030504040204" pitchFamily="34" charset="-128"/>
                <a:ea typeface="Meiryo" panose="020B0604030504040204" pitchFamily="34" charset="-128"/>
              </a:rPr>
              <a:t>市区郡指定</a:t>
            </a:r>
            <a:endParaRPr kumimoji="1" lang="en-US" altLang="ja-JP" sz="1100" b="1" dirty="0">
              <a:solidFill>
                <a:schemeClr val="bg1"/>
              </a:solidFill>
              <a:latin typeface="Meiryo" panose="020B0604030504040204" pitchFamily="34" charset="-128"/>
              <a:ea typeface="Meiryo" panose="020B0604030504040204" pitchFamily="34" charset="-128"/>
            </a:endParaRPr>
          </a:p>
          <a:p>
            <a:pPr>
              <a:lnSpc>
                <a:spcPct val="120000"/>
              </a:lnSpc>
            </a:pPr>
            <a:r>
              <a:rPr kumimoji="1" lang="ja-JP" altLang="en-US" sz="700" b="1" dirty="0">
                <a:solidFill>
                  <a:schemeClr val="bg1"/>
                </a:solidFill>
                <a:latin typeface="Meiryo" panose="020B0604030504040204" pitchFamily="34" charset="-128"/>
                <a:ea typeface="Meiryo" panose="020B0604030504040204" pitchFamily="34" charset="-128"/>
              </a:rPr>
              <a:t>の場合</a:t>
            </a:r>
            <a:endParaRPr kumimoji="1" lang="en-US" altLang="ja-JP" sz="700" b="1" dirty="0">
              <a:solidFill>
                <a:schemeClr val="bg1"/>
              </a:solidFill>
              <a:latin typeface="Meiryo" panose="020B0604030504040204" pitchFamily="34" charset="-128"/>
              <a:ea typeface="Meiryo" panose="020B0604030504040204" pitchFamily="34" charset="-128"/>
            </a:endParaRPr>
          </a:p>
        </p:txBody>
      </p:sp>
      <p:sp>
        <p:nvSpPr>
          <p:cNvPr id="159" name="テキスト ボックス 158">
            <a:extLst>
              <a:ext uri="{FF2B5EF4-FFF2-40B4-BE49-F238E27FC236}">
                <a16:creationId xmlns:a16="http://schemas.microsoft.com/office/drawing/2014/main" id="{1CD5B0F7-1F3E-4842-B3D5-1731ADC2C955}"/>
              </a:ext>
            </a:extLst>
          </p:cNvPr>
          <p:cNvSpPr txBox="1"/>
          <p:nvPr/>
        </p:nvSpPr>
        <p:spPr>
          <a:xfrm>
            <a:off x="810084" y="4358254"/>
            <a:ext cx="338554" cy="1105431"/>
          </a:xfrm>
          <a:prstGeom prst="rect">
            <a:avLst/>
          </a:prstGeom>
          <a:noFill/>
        </p:spPr>
        <p:txBody>
          <a:bodyPr vert="eaVert"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掲載エリア</a:t>
            </a:r>
            <a:r>
              <a:rPr lang="ja-JP" altLang="en-US" sz="900" b="1" dirty="0">
                <a:solidFill>
                  <a:schemeClr val="bg1"/>
                </a:solidFill>
                <a:latin typeface="メイリオ" pitchFamily="50" charset="-128"/>
                <a:ea typeface="メイリオ" pitchFamily="50" charset="-128"/>
                <a:cs typeface="メイリオ" pitchFamily="50" charset="-128"/>
              </a:rPr>
              <a:t>を</a:t>
            </a:r>
            <a:r>
              <a:rPr lang="ja-JP" altLang="en-US" sz="1000" b="1" dirty="0">
                <a:solidFill>
                  <a:schemeClr val="bg1"/>
                </a:solidFill>
                <a:latin typeface="メイリオ" pitchFamily="50" charset="-128"/>
                <a:ea typeface="メイリオ" pitchFamily="50" charset="-128"/>
                <a:cs typeface="メイリオ" pitchFamily="50" charset="-128"/>
              </a:rPr>
              <a:t>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165" name="ホームベース 142">
            <a:extLst>
              <a:ext uri="{FF2B5EF4-FFF2-40B4-BE49-F238E27FC236}">
                <a16:creationId xmlns:a16="http://schemas.microsoft.com/office/drawing/2014/main" id="{198C65FD-6810-49F4-B2AA-C476146A01AA}"/>
              </a:ext>
            </a:extLst>
          </p:cNvPr>
          <p:cNvSpPr/>
          <p:nvPr/>
        </p:nvSpPr>
        <p:spPr>
          <a:xfrm>
            <a:off x="939665" y="3297722"/>
            <a:ext cx="1114790" cy="41620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66" name="片側の 2 つの角を丸めた四角形 123">
            <a:extLst>
              <a:ext uri="{FF2B5EF4-FFF2-40B4-BE49-F238E27FC236}">
                <a16:creationId xmlns:a16="http://schemas.microsoft.com/office/drawing/2014/main" id="{E403A77A-22C4-40A3-8BD3-9E2FEB576AC1}"/>
              </a:ext>
            </a:extLst>
          </p:cNvPr>
          <p:cNvSpPr/>
          <p:nvPr/>
        </p:nvSpPr>
        <p:spPr>
          <a:xfrm rot="16200000">
            <a:off x="779686" y="3390228"/>
            <a:ext cx="401715"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テキスト ボックス 166">
            <a:extLst>
              <a:ext uri="{FF2B5EF4-FFF2-40B4-BE49-F238E27FC236}">
                <a16:creationId xmlns:a16="http://schemas.microsoft.com/office/drawing/2014/main" id="{A676B7EB-62C2-4245-94E5-07C9B6FE1770}"/>
              </a:ext>
            </a:extLst>
          </p:cNvPr>
          <p:cNvSpPr txBox="1"/>
          <p:nvPr/>
        </p:nvSpPr>
        <p:spPr>
          <a:xfrm>
            <a:off x="902212" y="3409607"/>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デバイスを指定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168" name="正方形/長方形 167">
            <a:extLst>
              <a:ext uri="{FF2B5EF4-FFF2-40B4-BE49-F238E27FC236}">
                <a16:creationId xmlns:a16="http://schemas.microsoft.com/office/drawing/2014/main" id="{1AF6BCEC-290B-4414-9F36-E320CDF4106E}"/>
              </a:ext>
            </a:extLst>
          </p:cNvPr>
          <p:cNvSpPr/>
          <p:nvPr/>
        </p:nvSpPr>
        <p:spPr>
          <a:xfrm>
            <a:off x="1457468" y="4665685"/>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複数指定可</a:t>
            </a:r>
          </a:p>
        </p:txBody>
      </p:sp>
      <p:sp>
        <p:nvSpPr>
          <p:cNvPr id="171" name="正方形/長方形 170">
            <a:extLst>
              <a:ext uri="{FF2B5EF4-FFF2-40B4-BE49-F238E27FC236}">
                <a16:creationId xmlns:a16="http://schemas.microsoft.com/office/drawing/2014/main" id="{733A1769-3775-40C6-B45E-7ECDDA96CC54}"/>
              </a:ext>
            </a:extLst>
          </p:cNvPr>
          <p:cNvSpPr/>
          <p:nvPr/>
        </p:nvSpPr>
        <p:spPr>
          <a:xfrm>
            <a:off x="1453741" y="5224907"/>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複数指定可</a:t>
            </a:r>
          </a:p>
        </p:txBody>
      </p:sp>
      <p:sp>
        <p:nvSpPr>
          <p:cNvPr id="172" name="テキスト ボックス 171">
            <a:extLst>
              <a:ext uri="{FF2B5EF4-FFF2-40B4-BE49-F238E27FC236}">
                <a16:creationId xmlns:a16="http://schemas.microsoft.com/office/drawing/2014/main" id="{E27D1E45-97ED-403F-A263-64CA447DCF11}"/>
              </a:ext>
            </a:extLst>
          </p:cNvPr>
          <p:cNvSpPr txBox="1"/>
          <p:nvPr/>
        </p:nvSpPr>
        <p:spPr>
          <a:xfrm>
            <a:off x="6320262" y="457054"/>
            <a:ext cx="3475032" cy="428194"/>
          </a:xfrm>
          <a:prstGeom prst="rect">
            <a:avLst/>
          </a:prstGeom>
          <a:noFill/>
        </p:spPr>
        <p:txBody>
          <a:bodyPr wrap="square" rtlCol="0">
            <a:spAutoFit/>
          </a:bodyPr>
          <a:lstStyle/>
          <a:p>
            <a:pPr lvl="0" algn="r">
              <a:lnSpc>
                <a:spcPct val="120000"/>
              </a:lnSpc>
              <a:defRPr/>
            </a:pPr>
            <a:r>
              <a:rPr lang="ja-JP" altLang="en-US" sz="900" b="1" dirty="0">
                <a:solidFill>
                  <a:prstClr val="white"/>
                </a:solidFill>
                <a:latin typeface="Meiryo" panose="020B0604030504040204" pitchFamily="34" charset="-128"/>
                <a:ea typeface="Meiryo" panose="020B0604030504040204" pitchFamily="34" charset="-128"/>
              </a:rPr>
              <a:t>既存の静止画データから</a:t>
            </a:r>
            <a:r>
              <a:rPr lang="en-US" altLang="ja-JP" sz="900" b="1" dirty="0">
                <a:solidFill>
                  <a:prstClr val="white"/>
                </a:solidFill>
                <a:latin typeface="Meiryo" panose="020B0604030504040204" pitchFamily="34" charset="-128"/>
                <a:ea typeface="Meiryo" panose="020B0604030504040204" pitchFamily="34" charset="-128"/>
              </a:rPr>
              <a:t>15</a:t>
            </a:r>
            <a:r>
              <a:rPr lang="ja-JP" altLang="en-US" sz="900" b="1" dirty="0">
                <a:solidFill>
                  <a:prstClr val="white"/>
                </a:solidFill>
                <a:latin typeface="Meiryo" panose="020B0604030504040204" pitchFamily="34" charset="-128"/>
                <a:ea typeface="Meiryo" panose="020B0604030504040204" pitchFamily="34" charset="-128"/>
              </a:rPr>
              <a:t>秒の動画を制作し、</a:t>
            </a:r>
            <a:endParaRPr lang="en-US" altLang="ja-JP" sz="900" b="1" dirty="0">
              <a:solidFill>
                <a:prstClr val="white"/>
              </a:solidFill>
              <a:latin typeface="Meiryo" panose="020B0604030504040204" pitchFamily="34" charset="-128"/>
              <a:ea typeface="Meiryo" panose="020B0604030504040204" pitchFamily="34" charset="-128"/>
            </a:endParaRPr>
          </a:p>
          <a:p>
            <a:pPr algn="r">
              <a:lnSpc>
                <a:spcPct val="130000"/>
              </a:lnSpc>
            </a:pPr>
            <a:r>
              <a:rPr lang="ja-JP" altLang="en-US" sz="900" b="1" u="sng" dirty="0">
                <a:solidFill>
                  <a:schemeClr val="bg1"/>
                </a:solidFill>
                <a:latin typeface="Meiryo" panose="020B0604030504040204" pitchFamily="34" charset="-128"/>
                <a:ea typeface="Meiryo" panose="020B0604030504040204" pitchFamily="34" charset="-128"/>
              </a:rPr>
              <a:t>サイネージ</a:t>
            </a:r>
            <a:r>
              <a:rPr lang="ja-JP" altLang="en-US" sz="900" b="1" dirty="0">
                <a:solidFill>
                  <a:schemeClr val="bg1"/>
                </a:solidFill>
                <a:latin typeface="Meiryo" panose="020B0604030504040204" pitchFamily="34" charset="-128"/>
                <a:ea typeface="Meiryo" panose="020B0604030504040204" pitchFamily="34" charset="-128"/>
              </a:rPr>
              <a:t>と</a:t>
            </a:r>
            <a:r>
              <a:rPr lang="en-US" altLang="ja-JP" sz="900" b="1" u="sng" dirty="0">
                <a:solidFill>
                  <a:schemeClr val="bg1"/>
                </a:solidFill>
                <a:latin typeface="Meiryo" panose="020B0604030504040204" pitchFamily="34" charset="-128"/>
                <a:ea typeface="Meiryo" panose="020B0604030504040204" pitchFamily="34" charset="-128"/>
              </a:rPr>
              <a:t>Yahoo! JAPAN </a:t>
            </a:r>
            <a:r>
              <a:rPr lang="ja-JP" altLang="en-US" sz="900" b="1" u="sng" dirty="0">
                <a:solidFill>
                  <a:schemeClr val="bg1"/>
                </a:solidFill>
                <a:latin typeface="Meiryo" panose="020B0604030504040204" pitchFamily="34" charset="-128"/>
                <a:ea typeface="Meiryo" panose="020B0604030504040204" pitchFamily="34" charset="-128"/>
              </a:rPr>
              <a:t>トップページ</a:t>
            </a:r>
            <a:r>
              <a:rPr lang="ja-JP" altLang="en-US" sz="900" b="1" dirty="0">
                <a:solidFill>
                  <a:schemeClr val="bg1"/>
                </a:solidFill>
                <a:latin typeface="Meiryo" panose="020B0604030504040204" pitchFamily="34" charset="-128"/>
                <a:ea typeface="Meiryo" panose="020B0604030504040204" pitchFamily="34" charset="-128"/>
              </a:rPr>
              <a:t>で動画広告を実施。</a:t>
            </a:r>
            <a:endParaRPr lang="en-US" altLang="ja-JP" sz="900" b="1" dirty="0">
              <a:solidFill>
                <a:schemeClr val="bg1"/>
              </a:solidFill>
              <a:latin typeface="Meiryo" panose="020B0604030504040204" pitchFamily="34" charset="-128"/>
              <a:ea typeface="Meiryo" panose="020B0604030504040204" pitchFamily="34" charset="-128"/>
            </a:endParaRPr>
          </a:p>
        </p:txBody>
      </p:sp>
      <p:sp>
        <p:nvSpPr>
          <p:cNvPr id="141" name="正方形/長方形 140">
            <a:extLst>
              <a:ext uri="{FF2B5EF4-FFF2-40B4-BE49-F238E27FC236}">
                <a16:creationId xmlns:a16="http://schemas.microsoft.com/office/drawing/2014/main" id="{804CC420-047A-45E3-B352-417BD733EAE8}"/>
              </a:ext>
            </a:extLst>
          </p:cNvPr>
          <p:cNvSpPr/>
          <p:nvPr/>
        </p:nvSpPr>
        <p:spPr>
          <a:xfrm flipV="1">
            <a:off x="361191" y="5554864"/>
            <a:ext cx="9283101" cy="576000"/>
          </a:xfrm>
          <a:prstGeom prst="rect">
            <a:avLst/>
          </a:prstGeom>
          <a:gradFill flip="none" rotWithShape="1">
            <a:gsLst>
              <a:gs pos="100000">
                <a:schemeClr val="bg1"/>
              </a:gs>
              <a:gs pos="0">
                <a:srgbClr val="E4F1DA"/>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0" name="直線コネクタ 159">
            <a:extLst>
              <a:ext uri="{FF2B5EF4-FFF2-40B4-BE49-F238E27FC236}">
                <a16:creationId xmlns:a16="http://schemas.microsoft.com/office/drawing/2014/main" id="{ECC187EF-6157-4AFC-8402-7F9FCD8B42AE}"/>
              </a:ext>
            </a:extLst>
          </p:cNvPr>
          <p:cNvCxnSpPr>
            <a:cxnSpLocks/>
          </p:cNvCxnSpPr>
          <p:nvPr/>
        </p:nvCxnSpPr>
        <p:spPr>
          <a:xfrm flipV="1">
            <a:off x="361585" y="5554864"/>
            <a:ext cx="9293209" cy="7144"/>
          </a:xfrm>
          <a:prstGeom prst="line">
            <a:avLst/>
          </a:prstGeom>
          <a:ln>
            <a:solidFill>
              <a:srgbClr val="74B145"/>
            </a:solidFill>
          </a:ln>
        </p:spPr>
        <p:style>
          <a:lnRef idx="1">
            <a:schemeClr val="accent1"/>
          </a:lnRef>
          <a:fillRef idx="0">
            <a:schemeClr val="accent1"/>
          </a:fillRef>
          <a:effectRef idx="0">
            <a:schemeClr val="accent1"/>
          </a:effectRef>
          <a:fontRef idx="minor">
            <a:schemeClr val="tx1"/>
          </a:fontRef>
        </p:style>
      </p:cxnSp>
      <p:sp>
        <p:nvSpPr>
          <p:cNvPr id="161" name="平行四辺形 160">
            <a:extLst>
              <a:ext uri="{FF2B5EF4-FFF2-40B4-BE49-F238E27FC236}">
                <a16:creationId xmlns:a16="http://schemas.microsoft.com/office/drawing/2014/main" id="{DD48DEB1-34C3-440C-85D7-15CE2A390311}"/>
              </a:ext>
            </a:extLst>
          </p:cNvPr>
          <p:cNvSpPr/>
          <p:nvPr/>
        </p:nvSpPr>
        <p:spPr>
          <a:xfrm>
            <a:off x="177693" y="5546651"/>
            <a:ext cx="673027" cy="689838"/>
          </a:xfrm>
          <a:prstGeom prst="parallelogram">
            <a:avLst>
              <a:gd name="adj" fmla="val 27873"/>
            </a:avLst>
          </a:prstGeom>
          <a:gradFill>
            <a:gsLst>
              <a:gs pos="100000">
                <a:srgbClr val="74B145"/>
              </a:gs>
              <a:gs pos="0">
                <a:srgbClr val="E4F1DA"/>
              </a:gs>
            </a:gsLst>
            <a:lin ang="16200000" scaled="1"/>
          </a:gradFill>
          <a:ln w="76200" cap="rnd">
            <a:gradFill>
              <a:gsLst>
                <a:gs pos="0">
                  <a:srgbClr val="74B145"/>
                </a:gs>
                <a:gs pos="100000">
                  <a:srgbClr val="E4F1DA"/>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テキスト ボックス 161">
            <a:extLst>
              <a:ext uri="{FF2B5EF4-FFF2-40B4-BE49-F238E27FC236}">
                <a16:creationId xmlns:a16="http://schemas.microsoft.com/office/drawing/2014/main" id="{A51D9545-4D28-46C5-A671-97A6A64A3F8F}"/>
              </a:ext>
            </a:extLst>
          </p:cNvPr>
          <p:cNvSpPr txBox="1"/>
          <p:nvPr/>
        </p:nvSpPr>
        <p:spPr>
          <a:xfrm>
            <a:off x="219809" y="544027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3</a:t>
            </a:r>
          </a:p>
        </p:txBody>
      </p:sp>
      <p:grpSp>
        <p:nvGrpSpPr>
          <p:cNvPr id="169" name="グループ化 168">
            <a:extLst>
              <a:ext uri="{FF2B5EF4-FFF2-40B4-BE49-F238E27FC236}">
                <a16:creationId xmlns:a16="http://schemas.microsoft.com/office/drawing/2014/main" id="{F6613C36-DBC3-47FA-8358-EC41CCBE3897}"/>
              </a:ext>
            </a:extLst>
          </p:cNvPr>
          <p:cNvGrpSpPr/>
          <p:nvPr/>
        </p:nvGrpSpPr>
        <p:grpSpPr>
          <a:xfrm>
            <a:off x="897977" y="1075507"/>
            <a:ext cx="8462184" cy="1101946"/>
            <a:chOff x="897977" y="1075507"/>
            <a:chExt cx="8462184" cy="1101946"/>
          </a:xfrm>
        </p:grpSpPr>
        <p:sp>
          <p:nvSpPr>
            <p:cNvPr id="170" name="角丸四角形 204">
              <a:extLst>
                <a:ext uri="{FF2B5EF4-FFF2-40B4-BE49-F238E27FC236}">
                  <a16:creationId xmlns:a16="http://schemas.microsoft.com/office/drawing/2014/main" id="{76DA7379-BAC2-41F2-BE4C-3866F8DCCBCD}"/>
                </a:ext>
              </a:extLst>
            </p:cNvPr>
            <p:cNvSpPr>
              <a:spLocks/>
            </p:cNvSpPr>
            <p:nvPr/>
          </p:nvSpPr>
          <p:spPr>
            <a:xfrm>
              <a:off x="5649126" y="1421453"/>
              <a:ext cx="991960" cy="756000"/>
            </a:xfrm>
            <a:prstGeom prst="roundRect">
              <a:avLst>
                <a:gd name="adj" fmla="val 7668"/>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制作する</a:t>
              </a:r>
              <a:endPar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完全パッケージ動画</a:t>
              </a:r>
              <a:endPar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2</a:t>
              </a: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次利用権利</a:t>
              </a:r>
            </a:p>
          </p:txBody>
        </p:sp>
        <p:sp>
          <p:nvSpPr>
            <p:cNvPr id="173" name="角丸四角形 204">
              <a:extLst>
                <a:ext uri="{FF2B5EF4-FFF2-40B4-BE49-F238E27FC236}">
                  <a16:creationId xmlns:a16="http://schemas.microsoft.com/office/drawing/2014/main" id="{23AC53E8-17A0-4685-B938-657604567372}"/>
                </a:ext>
              </a:extLst>
            </p:cNvPr>
            <p:cNvSpPr>
              <a:spLocks/>
            </p:cNvSpPr>
            <p:nvPr/>
          </p:nvSpPr>
          <p:spPr>
            <a:xfrm>
              <a:off x="6672627"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15</a:t>
              </a: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秒動画制作</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a:t>
              </a: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タイプ</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74" name="角丸四角形 204">
              <a:extLst>
                <a:ext uri="{FF2B5EF4-FFF2-40B4-BE49-F238E27FC236}">
                  <a16:creationId xmlns:a16="http://schemas.microsoft.com/office/drawing/2014/main" id="{65132FD4-FA7C-4127-AF58-F3ECD0886F5D}"/>
                </a:ext>
              </a:extLst>
            </p:cNvPr>
            <p:cNvSpPr>
              <a:spLocks/>
            </p:cNvSpPr>
            <p:nvPr/>
          </p:nvSpPr>
          <p:spPr>
            <a:xfrm>
              <a:off x="7351273"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ヤフー用</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バナー制作</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75" name="角丸四角形 204">
              <a:extLst>
                <a:ext uri="{FF2B5EF4-FFF2-40B4-BE49-F238E27FC236}">
                  <a16:creationId xmlns:a16="http://schemas.microsoft.com/office/drawing/2014/main" id="{E82C9A19-5067-4E6B-BA2B-3BE88A2DA95E}"/>
                </a:ext>
              </a:extLst>
            </p:cNvPr>
            <p:cNvSpPr>
              <a:spLocks/>
            </p:cNvSpPr>
            <p:nvPr/>
          </p:nvSpPr>
          <p:spPr>
            <a:xfrm>
              <a:off x="8029919"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お任せ</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ナレーション</a:t>
              </a: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BGM</a:t>
              </a: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・効果音</a:t>
              </a:r>
            </a:p>
          </p:txBody>
        </p:sp>
        <p:sp>
          <p:nvSpPr>
            <p:cNvPr id="176" name="角丸四角形 204">
              <a:extLst>
                <a:ext uri="{FF2B5EF4-FFF2-40B4-BE49-F238E27FC236}">
                  <a16:creationId xmlns:a16="http://schemas.microsoft.com/office/drawing/2014/main" id="{09D0A508-EA00-4CDD-BF86-5FB6C09DE38E}"/>
                </a:ext>
              </a:extLst>
            </p:cNvPr>
            <p:cNvSpPr>
              <a:spLocks/>
            </p:cNvSpPr>
            <p:nvPr/>
          </p:nvSpPr>
          <p:spPr>
            <a:xfrm>
              <a:off x="8708564"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完パケ動画データ納品</a:t>
              </a:r>
            </a:p>
          </p:txBody>
        </p:sp>
        <p:sp>
          <p:nvSpPr>
            <p:cNvPr id="178" name="角丸四角形 204">
              <a:extLst>
                <a:ext uri="{FF2B5EF4-FFF2-40B4-BE49-F238E27FC236}">
                  <a16:creationId xmlns:a16="http://schemas.microsoft.com/office/drawing/2014/main" id="{CBA4AF35-0C40-4B14-9614-E24BDB64CDBF}"/>
                </a:ext>
              </a:extLst>
            </p:cNvPr>
            <p:cNvSpPr>
              <a:spLocks/>
            </p:cNvSpPr>
            <p:nvPr/>
          </p:nvSpPr>
          <p:spPr>
            <a:xfrm>
              <a:off x="6672627" y="1817453"/>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広告料</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80" name="角丸四角形 204">
              <a:extLst>
                <a:ext uri="{FF2B5EF4-FFF2-40B4-BE49-F238E27FC236}">
                  <a16:creationId xmlns:a16="http://schemas.microsoft.com/office/drawing/2014/main" id="{8C57ADA1-8C3C-4325-8BC2-5AE4FDD626AA}"/>
                </a:ext>
              </a:extLst>
            </p:cNvPr>
            <p:cNvSpPr>
              <a:spLocks/>
            </p:cNvSpPr>
            <p:nvPr/>
          </p:nvSpPr>
          <p:spPr>
            <a:xfrm>
              <a:off x="7351273" y="1816794"/>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TVCM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広告料</a:t>
              </a:r>
              <a:endParaRPr kumimoji="0" lang="en-US" altLang="ja-JP"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a:t>
              </a:r>
              <a:r>
                <a:rPr kumimoji="0" lang="ja-JP" altLang="en-US"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納品ﾒﾃﾞｨｱ含</a:t>
              </a:r>
              <a:r>
                <a:rPr kumimoji="0" lang="en-US" altLang="ja-JP"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a:t>
              </a:r>
              <a:endParaRPr kumimoji="0" lang="ja-JP" altLang="en-US"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endParaRPr>
            </a:p>
          </p:txBody>
        </p:sp>
        <p:sp>
          <p:nvSpPr>
            <p:cNvPr id="183" name="角丸四角形 204">
              <a:extLst>
                <a:ext uri="{FF2B5EF4-FFF2-40B4-BE49-F238E27FC236}">
                  <a16:creationId xmlns:a16="http://schemas.microsoft.com/office/drawing/2014/main" id="{CF531AD4-5F03-488F-B3FF-C04630C920F2}"/>
                </a:ext>
              </a:extLst>
            </p:cNvPr>
            <p:cNvSpPr>
              <a:spLocks/>
            </p:cNvSpPr>
            <p:nvPr/>
          </p:nvSpPr>
          <p:spPr>
            <a:xfrm>
              <a:off x="8029919" y="1816794"/>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広告料</a:t>
              </a:r>
              <a:endParaRPr kumimoji="0" lang="ja-JP" altLang="en-US"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endParaRPr>
            </a:p>
          </p:txBody>
        </p:sp>
        <p:sp>
          <p:nvSpPr>
            <p:cNvPr id="184" name="角丸四角形 204">
              <a:extLst>
                <a:ext uri="{FF2B5EF4-FFF2-40B4-BE49-F238E27FC236}">
                  <a16:creationId xmlns:a16="http://schemas.microsoft.com/office/drawing/2014/main" id="{42C984E9-F3C1-4930-9294-16419816F984}"/>
                </a:ext>
              </a:extLst>
            </p:cNvPr>
            <p:cNvSpPr>
              <a:spLocks/>
            </p:cNvSpPr>
            <p:nvPr/>
          </p:nvSpPr>
          <p:spPr>
            <a:xfrm>
              <a:off x="8708564" y="1816794"/>
              <a:ext cx="648000" cy="360000"/>
            </a:xfrm>
            <a:prstGeom prst="roundRect">
              <a:avLst>
                <a:gd name="adj" fmla="val 12240"/>
              </a:avLst>
            </a:prstGeom>
            <a:solidFill>
              <a:srgbClr val="404040"/>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サイネージ</a:t>
              </a:r>
              <a:endParaRPr kumimoji="0" lang="en-US" altLang="ja-JP" sz="7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広告料</a:t>
              </a:r>
            </a:p>
          </p:txBody>
        </p:sp>
        <p:cxnSp>
          <p:nvCxnSpPr>
            <p:cNvPr id="185" name="直線コネクタ 184">
              <a:extLst>
                <a:ext uri="{FF2B5EF4-FFF2-40B4-BE49-F238E27FC236}">
                  <a16:creationId xmlns:a16="http://schemas.microsoft.com/office/drawing/2014/main" id="{2A19619D-29DA-49FF-92A4-9CF4A174AB49}"/>
                </a:ext>
              </a:extLst>
            </p:cNvPr>
            <p:cNvCxnSpPr>
              <a:cxnSpLocks/>
            </p:cNvCxnSpPr>
            <p:nvPr/>
          </p:nvCxnSpPr>
          <p:spPr>
            <a:xfrm flipH="1">
              <a:off x="8042389" y="1826118"/>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6" name="テキスト ボックス 185">
              <a:extLst>
                <a:ext uri="{FF2B5EF4-FFF2-40B4-BE49-F238E27FC236}">
                  <a16:creationId xmlns:a16="http://schemas.microsoft.com/office/drawing/2014/main" id="{9874F41C-E846-4436-8C9D-5C7D2FBC8E21}"/>
                </a:ext>
              </a:extLst>
            </p:cNvPr>
            <p:cNvSpPr txBox="1"/>
            <p:nvPr/>
          </p:nvSpPr>
          <p:spPr>
            <a:xfrm>
              <a:off x="6854092" y="1156195"/>
              <a:ext cx="1261884" cy="184666"/>
            </a:xfrm>
            <a:prstGeom prst="rect">
              <a:avLst/>
            </a:prstGeom>
            <a:noFill/>
            <a:ln>
              <a:noFill/>
            </a:ln>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この</a:t>
              </a:r>
              <a:r>
                <a:rPr kumimoji="0"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プランに含まれるサービス</a:t>
              </a:r>
              <a:endPar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cxnSp>
          <p:nvCxnSpPr>
            <p:cNvPr id="199" name="直線コネクタ 198">
              <a:extLst>
                <a:ext uri="{FF2B5EF4-FFF2-40B4-BE49-F238E27FC236}">
                  <a16:creationId xmlns:a16="http://schemas.microsoft.com/office/drawing/2014/main" id="{ED3ECBB6-9A28-4481-A736-749F3A609FDF}"/>
                </a:ext>
              </a:extLst>
            </p:cNvPr>
            <p:cNvCxnSpPr>
              <a:cxnSpLocks/>
            </p:cNvCxnSpPr>
            <p:nvPr/>
          </p:nvCxnSpPr>
          <p:spPr>
            <a:xfrm>
              <a:off x="5667417" y="1248706"/>
              <a:ext cx="1266067"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00" name="直線コネクタ 199">
              <a:extLst>
                <a:ext uri="{FF2B5EF4-FFF2-40B4-BE49-F238E27FC236}">
                  <a16:creationId xmlns:a16="http://schemas.microsoft.com/office/drawing/2014/main" id="{4B6DC47D-2D12-4BA2-9D65-8D344D0C73C2}"/>
                </a:ext>
              </a:extLst>
            </p:cNvPr>
            <p:cNvCxnSpPr>
              <a:cxnSpLocks/>
            </p:cNvCxnSpPr>
            <p:nvPr/>
          </p:nvCxnSpPr>
          <p:spPr>
            <a:xfrm>
              <a:off x="8094094" y="1248706"/>
              <a:ext cx="1266067"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202" name="図 201">
              <a:extLst>
                <a:ext uri="{FF2B5EF4-FFF2-40B4-BE49-F238E27FC236}">
                  <a16:creationId xmlns:a16="http://schemas.microsoft.com/office/drawing/2014/main" id="{9E7DEBF5-620E-43C1-AB5E-6A288E66D569}"/>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5907929" y="1075507"/>
              <a:ext cx="433858" cy="337750"/>
            </a:xfrm>
            <a:prstGeom prst="rect">
              <a:avLst/>
            </a:prstGeom>
            <a:effectLst/>
          </p:spPr>
        </p:pic>
        <p:grpSp>
          <p:nvGrpSpPr>
            <p:cNvPr id="218" name="グループ化 217">
              <a:extLst>
                <a:ext uri="{FF2B5EF4-FFF2-40B4-BE49-F238E27FC236}">
                  <a16:creationId xmlns:a16="http://schemas.microsoft.com/office/drawing/2014/main" id="{55466212-61C9-4C11-B09D-9A6E17534C9F}"/>
                </a:ext>
              </a:extLst>
            </p:cNvPr>
            <p:cNvGrpSpPr/>
            <p:nvPr/>
          </p:nvGrpSpPr>
          <p:grpSpPr>
            <a:xfrm>
              <a:off x="897977" y="1121406"/>
              <a:ext cx="4361369" cy="1010125"/>
              <a:chOff x="897977" y="1121406"/>
              <a:chExt cx="4361369" cy="1010125"/>
            </a:xfrm>
          </p:grpSpPr>
          <p:pic>
            <p:nvPicPr>
              <p:cNvPr id="222" name="図 221">
                <a:extLst>
                  <a:ext uri="{FF2B5EF4-FFF2-40B4-BE49-F238E27FC236}">
                    <a16:creationId xmlns:a16="http://schemas.microsoft.com/office/drawing/2014/main" id="{F62F747B-E2E3-4B37-B862-CC7F6B19511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406213" y="1445127"/>
                <a:ext cx="853133" cy="686404"/>
              </a:xfrm>
              <a:prstGeom prst="rect">
                <a:avLst/>
              </a:prstGeom>
            </p:spPr>
          </p:pic>
          <p:cxnSp>
            <p:nvCxnSpPr>
              <p:cNvPr id="226" name="直線矢印コネクタ 225">
                <a:extLst>
                  <a:ext uri="{FF2B5EF4-FFF2-40B4-BE49-F238E27FC236}">
                    <a16:creationId xmlns:a16="http://schemas.microsoft.com/office/drawing/2014/main" id="{D8AACB6B-A649-4154-88B7-C10415E0582D}"/>
                  </a:ext>
                </a:extLst>
              </p:cNvPr>
              <p:cNvCxnSpPr>
                <a:cxnSpLocks/>
              </p:cNvCxnSpPr>
              <p:nvPr/>
            </p:nvCxnSpPr>
            <p:spPr>
              <a:xfrm>
                <a:off x="3587676" y="1811311"/>
                <a:ext cx="290128" cy="0"/>
              </a:xfrm>
              <a:prstGeom prst="straightConnector1">
                <a:avLst/>
              </a:prstGeom>
              <a:ln w="28575">
                <a:solidFill>
                  <a:schemeClr val="tx1">
                    <a:lumMod val="65000"/>
                    <a:lumOff val="3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29" name="図 228">
                <a:extLst>
                  <a:ext uri="{FF2B5EF4-FFF2-40B4-BE49-F238E27FC236}">
                    <a16:creationId xmlns:a16="http://schemas.microsoft.com/office/drawing/2014/main" id="{9776FEC3-3C53-4E7F-A8D7-7DE9FA54437E}"/>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931546" y="1468484"/>
                <a:ext cx="2023285" cy="657587"/>
              </a:xfrm>
              <a:prstGeom prst="rect">
                <a:avLst/>
              </a:prstGeom>
            </p:spPr>
          </p:pic>
          <p:grpSp>
            <p:nvGrpSpPr>
              <p:cNvPr id="230" name="グループ化 229">
                <a:extLst>
                  <a:ext uri="{FF2B5EF4-FFF2-40B4-BE49-F238E27FC236}">
                    <a16:creationId xmlns:a16="http://schemas.microsoft.com/office/drawing/2014/main" id="{A4DD8021-6627-4A35-943B-DE0C04F024F0}"/>
                  </a:ext>
                </a:extLst>
              </p:cNvPr>
              <p:cNvGrpSpPr/>
              <p:nvPr/>
            </p:nvGrpSpPr>
            <p:grpSpPr>
              <a:xfrm>
                <a:off x="3965314" y="1520677"/>
                <a:ext cx="616988" cy="609485"/>
                <a:chOff x="4024761" y="1544123"/>
                <a:chExt cx="616988" cy="609485"/>
              </a:xfrm>
            </p:grpSpPr>
            <p:grpSp>
              <p:nvGrpSpPr>
                <p:cNvPr id="240" name="グループ化 239">
                  <a:extLst>
                    <a:ext uri="{FF2B5EF4-FFF2-40B4-BE49-F238E27FC236}">
                      <a16:creationId xmlns:a16="http://schemas.microsoft.com/office/drawing/2014/main" id="{36018663-2D05-4F57-BBD1-1F96B1C2343D}"/>
                    </a:ext>
                  </a:extLst>
                </p:cNvPr>
                <p:cNvGrpSpPr/>
                <p:nvPr/>
              </p:nvGrpSpPr>
              <p:grpSpPr>
                <a:xfrm>
                  <a:off x="4032264" y="1544123"/>
                  <a:ext cx="609485" cy="609485"/>
                  <a:chOff x="3577777" y="1565044"/>
                  <a:chExt cx="734386" cy="734386"/>
                </a:xfrm>
              </p:grpSpPr>
              <p:sp>
                <p:nvSpPr>
                  <p:cNvPr id="242" name="円/楕円 184">
                    <a:extLst>
                      <a:ext uri="{FF2B5EF4-FFF2-40B4-BE49-F238E27FC236}">
                        <a16:creationId xmlns:a16="http://schemas.microsoft.com/office/drawing/2014/main" id="{2D382190-6AF7-4ADB-8683-4C961270E5BB}"/>
                      </a:ext>
                    </a:extLst>
                  </p:cNvPr>
                  <p:cNvSpPr/>
                  <p:nvPr/>
                </p:nvSpPr>
                <p:spPr>
                  <a:xfrm>
                    <a:off x="3577777" y="1565044"/>
                    <a:ext cx="734386" cy="73438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3" name="テキスト ボックス 242">
                    <a:extLst>
                      <a:ext uri="{FF2B5EF4-FFF2-40B4-BE49-F238E27FC236}">
                        <a16:creationId xmlns:a16="http://schemas.microsoft.com/office/drawing/2014/main" id="{8D7D380B-1D5B-45D2-965D-B07C1C3F7AC2}"/>
                      </a:ext>
                    </a:extLst>
                  </p:cNvPr>
                  <p:cNvSpPr txBox="1"/>
                  <p:nvPr/>
                </p:nvSpPr>
                <p:spPr>
                  <a:xfrm>
                    <a:off x="3594744" y="1582301"/>
                    <a:ext cx="676413" cy="615609"/>
                  </a:xfrm>
                  <a:prstGeom prst="rect">
                    <a:avLst/>
                  </a:prstGeom>
                  <a:noFill/>
                </p:spPr>
                <p:txBody>
                  <a:bodyPr wrap="none" rtlCol="0">
                    <a:spAutoFit/>
                  </a:bodyPr>
                  <a:lstStyle/>
                  <a:p>
                    <a:pPr marL="0" marR="0" lvl="0" indent="0" algn="ctr" defTabSz="457200" rtl="0" eaLnBrk="1" fontAlgn="auto" latinLnBrk="0" hangingPunct="1">
                      <a:lnSpc>
                        <a:spcPct val="18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rPr>
                      <a:t>15</a:t>
                    </a:r>
                    <a:r>
                      <a:rPr kumimoji="0" lang="ja-JP" altLang="en-US" sz="800" b="1" i="0" u="none" strike="noStrike" kern="1200" cap="none" spc="0" normalizeH="0" baseline="0" noProof="0" dirty="0">
                        <a:ln>
                          <a:noFill/>
                        </a:ln>
                        <a:solidFill>
                          <a:prstClr val="white"/>
                        </a:solidFill>
                        <a:effectLst/>
                        <a:uLnTx/>
                        <a:uFillTx/>
                        <a:latin typeface="Meiryo" charset="-128"/>
                        <a:ea typeface="Meiryo" charset="-128"/>
                        <a:cs typeface="Meiryo" charset="-128"/>
                      </a:rPr>
                      <a:t>秒</a:t>
                    </a:r>
                    <a:endPar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a:p>
                    <a:pPr marL="0" marR="0" lvl="0" indent="0" algn="ctr" defTabSz="457200" rtl="0" eaLnBrk="1" fontAlgn="auto" latinLnBrk="0" hangingPunct="1">
                      <a:lnSpc>
                        <a:spcPct val="18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rPr>
                      <a:t>1</a:t>
                    </a:r>
                    <a:r>
                      <a:rPr kumimoji="0" lang="ja-JP" altLang="en-US" sz="800" b="1" i="0" u="none" strike="noStrike" kern="1200" cap="none" spc="0" normalizeH="0" baseline="0" noProof="0" dirty="0">
                        <a:ln>
                          <a:noFill/>
                        </a:ln>
                        <a:solidFill>
                          <a:prstClr val="white"/>
                        </a:solidFill>
                        <a:effectLst/>
                        <a:uLnTx/>
                        <a:uFillTx/>
                        <a:latin typeface="Meiryo" charset="-128"/>
                        <a:ea typeface="Meiryo" charset="-128"/>
                        <a:cs typeface="Meiryo" charset="-128"/>
                      </a:rPr>
                      <a:t>タイプ</a:t>
                    </a:r>
                  </a:p>
                </p:txBody>
              </p:sp>
            </p:grpSp>
            <p:cxnSp>
              <p:nvCxnSpPr>
                <p:cNvPr id="241" name="直線コネクタ 240">
                  <a:extLst>
                    <a:ext uri="{FF2B5EF4-FFF2-40B4-BE49-F238E27FC236}">
                      <a16:creationId xmlns:a16="http://schemas.microsoft.com/office/drawing/2014/main" id="{856610A2-5C9E-48D3-AF43-605AC93676C2}"/>
                    </a:ext>
                  </a:extLst>
                </p:cNvPr>
                <p:cNvCxnSpPr>
                  <a:cxnSpLocks/>
                </p:cNvCxnSpPr>
                <p:nvPr/>
              </p:nvCxnSpPr>
              <p:spPr>
                <a:xfrm>
                  <a:off x="4024761" y="1835774"/>
                  <a:ext cx="614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2" name="テキスト ボックス 231">
                <a:extLst>
                  <a:ext uri="{FF2B5EF4-FFF2-40B4-BE49-F238E27FC236}">
                    <a16:creationId xmlns:a16="http://schemas.microsoft.com/office/drawing/2014/main" id="{D6C45259-E0D8-47E6-B9BF-07EC1345FC33}"/>
                  </a:ext>
                </a:extLst>
              </p:cNvPr>
              <p:cNvSpPr txBox="1"/>
              <p:nvPr/>
            </p:nvSpPr>
            <p:spPr>
              <a:xfrm>
                <a:off x="897977" y="1121406"/>
                <a:ext cx="3499676"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既存の静止画データをもとに</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動画を作成</a:t>
                </a:r>
                <a:endParaRPr kumimoji="0" lang="ja-JP" altLang="en-US" sz="1400" b="1" i="0" u="none" strike="noStrike" kern="1200" cap="none" spc="0" normalizeH="0" baseline="0" noProof="0" dirty="0">
                  <a:ln w="3175">
                    <a:noFill/>
                    <a:prstDash val="solid"/>
                  </a:ln>
                  <a:solidFill>
                    <a:srgbClr val="FF0000"/>
                  </a:solidFill>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pic>
            <p:nvPicPr>
              <p:cNvPr id="233" name="図 232">
                <a:extLst>
                  <a:ext uri="{FF2B5EF4-FFF2-40B4-BE49-F238E27FC236}">
                    <a16:creationId xmlns:a16="http://schemas.microsoft.com/office/drawing/2014/main" id="{65678245-E153-4C62-888C-601CD772CB45}"/>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054913" y="1705524"/>
                <a:ext cx="309618" cy="217460"/>
              </a:xfrm>
              <a:prstGeom prst="rect">
                <a:avLst/>
              </a:prstGeom>
            </p:spPr>
          </p:pic>
          <p:sp>
            <p:nvSpPr>
              <p:cNvPr id="238" name="テキスト ボックス 237">
                <a:extLst>
                  <a:ext uri="{FF2B5EF4-FFF2-40B4-BE49-F238E27FC236}">
                    <a16:creationId xmlns:a16="http://schemas.microsoft.com/office/drawing/2014/main" id="{27E9756C-84F2-446C-9D82-E0DC36934440}"/>
                  </a:ext>
                </a:extLst>
              </p:cNvPr>
              <p:cNvSpPr txBox="1"/>
              <p:nvPr/>
            </p:nvSpPr>
            <p:spPr>
              <a:xfrm>
                <a:off x="2988682" y="1915127"/>
                <a:ext cx="425116"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動画も可</a:t>
                </a:r>
              </a:p>
            </p:txBody>
          </p:sp>
          <p:sp>
            <p:nvSpPr>
              <p:cNvPr id="239" name="正方形/長方形 238">
                <a:extLst>
                  <a:ext uri="{FF2B5EF4-FFF2-40B4-BE49-F238E27FC236}">
                    <a16:creationId xmlns:a16="http://schemas.microsoft.com/office/drawing/2014/main" id="{1D975B3D-8663-4944-8483-54AF335364CC}"/>
                  </a:ext>
                </a:extLst>
              </p:cNvPr>
              <p:cNvSpPr/>
              <p:nvPr/>
            </p:nvSpPr>
            <p:spPr>
              <a:xfrm>
                <a:off x="2662428" y="1588414"/>
                <a:ext cx="1107996" cy="461665"/>
              </a:xfrm>
              <a:prstGeom prst="rect">
                <a:avLst/>
              </a:prstGeom>
            </p:spPr>
            <p:txBody>
              <a:bodyPr wrap="none">
                <a:spAutoFit/>
              </a:bodyPr>
              <a:lstStyle/>
              <a:p>
                <a:pPr marL="0" marR="0" lvl="0" indent="0" algn="l" defTabSz="99054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50000"/>
                        <a:lumOff val="50000"/>
                      </a:prstClr>
                    </a:solidFill>
                    <a:effectLst/>
                    <a:uLnTx/>
                    <a:uFillTx/>
                    <a:latin typeface="HGS行書体" panose="03000600000000000000" pitchFamily="66" charset="-128"/>
                    <a:ea typeface="HGS行書体" panose="03000600000000000000" pitchFamily="66" charset="-128"/>
                    <a:cs typeface="Hiragino Kaku Gothic StdN W8" charset="-128"/>
                  </a:rPr>
                  <a:t>（　）</a:t>
                </a:r>
                <a:endParaRPr kumimoji="1" lang="en-US" altLang="ja-JP" sz="2400" b="0" i="0" u="none" strike="noStrike" kern="1200" cap="none" spc="300" normalizeH="0" baseline="0" noProof="0" dirty="0">
                  <a:ln>
                    <a:noFill/>
                  </a:ln>
                  <a:solidFill>
                    <a:prstClr val="black">
                      <a:lumMod val="50000"/>
                      <a:lumOff val="50000"/>
                    </a:prstClr>
                  </a:solidFill>
                  <a:effectLst/>
                  <a:uLnTx/>
                  <a:uFillTx/>
                  <a:latin typeface="HGS行書体" panose="03000600000000000000" pitchFamily="66" charset="-128"/>
                  <a:ea typeface="HGS行書体" panose="03000600000000000000" pitchFamily="66" charset="-128"/>
                  <a:cs typeface="Meiryo" charset="-128"/>
                </a:endParaRPr>
              </a:p>
            </p:txBody>
          </p:sp>
        </p:grpSp>
        <p:cxnSp>
          <p:nvCxnSpPr>
            <p:cNvPr id="220" name="直線コネクタ 219">
              <a:extLst>
                <a:ext uri="{FF2B5EF4-FFF2-40B4-BE49-F238E27FC236}">
                  <a16:creationId xmlns:a16="http://schemas.microsoft.com/office/drawing/2014/main" id="{CF5981A3-D59A-40EA-90C7-6654162D65B7}"/>
                </a:ext>
              </a:extLst>
            </p:cNvPr>
            <p:cNvCxnSpPr>
              <a:cxnSpLocks/>
            </p:cNvCxnSpPr>
            <p:nvPr/>
          </p:nvCxnSpPr>
          <p:spPr>
            <a:xfrm flipH="1">
              <a:off x="7357821" y="1825880"/>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44" name="テキスト ボックス 243">
            <a:extLst>
              <a:ext uri="{FF2B5EF4-FFF2-40B4-BE49-F238E27FC236}">
                <a16:creationId xmlns:a16="http://schemas.microsoft.com/office/drawing/2014/main" id="{77BF96E2-2055-4C13-A4E0-70B96364DDFD}"/>
              </a:ext>
            </a:extLst>
          </p:cNvPr>
          <p:cNvSpPr txBox="1"/>
          <p:nvPr/>
        </p:nvSpPr>
        <p:spPr>
          <a:xfrm>
            <a:off x="936076" y="2396651"/>
            <a:ext cx="8265073" cy="30777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ヤフー</a:t>
            </a:r>
            <a:r>
              <a:rPr kumimoji="0" lang="en-US" altLang="ja-JP"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TOP</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ページ ブランドパネル（予約型）</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の</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デバイス</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期間</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エリア</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を選択し掲載</a:t>
            </a:r>
          </a:p>
        </p:txBody>
      </p:sp>
      <p:sp>
        <p:nvSpPr>
          <p:cNvPr id="245" name="Text Box 11">
            <a:extLst>
              <a:ext uri="{FF2B5EF4-FFF2-40B4-BE49-F238E27FC236}">
                <a16:creationId xmlns:a16="http://schemas.microsoft.com/office/drawing/2014/main" id="{14769301-C3EF-4F81-ADCD-7BF6397EB8EA}"/>
              </a:ext>
            </a:extLst>
          </p:cNvPr>
          <p:cNvSpPr txBox="1">
            <a:spLocks noChangeArrowheads="1"/>
          </p:cNvSpPr>
          <p:nvPr/>
        </p:nvSpPr>
        <p:spPr bwMode="auto">
          <a:xfrm>
            <a:off x="3374245" y="4205050"/>
            <a:ext cx="2098214"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掲載回数は設定期間で按分されるイメージです。</a:t>
            </a:r>
            <a:endPar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cxnSp>
        <p:nvCxnSpPr>
          <p:cNvPr id="246" name="直線コネクタ 245">
            <a:extLst>
              <a:ext uri="{FF2B5EF4-FFF2-40B4-BE49-F238E27FC236}">
                <a16:creationId xmlns:a16="http://schemas.microsoft.com/office/drawing/2014/main" id="{6C2F7287-2FC9-4248-ACF9-D563E15B1B50}"/>
              </a:ext>
            </a:extLst>
          </p:cNvPr>
          <p:cNvCxnSpPr>
            <a:cxnSpLocks/>
          </p:cNvCxnSpPr>
          <p:nvPr/>
        </p:nvCxnSpPr>
        <p:spPr>
          <a:xfrm>
            <a:off x="840827" y="6266183"/>
            <a:ext cx="4322181" cy="0"/>
          </a:xfrm>
          <a:prstGeom prst="line">
            <a:avLst/>
          </a:prstGeom>
          <a:ln>
            <a:solidFill>
              <a:srgbClr val="74B145"/>
            </a:solidFill>
          </a:ln>
        </p:spPr>
        <p:style>
          <a:lnRef idx="1">
            <a:schemeClr val="accent1"/>
          </a:lnRef>
          <a:fillRef idx="0">
            <a:schemeClr val="accent1"/>
          </a:fillRef>
          <a:effectRef idx="0">
            <a:schemeClr val="accent1"/>
          </a:effectRef>
          <a:fontRef idx="minor">
            <a:schemeClr val="tx1"/>
          </a:fontRef>
        </p:style>
      </p:cxnSp>
      <p:sp>
        <p:nvSpPr>
          <p:cNvPr id="247" name="角丸四角形 204">
            <a:extLst>
              <a:ext uri="{FF2B5EF4-FFF2-40B4-BE49-F238E27FC236}">
                <a16:creationId xmlns:a16="http://schemas.microsoft.com/office/drawing/2014/main" id="{DB01AD60-4391-4F5E-ABCD-4E209A923B2D}"/>
              </a:ext>
            </a:extLst>
          </p:cNvPr>
          <p:cNvSpPr/>
          <p:nvPr/>
        </p:nvSpPr>
        <p:spPr>
          <a:xfrm>
            <a:off x="5117126" y="5870375"/>
            <a:ext cx="4187233" cy="872947"/>
          </a:xfrm>
          <a:prstGeom prst="roundRect">
            <a:avLst>
              <a:gd name="adj" fmla="val 14697"/>
            </a:avLst>
          </a:prstGeom>
          <a:solidFill>
            <a:srgbClr val="EC5F21"/>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8" name="台形 247">
            <a:extLst>
              <a:ext uri="{FF2B5EF4-FFF2-40B4-BE49-F238E27FC236}">
                <a16:creationId xmlns:a16="http://schemas.microsoft.com/office/drawing/2014/main" id="{954504FC-EABA-4116-A025-D66A1B2646CD}"/>
              </a:ext>
            </a:extLst>
          </p:cNvPr>
          <p:cNvSpPr/>
          <p:nvPr/>
        </p:nvSpPr>
        <p:spPr>
          <a:xfrm rot="10800000">
            <a:off x="5296483" y="5832068"/>
            <a:ext cx="2136484" cy="323410"/>
          </a:xfrm>
          <a:prstGeom prst="trapezoid">
            <a:avLst/>
          </a:prstGeom>
          <a:solidFill>
            <a:schemeClr val="bg1"/>
          </a:solidFill>
          <a:ln w="57150" cap="rnd">
            <a:solidFill>
              <a:srgbClr val="EC5F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9" name="正方形/長方形 248">
            <a:extLst>
              <a:ext uri="{FF2B5EF4-FFF2-40B4-BE49-F238E27FC236}">
                <a16:creationId xmlns:a16="http://schemas.microsoft.com/office/drawing/2014/main" id="{3B5828CD-EE56-4B0A-9D6B-C48E32C794C7}"/>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EC5F2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50" name="正方形/長方形 249">
            <a:extLst>
              <a:ext uri="{FF2B5EF4-FFF2-40B4-BE49-F238E27FC236}">
                <a16:creationId xmlns:a16="http://schemas.microsoft.com/office/drawing/2014/main" id="{984A9B8B-70C8-4216-9D48-28EB4FC2949A}"/>
              </a:ext>
            </a:extLst>
          </p:cNvPr>
          <p:cNvSpPr/>
          <p:nvPr/>
        </p:nvSpPr>
        <p:spPr>
          <a:xfrm>
            <a:off x="75759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1" name="テキスト ボックス 250">
            <a:extLst>
              <a:ext uri="{FF2B5EF4-FFF2-40B4-BE49-F238E27FC236}">
                <a16:creationId xmlns:a16="http://schemas.microsoft.com/office/drawing/2014/main" id="{7BA9BD27-89AD-4EFA-929D-3664A52773A1}"/>
              </a:ext>
            </a:extLst>
          </p:cNvPr>
          <p:cNvSpPr txBox="1"/>
          <p:nvPr/>
        </p:nvSpPr>
        <p:spPr>
          <a:xfrm>
            <a:off x="4983899" y="6170876"/>
            <a:ext cx="2976517" cy="584775"/>
          </a:xfrm>
          <a:prstGeom prst="rect">
            <a:avLst/>
          </a:prstGeom>
          <a:noFill/>
        </p:spPr>
        <p:txBody>
          <a:bodyPr wrap="square" rtlCol="0">
            <a:spAutoFit/>
          </a:bodyPr>
          <a:lstStyle/>
          <a:p>
            <a:pPr algn="ctr"/>
            <a:r>
              <a:rPr lang="en-US" altLang="ja-JP" sz="3200" b="1" dirty="0">
                <a:solidFill>
                  <a:schemeClr val="bg1"/>
                </a:solidFill>
                <a:latin typeface="Meiryo" charset="-128"/>
                <a:ea typeface="Meiryo" charset="-128"/>
                <a:cs typeface="Meiryo" charset="-128"/>
              </a:rPr>
              <a:t>1,000,00</a:t>
            </a:r>
            <a:r>
              <a:rPr lang="en-US" altLang="ja-JP" sz="3200" b="1" dirty="0">
                <a:solidFill>
                  <a:schemeClr val="bg1"/>
                </a:solidFill>
                <a:latin typeface="Meiryo" panose="020B0604030504040204" pitchFamily="34" charset="-128"/>
                <a:ea typeface="Meiryo" panose="020B0604030504040204" pitchFamily="34" charset="-128"/>
              </a:rPr>
              <a:t>0</a:t>
            </a:r>
            <a:r>
              <a:rPr lang="ja-JP" altLang="en-US" sz="2400" b="1" spc="-300" dirty="0">
                <a:solidFill>
                  <a:schemeClr val="bg1"/>
                </a:solidFill>
                <a:latin typeface="Meiryo" panose="020B0604030504040204" pitchFamily="34" charset="-128"/>
                <a:ea typeface="Meiryo" panose="020B0604030504040204" pitchFamily="34" charset="-128"/>
              </a:rPr>
              <a:t>円</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252" name="角丸四角形 204">
            <a:extLst>
              <a:ext uri="{FF2B5EF4-FFF2-40B4-BE49-F238E27FC236}">
                <a16:creationId xmlns:a16="http://schemas.microsoft.com/office/drawing/2014/main" id="{DF3D7DD7-85B7-431F-B76A-CDA6FFB85995}"/>
              </a:ext>
            </a:extLst>
          </p:cNvPr>
          <p:cNvSpPr/>
          <p:nvPr/>
        </p:nvSpPr>
        <p:spPr>
          <a:xfrm>
            <a:off x="5117126" y="5870375"/>
            <a:ext cx="4187233" cy="872947"/>
          </a:xfrm>
          <a:prstGeom prst="roundRect">
            <a:avLst>
              <a:gd name="adj" fmla="val 14697"/>
            </a:avLst>
          </a:prstGeom>
          <a:solidFill>
            <a:srgbClr val="74B145"/>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3" name="テキスト ボックス 252">
            <a:extLst>
              <a:ext uri="{FF2B5EF4-FFF2-40B4-BE49-F238E27FC236}">
                <a16:creationId xmlns:a16="http://schemas.microsoft.com/office/drawing/2014/main" id="{9E4EB8E9-7463-4811-88A1-DBB709FF0659}"/>
              </a:ext>
            </a:extLst>
          </p:cNvPr>
          <p:cNvSpPr txBox="1"/>
          <p:nvPr/>
        </p:nvSpPr>
        <p:spPr>
          <a:xfrm>
            <a:off x="5163008" y="6191619"/>
            <a:ext cx="297651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3200" b="1" dirty="0">
                <a:solidFill>
                  <a:prstClr val="white"/>
                </a:solidFill>
                <a:effectLst>
                  <a:outerShdw blurRad="38100" dist="38100" dir="2700000" algn="tl">
                    <a:srgbClr val="000000">
                      <a:alpha val="43137"/>
                    </a:srgbClr>
                  </a:outerShdw>
                </a:effectLst>
                <a:latin typeface="Meiryo" charset="-128"/>
                <a:ea typeface="Meiryo" charset="-128"/>
                <a:cs typeface="Meiryo" charset="-128"/>
              </a:rPr>
              <a:t>90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charset="-128"/>
                <a:ea typeface="Meiryo" charset="-128"/>
                <a:cs typeface="Meiryo" charset="-128"/>
              </a:rPr>
              <a:t>0,00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0</a:t>
            </a:r>
            <a:r>
              <a:rPr kumimoji="0" lang="ja-JP"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円</a:t>
            </a:r>
            <a:endPar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256" name="台形 255">
            <a:extLst>
              <a:ext uri="{FF2B5EF4-FFF2-40B4-BE49-F238E27FC236}">
                <a16:creationId xmlns:a16="http://schemas.microsoft.com/office/drawing/2014/main" id="{EFAF846F-5C60-42DA-BF7B-5EA723B6C02D}"/>
              </a:ext>
            </a:extLst>
          </p:cNvPr>
          <p:cNvSpPr/>
          <p:nvPr/>
        </p:nvSpPr>
        <p:spPr>
          <a:xfrm rot="10800000">
            <a:off x="5296483" y="5832068"/>
            <a:ext cx="2136484" cy="323410"/>
          </a:xfrm>
          <a:prstGeom prst="trapezoid">
            <a:avLst/>
          </a:prstGeom>
          <a:solidFill>
            <a:schemeClr val="bg1"/>
          </a:solidFill>
          <a:ln w="57150" cap="rnd">
            <a:solidFill>
              <a:srgbClr val="74B1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7" name="正方形/長方形 256">
            <a:extLst>
              <a:ext uri="{FF2B5EF4-FFF2-40B4-BE49-F238E27FC236}">
                <a16:creationId xmlns:a16="http://schemas.microsoft.com/office/drawing/2014/main" id="{61A97D9B-7E2A-47E3-BF75-006B2721527E}"/>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74B145"/>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74B145"/>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63" name="正方形/長方形 262">
            <a:extLst>
              <a:ext uri="{FF2B5EF4-FFF2-40B4-BE49-F238E27FC236}">
                <a16:creationId xmlns:a16="http://schemas.microsoft.com/office/drawing/2014/main" id="{2DA1799B-1461-47B9-9FDC-E7865D255C5F}"/>
              </a:ext>
            </a:extLst>
          </p:cNvPr>
          <p:cNvSpPr/>
          <p:nvPr/>
        </p:nvSpPr>
        <p:spPr>
          <a:xfrm>
            <a:off x="77664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5" name="テキスト ボックス 264">
            <a:extLst>
              <a:ext uri="{FF2B5EF4-FFF2-40B4-BE49-F238E27FC236}">
                <a16:creationId xmlns:a16="http://schemas.microsoft.com/office/drawing/2014/main" id="{3BD58374-9E77-43DD-849E-DB18A069A214}"/>
              </a:ext>
            </a:extLst>
          </p:cNvPr>
          <p:cNvSpPr txBox="1"/>
          <p:nvPr/>
        </p:nvSpPr>
        <p:spPr>
          <a:xfrm>
            <a:off x="1410759" y="6441156"/>
            <a:ext cx="3716778" cy="200055"/>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700" dirty="0">
                <a:solidFill>
                  <a:prstClr val="black"/>
                </a:solidFill>
                <a:latin typeface="メイリオ" panose="020B0604030504040204" pitchFamily="50" charset="-128"/>
                <a:ea typeface="メイリオ" panose="020B0604030504040204" pitchFamily="50" charset="-128"/>
                <a:cs typeface="Meiryo" charset="-128"/>
              </a:rPr>
              <a:t>※</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広告用の</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遷移先</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WEB</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ページの</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URL】</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をご準備下さい。（パラメータ付も可）</a:t>
            </a:r>
            <a:endPar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endParaRPr>
          </a:p>
        </p:txBody>
      </p:sp>
      <p:sp>
        <p:nvSpPr>
          <p:cNvPr id="266" name="正方形/長方形 265">
            <a:extLst>
              <a:ext uri="{FF2B5EF4-FFF2-40B4-BE49-F238E27FC236}">
                <a16:creationId xmlns:a16="http://schemas.microsoft.com/office/drawing/2014/main" id="{0F9A719D-9AE3-44C2-8C2B-1800148500D5}"/>
              </a:ext>
            </a:extLst>
          </p:cNvPr>
          <p:cNvSpPr/>
          <p:nvPr/>
        </p:nvSpPr>
        <p:spPr>
          <a:xfrm>
            <a:off x="1410759" y="6550741"/>
            <a:ext cx="3963560" cy="226591"/>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遷移先代用の</a:t>
            </a: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WEB</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チラシビューアー（無償）もございます。詳細はお問合せください。</a:t>
            </a:r>
          </a:p>
        </p:txBody>
      </p:sp>
      <p:sp>
        <p:nvSpPr>
          <p:cNvPr id="267" name="テキスト ボックス 266">
            <a:extLst>
              <a:ext uri="{FF2B5EF4-FFF2-40B4-BE49-F238E27FC236}">
                <a16:creationId xmlns:a16="http://schemas.microsoft.com/office/drawing/2014/main" id="{7122B637-FD44-4520-B458-C34329E18064}"/>
              </a:ext>
            </a:extLst>
          </p:cNvPr>
          <p:cNvSpPr txBox="1"/>
          <p:nvPr/>
        </p:nvSpPr>
        <p:spPr>
          <a:xfrm>
            <a:off x="728373" y="6291583"/>
            <a:ext cx="3595631" cy="215444"/>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広告の遷移先ページについて</a:t>
            </a:r>
          </a:p>
        </p:txBody>
      </p:sp>
      <p:grpSp>
        <p:nvGrpSpPr>
          <p:cNvPr id="268" name="グループ化 267">
            <a:extLst>
              <a:ext uri="{FF2B5EF4-FFF2-40B4-BE49-F238E27FC236}">
                <a16:creationId xmlns:a16="http://schemas.microsoft.com/office/drawing/2014/main" id="{D8FD3819-741F-48F0-A02C-A5B39A783476}"/>
              </a:ext>
            </a:extLst>
          </p:cNvPr>
          <p:cNvGrpSpPr/>
          <p:nvPr/>
        </p:nvGrpSpPr>
        <p:grpSpPr>
          <a:xfrm>
            <a:off x="8744265" y="5842972"/>
            <a:ext cx="982934" cy="897546"/>
            <a:chOff x="-2403128" y="3714564"/>
            <a:chExt cx="1337032" cy="1220883"/>
          </a:xfrm>
        </p:grpSpPr>
        <p:grpSp>
          <p:nvGrpSpPr>
            <p:cNvPr id="270" name="グループ化 269">
              <a:extLst>
                <a:ext uri="{FF2B5EF4-FFF2-40B4-BE49-F238E27FC236}">
                  <a16:creationId xmlns:a16="http://schemas.microsoft.com/office/drawing/2014/main" id="{913BE862-3C31-4AC2-A79C-1194E06386CF}"/>
                </a:ext>
              </a:extLst>
            </p:cNvPr>
            <p:cNvGrpSpPr/>
            <p:nvPr/>
          </p:nvGrpSpPr>
          <p:grpSpPr>
            <a:xfrm>
              <a:off x="-2403128" y="3714564"/>
              <a:ext cx="1337032" cy="1220883"/>
              <a:chOff x="-2688372" y="4115065"/>
              <a:chExt cx="1223198" cy="1116938"/>
            </a:xfrm>
            <a:solidFill>
              <a:schemeClr val="bg1"/>
            </a:solidFill>
          </p:grpSpPr>
          <p:sp>
            <p:nvSpPr>
              <p:cNvPr id="275" name="三角形 48">
                <a:extLst>
                  <a:ext uri="{FF2B5EF4-FFF2-40B4-BE49-F238E27FC236}">
                    <a16:creationId xmlns:a16="http://schemas.microsoft.com/office/drawing/2014/main" id="{A8899D6E-0C32-4C6B-B6EA-20DC6B9F44EF}"/>
                  </a:ext>
                </a:extLst>
              </p:cNvPr>
              <p:cNvSpPr/>
              <p:nvPr/>
            </p:nvSpPr>
            <p:spPr>
              <a:xfrm rot="15335352">
                <a:off x="-2732839" y="4738793"/>
                <a:ext cx="212204" cy="12326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7" name="円/楕円 47">
                <a:extLst>
                  <a:ext uri="{FF2B5EF4-FFF2-40B4-BE49-F238E27FC236}">
                    <a16:creationId xmlns:a16="http://schemas.microsoft.com/office/drawing/2014/main" id="{35975EB6-B25C-4588-BE1C-BB0693653087}"/>
                  </a:ext>
                </a:extLst>
              </p:cNvPr>
              <p:cNvSpPr/>
              <p:nvPr/>
            </p:nvSpPr>
            <p:spPr>
              <a:xfrm rot="210102">
                <a:off x="-2593605" y="4115065"/>
                <a:ext cx="1128431" cy="111693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271" name="三角形 48">
              <a:extLst>
                <a:ext uri="{FF2B5EF4-FFF2-40B4-BE49-F238E27FC236}">
                  <a16:creationId xmlns:a16="http://schemas.microsoft.com/office/drawing/2014/main" id="{16BDCEE8-9D55-42DA-BFD7-617980955DA1}"/>
                </a:ext>
              </a:extLst>
            </p:cNvPr>
            <p:cNvSpPr/>
            <p:nvPr/>
          </p:nvSpPr>
          <p:spPr>
            <a:xfrm rot="15335352">
              <a:off x="-2386651" y="4387949"/>
              <a:ext cx="212204" cy="123269"/>
            </a:xfrm>
            <a:prstGeom prst="triangle">
              <a:avLst/>
            </a:prstGeom>
            <a:solidFill>
              <a:srgbClr val="74B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3" name="円/楕円 47">
              <a:extLst>
                <a:ext uri="{FF2B5EF4-FFF2-40B4-BE49-F238E27FC236}">
                  <a16:creationId xmlns:a16="http://schemas.microsoft.com/office/drawing/2014/main" id="{89DC50F5-D4FB-4B3F-9B7B-C0174A4A1D61}"/>
                </a:ext>
              </a:extLst>
            </p:cNvPr>
            <p:cNvSpPr/>
            <p:nvPr/>
          </p:nvSpPr>
          <p:spPr>
            <a:xfrm rot="210102">
              <a:off x="-2247417" y="3764221"/>
              <a:ext cx="1128431" cy="1116938"/>
            </a:xfrm>
            <a:prstGeom prst="ellipse">
              <a:avLst/>
            </a:prstGeom>
            <a:solidFill>
              <a:schemeClr val="bg1"/>
            </a:solidFill>
            <a:ln w="57150">
              <a:solidFill>
                <a:srgbClr val="74B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278" name="テキスト ボックス 277">
            <a:extLst>
              <a:ext uri="{FF2B5EF4-FFF2-40B4-BE49-F238E27FC236}">
                <a16:creationId xmlns:a16="http://schemas.microsoft.com/office/drawing/2014/main" id="{1E099CAA-DDCF-45F9-9047-D81000184C09}"/>
              </a:ext>
            </a:extLst>
          </p:cNvPr>
          <p:cNvSpPr txBox="1"/>
          <p:nvPr/>
        </p:nvSpPr>
        <p:spPr>
          <a:xfrm>
            <a:off x="8687568" y="5985511"/>
            <a:ext cx="1117767" cy="353943"/>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ナレーション</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BGM</a:t>
            </a: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・効果音不要</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の場合</a:t>
            </a: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279" name="テキスト ボックス 278">
            <a:extLst>
              <a:ext uri="{FF2B5EF4-FFF2-40B4-BE49-F238E27FC236}">
                <a16:creationId xmlns:a16="http://schemas.microsoft.com/office/drawing/2014/main" id="{1204677A-F943-4DCF-8178-41BB459AEAD5}"/>
              </a:ext>
            </a:extLst>
          </p:cNvPr>
          <p:cNvSpPr txBox="1"/>
          <p:nvPr/>
        </p:nvSpPr>
        <p:spPr>
          <a:xfrm>
            <a:off x="8818490" y="6282058"/>
            <a:ext cx="800436" cy="369332"/>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10</a:t>
            </a: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r>
              <a:rPr kumimoji="0"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OFF</a:t>
            </a:r>
            <a:r>
              <a:rPr kumimoji="1" lang="ja-JP" altLang="en-US"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の</a:t>
            </a:r>
            <a:endParaRPr kumimoji="1" lang="en-US" altLang="ja-JP"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 </a:t>
            </a:r>
            <a:r>
              <a:rPr kumimoji="1" lang="en-US" altLang="ja-JP"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8</a:t>
            </a:r>
            <a:r>
              <a:rPr lang="en-US" altLang="ja-JP" sz="1200" b="1" dirty="0">
                <a:solidFill>
                  <a:srgbClr val="FF0000"/>
                </a:solidFill>
                <a:latin typeface="Meiryo" panose="020B0604030504040204" pitchFamily="34" charset="-128"/>
                <a:ea typeface="Meiryo" panose="020B0604030504040204" pitchFamily="34" charset="-128"/>
              </a:rPr>
              <a:t>0</a:t>
            </a:r>
            <a:r>
              <a:rPr kumimoji="1" lang="ja-JP" altLang="en-US" sz="11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endParaRPr kumimoji="1" lang="ja-JP" altLang="en-US" sz="500" b="0"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p:txBody>
      </p:sp>
      <p:pic>
        <p:nvPicPr>
          <p:cNvPr id="281" name="図 280">
            <a:extLst>
              <a:ext uri="{FF2B5EF4-FFF2-40B4-BE49-F238E27FC236}">
                <a16:creationId xmlns:a16="http://schemas.microsoft.com/office/drawing/2014/main" id="{7C36A9BC-2F22-400A-998D-026FF7D46374}"/>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813366" y="6468218"/>
            <a:ext cx="597393" cy="275105"/>
          </a:xfrm>
          <a:prstGeom prst="rect">
            <a:avLst/>
          </a:prstGeom>
        </p:spPr>
      </p:pic>
      <p:sp>
        <p:nvSpPr>
          <p:cNvPr id="177" name="テキスト ボックス 176">
            <a:extLst>
              <a:ext uri="{FF2B5EF4-FFF2-40B4-BE49-F238E27FC236}">
                <a16:creationId xmlns:a16="http://schemas.microsoft.com/office/drawing/2014/main" id="{792D5DBF-D457-1647-852F-82D36D8976E5}"/>
              </a:ext>
            </a:extLst>
          </p:cNvPr>
          <p:cNvSpPr txBox="1"/>
          <p:nvPr/>
        </p:nvSpPr>
        <p:spPr>
          <a:xfrm>
            <a:off x="967805" y="5604273"/>
            <a:ext cx="3195105"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spc="50" dirty="0">
                <a:solidFill>
                  <a:srgbClr val="FF0000"/>
                </a:solidFill>
                <a:latin typeface="Meiryo" charset="-128"/>
                <a:ea typeface="Meiryo" charset="-128"/>
                <a:cs typeface="Meiryo" charset="-128"/>
              </a:rPr>
              <a:t>広告</a:t>
            </a:r>
            <a:r>
              <a:rPr lang="ja-JP" altLang="en-US" sz="1400" b="1" spc="50">
                <a:solidFill>
                  <a:srgbClr val="FF0000"/>
                </a:solidFill>
                <a:latin typeface="Meiryo" charset="-128"/>
                <a:ea typeface="Meiryo" charset="-128"/>
                <a:cs typeface="Meiryo" charset="-128"/>
              </a:rPr>
              <a:t>掲載</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レポート</a:t>
            </a:r>
            <a:r>
              <a:rPr kumimoji="0" lang="ja-JP" altLang="en-US" sz="1400" b="1" i="0" u="none" strike="noStrike" kern="1200" cap="none" spc="50" normalizeH="0" baseline="0" noProof="0">
                <a:ln>
                  <a:noFill/>
                </a:ln>
                <a:effectLst/>
                <a:uLnTx/>
                <a:uFillTx/>
                <a:latin typeface="Meiryo" charset="-128"/>
                <a:ea typeface="Meiryo" charset="-128"/>
                <a:cs typeface="Meiryo" charset="-128"/>
              </a:rPr>
              <a:t>と</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放映証明書</a:t>
            </a:r>
            <a:r>
              <a:rPr kumimoji="0" lang="ja-JP" altLang="en-US" sz="1400" b="1" i="0" u="none" strike="noStrike" kern="1200" cap="none" spc="50" normalizeH="0" baseline="0" noProof="0">
                <a:ln>
                  <a:noFill/>
                </a:ln>
                <a:effectLst/>
                <a:uLnTx/>
                <a:uFillTx/>
                <a:latin typeface="Meiryo" charset="-128"/>
                <a:ea typeface="Meiryo" charset="-128"/>
                <a:cs typeface="Meiryo" charset="-128"/>
              </a:rPr>
              <a:t>提出</a:t>
            </a:r>
            <a:endParaRPr kumimoji="0" lang="ja-JP" altLang="en-US" sz="1400" b="1" i="0" u="none" strike="noStrike" kern="1200" cap="none" spc="50" normalizeH="0" baseline="0" noProof="0" dirty="0">
              <a:ln>
                <a:noFill/>
              </a:ln>
              <a:effectLst/>
              <a:uLnTx/>
              <a:uFillTx/>
              <a:latin typeface="Meiryo" charset="-128"/>
              <a:ea typeface="Meiryo" charset="-128"/>
              <a:cs typeface="Meiryo" charset="-128"/>
            </a:endParaRPr>
          </a:p>
        </p:txBody>
      </p:sp>
    </p:spTree>
    <p:extLst>
      <p:ext uri="{BB962C8B-B14F-4D97-AF65-F5344CB8AC3E}">
        <p14:creationId xmlns:p14="http://schemas.microsoft.com/office/powerpoint/2010/main" val="85191986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357</TotalTime>
  <Words>5099</Words>
  <Application>Microsoft Office PowerPoint</Application>
  <PresentationFormat>A4 210 x 297 mm</PresentationFormat>
  <Paragraphs>982</Paragraphs>
  <Slides>17</Slides>
  <Notes>13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17</vt:i4>
      </vt:variant>
    </vt:vector>
  </HeadingPairs>
  <TitlesOfParts>
    <vt:vector size="30" baseType="lpstr">
      <vt:lpstr>HGS行書体</vt:lpstr>
      <vt:lpstr>HG創英ﾌﾟﾚｾﾞﾝｽEB</vt:lpstr>
      <vt:lpstr>Hiragino Kaku Gothic Pro W6</vt:lpstr>
      <vt:lpstr>Meiryo UI</vt:lpstr>
      <vt:lpstr>UD デジタル 教科書体 NK-B</vt:lpstr>
      <vt:lpstr>メイリオ</vt:lpstr>
      <vt:lpstr>メイリオ</vt:lpstr>
      <vt:lpstr>游ゴシック</vt:lpstr>
      <vt:lpstr>Arial</vt:lpstr>
      <vt:lpstr>Arial Black</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nishiguchi0913@outlook.jp</dc:creator>
  <cp:lastModifiedBy>メディアラボ 黒木</cp:lastModifiedBy>
  <cp:revision>48</cp:revision>
  <cp:lastPrinted>2023-09-06T09:42:00Z</cp:lastPrinted>
  <dcterms:created xsi:type="dcterms:W3CDTF">2022-02-28T00:37:38Z</dcterms:created>
  <dcterms:modified xsi:type="dcterms:W3CDTF">2023-09-07T01:54:19Z</dcterms:modified>
</cp:coreProperties>
</file>