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1569" r:id="rId2"/>
    <p:sldId id="1571" r:id="rId3"/>
    <p:sldId id="923" r:id="rId4"/>
    <p:sldId id="1860" r:id="rId5"/>
    <p:sldId id="1861" r:id="rId6"/>
    <p:sldId id="924" r:id="rId7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322"/>
    <a:srgbClr val="FF0000"/>
    <a:srgbClr val="E30100"/>
    <a:srgbClr val="FFE3EE"/>
    <a:srgbClr val="FFD9D9"/>
    <a:srgbClr val="06C755"/>
    <a:srgbClr val="404040"/>
    <a:srgbClr val="9BB8DB"/>
    <a:srgbClr val="A6CF8D"/>
    <a:srgbClr val="EEB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2" autoAdjust="0"/>
    <p:restoredTop sz="96370" autoAdjust="0"/>
  </p:normalViewPr>
  <p:slideViewPr>
    <p:cSldViewPr snapToGrid="0" snapToObjects="1" showGuides="1">
      <p:cViewPr varScale="1">
        <p:scale>
          <a:sx n="85" d="100"/>
          <a:sy n="85" d="100"/>
        </p:scale>
        <p:origin x="456" y="58"/>
      </p:cViewPr>
      <p:guideLst>
        <p:guide orient="horz" pos="3816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jita\Desktop\&#36039;&#26009;&#20316;&#25104;&#29992;&#12487;&#12540;&#12479;&#12288;&#9733;1120161_GT_&#35519;&#26619;&#32080;&#2652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jita\Desktop\&#36039;&#26009;&#20316;&#25104;&#29992;&#12487;&#12540;&#12479;&#12288;&#9733;1120161_GT_&#35519;&#26619;&#32080;&#2652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98425554494548E-2"/>
          <c:y val="4.3023786887815704E-2"/>
          <c:w val="0.98240157444550535"/>
          <c:h val="0.9139524262243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3-B54E-A71F-7748BB662B8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3-B54E-A71F-7748BB662B85}"/>
              </c:ext>
            </c:extLst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3-B54E-A71F-7748BB662B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B3-B54E-A71F-7748BB662B85}"/>
              </c:ext>
            </c:extLst>
          </c:dPt>
          <c:dPt>
            <c:idx val="4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B3-B54E-A71F-7748BB662B8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B3-B54E-A71F-7748BB662B85}"/>
              </c:ext>
            </c:extLst>
          </c:dPt>
          <c:cat>
            <c:strRef>
              <c:f>使用データ!$A$3:$A$8</c:f>
              <c:strCache>
                <c:ptCount val="6"/>
                <c:pt idx="0">
                  <c:v>Yahoo! JAPAN</c:v>
                </c:pt>
                <c:pt idx="1">
                  <c:v>動画配信サービス</c:v>
                </c:pt>
                <c:pt idx="2">
                  <c:v>メッセンジャーサービス</c:v>
                </c:pt>
                <c:pt idx="3">
                  <c:v>SNS A</c:v>
                </c:pt>
                <c:pt idx="4">
                  <c:v>SNS B</c:v>
                </c:pt>
                <c:pt idx="5">
                  <c:v>SNS C</c:v>
                </c:pt>
              </c:strCache>
            </c:strRef>
          </c:cat>
          <c:val>
            <c:numRef>
              <c:f>使用データ!$B$3:$B$8</c:f>
              <c:numCache>
                <c:formatCode>0.0</c:formatCode>
                <c:ptCount val="6"/>
                <c:pt idx="0">
                  <c:v>51.4</c:v>
                </c:pt>
                <c:pt idx="1">
                  <c:v>13.8</c:v>
                </c:pt>
                <c:pt idx="2">
                  <c:v>12.8</c:v>
                </c:pt>
                <c:pt idx="3">
                  <c:v>7.6</c:v>
                </c:pt>
                <c:pt idx="4">
                  <c:v>6.1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B3-B54E-A71F-7748BB662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1820744"/>
        <c:axId val="611821728"/>
      </c:barChart>
      <c:catAx>
        <c:axId val="611820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1821728"/>
        <c:crosses val="autoZero"/>
        <c:auto val="1"/>
        <c:lblAlgn val="ctr"/>
        <c:lblOffset val="100"/>
        <c:noMultiLvlLbl val="0"/>
      </c:catAx>
      <c:valAx>
        <c:axId val="6118217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611820744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8-A447-AC7F-E01024D51A2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8-A447-AC7F-E01024D51A2C}"/>
              </c:ext>
            </c:extLst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A8-A447-AC7F-E01024D51A2C}"/>
              </c:ext>
            </c:extLst>
          </c:dPt>
          <c:dPt>
            <c:idx val="3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A8-A447-AC7F-E01024D51A2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A8-A447-AC7F-E01024D51A2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A8-A447-AC7F-E01024D51A2C}"/>
              </c:ext>
            </c:extLst>
          </c:dPt>
          <c:cat>
            <c:strRef>
              <c:f>使用データ!$A$64:$A$69</c:f>
              <c:strCache>
                <c:ptCount val="6"/>
                <c:pt idx="0">
                  <c:v>Yahoo! JAPAN</c:v>
                </c:pt>
                <c:pt idx="1">
                  <c:v>メッセンジャーサービス</c:v>
                </c:pt>
                <c:pt idx="2">
                  <c:v>動画配信サービス</c:v>
                </c:pt>
                <c:pt idx="3">
                  <c:v>SNS B</c:v>
                </c:pt>
                <c:pt idx="4">
                  <c:v>SNS A</c:v>
                </c:pt>
                <c:pt idx="5">
                  <c:v>SNS C</c:v>
                </c:pt>
              </c:strCache>
            </c:strRef>
          </c:cat>
          <c:val>
            <c:numRef>
              <c:f>使用データ!$B$64:$B$69</c:f>
              <c:numCache>
                <c:formatCode>0.0</c:formatCode>
                <c:ptCount val="6"/>
                <c:pt idx="0">
                  <c:v>42.1</c:v>
                </c:pt>
                <c:pt idx="1">
                  <c:v>19.5</c:v>
                </c:pt>
                <c:pt idx="2">
                  <c:v>14.5</c:v>
                </c:pt>
                <c:pt idx="3">
                  <c:v>13.2</c:v>
                </c:pt>
                <c:pt idx="4">
                  <c:v>12.6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A8-A447-AC7F-E01024D51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9115024"/>
        <c:axId val="869114696"/>
      </c:barChart>
      <c:catAx>
        <c:axId val="86911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9114696"/>
        <c:crosses val="autoZero"/>
        <c:auto val="1"/>
        <c:lblAlgn val="ctr"/>
        <c:lblOffset val="100"/>
        <c:noMultiLvlLbl val="0"/>
      </c:catAx>
      <c:valAx>
        <c:axId val="869114696"/>
        <c:scaling>
          <c:orientation val="minMax"/>
          <c:max val="50"/>
          <c:min val="0"/>
        </c:scaling>
        <c:delete val="1"/>
        <c:axPos val="l"/>
        <c:numFmt formatCode="General" sourceLinked="0"/>
        <c:majorTickMark val="none"/>
        <c:minorTickMark val="none"/>
        <c:tickLblPos val="nextTo"/>
        <c:crossAx val="8691150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7DBB-5675-2E4F-BEA7-A12638B1E5E2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3D5B-C7B1-184E-8B07-0ED119BBE3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59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85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0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44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6822C-3A83-6143-8558-7841D4196EF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3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12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5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2F2F2">
              <a:alpha val="3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FB090134-06F9-6D4F-976B-F638C077A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1442" y="6525345"/>
            <a:ext cx="839737" cy="365125"/>
          </a:xfrm>
          <a:prstGeom prst="rect">
            <a:avLst/>
          </a:prstGeom>
        </p:spPr>
        <p:txBody>
          <a:bodyPr/>
          <a:lstStyle>
            <a:lvl1pPr algn="r">
              <a:defRPr sz="1138">
                <a:solidFill>
                  <a:schemeClr val="accent2"/>
                </a:solidFill>
              </a:defRPr>
            </a:lvl1pPr>
          </a:lstStyle>
          <a:p>
            <a:fld id="{F9BD7636-22E7-4304-ABE2-16A3D163D5E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156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66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7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2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1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8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43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DE98D-7076-6747-8AC7-408718821CA4}" type="datetimeFigureOut">
              <a:rPr kumimoji="1" lang="ja-JP" altLang="en-US" smtClean="0"/>
              <a:t>2023/6/16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2E24-86D3-984A-9627-D8339157B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0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jpeg"/><Relationship Id="rId26" Type="http://schemas.openxmlformats.org/officeDocument/2006/relationships/image" Target="../media/image2.pn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sv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hyperlink" Target="https://www.netratings.co.jp/news_release/2021/12/Newsrelease20211221.html" TargetMode="External"/><Relationship Id="rId2" Type="http://schemas.openxmlformats.org/officeDocument/2006/relationships/image" Target="../media/image3.tiff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24" Type="http://schemas.openxmlformats.org/officeDocument/2006/relationships/image" Target="../media/image25.svg"/><Relationship Id="rId32" Type="http://schemas.openxmlformats.org/officeDocument/2006/relationships/image" Target="../media/image29.pn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23" Type="http://schemas.openxmlformats.org/officeDocument/2006/relationships/image" Target="../media/image24.png"/><Relationship Id="rId28" Type="http://schemas.openxmlformats.org/officeDocument/2006/relationships/image" Target="../media/image26.png"/><Relationship Id="rId10" Type="http://schemas.openxmlformats.org/officeDocument/2006/relationships/image" Target="../media/image11.emf"/><Relationship Id="rId19" Type="http://schemas.openxmlformats.org/officeDocument/2006/relationships/image" Target="../media/image20.jpeg"/><Relationship Id="rId31" Type="http://schemas.openxmlformats.org/officeDocument/2006/relationships/image" Target="../media/image28.emf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jpeg"/><Relationship Id="rId27" Type="http://schemas.openxmlformats.org/officeDocument/2006/relationships/chart" Target="../charts/chart1.xml"/><Relationship Id="rId30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hyperlink" Target="https://www.netratings.co.jp/news_release/2022/12/Newsrelease20221222.html" TargetMode="External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svg"/><Relationship Id="rId10" Type="http://schemas.openxmlformats.org/officeDocument/2006/relationships/image" Target="../media/image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-38636"/>
            <a:ext cx="9906000" cy="6379028"/>
          </a:xfrm>
          <a:prstGeom prst="rect">
            <a:avLst/>
          </a:prstGeom>
          <a:solidFill>
            <a:srgbClr val="E301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463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188" y="3068561"/>
            <a:ext cx="4914546" cy="71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63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ヤフー媒体概要資料</a:t>
            </a:r>
            <a:endParaRPr lang="ja-JP" altLang="en-US" sz="4063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0" y="197493"/>
            <a:ext cx="9906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-20053" y="3865743"/>
            <a:ext cx="52996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722914" y="5886836"/>
            <a:ext cx="2471057" cy="36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2023.06</a:t>
            </a:r>
            <a:r>
              <a:rPr lang="ja-JP" altLang="en-US" sz="1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　</a:t>
            </a:r>
            <a:r>
              <a:rPr lang="en-US" altLang="ja-JP" sz="1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 panose="020B0604030504040204" pitchFamily="50" charset="-128"/>
              </a:rPr>
              <a:t>Ver.1.1</a:t>
            </a:r>
            <a:endParaRPr lang="ja-JP" altLang="en-US" sz="1788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0" y="314506"/>
            <a:ext cx="990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481" y="2881885"/>
            <a:ext cx="3517316" cy="11079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404589-C2A1-FA1F-B13D-83ACDAADB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470" y="6472366"/>
            <a:ext cx="1424886" cy="2993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3028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タイトル 1">
            <a:extLst>
              <a:ext uri="{FF2B5EF4-FFF2-40B4-BE49-F238E27FC236}">
                <a16:creationId xmlns:a16="http://schemas.microsoft.com/office/drawing/2014/main" id="{A6497033-DFC3-C4BE-F328-6873B416FDEF}"/>
              </a:ext>
            </a:extLst>
          </p:cNvPr>
          <p:cNvSpPr txBox="1">
            <a:spLocks/>
          </p:cNvSpPr>
          <p:nvPr/>
        </p:nvSpPr>
        <p:spPr>
          <a:xfrm>
            <a:off x="-2439" y="-1358"/>
            <a:ext cx="9906001" cy="442130"/>
          </a:xfrm>
          <a:prstGeom prst="rect">
            <a:avLst/>
          </a:prstGeom>
          <a:solidFill>
            <a:srgbClr val="E301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1125444" rtl="0" eaLnBrk="1" latinLnBrk="0" hangingPunct="1">
              <a:spcBef>
                <a:spcPct val="0"/>
              </a:spcBef>
              <a:buNone/>
              <a:defRPr kumimoji="1" sz="49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endParaRPr lang="en-US" altLang="ja-JP" sz="3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EB37A2A-D3D3-2A5C-A914-24AF8FFE4B6A}"/>
              </a:ext>
            </a:extLst>
          </p:cNvPr>
          <p:cNvSpPr/>
          <p:nvPr/>
        </p:nvSpPr>
        <p:spPr>
          <a:xfrm>
            <a:off x="1088603" y="65081"/>
            <a:ext cx="7552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</a:t>
            </a:r>
            <a:r>
              <a:rPr kumimoji="1" lang="ja-JP" altLang="en-US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2000" b="1" spc="3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 媒体パワー</a:t>
            </a:r>
            <a:endParaRPr lang="en-US" altLang="ja-JP" sz="2000" b="1" spc="3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FF48039-B85B-1E09-1F62-94DD09E899E0}"/>
              </a:ext>
            </a:extLst>
          </p:cNvPr>
          <p:cNvSpPr/>
          <p:nvPr/>
        </p:nvSpPr>
        <p:spPr>
          <a:xfrm>
            <a:off x="49811" y="821887"/>
            <a:ext cx="9688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spc="300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日本最大級のメディア規模</a:t>
            </a:r>
            <a:r>
              <a:rPr lang="ja-JP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</a:t>
            </a:r>
            <a:r>
              <a:rPr lang="ja-JP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安心安全なメディア</a:t>
            </a:r>
            <a:endParaRPr lang="en-US" altLang="ja-JP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04C9E386-DFE1-3772-33BD-CFBC5BB47107}"/>
              </a:ext>
            </a:extLst>
          </p:cNvPr>
          <p:cNvGrpSpPr/>
          <p:nvPr/>
        </p:nvGrpSpPr>
        <p:grpSpPr>
          <a:xfrm>
            <a:off x="688681" y="1710274"/>
            <a:ext cx="3595039" cy="2229698"/>
            <a:chOff x="513156" y="2051110"/>
            <a:chExt cx="3534581" cy="2192202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11CF274-6799-2C02-D63A-62171539B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156" y="2051110"/>
              <a:ext cx="3534581" cy="2192202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DA4831B3-E21A-C69C-6887-8C916137B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51" t="-1993"/>
            <a:stretch/>
          </p:blipFill>
          <p:spPr>
            <a:xfrm>
              <a:off x="1009302" y="2137424"/>
              <a:ext cx="2518023" cy="1670266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91CF8B3-83DD-6CB9-9C99-332164595A8E}"/>
              </a:ext>
            </a:extLst>
          </p:cNvPr>
          <p:cNvGrpSpPr/>
          <p:nvPr/>
        </p:nvGrpSpPr>
        <p:grpSpPr>
          <a:xfrm>
            <a:off x="216800" y="2038119"/>
            <a:ext cx="1520301" cy="2645934"/>
            <a:chOff x="4474292" y="2753653"/>
            <a:chExt cx="2125764" cy="3699683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A3384F93-B370-F43C-144A-4179D23E3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292" y="2753653"/>
              <a:ext cx="2125764" cy="3699683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4490B2BE-F128-1D4A-24A0-5E7F9FCA7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7848" y="3310689"/>
              <a:ext cx="1437318" cy="2422567"/>
            </a:xfrm>
            <a:prstGeom prst="rect">
              <a:avLst/>
            </a:prstGeom>
          </p:spPr>
        </p:pic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0A11883-9CCA-F78D-3A37-BEFCC0844F37}"/>
              </a:ext>
            </a:extLst>
          </p:cNvPr>
          <p:cNvGrpSpPr/>
          <p:nvPr/>
        </p:nvGrpSpPr>
        <p:grpSpPr>
          <a:xfrm>
            <a:off x="7352546" y="2586142"/>
            <a:ext cx="2138687" cy="1415372"/>
            <a:chOff x="3735088" y="4393572"/>
            <a:chExt cx="2178413" cy="1476608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BFB6EE8-E1C9-46D2-B290-357210E31BDD}"/>
                </a:ext>
              </a:extLst>
            </p:cNvPr>
            <p:cNvSpPr txBox="1"/>
            <p:nvPr/>
          </p:nvSpPr>
          <p:spPr>
            <a:xfrm>
              <a:off x="3891309" y="4393572"/>
              <a:ext cx="2022192" cy="288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月間ページビュー</a:t>
              </a:r>
              <a:endPara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D3481E80-41AA-7AE1-C213-5BFDE20FCEE3}"/>
                </a:ext>
              </a:extLst>
            </p:cNvPr>
            <p:cNvGrpSpPr/>
            <p:nvPr/>
          </p:nvGrpSpPr>
          <p:grpSpPr>
            <a:xfrm>
              <a:off x="3735088" y="4849519"/>
              <a:ext cx="2178413" cy="1020661"/>
              <a:chOff x="3719736" y="4358227"/>
              <a:chExt cx="2178413" cy="1020661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F2406BCE-5443-0293-65D3-471C1E13F849}"/>
                  </a:ext>
                </a:extLst>
              </p:cNvPr>
              <p:cNvSpPr txBox="1"/>
              <p:nvPr/>
            </p:nvSpPr>
            <p:spPr>
              <a:xfrm>
                <a:off x="5322340" y="4649065"/>
                <a:ext cx="575809" cy="288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b="1" dirty="0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億</a:t>
                </a:r>
                <a:endParaRPr kumimoji="1" lang="ja-JP" altLang="en-US" b="1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6D3874FF-2245-6DF9-2451-207D62528E71}"/>
                  </a:ext>
                </a:extLst>
              </p:cNvPr>
              <p:cNvGrpSpPr/>
              <p:nvPr/>
            </p:nvGrpSpPr>
            <p:grpSpPr>
              <a:xfrm>
                <a:off x="4200256" y="4358227"/>
                <a:ext cx="1204312" cy="503727"/>
                <a:chOff x="4195125" y="5140205"/>
                <a:chExt cx="1459035" cy="610270"/>
              </a:xfrm>
            </p:grpSpPr>
            <p:pic>
              <p:nvPicPr>
                <p:cNvPr id="72" name="グラフィックス 19">
                  <a:extLst>
                    <a:ext uri="{FF2B5EF4-FFF2-40B4-BE49-F238E27FC236}">
                      <a16:creationId xmlns:a16="http://schemas.microsoft.com/office/drawing/2014/main" id="{342D6DD6-867D-2967-F3F1-B9BBE828C2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2768" y="5140205"/>
                  <a:ext cx="441392" cy="610270"/>
                </a:xfrm>
                <a:prstGeom prst="rect">
                  <a:avLst/>
                </a:prstGeom>
              </p:spPr>
            </p:pic>
            <p:pic>
              <p:nvPicPr>
                <p:cNvPr id="73" name="図 72">
                  <a:extLst>
                    <a:ext uri="{FF2B5EF4-FFF2-40B4-BE49-F238E27FC236}">
                      <a16:creationId xmlns:a16="http://schemas.microsoft.com/office/drawing/2014/main" id="{2286F139-19DD-DF16-9A56-325BBF9AD6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5125" y="5140205"/>
                  <a:ext cx="457217" cy="609007"/>
                </a:xfrm>
                <a:prstGeom prst="rect">
                  <a:avLst/>
                </a:prstGeom>
              </p:spPr>
            </p:pic>
            <p:pic>
              <p:nvPicPr>
                <p:cNvPr id="74" name="図 73">
                  <a:extLst>
                    <a:ext uri="{FF2B5EF4-FFF2-40B4-BE49-F238E27FC236}">
                      <a16:creationId xmlns:a16="http://schemas.microsoft.com/office/drawing/2014/main" id="{FD89B68B-1C13-894E-9F32-39E820844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9221" y="5140205"/>
                  <a:ext cx="466670" cy="609006"/>
                </a:xfrm>
                <a:prstGeom prst="rect">
                  <a:avLst/>
                </a:prstGeom>
              </p:spPr>
            </p:pic>
          </p:grp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6A343F21-3915-16AE-4DA4-6CB0A65A8F0C}"/>
                  </a:ext>
                </a:extLst>
              </p:cNvPr>
              <p:cNvSpPr txBox="1"/>
              <p:nvPr/>
            </p:nvSpPr>
            <p:spPr>
              <a:xfrm>
                <a:off x="3719736" y="4598257"/>
                <a:ext cx="575809" cy="288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b="1" dirty="0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約</a:t>
                </a:r>
                <a:endParaRPr kumimoji="1" lang="ja-JP" altLang="en-US" b="1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33325762-A450-87E0-0FE3-8FD2781666D9}"/>
                  </a:ext>
                </a:extLst>
              </p:cNvPr>
              <p:cNvSpPr txBox="1"/>
              <p:nvPr/>
            </p:nvSpPr>
            <p:spPr>
              <a:xfrm>
                <a:off x="3891453" y="5025686"/>
                <a:ext cx="1803958" cy="3532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スマートフォン</a:t>
                </a:r>
                <a:r>
                  <a:rPr lang="en-US" altLang="ja-JP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630</a:t>
                </a:r>
                <a:r>
                  <a:rPr lang="ja-JP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億</a:t>
                </a:r>
                <a:endParaRPr lang="en-US" altLang="ja-JP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/>
                <a:r>
                  <a:rPr lang="ja-JP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パソコン</a:t>
                </a:r>
                <a:r>
                  <a:rPr lang="en-US" altLang="ja-JP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210</a:t>
                </a:r>
                <a:r>
                  <a:rPr lang="ja-JP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億</a:t>
                </a:r>
                <a:endPara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39800EE-F941-E9D8-7664-97DB2B140657}"/>
              </a:ext>
            </a:extLst>
          </p:cNvPr>
          <p:cNvGrpSpPr/>
          <p:nvPr/>
        </p:nvGrpSpPr>
        <p:grpSpPr>
          <a:xfrm>
            <a:off x="4271983" y="1817489"/>
            <a:ext cx="2765075" cy="2511139"/>
            <a:chOff x="6240016" y="1740971"/>
            <a:chExt cx="2952328" cy="2681195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75182E4-BD9C-43D5-D518-7668D99A21F8}"/>
                </a:ext>
              </a:extLst>
            </p:cNvPr>
            <p:cNvSpPr txBox="1"/>
            <p:nvPr/>
          </p:nvSpPr>
          <p:spPr>
            <a:xfrm>
              <a:off x="6918824" y="2563652"/>
              <a:ext cx="1440437" cy="315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サービス数</a:t>
              </a:r>
              <a:endPara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A7D172F8-197B-EC36-7136-C238A2A78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0016" y="3006443"/>
              <a:ext cx="359551" cy="361229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DE99A3EF-993B-BEDC-6741-01291EDC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5386" y="4064394"/>
              <a:ext cx="407673" cy="357772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88CCD341-3CA2-361E-B35C-2AF14981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4313" y="1793778"/>
              <a:ext cx="381342" cy="264441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EE09DA63-B9B5-B426-E2F6-E12FDED2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156" y="2431360"/>
              <a:ext cx="424924" cy="378513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1E26D69E-12E5-035A-FBAD-66064A76D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0823" y="2492413"/>
              <a:ext cx="326865" cy="311106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20A110B8-6608-3B46-ED45-DE78D4765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92" y="3906248"/>
              <a:ext cx="381342" cy="316292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718B10AB-8D5B-4A9B-70F8-14B8A726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0676" y="1949209"/>
              <a:ext cx="326865" cy="368143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66BDA46D-BF85-5CFE-0D64-B7AC732A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6628" y="3564718"/>
              <a:ext cx="421292" cy="357772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1D22D51D-C50E-E4DD-91BF-3FCEAD060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2491" y="3851997"/>
              <a:ext cx="359551" cy="381105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DB28618A-6E01-1164-72D3-BEC30EE29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1303" y="3607893"/>
              <a:ext cx="381342" cy="259255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432C9403-7D93-2531-970D-7524960D1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1002" y="2994034"/>
              <a:ext cx="381342" cy="362958"/>
            </a:xfrm>
            <a:prstGeom prst="rect">
              <a:avLst/>
            </a:prstGeom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62C7D5D5-5C77-4CA1-7185-A578D7A9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063" y="1981123"/>
              <a:ext cx="348656" cy="362958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79C48828-4C39-D07F-4D53-E5387690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1726" y="1740971"/>
              <a:ext cx="381342" cy="362958"/>
            </a:xfrm>
            <a:prstGeom prst="rect">
              <a:avLst/>
            </a:prstGeom>
          </p:spPr>
        </p:pic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33E739F9-1091-858E-9032-6F3EE8282A12}"/>
                </a:ext>
              </a:extLst>
            </p:cNvPr>
            <p:cNvGrpSpPr/>
            <p:nvPr/>
          </p:nvGrpSpPr>
          <p:grpSpPr>
            <a:xfrm>
              <a:off x="6732814" y="3003531"/>
              <a:ext cx="1565569" cy="576063"/>
              <a:chOff x="902105" y="5051763"/>
              <a:chExt cx="1565569" cy="576063"/>
            </a:xfrm>
          </p:grpSpPr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E65629D8-3A1A-9B5E-B7B8-DF82AAEACE7D}"/>
                  </a:ext>
                </a:extLst>
              </p:cNvPr>
              <p:cNvGrpSpPr/>
              <p:nvPr/>
            </p:nvGrpSpPr>
            <p:grpSpPr>
              <a:xfrm>
                <a:off x="1315554" y="5051763"/>
                <a:ext cx="1152120" cy="545231"/>
                <a:chOff x="2818852" y="3782616"/>
                <a:chExt cx="2169062" cy="1026490"/>
              </a:xfrm>
            </p:grpSpPr>
            <p:pic>
              <p:nvPicPr>
                <p:cNvPr id="93" name="グラフィックス 28">
                  <a:extLst>
                    <a:ext uri="{FF2B5EF4-FFF2-40B4-BE49-F238E27FC236}">
                      <a16:creationId xmlns:a16="http://schemas.microsoft.com/office/drawing/2014/main" id="{C659F2EE-1C0B-87DC-674B-6B36E3D9DD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0919" y="3782616"/>
                  <a:ext cx="723591" cy="1026490"/>
                </a:xfrm>
                <a:prstGeom prst="rect">
                  <a:avLst/>
                </a:prstGeom>
              </p:spPr>
            </p:pic>
            <p:pic>
              <p:nvPicPr>
                <p:cNvPr id="94" name="グラフィックス 29">
                  <a:extLst>
                    <a:ext uri="{FF2B5EF4-FFF2-40B4-BE49-F238E27FC236}">
                      <a16:creationId xmlns:a16="http://schemas.microsoft.com/office/drawing/2014/main" id="{874A748C-F5A8-08DA-7F60-7C29C0F82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8852" y="3799440"/>
                  <a:ext cx="454349" cy="992835"/>
                </a:xfrm>
                <a:prstGeom prst="rect">
                  <a:avLst/>
                </a:prstGeom>
              </p:spPr>
            </p:pic>
            <p:pic>
              <p:nvPicPr>
                <p:cNvPr id="95" name="グラフィックス 30">
                  <a:extLst>
                    <a:ext uri="{FF2B5EF4-FFF2-40B4-BE49-F238E27FC236}">
                      <a16:creationId xmlns:a16="http://schemas.microsoft.com/office/drawing/2014/main" id="{68FEBF84-5D37-A71E-5890-BDA4B2600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4323" y="3782616"/>
                  <a:ext cx="723591" cy="1026490"/>
                </a:xfrm>
                <a:prstGeom prst="rect">
                  <a:avLst/>
                </a:prstGeom>
              </p:spPr>
            </p:pic>
          </p:grp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3F35686E-41BF-6CA5-56D1-7FB0BAC0DE7C}"/>
                  </a:ext>
                </a:extLst>
              </p:cNvPr>
              <p:cNvSpPr txBox="1"/>
              <p:nvPr/>
            </p:nvSpPr>
            <p:spPr>
              <a:xfrm>
                <a:off x="902105" y="5332068"/>
                <a:ext cx="575808" cy="295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b="1" dirty="0">
                    <a:solidFill>
                      <a:srgbClr val="FF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約</a:t>
                </a:r>
                <a:endParaRPr kumimoji="1" lang="ja-JP" altLang="en-US" b="1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</p:grpSp>
      <p:sp>
        <p:nvSpPr>
          <p:cNvPr id="96" name="テキスト プレースホルダー 2">
            <a:extLst>
              <a:ext uri="{FF2B5EF4-FFF2-40B4-BE49-F238E27FC236}">
                <a16:creationId xmlns:a16="http://schemas.microsoft.com/office/drawing/2014/main" id="{0458876D-A531-43CB-A14E-D9F5CA0CE954}"/>
              </a:ext>
            </a:extLst>
          </p:cNvPr>
          <p:cNvSpPr txBox="1">
            <a:spLocks/>
          </p:cNvSpPr>
          <p:nvPr/>
        </p:nvSpPr>
        <p:spPr>
          <a:xfrm>
            <a:off x="6912702" y="1832505"/>
            <a:ext cx="2885386" cy="67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2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46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検索、地図、知恵袋、決済など、</a:t>
            </a:r>
          </a:p>
          <a:p>
            <a:pPr algn="ctr"/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バラエティーに富んだ</a:t>
            </a:r>
            <a:endParaRPr lang="en-US" altLang="ja-JP" sz="1050" dirty="0">
              <a:solidFill>
                <a:srgbClr val="262626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約</a:t>
            </a:r>
            <a:r>
              <a:rPr lang="en-US" altLang="ja-JP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100</a:t>
            </a:r>
            <a:r>
              <a:rPr lang="ja-JP" altLang="en-US" sz="1050" dirty="0">
                <a:solidFill>
                  <a:srgbClr val="26262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のサービスを提供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D02A081E-9E72-E8D8-2595-D60DAC7325C7}"/>
              </a:ext>
            </a:extLst>
          </p:cNvPr>
          <p:cNvSpPr/>
          <p:nvPr/>
        </p:nvSpPr>
        <p:spPr>
          <a:xfrm>
            <a:off x="1552883" y="3980436"/>
            <a:ext cx="452954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※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ヤフー株式会社自社調査　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2021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年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7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月～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12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月の月平均（タブレット、従来型携帯電話除く）</a:t>
            </a:r>
          </a:p>
          <a:p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第三者機関による調査でインターネットサービス利用者数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位</a:t>
            </a:r>
          </a:p>
          <a:p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ニールセン デジタル株式会社 「</a:t>
            </a:r>
            <a:r>
              <a:rPr lang="en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TOPS OF 2021: DIGITAL IN JAPAN</a:t>
            </a:r>
            <a:r>
              <a:rPr lang="ja-JP" altLang="en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」</a:t>
            </a:r>
            <a:br>
              <a:rPr lang="ja-JP" altLang="en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</a:br>
            <a:r>
              <a:rPr lang="en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2021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年日本のインターネットサービス利用者数</a:t>
            </a:r>
            <a:r>
              <a:rPr lang="en-US" altLang="ja-JP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ja-JP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利用時間ランキング</a:t>
            </a:r>
          </a:p>
          <a:p>
            <a:r>
              <a:rPr lang="en" altLang="ja-JP" sz="500" dirty="0">
                <a:latin typeface="+mn-ea"/>
                <a:hlinkClick r:id="rId25"/>
              </a:rPr>
              <a:t>https://www.netratings.co.jp/news_release/2021/12/Newsrelease20211221.html</a:t>
            </a:r>
            <a:endParaRPr lang="en" altLang="ja-JP" sz="500" dirty="0">
              <a:latin typeface="+mn-ea"/>
            </a:endParaRPr>
          </a:p>
        </p:txBody>
      </p:sp>
      <p:sp>
        <p:nvSpPr>
          <p:cNvPr id="2" name="角丸四角形 162">
            <a:extLst>
              <a:ext uri="{FF2B5EF4-FFF2-40B4-BE49-F238E27FC236}">
                <a16:creationId xmlns:a16="http://schemas.microsoft.com/office/drawing/2014/main" id="{48F1EFD7-3758-452A-F4D6-020C65439C79}"/>
              </a:ext>
            </a:extLst>
          </p:cNvPr>
          <p:cNvSpPr/>
          <p:nvPr/>
        </p:nvSpPr>
        <p:spPr>
          <a:xfrm>
            <a:off x="8479971" y="61384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D01FDF-9977-B333-AD0B-A7C22AE6AD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286" y="109710"/>
            <a:ext cx="1207075" cy="2535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992D9A9-AB00-8A21-7CE4-888543354300}"/>
              </a:ext>
            </a:extLst>
          </p:cNvPr>
          <p:cNvSpPr/>
          <p:nvPr/>
        </p:nvSpPr>
        <p:spPr>
          <a:xfrm>
            <a:off x="-1214" y="4592494"/>
            <a:ext cx="9907724" cy="22688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5D9C6EC-116E-1C10-D14E-6A65370C9470}"/>
              </a:ext>
            </a:extLst>
          </p:cNvPr>
          <p:cNvGrpSpPr/>
          <p:nvPr/>
        </p:nvGrpSpPr>
        <p:grpSpPr>
          <a:xfrm>
            <a:off x="222633" y="5052048"/>
            <a:ext cx="4269955" cy="1454934"/>
            <a:chOff x="479376" y="2708920"/>
            <a:chExt cx="5654703" cy="374442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148938E-25F7-0EA2-34EE-476738931AEB}"/>
                </a:ext>
              </a:extLst>
            </p:cNvPr>
            <p:cNvGrpSpPr/>
            <p:nvPr/>
          </p:nvGrpSpPr>
          <p:grpSpPr>
            <a:xfrm>
              <a:off x="479376" y="2708920"/>
              <a:ext cx="5654703" cy="3744420"/>
              <a:chOff x="695400" y="2564904"/>
              <a:chExt cx="5654703" cy="3888432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BD5B248-69E6-7BB4-550C-07A6FEF2DF33}"/>
                  </a:ext>
                </a:extLst>
              </p:cNvPr>
              <p:cNvSpPr/>
              <p:nvPr/>
            </p:nvSpPr>
            <p:spPr>
              <a:xfrm>
                <a:off x="695400" y="2564904"/>
                <a:ext cx="4464496" cy="388843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graphicFrame>
            <p:nvGraphicFramePr>
              <p:cNvPr id="10" name="グラフ 9">
                <a:extLst>
                  <a:ext uri="{FF2B5EF4-FFF2-40B4-BE49-F238E27FC236}">
                    <a16:creationId xmlns:a16="http://schemas.microsoft.com/office/drawing/2014/main" id="{82820763-209F-F122-8E2D-C1FA13BE84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965090"/>
                  </p:ext>
                </p:extLst>
              </p:nvPr>
            </p:nvGraphicFramePr>
            <p:xfrm>
              <a:off x="911423" y="2636911"/>
              <a:ext cx="4041714" cy="28879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7"/>
              </a:graphicData>
            </a:graphic>
          </p:graphicFrame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FC9C1DF1-156A-F0CB-3211-667B492C6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3208" y="5436232"/>
                <a:ext cx="842712" cy="823324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264D7F80-639E-B2C9-A052-CE3F99F18AF2}"/>
                  </a:ext>
                </a:extLst>
              </p:cNvPr>
              <p:cNvSpPr/>
              <p:nvPr/>
            </p:nvSpPr>
            <p:spPr>
              <a:xfrm>
                <a:off x="1627511" y="5300907"/>
                <a:ext cx="720074" cy="1110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動画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配信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サービス</a:t>
                </a:r>
              </a:p>
            </p:txBody>
          </p: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F87BE99-31F7-BF57-D2AC-310C8D19BF56}"/>
                  </a:ext>
                </a:extLst>
              </p:cNvPr>
              <p:cNvSpPr/>
              <p:nvPr/>
            </p:nvSpPr>
            <p:spPr>
              <a:xfrm>
                <a:off x="983431" y="3106984"/>
                <a:ext cx="504057" cy="2293248"/>
              </a:xfrm>
              <a:prstGeom prst="rect">
                <a:avLst/>
              </a:prstGeom>
              <a:solidFill>
                <a:srgbClr val="E301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BEB675F-4E9D-E28D-FA4C-A6511F5C7392}"/>
                  </a:ext>
                </a:extLst>
              </p:cNvPr>
              <p:cNvSpPr/>
              <p:nvPr/>
            </p:nvSpPr>
            <p:spPr>
              <a:xfrm>
                <a:off x="2275583" y="5308022"/>
                <a:ext cx="720074" cy="1110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メッセン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ジャー</a:t>
                </a:r>
                <a:endPara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サービス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AE841FF-6ED0-78A1-50B4-995F2BE1ACBB}"/>
                  </a:ext>
                </a:extLst>
              </p:cNvPr>
              <p:cNvSpPr/>
              <p:nvPr/>
            </p:nvSpPr>
            <p:spPr>
              <a:xfrm>
                <a:off x="3060207" y="5290781"/>
                <a:ext cx="486559" cy="82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en-US" altLang="ja-JP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SNS</a:t>
                </a: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①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74695C3-5291-0745-8D7B-3594AA45B935}"/>
                  </a:ext>
                </a:extLst>
              </p:cNvPr>
              <p:cNvSpPr/>
              <p:nvPr/>
            </p:nvSpPr>
            <p:spPr>
              <a:xfrm>
                <a:off x="3717383" y="5290781"/>
                <a:ext cx="486559" cy="82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en-US" altLang="ja-JP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SNS</a:t>
                </a: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②</a:t>
                </a: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2E9962E-A011-88B5-939A-636649EA748A}"/>
                  </a:ext>
                </a:extLst>
              </p:cNvPr>
              <p:cNvSpPr/>
              <p:nvPr/>
            </p:nvSpPr>
            <p:spPr>
              <a:xfrm>
                <a:off x="4384726" y="5290781"/>
                <a:ext cx="484436" cy="822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t"/>
                <a:r>
                  <a:rPr lang="en-US" altLang="ja-JP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SNS</a:t>
                </a:r>
              </a:p>
              <a:p>
                <a:pPr algn="ctr" fontAlgn="t"/>
                <a:r>
                  <a:rPr lang="ja-JP" altLang="en-US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③</a:t>
                </a:r>
              </a:p>
            </p:txBody>
          </p:sp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755ADF4C-E509-546C-0A20-84ED2AC13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7391" y="5436231"/>
                <a:ext cx="842712" cy="823324"/>
              </a:xfrm>
              <a:prstGeom prst="rect">
                <a:avLst/>
              </a:prstGeom>
            </p:spPr>
          </p:pic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C84A410-D625-8DD6-2C2B-408AD38E9CB3}"/>
                </a:ext>
              </a:extLst>
            </p:cNvPr>
            <p:cNvSpPr/>
            <p:nvPr/>
          </p:nvSpPr>
          <p:spPr>
            <a:xfrm>
              <a:off x="1440792" y="2805356"/>
              <a:ext cx="3296322" cy="13049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7A7470C-5533-E3D4-BAD0-CFE0EBBAD81C}"/>
                </a:ext>
              </a:extLst>
            </p:cNvPr>
            <p:cNvSpPr/>
            <p:nvPr/>
          </p:nvSpPr>
          <p:spPr>
            <a:xfrm>
              <a:off x="781050" y="3103787"/>
              <a:ext cx="4652495" cy="673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情報の信頼性・公共性があるメディア 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※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１</a:t>
              </a:r>
            </a:p>
          </p:txBody>
        </p:sp>
      </p:grpSp>
      <p:pic>
        <p:nvPicPr>
          <p:cNvPr id="1026" name="Picture 2" descr="王冠の無料イラスト素材 無料イラスト素材・登録不要｜うさくーのイラストぱーく">
            <a:extLst>
              <a:ext uri="{FF2B5EF4-FFF2-40B4-BE49-F238E27FC236}">
                <a16:creationId xmlns:a16="http://schemas.microsoft.com/office/drawing/2014/main" id="{4C73371C-C745-F065-B9F1-FFEF9DFA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7" y="4848847"/>
            <a:ext cx="380621" cy="3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7F4AC09-4637-BD2C-A68C-7A24D68B56D2}"/>
              </a:ext>
            </a:extLst>
          </p:cNvPr>
          <p:cNvSpPr/>
          <p:nvPr/>
        </p:nvSpPr>
        <p:spPr>
          <a:xfrm>
            <a:off x="0" y="4644028"/>
            <a:ext cx="990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ja-JP" sz="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メディアとしての</a:t>
            </a:r>
            <a:r>
              <a:rPr lang="ja-JP" altLang="en-US" sz="1400" b="1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信頼性が高い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とユーザー</a:t>
            </a:r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から高評価情報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の信頼性が重要な今だからこそ</a:t>
            </a:r>
            <a:r>
              <a:rPr lang="ja-JP" altLang="en-US" sz="1400" b="1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必要とされているメディア</a:t>
            </a:r>
            <a:endParaRPr lang="en-US" altLang="ja-JP" sz="1400" b="1" dirty="0">
              <a:solidFill>
                <a:srgbClr val="E301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US" altLang="ja-JP" sz="100" b="1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B0EF746-E6CF-1AE9-8356-49D65D768A2E}"/>
              </a:ext>
            </a:extLst>
          </p:cNvPr>
          <p:cNvGrpSpPr/>
          <p:nvPr/>
        </p:nvGrpSpPr>
        <p:grpSpPr>
          <a:xfrm>
            <a:off x="3750199" y="5046643"/>
            <a:ext cx="3448995" cy="1457040"/>
            <a:chOff x="5213093" y="2715838"/>
            <a:chExt cx="4497182" cy="37480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01FB2CF2-3AB0-E942-D00E-13EAB88649E7}"/>
                </a:ext>
              </a:extLst>
            </p:cNvPr>
            <p:cNvSpPr/>
            <p:nvPr/>
          </p:nvSpPr>
          <p:spPr>
            <a:xfrm>
              <a:off x="5213093" y="2715838"/>
              <a:ext cx="4400358" cy="373749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graphicFrame>
          <p:nvGraphicFramePr>
            <p:cNvPr id="21" name="グラフ 20">
              <a:extLst>
                <a:ext uri="{FF2B5EF4-FFF2-40B4-BE49-F238E27FC236}">
                  <a16:creationId xmlns:a16="http://schemas.microsoft.com/office/drawing/2014/main" id="{101AFA01-4775-54D2-22C2-3AA7D4E1981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6307616"/>
                </p:ext>
              </p:extLst>
            </p:nvPr>
          </p:nvGraphicFramePr>
          <p:xfrm>
            <a:off x="5235506" y="2745745"/>
            <a:ext cx="4474769" cy="3068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0"/>
            </a:graphicData>
          </a:graphic>
        </p:graphicFrame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12229F9-7FAD-1479-2077-9930D42E970C}"/>
                </a:ext>
              </a:extLst>
            </p:cNvPr>
            <p:cNvSpPr/>
            <p:nvPr/>
          </p:nvSpPr>
          <p:spPr>
            <a:xfrm>
              <a:off x="6090761" y="5388218"/>
              <a:ext cx="708987" cy="1068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動画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配信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593AE80-484D-6A40-4020-FE4FC6851CEF}"/>
                </a:ext>
              </a:extLst>
            </p:cNvPr>
            <p:cNvSpPr/>
            <p:nvPr/>
          </p:nvSpPr>
          <p:spPr>
            <a:xfrm>
              <a:off x="6810840" y="5395071"/>
              <a:ext cx="708987" cy="10688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メッセン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ジャー</a:t>
              </a:r>
              <a:endPara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サービス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B904EEC-B2D4-3C59-4B1F-1409F886C8DD}"/>
                </a:ext>
              </a:extLst>
            </p:cNvPr>
            <p:cNvSpPr/>
            <p:nvPr/>
          </p:nvSpPr>
          <p:spPr>
            <a:xfrm>
              <a:off x="7584518" y="5457950"/>
              <a:ext cx="476977" cy="791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SNS</a:t>
              </a: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②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0F8D7A3-E334-5D4B-430D-FEDCA7FC42E1}"/>
                </a:ext>
              </a:extLst>
            </p:cNvPr>
            <p:cNvSpPr/>
            <p:nvPr/>
          </p:nvSpPr>
          <p:spPr>
            <a:xfrm>
              <a:off x="8308688" y="5457950"/>
              <a:ext cx="476977" cy="791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SNS</a:t>
              </a: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①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32492D77-56C5-BAC0-BBF0-5DC590CEB03F}"/>
                </a:ext>
              </a:extLst>
            </p:cNvPr>
            <p:cNvSpPr/>
            <p:nvPr/>
          </p:nvSpPr>
          <p:spPr>
            <a:xfrm>
              <a:off x="8955714" y="5457950"/>
              <a:ext cx="479067" cy="791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ja-JP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SNS</a:t>
              </a:r>
            </a:p>
            <a:p>
              <a:pPr algn="ctr" fontAlgn="t"/>
              <a:r>
                <a:rPr lang="ja-JP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③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7E54BB1B-E746-A606-62D1-BD01BE06EF90}"/>
                </a:ext>
              </a:extLst>
            </p:cNvPr>
            <p:cNvSpPr/>
            <p:nvPr/>
          </p:nvSpPr>
          <p:spPr>
            <a:xfrm>
              <a:off x="5527187" y="3478322"/>
              <a:ext cx="469408" cy="1969209"/>
            </a:xfrm>
            <a:prstGeom prst="rect">
              <a:avLst/>
            </a:prstGeom>
            <a:solidFill>
              <a:srgbClr val="E301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6F202AA-A7B4-0630-3CCA-88C37AA56461}"/>
                </a:ext>
              </a:extLst>
            </p:cNvPr>
            <p:cNvSpPr/>
            <p:nvPr/>
          </p:nvSpPr>
          <p:spPr>
            <a:xfrm>
              <a:off x="6044592" y="3141460"/>
              <a:ext cx="3591272" cy="672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知人と話題にする情報が</a:t>
              </a:r>
              <a:r>
                <a:rPr lang="ja-JP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あるメディア</a:t>
              </a:r>
              <a:r>
                <a:rPr lang="en-US" altLang="ja-JP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 </a:t>
              </a:r>
              <a:r>
                <a:rPr lang="en-US" altLang="ja-JP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※</a:t>
              </a:r>
              <a:r>
                <a:rPr lang="ja-JP" altLang="en-US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２</a:t>
              </a:r>
              <a:endPara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pic>
        <p:nvPicPr>
          <p:cNvPr id="33" name="図 32">
            <a:extLst>
              <a:ext uri="{FF2B5EF4-FFF2-40B4-BE49-F238E27FC236}">
                <a16:creationId xmlns:a16="http://schemas.microsoft.com/office/drawing/2014/main" id="{934E5D3C-355E-ECED-1533-963FEE7CEE90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750" y="6125303"/>
            <a:ext cx="636345" cy="308063"/>
          </a:xfrm>
          <a:prstGeom prst="rect">
            <a:avLst/>
          </a:prstGeom>
        </p:spPr>
      </p:pic>
      <p:pic>
        <p:nvPicPr>
          <p:cNvPr id="34" name="Picture 2" descr="王冠の無料イラスト素材 無料イラスト素材・登録不要｜うさくーのイラストぱーく">
            <a:extLst>
              <a:ext uri="{FF2B5EF4-FFF2-40B4-BE49-F238E27FC236}">
                <a16:creationId xmlns:a16="http://schemas.microsoft.com/office/drawing/2014/main" id="{7A1AF875-E8F5-C7D5-8C12-CE725AD4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80" y="4940658"/>
            <a:ext cx="380621" cy="3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D748B810-38F1-5C15-D036-CBBE7A117C3B}"/>
              </a:ext>
            </a:extLst>
          </p:cNvPr>
          <p:cNvSpPr/>
          <p:nvPr/>
        </p:nvSpPr>
        <p:spPr>
          <a:xfrm>
            <a:off x="9387108" y="5411655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 panose="020B0604020202020204" pitchFamily="34" charset="0"/>
              </a:rPr>
              <a:t>%</a:t>
            </a:r>
            <a:endParaRPr lang="ja-JP" altLang="en-US" sz="1600" dirty="0">
              <a:solidFill>
                <a:srgbClr val="C9002B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E411D8E-6073-1670-3437-FC4268D1B0D3}"/>
              </a:ext>
            </a:extLst>
          </p:cNvPr>
          <p:cNvGrpSpPr/>
          <p:nvPr/>
        </p:nvGrpSpPr>
        <p:grpSpPr>
          <a:xfrm>
            <a:off x="7651566" y="5034086"/>
            <a:ext cx="1272571" cy="628067"/>
            <a:chOff x="6022379" y="1700661"/>
            <a:chExt cx="1763722" cy="1759093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A64F3E49-C8D5-677E-36BA-99FB09D6FE86}"/>
                </a:ext>
              </a:extLst>
            </p:cNvPr>
            <p:cNvGrpSpPr/>
            <p:nvPr/>
          </p:nvGrpSpPr>
          <p:grpSpPr>
            <a:xfrm>
              <a:off x="6022379" y="1700661"/>
              <a:ext cx="1763722" cy="1759093"/>
              <a:chOff x="1143040" y="3729170"/>
              <a:chExt cx="1763722" cy="1759093"/>
            </a:xfrm>
          </p:grpSpPr>
          <p:sp>
            <p:nvSpPr>
              <p:cNvPr id="50" name="円/楕円 59">
                <a:extLst>
                  <a:ext uri="{FF2B5EF4-FFF2-40B4-BE49-F238E27FC236}">
                    <a16:creationId xmlns:a16="http://schemas.microsoft.com/office/drawing/2014/main" id="{B197A3B2-4DC8-E9F9-2566-A52348D61913}"/>
                  </a:ext>
                </a:extLst>
              </p:cNvPr>
              <p:cNvSpPr/>
              <p:nvPr/>
            </p:nvSpPr>
            <p:spPr>
              <a:xfrm>
                <a:off x="1147669" y="3729170"/>
                <a:ext cx="1759093" cy="1759093"/>
              </a:xfrm>
              <a:prstGeom prst="ellips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52" name="三角形 60">
                <a:extLst>
                  <a:ext uri="{FF2B5EF4-FFF2-40B4-BE49-F238E27FC236}">
                    <a16:creationId xmlns:a16="http://schemas.microsoft.com/office/drawing/2014/main" id="{F1974473-C130-CFB2-2C4A-9E0FB96AFB3F}"/>
                  </a:ext>
                </a:extLst>
              </p:cNvPr>
              <p:cNvSpPr/>
              <p:nvPr/>
            </p:nvSpPr>
            <p:spPr>
              <a:xfrm rot="14350020">
                <a:off x="1349659" y="4643194"/>
                <a:ext cx="317805" cy="731044"/>
              </a:xfrm>
              <a:prstGeom prst="triangl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543A38E-568B-D702-68B5-AE3F864C0154}"/>
                </a:ext>
              </a:extLst>
            </p:cNvPr>
            <p:cNvSpPr/>
            <p:nvPr/>
          </p:nvSpPr>
          <p:spPr>
            <a:xfrm>
              <a:off x="6102630" y="2092174"/>
              <a:ext cx="1613491" cy="93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必要な情報源</a:t>
              </a:r>
              <a:br>
                <a:rPr lang="en-US" altLang="ja-JP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</a:br>
              <a:r>
                <a:rPr lang="ja-JP" altLang="en-US" sz="900" dirty="0">
                  <a:solidFill>
                    <a:srgbClr val="40404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だと思う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E0A9C041-D696-7BC3-51E2-C0C0C17CFE02}"/>
              </a:ext>
            </a:extLst>
          </p:cNvPr>
          <p:cNvGrpSpPr/>
          <p:nvPr/>
        </p:nvGrpSpPr>
        <p:grpSpPr>
          <a:xfrm flipH="1">
            <a:off x="7776709" y="5736195"/>
            <a:ext cx="1619198" cy="671152"/>
            <a:chOff x="5669148" y="1991549"/>
            <a:chExt cx="1977846" cy="1759094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9867B5C-5922-5CEB-9872-3051BA5E0D9A}"/>
                </a:ext>
              </a:extLst>
            </p:cNvPr>
            <p:cNvGrpSpPr/>
            <p:nvPr/>
          </p:nvGrpSpPr>
          <p:grpSpPr>
            <a:xfrm>
              <a:off x="5669148" y="1991549"/>
              <a:ext cx="1951051" cy="1759094"/>
              <a:chOff x="789809" y="4020058"/>
              <a:chExt cx="1951051" cy="1759094"/>
            </a:xfrm>
          </p:grpSpPr>
          <p:sp>
            <p:nvSpPr>
              <p:cNvPr id="46" name="円/楕円 59">
                <a:extLst>
                  <a:ext uri="{FF2B5EF4-FFF2-40B4-BE49-F238E27FC236}">
                    <a16:creationId xmlns:a16="http://schemas.microsoft.com/office/drawing/2014/main" id="{96C6EC62-640B-FA12-5396-71456F1D0F37}"/>
                  </a:ext>
                </a:extLst>
              </p:cNvPr>
              <p:cNvSpPr/>
              <p:nvPr/>
            </p:nvSpPr>
            <p:spPr>
              <a:xfrm>
                <a:off x="847593" y="4020058"/>
                <a:ext cx="1893267" cy="1759094"/>
              </a:xfrm>
              <a:prstGeom prst="ellips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47" name="三角形 60">
                <a:extLst>
                  <a:ext uri="{FF2B5EF4-FFF2-40B4-BE49-F238E27FC236}">
                    <a16:creationId xmlns:a16="http://schemas.microsoft.com/office/drawing/2014/main" id="{2B813C7B-C1F4-A7B7-9DB2-67445824F474}"/>
                  </a:ext>
                </a:extLst>
              </p:cNvPr>
              <p:cNvSpPr/>
              <p:nvPr/>
            </p:nvSpPr>
            <p:spPr>
              <a:xfrm rot="14350020">
                <a:off x="996429" y="4946822"/>
                <a:ext cx="317805" cy="731045"/>
              </a:xfrm>
              <a:prstGeom prst="triangle">
                <a:avLst/>
              </a:prstGeom>
              <a:solidFill>
                <a:srgbClr val="FEEFF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050" dirty="0">
                  <a:solidFill>
                    <a:schemeClr val="tx1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</p:grp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FDD0F8C0-A953-74B6-3AC1-F96DB3976A0E}"/>
                </a:ext>
              </a:extLst>
            </p:cNvPr>
            <p:cNvSpPr/>
            <p:nvPr/>
          </p:nvSpPr>
          <p:spPr>
            <a:xfrm>
              <a:off x="5753729" y="2498901"/>
              <a:ext cx="1893265" cy="878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世の中ゴト</a:t>
              </a:r>
              <a:r>
                <a:rPr lang="ja-JP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の情報</a:t>
              </a:r>
              <a:endPara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 algn="ctr"/>
              <a:r>
                <a:rPr lang="ja-JP" altLang="en-US" sz="900">
                  <a:solidFill>
                    <a:srgbClr val="40404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を</a:t>
              </a:r>
              <a:r>
                <a:rPr lang="ja-JP" altLang="en-US" sz="900" dirty="0">
                  <a:solidFill>
                    <a:srgbClr val="40404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求めて利用する</a:t>
              </a: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A04B803-C575-4045-F4A5-9801DB01C7EA}"/>
              </a:ext>
            </a:extLst>
          </p:cNvPr>
          <p:cNvSpPr/>
          <p:nvPr/>
        </p:nvSpPr>
        <p:spPr>
          <a:xfrm>
            <a:off x="7997140" y="6446374"/>
            <a:ext cx="224624" cy="131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※4</a:t>
            </a:r>
            <a:endParaRPr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9B23901-D0C6-A1FA-8B9D-5143286C7203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924"/>
          <a:stretch/>
        </p:blipFill>
        <p:spPr>
          <a:xfrm flipH="1">
            <a:off x="7247726" y="5053354"/>
            <a:ext cx="541653" cy="605157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A6D5DFE-EDF5-810E-60EC-485AB29F5AAB}"/>
              </a:ext>
            </a:extLst>
          </p:cNvPr>
          <p:cNvSpPr/>
          <p:nvPr/>
        </p:nvSpPr>
        <p:spPr>
          <a:xfrm>
            <a:off x="9551737" y="5303666"/>
            <a:ext cx="224623" cy="131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※3</a:t>
            </a:r>
            <a:endParaRPr lang="ja-JP" altLang="en-US" sz="5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2">
            <a:extLst>
              <a:ext uri="{FF2B5EF4-FFF2-40B4-BE49-F238E27FC236}">
                <a16:creationId xmlns:a16="http://schemas.microsoft.com/office/drawing/2014/main" id="{F0D7A5F1-008D-9D28-999D-964D35C0F6CC}"/>
              </a:ext>
            </a:extLst>
          </p:cNvPr>
          <p:cNvSpPr txBox="1">
            <a:spLocks/>
          </p:cNvSpPr>
          <p:nvPr/>
        </p:nvSpPr>
        <p:spPr>
          <a:xfrm>
            <a:off x="8708883" y="5292439"/>
            <a:ext cx="1164239" cy="4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69" indent="-285757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914422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40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1828846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spc="-300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 panose="020B0604020202020204" pitchFamily="34" charset="0"/>
              </a:rPr>
              <a:t>74</a:t>
            </a:r>
            <a:endParaRPr lang="ja-JP" altLang="en-US" sz="1400" b="1" spc="-300" dirty="0">
              <a:solidFill>
                <a:srgbClr val="C9002B"/>
              </a:solidFill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134D678E-1282-72D1-472A-6B64C2A657CC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736" y="5905539"/>
            <a:ext cx="763806" cy="598162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D11389B-E7A0-44FD-1865-344C75AB4A1D}"/>
              </a:ext>
            </a:extLst>
          </p:cNvPr>
          <p:cNvGrpSpPr/>
          <p:nvPr/>
        </p:nvGrpSpPr>
        <p:grpSpPr>
          <a:xfrm>
            <a:off x="7208283" y="6074073"/>
            <a:ext cx="1095570" cy="576583"/>
            <a:chOff x="456128" y="2689405"/>
            <a:chExt cx="1959331" cy="1031169"/>
          </a:xfrm>
        </p:grpSpPr>
        <p:sp>
          <p:nvSpPr>
            <p:cNvPr id="54" name="テキスト プレースホルダー 2">
              <a:extLst>
                <a:ext uri="{FF2B5EF4-FFF2-40B4-BE49-F238E27FC236}">
                  <a16:creationId xmlns:a16="http://schemas.microsoft.com/office/drawing/2014/main" id="{87F9762D-DE4D-43D1-C726-FAEDED5F1909}"/>
                </a:ext>
              </a:extLst>
            </p:cNvPr>
            <p:cNvSpPr txBox="1">
              <a:spLocks/>
            </p:cNvSpPr>
            <p:nvPr/>
          </p:nvSpPr>
          <p:spPr>
            <a:xfrm>
              <a:off x="456128" y="2689405"/>
              <a:ext cx="1959331" cy="10311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23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8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742969" indent="-285757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914422" indent="0" algn="l" defTabSz="914423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1600240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1828846" indent="0" algn="l" defTabSz="914423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3200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2514663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74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86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97" indent="-228606" algn="l" defTabSz="91442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4000" b="1" spc="-300" dirty="0">
                  <a:solidFill>
                    <a:srgbClr val="C9002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rial" panose="020B0604020202020204" pitchFamily="34" charset="0"/>
                </a:rPr>
                <a:t>73</a:t>
              </a:r>
              <a:endParaRPr lang="ja-JP" altLang="en-US" sz="1100" b="1" spc="-300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33939B14-04CC-1CF6-8DBB-D536E1A01EC4}"/>
                </a:ext>
              </a:extLst>
            </p:cNvPr>
            <p:cNvSpPr/>
            <p:nvPr/>
          </p:nvSpPr>
          <p:spPr>
            <a:xfrm>
              <a:off x="1620676" y="2987008"/>
              <a:ext cx="748815" cy="605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C9002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Arial" panose="020B0604020202020204" pitchFamily="34" charset="0"/>
                </a:rPr>
                <a:t>%</a:t>
              </a:r>
              <a:endParaRPr lang="ja-JP" altLang="en-US" sz="1600" dirty="0">
                <a:solidFill>
                  <a:srgbClr val="C9002B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F114AB6-BF5E-F80B-AFA0-4C07E94A0021}"/>
              </a:ext>
            </a:extLst>
          </p:cNvPr>
          <p:cNvSpPr/>
          <p:nvPr/>
        </p:nvSpPr>
        <p:spPr>
          <a:xfrm>
            <a:off x="207916" y="6537829"/>
            <a:ext cx="8431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出典：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Yahoo! JAPAN 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メディア利用実態調査自主調査（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n=4125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） 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2022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年 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月</a:t>
            </a:r>
            <a:endParaRPr lang="en-US" altLang="ja-JP" sz="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　　　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１ 公共性・信頼性を感じるニュース記事や情報を掲載していると思うメディアを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位までお選びください。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位～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位までの</a:t>
            </a:r>
            <a:r>
              <a:rPr lang="ja-JP" altLang="en-US" sz="400">
                <a:solidFill>
                  <a:schemeClr val="bg1">
                    <a:lumMod val="50000"/>
                  </a:schemeClr>
                </a:solidFill>
                <a:latin typeface="+mn-ea"/>
              </a:rPr>
              <a:t>合算。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２ 知人・友人に知らせたくなるニュース記事や情報を掲載していると思うメディアを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位までお選びください。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位～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位までの合算。</a:t>
            </a:r>
            <a:endParaRPr lang="en-US" altLang="ja-JP" sz="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　　　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３ 情報源としてのメディアをどの程度必要としていますか。「必要である」「やや必要である」の回答を</a:t>
            </a:r>
            <a:r>
              <a:rPr lang="ja-JP" altLang="en-US" sz="400">
                <a:solidFill>
                  <a:schemeClr val="bg1">
                    <a:lumMod val="50000"/>
                  </a:schemeClr>
                </a:solidFill>
                <a:latin typeface="+mn-ea"/>
              </a:rPr>
              <a:t>合算。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※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４メディアを利用する目的として、あてはまるものをすべてお選びください。「世の中で起きているニュースや事件」で</a:t>
            </a:r>
            <a:r>
              <a:rPr lang="en-US" altLang="ja-JP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Yahoo!</a:t>
            </a:r>
            <a:r>
              <a:rPr lang="ja-JP" altLang="en-US" sz="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ニュースの回答を集計。</a:t>
            </a:r>
            <a:endParaRPr lang="en-US" altLang="ja-JP" sz="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255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ED3232D7-0081-138A-BA7A-B64F7B9B73F2}"/>
              </a:ext>
            </a:extLst>
          </p:cNvPr>
          <p:cNvSpPr/>
          <p:nvPr/>
        </p:nvSpPr>
        <p:spPr>
          <a:xfrm>
            <a:off x="459741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5" y="204035"/>
            <a:ext cx="9579628" cy="464038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50554" y="286027"/>
            <a:ext cx="703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媒体概要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5F42BA0-CC6F-2EA2-D066-DB5025D0F619}"/>
              </a:ext>
            </a:extLst>
          </p:cNvPr>
          <p:cNvSpPr txBox="1"/>
          <p:nvPr/>
        </p:nvSpPr>
        <p:spPr>
          <a:xfrm>
            <a:off x="1434005" y="1869157"/>
            <a:ext cx="2361096" cy="499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300" b="1" dirty="0">
                <a:solidFill>
                  <a:srgbClr val="E301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</a:t>
            </a:r>
            <a:endParaRPr kumimoji="1" lang="ja-JP" altLang="en-US" sz="2300" b="1" dirty="0">
              <a:solidFill>
                <a:srgbClr val="E301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68A0BAFF-4B11-89C9-E425-7D90EFB127D2}"/>
              </a:ext>
            </a:extLst>
          </p:cNvPr>
          <p:cNvSpPr/>
          <p:nvPr/>
        </p:nvSpPr>
        <p:spPr>
          <a:xfrm>
            <a:off x="2385499" y="928327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C54EA02-4178-E712-736A-A913A66B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63" y="990575"/>
            <a:ext cx="408102" cy="408102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E0F4BF2-F025-A304-F8D8-370CE0257E10}"/>
              </a:ext>
            </a:extLst>
          </p:cNvPr>
          <p:cNvSpPr txBox="1"/>
          <p:nvPr/>
        </p:nvSpPr>
        <p:spPr>
          <a:xfrm>
            <a:off x="1367077" y="1549002"/>
            <a:ext cx="2479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ネットユーザーの約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7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割が利用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B34D5B6-60FA-624E-0BE5-4125F16AB297}"/>
              </a:ext>
            </a:extLst>
          </p:cNvPr>
          <p:cNvGrpSpPr/>
          <p:nvPr/>
        </p:nvGrpSpPr>
        <p:grpSpPr>
          <a:xfrm>
            <a:off x="1348504" y="2142209"/>
            <a:ext cx="2671669" cy="1047979"/>
            <a:chOff x="1122589" y="2233707"/>
            <a:chExt cx="2671669" cy="1047979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D8432E4-937D-55B7-E97F-AE22DBAEF2CD}"/>
                </a:ext>
              </a:extLst>
            </p:cNvPr>
            <p:cNvSpPr txBox="1"/>
            <p:nvPr/>
          </p:nvSpPr>
          <p:spPr>
            <a:xfrm>
              <a:off x="1122589" y="2439544"/>
              <a:ext cx="1826141" cy="670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ja-JP" altLang="en-US" sz="1600" b="1">
                  <a:latin typeface="Meiryo" panose="020B0604030504040204" pitchFamily="34" charset="-128"/>
                  <a:ea typeface="Meiryo" panose="020B0604030504040204" pitchFamily="34" charset="-128"/>
                </a:rPr>
                <a:t>インターネット</a:t>
              </a:r>
              <a:endParaRPr kumimoji="1" lang="en-US" altLang="ja-JP" sz="16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pPr>
                <a:lnSpc>
                  <a:spcPct val="120000"/>
                </a:lnSpc>
              </a:pPr>
              <a:r>
                <a:rPr kumimoji="1" lang="ja-JP" altLang="en-US" sz="1600" b="1">
                  <a:latin typeface="Meiryo" panose="020B0604030504040204" pitchFamily="34" charset="-128"/>
                  <a:ea typeface="Meiryo" panose="020B0604030504040204" pitchFamily="34" charset="-128"/>
                </a:rPr>
                <a:t>サービス利用者数</a:t>
              </a:r>
              <a:endPara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F988220-A05D-0F6C-0681-A97CEFC01F75}"/>
                </a:ext>
              </a:extLst>
            </p:cNvPr>
            <p:cNvSpPr txBox="1"/>
            <p:nvPr/>
          </p:nvSpPr>
          <p:spPr>
            <a:xfrm>
              <a:off x="2782443" y="2233707"/>
              <a:ext cx="1011815" cy="104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ja-JP" sz="5400" b="1" dirty="0">
                  <a:latin typeface="Meiryo" panose="020B0604030504040204" pitchFamily="34" charset="-128"/>
                  <a:ea typeface="Meiryo" panose="020B0604030504040204" pitchFamily="34" charset="-128"/>
                </a:rPr>
                <a:t>1</a:t>
              </a:r>
              <a:r>
                <a:rPr kumimoji="1" lang="ja-JP" altLang="en-US" sz="2800" b="1">
                  <a:latin typeface="Meiryo" panose="020B0604030504040204" pitchFamily="34" charset="-128"/>
                  <a:ea typeface="Meiryo" panose="020B0604030504040204" pitchFamily="34" charset="-128"/>
                </a:rPr>
                <a:t>位</a:t>
              </a:r>
              <a:endParaRPr kumimoji="1" lang="ja-JP" altLang="en-US" sz="4400" b="1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E15149B4-3929-8D2E-4292-A3EE805F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8878"/>
              </p:ext>
            </p:extLst>
          </p:nvPr>
        </p:nvGraphicFramePr>
        <p:xfrm>
          <a:off x="783735" y="3319067"/>
          <a:ext cx="3675249" cy="292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41">
                  <a:extLst>
                    <a:ext uri="{9D8B030D-6E8A-4147-A177-3AD203B41FA5}">
                      <a16:colId xmlns:a16="http://schemas.microsoft.com/office/drawing/2014/main" val="1361923044"/>
                    </a:ext>
                  </a:extLst>
                </a:gridCol>
                <a:gridCol w="1588258">
                  <a:extLst>
                    <a:ext uri="{9D8B030D-6E8A-4147-A177-3AD203B41FA5}">
                      <a16:colId xmlns:a16="http://schemas.microsoft.com/office/drawing/2014/main" val="1566644442"/>
                    </a:ext>
                  </a:extLst>
                </a:gridCol>
                <a:gridCol w="815826">
                  <a:extLst>
                    <a:ext uri="{9D8B030D-6E8A-4147-A177-3AD203B41FA5}">
                      <a16:colId xmlns:a16="http://schemas.microsoft.com/office/drawing/2014/main" val="2575933409"/>
                    </a:ext>
                  </a:extLst>
                </a:gridCol>
                <a:gridCol w="852824">
                  <a:extLst>
                    <a:ext uri="{9D8B030D-6E8A-4147-A177-3AD203B41FA5}">
                      <a16:colId xmlns:a16="http://schemas.microsoft.com/office/drawing/2014/main" val="2288254672"/>
                    </a:ext>
                  </a:extLst>
                </a:gridCol>
              </a:tblGrid>
              <a:tr h="179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ランク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サービス名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平均月間リーチ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 b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対昨年</a:t>
                      </a:r>
                      <a:r>
                        <a:rPr kumimoji="1" lang="en-US" altLang="ja-JP" sz="600" b="0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※</a:t>
                      </a:r>
                      <a:endParaRPr kumimoji="1" lang="ja-JP" altLang="en-US" sz="600" b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66938"/>
                  </a:ext>
                </a:extLst>
              </a:tr>
              <a:tr h="2993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Yahoo! JAPAN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68.3</a:t>
                      </a:r>
                      <a:r>
                        <a:rPr kumimoji="1" lang="ja-JP" altLang="en-US" sz="1400" b="1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％</a:t>
                      </a: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-0.6pt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18524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Google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66.1%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+1.0pt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85079"/>
                  </a:ext>
                </a:extLst>
              </a:tr>
              <a:tr h="2993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</a:t>
                      </a:r>
                      <a:endParaRPr kumimoji="1" lang="ja-JP" altLang="en-US" sz="14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LINE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59.5</a:t>
                      </a:r>
                      <a:r>
                        <a:rPr kumimoji="1" lang="ja-JP" altLang="en-US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％</a:t>
                      </a: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+2.7pt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59172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 err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Youtube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57.8%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+1.3pt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35204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Rakuten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51.2</a:t>
                      </a:r>
                      <a:r>
                        <a:rPr kumimoji="1" lang="ja-JP" altLang="en-US" sz="900" b="1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％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+2.0pt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19227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Amazon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46.9%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+5.0pt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88275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Twitter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43.1%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+2.6pt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02510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Instagram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40.0%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+2.1pt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39675"/>
                  </a:ext>
                </a:extLst>
              </a:tr>
              <a:tr h="2993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endParaRPr kumimoji="1" lang="ja-JP" altLang="en-US" sz="14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PayPay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32.7%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b="1" dirty="0">
                          <a:solidFill>
                            <a:srgbClr val="C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+2.9pt</a:t>
                      </a:r>
                      <a:endParaRPr kumimoji="1" lang="ja-JP" altLang="en-US" sz="1400" b="1">
                        <a:solidFill>
                          <a:srgbClr val="C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69643"/>
                  </a:ext>
                </a:extLst>
              </a:tr>
              <a:tr h="261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</a:t>
                      </a:r>
                      <a:endParaRPr kumimoji="1" lang="ja-JP" altLang="en-US" sz="900" b="1">
                        <a:solidFill>
                          <a:schemeClr val="bg1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Facebook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29.1%</a:t>
                      </a:r>
                      <a:endParaRPr kumimoji="1" lang="ja-JP" altLang="en-US" sz="900" b="1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+0.2pt</a:t>
                      </a:r>
                      <a:endParaRPr kumimoji="1" lang="ja-JP" altLang="en-US" sz="9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15628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3425E2-82C0-C51B-5259-96D11E3D7D60}"/>
              </a:ext>
            </a:extLst>
          </p:cNvPr>
          <p:cNvSpPr txBox="1"/>
          <p:nvPr/>
        </p:nvSpPr>
        <p:spPr>
          <a:xfrm>
            <a:off x="648702" y="3107778"/>
            <a:ext cx="38424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2022</a:t>
            </a:r>
            <a:r>
              <a:rPr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年　日本におけるトータルデジタルリーチ　</a:t>
            </a:r>
            <a:r>
              <a:rPr lang="en-US" altLang="ja-JP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TOP10</a:t>
            </a:r>
            <a:endParaRPr lang="ja-JP" altLang="en-US" sz="1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F4C23D-61D8-35D9-F9A8-52C6D7EF77C3}"/>
              </a:ext>
            </a:extLst>
          </p:cNvPr>
          <p:cNvSpPr txBox="1"/>
          <p:nvPr/>
        </p:nvSpPr>
        <p:spPr>
          <a:xfrm>
            <a:off x="709942" y="6266527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latin typeface="Meiryo" panose="020B0604030504040204" pitchFamily="34" charset="-128"/>
                <a:ea typeface="Meiryo" panose="020B0604030504040204" pitchFamily="34" charset="-128"/>
              </a:rPr>
              <a:t>出典：ニールセン</a:t>
            </a:r>
            <a:r>
              <a:rPr lang="en" altLang="ja-JP" sz="600" i="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TOPS OF 2022: DIGITAL IN JAPAN</a:t>
            </a:r>
            <a:endParaRPr lang="en-US" altLang="ja-JP" sz="600" dirty="0">
              <a:solidFill>
                <a:srgbClr val="0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" altLang="ja-JP" sz="600" i="0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hlinkClick r:id="rId4"/>
              </a:rPr>
              <a:t>https://www.netratings.co.jp/news_release/2022/12/Newsrelease20221222.html</a:t>
            </a:r>
            <a:endParaRPr kumimoji="1" lang="en-US" altLang="ja-JP" sz="600" i="0" dirty="0">
              <a:solidFill>
                <a:srgbClr val="000000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en-US" altLang="ja-JP" sz="600" dirty="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6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対昨年のポイント数に関しては昨年のニールセン発表数値から自社で計算</a:t>
            </a:r>
            <a:endParaRPr lang="en" altLang="ja-JP" sz="600" i="0" dirty="0">
              <a:solidFill>
                <a:srgbClr val="000000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角丸四角形 23">
            <a:extLst>
              <a:ext uri="{FF2B5EF4-FFF2-40B4-BE49-F238E27FC236}">
                <a16:creationId xmlns:a16="http://schemas.microsoft.com/office/drawing/2014/main" id="{40427496-1BB9-4F50-EA69-1DEAF9C8A64A}"/>
              </a:ext>
            </a:extLst>
          </p:cNvPr>
          <p:cNvSpPr/>
          <p:nvPr/>
        </p:nvSpPr>
        <p:spPr>
          <a:xfrm>
            <a:off x="5082547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35EA88-58E8-1E6A-A7F8-B45F71A5F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317" y="1758610"/>
            <a:ext cx="222675" cy="1861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AC6D91-5960-E481-FC20-6D30090B8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7417" y="1749183"/>
            <a:ext cx="240926" cy="2190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707DDA9-5727-9921-5CE1-D1D64D849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796" y="1768235"/>
            <a:ext cx="204423" cy="1971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2C84AF9-927E-F76C-A03F-EDD65C3BC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601" y="1749183"/>
            <a:ext cx="226325" cy="2190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0CFD19B-396E-B564-D162-D87998754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1887" y="1749183"/>
            <a:ext cx="204422" cy="22997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FDEBEC-75E2-9A25-C0A9-CBBCD3769BAC}"/>
              </a:ext>
            </a:extLst>
          </p:cNvPr>
          <p:cNvSpPr txBox="1"/>
          <p:nvPr/>
        </p:nvSpPr>
        <p:spPr>
          <a:xfrm>
            <a:off x="6729424" y="1746226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/>
              <a:t>etc</a:t>
            </a:r>
            <a:r>
              <a:rPr kumimoji="1" lang="en-US" altLang="ja-JP" sz="1100" dirty="0"/>
              <a:t>…</a:t>
            </a:r>
            <a:endParaRPr kumimoji="1" lang="ja-JP" altLang="en-US" sz="1100" dirty="0"/>
          </a:p>
        </p:txBody>
      </p:sp>
      <p:sp>
        <p:nvSpPr>
          <p:cNvPr id="21" name="円/楕円 25">
            <a:extLst>
              <a:ext uri="{FF2B5EF4-FFF2-40B4-BE49-F238E27FC236}">
                <a16:creationId xmlns:a16="http://schemas.microsoft.com/office/drawing/2014/main" id="{2FCACBD2-F69C-4952-ECDB-33316C9FE1FC}"/>
              </a:ext>
            </a:extLst>
          </p:cNvPr>
          <p:cNvSpPr/>
          <p:nvPr/>
        </p:nvSpPr>
        <p:spPr>
          <a:xfrm>
            <a:off x="6964763" y="938148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1CAC3CA-DC35-1A5D-1395-D4C63E151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27" y="1000396"/>
            <a:ext cx="408102" cy="408102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5F90D5-C4B2-EE46-32E8-5BFE07939064}"/>
              </a:ext>
            </a:extLst>
          </p:cNvPr>
          <p:cNvSpPr txBox="1"/>
          <p:nvPr/>
        </p:nvSpPr>
        <p:spPr>
          <a:xfrm>
            <a:off x="5214346" y="2029620"/>
            <a:ext cx="4141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100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種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以上のヤフー＋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6C75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ライン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提供サービスで蓄積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B94863-FA6B-D372-6A3D-398152AE9304}"/>
              </a:ext>
            </a:extLst>
          </p:cNvPr>
          <p:cNvSpPr txBox="1"/>
          <p:nvPr/>
        </p:nvSpPr>
        <p:spPr>
          <a:xfrm>
            <a:off x="5346147" y="2439544"/>
            <a:ext cx="3877985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マルチビッグデータ</a:t>
            </a:r>
            <a:endParaRPr kumimoji="1" lang="ja-JP" altLang="en-US" sz="3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3B0200C4-1272-7279-D36C-576FD2C9F0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115" r="56579"/>
          <a:stretch/>
        </p:blipFill>
        <p:spPr>
          <a:xfrm>
            <a:off x="5655414" y="3161238"/>
            <a:ext cx="3375712" cy="3409497"/>
          </a:xfrm>
          <a:prstGeom prst="rect">
            <a:avLst/>
          </a:prstGeom>
        </p:spPr>
      </p:pic>
      <p:sp>
        <p:nvSpPr>
          <p:cNvPr id="31" name="角丸四角形 162">
            <a:extLst>
              <a:ext uri="{FF2B5EF4-FFF2-40B4-BE49-F238E27FC236}">
                <a16:creationId xmlns:a16="http://schemas.microsoft.com/office/drawing/2014/main" id="{E7443EA5-6657-F85A-3869-8E976B2479D5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76CA380-4E12-9CCE-279E-E5E26108B9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792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4" y="204035"/>
            <a:ext cx="9528235" cy="464038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50554" y="286027"/>
            <a:ext cx="703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媒体概要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C793926D-D71B-2A7B-EF4A-D01A24ABEE25}"/>
              </a:ext>
            </a:extLst>
          </p:cNvPr>
          <p:cNvSpPr/>
          <p:nvPr/>
        </p:nvSpPr>
        <p:spPr>
          <a:xfrm>
            <a:off x="350554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78C5545-84D8-7201-4E0F-F0E6009FCC1D}"/>
              </a:ext>
            </a:extLst>
          </p:cNvPr>
          <p:cNvSpPr/>
          <p:nvPr/>
        </p:nvSpPr>
        <p:spPr>
          <a:xfrm>
            <a:off x="2276312" y="928327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9F56CCB-1471-BCC1-6032-B6A6EB88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76" y="990575"/>
            <a:ext cx="408102" cy="408102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17036DD-42BF-E436-C13F-7A7C6F46662A}"/>
              </a:ext>
            </a:extLst>
          </p:cNvPr>
          <p:cNvSpPr txBox="1"/>
          <p:nvPr/>
        </p:nvSpPr>
        <p:spPr>
          <a:xfrm>
            <a:off x="858137" y="2335801"/>
            <a:ext cx="3334567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日本の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8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割が利用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004613-0A6E-0545-1262-61A7AFC2D25B}"/>
              </a:ext>
            </a:extLst>
          </p:cNvPr>
          <p:cNvSpPr txBox="1"/>
          <p:nvPr/>
        </p:nvSpPr>
        <p:spPr>
          <a:xfrm>
            <a:off x="888728" y="1781885"/>
            <a:ext cx="3299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スマホと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PC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合わせて多くの国内ユーザーが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にアクセス。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6D5EE2-B419-795F-30AF-B8D66ABF05E0}"/>
              </a:ext>
            </a:extLst>
          </p:cNvPr>
          <p:cNvSpPr txBox="1"/>
          <p:nvPr/>
        </p:nvSpPr>
        <p:spPr>
          <a:xfrm>
            <a:off x="636709" y="3087849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日本のインターネット利用者の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８割以上が日常的に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を利用。</a:t>
            </a:r>
          </a:p>
        </p:txBody>
      </p: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A419B4C9-0984-DE71-66FA-0B1AFB3CF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1774" y="5570663"/>
            <a:ext cx="479601" cy="680365"/>
          </a:xfrm>
          <a:prstGeom prst="rect">
            <a:avLst/>
          </a:prstGeom>
        </p:spPr>
      </p:pic>
      <p:pic>
        <p:nvPicPr>
          <p:cNvPr id="28" name="グラフィックス 27">
            <a:extLst>
              <a:ext uri="{FF2B5EF4-FFF2-40B4-BE49-F238E27FC236}">
                <a16:creationId xmlns:a16="http://schemas.microsoft.com/office/drawing/2014/main" id="{75463102-E902-8DA8-C705-C336ED581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4374" y="5580677"/>
            <a:ext cx="301146" cy="658058"/>
          </a:xfrm>
          <a:prstGeom prst="rect">
            <a:avLst/>
          </a:prstGeom>
        </p:spPr>
      </p:pic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8184D37C-764F-E238-B3BE-3CB4105F6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8322" y="5570663"/>
            <a:ext cx="479601" cy="680365"/>
          </a:xfrm>
          <a:prstGeom prst="rect">
            <a:avLst/>
          </a:prstGeom>
        </p:spPr>
      </p:pic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2B736853-FC7D-42A2-3E67-CB81C94C6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6888" y="5570663"/>
            <a:ext cx="479601" cy="680365"/>
          </a:xfrm>
          <a:prstGeom prst="rect">
            <a:avLst/>
          </a:prstGeom>
        </p:spPr>
      </p:pic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BA42C2B8-472D-FC8E-AD28-244758F6A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5453" y="5570663"/>
            <a:ext cx="479601" cy="680365"/>
          </a:xfrm>
          <a:prstGeom prst="rect">
            <a:avLst/>
          </a:prstGeom>
        </p:spPr>
      </p:pic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3C575A4-425D-9471-2181-11EBD34AAEB5}"/>
              </a:ext>
            </a:extLst>
          </p:cNvPr>
          <p:cNvCxnSpPr>
            <a:cxnSpLocks/>
          </p:cNvCxnSpPr>
          <p:nvPr/>
        </p:nvCxnSpPr>
        <p:spPr>
          <a:xfrm>
            <a:off x="988634" y="5069946"/>
            <a:ext cx="30163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47A2746-F6A8-C6EB-30B1-CF29FCA4A429}"/>
              </a:ext>
            </a:extLst>
          </p:cNvPr>
          <p:cNvSpPr txBox="1"/>
          <p:nvPr/>
        </p:nvSpPr>
        <p:spPr>
          <a:xfrm>
            <a:off x="1082426" y="4621680"/>
            <a:ext cx="232672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約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82C057-C8D4-4D6C-942B-623835DD4146}"/>
              </a:ext>
            </a:extLst>
          </p:cNvPr>
          <p:cNvSpPr txBox="1"/>
          <p:nvPr/>
        </p:nvSpPr>
        <p:spPr>
          <a:xfrm>
            <a:off x="3510848" y="4620832"/>
            <a:ext cx="59888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万人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8390FE1-8F3A-9601-DF59-827096E87F2A}"/>
              </a:ext>
            </a:extLst>
          </p:cNvPr>
          <p:cNvSpPr txBox="1"/>
          <p:nvPr/>
        </p:nvSpPr>
        <p:spPr>
          <a:xfrm>
            <a:off x="1056309" y="6007921"/>
            <a:ext cx="232672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約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7F0EB8-179C-B37E-C7F5-92783433B6DE}"/>
              </a:ext>
            </a:extLst>
          </p:cNvPr>
          <p:cNvSpPr txBox="1"/>
          <p:nvPr/>
        </p:nvSpPr>
        <p:spPr>
          <a:xfrm>
            <a:off x="3701355" y="5984171"/>
            <a:ext cx="479601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万人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BE7AC3C-B084-87DC-5B0D-DAA5FC047281}"/>
              </a:ext>
            </a:extLst>
          </p:cNvPr>
          <p:cNvSpPr txBox="1"/>
          <p:nvPr/>
        </p:nvSpPr>
        <p:spPr>
          <a:xfrm>
            <a:off x="1056309" y="3862924"/>
            <a:ext cx="3034155" cy="222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ja-JP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の月間アクティブユーザー数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36F1FE9-6D93-60AF-0C2B-590D1C8306EC}"/>
              </a:ext>
            </a:extLst>
          </p:cNvPr>
          <p:cNvSpPr txBox="1"/>
          <p:nvPr/>
        </p:nvSpPr>
        <p:spPr>
          <a:xfrm>
            <a:off x="1082426" y="5235058"/>
            <a:ext cx="2669643" cy="222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日本のインターネット利用者数　</a:t>
            </a:r>
          </a:p>
        </p:txBody>
      </p:sp>
      <p:sp>
        <p:nvSpPr>
          <p:cNvPr id="2" name="角丸四角形 23">
            <a:extLst>
              <a:ext uri="{FF2B5EF4-FFF2-40B4-BE49-F238E27FC236}">
                <a16:creationId xmlns:a16="http://schemas.microsoft.com/office/drawing/2014/main" id="{C5E82B57-F003-3A1B-2BBC-AA6DBB35E417}"/>
              </a:ext>
            </a:extLst>
          </p:cNvPr>
          <p:cNvSpPr/>
          <p:nvPr/>
        </p:nvSpPr>
        <p:spPr>
          <a:xfrm>
            <a:off x="5119323" y="1225554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円/楕円 25">
            <a:extLst>
              <a:ext uri="{FF2B5EF4-FFF2-40B4-BE49-F238E27FC236}">
                <a16:creationId xmlns:a16="http://schemas.microsoft.com/office/drawing/2014/main" id="{C197C4AB-2679-75F4-C639-723A9DAA8968}"/>
              </a:ext>
            </a:extLst>
          </p:cNvPr>
          <p:cNvSpPr/>
          <p:nvPr/>
        </p:nvSpPr>
        <p:spPr>
          <a:xfrm>
            <a:off x="7001539" y="926573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D9CB1D-1BAF-1B88-D344-D46A90448D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905" y="1026623"/>
            <a:ext cx="332498" cy="3324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1DDC07-DAB6-5968-2A66-49CE76135810}"/>
              </a:ext>
            </a:extLst>
          </p:cNvPr>
          <p:cNvSpPr txBox="1"/>
          <p:nvPr/>
        </p:nvSpPr>
        <p:spPr>
          <a:xfrm>
            <a:off x="5649956" y="2341980"/>
            <a:ext cx="3467616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日本全国へリーチ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75D712-6263-81EB-D7C4-68ACA2029477}"/>
              </a:ext>
            </a:extLst>
          </p:cNvPr>
          <p:cNvSpPr txBox="1"/>
          <p:nvPr/>
        </p:nvSpPr>
        <p:spPr>
          <a:xfrm>
            <a:off x="5851969" y="1695686"/>
            <a:ext cx="2901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ヤフーユーザーは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北海道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沖縄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まで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217F38-9EE4-4089-6F96-06DC8373EF23}"/>
              </a:ext>
            </a:extLst>
          </p:cNvPr>
          <p:cNvSpPr txBox="1"/>
          <p:nvPr/>
        </p:nvSpPr>
        <p:spPr>
          <a:xfrm>
            <a:off x="5360926" y="3087849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届けたい情報を各地域において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大多数のユーザーに届けることが可能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8071263-605E-D6B9-C546-F06E65B501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1541" y="3670597"/>
            <a:ext cx="4101417" cy="2672329"/>
          </a:xfrm>
          <a:prstGeom prst="rect">
            <a:avLst/>
          </a:prstGeom>
        </p:spPr>
      </p:pic>
      <p:sp>
        <p:nvSpPr>
          <p:cNvPr id="19" name="角丸四角形 162">
            <a:extLst>
              <a:ext uri="{FF2B5EF4-FFF2-40B4-BE49-F238E27FC236}">
                <a16:creationId xmlns:a16="http://schemas.microsoft.com/office/drawing/2014/main" id="{DE31F72B-F33C-68D0-974E-6F306DAE444F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4FD5876-3EDB-7541-A5C9-2921B90F91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4A02C23-5D11-B49C-6925-640F0C7F4A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1547" y="4274461"/>
            <a:ext cx="2141202" cy="6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5" y="204035"/>
            <a:ext cx="9579628" cy="464038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50554" y="286027"/>
            <a:ext cx="7033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ヤフー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 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媒体概要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49BCEA6A-6559-9D7C-8F92-C6381F209D7B}"/>
              </a:ext>
            </a:extLst>
          </p:cNvPr>
          <p:cNvSpPr/>
          <p:nvPr/>
        </p:nvSpPr>
        <p:spPr>
          <a:xfrm>
            <a:off x="382086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82654503-49DF-C627-9911-D75E8EE74E32}"/>
              </a:ext>
            </a:extLst>
          </p:cNvPr>
          <p:cNvSpPr/>
          <p:nvPr/>
        </p:nvSpPr>
        <p:spPr>
          <a:xfrm>
            <a:off x="2307844" y="928327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51DECF9-BAA1-3D92-2DF1-DC6D09BB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8" y="990575"/>
            <a:ext cx="408102" cy="40810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4341EB-52D0-67E2-0BFD-7A0DF76A40A7}"/>
              </a:ext>
            </a:extLst>
          </p:cNvPr>
          <p:cNvSpPr txBox="1"/>
          <p:nvPr/>
        </p:nvSpPr>
        <p:spPr>
          <a:xfrm>
            <a:off x="751445" y="2326530"/>
            <a:ext cx="3685624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圧倒的リーチ力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ABC1DA5-ACEB-EDF1-25F0-C7D443A5410F}"/>
              </a:ext>
            </a:extLst>
          </p:cNvPr>
          <p:cNvSpPr txBox="1"/>
          <p:nvPr/>
        </p:nvSpPr>
        <p:spPr>
          <a:xfrm>
            <a:off x="1159284" y="1582672"/>
            <a:ext cx="2901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スマートフォンでは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8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割以上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パソコンでは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6</a:t>
            </a: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割以上にリーチ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CD3C92-65B7-0D4E-979C-87E832FCCDCF}"/>
              </a:ext>
            </a:extLst>
          </p:cNvPr>
          <p:cNvSpPr txBox="1"/>
          <p:nvPr/>
        </p:nvSpPr>
        <p:spPr>
          <a:xfrm>
            <a:off x="668241" y="3087849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あらゆるデバイスを通して 日本中のユーザーに 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情報を届けられるメディアです。</a:t>
            </a:r>
          </a:p>
        </p:txBody>
      </p:sp>
      <p:sp>
        <p:nvSpPr>
          <p:cNvPr id="3" name="角丸四角形 23">
            <a:extLst>
              <a:ext uri="{FF2B5EF4-FFF2-40B4-BE49-F238E27FC236}">
                <a16:creationId xmlns:a16="http://schemas.microsoft.com/office/drawing/2014/main" id="{C104FEE8-4953-9EFB-1C93-F08D8EA9AD5C}"/>
              </a:ext>
            </a:extLst>
          </p:cNvPr>
          <p:cNvSpPr/>
          <p:nvPr/>
        </p:nvSpPr>
        <p:spPr>
          <a:xfrm>
            <a:off x="5163712" y="1237129"/>
            <a:ext cx="4363714" cy="5449696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円/楕円 25">
            <a:extLst>
              <a:ext uri="{FF2B5EF4-FFF2-40B4-BE49-F238E27FC236}">
                <a16:creationId xmlns:a16="http://schemas.microsoft.com/office/drawing/2014/main" id="{A9E0D7EF-3A98-2235-F04B-B5143A31EEF7}"/>
              </a:ext>
            </a:extLst>
          </p:cNvPr>
          <p:cNvSpPr/>
          <p:nvPr/>
        </p:nvSpPr>
        <p:spPr>
          <a:xfrm>
            <a:off x="7045928" y="938148"/>
            <a:ext cx="563231" cy="563231"/>
          </a:xfrm>
          <a:prstGeom prst="ellipse">
            <a:avLst/>
          </a:prstGeom>
          <a:solidFill>
            <a:srgbClr val="E301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38278CC-0ABA-47BD-476C-FAFE2A2EF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717" y="1026623"/>
            <a:ext cx="332498" cy="33249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71C665-4CE8-BED8-01DA-93BDED804A5F}"/>
              </a:ext>
            </a:extLst>
          </p:cNvPr>
          <p:cNvSpPr txBox="1"/>
          <p:nvPr/>
        </p:nvSpPr>
        <p:spPr>
          <a:xfrm>
            <a:off x="5420132" y="2344248"/>
            <a:ext cx="3877986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幅広いユーザー層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31C3A4-5C81-718A-EE55-CEF822FA5E69}"/>
              </a:ext>
            </a:extLst>
          </p:cNvPr>
          <p:cNvSpPr txBox="1"/>
          <p:nvPr/>
        </p:nvSpPr>
        <p:spPr>
          <a:xfrm>
            <a:off x="5548484" y="1686682"/>
            <a:ext cx="3670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Yahoo! JAPAN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のユーザーの特徴の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つは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E301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男女比率・年代差が少ない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01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2D731E-0B4C-D6E6-51D1-A7062FCBD720}"/>
              </a:ext>
            </a:extLst>
          </p:cNvPr>
          <p:cNvSpPr txBox="1"/>
          <p:nvPr/>
        </p:nvSpPr>
        <p:spPr>
          <a:xfrm>
            <a:off x="5382164" y="3066678"/>
            <a:ext cx="3842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性別や年代を問わず、どのターゲットにも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効率的に 情報を届けることが可能</a:t>
            </a:r>
          </a:p>
        </p:txBody>
      </p:sp>
      <p:sp>
        <p:nvSpPr>
          <p:cNvPr id="21" name="角丸四角形 162">
            <a:extLst>
              <a:ext uri="{FF2B5EF4-FFF2-40B4-BE49-F238E27FC236}">
                <a16:creationId xmlns:a16="http://schemas.microsoft.com/office/drawing/2014/main" id="{82FAF970-EA56-E2A0-E28E-09C9F3C087AF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EB8220E-4B10-B379-BB85-817DB95E9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40F165-9F2B-A86C-2DD9-9C3AE77A6F9C}"/>
              </a:ext>
            </a:extLst>
          </p:cNvPr>
          <p:cNvSpPr txBox="1"/>
          <p:nvPr/>
        </p:nvSpPr>
        <p:spPr>
          <a:xfrm>
            <a:off x="461503" y="6311795"/>
            <a:ext cx="418576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スマートフォンとパソコンのユーザー数には重複がございます。（両デバイスを使用するユーザーがいるため。）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E5F9AB-A860-4BD4-8487-3C1DCBE08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05" y="3787305"/>
            <a:ext cx="4119087" cy="228677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9109BBE-8634-6C99-1068-6A75B8E4E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644" y="3644444"/>
            <a:ext cx="3917196" cy="27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2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171B2B2D-804C-F94C-A514-5EF5BD10E8C9}"/>
              </a:ext>
            </a:extLst>
          </p:cNvPr>
          <p:cNvSpPr/>
          <p:nvPr/>
        </p:nvSpPr>
        <p:spPr>
          <a:xfrm>
            <a:off x="173904" y="204035"/>
            <a:ext cx="9575737" cy="423920"/>
          </a:xfrm>
          <a:prstGeom prst="parallelogram">
            <a:avLst/>
          </a:prstGeom>
          <a:solidFill>
            <a:srgbClr val="E30100"/>
          </a:solidFill>
          <a:ln w="76200" cap="rnd">
            <a:solidFill>
              <a:srgbClr val="E301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角丸四角形 23">
            <a:extLst>
              <a:ext uri="{FF2B5EF4-FFF2-40B4-BE49-F238E27FC236}">
                <a16:creationId xmlns:a16="http://schemas.microsoft.com/office/drawing/2014/main" id="{97443F2F-87A7-C1F3-89A0-F392AB3E0A06}"/>
              </a:ext>
            </a:extLst>
          </p:cNvPr>
          <p:cNvSpPr/>
          <p:nvPr/>
        </p:nvSpPr>
        <p:spPr>
          <a:xfrm>
            <a:off x="470474" y="4923167"/>
            <a:ext cx="9021491" cy="1830058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solidFill>
              <a:srgbClr val="E3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F69BB5-DB4B-5415-6837-D2994DB67591}"/>
              </a:ext>
            </a:extLst>
          </p:cNvPr>
          <p:cNvSpPr txBox="1"/>
          <p:nvPr/>
        </p:nvSpPr>
        <p:spPr>
          <a:xfrm>
            <a:off x="2235899" y="4988278"/>
            <a:ext cx="7184387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500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項目以上の</a:t>
            </a:r>
            <a:r>
              <a: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ターゲットセグメント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が</a:t>
            </a:r>
            <a:r>
              <a:rPr kumimoji="1" lang="ja-JP" altLang="en-US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可能</a:t>
            </a:r>
            <a:r>
              <a:rPr kumimoji="1" lang="en-US" altLang="ja-JP" sz="2800" b="1" dirty="0">
                <a:latin typeface="Meiryo" panose="020B0604030504040204" pitchFamily="34" charset="-128"/>
                <a:ea typeface="Meiryo" panose="020B0604030504040204" pitchFamily="34" charset="-128"/>
              </a:rPr>
              <a:t>!!</a:t>
            </a:r>
            <a:endParaRPr kumimoji="1" lang="ja-JP" altLang="en-US" sz="28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FE29A83C-D15A-07F6-7BD2-0B9FB28E2CE7}"/>
              </a:ext>
            </a:extLst>
          </p:cNvPr>
          <p:cNvSpPr/>
          <p:nvPr/>
        </p:nvSpPr>
        <p:spPr>
          <a:xfrm>
            <a:off x="2382239" y="5531073"/>
            <a:ext cx="6971582" cy="983035"/>
          </a:xfrm>
          <a:prstGeom prst="parallelogram">
            <a:avLst>
              <a:gd name="adj" fmla="val 0"/>
            </a:avLst>
          </a:prstGeom>
          <a:solidFill>
            <a:srgbClr val="E30100"/>
          </a:solidFill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二等辺三角形 60">
            <a:extLst>
              <a:ext uri="{FF2B5EF4-FFF2-40B4-BE49-F238E27FC236}">
                <a16:creationId xmlns:a16="http://schemas.microsoft.com/office/drawing/2014/main" id="{6F7FA47A-CE5A-EAF1-531C-98FB12DB06B1}"/>
              </a:ext>
            </a:extLst>
          </p:cNvPr>
          <p:cNvSpPr/>
          <p:nvPr/>
        </p:nvSpPr>
        <p:spPr>
          <a:xfrm rot="16200000">
            <a:off x="3918170" y="5972803"/>
            <a:ext cx="186817" cy="982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290E07-B307-20F7-8CC7-1A1E0292D8A0}"/>
              </a:ext>
            </a:extLst>
          </p:cNvPr>
          <p:cNvSpPr txBox="1"/>
          <p:nvPr/>
        </p:nvSpPr>
        <p:spPr>
          <a:xfrm>
            <a:off x="3042457" y="5888925"/>
            <a:ext cx="92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都道府県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FE3A0AD-A5DF-9496-05F4-6F9F75F9C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03" y="5737359"/>
            <a:ext cx="506161" cy="519058"/>
          </a:xfrm>
          <a:prstGeom prst="rect">
            <a:avLst/>
          </a:prstGeom>
        </p:spPr>
      </p:pic>
      <p:sp>
        <p:nvSpPr>
          <p:cNvPr id="37" name="四角形: 角を丸くする 59">
            <a:extLst>
              <a:ext uri="{FF2B5EF4-FFF2-40B4-BE49-F238E27FC236}">
                <a16:creationId xmlns:a16="http://schemas.microsoft.com/office/drawing/2014/main" id="{B0F5B001-4BC1-F6D8-43F2-4FF7DB21F18D}"/>
              </a:ext>
            </a:extLst>
          </p:cNvPr>
          <p:cNvSpPr/>
          <p:nvPr/>
        </p:nvSpPr>
        <p:spPr>
          <a:xfrm>
            <a:off x="4058000" y="5617545"/>
            <a:ext cx="5047352" cy="816886"/>
          </a:xfrm>
          <a:prstGeom prst="roundRect">
            <a:avLst>
              <a:gd name="adj" fmla="val 7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6174001-9B23-2346-0D66-074F0043B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15" y="5708970"/>
            <a:ext cx="785146" cy="456667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CFC8BB6-3A2E-7092-F055-20AC9FBF5A3D}"/>
              </a:ext>
            </a:extLst>
          </p:cNvPr>
          <p:cNvSpPr txBox="1"/>
          <p:nvPr/>
        </p:nvSpPr>
        <p:spPr>
          <a:xfrm>
            <a:off x="4159048" y="6196800"/>
            <a:ext cx="900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性別・年齢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268CA5A2-DB05-F38A-42E0-D9D1203A9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011" y="5664034"/>
            <a:ext cx="471903" cy="47190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AE0BD7-A49B-37D1-0623-A9EB6C028D56}"/>
              </a:ext>
            </a:extLst>
          </p:cNvPr>
          <p:cNvSpPr txBox="1"/>
          <p:nvPr/>
        </p:nvSpPr>
        <p:spPr>
          <a:xfrm>
            <a:off x="5134434" y="6141936"/>
            <a:ext cx="146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オーディエンスカテゴリー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属性・ライフイベント）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1D5D673B-B1CA-302D-ABAE-957B93C49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38" y="5655310"/>
            <a:ext cx="499933" cy="499933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3ED5357-E21B-D5BA-80EC-C32F49BCD715}"/>
              </a:ext>
            </a:extLst>
          </p:cNvPr>
          <p:cNvSpPr txBox="1"/>
          <p:nvPr/>
        </p:nvSpPr>
        <p:spPr>
          <a:xfrm>
            <a:off x="6402646" y="6144116"/>
            <a:ext cx="1618711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オーディエンスリスト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（ヤフー提供）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26355EC-97D0-9B5B-5DC5-111E26ED266F}"/>
              </a:ext>
            </a:extLst>
          </p:cNvPr>
          <p:cNvSpPr txBox="1"/>
          <p:nvPr/>
        </p:nvSpPr>
        <p:spPr>
          <a:xfrm>
            <a:off x="7651496" y="6141935"/>
            <a:ext cx="1552141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オーディエンスカテゴリー</a:t>
            </a:r>
            <a:endParaRPr kumimoji="1" lang="en-US" altLang="ja-JP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興味関心・購買意向）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B5A6BCC-FF2C-F8B0-95DA-F8E050DD8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24" y="5659002"/>
            <a:ext cx="548814" cy="48620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38A40D-696C-92D0-5E0F-300343B97D86}"/>
              </a:ext>
            </a:extLst>
          </p:cNvPr>
          <p:cNvSpPr txBox="1"/>
          <p:nvPr/>
        </p:nvSpPr>
        <p:spPr>
          <a:xfrm>
            <a:off x="751866" y="804508"/>
            <a:ext cx="8343952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予約型 ヤフーブランドパネル</a:t>
            </a:r>
            <a:r>
              <a:rPr kumimoji="1" lang="ja-JP" altLang="en-US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の</a:t>
            </a:r>
            <a:r>
              <a:rPr kumimoji="1" lang="en-US" altLang="ja-JP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大メリット</a:t>
            </a:r>
          </a:p>
        </p:txBody>
      </p:sp>
      <p:sp>
        <p:nvSpPr>
          <p:cNvPr id="22" name="角丸四角形 23">
            <a:extLst>
              <a:ext uri="{FF2B5EF4-FFF2-40B4-BE49-F238E27FC236}">
                <a16:creationId xmlns:a16="http://schemas.microsoft.com/office/drawing/2014/main" id="{22408053-2BAC-B9BE-C4FC-68373F634FA5}"/>
              </a:ext>
            </a:extLst>
          </p:cNvPr>
          <p:cNvSpPr/>
          <p:nvPr/>
        </p:nvSpPr>
        <p:spPr>
          <a:xfrm>
            <a:off x="824361" y="1509340"/>
            <a:ext cx="2647481" cy="2807700"/>
          </a:xfrm>
          <a:prstGeom prst="roundRect">
            <a:avLst>
              <a:gd name="adj" fmla="val 3687"/>
            </a:avLst>
          </a:prstGeom>
          <a:solidFill>
            <a:srgbClr val="FFE3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3">
            <a:extLst>
              <a:ext uri="{FF2B5EF4-FFF2-40B4-BE49-F238E27FC236}">
                <a16:creationId xmlns:a16="http://schemas.microsoft.com/office/drawing/2014/main" id="{B4F1DE52-F76D-772C-0E29-AF5839AA76F7}"/>
              </a:ext>
            </a:extLst>
          </p:cNvPr>
          <p:cNvSpPr/>
          <p:nvPr/>
        </p:nvSpPr>
        <p:spPr>
          <a:xfrm>
            <a:off x="3629516" y="1509340"/>
            <a:ext cx="2647481" cy="2807700"/>
          </a:xfrm>
          <a:prstGeom prst="roundRect">
            <a:avLst>
              <a:gd name="adj" fmla="val 368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3">
            <a:extLst>
              <a:ext uri="{FF2B5EF4-FFF2-40B4-BE49-F238E27FC236}">
                <a16:creationId xmlns:a16="http://schemas.microsoft.com/office/drawing/2014/main" id="{A41340F8-BF4F-41C0-D80C-32770EBC89B6}"/>
              </a:ext>
            </a:extLst>
          </p:cNvPr>
          <p:cNvSpPr/>
          <p:nvPr/>
        </p:nvSpPr>
        <p:spPr>
          <a:xfrm>
            <a:off x="6449020" y="1509340"/>
            <a:ext cx="2647481" cy="2807700"/>
          </a:xfrm>
          <a:prstGeom prst="roundRect">
            <a:avLst>
              <a:gd name="adj" fmla="val 368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23">
            <a:extLst>
              <a:ext uri="{FF2B5EF4-FFF2-40B4-BE49-F238E27FC236}">
                <a16:creationId xmlns:a16="http://schemas.microsoft.com/office/drawing/2014/main" id="{E0500E54-88BA-D0A6-F771-CE3CF50972CF}"/>
              </a:ext>
            </a:extLst>
          </p:cNvPr>
          <p:cNvSpPr/>
          <p:nvPr/>
        </p:nvSpPr>
        <p:spPr>
          <a:xfrm>
            <a:off x="947348" y="1672655"/>
            <a:ext cx="2374026" cy="426553"/>
          </a:xfrm>
          <a:prstGeom prst="roundRect">
            <a:avLst>
              <a:gd name="adj" fmla="val 50000"/>
            </a:avLst>
          </a:prstGeom>
          <a:solidFill>
            <a:srgbClr val="E301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F3A259-2FF8-C66B-E145-8E6223CBF3C1}"/>
              </a:ext>
            </a:extLst>
          </p:cNvPr>
          <p:cNvSpPr txBox="1"/>
          <p:nvPr/>
        </p:nvSpPr>
        <p:spPr>
          <a:xfrm>
            <a:off x="1132438" y="1688326"/>
            <a:ext cx="2031325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在庫を予約できる</a:t>
            </a:r>
          </a:p>
        </p:txBody>
      </p:sp>
      <p:sp>
        <p:nvSpPr>
          <p:cNvPr id="32" name="角丸四角形 23">
            <a:extLst>
              <a:ext uri="{FF2B5EF4-FFF2-40B4-BE49-F238E27FC236}">
                <a16:creationId xmlns:a16="http://schemas.microsoft.com/office/drawing/2014/main" id="{2B5D76AB-BAD6-C397-66DE-F661FA8B27CE}"/>
              </a:ext>
            </a:extLst>
          </p:cNvPr>
          <p:cNvSpPr/>
          <p:nvPr/>
        </p:nvSpPr>
        <p:spPr>
          <a:xfrm>
            <a:off x="3749924" y="1672655"/>
            <a:ext cx="2374026" cy="4265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4E73CD0-4B7E-56BD-9A18-2B71844623F4}"/>
              </a:ext>
            </a:extLst>
          </p:cNvPr>
          <p:cNvSpPr txBox="1"/>
          <p:nvPr/>
        </p:nvSpPr>
        <p:spPr>
          <a:xfrm>
            <a:off x="3935015" y="1688326"/>
            <a:ext cx="2031326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配信優先度が高い</a:t>
            </a:r>
            <a:endParaRPr kumimoji="1" lang="en-US" altLang="ja-JP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9" name="角丸四角形 23">
            <a:extLst>
              <a:ext uri="{FF2B5EF4-FFF2-40B4-BE49-F238E27FC236}">
                <a16:creationId xmlns:a16="http://schemas.microsoft.com/office/drawing/2014/main" id="{26F7396B-70FF-46E9-D8DE-77F2640DA76A}"/>
              </a:ext>
            </a:extLst>
          </p:cNvPr>
          <p:cNvSpPr/>
          <p:nvPr/>
        </p:nvSpPr>
        <p:spPr>
          <a:xfrm>
            <a:off x="6552501" y="1672655"/>
            <a:ext cx="2374026" cy="4265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5B9619A-6655-314E-C267-B78A2F583854}"/>
              </a:ext>
            </a:extLst>
          </p:cNvPr>
          <p:cNvSpPr txBox="1"/>
          <p:nvPr/>
        </p:nvSpPr>
        <p:spPr>
          <a:xfrm>
            <a:off x="6699123" y="1688326"/>
            <a:ext cx="2108269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圧倒的 強制露出力</a:t>
            </a:r>
            <a:endParaRPr kumimoji="1" lang="en-US" altLang="ja-JP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7DBA777-0AD3-E804-447F-2347FC50F321}"/>
              </a:ext>
            </a:extLst>
          </p:cNvPr>
          <p:cNvSpPr txBox="1"/>
          <p:nvPr/>
        </p:nvSpPr>
        <p:spPr>
          <a:xfrm>
            <a:off x="1080204" y="2187090"/>
            <a:ext cx="2159566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配信計画が立てやすく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広告期間で安定した配信が可能</a:t>
            </a:r>
            <a:endParaRPr kumimoji="1" lang="ja-JP" altLang="en-US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89626D8-DD77-F4D7-37E5-4157F02EE766}"/>
              </a:ext>
            </a:extLst>
          </p:cNvPr>
          <p:cNvSpPr txBox="1"/>
          <p:nvPr/>
        </p:nvSpPr>
        <p:spPr>
          <a:xfrm>
            <a:off x="3894659" y="2187090"/>
            <a:ext cx="2159566" cy="693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ブランドパネルは予約型購入分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が優先配信される仕組み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endParaRPr kumimoji="1" lang="ja-JP" altLang="en-US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5" name="角丸四角形 23">
            <a:extLst>
              <a:ext uri="{FF2B5EF4-FFF2-40B4-BE49-F238E27FC236}">
                <a16:creationId xmlns:a16="http://schemas.microsoft.com/office/drawing/2014/main" id="{45694518-9C39-2F7B-C00B-2344CD381C9B}"/>
              </a:ext>
            </a:extLst>
          </p:cNvPr>
          <p:cNvSpPr/>
          <p:nvPr/>
        </p:nvSpPr>
        <p:spPr>
          <a:xfrm>
            <a:off x="926280" y="2901386"/>
            <a:ext cx="2423559" cy="1340534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角丸四角形 23">
            <a:extLst>
              <a:ext uri="{FF2B5EF4-FFF2-40B4-BE49-F238E27FC236}">
                <a16:creationId xmlns:a16="http://schemas.microsoft.com/office/drawing/2014/main" id="{090B7554-EAEB-A8B9-9772-AC98719DFE05}"/>
              </a:ext>
            </a:extLst>
          </p:cNvPr>
          <p:cNvSpPr/>
          <p:nvPr/>
        </p:nvSpPr>
        <p:spPr>
          <a:xfrm>
            <a:off x="3752608" y="2901386"/>
            <a:ext cx="2423559" cy="1340534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23">
            <a:extLst>
              <a:ext uri="{FF2B5EF4-FFF2-40B4-BE49-F238E27FC236}">
                <a16:creationId xmlns:a16="http://schemas.microsoft.com/office/drawing/2014/main" id="{5D8FE68C-A1FD-2039-45E1-2DD4B19A610E}"/>
              </a:ext>
            </a:extLst>
          </p:cNvPr>
          <p:cNvSpPr/>
          <p:nvPr/>
        </p:nvSpPr>
        <p:spPr>
          <a:xfrm>
            <a:off x="6582480" y="2901386"/>
            <a:ext cx="2423559" cy="1340534"/>
          </a:xfrm>
          <a:prstGeom prst="roundRect">
            <a:avLst>
              <a:gd name="adj" fmla="val 368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6AFB1620-E3EA-A8BC-C97C-0D9C72FE05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0193" b="6828"/>
          <a:stretch/>
        </p:blipFill>
        <p:spPr>
          <a:xfrm>
            <a:off x="1118100" y="2965201"/>
            <a:ext cx="2063031" cy="1238992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5CE10E0C-755C-BB9C-0320-921D615846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573" y="3035506"/>
            <a:ext cx="2308377" cy="1120571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85A89D4-00F1-393A-109B-D7F0F3AC0F00}"/>
              </a:ext>
            </a:extLst>
          </p:cNvPr>
          <p:cNvSpPr/>
          <p:nvPr/>
        </p:nvSpPr>
        <p:spPr>
          <a:xfrm>
            <a:off x="5415722" y="2965201"/>
            <a:ext cx="708228" cy="24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8B7CDD1-A286-1114-613F-49B5301BB206}"/>
              </a:ext>
            </a:extLst>
          </p:cNvPr>
          <p:cNvSpPr txBox="1"/>
          <p:nvPr/>
        </p:nvSpPr>
        <p:spPr>
          <a:xfrm>
            <a:off x="6340106" y="2177377"/>
            <a:ext cx="287057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圧倒的リーチを誇る</a:t>
            </a:r>
            <a:endParaRPr kumimoji="1"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検索ポータルサイト内の強力広告枠</a:t>
            </a:r>
          </a:p>
        </p:txBody>
      </p:sp>
      <p:sp>
        <p:nvSpPr>
          <p:cNvPr id="66" name="角丸四角形 23">
            <a:extLst>
              <a:ext uri="{FF2B5EF4-FFF2-40B4-BE49-F238E27FC236}">
                <a16:creationId xmlns:a16="http://schemas.microsoft.com/office/drawing/2014/main" id="{6C19F38C-3192-6892-1F4A-016774916BF9}"/>
              </a:ext>
            </a:extLst>
          </p:cNvPr>
          <p:cNvSpPr/>
          <p:nvPr/>
        </p:nvSpPr>
        <p:spPr>
          <a:xfrm>
            <a:off x="685525" y="5080926"/>
            <a:ext cx="1512557" cy="1491770"/>
          </a:xfrm>
          <a:prstGeom prst="roundRect">
            <a:avLst>
              <a:gd name="adj" fmla="val 50000"/>
            </a:avLst>
          </a:prstGeom>
          <a:solidFill>
            <a:srgbClr val="E301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8EA71D-ECDC-CE98-A549-2CAEDCDEC22B}"/>
              </a:ext>
            </a:extLst>
          </p:cNvPr>
          <p:cNvSpPr txBox="1"/>
          <p:nvPr/>
        </p:nvSpPr>
        <p:spPr>
          <a:xfrm>
            <a:off x="586685" y="5392154"/>
            <a:ext cx="1710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都道府県の</a:t>
            </a:r>
            <a:endParaRPr lang="en-US" altLang="ja-JP" sz="500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エリア配信</a:t>
            </a:r>
            <a:endParaRPr lang="en-US" altLang="ja-JP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指定限定！</a:t>
            </a:r>
            <a:r>
              <a:rPr lang="en-US" altLang="ja-JP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lang="ja-JP" altLang="en-US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角丸四角形 162">
            <a:extLst>
              <a:ext uri="{FF2B5EF4-FFF2-40B4-BE49-F238E27FC236}">
                <a16:creationId xmlns:a16="http://schemas.microsoft.com/office/drawing/2014/main" id="{A1CA7E38-600A-184A-998D-8E398F3471AE}"/>
              </a:ext>
            </a:extLst>
          </p:cNvPr>
          <p:cNvSpPr/>
          <p:nvPr/>
        </p:nvSpPr>
        <p:spPr>
          <a:xfrm>
            <a:off x="8173871" y="268188"/>
            <a:ext cx="1323289" cy="339070"/>
          </a:xfrm>
          <a:prstGeom prst="roundRect">
            <a:avLst>
              <a:gd name="adj" fmla="val 109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A2C79E-DDFF-7C65-AAB4-39C7E11EF6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186" y="316514"/>
            <a:ext cx="1207075" cy="253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71B216-F2F9-238D-A591-F010D6BF8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621555" y="2999556"/>
            <a:ext cx="2205087" cy="1134409"/>
          </a:xfrm>
          <a:prstGeom prst="rect">
            <a:avLst/>
          </a:prstGeom>
        </p:spPr>
      </p:pic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F301E2AC-F365-80ED-8963-E8D85470B30D}"/>
              </a:ext>
            </a:extLst>
          </p:cNvPr>
          <p:cNvSpPr/>
          <p:nvPr/>
        </p:nvSpPr>
        <p:spPr>
          <a:xfrm rot="10800000">
            <a:off x="4269588" y="4522765"/>
            <a:ext cx="1367028" cy="32528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69A25A-E35A-7AB9-13CC-7CA7D5CE74DE}"/>
              </a:ext>
            </a:extLst>
          </p:cNvPr>
          <p:cNvSpPr txBox="1"/>
          <p:nvPr/>
        </p:nvSpPr>
        <p:spPr>
          <a:xfrm>
            <a:off x="4595522" y="4475193"/>
            <a:ext cx="723275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さらに</a:t>
            </a:r>
            <a:endParaRPr kumimoji="1" lang="ja-JP" altLang="en-US" sz="12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C6FB68-F802-4984-8A88-CDE2FAF5A038}"/>
              </a:ext>
            </a:extLst>
          </p:cNvPr>
          <p:cNvSpPr/>
          <p:nvPr/>
        </p:nvSpPr>
        <p:spPr>
          <a:xfrm>
            <a:off x="3963590" y="6537402"/>
            <a:ext cx="29416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詳細は別紙 セグメント一覧表をご確認ください。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8D892A-95F8-4402-4020-1C2AC1B08828}"/>
              </a:ext>
            </a:extLst>
          </p:cNvPr>
          <p:cNvSpPr/>
          <p:nvPr/>
        </p:nvSpPr>
        <p:spPr>
          <a:xfrm>
            <a:off x="428038" y="258623"/>
            <a:ext cx="715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90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チラシビジョン企画に含まれる ヤフーブランドパネル 予約型！！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45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6206</TotalTime>
  <Words>817</Words>
  <Application>Microsoft Office PowerPoint</Application>
  <PresentationFormat>A4 210 x 297 mm</PresentationFormat>
  <Paragraphs>173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メイリオ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 黒木</cp:lastModifiedBy>
  <cp:revision>111</cp:revision>
  <cp:lastPrinted>2022-08-02T06:33:46Z</cp:lastPrinted>
  <dcterms:created xsi:type="dcterms:W3CDTF">2022-02-28T01:17:01Z</dcterms:created>
  <dcterms:modified xsi:type="dcterms:W3CDTF">2023-06-16T04:28:52Z</dcterms:modified>
</cp:coreProperties>
</file>