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924" r:id="rId2"/>
    <p:sldId id="930" r:id="rId3"/>
    <p:sldId id="931" r:id="rId4"/>
    <p:sldId id="932" r:id="rId5"/>
    <p:sldId id="933" r:id="rId6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C755"/>
    <a:srgbClr val="E30100"/>
    <a:srgbClr val="FFE3EE"/>
    <a:srgbClr val="FF0000"/>
    <a:srgbClr val="404040"/>
    <a:srgbClr val="C82322"/>
    <a:srgbClr val="9BB8DB"/>
    <a:srgbClr val="A6CF8D"/>
    <a:srgbClr val="EEBECA"/>
    <a:srgbClr val="FCF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6370" autoAdjust="0"/>
  </p:normalViewPr>
  <p:slideViewPr>
    <p:cSldViewPr snapToGrid="0" snapToObjects="1" showGuides="1">
      <p:cViewPr varScale="1">
        <p:scale>
          <a:sx n="131" d="100"/>
          <a:sy n="131" d="100"/>
        </p:scale>
        <p:origin x="1304" y="1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7DBB-5675-2E4F-BEA7-A12638B1E5E2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F3D5B-C7B1-184E-8B07-0ED119BBE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9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41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17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953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7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2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85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25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2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6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7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2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14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8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3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E98D-7076-6747-8AC7-408718821CA4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57716EE-1E69-2389-A9E1-ED0702B40D55}"/>
              </a:ext>
            </a:extLst>
          </p:cNvPr>
          <p:cNvGrpSpPr/>
          <p:nvPr/>
        </p:nvGrpSpPr>
        <p:grpSpPr>
          <a:xfrm>
            <a:off x="3319804" y="839595"/>
            <a:ext cx="3266391" cy="1549883"/>
            <a:chOff x="2426544" y="787463"/>
            <a:chExt cx="5076698" cy="2408863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1638E2BE-06E6-9134-0925-9313BD6392C1}"/>
                </a:ext>
              </a:extLst>
            </p:cNvPr>
            <p:cNvGrpSpPr/>
            <p:nvPr/>
          </p:nvGrpSpPr>
          <p:grpSpPr>
            <a:xfrm>
              <a:off x="2426544" y="787463"/>
              <a:ext cx="5052912" cy="2408863"/>
              <a:chOff x="1666695" y="4360752"/>
              <a:chExt cx="5052912" cy="2408863"/>
            </a:xfrm>
          </p:grpSpPr>
          <p:pic>
            <p:nvPicPr>
              <p:cNvPr id="6" name="図 5">
                <a:extLst>
                  <a:ext uri="{FF2B5EF4-FFF2-40B4-BE49-F238E27FC236}">
                    <a16:creationId xmlns:a16="http://schemas.microsoft.com/office/drawing/2014/main" id="{1B2E99FC-A71B-7F4F-D821-FFAFA60C10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66695" y="4360752"/>
                <a:ext cx="3514258" cy="240886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7" name="図 6">
                <a:extLst>
                  <a:ext uri="{FF2B5EF4-FFF2-40B4-BE49-F238E27FC236}">
                    <a16:creationId xmlns:a16="http://schemas.microsoft.com/office/drawing/2014/main" id="{D38C2D2B-66F4-A257-B382-3CD252EE2B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69446" y="4365087"/>
                <a:ext cx="1350161" cy="2401473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8BAE8CEE-CEBD-A01E-76A8-E19D13874A58}"/>
                </a:ext>
              </a:extLst>
            </p:cNvPr>
            <p:cNvSpPr/>
            <p:nvPr/>
          </p:nvSpPr>
          <p:spPr>
            <a:xfrm>
              <a:off x="4572000" y="1333949"/>
              <a:ext cx="1358044" cy="785308"/>
            </a:xfrm>
            <a:prstGeom prst="rect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57C79CB0-AE55-EA95-2F7D-1AC44D9C9FE1}"/>
                </a:ext>
              </a:extLst>
            </p:cNvPr>
            <p:cNvSpPr/>
            <p:nvPr/>
          </p:nvSpPr>
          <p:spPr>
            <a:xfrm>
              <a:off x="6145198" y="1143155"/>
              <a:ext cx="1358044" cy="785308"/>
            </a:xfrm>
            <a:prstGeom prst="rect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BB5947C-748D-265B-CE83-377956223F1E}"/>
              </a:ext>
            </a:extLst>
          </p:cNvPr>
          <p:cNvSpPr txBox="1"/>
          <p:nvPr/>
        </p:nvSpPr>
        <p:spPr>
          <a:xfrm>
            <a:off x="2200339" y="381041"/>
            <a:ext cx="55053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 ブランドパネル（予約型）</a:t>
            </a:r>
            <a:endParaRPr kumimoji="0" lang="ja-JP" altLang="en-US" b="1" i="0" u="none" strike="noStrike" kern="1200" cap="none" spc="5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" name="平行四辺形 12">
            <a:extLst>
              <a:ext uri="{FF2B5EF4-FFF2-40B4-BE49-F238E27FC236}">
                <a16:creationId xmlns:a16="http://schemas.microsoft.com/office/drawing/2014/main" id="{C977460F-C766-59C2-DFE2-78467EB19A12}"/>
              </a:ext>
            </a:extLst>
          </p:cNvPr>
          <p:cNvSpPr/>
          <p:nvPr/>
        </p:nvSpPr>
        <p:spPr>
          <a:xfrm>
            <a:off x="122959" y="3531775"/>
            <a:ext cx="9670746" cy="1178431"/>
          </a:xfrm>
          <a:prstGeom prst="parallelogram">
            <a:avLst>
              <a:gd name="adj" fmla="val 0"/>
            </a:avLst>
          </a:prstGeom>
          <a:solidFill>
            <a:srgbClr val="404040"/>
          </a:solidFill>
          <a:ln w="76200" cap="rnd">
            <a:solidFill>
              <a:srgbClr val="40404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8EE6019-FD62-4087-5016-748F046B2F05}"/>
              </a:ext>
            </a:extLst>
          </p:cNvPr>
          <p:cNvSpPr txBox="1"/>
          <p:nvPr/>
        </p:nvSpPr>
        <p:spPr>
          <a:xfrm>
            <a:off x="345179" y="3705491"/>
            <a:ext cx="9222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セグメント項目一覧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B53AB25-A40F-8985-1964-BF1343973BE8}"/>
              </a:ext>
            </a:extLst>
          </p:cNvPr>
          <p:cNvSpPr txBox="1"/>
          <p:nvPr/>
        </p:nvSpPr>
        <p:spPr>
          <a:xfrm>
            <a:off x="1352215" y="2908782"/>
            <a:ext cx="7212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都道府県単位</a:t>
            </a:r>
            <a:r>
              <a:rPr kumimoji="1" lang="ja-JP" altLang="en-US" sz="2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の</a:t>
            </a:r>
            <a:r>
              <a:rPr kumimoji="1" lang="ja-JP" altLang="en-US" sz="3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掲載エ</a:t>
            </a:r>
            <a:r>
              <a:rPr kumimoji="1" lang="ja-JP" altLang="en-US" sz="32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リア指定時</a:t>
            </a:r>
            <a:r>
              <a:rPr kumimoji="1" lang="ja-JP" altLang="en-US" sz="20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に可能な</a:t>
            </a:r>
            <a:endParaRPr kumimoji="1" lang="en-US" altLang="ja-JP" sz="32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764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E8F286-A93E-8707-6D66-5AAAFE6BB2FE}"/>
              </a:ext>
            </a:extLst>
          </p:cNvPr>
          <p:cNvSpPr/>
          <p:nvPr/>
        </p:nvSpPr>
        <p:spPr>
          <a:xfrm>
            <a:off x="2704289" y="1199539"/>
            <a:ext cx="4474723" cy="845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D3338BB0-EE39-83A8-6DB4-86AB14293449}"/>
              </a:ext>
            </a:extLst>
          </p:cNvPr>
          <p:cNvSpPr/>
          <p:nvPr/>
        </p:nvSpPr>
        <p:spPr>
          <a:xfrm>
            <a:off x="225385" y="144875"/>
            <a:ext cx="7761781" cy="517994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 w="762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126D940-9C62-95DD-C348-0A9AA9A2A6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8E504A-FA0D-A222-E6BE-5583838602A5}"/>
              </a:ext>
            </a:extLst>
          </p:cNvPr>
          <p:cNvSpPr txBox="1"/>
          <p:nvPr/>
        </p:nvSpPr>
        <p:spPr>
          <a:xfrm>
            <a:off x="2022402" y="235311"/>
            <a:ext cx="5616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都道府県単位のエリア指定時に可能な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セグメント項目詳細①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9458E0B-07A1-F7E5-95DC-92CF61742275}"/>
              </a:ext>
            </a:extLst>
          </p:cNvPr>
          <p:cNvCxnSpPr>
            <a:cxnSpLocks/>
          </p:cNvCxnSpPr>
          <p:nvPr/>
        </p:nvCxnSpPr>
        <p:spPr>
          <a:xfrm>
            <a:off x="2606758" y="2563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B49E7F-A553-C49B-10CB-0139415A7406}"/>
              </a:ext>
            </a:extLst>
          </p:cNvPr>
          <p:cNvSpPr txBox="1"/>
          <p:nvPr/>
        </p:nvSpPr>
        <p:spPr>
          <a:xfrm>
            <a:off x="1282942" y="845692"/>
            <a:ext cx="7366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ヤフーの広告掲載エリア指定が都道府県単位の場合、下記項目から複数指定が可能です。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AC7E4893-ABE5-14CB-5F44-6CD54CF88FBA}"/>
              </a:ext>
            </a:extLst>
          </p:cNvPr>
          <p:cNvGraphicFramePr>
            <a:graphicFrameLocks noGrp="1"/>
          </p:cNvGraphicFramePr>
          <p:nvPr/>
        </p:nvGraphicFramePr>
        <p:xfrm>
          <a:off x="279272" y="1357209"/>
          <a:ext cx="3066531" cy="3354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9209">
                  <a:extLst>
                    <a:ext uri="{9D8B030D-6E8A-4147-A177-3AD203B41FA5}">
                      <a16:colId xmlns:a16="http://schemas.microsoft.com/office/drawing/2014/main" val="884156251"/>
                    </a:ext>
                  </a:extLst>
                </a:gridCol>
                <a:gridCol w="2167322">
                  <a:extLst>
                    <a:ext uri="{9D8B030D-6E8A-4147-A177-3AD203B41FA5}">
                      <a16:colId xmlns:a16="http://schemas.microsoft.com/office/drawing/2014/main" val="3781050688"/>
                    </a:ext>
                  </a:extLst>
                </a:gridCol>
              </a:tblGrid>
              <a:tr h="1118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72000" marR="2686" marT="2686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</a:p>
                  </a:txBody>
                  <a:tcPr marL="72000" marR="2686" marT="2686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30246"/>
                  </a:ext>
                </a:extLst>
              </a:tr>
              <a:tr h="1118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男性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855413"/>
                  </a:ext>
                </a:extLst>
              </a:tr>
              <a:tr h="1118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女性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97732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243956-D72E-CEFF-1C49-D8E3540E112D}"/>
              </a:ext>
            </a:extLst>
          </p:cNvPr>
          <p:cNvSpPr txBox="1"/>
          <p:nvPr/>
        </p:nvSpPr>
        <p:spPr>
          <a:xfrm>
            <a:off x="185898" y="1160627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●性別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857717A7-3B92-F85E-1D76-BE5B32200BCF}"/>
              </a:ext>
            </a:extLst>
          </p:cNvPr>
          <p:cNvGraphicFramePr>
            <a:graphicFrameLocks noGrp="1"/>
          </p:cNvGraphicFramePr>
          <p:nvPr/>
        </p:nvGraphicFramePr>
        <p:xfrm>
          <a:off x="279272" y="1979001"/>
          <a:ext cx="3066531" cy="14408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9209">
                  <a:extLst>
                    <a:ext uri="{9D8B030D-6E8A-4147-A177-3AD203B41FA5}">
                      <a16:colId xmlns:a16="http://schemas.microsoft.com/office/drawing/2014/main" val="884156251"/>
                    </a:ext>
                  </a:extLst>
                </a:gridCol>
                <a:gridCol w="2167322">
                  <a:extLst>
                    <a:ext uri="{9D8B030D-6E8A-4147-A177-3AD203B41FA5}">
                      <a16:colId xmlns:a16="http://schemas.microsoft.com/office/drawing/2014/main" val="3781050688"/>
                    </a:ext>
                  </a:extLst>
                </a:gridCol>
              </a:tblGrid>
              <a:tr h="1107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</a:p>
                  </a:txBody>
                  <a:tcPr marL="72000" marR="2686" marT="2686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30246"/>
                  </a:ext>
                </a:extLst>
              </a:tr>
              <a:tr h="1116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</a:t>
                      </a:r>
                    </a:p>
                  </a:txBody>
                  <a:tcPr marL="2686" marR="2686" marT="268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18〜19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855413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20〜24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897982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25〜29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724313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30〜34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576676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35〜39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534037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40〜44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402410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45〜49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96466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50〜54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66154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55〜59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967146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60〜64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38483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65〜69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65376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70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歳以上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97732"/>
                  </a:ext>
                </a:extLst>
              </a:tr>
            </a:tbl>
          </a:graphicData>
        </a:graphic>
      </p:graphicFrame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4E0B650-E51E-0AB0-8F48-0531C7C3F4CF}"/>
              </a:ext>
            </a:extLst>
          </p:cNvPr>
          <p:cNvSpPr txBox="1"/>
          <p:nvPr/>
        </p:nvSpPr>
        <p:spPr>
          <a:xfrm>
            <a:off x="185898" y="1782419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●年代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7FDBE2F-96AB-1DB6-D44C-24DEC68443C8}"/>
              </a:ext>
            </a:extLst>
          </p:cNvPr>
          <p:cNvSpPr txBox="1"/>
          <p:nvPr/>
        </p:nvSpPr>
        <p:spPr>
          <a:xfrm>
            <a:off x="185898" y="3534101"/>
            <a:ext cx="13388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●属性（興味・関心）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2687A88-6599-B9CB-9377-10C5E9441BE6}"/>
              </a:ext>
            </a:extLst>
          </p:cNvPr>
          <p:cNvGraphicFramePr>
            <a:graphicFrameLocks noGrp="1"/>
          </p:cNvGraphicFramePr>
          <p:nvPr/>
        </p:nvGraphicFramePr>
        <p:xfrm>
          <a:off x="281952" y="3728491"/>
          <a:ext cx="3066531" cy="279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9209">
                  <a:extLst>
                    <a:ext uri="{9D8B030D-6E8A-4147-A177-3AD203B41FA5}">
                      <a16:colId xmlns:a16="http://schemas.microsoft.com/office/drawing/2014/main" val="884156251"/>
                    </a:ext>
                  </a:extLst>
                </a:gridCol>
                <a:gridCol w="2167322">
                  <a:extLst>
                    <a:ext uri="{9D8B030D-6E8A-4147-A177-3AD203B41FA5}">
                      <a16:colId xmlns:a16="http://schemas.microsoft.com/office/drawing/2014/main" val="3781050688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30246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ショッピング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買い物好き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85541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高級ブランド好き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97732"/>
                  </a:ext>
                </a:extLst>
              </a:tr>
              <a:tr h="1116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旅行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旅行好き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98018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┗スノーリゾート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69647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┗ビーチリゾート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47023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┗家族旅行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509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┗豪華旅行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633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出張の多い人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01354"/>
                  </a:ext>
                </a:extLst>
              </a:tr>
              <a:tr h="1116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ニュース、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情報メディア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ニュース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12568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┗政治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6510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┗経済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3824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┗エンタメ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0401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┗テクノロジー（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IT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09546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┗サイエンス（科学）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6951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女性向けメディア好き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1314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男性向けメディア好き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493490"/>
                  </a:ext>
                </a:extLst>
              </a:tr>
              <a:tr h="1116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スポーツ、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フィットネス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スポーツ好き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787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┗野球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47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└プロ野球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14010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└メジャーリーグ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9217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└高校野球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8548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┗サッカー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6396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└J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リーグ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32336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└海外サッカー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11920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0440BBFE-B447-D342-0BF6-C1A7A649A79A}"/>
              </a:ext>
            </a:extLst>
          </p:cNvPr>
          <p:cNvGraphicFramePr>
            <a:graphicFrameLocks noGrp="1"/>
          </p:cNvGraphicFramePr>
          <p:nvPr/>
        </p:nvGraphicFramePr>
        <p:xfrm>
          <a:off x="3440947" y="1357209"/>
          <a:ext cx="3066531" cy="2455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9209">
                  <a:extLst>
                    <a:ext uri="{9D8B030D-6E8A-4147-A177-3AD203B41FA5}">
                      <a16:colId xmlns:a16="http://schemas.microsoft.com/office/drawing/2014/main" val="24046860"/>
                    </a:ext>
                  </a:extLst>
                </a:gridCol>
                <a:gridCol w="2167322">
                  <a:extLst>
                    <a:ext uri="{9D8B030D-6E8A-4147-A177-3AD203B41FA5}">
                      <a16:colId xmlns:a16="http://schemas.microsoft.com/office/drawing/2014/main" val="3719518647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69183"/>
                  </a:ext>
                </a:extLst>
              </a:tr>
              <a:tr h="111600">
                <a:tc rowSpan="20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スポーツ、</a:t>
                      </a:r>
                      <a:b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</a:b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フィットネス</a:t>
                      </a:r>
                      <a:endParaRPr kumimoji="1" lang="ja-JP" altLang="en-US" sz="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anchor="ctr"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┗競馬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1257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┗ゴルフ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3626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┗スキー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36949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┗スノーボード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765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┗フィギュアスケート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79651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┗F1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6805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┗バレーボール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974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┗テニス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7382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┗バスケットボール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6773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┗格闘技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57962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┗相撲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0994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┗ランニング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963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┗サイクリング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4019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┗バドミントン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501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┗卓球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81066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┗ダンス、バレエ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05161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┗マリンスポーツ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3193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┗水泳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675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フィットネス、トレーニング好き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561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ヨガ、ピラティス好き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504974"/>
                  </a:ext>
                </a:extLst>
              </a:tr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銀行、金融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投資家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19002"/>
                  </a:ext>
                </a:extLst>
              </a:tr>
            </a:tbl>
          </a:graphicData>
        </a:graphic>
      </p:graphicFrame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3F31F2C2-3EC8-CA96-3A4E-B490D4931DCF}"/>
              </a:ext>
            </a:extLst>
          </p:cNvPr>
          <p:cNvGraphicFramePr>
            <a:graphicFrameLocks noGrp="1"/>
          </p:cNvGraphicFramePr>
          <p:nvPr/>
        </p:nvGraphicFramePr>
        <p:xfrm>
          <a:off x="3440946" y="3816435"/>
          <a:ext cx="3066531" cy="267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209">
                  <a:extLst>
                    <a:ext uri="{9D8B030D-6E8A-4147-A177-3AD203B41FA5}">
                      <a16:colId xmlns:a16="http://schemas.microsoft.com/office/drawing/2014/main" val="2051619994"/>
                    </a:ext>
                  </a:extLst>
                </a:gridCol>
                <a:gridCol w="2167322">
                  <a:extLst>
                    <a:ext uri="{9D8B030D-6E8A-4147-A177-3AD203B41FA5}">
                      <a16:colId xmlns:a16="http://schemas.microsoft.com/office/drawing/2014/main" val="671570789"/>
                    </a:ext>
                  </a:extLst>
                </a:gridCol>
              </a:tblGrid>
              <a:tr h="111600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メディア、</a:t>
                      </a:r>
                      <a:b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エンターテインメント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テレビ好き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02064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┗国内ドラマ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7279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┗海外ドラマ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┗スポーツ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2609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┗音楽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2702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┗バラエティー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88954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┗アニメ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3301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┗ニュース、報道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351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┗情報、ワイドショー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73896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┗ドキュメンタリー、教養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8029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ラジオ好き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714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音楽好き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2329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┗邦楽ロック、ポップス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0300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┗洋楽ロック、ポップス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3479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┗K-POP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120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┗ワールドミュージック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26225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┗アニメソング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87096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┗クラシック音楽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63526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映画好き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40379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en-US" altLang="ja-JP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SF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映画、ファンタジー映画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131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┗アクション映画、アドベンチャー映画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0254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┗アニメ映画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9299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┗コメディー映画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5281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┗サスペンス映画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088482"/>
                  </a:ext>
                </a:extLst>
              </a:tr>
            </a:tbl>
          </a:graphicData>
        </a:graphic>
      </p:graphicFrame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AAD5A55E-5F16-7A26-7FD6-14A15A5EFC17}"/>
              </a:ext>
            </a:extLst>
          </p:cNvPr>
          <p:cNvGraphicFramePr>
            <a:graphicFrameLocks noGrp="1"/>
          </p:cNvGraphicFramePr>
          <p:nvPr/>
        </p:nvGraphicFramePr>
        <p:xfrm>
          <a:off x="6599744" y="1349783"/>
          <a:ext cx="3043148" cy="2688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352">
                  <a:extLst>
                    <a:ext uri="{9D8B030D-6E8A-4147-A177-3AD203B41FA5}">
                      <a16:colId xmlns:a16="http://schemas.microsoft.com/office/drawing/2014/main" val="3838756149"/>
                    </a:ext>
                  </a:extLst>
                </a:gridCol>
                <a:gridCol w="2150796">
                  <a:extLst>
                    <a:ext uri="{9D8B030D-6E8A-4147-A177-3AD203B41FA5}">
                      <a16:colId xmlns:a16="http://schemas.microsoft.com/office/drawing/2014/main" val="456225240"/>
                    </a:ext>
                  </a:extLst>
                </a:gridCol>
              </a:tblGrid>
              <a:tr h="1120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213435"/>
                  </a:ext>
                </a:extLst>
              </a:tr>
              <a:tr h="112037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メディア、</a:t>
                      </a:r>
                      <a:b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</a:b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エンターテインメント</a:t>
                      </a:r>
                      <a:endParaRPr kumimoji="1" lang="ja-JP" altLang="en-US" sz="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┗ドキュメンタリー映画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107176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┗ドラマ映画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57775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┗ファミリー映画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182771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┗ホラー映画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44859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┗恋愛映画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57736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メディア、エンターテインメント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演劇好き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831576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メディア、エンターテインメント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アイドル好き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409554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┗女性アイドル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867116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┗男性アイドル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93623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マンガ好き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307380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読書好き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441962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占い好き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80224"/>
                  </a:ext>
                </a:extLst>
              </a:tr>
              <a:tr h="112037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ゲーム好き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434240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┗アクションゲーム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4148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┗アドベンチャーゲーム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18845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┗オンラインゲーム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69977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┗格闘ゲーム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79298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┗シミュレーションゲーム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06375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┗シューティングゲーム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731845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┗スポーツゲーム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90319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┗バラエティーゲーム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99641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┗レースゲーム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205782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┗ロールプレーイングゲーム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846402"/>
                  </a:ext>
                </a:extLst>
              </a:tr>
            </a:tbl>
          </a:graphicData>
        </a:graphic>
      </p:graphicFrame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FFB71AA5-68B2-096F-B8A4-B2397FAEC6A5}"/>
              </a:ext>
            </a:extLst>
          </p:cNvPr>
          <p:cNvGraphicFramePr>
            <a:graphicFrameLocks noGrp="1"/>
          </p:cNvGraphicFramePr>
          <p:nvPr/>
        </p:nvGraphicFramePr>
        <p:xfrm>
          <a:off x="6599744" y="4039405"/>
          <a:ext cx="3024304" cy="245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826">
                  <a:extLst>
                    <a:ext uri="{9D8B030D-6E8A-4147-A177-3AD203B41FA5}">
                      <a16:colId xmlns:a16="http://schemas.microsoft.com/office/drawing/2014/main" val="3168164653"/>
                    </a:ext>
                  </a:extLst>
                </a:gridCol>
                <a:gridCol w="2137478">
                  <a:extLst>
                    <a:ext uri="{9D8B030D-6E8A-4147-A177-3AD203B41FA5}">
                      <a16:colId xmlns:a16="http://schemas.microsoft.com/office/drawing/2014/main" val="523579257"/>
                    </a:ext>
                  </a:extLst>
                </a:gridCol>
              </a:tblGrid>
              <a:tr h="111600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ライフスタイル、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趣味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アウトドア好き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6422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釣り好き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1302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カメラ好き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76891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アンティーク好き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4210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ギャンブル好き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0332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懸賞好き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2369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工芸好き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1812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00891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高級車好き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94979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バイク好き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27857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鉄道好き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97295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ファッション好き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6741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ペット愛好者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3940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ペット愛好者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3502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ペット愛好者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61425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インテリア、</a:t>
                      </a:r>
                      <a:b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DIY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DIY 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愛好者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29246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インテリア好き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996490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グルメ、料理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食通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12379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料理好き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80915"/>
                  </a:ext>
                </a:extLst>
              </a:tr>
              <a:tr h="1116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美容、健康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美容、健康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62041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┗美容通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57604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┗健康志向な人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124353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209B4D8-964B-8447-6F7C-F001EBA7732A}"/>
              </a:ext>
            </a:extLst>
          </p:cNvPr>
          <p:cNvSpPr txBox="1"/>
          <p:nvPr/>
        </p:nvSpPr>
        <p:spPr>
          <a:xfrm>
            <a:off x="526423" y="227452"/>
            <a:ext cx="271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ヤフートップページ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490AB9-5E1D-BAC6-A92C-3C2906ED2236}"/>
              </a:ext>
            </a:extLst>
          </p:cNvPr>
          <p:cNvSpPr txBox="1"/>
          <p:nvPr/>
        </p:nvSpPr>
        <p:spPr>
          <a:xfrm>
            <a:off x="2738376" y="1079155"/>
            <a:ext cx="4435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属性（興味・関心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購買意向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ライフイベント）の選択は最大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50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項目まで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18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243956-D72E-CEFF-1C49-D8E3540E112D}"/>
              </a:ext>
            </a:extLst>
          </p:cNvPr>
          <p:cNvSpPr txBox="1"/>
          <p:nvPr/>
        </p:nvSpPr>
        <p:spPr>
          <a:xfrm>
            <a:off x="184128" y="1160627"/>
            <a:ext cx="1223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●属性（購買意向）</a:t>
            </a:r>
          </a:p>
        </p:txBody>
      </p:sp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07B2C443-5FFE-9EE3-D9E9-5606771E7150}"/>
              </a:ext>
            </a:extLst>
          </p:cNvPr>
          <p:cNvGraphicFramePr>
            <a:graphicFrameLocks noGrp="1"/>
          </p:cNvGraphicFramePr>
          <p:nvPr/>
        </p:nvGraphicFramePr>
        <p:xfrm>
          <a:off x="279122" y="4709514"/>
          <a:ext cx="3064419" cy="1971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040">
                  <a:extLst>
                    <a:ext uri="{9D8B030D-6E8A-4147-A177-3AD203B41FA5}">
                      <a16:colId xmlns:a16="http://schemas.microsoft.com/office/drawing/2014/main" val="3482236288"/>
                    </a:ext>
                  </a:extLst>
                </a:gridCol>
                <a:gridCol w="2163379">
                  <a:extLst>
                    <a:ext uri="{9D8B030D-6E8A-4147-A177-3AD203B41FA5}">
                      <a16:colId xmlns:a16="http://schemas.microsoft.com/office/drawing/2014/main" val="3734205569"/>
                    </a:ext>
                  </a:extLst>
                </a:gridCol>
              </a:tblGrid>
              <a:tr h="11597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食品、飲料　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食品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15332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レシピ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581444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飲料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94706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飲料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738789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飲料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お酒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ワイン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60388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飲料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お酒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焼酎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207551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飲料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お酒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日本酒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398762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飲料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お酒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ビール、発泡酒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207164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飲料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お酒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洋酒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38856"/>
                  </a:ext>
                </a:extLst>
              </a:tr>
              <a:tr h="11919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アウトドア、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釣り、旅行用品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釣り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67832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アウトドア、キャンプ、登山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906549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自転車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361714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旅行用品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941783"/>
                  </a:ext>
                </a:extLst>
              </a:tr>
              <a:tr h="11274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コスメ、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美容、ヘアケア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スキンケア、フェイスケア商品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000649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メイク、化粧品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52705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香水、香料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562592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バス、ボディー商品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03066"/>
                  </a:ext>
                </a:extLst>
              </a:tr>
            </a:tbl>
          </a:graphicData>
        </a:graphic>
      </p:graphicFrame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3AAF80EE-720F-3FEE-A75C-B7D949EF0BEF}"/>
              </a:ext>
            </a:extLst>
          </p:cNvPr>
          <p:cNvGraphicFramePr>
            <a:graphicFrameLocks noGrp="1"/>
          </p:cNvGraphicFramePr>
          <p:nvPr/>
        </p:nvGraphicFramePr>
        <p:xfrm>
          <a:off x="281383" y="1361514"/>
          <a:ext cx="3064419" cy="33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8589">
                  <a:extLst>
                    <a:ext uri="{9D8B030D-6E8A-4147-A177-3AD203B41FA5}">
                      <a16:colId xmlns:a16="http://schemas.microsoft.com/office/drawing/2014/main" val="3799431185"/>
                    </a:ext>
                  </a:extLst>
                </a:gridCol>
                <a:gridCol w="2165830">
                  <a:extLst>
                    <a:ext uri="{9D8B030D-6E8A-4147-A177-3AD203B41FA5}">
                      <a16:colId xmlns:a16="http://schemas.microsoft.com/office/drawing/2014/main" val="1021660762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032887"/>
                  </a:ext>
                </a:extLst>
              </a:tr>
              <a:tr h="111600">
                <a:tc rowSpan="29">
                  <a:txBody>
                    <a:bodyPr/>
                    <a:lstStyle/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アパレル、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アクセサリー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5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メンズファッション</a:t>
                      </a: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5478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┗コート、アウター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10412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┗ジャケット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53603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┗トップス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9409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┗ボトムス、パンツ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4740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┗スポーツウエア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48458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┗メンズシューズ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066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┗メンズバッグ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91860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┗財布、ファッション小物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34745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┗下着、靴下、部屋着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6129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┗スーツ、フォーマル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841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┗水着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51765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レディースファッション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07141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┗コート、アウター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1504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┗ジャケット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2942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┗トップス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08494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┗ボトムス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9618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┗スポーツウエア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87013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┗レディースシューズ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72384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┗レディースバッグ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187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┗財布、ファッション小物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90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┗下着、靴下、部屋着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82269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┗スーツ、フォーマル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38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┗ドレス、ブライダル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0665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┗水着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2144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時計、宝石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2495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┗腕時計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4618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┗ジュエリー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84308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┗結婚指輪、婚約指輪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537515"/>
                  </a:ext>
                </a:extLst>
              </a:tr>
            </a:tbl>
          </a:graphicData>
        </a:graphic>
      </p:graphicFrame>
      <p:graphicFrame>
        <p:nvGraphicFramePr>
          <p:cNvPr id="39" name="表 38">
            <a:extLst>
              <a:ext uri="{FF2B5EF4-FFF2-40B4-BE49-F238E27FC236}">
                <a16:creationId xmlns:a16="http://schemas.microsoft.com/office/drawing/2014/main" id="{611DE543-4AE1-0C43-60F8-2F6414075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24947"/>
              </p:ext>
            </p:extLst>
          </p:nvPr>
        </p:nvGraphicFramePr>
        <p:xfrm>
          <a:off x="3440796" y="1366225"/>
          <a:ext cx="3058174" cy="524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6759">
                  <a:extLst>
                    <a:ext uri="{9D8B030D-6E8A-4147-A177-3AD203B41FA5}">
                      <a16:colId xmlns:a16="http://schemas.microsoft.com/office/drawing/2014/main" val="770444460"/>
                    </a:ext>
                  </a:extLst>
                </a:gridCol>
                <a:gridCol w="2161415">
                  <a:extLst>
                    <a:ext uri="{9D8B030D-6E8A-4147-A177-3AD203B41FA5}">
                      <a16:colId xmlns:a16="http://schemas.microsoft.com/office/drawing/2014/main" val="1610293575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218544"/>
                  </a:ext>
                </a:extLst>
              </a:tr>
              <a:tr h="1116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コスメ、</a:t>
                      </a:r>
                      <a:endParaRPr lang="en-US" altLang="ja-JP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美容、ヘルスケア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日焼け対策商品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6674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ヘアケア商品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8065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スパ、美容サービス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402188"/>
                  </a:ext>
                </a:extLst>
              </a:tr>
              <a:tr h="1116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ダイエット、健康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コンタクトレンズ、ケア用品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63927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ダイエット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8123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花粉症対策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3391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サプリメント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6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健康飲料、健康食品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866653"/>
                  </a:ext>
                </a:extLst>
              </a:tr>
              <a:tr h="111600"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家電、スマホ、カメラ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生活家電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09116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┗エアコン、暖房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81481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┗空気清浄機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97838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┗掃除機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309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┗洗濯機、乾燥機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40937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┗冷蔵庫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7716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┗炊飯器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07761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┗電子レンジ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94837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美容家電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544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健康家電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19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テレビ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9083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ブルーレイ、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DVD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レコーダー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68684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オーディオ機器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67240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カメラ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34042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ビデオカメラ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72654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スマートフォン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75813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スマートフォン、タブレットアクセサリー、周辺機器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573489"/>
                  </a:ext>
                </a:extLst>
              </a:tr>
              <a:tr h="1116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コンピューター、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周辺機器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タブレット端末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5651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ノートパソコン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59137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デスクトップパソコン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6866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ディスプレイ、モニター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84437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プリンター、スキャナー、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FAX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28829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PC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パーツ、コンピューター用アクセサリー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131610"/>
                  </a:ext>
                </a:extLst>
              </a:tr>
              <a:tr h="1116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ソフトウエア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アンチウイルス、セキュリティソフト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58112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オフィス、ビジネスソフト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6133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業務管理、会計ソフト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52204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動画、画像、音楽ソフト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89725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ビジネスサービス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クラウドサービス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1102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広告、マーケティングサービス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496231"/>
                  </a:ext>
                </a:extLst>
              </a:tr>
              <a:tr h="11160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家具、インテリア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テレビ台、キャビネット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48171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ソファ、ソファベッド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970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テーブル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26235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椅子、スツール、座椅子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18139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デスク、机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17199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照明、電球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85859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ベッド、マットレス</a:t>
                      </a:r>
                      <a:endParaRPr lang="ja-JP" altLang="en-US" sz="500" b="0" i="0" u="none" strike="noStrike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1439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布団、寝具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501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カーテン、ブラインド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97569"/>
                  </a:ext>
                </a:extLst>
              </a:tr>
            </a:tbl>
          </a:graphicData>
        </a:graphic>
      </p:graphicFrame>
      <p:graphicFrame>
        <p:nvGraphicFramePr>
          <p:cNvPr id="40" name="表 39">
            <a:extLst>
              <a:ext uri="{FF2B5EF4-FFF2-40B4-BE49-F238E27FC236}">
                <a16:creationId xmlns:a16="http://schemas.microsoft.com/office/drawing/2014/main" id="{3A7F0358-8307-E403-F37C-04B0128C6DBB}"/>
              </a:ext>
            </a:extLst>
          </p:cNvPr>
          <p:cNvGraphicFramePr>
            <a:graphicFrameLocks noGrp="1"/>
          </p:cNvGraphicFramePr>
          <p:nvPr/>
        </p:nvGraphicFramePr>
        <p:xfrm>
          <a:off x="6595838" y="1361514"/>
          <a:ext cx="3058174" cy="524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6759">
                  <a:extLst>
                    <a:ext uri="{9D8B030D-6E8A-4147-A177-3AD203B41FA5}">
                      <a16:colId xmlns:a16="http://schemas.microsoft.com/office/drawing/2014/main" val="2147546067"/>
                    </a:ext>
                  </a:extLst>
                </a:gridCol>
                <a:gridCol w="2161415">
                  <a:extLst>
                    <a:ext uri="{9D8B030D-6E8A-4147-A177-3AD203B41FA5}">
                      <a16:colId xmlns:a16="http://schemas.microsoft.com/office/drawing/2014/main" val="812397324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844454"/>
                  </a:ext>
                </a:extLst>
              </a:tr>
              <a:tr h="1116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家具、インテリア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カーペット、ラグ、マット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73177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インテリア雑貨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7578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オフィス家具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60987"/>
                  </a:ext>
                </a:extLst>
              </a:tr>
              <a:tr h="1116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DIY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、工具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住宅設備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3933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┗キッチン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50602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┗換気扇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9629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┗水回り、配管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4678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┗浴室、浴槽、洗面所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5920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┗トイレ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88574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道具、工具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20542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材料、部品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851658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ギフト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お中元、お歳暮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8244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パーティー用品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621225"/>
                  </a:ext>
                </a:extLst>
              </a:tr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行事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挙式、披露宴プラン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914143"/>
                  </a:ext>
                </a:extLst>
              </a:tr>
              <a:tr h="1116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ペット、ペット用品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犬用品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64210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猫用品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7174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ペット、ペット用品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ペット購入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6178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ペット向けサービス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190191"/>
                  </a:ext>
                </a:extLst>
              </a:tr>
              <a:tr h="1116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幼児、子供向け製品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おむつ、トイレ用品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33751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授乳、食事用品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6563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ベビー服、シューズ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480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子供服、シューズ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22237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抱っこひも、おんぶひも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9919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ベビーカー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12253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ベビーシート、チャイルドシート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0573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バッグ、ランドセル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046628"/>
                  </a:ext>
                </a:extLst>
              </a:tr>
              <a:tr h="1116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教育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中学受験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18287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高校受験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80798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大学受験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52421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語学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077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┗英語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8322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┗その他言語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9565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資格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765997"/>
                  </a:ext>
                </a:extLst>
              </a:tr>
              <a:tr h="1116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スポーツ、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フィットネス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スポーツ用品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79010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┗ゴルフ用品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848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┗ウインタースポーツ用品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7379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┗マラソン、ランニング用品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1286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フィットネス商品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93184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スポーツジム、フィットネスクラブ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023829"/>
                  </a:ext>
                </a:extLst>
              </a:tr>
              <a:tr h="1116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旅行、交通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国内旅行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856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┗北海道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48575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┗東北地方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5305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┗関東地方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69441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┗信越地方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1186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┗北陸地方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68898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┗東海地方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67280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F040CB-11CB-7BD6-C932-864BA10C5F7E}"/>
              </a:ext>
            </a:extLst>
          </p:cNvPr>
          <p:cNvSpPr txBox="1"/>
          <p:nvPr/>
        </p:nvSpPr>
        <p:spPr>
          <a:xfrm>
            <a:off x="1282942" y="845692"/>
            <a:ext cx="7366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ヤフーの広告掲載エリア指定が都道府県単位の場合、下記項目から複数指定が可能です。</a:t>
            </a:r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1E62CCAA-9268-75A4-B55A-765D8B7C2DFE}"/>
              </a:ext>
            </a:extLst>
          </p:cNvPr>
          <p:cNvSpPr/>
          <p:nvPr/>
        </p:nvSpPr>
        <p:spPr>
          <a:xfrm>
            <a:off x="225385" y="144875"/>
            <a:ext cx="7761781" cy="517994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 w="762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242CF6A-D9CC-37FB-2E35-01F0AC49FB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9022E4-B0D6-367F-52DD-9A03925259BD}"/>
              </a:ext>
            </a:extLst>
          </p:cNvPr>
          <p:cNvSpPr txBox="1"/>
          <p:nvPr/>
        </p:nvSpPr>
        <p:spPr>
          <a:xfrm>
            <a:off x="2022402" y="235311"/>
            <a:ext cx="5616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都道府県単位のエリア指定時に可能な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セグメント項目詳細②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310770F-3DCB-CEE0-6DDC-0E3B5D94474C}"/>
              </a:ext>
            </a:extLst>
          </p:cNvPr>
          <p:cNvCxnSpPr>
            <a:cxnSpLocks/>
          </p:cNvCxnSpPr>
          <p:nvPr/>
        </p:nvCxnSpPr>
        <p:spPr>
          <a:xfrm>
            <a:off x="2606758" y="2563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EC0B05-DBB5-7BA5-7C2A-FE939CA5C613}"/>
              </a:ext>
            </a:extLst>
          </p:cNvPr>
          <p:cNvSpPr txBox="1"/>
          <p:nvPr/>
        </p:nvSpPr>
        <p:spPr>
          <a:xfrm>
            <a:off x="526423" y="227452"/>
            <a:ext cx="271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ヤフートップページ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0FF65D-7E47-A8C1-BA4C-AA50C0C922C1}"/>
              </a:ext>
            </a:extLst>
          </p:cNvPr>
          <p:cNvSpPr/>
          <p:nvPr/>
        </p:nvSpPr>
        <p:spPr>
          <a:xfrm>
            <a:off x="2704289" y="1199539"/>
            <a:ext cx="4474723" cy="845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094F1E-D831-32B1-FD24-387E6A7251EE}"/>
              </a:ext>
            </a:extLst>
          </p:cNvPr>
          <p:cNvSpPr txBox="1"/>
          <p:nvPr/>
        </p:nvSpPr>
        <p:spPr>
          <a:xfrm>
            <a:off x="2738376" y="1079155"/>
            <a:ext cx="4435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属性（興味・関心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購買意向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ライフイベント）の選択は最大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50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項目まで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7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243956-D72E-CEFF-1C49-D8E3540E112D}"/>
              </a:ext>
            </a:extLst>
          </p:cNvPr>
          <p:cNvSpPr txBox="1"/>
          <p:nvPr/>
        </p:nvSpPr>
        <p:spPr>
          <a:xfrm>
            <a:off x="184128" y="1160627"/>
            <a:ext cx="1223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●属性（購買意向）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C59604C4-F102-F0E1-E02F-0F0BF1126226}"/>
              </a:ext>
            </a:extLst>
          </p:cNvPr>
          <p:cNvGraphicFramePr>
            <a:graphicFrameLocks noGrp="1"/>
          </p:cNvGraphicFramePr>
          <p:nvPr/>
        </p:nvGraphicFramePr>
        <p:xfrm>
          <a:off x="294397" y="1368059"/>
          <a:ext cx="3051405" cy="524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3">
                  <a:extLst>
                    <a:ext uri="{9D8B030D-6E8A-4147-A177-3AD203B41FA5}">
                      <a16:colId xmlns:a16="http://schemas.microsoft.com/office/drawing/2014/main" val="1020177331"/>
                    </a:ext>
                  </a:extLst>
                </a:gridCol>
                <a:gridCol w="2156632">
                  <a:extLst>
                    <a:ext uri="{9D8B030D-6E8A-4147-A177-3AD203B41FA5}">
                      <a16:colId xmlns:a16="http://schemas.microsoft.com/office/drawing/2014/main" val="1258288532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765857"/>
                  </a:ext>
                </a:extLst>
              </a:tr>
              <a:tr h="111600"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旅行、交通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┗近畿地方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6256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┗中国地方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69462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┗四国地方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9360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┗九州地方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632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┗沖縄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00519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海外旅行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814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┗アジア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9719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┗アジア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韓国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046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┗アジア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台湾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7016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┗アジア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中国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33613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┗アジア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香港、マカオ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0538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┗アジア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東南アジア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175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┗アジア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南アジア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5965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┗ハワイ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2806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┗アメリカ、カナダ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23818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旅行、交通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┗中南米、カリブ海地域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01063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┗ヨーロッパ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7412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┗グアム、サイパン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29045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┗オセアニア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04650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┗中東、アフリカ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32231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航空チケット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3280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┗国内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6046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┗海外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7001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船、フェリー、クルーズ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08834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バス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248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レンタカー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5020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電車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39237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ホテル、宿泊施設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698410"/>
                  </a:ext>
                </a:extLst>
              </a:tr>
              <a:tr h="1116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飲食店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居酒屋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4395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寿司屋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7835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焼肉屋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780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出前、宅配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443733"/>
                  </a:ext>
                </a:extLst>
              </a:tr>
              <a:tr h="111600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求人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業種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90115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┗営業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1808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┗事務、管理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87025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┗企画、マーケティング、経営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16204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┗販売、フード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4057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┗コンサルタント、金融、不動産専門職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45113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IT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エンジニア（システム開発、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SE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、インフラ）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010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┗エンジニア（機械、電気、電子、半導体、制御）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9456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┗医薬、食品、化学、素材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93153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┗建築・土木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8047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┗クリエイティブ（メディア、アパレル、デザイン）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85758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Web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、インターネット、ゲーム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44554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┗技能工、設備、運輸、農林水産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1481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┗医療、福祉、介護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628791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74455C3-F596-C732-85B0-1DBB69F50665}"/>
              </a:ext>
            </a:extLst>
          </p:cNvPr>
          <p:cNvGraphicFramePr>
            <a:graphicFrameLocks noGrp="1"/>
          </p:cNvGraphicFramePr>
          <p:nvPr/>
        </p:nvGraphicFramePr>
        <p:xfrm>
          <a:off x="3456071" y="1368058"/>
          <a:ext cx="3051405" cy="5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4">
                  <a:extLst>
                    <a:ext uri="{9D8B030D-6E8A-4147-A177-3AD203B41FA5}">
                      <a16:colId xmlns:a16="http://schemas.microsoft.com/office/drawing/2014/main" val="2836027920"/>
                    </a:ext>
                  </a:extLst>
                </a:gridCol>
                <a:gridCol w="2156631">
                  <a:extLst>
                    <a:ext uri="{9D8B030D-6E8A-4147-A177-3AD203B41FA5}">
                      <a16:colId xmlns:a16="http://schemas.microsoft.com/office/drawing/2014/main" val="1816129348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71556"/>
                  </a:ext>
                </a:extLst>
              </a:tr>
              <a:tr h="11160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求人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┗教育、保育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888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┗公務員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7681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新卒採用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7738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アルバイト、パート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551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派遣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044019"/>
                  </a:ext>
                </a:extLst>
              </a:tr>
              <a:tr h="111600">
                <a:tc rowSpan="40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自動車、バイク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9774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┗新車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7117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┗中古車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7769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┗ボディータイプ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09093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└セダン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1537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└ステーションワゴン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629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└クーペ、スポーツカー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6640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└ミニバン、ワンボックス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53210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└オープンカー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9174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自動車、バイク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└ハッチバック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49848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└SUV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68001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└コンパクト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SUV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41383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└都市型</a:t>
                      </a:r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SUV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906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└クロスカントリー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SUV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9895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└コンパクトカー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7602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└エコカー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38834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└ハイブリッドカー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236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└電気自動車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22508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└軽自動車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3439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生産国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62485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┗国産車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657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┗輸入車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1649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価格帯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725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┗低価格車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7828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┗中級車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49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┗高級車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50558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商用車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7132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販売店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0174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自動車パーツ、アクセサリー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5722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┗タイヤ、ホイール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678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┗カーナビ、カーオーディオ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98261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ETC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、レーザー探知機、ドライブレコーダー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8838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┗車用内装パーツ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807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┗オイル、バッテリー、メンテナンス用品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74011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┗ライト、レンズ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9140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バイク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134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┗国産メーカー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9641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┗海外メーカー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7790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┗排気量別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0787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└原動機付自転車、小型自動二輪車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62461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0C5C17E8-6479-6590-6577-E3C51C99234E}"/>
              </a:ext>
            </a:extLst>
          </p:cNvPr>
          <p:cNvGraphicFramePr>
            <a:graphicFrameLocks noGrp="1"/>
          </p:cNvGraphicFramePr>
          <p:nvPr/>
        </p:nvGraphicFramePr>
        <p:xfrm>
          <a:off x="6617745" y="1368058"/>
          <a:ext cx="3051405" cy="5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3">
                  <a:extLst>
                    <a:ext uri="{9D8B030D-6E8A-4147-A177-3AD203B41FA5}">
                      <a16:colId xmlns:a16="http://schemas.microsoft.com/office/drawing/2014/main" val="460935383"/>
                    </a:ext>
                  </a:extLst>
                </a:gridCol>
                <a:gridCol w="2156632">
                  <a:extLst>
                    <a:ext uri="{9D8B030D-6E8A-4147-A177-3AD203B41FA5}">
                      <a16:colId xmlns:a16="http://schemas.microsoft.com/office/drawing/2014/main" val="226720989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982870"/>
                  </a:ext>
                </a:extLst>
              </a:tr>
              <a:tr h="111600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自動車、バイク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└排気量別</a:t>
                      </a:r>
                      <a:r>
                        <a:rPr lang="en-US" altLang="zh-TW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普通自動二輪車（中型）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252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└排気量別</a:t>
                      </a:r>
                      <a:r>
                        <a:rPr lang="en-US" altLang="zh-TW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大型自動二輪車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560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査定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472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自動車、バイク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┗自動車査定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20657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┗バイク査定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3722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運転免許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060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車検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800577"/>
                  </a:ext>
                </a:extLst>
              </a:tr>
              <a:tr h="111600">
                <a:tc rowSpan="38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不動産購入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4954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マンション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8846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┗新築マンション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1203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┗中古マンション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0403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戸建て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9599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┗新築戸建て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72185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┗中古戸建て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7317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賃貸（マンション、戸建て）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57460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賃貸（オフィス）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21511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地域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215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┗北海道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5319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┗東北地方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126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└青森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662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└岩手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9770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└宮城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6073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└秋田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724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└山形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3709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└福島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5922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┗関東地方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478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└東京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53259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└神奈川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765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└埼玉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434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└千葉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94825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└茨城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30406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└栃木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8782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└群馬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333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└山梨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06007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┗信越地方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1101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└新潟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69073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└長野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9131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┗北陸地方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2468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└富山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8280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└石川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85266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└福井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4428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┗東海地方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9058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└愛知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46311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└岐阜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2111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└静岡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02016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EF5594C-DF9E-706E-2014-591C15A9620D}"/>
              </a:ext>
            </a:extLst>
          </p:cNvPr>
          <p:cNvSpPr txBox="1"/>
          <p:nvPr/>
        </p:nvSpPr>
        <p:spPr>
          <a:xfrm>
            <a:off x="1282942" y="845692"/>
            <a:ext cx="7366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ヤフーの広告掲載エリア指定が都道府県単位の場合、下記項目から複数指定が可能です。</a:t>
            </a:r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DA2B4C45-6923-B000-8CD3-E1E5F3FDA4C9}"/>
              </a:ext>
            </a:extLst>
          </p:cNvPr>
          <p:cNvSpPr/>
          <p:nvPr/>
        </p:nvSpPr>
        <p:spPr>
          <a:xfrm>
            <a:off x="225385" y="144875"/>
            <a:ext cx="7761781" cy="517994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 w="762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85AB2AF-9F39-9CC7-DB5F-B22BB3F2CF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AA720F-F7E7-360F-02A7-4F5705D329DA}"/>
              </a:ext>
            </a:extLst>
          </p:cNvPr>
          <p:cNvSpPr txBox="1"/>
          <p:nvPr/>
        </p:nvSpPr>
        <p:spPr>
          <a:xfrm>
            <a:off x="2022402" y="235311"/>
            <a:ext cx="5616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都道府県単位のエリア指定時に可能な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セグメント項目詳細③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D747F0D-9427-218B-ABB9-8FA76A00311F}"/>
              </a:ext>
            </a:extLst>
          </p:cNvPr>
          <p:cNvCxnSpPr>
            <a:cxnSpLocks/>
          </p:cNvCxnSpPr>
          <p:nvPr/>
        </p:nvCxnSpPr>
        <p:spPr>
          <a:xfrm>
            <a:off x="2606758" y="2563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F7C05E-BA02-5D74-5A16-FF055B45117F}"/>
              </a:ext>
            </a:extLst>
          </p:cNvPr>
          <p:cNvSpPr txBox="1"/>
          <p:nvPr/>
        </p:nvSpPr>
        <p:spPr>
          <a:xfrm>
            <a:off x="526423" y="227452"/>
            <a:ext cx="271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ヤフートップページ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E4A2C9-34F5-9C1E-B88C-883DEFE487D8}"/>
              </a:ext>
            </a:extLst>
          </p:cNvPr>
          <p:cNvSpPr/>
          <p:nvPr/>
        </p:nvSpPr>
        <p:spPr>
          <a:xfrm>
            <a:off x="2704289" y="1199539"/>
            <a:ext cx="4474723" cy="845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1663E-D4B8-CFA6-0F76-F0E28EEB1149}"/>
              </a:ext>
            </a:extLst>
          </p:cNvPr>
          <p:cNvSpPr txBox="1"/>
          <p:nvPr/>
        </p:nvSpPr>
        <p:spPr>
          <a:xfrm>
            <a:off x="2738376" y="1079155"/>
            <a:ext cx="4435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属性（興味・関心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購買意向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ライフイベント）の選択は最大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50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項目まで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92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243956-D72E-CEFF-1C49-D8E3540E112D}"/>
              </a:ext>
            </a:extLst>
          </p:cNvPr>
          <p:cNvSpPr txBox="1"/>
          <p:nvPr/>
        </p:nvSpPr>
        <p:spPr>
          <a:xfrm>
            <a:off x="184128" y="1160627"/>
            <a:ext cx="1223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●属性（購買意向）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1C9BB7D-F8CB-22A1-A166-2B962C02F01C}"/>
              </a:ext>
            </a:extLst>
          </p:cNvPr>
          <p:cNvGraphicFramePr>
            <a:graphicFrameLocks noGrp="1"/>
          </p:cNvGraphicFramePr>
          <p:nvPr/>
        </p:nvGraphicFramePr>
        <p:xfrm>
          <a:off x="294397" y="1375733"/>
          <a:ext cx="3051404" cy="5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3">
                  <a:extLst>
                    <a:ext uri="{9D8B030D-6E8A-4147-A177-3AD203B41FA5}">
                      <a16:colId xmlns:a16="http://schemas.microsoft.com/office/drawing/2014/main" val="2023129121"/>
                    </a:ext>
                  </a:extLst>
                </a:gridCol>
                <a:gridCol w="2156631">
                  <a:extLst>
                    <a:ext uri="{9D8B030D-6E8A-4147-A177-3AD203B41FA5}">
                      <a16:colId xmlns:a16="http://schemas.microsoft.com/office/drawing/2014/main" val="3061924537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443921"/>
                  </a:ext>
                </a:extLst>
              </a:tr>
              <a:tr h="111600">
                <a:tc rowSpan="3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└三重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1515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┗近畿地方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554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└大阪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43844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└兵庫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5455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└京都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31810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└滋賀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7989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└奈良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0370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└和歌山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8411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┗中国地方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33041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└鳥取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902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└島根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070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└岡山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9375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└広島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800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└山口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49624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┗四国地方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7499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└徳島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68243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└香川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9904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└愛媛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8900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└高知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507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┗九州地方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55887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└福岡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9233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└佐賀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31906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└長崎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4332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└熊本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27893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└大分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5266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└宮崎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415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└鹿児島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0616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┗沖縄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17348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注文住宅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5439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土地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26507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引っ越し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44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リフォーム（修繕、改良）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7276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不動産売却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841604"/>
                  </a:ext>
                </a:extLst>
              </a:tr>
              <a:tr h="1116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金融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クレジットカード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6850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融資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7113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┗事業者ローン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4019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┗消費者ローン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276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┗住宅ローン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3324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┗自動車ローン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586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3834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┗生命保険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8111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┗医療保険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5869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┗学資保険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344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┗自動車保険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15004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┗火災保険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58404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12BF240-3DA7-ABD4-A063-863F0001F6E6}"/>
              </a:ext>
            </a:extLst>
          </p:cNvPr>
          <p:cNvGraphicFramePr>
            <a:graphicFrameLocks noGrp="1"/>
          </p:cNvGraphicFramePr>
          <p:nvPr/>
        </p:nvGraphicFramePr>
        <p:xfrm>
          <a:off x="3456070" y="1375733"/>
          <a:ext cx="3051404" cy="301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3">
                  <a:extLst>
                    <a:ext uri="{9D8B030D-6E8A-4147-A177-3AD203B41FA5}">
                      <a16:colId xmlns:a16="http://schemas.microsoft.com/office/drawing/2014/main" val="1123941960"/>
                    </a:ext>
                  </a:extLst>
                </a:gridCol>
                <a:gridCol w="2156631">
                  <a:extLst>
                    <a:ext uri="{9D8B030D-6E8A-4147-A177-3AD203B41FA5}">
                      <a16:colId xmlns:a16="http://schemas.microsoft.com/office/drawing/2014/main" val="2151362277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820828"/>
                  </a:ext>
                </a:extLst>
              </a:tr>
              <a:tr h="111600"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金融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┗傷害保険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2728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┗旅行保険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26065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投資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9520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┗株式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77642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┗為替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2400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┗投資信託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2053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┗金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7603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┗NISA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51637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税金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50876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ふるさと納税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3658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年金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448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銀行サービス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4714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電子マネー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61130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モバイルペイメント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542038"/>
                  </a:ext>
                </a:extLst>
              </a:tr>
              <a:tr h="1116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ゲーム、</a:t>
                      </a:r>
                      <a:b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エンターテインメント</a:t>
                      </a:r>
                      <a:endParaRPr lang="ja-JP" altLang="en-US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ゲーム、おもちゃ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5360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┗テレビゲーム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28738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└プレイステーション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55639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└任天堂のゲーム機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1980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└ゲームソフト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3272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ゲーム、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エンターテインメント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┗おもちゃ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309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┗フィギュア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25089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アニメ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5463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マンガ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57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イベント、興行チケット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6036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┗音楽、ライブ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67779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┗スポーツ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550220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F1D06A-097E-2C37-B33E-3456F5018A7E}"/>
              </a:ext>
            </a:extLst>
          </p:cNvPr>
          <p:cNvSpPr txBox="1"/>
          <p:nvPr/>
        </p:nvSpPr>
        <p:spPr>
          <a:xfrm>
            <a:off x="3345801" y="4488623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●属性（ライフイベント）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2EBE69D9-9FA1-85D0-EA78-B6BADFED1EFE}"/>
              </a:ext>
            </a:extLst>
          </p:cNvPr>
          <p:cNvGraphicFramePr>
            <a:graphicFrameLocks noGrp="1"/>
          </p:cNvGraphicFramePr>
          <p:nvPr/>
        </p:nvGraphicFramePr>
        <p:xfrm>
          <a:off x="3456070" y="4719455"/>
          <a:ext cx="3051404" cy="178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3">
                  <a:extLst>
                    <a:ext uri="{9D8B030D-6E8A-4147-A177-3AD203B41FA5}">
                      <a16:colId xmlns:a16="http://schemas.microsoft.com/office/drawing/2014/main" val="1698467079"/>
                    </a:ext>
                  </a:extLst>
                </a:gridCol>
                <a:gridCol w="2156631">
                  <a:extLst>
                    <a:ext uri="{9D8B030D-6E8A-4147-A177-3AD203B41FA5}">
                      <a16:colId xmlns:a16="http://schemas.microsoft.com/office/drawing/2014/main" val="155735716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420050"/>
                  </a:ext>
                </a:extLst>
              </a:tr>
              <a:tr h="111600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家族構成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配偶者の有無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9536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独身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3547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既婚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8916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子供の有無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34573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子供なし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29413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子供あり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43597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未就学児（</a:t>
                      </a:r>
                      <a:r>
                        <a:rPr lang="en-US" altLang="zh-CN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0</a:t>
                      </a:r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歳）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21161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未就学児（</a:t>
                      </a:r>
                      <a:r>
                        <a:rPr lang="en-US" altLang="zh-CN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</a:t>
                      </a:r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～</a:t>
                      </a:r>
                      <a:r>
                        <a:rPr lang="en-US" altLang="zh-CN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</a:t>
                      </a:r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歳）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0901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未就学児（</a:t>
                      </a:r>
                      <a:r>
                        <a:rPr lang="en-US" altLang="zh-CN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</a:t>
                      </a:r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～</a:t>
                      </a:r>
                      <a:r>
                        <a:rPr lang="en-US" altLang="zh-CN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</a:t>
                      </a:r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歳）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73422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小学生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1968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中学生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624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高校生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5791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大学生またはその他学生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9848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社会人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0896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同居している親がいる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066121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895D45C0-DED7-B433-6877-819C15540562}"/>
              </a:ext>
            </a:extLst>
          </p:cNvPr>
          <p:cNvGraphicFramePr>
            <a:graphicFrameLocks noGrp="1"/>
          </p:cNvGraphicFramePr>
          <p:nvPr/>
        </p:nvGraphicFramePr>
        <p:xfrm>
          <a:off x="6617743" y="1375733"/>
          <a:ext cx="3051404" cy="44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4">
                  <a:extLst>
                    <a:ext uri="{9D8B030D-6E8A-4147-A177-3AD203B41FA5}">
                      <a16:colId xmlns:a16="http://schemas.microsoft.com/office/drawing/2014/main" val="3317937991"/>
                    </a:ext>
                  </a:extLst>
                </a:gridCol>
                <a:gridCol w="2156630">
                  <a:extLst>
                    <a:ext uri="{9D8B030D-6E8A-4147-A177-3AD203B41FA5}">
                      <a16:colId xmlns:a16="http://schemas.microsoft.com/office/drawing/2014/main" val="1849373425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307054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家族構成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同居している祖父母がいる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76556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同居している孫がいる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48019"/>
                  </a:ext>
                </a:extLst>
              </a:tr>
              <a:tr h="1116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個人年収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1,000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5035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800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1,000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万円未満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6734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600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800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万円未満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726303"/>
                  </a:ext>
                </a:extLst>
              </a:tr>
              <a:tr h="1116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世帯年収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1,500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3869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1,000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1,500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万円未満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7163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1,000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万円未満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3212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600</a:t>
                      </a: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万円以上</a:t>
                      </a:r>
                      <a:r>
                        <a:rPr kumimoji="1" lang="en-US" altLang="ja-JP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800</a:t>
                      </a: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万円未満</a:t>
                      </a:r>
                      <a:endParaRPr kumimoji="1" lang="ja-JP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589133"/>
                  </a:ext>
                </a:extLst>
              </a:tr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世帯資産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5,000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endParaRPr kumimoji="1" lang="ja-JP" altLang="en-US" dirty="0"/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026159"/>
                  </a:ext>
                </a:extLst>
              </a:tr>
              <a:tr h="1116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最終学歴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高校卒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5355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、専門学校卒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3923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院卒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535586"/>
                  </a:ext>
                </a:extLst>
              </a:tr>
              <a:tr h="11160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職業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公務員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1903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経営者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、会社役員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637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会社員（正社員）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9907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仕事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会社員（契約社員、派遣社員）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06379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自営業、自由業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73746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パート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、アルバイト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7741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専業主婦（主夫）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04202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大学生、大学院生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6091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その他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学生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0338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無職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64200"/>
                  </a:ext>
                </a:extLst>
              </a:tr>
              <a:tr h="11160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ライフイベント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大学卒業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3889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┗近々卒業予定、最近卒業した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1362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就職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7455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┗近々就職予定、最近就職した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0660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転職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1027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┗近々転職予定、最近転職した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7962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退職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01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┗近々退職予定、最近退職した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7559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結婚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25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┗近々結婚予定、最近結婚した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70588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出産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941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┗子供が近々生まれる予定、最近子供が生まれた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7474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マイホームの購入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372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┗マイホームを近々購入予定、最近購入した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6143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引っ越し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337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┗近々引っ越し予定、最近引っ越した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727977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B80109-7615-84E3-1709-2EA6A774EF0D}"/>
              </a:ext>
            </a:extLst>
          </p:cNvPr>
          <p:cNvSpPr txBox="1"/>
          <p:nvPr/>
        </p:nvSpPr>
        <p:spPr>
          <a:xfrm>
            <a:off x="1282942" y="845692"/>
            <a:ext cx="7366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ヤフーの広告掲載エリア指定が都道府県単位の場合、下記項目から複数指定が可能です。</a:t>
            </a:r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F90E52CA-0E31-BFE6-4FE0-05FBFC03002C}"/>
              </a:ext>
            </a:extLst>
          </p:cNvPr>
          <p:cNvSpPr/>
          <p:nvPr/>
        </p:nvSpPr>
        <p:spPr>
          <a:xfrm>
            <a:off x="225385" y="144875"/>
            <a:ext cx="7761781" cy="517994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 w="762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BFB14DF-A822-DEF7-4FCD-452ADB861F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4A26FE-57F2-8446-AC03-BCA58A033EDF}"/>
              </a:ext>
            </a:extLst>
          </p:cNvPr>
          <p:cNvSpPr txBox="1"/>
          <p:nvPr/>
        </p:nvSpPr>
        <p:spPr>
          <a:xfrm>
            <a:off x="2022402" y="235311"/>
            <a:ext cx="5616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都道府県単位のエリア指定時に可能な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セグメント項目詳細④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F86EEA5-214A-3308-BCAC-FFD37A3DC391}"/>
              </a:ext>
            </a:extLst>
          </p:cNvPr>
          <p:cNvCxnSpPr>
            <a:cxnSpLocks/>
          </p:cNvCxnSpPr>
          <p:nvPr/>
        </p:nvCxnSpPr>
        <p:spPr>
          <a:xfrm>
            <a:off x="2606758" y="2563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9CCE9F-0FB4-1B13-0D0B-25493AA76D1F}"/>
              </a:ext>
            </a:extLst>
          </p:cNvPr>
          <p:cNvSpPr txBox="1"/>
          <p:nvPr/>
        </p:nvSpPr>
        <p:spPr>
          <a:xfrm>
            <a:off x="526423" y="227452"/>
            <a:ext cx="271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ヤフートップページ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878F18D-9256-2089-D584-8CF74800637D}"/>
              </a:ext>
            </a:extLst>
          </p:cNvPr>
          <p:cNvSpPr/>
          <p:nvPr/>
        </p:nvSpPr>
        <p:spPr>
          <a:xfrm>
            <a:off x="2704289" y="1199539"/>
            <a:ext cx="4474723" cy="845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EA6698-6DDE-137D-7463-E8668B3DBD28}"/>
              </a:ext>
            </a:extLst>
          </p:cNvPr>
          <p:cNvSpPr txBox="1"/>
          <p:nvPr/>
        </p:nvSpPr>
        <p:spPr>
          <a:xfrm>
            <a:off x="2738376" y="1079155"/>
            <a:ext cx="4435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属性（興味・関心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購買意向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ライフイベント）の選択は最大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50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項目まで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58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4665</TotalTime>
  <Words>2084</Words>
  <Application>Microsoft Macintosh PowerPoint</Application>
  <PresentationFormat>A4 210 x 297 mm</PresentationFormat>
  <Paragraphs>661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メイリオ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メディアラボ西口</cp:lastModifiedBy>
  <cp:revision>92</cp:revision>
  <cp:lastPrinted>2022-08-02T06:33:46Z</cp:lastPrinted>
  <dcterms:created xsi:type="dcterms:W3CDTF">2022-02-28T01:17:01Z</dcterms:created>
  <dcterms:modified xsi:type="dcterms:W3CDTF">2023-06-16T06:55:27Z</dcterms:modified>
</cp:coreProperties>
</file>