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040" r:id="rId2"/>
    <p:sldId id="258" r:id="rId3"/>
    <p:sldId id="2011" r:id="rId4"/>
    <p:sldId id="2013" r:id="rId5"/>
    <p:sldId id="2014" r:id="rId6"/>
    <p:sldId id="2017" r:id="rId7"/>
    <p:sldId id="2027" r:id="rId8"/>
    <p:sldId id="2019" r:id="rId9"/>
    <p:sldId id="2020" r:id="rId10"/>
    <p:sldId id="2025" r:id="rId11"/>
    <p:sldId id="2032" r:id="rId12"/>
    <p:sldId id="2036" r:id="rId13"/>
    <p:sldId id="2035" r:id="rId14"/>
    <p:sldId id="2021" r:id="rId15"/>
    <p:sldId id="2024" r:id="rId16"/>
    <p:sldId id="2022" r:id="rId17"/>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1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智明 本多" initials="智本" lastIdx="2" clrIdx="0">
    <p:extLst>
      <p:ext uri="{19B8F6BF-5375-455C-9EA6-DF929625EA0E}">
        <p15:presenceInfo xmlns:p15="http://schemas.microsoft.com/office/powerpoint/2012/main" userId="f4c5ba3467ddab1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818"/>
    <a:srgbClr val="980000"/>
    <a:srgbClr val="E0232F"/>
    <a:srgbClr val="404040"/>
    <a:srgbClr val="FEEFEF"/>
    <a:srgbClr val="F3EFEF"/>
    <a:srgbClr val="FFEFEF"/>
    <a:srgbClr val="FFE1E1"/>
    <a:srgbClr val="C41B2C"/>
    <a:srgbClr val="FADE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3" autoAdjust="0"/>
    <p:restoredTop sz="95206"/>
  </p:normalViewPr>
  <p:slideViewPr>
    <p:cSldViewPr snapToGrid="0" snapToObjects="1">
      <p:cViewPr varScale="1">
        <p:scale>
          <a:sx n="125" d="100"/>
          <a:sy n="125" d="100"/>
        </p:scale>
        <p:origin x="1648" y="160"/>
      </p:cViewPr>
      <p:guideLst>
        <p:guide orient="horz" pos="2636"/>
        <p:guide pos="3188"/>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0" d="100"/>
          <a:sy n="80" d="100"/>
        </p:scale>
        <p:origin x="11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09901281486738"/>
          <c:y val="0.10675350456356647"/>
          <c:w val="0.77703189348166291"/>
          <c:h val="0.78649299087286706"/>
        </c:manualLayout>
      </c:layout>
      <c:barChart>
        <c:barDir val="col"/>
        <c:grouping val="clustered"/>
        <c:varyColors val="0"/>
        <c:ser>
          <c:idx val="0"/>
          <c:order val="0"/>
          <c:tx>
            <c:strRef>
              <c:f>Sheet1!$B$1</c:f>
              <c:strCache>
                <c:ptCount val="1"/>
                <c:pt idx="0">
                  <c:v>系列 1</c:v>
                </c:pt>
              </c:strCache>
            </c:strRef>
          </c:tx>
          <c:spPr>
            <a:solidFill>
              <a:schemeClr val="bg1">
                <a:lumMod val="50000"/>
              </a:schemeClr>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EA5D-5244-9085-7BD5F77344D9}"/>
              </c:ext>
            </c:extLst>
          </c:dPt>
          <c:cat>
            <c:strRef>
              <c:f>Sheet1!$A$2:$A$3</c:f>
              <c:strCache>
                <c:ptCount val="2"/>
                <c:pt idx="0">
                  <c:v>カテゴリ 1</c:v>
                </c:pt>
                <c:pt idx="1">
                  <c:v>カテゴリ 2</c:v>
                </c:pt>
              </c:strCache>
            </c:strRef>
          </c:cat>
          <c:val>
            <c:numRef>
              <c:f>Sheet1!$B$2:$B$3</c:f>
              <c:numCache>
                <c:formatCode>0.00%</c:formatCode>
                <c:ptCount val="2"/>
                <c:pt idx="0">
                  <c:v>1</c:v>
                </c:pt>
                <c:pt idx="1">
                  <c:v>1.4</c:v>
                </c:pt>
              </c:numCache>
            </c:numRef>
          </c:val>
          <c:extLst>
            <c:ext xmlns:c16="http://schemas.microsoft.com/office/drawing/2014/chart" uri="{C3380CC4-5D6E-409C-BE32-E72D297353CC}">
              <c16:uniqueId val="{00000000-2EB6-464D-B702-09F0A7509ACF}"/>
            </c:ext>
          </c:extLst>
        </c:ser>
        <c:dLbls>
          <c:showLegendKey val="0"/>
          <c:showVal val="0"/>
          <c:showCatName val="0"/>
          <c:showSerName val="0"/>
          <c:showPercent val="0"/>
          <c:showBubbleSize val="0"/>
        </c:dLbls>
        <c:gapWidth val="219"/>
        <c:overlap val="-27"/>
        <c:axId val="2067951488"/>
        <c:axId val="2066860448"/>
      </c:barChart>
      <c:catAx>
        <c:axId val="2067951488"/>
        <c:scaling>
          <c:orientation val="minMax"/>
        </c:scaling>
        <c:delete val="1"/>
        <c:axPos val="b"/>
        <c:numFmt formatCode="General" sourceLinked="1"/>
        <c:majorTickMark val="none"/>
        <c:minorTickMark val="none"/>
        <c:tickLblPos val="nextTo"/>
        <c:crossAx val="2066860448"/>
        <c:crosses val="autoZero"/>
        <c:auto val="1"/>
        <c:lblAlgn val="ctr"/>
        <c:lblOffset val="100"/>
        <c:noMultiLvlLbl val="0"/>
      </c:catAx>
      <c:valAx>
        <c:axId val="2066860448"/>
        <c:scaling>
          <c:orientation val="minMax"/>
          <c:max val="1.5"/>
        </c:scaling>
        <c:delete val="0"/>
        <c:axPos val="l"/>
        <c:majorGridlines>
          <c:spPr>
            <a:ln w="12700" cap="flat" cmpd="sng" algn="ctr">
              <a:solidFill>
                <a:schemeClr val="tx1"/>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ja-JP"/>
          </a:p>
        </c:txPr>
        <c:crossAx val="2067951488"/>
        <c:crosses val="autoZero"/>
        <c:crossBetween val="between"/>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21BDEDC-E88E-0400-1C56-E1755C4C8F19}"/>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22024AB-EE9C-7443-3E4B-0BDEBF26896B}"/>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59FD730D-6B7F-487A-A2C0-A1B8F8372F05}" type="datetimeFigureOut">
              <a:rPr kumimoji="1" lang="ja-JP" altLang="en-US" smtClean="0"/>
              <a:t>2025/4/1</a:t>
            </a:fld>
            <a:endParaRPr kumimoji="1" lang="ja-JP" altLang="en-US"/>
          </a:p>
        </p:txBody>
      </p:sp>
      <p:sp>
        <p:nvSpPr>
          <p:cNvPr id="4" name="フッター プレースホルダー 3">
            <a:extLst>
              <a:ext uri="{FF2B5EF4-FFF2-40B4-BE49-F238E27FC236}">
                <a16:creationId xmlns:a16="http://schemas.microsoft.com/office/drawing/2014/main" id="{08F9428B-2382-1656-7AD4-C76527152797}"/>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84C94BD-9117-A3DD-63FE-3453687EC600}"/>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BCCB9ACA-5375-4CA7-94CC-DD120EC878E0}" type="slidenum">
              <a:rPr kumimoji="1" lang="ja-JP" altLang="en-US" smtClean="0"/>
              <a:t>‹#›</a:t>
            </a:fld>
            <a:endParaRPr kumimoji="1" lang="ja-JP" altLang="en-US"/>
          </a:p>
        </p:txBody>
      </p:sp>
    </p:spTree>
    <p:extLst>
      <p:ext uri="{BB962C8B-B14F-4D97-AF65-F5344CB8AC3E}">
        <p14:creationId xmlns:p14="http://schemas.microsoft.com/office/powerpoint/2010/main" val="4094149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DFF78CF-F670-7546-89C0-0EA3EC243553}" type="datetimeFigureOut">
              <a:rPr kumimoji="1" lang="ja-JP" altLang="en-US" smtClean="0"/>
              <a:t>2025/4/1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A129072-2E72-A543-8F40-D1247215246E}" type="slidenum">
              <a:rPr kumimoji="1" lang="ja-JP" altLang="en-US" smtClean="0"/>
              <a:t>‹#›</a:t>
            </a:fld>
            <a:endParaRPr kumimoji="1" lang="ja-JP" altLang="en-US"/>
          </a:p>
        </p:txBody>
      </p:sp>
    </p:spTree>
    <p:extLst>
      <p:ext uri="{BB962C8B-B14F-4D97-AF65-F5344CB8AC3E}">
        <p14:creationId xmlns:p14="http://schemas.microsoft.com/office/powerpoint/2010/main" val="20460477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129072-2E72-A543-8F40-D1247215246E}" type="slidenum">
              <a:rPr kumimoji="1" lang="ja-JP" altLang="en-US" smtClean="0"/>
              <a:t>1</a:t>
            </a:fld>
            <a:endParaRPr kumimoji="1" lang="ja-JP" altLang="en-US"/>
          </a:p>
        </p:txBody>
      </p:sp>
    </p:spTree>
    <p:extLst>
      <p:ext uri="{BB962C8B-B14F-4D97-AF65-F5344CB8AC3E}">
        <p14:creationId xmlns:p14="http://schemas.microsoft.com/office/powerpoint/2010/main" val="193724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29072-2E72-A543-8F40-D1247215246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30679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29072-2E72-A543-8F40-D1247215246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28103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29072-2E72-A543-8F40-D1247215246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76493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29072-2E72-A543-8F40-D1247215246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03342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129072-2E72-A543-8F40-D1247215246E}" type="slidenum">
              <a:rPr kumimoji="1" lang="ja-JP" altLang="en-US" smtClean="0"/>
              <a:t>14</a:t>
            </a:fld>
            <a:endParaRPr kumimoji="1" lang="ja-JP" altLang="en-US"/>
          </a:p>
        </p:txBody>
      </p:sp>
    </p:spTree>
    <p:extLst>
      <p:ext uri="{BB962C8B-B14F-4D97-AF65-F5344CB8AC3E}">
        <p14:creationId xmlns:p14="http://schemas.microsoft.com/office/powerpoint/2010/main" val="4229475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29072-2E72-A543-8F40-D1247215246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9662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129072-2E72-A543-8F40-D1247215246E}" type="slidenum">
              <a:rPr kumimoji="1" lang="ja-JP" altLang="en-US" smtClean="0"/>
              <a:t>16</a:t>
            </a:fld>
            <a:endParaRPr kumimoji="1" lang="ja-JP" altLang="en-US"/>
          </a:p>
        </p:txBody>
      </p:sp>
    </p:spTree>
    <p:extLst>
      <p:ext uri="{BB962C8B-B14F-4D97-AF65-F5344CB8AC3E}">
        <p14:creationId xmlns:p14="http://schemas.microsoft.com/office/powerpoint/2010/main" val="72669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129072-2E72-A543-8F40-D1247215246E}" type="slidenum">
              <a:rPr kumimoji="1" lang="ja-JP" altLang="en-US" smtClean="0"/>
              <a:t>2</a:t>
            </a:fld>
            <a:endParaRPr kumimoji="1" lang="ja-JP" altLang="en-US"/>
          </a:p>
        </p:txBody>
      </p:sp>
    </p:spTree>
    <p:extLst>
      <p:ext uri="{BB962C8B-B14F-4D97-AF65-F5344CB8AC3E}">
        <p14:creationId xmlns:p14="http://schemas.microsoft.com/office/powerpoint/2010/main" val="192362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129072-2E72-A543-8F40-D1247215246E}" type="slidenum">
              <a:rPr kumimoji="1" lang="ja-JP" altLang="en-US" smtClean="0"/>
              <a:t>3</a:t>
            </a:fld>
            <a:endParaRPr kumimoji="1" lang="ja-JP" altLang="en-US"/>
          </a:p>
        </p:txBody>
      </p:sp>
    </p:spTree>
    <p:extLst>
      <p:ext uri="{BB962C8B-B14F-4D97-AF65-F5344CB8AC3E}">
        <p14:creationId xmlns:p14="http://schemas.microsoft.com/office/powerpoint/2010/main" val="1175507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129072-2E72-A543-8F40-D1247215246E}" type="slidenum">
              <a:rPr kumimoji="1" lang="ja-JP" altLang="en-US" smtClean="0"/>
              <a:t>4</a:t>
            </a:fld>
            <a:endParaRPr kumimoji="1" lang="ja-JP" altLang="en-US"/>
          </a:p>
        </p:txBody>
      </p:sp>
    </p:spTree>
    <p:extLst>
      <p:ext uri="{BB962C8B-B14F-4D97-AF65-F5344CB8AC3E}">
        <p14:creationId xmlns:p14="http://schemas.microsoft.com/office/powerpoint/2010/main" val="1252425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129072-2E72-A543-8F40-D1247215246E}" type="slidenum">
              <a:rPr kumimoji="1" lang="ja-JP" altLang="en-US" smtClean="0"/>
              <a:t>5</a:t>
            </a:fld>
            <a:endParaRPr kumimoji="1" lang="ja-JP" altLang="en-US"/>
          </a:p>
        </p:txBody>
      </p:sp>
    </p:spTree>
    <p:extLst>
      <p:ext uri="{BB962C8B-B14F-4D97-AF65-F5344CB8AC3E}">
        <p14:creationId xmlns:p14="http://schemas.microsoft.com/office/powerpoint/2010/main" val="4023744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129072-2E72-A543-8F40-D1247215246E}" type="slidenum">
              <a:rPr kumimoji="1" lang="ja-JP" altLang="en-US" smtClean="0"/>
              <a:t>6</a:t>
            </a:fld>
            <a:endParaRPr kumimoji="1" lang="ja-JP" altLang="en-US"/>
          </a:p>
        </p:txBody>
      </p:sp>
    </p:spTree>
    <p:extLst>
      <p:ext uri="{BB962C8B-B14F-4D97-AF65-F5344CB8AC3E}">
        <p14:creationId xmlns:p14="http://schemas.microsoft.com/office/powerpoint/2010/main" val="2862425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29072-2E72-A543-8F40-D1247215246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58306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129072-2E72-A543-8F40-D1247215246E}" type="slidenum">
              <a:rPr kumimoji="1" lang="ja-JP" altLang="en-US" smtClean="0"/>
              <a:t>8</a:t>
            </a:fld>
            <a:endParaRPr kumimoji="1" lang="ja-JP" altLang="en-US"/>
          </a:p>
        </p:txBody>
      </p:sp>
    </p:spTree>
    <p:extLst>
      <p:ext uri="{BB962C8B-B14F-4D97-AF65-F5344CB8AC3E}">
        <p14:creationId xmlns:p14="http://schemas.microsoft.com/office/powerpoint/2010/main" val="1458993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129072-2E72-A543-8F40-D1247215246E}" type="slidenum">
              <a:rPr kumimoji="1" lang="ja-JP" altLang="en-US" smtClean="0"/>
              <a:t>9</a:t>
            </a:fld>
            <a:endParaRPr kumimoji="1" lang="ja-JP" altLang="en-US"/>
          </a:p>
        </p:txBody>
      </p:sp>
    </p:spTree>
    <p:extLst>
      <p:ext uri="{BB962C8B-B14F-4D97-AF65-F5344CB8AC3E}">
        <p14:creationId xmlns:p14="http://schemas.microsoft.com/office/powerpoint/2010/main" val="1552206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20D5199-49AC-489E-B8DA-8A6F3B589B2E}"/>
              </a:ext>
            </a:extLst>
          </p:cNvPr>
          <p:cNvCxnSpPr>
            <a:cxnSpLocks/>
          </p:cNvCxnSpPr>
          <p:nvPr userDrawn="1"/>
        </p:nvCxnSpPr>
        <p:spPr>
          <a:xfrm>
            <a:off x="9846469" y="6758407"/>
            <a:ext cx="61996" cy="0"/>
          </a:xfrm>
          <a:prstGeom prst="line">
            <a:avLst/>
          </a:prstGeom>
          <a:ln w="38100">
            <a:solidFill>
              <a:srgbClr val="E0232F"/>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64B24216-CE09-2522-07BF-901A17F07CF6}"/>
              </a:ext>
            </a:extLst>
          </p:cNvPr>
          <p:cNvCxnSpPr/>
          <p:nvPr userDrawn="1"/>
        </p:nvCxnSpPr>
        <p:spPr>
          <a:xfrm>
            <a:off x="130554" y="321969"/>
            <a:ext cx="360000" cy="0"/>
          </a:xfrm>
          <a:prstGeom prst="line">
            <a:avLst/>
          </a:prstGeom>
          <a:ln w="38100">
            <a:solidFill>
              <a:srgbClr val="E0232F"/>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ABC3F02-2962-2BE1-D6D7-27ECEDAEED71}"/>
              </a:ext>
            </a:extLst>
          </p:cNvPr>
          <p:cNvSpPr>
            <a:spLocks noGrp="1"/>
          </p:cNvSpPr>
          <p:nvPr>
            <p:ph type="sldNum" sz="quarter" idx="12"/>
          </p:nvPr>
        </p:nvSpPr>
        <p:spPr>
          <a:xfrm>
            <a:off x="9401175" y="6586477"/>
            <a:ext cx="504824" cy="365125"/>
          </a:xfrm>
        </p:spPr>
        <p:txBody>
          <a:bodyPr/>
          <a:lstStyle>
            <a:lvl1pPr algn="r">
              <a:defRPr sz="900" b="1">
                <a:solidFill>
                  <a:srgbClr val="E30201"/>
                </a:solidFill>
                <a:latin typeface="Meiryo" panose="020B0604030504040204" pitchFamily="34" charset="-128"/>
                <a:ea typeface="Meiryo" panose="020B0604030504040204" pitchFamily="34" charset="-128"/>
              </a:defRPr>
            </a:lvl1pPr>
          </a:lstStyle>
          <a:p>
            <a:fld id="{515A6DB1-0DC4-2340-9044-C4C8F7D576C3}" type="slidenum">
              <a:rPr lang="ja-JP" altLang="en-US" smtClean="0"/>
              <a:pPr/>
              <a:t>‹#›</a:t>
            </a:fld>
            <a:endParaRPr lang="ja-JP" altLang="en-US"/>
          </a:p>
        </p:txBody>
      </p:sp>
      <p:sp>
        <p:nvSpPr>
          <p:cNvPr id="8" name="正方形/長方形 7">
            <a:extLst>
              <a:ext uri="{FF2B5EF4-FFF2-40B4-BE49-F238E27FC236}">
                <a16:creationId xmlns:a16="http://schemas.microsoft.com/office/drawing/2014/main" id="{2A7D7FD1-25F0-9EB4-318A-1BB748489C76}"/>
              </a:ext>
            </a:extLst>
          </p:cNvPr>
          <p:cNvSpPr/>
          <p:nvPr userDrawn="1"/>
        </p:nvSpPr>
        <p:spPr>
          <a:xfrm>
            <a:off x="1" y="0"/>
            <a:ext cx="144000" cy="6894056"/>
          </a:xfrm>
          <a:prstGeom prst="rect">
            <a:avLst/>
          </a:prstGeom>
          <a:solidFill>
            <a:srgbClr val="E02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2">
            <a:extLst>
              <a:ext uri="{FF2B5EF4-FFF2-40B4-BE49-F238E27FC236}">
                <a16:creationId xmlns:a16="http://schemas.microsoft.com/office/drawing/2014/main" id="{251FF8FE-25E8-CD42-5E48-B713E0BB22A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8521700" y="365058"/>
            <a:ext cx="1251070" cy="17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コネクタ 4">
            <a:extLst>
              <a:ext uri="{FF2B5EF4-FFF2-40B4-BE49-F238E27FC236}">
                <a16:creationId xmlns:a16="http://schemas.microsoft.com/office/drawing/2014/main" id="{B892CDB5-5503-6783-4E1A-8F3724479C29}"/>
              </a:ext>
            </a:extLst>
          </p:cNvPr>
          <p:cNvCxnSpPr>
            <a:cxnSpLocks/>
          </p:cNvCxnSpPr>
          <p:nvPr userDrawn="1"/>
        </p:nvCxnSpPr>
        <p:spPr>
          <a:xfrm flipH="1">
            <a:off x="130554" y="656639"/>
            <a:ext cx="9775445" cy="0"/>
          </a:xfrm>
          <a:prstGeom prst="line">
            <a:avLst/>
          </a:prstGeom>
          <a:ln w="19050">
            <a:solidFill>
              <a:srgbClr val="E0232F"/>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77D93CFD-3CB6-EDA1-F0EE-AA5ED560AD38}"/>
              </a:ext>
            </a:extLst>
          </p:cNvPr>
          <p:cNvPicPr>
            <a:picLocks/>
          </p:cNvPicPr>
          <p:nvPr userDrawn="1"/>
        </p:nvPicPr>
        <p:blipFill>
          <a:blip r:embed="rId3" cstate="print">
            <a:extLst>
              <a:ext uri="{28A0092B-C50C-407E-A947-70E740481C1C}">
                <a14:useLocalDpi xmlns:a14="http://schemas.microsoft.com/office/drawing/2010/main"/>
              </a:ext>
            </a:extLst>
          </a:blip>
          <a:srcRect/>
          <a:stretch/>
        </p:blipFill>
        <p:spPr>
          <a:xfrm>
            <a:off x="8523566" y="636339"/>
            <a:ext cx="1260000" cy="50400"/>
          </a:xfrm>
          <a:prstGeom prst="rect">
            <a:avLst/>
          </a:prstGeom>
        </p:spPr>
      </p:pic>
    </p:spTree>
    <p:extLst>
      <p:ext uri="{BB962C8B-B14F-4D97-AF65-F5344CB8AC3E}">
        <p14:creationId xmlns:p14="http://schemas.microsoft.com/office/powerpoint/2010/main" val="41837701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20D5199-49AC-489E-B8DA-8A6F3B589B2E}"/>
              </a:ext>
            </a:extLst>
          </p:cNvPr>
          <p:cNvCxnSpPr>
            <a:cxnSpLocks/>
          </p:cNvCxnSpPr>
          <p:nvPr userDrawn="1"/>
        </p:nvCxnSpPr>
        <p:spPr>
          <a:xfrm>
            <a:off x="9846469" y="6758407"/>
            <a:ext cx="61996" cy="0"/>
          </a:xfrm>
          <a:prstGeom prst="line">
            <a:avLst/>
          </a:prstGeom>
          <a:ln w="38100">
            <a:solidFill>
              <a:srgbClr val="E0232F"/>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64B24216-CE09-2522-07BF-901A17F07CF6}"/>
              </a:ext>
            </a:extLst>
          </p:cNvPr>
          <p:cNvCxnSpPr/>
          <p:nvPr userDrawn="1"/>
        </p:nvCxnSpPr>
        <p:spPr>
          <a:xfrm>
            <a:off x="130554" y="321969"/>
            <a:ext cx="360000" cy="0"/>
          </a:xfrm>
          <a:prstGeom prst="line">
            <a:avLst/>
          </a:prstGeom>
          <a:ln w="38100">
            <a:solidFill>
              <a:srgbClr val="E0232F"/>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ABC3F02-2962-2BE1-D6D7-27ECEDAEED71}"/>
              </a:ext>
            </a:extLst>
          </p:cNvPr>
          <p:cNvSpPr>
            <a:spLocks noGrp="1"/>
          </p:cNvSpPr>
          <p:nvPr>
            <p:ph type="sldNum" sz="quarter" idx="12"/>
          </p:nvPr>
        </p:nvSpPr>
        <p:spPr>
          <a:xfrm>
            <a:off x="9401175" y="6586477"/>
            <a:ext cx="504824" cy="365125"/>
          </a:xfrm>
        </p:spPr>
        <p:txBody>
          <a:bodyPr/>
          <a:lstStyle>
            <a:lvl1pPr algn="r">
              <a:defRPr sz="900" b="1">
                <a:solidFill>
                  <a:srgbClr val="E30201"/>
                </a:solidFill>
                <a:latin typeface="Meiryo" panose="020B0604030504040204" pitchFamily="34" charset="-128"/>
                <a:ea typeface="Meiryo" panose="020B0604030504040204" pitchFamily="34" charset="-128"/>
              </a:defRPr>
            </a:lvl1pPr>
          </a:lstStyle>
          <a:p>
            <a:fld id="{515A6DB1-0DC4-2340-9044-C4C8F7D576C3}" type="slidenum">
              <a:rPr lang="ja-JP" altLang="en-US" smtClean="0"/>
              <a:pPr/>
              <a:t>‹#›</a:t>
            </a:fld>
            <a:endParaRPr lang="ja-JP" altLang="en-US"/>
          </a:p>
        </p:txBody>
      </p:sp>
      <p:sp>
        <p:nvSpPr>
          <p:cNvPr id="8" name="正方形/長方形 7">
            <a:extLst>
              <a:ext uri="{FF2B5EF4-FFF2-40B4-BE49-F238E27FC236}">
                <a16:creationId xmlns:a16="http://schemas.microsoft.com/office/drawing/2014/main" id="{2A7D7FD1-25F0-9EB4-318A-1BB748489C76}"/>
              </a:ext>
            </a:extLst>
          </p:cNvPr>
          <p:cNvSpPr/>
          <p:nvPr userDrawn="1"/>
        </p:nvSpPr>
        <p:spPr>
          <a:xfrm>
            <a:off x="1" y="0"/>
            <a:ext cx="144000" cy="6894056"/>
          </a:xfrm>
          <a:prstGeom prst="rect">
            <a:avLst/>
          </a:prstGeom>
          <a:solidFill>
            <a:srgbClr val="E02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2">
            <a:extLst>
              <a:ext uri="{FF2B5EF4-FFF2-40B4-BE49-F238E27FC236}">
                <a16:creationId xmlns:a16="http://schemas.microsoft.com/office/drawing/2014/main" id="{251FF8FE-25E8-CD42-5E48-B713E0BB22A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8521700" y="365058"/>
            <a:ext cx="1251070" cy="17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コネクタ 4">
            <a:extLst>
              <a:ext uri="{FF2B5EF4-FFF2-40B4-BE49-F238E27FC236}">
                <a16:creationId xmlns:a16="http://schemas.microsoft.com/office/drawing/2014/main" id="{B892CDB5-5503-6783-4E1A-8F3724479C29}"/>
              </a:ext>
            </a:extLst>
          </p:cNvPr>
          <p:cNvCxnSpPr>
            <a:cxnSpLocks/>
          </p:cNvCxnSpPr>
          <p:nvPr userDrawn="1"/>
        </p:nvCxnSpPr>
        <p:spPr>
          <a:xfrm flipH="1">
            <a:off x="130554" y="656639"/>
            <a:ext cx="9775445" cy="0"/>
          </a:xfrm>
          <a:prstGeom prst="line">
            <a:avLst/>
          </a:prstGeom>
          <a:ln w="19050">
            <a:solidFill>
              <a:srgbClr val="E0232F"/>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77D93CFD-3CB6-EDA1-F0EE-AA5ED560AD38}"/>
              </a:ext>
            </a:extLst>
          </p:cNvPr>
          <p:cNvPicPr>
            <a:picLocks/>
          </p:cNvPicPr>
          <p:nvPr userDrawn="1"/>
        </p:nvPicPr>
        <p:blipFill>
          <a:blip r:embed="rId3" cstate="print">
            <a:extLst>
              <a:ext uri="{28A0092B-C50C-407E-A947-70E740481C1C}">
                <a14:useLocalDpi xmlns:a14="http://schemas.microsoft.com/office/drawing/2010/main"/>
              </a:ext>
            </a:extLst>
          </a:blip>
          <a:srcRect/>
          <a:stretch/>
        </p:blipFill>
        <p:spPr>
          <a:xfrm>
            <a:off x="8523566" y="620464"/>
            <a:ext cx="1260000" cy="50400"/>
          </a:xfrm>
          <a:prstGeom prst="rect">
            <a:avLst/>
          </a:prstGeom>
        </p:spPr>
      </p:pic>
    </p:spTree>
    <p:extLst>
      <p:ext uri="{BB962C8B-B14F-4D97-AF65-F5344CB8AC3E}">
        <p14:creationId xmlns:p14="http://schemas.microsoft.com/office/powerpoint/2010/main" val="297841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69884-5F1D-F148-A7E6-1A84B8A4C017}" type="datetimeFigureOut">
              <a:rPr kumimoji="1" lang="ja-JP" altLang="en-US" smtClean="0"/>
              <a:t>2025/4/1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15A6DB1-0DC4-2340-9044-C4C8F7D576C3}" type="slidenum">
              <a:rPr kumimoji="1" lang="ja-JP" altLang="en-US" smtClean="0"/>
              <a:t>‹#›</a:t>
            </a:fld>
            <a:endParaRPr kumimoji="1" lang="ja-JP" altLang="en-US"/>
          </a:p>
        </p:txBody>
      </p:sp>
    </p:spTree>
    <p:extLst>
      <p:ext uri="{BB962C8B-B14F-4D97-AF65-F5344CB8AC3E}">
        <p14:creationId xmlns:p14="http://schemas.microsoft.com/office/powerpoint/2010/main" val="216673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2" name="フローチャート: 書類 1">
            <a:extLst>
              <a:ext uri="{FF2B5EF4-FFF2-40B4-BE49-F238E27FC236}">
                <a16:creationId xmlns:a16="http://schemas.microsoft.com/office/drawing/2014/main" id="{6AEF428C-A764-423D-E145-E509826B018B}"/>
              </a:ext>
            </a:extLst>
          </p:cNvPr>
          <p:cNvSpPr/>
          <p:nvPr userDrawn="1"/>
        </p:nvSpPr>
        <p:spPr>
          <a:xfrm rot="5400000">
            <a:off x="4326903" y="1272391"/>
            <a:ext cx="6858000" cy="430020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692"/>
              <a:gd name="connsiteX1" fmla="*/ 21600 w 21600"/>
              <a:gd name="connsiteY1" fmla="*/ 0 h 21692"/>
              <a:gd name="connsiteX2" fmla="*/ 21600 w 21600"/>
              <a:gd name="connsiteY2" fmla="*/ 17322 h 21692"/>
              <a:gd name="connsiteX3" fmla="*/ 0 w 21600"/>
              <a:gd name="connsiteY3" fmla="*/ 20172 h 21692"/>
              <a:gd name="connsiteX4" fmla="*/ 0 w 21600"/>
              <a:gd name="connsiteY4" fmla="*/ 0 h 21692"/>
              <a:gd name="connsiteX0" fmla="*/ 0 w 21600"/>
              <a:gd name="connsiteY0" fmla="*/ 0 h 21370"/>
              <a:gd name="connsiteX1" fmla="*/ 21600 w 21600"/>
              <a:gd name="connsiteY1" fmla="*/ 0 h 21370"/>
              <a:gd name="connsiteX2" fmla="*/ 21600 w 21600"/>
              <a:gd name="connsiteY2" fmla="*/ 17322 h 21370"/>
              <a:gd name="connsiteX3" fmla="*/ 0 w 21600"/>
              <a:gd name="connsiteY3" fmla="*/ 20172 h 21370"/>
              <a:gd name="connsiteX4" fmla="*/ 0 w 21600"/>
              <a:gd name="connsiteY4" fmla="*/ 0 h 21370"/>
              <a:gd name="connsiteX0" fmla="*/ 0 w 21600"/>
              <a:gd name="connsiteY0" fmla="*/ 0 h 21303"/>
              <a:gd name="connsiteX1" fmla="*/ 21600 w 21600"/>
              <a:gd name="connsiteY1" fmla="*/ 0 h 21303"/>
              <a:gd name="connsiteX2" fmla="*/ 21600 w 21600"/>
              <a:gd name="connsiteY2" fmla="*/ 17322 h 21303"/>
              <a:gd name="connsiteX3" fmla="*/ 0 w 21600"/>
              <a:gd name="connsiteY3" fmla="*/ 20172 h 21303"/>
              <a:gd name="connsiteX4" fmla="*/ 0 w 21600"/>
              <a:gd name="connsiteY4" fmla="*/ 0 h 21303"/>
              <a:gd name="connsiteX0" fmla="*/ 0 w 21600"/>
              <a:gd name="connsiteY0" fmla="*/ 0 h 21590"/>
              <a:gd name="connsiteX1" fmla="*/ 21600 w 21600"/>
              <a:gd name="connsiteY1" fmla="*/ 0 h 21590"/>
              <a:gd name="connsiteX2" fmla="*/ 21600 w 21600"/>
              <a:gd name="connsiteY2" fmla="*/ 17322 h 21590"/>
              <a:gd name="connsiteX3" fmla="*/ 0 w 21600"/>
              <a:gd name="connsiteY3" fmla="*/ 20172 h 21590"/>
              <a:gd name="connsiteX4" fmla="*/ 0 w 21600"/>
              <a:gd name="connsiteY4" fmla="*/ 0 h 21590"/>
              <a:gd name="connsiteX0" fmla="*/ 0 w 21600"/>
              <a:gd name="connsiteY0" fmla="*/ 0 h 20478"/>
              <a:gd name="connsiteX1" fmla="*/ 21600 w 21600"/>
              <a:gd name="connsiteY1" fmla="*/ 0 h 20478"/>
              <a:gd name="connsiteX2" fmla="*/ 21600 w 21600"/>
              <a:gd name="connsiteY2" fmla="*/ 17322 h 20478"/>
              <a:gd name="connsiteX3" fmla="*/ 0 w 21600"/>
              <a:gd name="connsiteY3" fmla="*/ 18935 h 20478"/>
              <a:gd name="connsiteX4" fmla="*/ 0 w 21600"/>
              <a:gd name="connsiteY4" fmla="*/ 0 h 20478"/>
              <a:gd name="connsiteX0" fmla="*/ 0 w 21600"/>
              <a:gd name="connsiteY0" fmla="*/ 0 h 20363"/>
              <a:gd name="connsiteX1" fmla="*/ 21600 w 21600"/>
              <a:gd name="connsiteY1" fmla="*/ 0 h 20363"/>
              <a:gd name="connsiteX2" fmla="*/ 21600 w 21600"/>
              <a:gd name="connsiteY2" fmla="*/ 17322 h 20363"/>
              <a:gd name="connsiteX3" fmla="*/ 0 w 21600"/>
              <a:gd name="connsiteY3" fmla="*/ 18935 h 20363"/>
              <a:gd name="connsiteX4" fmla="*/ 0 w 21600"/>
              <a:gd name="connsiteY4" fmla="*/ 0 h 20363"/>
              <a:gd name="connsiteX0" fmla="*/ 0 w 21634"/>
              <a:gd name="connsiteY0" fmla="*/ 0 h 20428"/>
              <a:gd name="connsiteX1" fmla="*/ 21600 w 21634"/>
              <a:gd name="connsiteY1" fmla="*/ 0 h 20428"/>
              <a:gd name="connsiteX2" fmla="*/ 21634 w 21634"/>
              <a:gd name="connsiteY2" fmla="*/ 17916 h 20428"/>
              <a:gd name="connsiteX3" fmla="*/ 0 w 21634"/>
              <a:gd name="connsiteY3" fmla="*/ 18935 h 20428"/>
              <a:gd name="connsiteX4" fmla="*/ 0 w 21634"/>
              <a:gd name="connsiteY4" fmla="*/ 0 h 20428"/>
              <a:gd name="connsiteX0" fmla="*/ 0 w 21634"/>
              <a:gd name="connsiteY0" fmla="*/ 0 h 20428"/>
              <a:gd name="connsiteX1" fmla="*/ 21600 w 21634"/>
              <a:gd name="connsiteY1" fmla="*/ 0 h 20428"/>
              <a:gd name="connsiteX2" fmla="*/ 21634 w 21634"/>
              <a:gd name="connsiteY2" fmla="*/ 17916 h 20428"/>
              <a:gd name="connsiteX3" fmla="*/ 0 w 21634"/>
              <a:gd name="connsiteY3" fmla="*/ 18935 h 20428"/>
              <a:gd name="connsiteX4" fmla="*/ 0 w 21634"/>
              <a:gd name="connsiteY4" fmla="*/ 0 h 2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20428">
                <a:moveTo>
                  <a:pt x="0" y="0"/>
                </a:moveTo>
                <a:lnTo>
                  <a:pt x="21600" y="0"/>
                </a:lnTo>
                <a:cubicBezTo>
                  <a:pt x="21611" y="5972"/>
                  <a:pt x="21623" y="11944"/>
                  <a:pt x="21634" y="17916"/>
                </a:cubicBezTo>
                <a:cubicBezTo>
                  <a:pt x="10749" y="13979"/>
                  <a:pt x="10849" y="24075"/>
                  <a:pt x="0" y="18935"/>
                </a:cubicBezTo>
                <a:lnTo>
                  <a:pt x="0" y="0"/>
                </a:lnTo>
                <a:close/>
              </a:path>
            </a:pathLst>
          </a:custGeom>
          <a:solidFill>
            <a:srgbClr val="C41B2C"/>
          </a:solidFill>
          <a:ln>
            <a:noFill/>
          </a:ln>
          <a:effectLst>
            <a:outerShdw blurRad="114300" dist="63500" algn="l" rotWithShape="0">
              <a:srgbClr val="C41B2C">
                <a:alpha val="3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ローチャート: 書類 1">
            <a:extLst>
              <a:ext uri="{FF2B5EF4-FFF2-40B4-BE49-F238E27FC236}">
                <a16:creationId xmlns:a16="http://schemas.microsoft.com/office/drawing/2014/main" id="{373E1DA5-7766-BEAC-2050-02A9C2AE0F34}"/>
              </a:ext>
            </a:extLst>
          </p:cNvPr>
          <p:cNvSpPr/>
          <p:nvPr userDrawn="1"/>
        </p:nvSpPr>
        <p:spPr>
          <a:xfrm rot="5400000">
            <a:off x="4197350" y="1593849"/>
            <a:ext cx="6858000" cy="36703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692"/>
              <a:gd name="connsiteX1" fmla="*/ 21600 w 21600"/>
              <a:gd name="connsiteY1" fmla="*/ 0 h 21692"/>
              <a:gd name="connsiteX2" fmla="*/ 21600 w 21600"/>
              <a:gd name="connsiteY2" fmla="*/ 17322 h 21692"/>
              <a:gd name="connsiteX3" fmla="*/ 0 w 21600"/>
              <a:gd name="connsiteY3" fmla="*/ 20172 h 21692"/>
              <a:gd name="connsiteX4" fmla="*/ 0 w 21600"/>
              <a:gd name="connsiteY4" fmla="*/ 0 h 21692"/>
              <a:gd name="connsiteX0" fmla="*/ 0 w 21600"/>
              <a:gd name="connsiteY0" fmla="*/ 0 h 21370"/>
              <a:gd name="connsiteX1" fmla="*/ 21600 w 21600"/>
              <a:gd name="connsiteY1" fmla="*/ 0 h 21370"/>
              <a:gd name="connsiteX2" fmla="*/ 21600 w 21600"/>
              <a:gd name="connsiteY2" fmla="*/ 17322 h 21370"/>
              <a:gd name="connsiteX3" fmla="*/ 0 w 21600"/>
              <a:gd name="connsiteY3" fmla="*/ 20172 h 21370"/>
              <a:gd name="connsiteX4" fmla="*/ 0 w 21600"/>
              <a:gd name="connsiteY4" fmla="*/ 0 h 21370"/>
              <a:gd name="connsiteX0" fmla="*/ 0 w 21600"/>
              <a:gd name="connsiteY0" fmla="*/ 0 h 21303"/>
              <a:gd name="connsiteX1" fmla="*/ 21600 w 21600"/>
              <a:gd name="connsiteY1" fmla="*/ 0 h 21303"/>
              <a:gd name="connsiteX2" fmla="*/ 21600 w 21600"/>
              <a:gd name="connsiteY2" fmla="*/ 17322 h 21303"/>
              <a:gd name="connsiteX3" fmla="*/ 0 w 21600"/>
              <a:gd name="connsiteY3" fmla="*/ 20172 h 21303"/>
              <a:gd name="connsiteX4" fmla="*/ 0 w 21600"/>
              <a:gd name="connsiteY4" fmla="*/ 0 h 21303"/>
              <a:gd name="connsiteX0" fmla="*/ 0 w 21600"/>
              <a:gd name="connsiteY0" fmla="*/ 0 h 21590"/>
              <a:gd name="connsiteX1" fmla="*/ 21600 w 21600"/>
              <a:gd name="connsiteY1" fmla="*/ 0 h 21590"/>
              <a:gd name="connsiteX2" fmla="*/ 21600 w 21600"/>
              <a:gd name="connsiteY2" fmla="*/ 17322 h 21590"/>
              <a:gd name="connsiteX3" fmla="*/ 0 w 21600"/>
              <a:gd name="connsiteY3" fmla="*/ 20172 h 21590"/>
              <a:gd name="connsiteX4" fmla="*/ 0 w 21600"/>
              <a:gd name="connsiteY4" fmla="*/ 0 h 21590"/>
              <a:gd name="connsiteX0" fmla="*/ 0 w 21600"/>
              <a:gd name="connsiteY0" fmla="*/ 0 h 20478"/>
              <a:gd name="connsiteX1" fmla="*/ 21600 w 21600"/>
              <a:gd name="connsiteY1" fmla="*/ 0 h 20478"/>
              <a:gd name="connsiteX2" fmla="*/ 21600 w 21600"/>
              <a:gd name="connsiteY2" fmla="*/ 17322 h 20478"/>
              <a:gd name="connsiteX3" fmla="*/ 0 w 21600"/>
              <a:gd name="connsiteY3" fmla="*/ 18935 h 20478"/>
              <a:gd name="connsiteX4" fmla="*/ 0 w 21600"/>
              <a:gd name="connsiteY4" fmla="*/ 0 h 20478"/>
              <a:gd name="connsiteX0" fmla="*/ 0 w 21600"/>
              <a:gd name="connsiteY0" fmla="*/ 0 h 20363"/>
              <a:gd name="connsiteX1" fmla="*/ 21600 w 21600"/>
              <a:gd name="connsiteY1" fmla="*/ 0 h 20363"/>
              <a:gd name="connsiteX2" fmla="*/ 21600 w 21600"/>
              <a:gd name="connsiteY2" fmla="*/ 17322 h 20363"/>
              <a:gd name="connsiteX3" fmla="*/ 0 w 21600"/>
              <a:gd name="connsiteY3" fmla="*/ 18935 h 20363"/>
              <a:gd name="connsiteX4" fmla="*/ 0 w 21600"/>
              <a:gd name="connsiteY4" fmla="*/ 0 h 20363"/>
              <a:gd name="connsiteX0" fmla="*/ 0 w 21634"/>
              <a:gd name="connsiteY0" fmla="*/ 0 h 20428"/>
              <a:gd name="connsiteX1" fmla="*/ 21600 w 21634"/>
              <a:gd name="connsiteY1" fmla="*/ 0 h 20428"/>
              <a:gd name="connsiteX2" fmla="*/ 21634 w 21634"/>
              <a:gd name="connsiteY2" fmla="*/ 17916 h 20428"/>
              <a:gd name="connsiteX3" fmla="*/ 0 w 21634"/>
              <a:gd name="connsiteY3" fmla="*/ 18935 h 20428"/>
              <a:gd name="connsiteX4" fmla="*/ 0 w 21634"/>
              <a:gd name="connsiteY4" fmla="*/ 0 h 20428"/>
              <a:gd name="connsiteX0" fmla="*/ 0 w 21634"/>
              <a:gd name="connsiteY0" fmla="*/ 0 h 20428"/>
              <a:gd name="connsiteX1" fmla="*/ 21600 w 21634"/>
              <a:gd name="connsiteY1" fmla="*/ 0 h 20428"/>
              <a:gd name="connsiteX2" fmla="*/ 21634 w 21634"/>
              <a:gd name="connsiteY2" fmla="*/ 17916 h 20428"/>
              <a:gd name="connsiteX3" fmla="*/ 0 w 21634"/>
              <a:gd name="connsiteY3" fmla="*/ 18935 h 20428"/>
              <a:gd name="connsiteX4" fmla="*/ 0 w 21634"/>
              <a:gd name="connsiteY4" fmla="*/ 0 h 2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20428">
                <a:moveTo>
                  <a:pt x="0" y="0"/>
                </a:moveTo>
                <a:lnTo>
                  <a:pt x="21600" y="0"/>
                </a:lnTo>
                <a:cubicBezTo>
                  <a:pt x="21611" y="5972"/>
                  <a:pt x="21623" y="11944"/>
                  <a:pt x="21634" y="17916"/>
                </a:cubicBezTo>
                <a:cubicBezTo>
                  <a:pt x="10749" y="13979"/>
                  <a:pt x="10849" y="24075"/>
                  <a:pt x="0" y="18935"/>
                </a:cubicBezTo>
                <a:lnTo>
                  <a:pt x="0" y="0"/>
                </a:lnTo>
                <a:close/>
              </a:path>
            </a:pathLst>
          </a:custGeom>
          <a:solidFill>
            <a:srgbClr val="E0232F"/>
          </a:solidFill>
          <a:ln>
            <a:noFill/>
          </a:ln>
          <a:effectLst>
            <a:outerShdw blurRad="114300" dist="63500" algn="l" rotWithShape="0">
              <a:schemeClr val="tx1">
                <a:lumMod val="75000"/>
                <a:lumOff val="25000"/>
                <a:alpha val="20352"/>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324440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69884-5F1D-F148-A7E6-1A84B8A4C017}" type="datetimeFigureOut">
              <a:rPr kumimoji="1" lang="ja-JP" altLang="en-US" smtClean="0"/>
              <a:t>2025/4/1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A6DB1-0DC4-2340-9044-C4C8F7D576C3}" type="slidenum">
              <a:rPr kumimoji="1" lang="ja-JP" altLang="en-US" smtClean="0"/>
              <a:t>‹#›</a:t>
            </a:fld>
            <a:endParaRPr kumimoji="1" lang="ja-JP" altLang="en-US"/>
          </a:p>
        </p:txBody>
      </p:sp>
    </p:spTree>
    <p:extLst>
      <p:ext uri="{BB962C8B-B14F-4D97-AF65-F5344CB8AC3E}">
        <p14:creationId xmlns:p14="http://schemas.microsoft.com/office/powerpoint/2010/main" val="1994322772"/>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7" r:id="rId3"/>
    <p:sldLayoutId id="2147483669" r:id="rId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chart" Target="../charts/chart1.xml"/><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jpeg"/><Relationship Id="rId9" Type="http://schemas.microsoft.com/office/2007/relationships/hdphoto" Target="../media/hdphoto4.wdp"/></Relationships>
</file>

<file path=ppt/slides/_rels/slide12.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7.png"/><Relationship Id="rId5" Type="http://schemas.openxmlformats.org/officeDocument/2006/relationships/image" Target="../media/image96.sv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1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14.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4.jpeg"/><Relationship Id="rId3" Type="http://schemas.openxmlformats.org/officeDocument/2006/relationships/image" Target="../media/image106.png"/><Relationship Id="rId7" Type="http://schemas.openxmlformats.org/officeDocument/2006/relationships/image" Target="../media/image110.svg"/><Relationship Id="rId12" Type="http://schemas.openxmlformats.org/officeDocument/2006/relationships/image" Target="../media/image11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9.png"/><Relationship Id="rId11" Type="http://schemas.openxmlformats.org/officeDocument/2006/relationships/image" Target="../media/image112.png"/><Relationship Id="rId5" Type="http://schemas.openxmlformats.org/officeDocument/2006/relationships/image" Target="../media/image108.png"/><Relationship Id="rId10" Type="http://schemas.openxmlformats.org/officeDocument/2006/relationships/image" Target="../media/image27.svg"/><Relationship Id="rId4" Type="http://schemas.openxmlformats.org/officeDocument/2006/relationships/image" Target="../media/image107.png"/><Relationship Id="rId9" Type="http://schemas.openxmlformats.org/officeDocument/2006/relationships/image" Target="../media/image26.png"/><Relationship Id="rId14" Type="http://schemas.openxmlformats.org/officeDocument/2006/relationships/image" Target="../media/image115.png"/></Relationships>
</file>

<file path=ppt/slides/_rels/slide15.xml.rels><?xml version="1.0" encoding="UTF-8" standalone="yes"?>
<Relationships xmlns="http://schemas.openxmlformats.org/package/2006/relationships"><Relationship Id="rId3" Type="http://schemas.openxmlformats.org/officeDocument/2006/relationships/hyperlink" Target="https://chirashi-v.com/faq/"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6.jpeg"/><Relationship Id="rId7" Type="http://schemas.openxmlformats.org/officeDocument/2006/relationships/image" Target="../media/image120.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9.png"/><Relationship Id="rId5" Type="http://schemas.openxmlformats.org/officeDocument/2006/relationships/image" Target="../media/image118.svg"/><Relationship Id="rId4" Type="http://schemas.openxmlformats.org/officeDocument/2006/relationships/image" Target="../media/image11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image" Target="../media/image24.png"/><Relationship Id="rId7" Type="http://schemas.openxmlformats.org/officeDocument/2006/relationships/image" Target="../media/image27.svg"/><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11" Type="http://schemas.microsoft.com/office/2007/relationships/hdphoto" Target="../media/hdphoto1.wdp"/><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9.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hdphoto" Target="../media/hdphoto2.wdp"/><Relationship Id="rId3" Type="http://schemas.openxmlformats.org/officeDocument/2006/relationships/image" Target="../media/image33.jpeg"/><Relationship Id="rId7" Type="http://schemas.openxmlformats.org/officeDocument/2006/relationships/image" Target="../media/image37.png"/><Relationship Id="rId12"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39.png"/><Relationship Id="rId5" Type="http://schemas.openxmlformats.org/officeDocument/2006/relationships/image" Target="../media/image35.png"/><Relationship Id="rId10" Type="http://schemas.microsoft.com/office/2007/relationships/hdphoto" Target="../media/hdphoto1.wdp"/><Relationship Id="rId4" Type="http://schemas.openxmlformats.org/officeDocument/2006/relationships/image" Target="../media/image34.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56.png"/><Relationship Id="rId3" Type="http://schemas.openxmlformats.org/officeDocument/2006/relationships/image" Target="../media/image41.png"/><Relationship Id="rId21" Type="http://schemas.openxmlformats.org/officeDocument/2006/relationships/hyperlink" Target="https://youtu.be/2mKITxD-sKE" TargetMode="External"/><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55.png"/><Relationship Id="rId2" Type="http://schemas.openxmlformats.org/officeDocument/2006/relationships/notesSlide" Target="../notesSlides/notesSlide7.xml"/><Relationship Id="rId16" Type="http://schemas.openxmlformats.org/officeDocument/2006/relationships/image" Target="../media/image52.png"/><Relationship Id="rId20" Type="http://schemas.openxmlformats.org/officeDocument/2006/relationships/hyperlink" Target="https://youtu.be/JdiPn0zgNPc" TargetMode="External"/><Relationship Id="rId29" Type="http://schemas.openxmlformats.org/officeDocument/2006/relationships/image" Target="../media/image59.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47.png"/><Relationship Id="rId24" Type="http://schemas.openxmlformats.org/officeDocument/2006/relationships/hyperlink" Target="https://youtu.be/20sDfi3VY3g" TargetMode="External"/><Relationship Id="rId5" Type="http://schemas.openxmlformats.org/officeDocument/2006/relationships/image" Target="../media/image42.png"/><Relationship Id="rId15" Type="http://schemas.openxmlformats.org/officeDocument/2006/relationships/image" Target="../media/image51.png"/><Relationship Id="rId23" Type="http://schemas.openxmlformats.org/officeDocument/2006/relationships/hyperlink" Target="https://youtu.be/3YG8BySxGUg" TargetMode="External"/><Relationship Id="rId28" Type="http://schemas.openxmlformats.org/officeDocument/2006/relationships/image" Target="../media/image58.png"/><Relationship Id="rId10" Type="http://schemas.openxmlformats.org/officeDocument/2006/relationships/image" Target="../media/image46.png"/><Relationship Id="rId19" Type="http://schemas.openxmlformats.org/officeDocument/2006/relationships/hyperlink" Target="https://youtu.be/L6K0845M_is" TargetMode="External"/><Relationship Id="rId4" Type="http://schemas.openxmlformats.org/officeDocument/2006/relationships/hyperlink" Target="https://chirashi-v.com/gallery/" TargetMode="External"/><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hyperlink" Target="https://youtu.be/Lr50bHxWNOI" TargetMode="External"/><Relationship Id="rId27" Type="http://schemas.openxmlformats.org/officeDocument/2006/relationships/image" Target="../media/image57.png"/><Relationship Id="rId30" Type="http://schemas.openxmlformats.org/officeDocument/2006/relationships/image" Target="../media/image60.png"/></Relationships>
</file>

<file path=ppt/slides/_rels/slide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8.xml"/><Relationship Id="rId16"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tiff"/><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image" Target="../media/image62.svg"/><Relationship Id="rId9" Type="http://schemas.openxmlformats.org/officeDocument/2006/relationships/image" Target="../media/image67.png"/><Relationship Id="rId14" Type="http://schemas.openxmlformats.org/officeDocument/2006/relationships/image" Target="../media/image72.png"/></Relationships>
</file>

<file path=ppt/slides/_rels/slide9.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9.png"/><Relationship Id="rId18" Type="http://schemas.openxmlformats.org/officeDocument/2006/relationships/image" Target="../media/image81.png"/><Relationship Id="rId26" Type="http://schemas.openxmlformats.org/officeDocument/2006/relationships/image" Target="../media/image89.png"/><Relationship Id="rId3" Type="http://schemas.openxmlformats.org/officeDocument/2006/relationships/image" Target="../media/image61.png"/><Relationship Id="rId21" Type="http://schemas.openxmlformats.org/officeDocument/2006/relationships/image" Target="../media/image84.png"/><Relationship Id="rId7" Type="http://schemas.openxmlformats.org/officeDocument/2006/relationships/image" Target="../media/image68.png"/><Relationship Id="rId12" Type="http://schemas.openxmlformats.org/officeDocument/2006/relationships/image" Target="../media/image78.png"/><Relationship Id="rId17" Type="http://schemas.openxmlformats.org/officeDocument/2006/relationships/image" Target="../media/image67.png"/><Relationship Id="rId25" Type="http://schemas.openxmlformats.org/officeDocument/2006/relationships/image" Target="../media/image88.png"/><Relationship Id="rId2" Type="http://schemas.openxmlformats.org/officeDocument/2006/relationships/notesSlide" Target="../notesSlides/notesSlide9.xml"/><Relationship Id="rId16" Type="http://schemas.openxmlformats.org/officeDocument/2006/relationships/image" Target="../media/image66.png"/><Relationship Id="rId20"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77.tiff"/><Relationship Id="rId24" Type="http://schemas.openxmlformats.org/officeDocument/2006/relationships/image" Target="../media/image87.png"/><Relationship Id="rId5" Type="http://schemas.openxmlformats.org/officeDocument/2006/relationships/image" Target="../media/image75.png"/><Relationship Id="rId15" Type="http://schemas.openxmlformats.org/officeDocument/2006/relationships/image" Target="../media/image65.png"/><Relationship Id="rId23" Type="http://schemas.openxmlformats.org/officeDocument/2006/relationships/image" Target="../media/image86.jpeg"/><Relationship Id="rId10" Type="http://schemas.openxmlformats.org/officeDocument/2006/relationships/image" Target="../media/image64.png"/><Relationship Id="rId19" Type="http://schemas.openxmlformats.org/officeDocument/2006/relationships/image" Target="../media/image82.png"/><Relationship Id="rId4" Type="http://schemas.openxmlformats.org/officeDocument/2006/relationships/image" Target="../media/image62.svg"/><Relationship Id="rId9" Type="http://schemas.openxmlformats.org/officeDocument/2006/relationships/image" Target="../media/image63.tiff"/><Relationship Id="rId14" Type="http://schemas.openxmlformats.org/officeDocument/2006/relationships/image" Target="../media/image80.png"/><Relationship Id="rId22" Type="http://schemas.openxmlformats.org/officeDocument/2006/relationships/image" Target="../media/image85.jpeg"/><Relationship Id="rId27"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D52D36D-ACC4-B44D-C6D7-9A54F23C0A8A}"/>
              </a:ext>
            </a:extLst>
          </p:cNvPr>
          <p:cNvSpPr/>
          <p:nvPr/>
        </p:nvSpPr>
        <p:spPr>
          <a:xfrm>
            <a:off x="5752392" y="-1"/>
            <a:ext cx="4173124" cy="6858000"/>
          </a:xfrm>
          <a:prstGeom prst="rect">
            <a:avLst/>
          </a:prstGeom>
          <a:solidFill>
            <a:srgbClr val="E02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ローチャート: 書類 1">
            <a:extLst>
              <a:ext uri="{FF2B5EF4-FFF2-40B4-BE49-F238E27FC236}">
                <a16:creationId xmlns:a16="http://schemas.microsoft.com/office/drawing/2014/main" id="{47648636-F8EA-0B8D-3662-CF2D66F01551}"/>
              </a:ext>
            </a:extLst>
          </p:cNvPr>
          <p:cNvSpPr/>
          <p:nvPr/>
        </p:nvSpPr>
        <p:spPr>
          <a:xfrm rot="16200000">
            <a:off x="218303" y="-36675"/>
            <a:ext cx="6858000" cy="693134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692"/>
              <a:gd name="connsiteX1" fmla="*/ 21600 w 21600"/>
              <a:gd name="connsiteY1" fmla="*/ 0 h 21692"/>
              <a:gd name="connsiteX2" fmla="*/ 21600 w 21600"/>
              <a:gd name="connsiteY2" fmla="*/ 17322 h 21692"/>
              <a:gd name="connsiteX3" fmla="*/ 0 w 21600"/>
              <a:gd name="connsiteY3" fmla="*/ 20172 h 21692"/>
              <a:gd name="connsiteX4" fmla="*/ 0 w 21600"/>
              <a:gd name="connsiteY4" fmla="*/ 0 h 21692"/>
              <a:gd name="connsiteX0" fmla="*/ 0 w 21600"/>
              <a:gd name="connsiteY0" fmla="*/ 0 h 21370"/>
              <a:gd name="connsiteX1" fmla="*/ 21600 w 21600"/>
              <a:gd name="connsiteY1" fmla="*/ 0 h 21370"/>
              <a:gd name="connsiteX2" fmla="*/ 21600 w 21600"/>
              <a:gd name="connsiteY2" fmla="*/ 17322 h 21370"/>
              <a:gd name="connsiteX3" fmla="*/ 0 w 21600"/>
              <a:gd name="connsiteY3" fmla="*/ 20172 h 21370"/>
              <a:gd name="connsiteX4" fmla="*/ 0 w 21600"/>
              <a:gd name="connsiteY4" fmla="*/ 0 h 21370"/>
              <a:gd name="connsiteX0" fmla="*/ 0 w 21600"/>
              <a:gd name="connsiteY0" fmla="*/ 0 h 21303"/>
              <a:gd name="connsiteX1" fmla="*/ 21600 w 21600"/>
              <a:gd name="connsiteY1" fmla="*/ 0 h 21303"/>
              <a:gd name="connsiteX2" fmla="*/ 21600 w 21600"/>
              <a:gd name="connsiteY2" fmla="*/ 17322 h 21303"/>
              <a:gd name="connsiteX3" fmla="*/ 0 w 21600"/>
              <a:gd name="connsiteY3" fmla="*/ 20172 h 21303"/>
              <a:gd name="connsiteX4" fmla="*/ 0 w 21600"/>
              <a:gd name="connsiteY4" fmla="*/ 0 h 21303"/>
              <a:gd name="connsiteX0" fmla="*/ 0 w 21600"/>
              <a:gd name="connsiteY0" fmla="*/ 0 h 21590"/>
              <a:gd name="connsiteX1" fmla="*/ 21600 w 21600"/>
              <a:gd name="connsiteY1" fmla="*/ 0 h 21590"/>
              <a:gd name="connsiteX2" fmla="*/ 21600 w 21600"/>
              <a:gd name="connsiteY2" fmla="*/ 17322 h 21590"/>
              <a:gd name="connsiteX3" fmla="*/ 0 w 21600"/>
              <a:gd name="connsiteY3" fmla="*/ 20172 h 21590"/>
              <a:gd name="connsiteX4" fmla="*/ 0 w 21600"/>
              <a:gd name="connsiteY4" fmla="*/ 0 h 21590"/>
              <a:gd name="connsiteX0" fmla="*/ 0 w 21600"/>
              <a:gd name="connsiteY0" fmla="*/ 0 h 20478"/>
              <a:gd name="connsiteX1" fmla="*/ 21600 w 21600"/>
              <a:gd name="connsiteY1" fmla="*/ 0 h 20478"/>
              <a:gd name="connsiteX2" fmla="*/ 21600 w 21600"/>
              <a:gd name="connsiteY2" fmla="*/ 17322 h 20478"/>
              <a:gd name="connsiteX3" fmla="*/ 0 w 21600"/>
              <a:gd name="connsiteY3" fmla="*/ 18935 h 20478"/>
              <a:gd name="connsiteX4" fmla="*/ 0 w 21600"/>
              <a:gd name="connsiteY4" fmla="*/ 0 h 20478"/>
              <a:gd name="connsiteX0" fmla="*/ 0 w 21600"/>
              <a:gd name="connsiteY0" fmla="*/ 0 h 20363"/>
              <a:gd name="connsiteX1" fmla="*/ 21600 w 21600"/>
              <a:gd name="connsiteY1" fmla="*/ 0 h 20363"/>
              <a:gd name="connsiteX2" fmla="*/ 21600 w 21600"/>
              <a:gd name="connsiteY2" fmla="*/ 17322 h 20363"/>
              <a:gd name="connsiteX3" fmla="*/ 0 w 21600"/>
              <a:gd name="connsiteY3" fmla="*/ 18935 h 20363"/>
              <a:gd name="connsiteX4" fmla="*/ 0 w 21600"/>
              <a:gd name="connsiteY4" fmla="*/ 0 h 20363"/>
              <a:gd name="connsiteX0" fmla="*/ 0 w 21634"/>
              <a:gd name="connsiteY0" fmla="*/ 0 h 20428"/>
              <a:gd name="connsiteX1" fmla="*/ 21600 w 21634"/>
              <a:gd name="connsiteY1" fmla="*/ 0 h 20428"/>
              <a:gd name="connsiteX2" fmla="*/ 21634 w 21634"/>
              <a:gd name="connsiteY2" fmla="*/ 17916 h 20428"/>
              <a:gd name="connsiteX3" fmla="*/ 0 w 21634"/>
              <a:gd name="connsiteY3" fmla="*/ 18935 h 20428"/>
              <a:gd name="connsiteX4" fmla="*/ 0 w 21634"/>
              <a:gd name="connsiteY4" fmla="*/ 0 h 20428"/>
              <a:gd name="connsiteX0" fmla="*/ 0 w 21634"/>
              <a:gd name="connsiteY0" fmla="*/ 0 h 20428"/>
              <a:gd name="connsiteX1" fmla="*/ 21600 w 21634"/>
              <a:gd name="connsiteY1" fmla="*/ 0 h 20428"/>
              <a:gd name="connsiteX2" fmla="*/ 21634 w 21634"/>
              <a:gd name="connsiteY2" fmla="*/ 17916 h 20428"/>
              <a:gd name="connsiteX3" fmla="*/ 0 w 21634"/>
              <a:gd name="connsiteY3" fmla="*/ 18935 h 20428"/>
              <a:gd name="connsiteX4" fmla="*/ 0 w 21634"/>
              <a:gd name="connsiteY4" fmla="*/ 0 h 2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20428">
                <a:moveTo>
                  <a:pt x="0" y="0"/>
                </a:moveTo>
                <a:lnTo>
                  <a:pt x="21600" y="0"/>
                </a:lnTo>
                <a:cubicBezTo>
                  <a:pt x="21611" y="5972"/>
                  <a:pt x="21623" y="11944"/>
                  <a:pt x="21634" y="17916"/>
                </a:cubicBezTo>
                <a:cubicBezTo>
                  <a:pt x="10749" y="13979"/>
                  <a:pt x="10849" y="24075"/>
                  <a:pt x="0" y="18935"/>
                </a:cubicBezTo>
                <a:lnTo>
                  <a:pt x="0" y="0"/>
                </a:lnTo>
                <a:close/>
              </a:path>
            </a:pathLst>
          </a:custGeom>
          <a:solidFill>
            <a:schemeClr val="bg1"/>
          </a:solidFill>
          <a:ln>
            <a:noFill/>
          </a:ln>
          <a:effectLst>
            <a:outerShdw blurRad="114300" dist="63500" algn="l" rotWithShape="0">
              <a:schemeClr val="accent2">
                <a:lumMod val="75000"/>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B0C3872F-72ED-3B46-E84C-BD03A7F6F9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48439" y="2556690"/>
            <a:ext cx="3772163" cy="532085"/>
          </a:xfrm>
          <a:prstGeom prst="rect">
            <a:avLst/>
          </a:prstGeom>
        </p:spPr>
      </p:pic>
      <p:sp>
        <p:nvSpPr>
          <p:cNvPr id="9" name="テキスト ボックス 8">
            <a:extLst>
              <a:ext uri="{FF2B5EF4-FFF2-40B4-BE49-F238E27FC236}">
                <a16:creationId xmlns:a16="http://schemas.microsoft.com/office/drawing/2014/main" id="{767DD85E-14C4-3599-F2A1-78A9F229AEEC}"/>
              </a:ext>
            </a:extLst>
          </p:cNvPr>
          <p:cNvSpPr txBox="1"/>
          <p:nvPr/>
        </p:nvSpPr>
        <p:spPr>
          <a:xfrm>
            <a:off x="749737" y="5647135"/>
            <a:ext cx="1659429" cy="400110"/>
          </a:xfrm>
          <a:prstGeom prst="rect">
            <a:avLst/>
          </a:prstGeom>
          <a:noFill/>
        </p:spPr>
        <p:txBody>
          <a:bodyPr wrap="none" rtlCol="0">
            <a:spAutoFit/>
          </a:bodyPr>
          <a:lstStyle/>
          <a:p>
            <a:pPr algn="ctr"/>
            <a:r>
              <a:rPr kumimoji="1" lang="ja-JP" altLang="en-US" sz="2000" b="1" spc="300" dirty="0">
                <a:latin typeface="Meiryo" panose="020B0604030504040204" pitchFamily="34" charset="-128"/>
                <a:ea typeface="Meiryo" panose="020B0604030504040204" pitchFamily="34" charset="-128"/>
              </a:rPr>
              <a:t>企画概要書</a:t>
            </a:r>
          </a:p>
        </p:txBody>
      </p:sp>
      <p:sp>
        <p:nvSpPr>
          <p:cNvPr id="10" name="テキスト ボックス 9">
            <a:extLst>
              <a:ext uri="{FF2B5EF4-FFF2-40B4-BE49-F238E27FC236}">
                <a16:creationId xmlns:a16="http://schemas.microsoft.com/office/drawing/2014/main" id="{543D2000-6B6F-D7C0-352C-198A1E054481}"/>
              </a:ext>
            </a:extLst>
          </p:cNvPr>
          <p:cNvSpPr txBox="1"/>
          <p:nvPr/>
        </p:nvSpPr>
        <p:spPr>
          <a:xfrm>
            <a:off x="2685373" y="5708690"/>
            <a:ext cx="1500475" cy="276999"/>
          </a:xfrm>
          <a:prstGeom prst="rect">
            <a:avLst/>
          </a:prstGeom>
          <a:noFill/>
        </p:spPr>
        <p:txBody>
          <a:bodyPr wrap="none" rtlCol="0">
            <a:spAutoFit/>
          </a:bodyPr>
          <a:lstStyle/>
          <a:p>
            <a:pPr algn="ctr"/>
            <a:r>
              <a:rPr kumimoji="1" lang="en-US" altLang="ja-JP" sz="1200" dirty="0">
                <a:latin typeface="Meiryo" panose="020B0604030504040204" pitchFamily="34" charset="-128"/>
                <a:ea typeface="Meiryo" panose="020B0604030504040204" pitchFamily="34" charset="-128"/>
              </a:rPr>
              <a:t>2025.04</a:t>
            </a:r>
            <a:r>
              <a:rPr kumimoji="1" lang="ja-JP" altLang="en-US" sz="1200">
                <a:latin typeface="Meiryo" panose="020B0604030504040204" pitchFamily="34" charset="-128"/>
                <a:ea typeface="Meiryo" panose="020B0604030504040204" pitchFamily="34" charset="-128"/>
              </a:rPr>
              <a:t>　</a:t>
            </a:r>
            <a:r>
              <a:rPr lang="en-US" altLang="ja-JP" sz="1200" dirty="0">
                <a:latin typeface="Meiryo" panose="020B0604030504040204" pitchFamily="34" charset="-128"/>
                <a:ea typeface="Meiryo" panose="020B0604030504040204" pitchFamily="34" charset="-128"/>
              </a:rPr>
              <a:t>Ver.5.1</a:t>
            </a:r>
            <a:endParaRPr kumimoji="1" lang="ja-JP" altLang="en-US" sz="1200" dirty="0">
              <a:latin typeface="Meiryo" panose="020B0604030504040204" pitchFamily="34" charset="-128"/>
              <a:ea typeface="Meiryo" panose="020B0604030504040204" pitchFamily="34" charset="-128"/>
            </a:endParaRPr>
          </a:p>
        </p:txBody>
      </p:sp>
      <p:cxnSp>
        <p:nvCxnSpPr>
          <p:cNvPr id="11" name="直線コネクタ 10">
            <a:extLst>
              <a:ext uri="{FF2B5EF4-FFF2-40B4-BE49-F238E27FC236}">
                <a16:creationId xmlns:a16="http://schemas.microsoft.com/office/drawing/2014/main" id="{1CE5B19A-6C2C-8D7F-595B-3CEFF058CA33}"/>
              </a:ext>
            </a:extLst>
          </p:cNvPr>
          <p:cNvCxnSpPr>
            <a:cxnSpLocks/>
          </p:cNvCxnSpPr>
          <p:nvPr/>
        </p:nvCxnSpPr>
        <p:spPr>
          <a:xfrm>
            <a:off x="2547269" y="5647135"/>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89F87875-D8E7-C32E-AB8C-B123FD4905CD}"/>
              </a:ext>
            </a:extLst>
          </p:cNvPr>
          <p:cNvSpPr/>
          <p:nvPr/>
        </p:nvSpPr>
        <p:spPr>
          <a:xfrm>
            <a:off x="1" y="0"/>
            <a:ext cx="144000" cy="6894056"/>
          </a:xfrm>
          <a:prstGeom prst="rect">
            <a:avLst/>
          </a:prstGeom>
          <a:solidFill>
            <a:srgbClr val="E02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60FEEFC-5F5B-DF65-76CC-59E88C43823B}"/>
              </a:ext>
            </a:extLst>
          </p:cNvPr>
          <p:cNvSpPr/>
          <p:nvPr/>
        </p:nvSpPr>
        <p:spPr>
          <a:xfrm>
            <a:off x="748439" y="1905269"/>
            <a:ext cx="3794985" cy="469631"/>
          </a:xfrm>
          <a:prstGeom prst="rect">
            <a:avLst/>
          </a:prstGeom>
          <a:solidFill>
            <a:srgbClr val="E0232F"/>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5" name="テキスト ボックス 14">
            <a:extLst>
              <a:ext uri="{FF2B5EF4-FFF2-40B4-BE49-F238E27FC236}">
                <a16:creationId xmlns:a16="http://schemas.microsoft.com/office/drawing/2014/main" id="{223D0F52-58FA-B47E-DF31-D4420F7BA0F2}"/>
              </a:ext>
            </a:extLst>
          </p:cNvPr>
          <p:cNvSpPr txBox="1"/>
          <p:nvPr/>
        </p:nvSpPr>
        <p:spPr>
          <a:xfrm>
            <a:off x="1018208" y="1916201"/>
            <a:ext cx="3339090" cy="481670"/>
          </a:xfrm>
          <a:prstGeom prst="rect">
            <a:avLst/>
          </a:prstGeom>
          <a:noFill/>
        </p:spPr>
        <p:txBody>
          <a:bodyPr wrap="square" rtlCol="0">
            <a:spAutoFit/>
          </a:bodyPr>
          <a:lstStyle/>
          <a:p>
            <a:pPr algn="ctr">
              <a:lnSpc>
                <a:spcPct val="120000"/>
              </a:lnSpc>
            </a:pPr>
            <a:r>
              <a:rPr lang="ja-JP" altLang="en-US" sz="2200" b="1" spc="300" dirty="0">
                <a:solidFill>
                  <a:schemeClr val="bg1"/>
                </a:solidFill>
                <a:effectLst>
                  <a:outerShdw blurRad="50800" dist="50800" dir="5400000" algn="t" rotWithShape="0">
                    <a:schemeClr val="accent2">
                      <a:lumMod val="50000"/>
                      <a:alpha val="75199"/>
                    </a:schemeClr>
                  </a:outerShdw>
                </a:effectLst>
                <a:latin typeface="Meiryo" panose="020B0604030504040204" pitchFamily="34" charset="-128"/>
                <a:ea typeface="Meiryo" panose="020B0604030504040204" pitchFamily="34" charset="-128"/>
              </a:rPr>
              <a:t>動画広告の強い味方</a:t>
            </a:r>
            <a:endParaRPr lang="en-US" altLang="ja-JP" sz="2200" b="1" spc="300" dirty="0">
              <a:solidFill>
                <a:schemeClr val="bg1"/>
              </a:solidFill>
              <a:effectLst>
                <a:outerShdw blurRad="50800" dist="50800" dir="5400000" algn="t" rotWithShape="0">
                  <a:schemeClr val="accent2">
                    <a:lumMod val="50000"/>
                    <a:alpha val="75199"/>
                  </a:schemeClr>
                </a:outerShdw>
              </a:effectLst>
              <a:latin typeface="Meiryo" panose="020B0604030504040204" pitchFamily="34" charset="-128"/>
              <a:ea typeface="Meiryo" panose="020B0604030504040204" pitchFamily="34" charset="-128"/>
            </a:endParaRPr>
          </a:p>
        </p:txBody>
      </p:sp>
      <p:pic>
        <p:nvPicPr>
          <p:cNvPr id="7" name="図 6">
            <a:extLst>
              <a:ext uri="{FF2B5EF4-FFF2-40B4-BE49-F238E27FC236}">
                <a16:creationId xmlns:a16="http://schemas.microsoft.com/office/drawing/2014/main" id="{3E654D11-CC99-9D03-E7A3-E5D6FAA6F94E}"/>
              </a:ext>
            </a:extLst>
          </p:cNvPr>
          <p:cNvPicPr>
            <a:picLocks noChangeAspect="1"/>
          </p:cNvPicPr>
          <p:nvPr/>
        </p:nvPicPr>
        <p:blipFill>
          <a:blip r:embed="rId4"/>
          <a:stretch>
            <a:fillRect/>
          </a:stretch>
        </p:blipFill>
        <p:spPr>
          <a:xfrm>
            <a:off x="5778838" y="2925150"/>
            <a:ext cx="3527087" cy="3198478"/>
          </a:xfrm>
          <a:prstGeom prst="rect">
            <a:avLst/>
          </a:prstGeom>
        </p:spPr>
      </p:pic>
      <p:sp>
        <p:nvSpPr>
          <p:cNvPr id="5" name="テキスト ボックス 4">
            <a:extLst>
              <a:ext uri="{FF2B5EF4-FFF2-40B4-BE49-F238E27FC236}">
                <a16:creationId xmlns:a16="http://schemas.microsoft.com/office/drawing/2014/main" id="{06E01C7E-C7C0-970F-3836-32F92D81B57A}"/>
              </a:ext>
            </a:extLst>
          </p:cNvPr>
          <p:cNvSpPr txBox="1"/>
          <p:nvPr/>
        </p:nvSpPr>
        <p:spPr>
          <a:xfrm>
            <a:off x="800985" y="3412823"/>
            <a:ext cx="4329685" cy="472052"/>
          </a:xfrm>
          <a:prstGeom prst="rect">
            <a:avLst/>
          </a:prstGeom>
          <a:noFill/>
        </p:spPr>
        <p:txBody>
          <a:bodyPr wrap="square" rtlCol="0">
            <a:spAutoFit/>
          </a:bodyPr>
          <a:lstStyle/>
          <a:p>
            <a:pPr>
              <a:lnSpc>
                <a:spcPct val="120000"/>
              </a:lnSpc>
            </a:pPr>
            <a:r>
              <a:rPr lang="ja-JP" altLang="en-US" sz="1050" spc="150" dirty="0">
                <a:latin typeface="Meiryo" panose="020B0604030504040204" pitchFamily="34" charset="-128"/>
                <a:ea typeface="Meiryo" panose="020B0604030504040204" pitchFamily="34" charset="-128"/>
              </a:rPr>
              <a:t>貴社広告資産を活用した動画マーケティングをご提案</a:t>
            </a:r>
            <a:endParaRPr lang="en-US" altLang="ja-JP" sz="1050" spc="150" dirty="0">
              <a:latin typeface="Meiryo" panose="020B0604030504040204" pitchFamily="34" charset="-128"/>
              <a:ea typeface="Meiryo" panose="020B0604030504040204" pitchFamily="34" charset="-128"/>
            </a:endParaRPr>
          </a:p>
          <a:p>
            <a:pPr>
              <a:lnSpc>
                <a:spcPct val="120000"/>
              </a:lnSpc>
            </a:pPr>
            <a:r>
              <a:rPr lang="en-US" altLang="ja-JP" sz="1050" spc="150" dirty="0">
                <a:latin typeface="Meiryo" panose="020B0604030504040204" pitchFamily="34" charset="-128"/>
                <a:ea typeface="Meiryo" panose="020B0604030504040204" pitchFamily="34" charset="-128"/>
              </a:rPr>
              <a:t>LINE</a:t>
            </a:r>
            <a:r>
              <a:rPr lang="ja-JP" altLang="en-US" sz="1050" spc="150" dirty="0">
                <a:latin typeface="Meiryo" panose="020B0604030504040204" pitchFamily="34" charset="-128"/>
                <a:ea typeface="Meiryo" panose="020B0604030504040204" pitchFamily="34" charset="-128"/>
              </a:rPr>
              <a:t>ヤフーとテレビ局の共同開発広告企画</a:t>
            </a:r>
            <a:endParaRPr lang="en-US" altLang="ja-JP" sz="1050" spc="150" dirty="0">
              <a:latin typeface="Meiryo" panose="020B0604030504040204" pitchFamily="34" charset="-128"/>
              <a:ea typeface="Meiryo" panose="020B0604030504040204" pitchFamily="34" charset="-128"/>
            </a:endParaRPr>
          </a:p>
        </p:txBody>
      </p:sp>
      <p:cxnSp>
        <p:nvCxnSpPr>
          <p:cNvPr id="4" name="直線コネクタ 3">
            <a:extLst>
              <a:ext uri="{FF2B5EF4-FFF2-40B4-BE49-F238E27FC236}">
                <a16:creationId xmlns:a16="http://schemas.microsoft.com/office/drawing/2014/main" id="{6F8F9D64-2E98-F777-B02D-D7909FF1DD70}"/>
              </a:ext>
            </a:extLst>
          </p:cNvPr>
          <p:cNvCxnSpPr>
            <a:cxnSpLocks/>
          </p:cNvCxnSpPr>
          <p:nvPr/>
        </p:nvCxnSpPr>
        <p:spPr>
          <a:xfrm>
            <a:off x="782406" y="3429000"/>
            <a:ext cx="0" cy="425067"/>
          </a:xfrm>
          <a:prstGeom prst="line">
            <a:avLst/>
          </a:prstGeom>
          <a:ln w="28575">
            <a:solidFill>
              <a:srgbClr val="E023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151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F4036C0-23ED-C205-1E6E-5C5CD28E0A70}"/>
              </a:ext>
            </a:extLst>
          </p:cNvPr>
          <p:cNvSpPr/>
          <p:nvPr/>
        </p:nvSpPr>
        <p:spPr>
          <a:xfrm>
            <a:off x="13697" y="655639"/>
            <a:ext cx="9906000" cy="523545"/>
          </a:xfrm>
          <a:prstGeom prst="rect">
            <a:avLst/>
          </a:prstGeom>
          <a:solidFill>
            <a:srgbClr val="E02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bg1"/>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536AD98E-4644-7BC8-C1D9-0BB6D93D7657}"/>
              </a:ext>
            </a:extLst>
          </p:cNvPr>
          <p:cNvSpPr txBox="1"/>
          <p:nvPr/>
        </p:nvSpPr>
        <p:spPr>
          <a:xfrm>
            <a:off x="568978" y="142255"/>
            <a:ext cx="283923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spc="300" dirty="0">
                <a:solidFill>
                  <a:srgbClr val="E0232F"/>
                </a:solidFill>
                <a:latin typeface="Meiryo" panose="020B0604030504040204" pitchFamily="34" charset="-128"/>
                <a:ea typeface="Meiryo" panose="020B0604030504040204" pitchFamily="34" charset="-128"/>
              </a:rPr>
              <a:t>制作オプション</a:t>
            </a:r>
            <a:r>
              <a:rPr kumimoji="1" lang="ja-JP" altLang="en-US" sz="2000" b="1" i="0" u="none" strike="noStrike" kern="1200" cap="none" spc="300" normalizeH="0" baseline="0" noProof="0" dirty="0">
                <a:ln>
                  <a:noFill/>
                </a:ln>
                <a:solidFill>
                  <a:srgbClr val="E0232F"/>
                </a:solidFill>
                <a:effectLst/>
                <a:uLnTx/>
                <a:uFillTx/>
                <a:latin typeface="Meiryo" panose="020B0604030504040204" pitchFamily="34" charset="-128"/>
                <a:ea typeface="Meiryo" panose="020B0604030504040204" pitchFamily="34" charset="-128"/>
                <a:cs typeface="+mn-cs"/>
              </a:rPr>
              <a:t>一覧</a:t>
            </a:r>
          </a:p>
        </p:txBody>
      </p:sp>
      <p:sp>
        <p:nvSpPr>
          <p:cNvPr id="9" name="テキスト ボックス 8">
            <a:extLst>
              <a:ext uri="{FF2B5EF4-FFF2-40B4-BE49-F238E27FC236}">
                <a16:creationId xmlns:a16="http://schemas.microsoft.com/office/drawing/2014/main" id="{B6700E41-2071-3FF4-6478-FDBEACFEC60A}"/>
              </a:ext>
            </a:extLst>
          </p:cNvPr>
          <p:cNvSpPr txBox="1"/>
          <p:nvPr/>
        </p:nvSpPr>
        <p:spPr>
          <a:xfrm>
            <a:off x="1106853" y="671752"/>
            <a:ext cx="7793308" cy="517065"/>
          </a:xfrm>
          <a:prstGeom prst="rect">
            <a:avLst/>
          </a:prstGeom>
          <a:noFill/>
        </p:spPr>
        <p:txBody>
          <a:bodyPr wrap="square" rtlCol="0">
            <a:spAutoFit/>
          </a:bodyPr>
          <a:lstStyle/>
          <a:p>
            <a:pPr marL="0" marR="0" lvl="0" indent="0" algn="ctr" defTabSz="742950" rtl="0" eaLnBrk="1" fontAlgn="auto" latinLnBrk="0" hangingPunct="1">
              <a:lnSpc>
                <a:spcPct val="120000"/>
              </a:lnSpc>
              <a:spcBef>
                <a:spcPts val="813"/>
              </a:spcBef>
              <a:spcAft>
                <a:spcPts val="244"/>
              </a:spcAft>
              <a:buClrTx/>
              <a:buSzTx/>
              <a:buFont typeface="+mj-lt"/>
              <a:buNone/>
              <a:tabLst/>
              <a:defRPr/>
            </a:pPr>
            <a:r>
              <a:rPr lang="ja-JP" altLang="en-US" sz="2400" b="1" dirty="0">
                <a:solidFill>
                  <a:schemeClr val="bg1"/>
                </a:solidFill>
                <a:latin typeface="Meiryo" panose="020B0604030504040204" pitchFamily="34" charset="-128"/>
                <a:ea typeface="Meiryo" panose="020B0604030504040204" pitchFamily="34" charset="-128"/>
              </a:rPr>
              <a:t>様々なニーズにお応えする</a:t>
            </a:r>
            <a:r>
              <a:rPr lang="ja-JP" altLang="en-US" sz="2400" b="1" dirty="0">
                <a:solidFill>
                  <a:srgbClr val="FFFF00"/>
                </a:solidFill>
                <a:latin typeface="Meiryo" panose="020B0604030504040204" pitchFamily="34" charset="-128"/>
                <a:ea typeface="Meiryo" panose="020B0604030504040204" pitchFamily="34" charset="-128"/>
              </a:rPr>
              <a:t>明朗会計オプション</a:t>
            </a:r>
            <a:endParaRPr lang="en-US" altLang="ja-JP" sz="2400" b="1" dirty="0">
              <a:solidFill>
                <a:srgbClr val="FFFF00"/>
              </a:solidFill>
              <a:latin typeface="Meiryo" panose="020B0604030504040204" pitchFamily="34" charset="-128"/>
              <a:ea typeface="Meiryo" panose="020B0604030504040204" pitchFamily="34" charset="-128"/>
            </a:endParaRPr>
          </a:p>
        </p:txBody>
      </p:sp>
      <p:graphicFrame>
        <p:nvGraphicFramePr>
          <p:cNvPr id="4" name="表 3">
            <a:extLst>
              <a:ext uri="{FF2B5EF4-FFF2-40B4-BE49-F238E27FC236}">
                <a16:creationId xmlns:a16="http://schemas.microsoft.com/office/drawing/2014/main" id="{266D3E25-9CC3-FB95-C7DB-CDB194DAA9E2}"/>
              </a:ext>
            </a:extLst>
          </p:cNvPr>
          <p:cNvGraphicFramePr>
            <a:graphicFrameLocks noGrp="1"/>
          </p:cNvGraphicFramePr>
          <p:nvPr>
            <p:extLst>
              <p:ext uri="{D42A27DB-BD31-4B8C-83A1-F6EECF244321}">
                <p14:modId xmlns:p14="http://schemas.microsoft.com/office/powerpoint/2010/main" val="773813357"/>
              </p:ext>
            </p:extLst>
          </p:nvPr>
        </p:nvGraphicFramePr>
        <p:xfrm>
          <a:off x="469165" y="1263883"/>
          <a:ext cx="9063336" cy="5456337"/>
        </p:xfrm>
        <a:graphic>
          <a:graphicData uri="http://schemas.openxmlformats.org/drawingml/2006/table">
            <a:tbl>
              <a:tblPr/>
              <a:tblGrid>
                <a:gridCol w="900000">
                  <a:extLst>
                    <a:ext uri="{9D8B030D-6E8A-4147-A177-3AD203B41FA5}">
                      <a16:colId xmlns:a16="http://schemas.microsoft.com/office/drawing/2014/main" val="4202210964"/>
                    </a:ext>
                  </a:extLst>
                </a:gridCol>
                <a:gridCol w="216000">
                  <a:extLst>
                    <a:ext uri="{9D8B030D-6E8A-4147-A177-3AD203B41FA5}">
                      <a16:colId xmlns:a16="http://schemas.microsoft.com/office/drawing/2014/main" val="454172743"/>
                    </a:ext>
                  </a:extLst>
                </a:gridCol>
                <a:gridCol w="2007336">
                  <a:extLst>
                    <a:ext uri="{9D8B030D-6E8A-4147-A177-3AD203B41FA5}">
                      <a16:colId xmlns:a16="http://schemas.microsoft.com/office/drawing/2014/main" val="2215494513"/>
                    </a:ext>
                  </a:extLst>
                </a:gridCol>
                <a:gridCol w="360000">
                  <a:extLst>
                    <a:ext uri="{9D8B030D-6E8A-4147-A177-3AD203B41FA5}">
                      <a16:colId xmlns:a16="http://schemas.microsoft.com/office/drawing/2014/main" val="3608312135"/>
                    </a:ext>
                  </a:extLst>
                </a:gridCol>
                <a:gridCol w="752849">
                  <a:extLst>
                    <a:ext uri="{9D8B030D-6E8A-4147-A177-3AD203B41FA5}">
                      <a16:colId xmlns:a16="http://schemas.microsoft.com/office/drawing/2014/main" val="1330759702"/>
                    </a:ext>
                  </a:extLst>
                </a:gridCol>
                <a:gridCol w="4827151">
                  <a:extLst>
                    <a:ext uri="{9D8B030D-6E8A-4147-A177-3AD203B41FA5}">
                      <a16:colId xmlns:a16="http://schemas.microsoft.com/office/drawing/2014/main" val="2273628146"/>
                    </a:ext>
                  </a:extLst>
                </a:gridCol>
              </a:tblGrid>
              <a:tr h="176315">
                <a:tc>
                  <a:txBody>
                    <a:bodyPr/>
                    <a:lstStyle/>
                    <a:p>
                      <a:pPr algn="ctr" fontAlgn="ctr"/>
                      <a:r>
                        <a:rPr lang="ja-JP" altLang="en-US" sz="700" b="1" i="0" u="none" strike="noStrike">
                          <a:solidFill>
                            <a:srgbClr val="FFFFFF"/>
                          </a:solidFill>
                          <a:effectLst/>
                          <a:latin typeface="メイリオ" panose="020B0604030504040204" pitchFamily="34" charset="-128"/>
                          <a:ea typeface="メイリオ" panose="020B0604030504040204" pitchFamily="34" charset="-128"/>
                        </a:rPr>
                        <a:t>項目</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 sz="700" b="1" i="0" u="none" strike="noStrike" dirty="0">
                          <a:solidFill>
                            <a:srgbClr val="FFFFFF"/>
                          </a:solidFill>
                          <a:effectLst/>
                          <a:latin typeface="メイリオ" panose="020B0604030504040204" pitchFamily="34" charset="-128"/>
                          <a:ea typeface="メイリオ" panose="020B0604030504040204" pitchFamily="34" charset="-128"/>
                        </a:rPr>
                        <a:t>NO.</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ja-JP" altLang="en-US" sz="700" b="1" i="0" u="none" strike="noStrike">
                          <a:solidFill>
                            <a:srgbClr val="FFFFFF"/>
                          </a:solidFill>
                          <a:effectLst/>
                          <a:latin typeface="メイリオ" panose="020B0604030504040204" pitchFamily="34" charset="-128"/>
                          <a:ea typeface="メイリオ" panose="020B0604030504040204" pitchFamily="34" charset="-128"/>
                        </a:rPr>
                        <a:t>オプション詳細</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ja-JP" altLang="en-US" sz="700" b="1" i="0" u="none" strike="noStrike">
                          <a:solidFill>
                            <a:srgbClr val="FFFFFF"/>
                          </a:solidFill>
                          <a:effectLst/>
                          <a:latin typeface="メイリオ" panose="020B0604030504040204" pitchFamily="34" charset="-128"/>
                          <a:ea typeface="メイリオ" panose="020B0604030504040204" pitchFamily="34" charset="-128"/>
                        </a:rPr>
                        <a:t>単位</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ja-JP" altLang="en-US" sz="700" b="1" i="0" u="none" strike="noStrike">
                          <a:solidFill>
                            <a:srgbClr val="FFFFFF"/>
                          </a:solidFill>
                          <a:effectLst/>
                          <a:latin typeface="メイリオ" panose="020B0604030504040204" pitchFamily="34" charset="-128"/>
                          <a:ea typeface="メイリオ" panose="020B0604030504040204" pitchFamily="34" charset="-128"/>
                        </a:rPr>
                        <a:t>料金</a:t>
                      </a:r>
                      <a:r>
                        <a:rPr lang="ja-JP" altLang="en-US" sz="500" b="1" i="0" u="none" strike="noStrike">
                          <a:solidFill>
                            <a:srgbClr val="FFFFFF"/>
                          </a:solidFill>
                          <a:effectLst/>
                          <a:latin typeface="メイリオ" panose="020B0604030504040204" pitchFamily="34" charset="-128"/>
                          <a:ea typeface="メイリオ" panose="020B0604030504040204" pitchFamily="34" charset="-128"/>
                        </a:rPr>
                        <a:t>（税別）</a:t>
                      </a:r>
                      <a:endParaRPr lang="ja-JP" altLang="en-US" sz="700" b="1" i="0" u="none" strike="noStrike">
                        <a:solidFill>
                          <a:srgbClr val="FFFFFF"/>
                        </a:solidFill>
                        <a:effectLst/>
                        <a:latin typeface="メイリオ" panose="020B0604030504040204" pitchFamily="34" charset="-128"/>
                        <a:ea typeface="メイリオ" panose="020B0604030504040204" pitchFamily="34" charset="-128"/>
                      </a:endParaRP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ja-JP" altLang="en-US" sz="700" b="1" i="0" u="none" strike="noStrike" dirty="0">
                          <a:solidFill>
                            <a:srgbClr val="FFFFFF"/>
                          </a:solidFill>
                          <a:effectLst/>
                          <a:latin typeface="メイリオ" panose="020B0604030504040204" pitchFamily="34" charset="-128"/>
                          <a:ea typeface="メイリオ" panose="020B0604030504040204" pitchFamily="34" charset="-128"/>
                        </a:rPr>
                        <a:t>補　足</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832792382"/>
                  </a:ext>
                </a:extLst>
              </a:tr>
              <a:tr h="45889">
                <a:tc>
                  <a:txBody>
                    <a:bodyPr/>
                    <a:lstStyle/>
                    <a:p>
                      <a:pPr algn="ctr" fontAlgn="ctr"/>
                      <a:endParaRPr lang="ja-JP" altLang="en-US" sz="200" b="1" i="0" u="none" strike="noStrike">
                        <a:solidFill>
                          <a:srgbClr val="FFFFFF"/>
                        </a:solidFill>
                        <a:effectLst/>
                        <a:latin typeface="メイリオ" panose="020B0604030504040204" pitchFamily="34" charset="-128"/>
                        <a:ea typeface="メイリオ" panose="020B0604030504040204" pitchFamily="34" charset="-128"/>
                      </a:endParaRP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noFill/>
                  </a:tcPr>
                </a:tc>
                <a:tc>
                  <a:txBody>
                    <a:bodyPr/>
                    <a:lstStyle/>
                    <a:p>
                      <a:pPr algn="ctr" fontAlgn="ctr"/>
                      <a:endParaRPr lang="en" sz="200" b="1" i="0" u="none" strike="noStrike">
                        <a:solidFill>
                          <a:srgbClr val="FFFFFF"/>
                        </a:solidFill>
                        <a:effectLst/>
                        <a:latin typeface="メイリオ" panose="020B0604030504040204" pitchFamily="34" charset="-128"/>
                        <a:ea typeface="メイリオ" panose="020B0604030504040204" pitchFamily="34" charset="-128"/>
                      </a:endParaRP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noFill/>
                  </a:tcPr>
                </a:tc>
                <a:tc>
                  <a:txBody>
                    <a:bodyPr/>
                    <a:lstStyle/>
                    <a:p>
                      <a:pPr algn="ctr" fontAlgn="ctr"/>
                      <a:endParaRPr lang="ja-JP" altLang="en-US" sz="200" b="1" i="0" u="none" strike="noStrike">
                        <a:solidFill>
                          <a:srgbClr val="FFFFFF"/>
                        </a:solidFill>
                        <a:effectLst/>
                        <a:latin typeface="メイリオ" panose="020B0604030504040204" pitchFamily="34" charset="-128"/>
                        <a:ea typeface="メイリオ" panose="020B0604030504040204" pitchFamily="34" charset="-128"/>
                      </a:endParaRP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noFill/>
                  </a:tcPr>
                </a:tc>
                <a:tc>
                  <a:txBody>
                    <a:bodyPr/>
                    <a:lstStyle/>
                    <a:p>
                      <a:pPr algn="ctr" fontAlgn="ctr"/>
                      <a:endParaRPr lang="ja-JP" altLang="en-US" sz="200" b="1" i="0" u="none" strike="noStrike">
                        <a:solidFill>
                          <a:srgbClr val="FFFFFF"/>
                        </a:solidFill>
                        <a:effectLst/>
                        <a:latin typeface="メイリオ" panose="020B0604030504040204" pitchFamily="34" charset="-128"/>
                        <a:ea typeface="メイリオ" panose="020B0604030504040204" pitchFamily="34" charset="-128"/>
                      </a:endParaRP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noFill/>
                  </a:tcPr>
                </a:tc>
                <a:tc>
                  <a:txBody>
                    <a:bodyPr/>
                    <a:lstStyle/>
                    <a:p>
                      <a:pPr algn="ctr" fontAlgn="ctr"/>
                      <a:endParaRPr lang="ja-JP" altLang="en-US" sz="200" b="1" i="0" u="none" strike="noStrike">
                        <a:solidFill>
                          <a:srgbClr val="FFFFFF"/>
                        </a:solidFill>
                        <a:effectLst/>
                        <a:latin typeface="メイリオ" panose="020B0604030504040204" pitchFamily="34" charset="-128"/>
                        <a:ea typeface="メイリオ" panose="020B0604030504040204" pitchFamily="34" charset="-128"/>
                      </a:endParaRP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noFill/>
                  </a:tcPr>
                </a:tc>
                <a:tc>
                  <a:txBody>
                    <a:bodyPr/>
                    <a:lstStyle/>
                    <a:p>
                      <a:pPr algn="ctr" fontAlgn="ctr"/>
                      <a:endParaRPr lang="ja-JP" altLang="en-US" sz="200" b="1" i="0" u="none" strike="noStrike">
                        <a:solidFill>
                          <a:srgbClr val="FFFFFF"/>
                        </a:solidFill>
                        <a:effectLst/>
                        <a:latin typeface="メイリオ" panose="020B0604030504040204" pitchFamily="34" charset="-128"/>
                        <a:ea typeface="メイリオ" panose="020B0604030504040204" pitchFamily="34" charset="-128"/>
                      </a:endParaRP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noFill/>
                  </a:tcPr>
                </a:tc>
                <a:extLst>
                  <a:ext uri="{0D108BD9-81ED-4DB2-BD59-A6C34878D82A}">
                    <a16:rowId xmlns:a16="http://schemas.microsoft.com/office/drawing/2014/main" val="2590825697"/>
                  </a:ext>
                </a:extLst>
              </a:tr>
              <a:tr h="198908">
                <a:tc rowSpan="3">
                  <a:txBody>
                    <a:bodyPr/>
                    <a:lstStyle/>
                    <a:p>
                      <a:pPr algn="ctr" fontAlgn="ctr"/>
                      <a:r>
                        <a:rPr lang="ja-JP" altLang="en-US" sz="800" b="1" i="0" u="none" strike="noStrike">
                          <a:solidFill>
                            <a:schemeClr val="bg1"/>
                          </a:solidFill>
                          <a:effectLst/>
                          <a:latin typeface="メイリオ" panose="020B0604030504040204" pitchFamily="34" charset="-128"/>
                          <a:ea typeface="メイリオ" panose="020B0604030504040204" pitchFamily="34" charset="-128"/>
                        </a:rPr>
                        <a:t>既存動画修正</a:t>
                      </a:r>
                    </a:p>
                  </a:txBody>
                  <a:tcPr marL="0" marR="0" marT="53579" marB="535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28575" cap="flat" cmpd="sng" algn="ctr">
                      <a:solidFill>
                        <a:schemeClr val="bg1"/>
                      </a:solidFill>
                      <a:prstDash val="solid"/>
                      <a:round/>
                      <a:headEnd type="none" w="med" len="med"/>
                      <a:tailEnd type="none" w="med" len="med"/>
                    </a:lnB>
                    <a:gradFill>
                      <a:gsLst>
                        <a:gs pos="3000">
                          <a:srgbClr val="C00000"/>
                        </a:gs>
                        <a:gs pos="45000">
                          <a:srgbClr val="E1232F"/>
                        </a:gs>
                      </a:gsLst>
                      <a:lin ang="16200000" scaled="1"/>
                    </a:gradFill>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l"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既存動画の</a:t>
                      </a:r>
                      <a:r>
                        <a:rPr lang="en-US" altLang="ja-JP" sz="6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カット一部修正</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（テキスト、写真のみ変更）</a:t>
                      </a:r>
                      <a:endParaRPr lang="ja-JP" altLang="en-US"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カット</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¥20,000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l" fontAlgn="ct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既存動画のテキストや写真変更などを行い動画を制作します。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extLst>
                  <a:ext uri="{0D108BD9-81ED-4DB2-BD59-A6C34878D82A}">
                    <a16:rowId xmlns:a16="http://schemas.microsoft.com/office/drawing/2014/main" val="2445973403"/>
                  </a:ext>
                </a:extLst>
              </a:tr>
              <a:tr h="198908">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2</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既存動画の</a:t>
                      </a:r>
                      <a:r>
                        <a:rPr lang="en-US" altLang="ja-JP" sz="6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カット完全デザイン変更</a:t>
                      </a: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カット</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¥40,000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既存動画のカットデザインを完全に変更し動画を制作します。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extLst>
                  <a:ext uri="{0D108BD9-81ED-4DB2-BD59-A6C34878D82A}">
                    <a16:rowId xmlns:a16="http://schemas.microsoft.com/office/drawing/2014/main" val="1078668884"/>
                  </a:ext>
                </a:extLst>
              </a:tr>
              <a:tr h="198908">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3</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完成動画へのテロップ・字幕挿入</a:t>
                      </a: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¥30,000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既存動画に追加テロップや字幕を挿入した動画を制作します。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extLst>
                  <a:ext uri="{0D108BD9-81ED-4DB2-BD59-A6C34878D82A}">
                    <a16:rowId xmlns:a16="http://schemas.microsoft.com/office/drawing/2014/main" val="3734332347"/>
                  </a:ext>
                </a:extLst>
              </a:tr>
              <a:tr h="198908">
                <a:tc rowSpan="2">
                  <a:txBody>
                    <a:bodyPr/>
                    <a:lstStyle/>
                    <a:p>
                      <a:pPr algn="ctr" fontAlgn="ctr"/>
                      <a:r>
                        <a:rPr lang="en-US" altLang="ja-JP" sz="800" b="1" i="0" u="none" strike="noStrike" dirty="0">
                          <a:solidFill>
                            <a:schemeClr val="bg1"/>
                          </a:solidFill>
                          <a:effectLst/>
                          <a:latin typeface="メイリオ" panose="020B0604030504040204" pitchFamily="34" charset="-128"/>
                          <a:ea typeface="メイリオ" panose="020B0604030504040204" pitchFamily="34" charset="-128"/>
                        </a:rPr>
                        <a:t>30</a:t>
                      </a:r>
                      <a:r>
                        <a:rPr lang="ja-JP" altLang="en-US" sz="800" b="1" i="0" u="none" strike="noStrike">
                          <a:solidFill>
                            <a:schemeClr val="bg1"/>
                          </a:solidFill>
                          <a:effectLst/>
                          <a:latin typeface="メイリオ" panose="020B0604030504040204" pitchFamily="34" charset="-128"/>
                          <a:ea typeface="メイリオ" panose="020B0604030504040204" pitchFamily="34" charset="-128"/>
                        </a:rPr>
                        <a:t>秒動画制作</a:t>
                      </a:r>
                    </a:p>
                  </a:txBody>
                  <a:tcPr marL="0" marR="0" marT="53579" marB="535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gradFill>
                      <a:gsLst>
                        <a:gs pos="3000">
                          <a:srgbClr val="C00000"/>
                        </a:gs>
                        <a:gs pos="45000">
                          <a:srgbClr val="E1232F"/>
                        </a:gs>
                      </a:gsLst>
                      <a:lin ang="16200000" scaled="1"/>
                    </a:gradFill>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4</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en-US" altLang="ja-JP" sz="600" b="1" i="0" u="none" strike="noStrike" dirty="0">
                          <a:solidFill>
                            <a:srgbClr val="000000"/>
                          </a:solidFill>
                          <a:effectLst/>
                          <a:latin typeface="メイリオ" panose="020B0604030504040204" pitchFamily="34" charset="-128"/>
                          <a:ea typeface="メイリオ" panose="020B0604030504040204" pitchFamily="34" charset="-128"/>
                        </a:rPr>
                        <a:t>30</a:t>
                      </a: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秒動画制作</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（追加</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5</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カット前後）</a:t>
                      </a:r>
                      <a:endParaRPr lang="ja-JP" altLang="en-US"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¥180,000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基本プランの</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15</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秒動画制作を</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30</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秒（追加</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15</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秒）動画にする場合の追加費用です。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extLst>
                  <a:ext uri="{0D108BD9-81ED-4DB2-BD59-A6C34878D82A}">
                    <a16:rowId xmlns:a16="http://schemas.microsoft.com/office/drawing/2014/main" val="148296696"/>
                  </a:ext>
                </a:extLst>
              </a:tr>
              <a:tr h="198908">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5</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en-US" altLang="ja-JP" sz="600" b="1" i="0" u="none" strike="noStrike" dirty="0">
                          <a:solidFill>
                            <a:srgbClr val="000000"/>
                          </a:solidFill>
                          <a:effectLst/>
                          <a:latin typeface="メイリオ" panose="020B0604030504040204" pitchFamily="34" charset="-128"/>
                          <a:ea typeface="メイリオ" panose="020B0604030504040204" pitchFamily="34" charset="-128"/>
                        </a:rPr>
                        <a:t>30</a:t>
                      </a: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秒動画制作時のナレーション・</a:t>
                      </a:r>
                      <a:r>
                        <a:rPr lang="en" sz="600" b="1" i="0" u="none" strike="noStrike" dirty="0">
                          <a:solidFill>
                            <a:srgbClr val="000000"/>
                          </a:solidFill>
                          <a:effectLst/>
                          <a:latin typeface="メイリオ" panose="020B0604030504040204" pitchFamily="34" charset="-128"/>
                          <a:ea typeface="メイリオ" panose="020B0604030504040204" pitchFamily="34" charset="-128"/>
                        </a:rPr>
                        <a:t>MA</a:t>
                      </a: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の追加</a:t>
                      </a: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ctr" fontAlgn="ctr"/>
                      <a:r>
                        <a:rPr lang="en-US" altLang="ja-JP" sz="500" b="1" i="0" u="none" strike="noStrike">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¥30,000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上記</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30</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秒（追加</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15</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秒）動画を制作する場合の音源に関する追加費用です。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extLst>
                  <a:ext uri="{0D108BD9-81ED-4DB2-BD59-A6C34878D82A}">
                    <a16:rowId xmlns:a16="http://schemas.microsoft.com/office/drawing/2014/main" val="3375488345"/>
                  </a:ext>
                </a:extLst>
              </a:tr>
              <a:tr h="228504">
                <a:tc rowSpan="2">
                  <a:txBody>
                    <a:bodyPr/>
                    <a:lstStyle/>
                    <a:p>
                      <a:pPr algn="ctr" fontAlgn="ctr"/>
                      <a:r>
                        <a:rPr lang="en-US" altLang="ja-JP" sz="800" b="1" i="0" u="none" strike="noStrike" dirty="0">
                          <a:solidFill>
                            <a:schemeClr val="bg1"/>
                          </a:solidFill>
                          <a:effectLst/>
                          <a:latin typeface="メイリオ" panose="020B0604030504040204" pitchFamily="34" charset="-128"/>
                          <a:ea typeface="メイリオ" panose="020B0604030504040204" pitchFamily="34" charset="-128"/>
                        </a:rPr>
                        <a:t>60</a:t>
                      </a:r>
                      <a:r>
                        <a:rPr lang="ja-JP" altLang="en-US" sz="800" b="1" i="0" u="none" strike="noStrike">
                          <a:solidFill>
                            <a:schemeClr val="bg1"/>
                          </a:solidFill>
                          <a:effectLst/>
                          <a:latin typeface="メイリオ" panose="020B0604030504040204" pitchFamily="34" charset="-128"/>
                          <a:ea typeface="メイリオ" panose="020B0604030504040204" pitchFamily="34" charset="-128"/>
                        </a:rPr>
                        <a:t>秒動画制作</a:t>
                      </a:r>
                    </a:p>
                  </a:txBody>
                  <a:tcPr marL="0" marR="0" marT="53579" marB="535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gradFill>
                      <a:gsLst>
                        <a:gs pos="3000">
                          <a:srgbClr val="C00000"/>
                        </a:gs>
                        <a:gs pos="45000">
                          <a:srgbClr val="E1232F"/>
                        </a:gs>
                      </a:gsLst>
                      <a:lin ang="16200000" scaled="1"/>
                    </a:gradFill>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6</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en-US" altLang="ja-JP" sz="600" b="1" i="0" u="none" strike="noStrike" dirty="0">
                          <a:solidFill>
                            <a:srgbClr val="000000"/>
                          </a:solidFill>
                          <a:effectLst/>
                          <a:latin typeface="メイリオ" panose="020B0604030504040204" pitchFamily="34" charset="-128"/>
                          <a:ea typeface="メイリオ" panose="020B0604030504040204" pitchFamily="34" charset="-128"/>
                        </a:rPr>
                        <a:t>60</a:t>
                      </a: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秒動画制作</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（追加</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15</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カット前後）</a:t>
                      </a:r>
                      <a:endParaRPr lang="ja-JP" altLang="en-US"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¥350,000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en-US" altLang="ja-JP" sz="600" b="0" i="0" u="none" strike="noStrike" dirty="0">
                          <a:solidFill>
                            <a:srgbClr val="FF0000"/>
                          </a:solidFill>
                          <a:effectLst/>
                          <a:latin typeface="メイリオ" panose="020B0604030504040204" pitchFamily="34" charset="-128"/>
                          <a:ea typeface="メイリオ" panose="020B0604030504040204" pitchFamily="34" charset="-128"/>
                        </a:rPr>
                        <a:t>※60</a:t>
                      </a:r>
                      <a:r>
                        <a:rPr lang="ja-JP" altLang="en-US" sz="600" b="0" i="0" u="none" strike="noStrike">
                          <a:solidFill>
                            <a:srgbClr val="FF0000"/>
                          </a:solidFill>
                          <a:effectLst/>
                          <a:latin typeface="メイリオ" panose="020B0604030504040204" pitchFamily="34" charset="-128"/>
                          <a:ea typeface="メイリオ" panose="020B0604030504040204" pitchFamily="34" charset="-128"/>
                        </a:rPr>
                        <a:t>秒以上は都度積算</a:t>
                      </a:r>
                      <a:br>
                        <a:rPr lang="ja-JP" altLang="en-US" sz="600" b="0" i="0" u="none" strike="noStrike">
                          <a:solidFill>
                            <a:srgbClr val="000000"/>
                          </a:solidFill>
                          <a:effectLst/>
                          <a:latin typeface="メイリオ" panose="020B0604030504040204" pitchFamily="34" charset="-128"/>
                          <a:ea typeface="メイリオ" panose="020B0604030504040204" pitchFamily="34" charset="-128"/>
                        </a:rPr>
                      </a:b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基本プランの</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15</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秒動画制作を</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60</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秒（追加</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45</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秒）動画にする場合の追加費用です。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extLst>
                  <a:ext uri="{0D108BD9-81ED-4DB2-BD59-A6C34878D82A}">
                    <a16:rowId xmlns:a16="http://schemas.microsoft.com/office/drawing/2014/main" val="2537305845"/>
                  </a:ext>
                </a:extLst>
              </a:tr>
              <a:tr h="228504">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7</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en-US" altLang="ja-JP" sz="600" b="1" i="0" u="none" strike="noStrike" dirty="0">
                          <a:solidFill>
                            <a:srgbClr val="000000"/>
                          </a:solidFill>
                          <a:effectLst/>
                          <a:latin typeface="メイリオ" panose="020B0604030504040204" pitchFamily="34" charset="-128"/>
                          <a:ea typeface="メイリオ" panose="020B0604030504040204" pitchFamily="34" charset="-128"/>
                        </a:rPr>
                        <a:t>60</a:t>
                      </a: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秒動画制作時のナレーション・</a:t>
                      </a:r>
                      <a:r>
                        <a:rPr lang="en" sz="600" b="1" i="0" u="none" strike="noStrike" dirty="0">
                          <a:solidFill>
                            <a:srgbClr val="000000"/>
                          </a:solidFill>
                          <a:effectLst/>
                          <a:latin typeface="メイリオ" panose="020B0604030504040204" pitchFamily="34" charset="-128"/>
                          <a:ea typeface="メイリオ" panose="020B0604030504040204" pitchFamily="34" charset="-128"/>
                        </a:rPr>
                        <a:t>MA</a:t>
                      </a: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の追加</a:t>
                      </a: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¥60,000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en-US" altLang="ja-JP" sz="600" b="0" i="0" u="none" strike="noStrike" dirty="0">
                          <a:solidFill>
                            <a:srgbClr val="FF0000"/>
                          </a:solidFill>
                          <a:effectLst/>
                          <a:latin typeface="メイリオ" panose="020B0604030504040204" pitchFamily="34" charset="-128"/>
                          <a:ea typeface="メイリオ" panose="020B0604030504040204" pitchFamily="34" charset="-128"/>
                        </a:rPr>
                        <a:t>※60</a:t>
                      </a:r>
                      <a:r>
                        <a:rPr lang="ja-JP" altLang="en-US" sz="600" b="0" i="0" u="none" strike="noStrike">
                          <a:solidFill>
                            <a:srgbClr val="FF0000"/>
                          </a:solidFill>
                          <a:effectLst/>
                          <a:latin typeface="メイリオ" panose="020B0604030504040204" pitchFamily="34" charset="-128"/>
                          <a:ea typeface="メイリオ" panose="020B0604030504040204" pitchFamily="34" charset="-128"/>
                        </a:rPr>
                        <a:t>秒以上は都度積算</a:t>
                      </a:r>
                      <a:br>
                        <a:rPr lang="ja-JP" altLang="en-US" sz="600" b="0" i="0" u="none" strike="noStrike">
                          <a:solidFill>
                            <a:srgbClr val="000000"/>
                          </a:solidFill>
                          <a:effectLst/>
                          <a:latin typeface="メイリオ" panose="020B0604030504040204" pitchFamily="34" charset="-128"/>
                          <a:ea typeface="メイリオ" panose="020B0604030504040204" pitchFamily="34" charset="-128"/>
                        </a:rPr>
                      </a:b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上記</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60</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秒（追加</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45</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秒）動画を制作する場合の音源に関する追加費用です。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extLst>
                  <a:ext uri="{0D108BD9-81ED-4DB2-BD59-A6C34878D82A}">
                    <a16:rowId xmlns:a16="http://schemas.microsoft.com/office/drawing/2014/main" val="4181154033"/>
                  </a:ext>
                </a:extLst>
              </a:tr>
              <a:tr h="198908">
                <a:tc rowSpan="2">
                  <a:txBody>
                    <a:bodyPr/>
                    <a:lstStyle/>
                    <a:p>
                      <a:pPr algn="ctr" fontAlgn="ctr"/>
                      <a:r>
                        <a:rPr lang="ja-JP" altLang="en-US" sz="800" b="1" i="0" u="none" strike="noStrike">
                          <a:solidFill>
                            <a:schemeClr val="bg1"/>
                          </a:solidFill>
                          <a:effectLst/>
                          <a:latin typeface="メイリオ" panose="020B0604030504040204" pitchFamily="34" charset="-128"/>
                          <a:ea typeface="メイリオ" panose="020B0604030504040204" pitchFamily="34" charset="-128"/>
                        </a:rPr>
                        <a:t>縦型動画制作</a:t>
                      </a:r>
                    </a:p>
                  </a:txBody>
                  <a:tcPr marL="0" marR="0" marT="53579" marB="535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gradFill>
                      <a:gsLst>
                        <a:gs pos="3000">
                          <a:srgbClr val="C00000"/>
                        </a:gs>
                        <a:gs pos="45000">
                          <a:srgbClr val="E1232F"/>
                        </a:gs>
                      </a:gsLst>
                      <a:lin ang="16200000" scaled="1"/>
                    </a:gradFill>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8</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縦型動画制作</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（既存動画と静止画の組合せ）</a:t>
                      </a:r>
                      <a:endParaRPr lang="ja-JP" altLang="en-US"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ctr" fontAlgn="ctr"/>
                      <a:r>
                        <a:rPr lang="en-US" altLang="ja-JP" sz="500" b="1" i="0" u="none" strike="noStrike">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¥30,000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横</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16:9</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の動画に静止画を組み合わた縦型動画を制作する場合の費用です。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extLst>
                  <a:ext uri="{0D108BD9-81ED-4DB2-BD59-A6C34878D82A}">
                    <a16:rowId xmlns:a16="http://schemas.microsoft.com/office/drawing/2014/main" val="512521026"/>
                  </a:ext>
                </a:extLst>
              </a:tr>
              <a:tr h="198908">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9</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縦型動画制作（縦型映像用に完全組み換え）</a:t>
                      </a: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¥180,000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縦型</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9:16</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用に完全変更する場合の費用です。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extLst>
                  <a:ext uri="{0D108BD9-81ED-4DB2-BD59-A6C34878D82A}">
                    <a16:rowId xmlns:a16="http://schemas.microsoft.com/office/drawing/2014/main" val="162832472"/>
                  </a:ext>
                </a:extLst>
              </a:tr>
              <a:tr h="198908">
                <a:tc rowSpan="2">
                  <a:txBody>
                    <a:bodyPr/>
                    <a:lstStyle/>
                    <a:p>
                      <a:pPr algn="ctr" fontAlgn="ctr"/>
                      <a:r>
                        <a:rPr lang="ja-JP" altLang="en-US" sz="800" b="1" i="0" u="none" strike="noStrike">
                          <a:solidFill>
                            <a:schemeClr val="bg1"/>
                          </a:solidFill>
                          <a:effectLst/>
                          <a:latin typeface="メイリオ" panose="020B0604030504040204" pitchFamily="34" charset="-128"/>
                          <a:ea typeface="メイリオ" panose="020B0604030504040204" pitchFamily="34" charset="-128"/>
                        </a:rPr>
                        <a:t>音源収録関連</a:t>
                      </a:r>
                    </a:p>
                  </a:txBody>
                  <a:tcPr marL="0" marR="0" marT="53579" marB="535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gradFill>
                      <a:gsLst>
                        <a:gs pos="3000">
                          <a:srgbClr val="C00000"/>
                        </a:gs>
                        <a:gs pos="45000">
                          <a:srgbClr val="E1232F"/>
                        </a:gs>
                      </a:gsLst>
                      <a:lin ang="16200000" scaled="1"/>
                    </a:gradFill>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10</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ナレーターぶら下がり</a:t>
                      </a: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¥12,000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基本となる</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15</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秒動画の一部ナレーション違いなどの動画を制作する場合のナレーター費用です。（全タイプ同時収録限定）</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extLst>
                  <a:ext uri="{0D108BD9-81ED-4DB2-BD59-A6C34878D82A}">
                    <a16:rowId xmlns:a16="http://schemas.microsoft.com/office/drawing/2014/main" val="4154264602"/>
                  </a:ext>
                </a:extLst>
              </a:tr>
              <a:tr h="198908">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11</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ナレーション収録　単独実施</a:t>
                      </a: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式</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¥100,000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ナレーション、</a:t>
                      </a:r>
                      <a:r>
                        <a:rPr lang="en" sz="600" b="0" i="0" u="none" strike="noStrike" dirty="0">
                          <a:solidFill>
                            <a:srgbClr val="000000"/>
                          </a:solidFill>
                          <a:effectLst/>
                          <a:latin typeface="メイリオ" panose="020B0604030504040204" pitchFamily="34" charset="-128"/>
                          <a:ea typeface="メイリオ" panose="020B0604030504040204" pitchFamily="34" charset="-128"/>
                        </a:rPr>
                        <a:t>BGM</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などの音収録を単独で実施する場合の費用です。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extLst>
                  <a:ext uri="{0D108BD9-81ED-4DB2-BD59-A6C34878D82A}">
                    <a16:rowId xmlns:a16="http://schemas.microsoft.com/office/drawing/2014/main" val="3826701996"/>
                  </a:ext>
                </a:extLst>
              </a:tr>
              <a:tr h="198908">
                <a:tc rowSpan="3">
                  <a:txBody>
                    <a:bodyPr/>
                    <a:lstStyle/>
                    <a:p>
                      <a:pPr algn="ctr" fontAlgn="ctr"/>
                      <a:r>
                        <a:rPr lang="ja-JP" altLang="en-US" sz="800" b="1" i="0" u="none" strike="noStrike">
                          <a:solidFill>
                            <a:schemeClr val="bg1"/>
                          </a:solidFill>
                          <a:effectLst/>
                          <a:latin typeface="メイリオ" panose="020B0604030504040204" pitchFamily="34" charset="-128"/>
                          <a:ea typeface="メイリオ" panose="020B0604030504040204" pitchFamily="34" charset="-128"/>
                        </a:rPr>
                        <a:t>デザイン制作</a:t>
                      </a:r>
                    </a:p>
                  </a:txBody>
                  <a:tcPr marL="0" marR="0" marT="53579" marB="535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gradFill>
                      <a:gsLst>
                        <a:gs pos="3000">
                          <a:srgbClr val="C00000"/>
                        </a:gs>
                        <a:gs pos="45000">
                          <a:srgbClr val="E1232F"/>
                        </a:gs>
                      </a:gsLst>
                      <a:lin ang="16200000" scaled="1"/>
                    </a:gradFill>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12</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静止画バナー制作　</a:t>
                      </a: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及び　リサイズ</a:t>
                      </a: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¥15,000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バナー</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タイプの制作やレイアウト変更します。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extLst>
                  <a:ext uri="{0D108BD9-81ED-4DB2-BD59-A6C34878D82A}">
                    <a16:rowId xmlns:a16="http://schemas.microsoft.com/office/drawing/2014/main" val="3944276529"/>
                  </a:ext>
                </a:extLst>
              </a:tr>
              <a:tr h="228504">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13</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l" fontAlgn="ct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ヤフーパッケージリッチ用</a:t>
                      </a:r>
                      <a:r>
                        <a:rPr lang="en-US" altLang="ja-JP" sz="600" b="1" i="0" u="none" strike="noStrike" dirty="0">
                          <a:solidFill>
                            <a:srgbClr val="000000"/>
                          </a:solidFill>
                          <a:effectLst/>
                          <a:latin typeface="メイリオ" panose="020B0604030504040204" pitchFamily="34" charset="-128"/>
                          <a:ea typeface="メイリオ" panose="020B0604030504040204" pitchFamily="34" charset="-128"/>
                        </a:rPr>
                        <a:t> </a:t>
                      </a: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静止画バナー制作</a:t>
                      </a:r>
                      <a:endParaRPr lang="ja-JP" altLang="en-US"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ctr" fontAlgn="ct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１式</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¥35,000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ヤフーパッケージリッチの入稿に必要なバナー４種（メインバナー</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右サイドバナー</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左サイドバナー</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中央バナー）を制作します。</a:t>
                      </a:r>
                      <a:endParaRPr lang="en-US" altLang="ja-JP" sz="600" b="0" i="0" u="none" strike="noStrike" dirty="0">
                        <a:solidFill>
                          <a:srgbClr val="000000"/>
                        </a:solidFill>
                        <a:effectLst/>
                        <a:latin typeface="メイリオ" panose="020B0604030504040204" pitchFamily="34" charset="-128"/>
                        <a:ea typeface="メイリオ" panose="020B0604030504040204" pitchFamily="34"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メインバナー以外の３種のバナーを制作する場合は一式￥</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20,000</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円に制作します。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extLst>
                  <a:ext uri="{0D108BD9-81ED-4DB2-BD59-A6C34878D82A}">
                    <a16:rowId xmlns:a16="http://schemas.microsoft.com/office/drawing/2014/main" val="3871861893"/>
                  </a:ext>
                </a:extLst>
              </a:tr>
              <a:tr h="228504">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14</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E6E3"/>
                    </a:solidFill>
                  </a:tcPr>
                </a:tc>
                <a:tc>
                  <a:txBody>
                    <a:bodyPr/>
                    <a:lstStyle/>
                    <a:p>
                      <a:pPr algn="l"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コンテ再制作</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5</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カット前後）　</a:t>
                      </a:r>
                      <a:endParaRPr lang="ja-JP" altLang="en-US"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E6E3"/>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¥60,000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E6E3"/>
                    </a:solidFill>
                  </a:tcPr>
                </a:tc>
                <a:tc>
                  <a:txBody>
                    <a:bodyPr/>
                    <a:lstStyle/>
                    <a:p>
                      <a:pPr algn="l" fontAlgn="ctr"/>
                      <a:r>
                        <a:rPr lang="en-US" altLang="ja-JP" sz="600" b="0" i="0" u="none" strike="noStrike" dirty="0">
                          <a:solidFill>
                            <a:srgbClr val="FF0000"/>
                          </a:solidFill>
                          <a:effectLst/>
                          <a:latin typeface="メイリオ" panose="020B0604030504040204" pitchFamily="34" charset="-128"/>
                          <a:ea typeface="メイリオ" panose="020B0604030504040204" pitchFamily="34" charset="-128"/>
                        </a:rPr>
                        <a:t>※</a:t>
                      </a:r>
                      <a:r>
                        <a:rPr lang="ja-JP" altLang="en-US" sz="600" b="0" i="0" u="none" strike="noStrike">
                          <a:solidFill>
                            <a:srgbClr val="FF0000"/>
                          </a:solidFill>
                          <a:effectLst/>
                          <a:latin typeface="メイリオ" panose="020B0604030504040204" pitchFamily="34" charset="-128"/>
                          <a:ea typeface="メイリオ" panose="020B0604030504040204" pitchFamily="34" charset="-128"/>
                        </a:rPr>
                        <a:t>基本プラン発注案件のみ対象</a:t>
                      </a:r>
                      <a:br>
                        <a:rPr lang="ja-JP" altLang="en-US" sz="600" b="0" i="0" u="none" strike="noStrike">
                          <a:solidFill>
                            <a:srgbClr val="000000"/>
                          </a:solidFill>
                          <a:effectLst/>
                          <a:latin typeface="メイリオ" panose="020B0604030504040204" pitchFamily="34" charset="-128"/>
                          <a:ea typeface="メイリオ" panose="020B0604030504040204" pitchFamily="34" charset="-128"/>
                        </a:rPr>
                      </a:b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絵コンテを全て作り直します。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E6E3"/>
                    </a:solidFill>
                  </a:tcPr>
                </a:tc>
                <a:extLst>
                  <a:ext uri="{0D108BD9-81ED-4DB2-BD59-A6C34878D82A}">
                    <a16:rowId xmlns:a16="http://schemas.microsoft.com/office/drawing/2014/main" val="1770587395"/>
                  </a:ext>
                </a:extLst>
              </a:tr>
              <a:tr h="228504">
                <a:tc rowSpan="7">
                  <a:txBody>
                    <a:bodyPr/>
                    <a:lstStyle/>
                    <a:p>
                      <a:pPr algn="ctr" fontAlgn="ctr"/>
                      <a:r>
                        <a:rPr lang="ja-JP" altLang="en-US" sz="800" b="1" i="0" u="none" strike="noStrike">
                          <a:solidFill>
                            <a:schemeClr val="bg1"/>
                          </a:solidFill>
                          <a:effectLst/>
                          <a:latin typeface="メイリオ" panose="020B0604030504040204" pitchFamily="34" charset="-128"/>
                          <a:ea typeface="メイリオ" panose="020B0604030504040204" pitchFamily="34" charset="-128"/>
                        </a:rPr>
                        <a:t>その他</a:t>
                      </a:r>
                    </a:p>
                  </a:txBody>
                  <a:tcPr marL="0" marR="0" marT="53579" marB="535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gradFill>
                      <a:gsLst>
                        <a:gs pos="3000">
                          <a:srgbClr val="C00000"/>
                        </a:gs>
                        <a:gs pos="45000">
                          <a:srgbClr val="E1232F"/>
                        </a:gs>
                      </a:gsLst>
                      <a:lin ang="16200000" scaled="1"/>
                    </a:gradFill>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15</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7F5"/>
                    </a:solidFill>
                  </a:tcPr>
                </a:tc>
                <a:tc>
                  <a:txBody>
                    <a:bodyPr/>
                    <a:lstStyle/>
                    <a:p>
                      <a:pPr algn="l"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動画再制作</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5</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カット前後）　</a:t>
                      </a:r>
                      <a:endParaRPr lang="ja-JP" altLang="en-US"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7F5"/>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7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¥180,000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7F5"/>
                    </a:solidFill>
                  </a:tcPr>
                </a:tc>
                <a:tc>
                  <a:txBody>
                    <a:bodyPr/>
                    <a:lstStyle/>
                    <a:p>
                      <a:pPr algn="l" fontAlgn="ctr"/>
                      <a:r>
                        <a:rPr lang="en-US" altLang="ja-JP" sz="600" b="0" i="0" u="none" strike="noStrike" dirty="0">
                          <a:solidFill>
                            <a:srgbClr val="FF0000"/>
                          </a:solidFill>
                          <a:effectLst/>
                          <a:latin typeface="メイリオ" panose="020B0604030504040204" pitchFamily="34" charset="-128"/>
                          <a:ea typeface="メイリオ" panose="020B0604030504040204" pitchFamily="34" charset="-128"/>
                        </a:rPr>
                        <a:t>※</a:t>
                      </a:r>
                      <a:r>
                        <a:rPr lang="ja-JP" altLang="en-US" sz="600" b="0" i="0" u="none" strike="noStrike">
                          <a:solidFill>
                            <a:srgbClr val="FF0000"/>
                          </a:solidFill>
                          <a:effectLst/>
                          <a:latin typeface="メイリオ" panose="020B0604030504040204" pitchFamily="34" charset="-128"/>
                          <a:ea typeface="メイリオ" panose="020B0604030504040204" pitchFamily="34" charset="-128"/>
                        </a:rPr>
                        <a:t>基本プラン発注案件のみ対象</a:t>
                      </a:r>
                      <a:br>
                        <a:rPr lang="ja-JP" altLang="en-US" sz="600" b="0" i="0" u="none" strike="noStrike">
                          <a:solidFill>
                            <a:srgbClr val="000000"/>
                          </a:solidFill>
                          <a:effectLst/>
                          <a:latin typeface="メイリオ" panose="020B0604030504040204" pitchFamily="34" charset="-128"/>
                          <a:ea typeface="メイリオ" panose="020B0604030504040204" pitchFamily="34" charset="-128"/>
                        </a:rPr>
                      </a:b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絵コンテを全て作り直し、動画を制作します。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7F5"/>
                    </a:solidFill>
                  </a:tcPr>
                </a:tc>
                <a:extLst>
                  <a:ext uri="{0D108BD9-81ED-4DB2-BD59-A6C34878D82A}">
                    <a16:rowId xmlns:a16="http://schemas.microsoft.com/office/drawing/2014/main" val="48016609"/>
                  </a:ext>
                </a:extLst>
              </a:tr>
              <a:tr h="168792">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16</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動画データ変換</a:t>
                      </a: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¥15,000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各種媒体用にデータ変換を行います。（シネアド、交通広告、</a:t>
                      </a:r>
                      <a:r>
                        <a:rPr lang="en" sz="600" b="0" i="0" u="none" strike="noStrike" dirty="0">
                          <a:solidFill>
                            <a:srgbClr val="000000"/>
                          </a:solidFill>
                          <a:effectLst/>
                          <a:latin typeface="メイリオ" panose="020B0604030504040204" pitchFamily="34" charset="-128"/>
                          <a:ea typeface="メイリオ" panose="020B0604030504040204" pitchFamily="34" charset="-128"/>
                        </a:rPr>
                        <a:t>SNS、</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ユーチューブなど）</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extLst>
                  <a:ext uri="{0D108BD9-81ED-4DB2-BD59-A6C34878D82A}">
                    <a16:rowId xmlns:a16="http://schemas.microsoft.com/office/drawing/2014/main" val="1344745691"/>
                  </a:ext>
                </a:extLst>
              </a:tr>
              <a:tr h="198908">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17</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7F5"/>
                    </a:solidFill>
                  </a:tcPr>
                </a:tc>
                <a:tc>
                  <a:txBody>
                    <a:bodyPr/>
                    <a:lstStyle/>
                    <a:p>
                      <a:pPr algn="l"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素材選定</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（購入費は別途実費）</a:t>
                      </a:r>
                      <a:endParaRPr lang="ja-JP" altLang="en-US"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7F5"/>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式</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7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¥15,000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7F5"/>
                    </a:solidFill>
                  </a:tcPr>
                </a:tc>
                <a:tc>
                  <a:txBody>
                    <a:bodyPr/>
                    <a:lstStyle/>
                    <a:p>
                      <a:pPr algn="l" fontAlgn="ct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フリー素材、購入素材の選定をご依頼頂く場合の費用です。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7F5"/>
                    </a:solidFill>
                  </a:tcPr>
                </a:tc>
                <a:extLst>
                  <a:ext uri="{0D108BD9-81ED-4DB2-BD59-A6C34878D82A}">
                    <a16:rowId xmlns:a16="http://schemas.microsoft.com/office/drawing/2014/main" val="553221817"/>
                  </a:ext>
                </a:extLst>
              </a:tr>
              <a:tr h="198908">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18</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ナレーター声サンプル事前提出</a:t>
                      </a: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式</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¥25,000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事前にナレーターサンプルを３パターン提出し選定頂けます。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extLst>
                  <a:ext uri="{0D108BD9-81ED-4DB2-BD59-A6C34878D82A}">
                    <a16:rowId xmlns:a16="http://schemas.microsoft.com/office/drawing/2014/main" val="1558319670"/>
                  </a:ext>
                </a:extLst>
              </a:tr>
              <a:tr h="198908">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19</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7F5"/>
                    </a:solidFill>
                  </a:tcPr>
                </a:tc>
                <a:tc>
                  <a:txBody>
                    <a:bodyPr/>
                    <a:lstStyle/>
                    <a:p>
                      <a:pPr algn="l" fontAlgn="ctr"/>
                      <a:r>
                        <a:rPr lang="en" sz="600" b="1" i="0" u="none" strike="noStrike" dirty="0">
                          <a:solidFill>
                            <a:srgbClr val="000000"/>
                          </a:solidFill>
                          <a:effectLst/>
                          <a:latin typeface="メイリオ" panose="020B0604030504040204" pitchFamily="34" charset="-128"/>
                          <a:ea typeface="メイリオ" panose="020B0604030504040204" pitchFamily="34" charset="-128"/>
                        </a:rPr>
                        <a:t>BGM</a:t>
                      </a: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サンプル事前提出</a:t>
                      </a: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7F5"/>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式</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7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¥25,000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7F5"/>
                    </a:solidFill>
                  </a:tcPr>
                </a:tc>
                <a:tc>
                  <a:txBody>
                    <a:bodyPr/>
                    <a:lstStyle/>
                    <a:p>
                      <a:pPr algn="l" fontAlgn="ct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事前に</a:t>
                      </a:r>
                      <a:r>
                        <a:rPr lang="en" sz="600" b="0" i="0" u="none" strike="noStrike" dirty="0">
                          <a:solidFill>
                            <a:srgbClr val="000000"/>
                          </a:solidFill>
                          <a:effectLst/>
                          <a:latin typeface="メイリオ" panose="020B0604030504040204" pitchFamily="34" charset="-128"/>
                          <a:ea typeface="メイリオ" panose="020B0604030504040204" pitchFamily="34" charset="-128"/>
                        </a:rPr>
                        <a:t>BGM</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サンプルを３パターン提出し選定頂けます。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7F5"/>
                    </a:solidFill>
                  </a:tcPr>
                </a:tc>
                <a:extLst>
                  <a:ext uri="{0D108BD9-81ED-4DB2-BD59-A6C34878D82A}">
                    <a16:rowId xmlns:a16="http://schemas.microsoft.com/office/drawing/2014/main" val="3921749219"/>
                  </a:ext>
                </a:extLst>
              </a:tr>
              <a:tr h="198908">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20</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追加</a:t>
                      </a:r>
                      <a:r>
                        <a:rPr lang="en" sz="600" b="1" i="0" u="none" strike="noStrike" dirty="0">
                          <a:solidFill>
                            <a:srgbClr val="000000"/>
                          </a:solidFill>
                          <a:effectLst/>
                          <a:latin typeface="メイリオ" panose="020B0604030504040204" pitchFamily="34" charset="-128"/>
                          <a:ea typeface="メイリオ" panose="020B0604030504040204" pitchFamily="34" charset="-128"/>
                        </a:rPr>
                        <a:t>BGM</a:t>
                      </a: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提出</a:t>
                      </a: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式</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¥30,000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お任せ</a:t>
                      </a:r>
                      <a:r>
                        <a:rPr lang="en" sz="600" b="0" i="0" u="none" strike="noStrike" dirty="0">
                          <a:solidFill>
                            <a:srgbClr val="000000"/>
                          </a:solidFill>
                          <a:effectLst/>
                          <a:latin typeface="メイリオ" panose="020B0604030504040204" pitchFamily="34" charset="-128"/>
                          <a:ea typeface="メイリオ" panose="020B0604030504040204" pitchFamily="34" charset="-128"/>
                        </a:rPr>
                        <a:t>BGM</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を変更したい場合の費用です。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extLst>
                  <a:ext uri="{0D108BD9-81ED-4DB2-BD59-A6C34878D82A}">
                    <a16:rowId xmlns:a16="http://schemas.microsoft.com/office/drawing/2014/main" val="1632106859"/>
                  </a:ext>
                </a:extLst>
              </a:tr>
              <a:tr h="198908">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21</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7F5"/>
                    </a:solidFill>
                  </a:tcPr>
                </a:tc>
                <a:tc>
                  <a:txBody>
                    <a:bodyPr/>
                    <a:lstStyle/>
                    <a:p>
                      <a:pPr algn="l"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動画制作特急対応</a:t>
                      </a: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7F5"/>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7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¥120,000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7F5"/>
                    </a:solidFill>
                  </a:tcPr>
                </a:tc>
                <a:tc>
                  <a:txBody>
                    <a:bodyPr/>
                    <a:lstStyle/>
                    <a:p>
                      <a:pPr algn="l" fontAlgn="ct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動画制作素材・ヒアリングシートの入稿日を起算日として</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10</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営業日以内に動画制作をご依頼の場合に計上させて頂きます。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7F5"/>
                    </a:solidFill>
                  </a:tcPr>
                </a:tc>
                <a:extLst>
                  <a:ext uri="{0D108BD9-81ED-4DB2-BD59-A6C34878D82A}">
                    <a16:rowId xmlns:a16="http://schemas.microsoft.com/office/drawing/2014/main" val="1611541737"/>
                  </a:ext>
                </a:extLst>
              </a:tr>
              <a:tr h="228504">
                <a:tc rowSpan="4">
                  <a:txBody>
                    <a:bodyPr/>
                    <a:lstStyle/>
                    <a:p>
                      <a:pPr algn="ctr" fontAlgn="ctr"/>
                      <a:r>
                        <a:rPr lang="en" sz="800" b="1" i="0" u="none" strike="noStrike" dirty="0">
                          <a:solidFill>
                            <a:schemeClr val="bg1"/>
                          </a:solidFill>
                          <a:effectLst/>
                          <a:latin typeface="メイリオ" panose="020B0604030504040204" pitchFamily="34" charset="-128"/>
                          <a:ea typeface="メイリオ" panose="020B0604030504040204" pitchFamily="34" charset="-128"/>
                        </a:rPr>
                        <a:t>TV</a:t>
                      </a:r>
                      <a:r>
                        <a:rPr lang="ja-JP" altLang="en-US" sz="800" b="1" i="0" u="none" strike="noStrike">
                          <a:solidFill>
                            <a:schemeClr val="bg1"/>
                          </a:solidFill>
                          <a:effectLst/>
                          <a:latin typeface="メイリオ" panose="020B0604030504040204" pitchFamily="34" charset="-128"/>
                          <a:ea typeface="メイリオ" panose="020B0604030504040204" pitchFamily="34" charset="-128"/>
                        </a:rPr>
                        <a:t>局納品関連</a:t>
                      </a:r>
                    </a:p>
                  </a:txBody>
                  <a:tcPr marL="0" marR="0" marT="53579" marB="535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gradFill>
                      <a:gsLst>
                        <a:gs pos="3000">
                          <a:srgbClr val="C00000"/>
                        </a:gs>
                        <a:gs pos="45000">
                          <a:srgbClr val="E1232F"/>
                        </a:gs>
                      </a:gsLst>
                      <a:lin ang="16200000" scaled="1"/>
                    </a:gradFill>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22</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en" sz="600" b="1" i="0" u="none" strike="noStrike" dirty="0">
                          <a:solidFill>
                            <a:srgbClr val="000000"/>
                          </a:solidFill>
                          <a:effectLst/>
                          <a:latin typeface="メイリオ" panose="020B0604030504040204" pitchFamily="34" charset="-128"/>
                          <a:ea typeface="メイリオ" panose="020B0604030504040204" pitchFamily="34" charset="-128"/>
                        </a:rPr>
                        <a:t>XDCAM</a:t>
                      </a: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プリント</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a:t>
                      </a:r>
                      <a:r>
                        <a:rPr lang="en" sz="600" b="0" i="0" u="none" strike="noStrike" dirty="0">
                          <a:solidFill>
                            <a:srgbClr val="000000"/>
                          </a:solidFill>
                          <a:effectLst/>
                          <a:latin typeface="メイリオ" panose="020B0604030504040204" pitchFamily="34" charset="-128"/>
                          <a:ea typeface="メイリオ" panose="020B0604030504040204" pitchFamily="34" charset="-128"/>
                        </a:rPr>
                        <a:t>NEW）　　　</a:t>
                      </a:r>
                      <a:r>
                        <a:rPr lang="en" sz="600" b="1" i="0" u="none" strike="noStrike" dirty="0">
                          <a:solidFill>
                            <a:srgbClr val="000000"/>
                          </a:solidFill>
                          <a:effectLst/>
                          <a:latin typeface="メイリオ" panose="020B0604030504040204" pitchFamily="34" charset="-128"/>
                          <a:ea typeface="メイリオ" panose="020B0604030504040204" pitchFamily="34" charset="-128"/>
                        </a:rPr>
                        <a:t>　　　　</a:t>
                      </a: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¥25,000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en-US" altLang="ja-JP" sz="600" b="0" i="0" u="none" strike="noStrike" dirty="0">
                          <a:solidFill>
                            <a:srgbClr val="FF0000"/>
                          </a:solidFill>
                          <a:effectLst/>
                          <a:latin typeface="メイリオ" panose="020B0604030504040204" pitchFamily="34" charset="-128"/>
                          <a:ea typeface="メイリオ" panose="020B0604030504040204" pitchFamily="34" charset="-128"/>
                        </a:rPr>
                        <a:t>※</a:t>
                      </a:r>
                      <a:r>
                        <a:rPr lang="ja-JP" altLang="en-US" sz="600" b="0" i="0" u="none" strike="noStrike">
                          <a:solidFill>
                            <a:srgbClr val="FF0000"/>
                          </a:solidFill>
                          <a:effectLst/>
                          <a:latin typeface="メイリオ" panose="020B0604030504040204" pitchFamily="34" charset="-128"/>
                          <a:ea typeface="メイリオ" panose="020B0604030504040204" pitchFamily="34" charset="-128"/>
                        </a:rPr>
                        <a:t>動画制作発注案件のみ対象の特別価格</a:t>
                      </a:r>
                      <a:br>
                        <a:rPr lang="ja-JP" altLang="en-US" sz="600" b="0" i="0" u="none" strike="noStrike">
                          <a:solidFill>
                            <a:srgbClr val="000000"/>
                          </a:solidFill>
                          <a:effectLst/>
                          <a:latin typeface="メイリオ" panose="020B0604030504040204" pitchFamily="34" charset="-128"/>
                          <a:ea typeface="メイリオ" panose="020B0604030504040204" pitchFamily="34" charset="-128"/>
                        </a:rPr>
                      </a:b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素材数毎（</a:t>
                      </a:r>
                      <a:r>
                        <a:rPr lang="en" sz="600" b="0" i="0" u="none" strike="noStrike" dirty="0">
                          <a:solidFill>
                            <a:srgbClr val="000000"/>
                          </a:solidFill>
                          <a:effectLst/>
                          <a:latin typeface="メイリオ" panose="020B0604030504040204" pitchFamily="34" charset="-128"/>
                          <a:ea typeface="メイリオ" panose="020B0604030504040204" pitchFamily="34" charset="-128"/>
                        </a:rPr>
                        <a:t>MXF</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ファイル作成費、</a:t>
                      </a:r>
                      <a:r>
                        <a:rPr lang="en" sz="600" b="0" i="0" u="none" strike="noStrike" dirty="0">
                          <a:solidFill>
                            <a:srgbClr val="000000"/>
                          </a:solidFill>
                          <a:effectLst/>
                          <a:latin typeface="メイリオ" panose="020B0604030504040204" pitchFamily="34" charset="-128"/>
                          <a:ea typeface="メイリオ" panose="020B0604030504040204" pitchFamily="34" charset="-128"/>
                        </a:rPr>
                        <a:t>CM</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メタデータ登録費、</a:t>
                      </a:r>
                      <a:r>
                        <a:rPr lang="en" sz="600" b="0" i="0" u="none" strike="noStrike" dirty="0">
                          <a:solidFill>
                            <a:srgbClr val="000000"/>
                          </a:solidFill>
                          <a:effectLst/>
                          <a:latin typeface="メイリオ" panose="020B0604030504040204" pitchFamily="34" charset="-128"/>
                          <a:ea typeface="メイリオ" panose="020B0604030504040204" pitchFamily="34" charset="-128"/>
                        </a:rPr>
                        <a:t>NEW</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メディア費、メディアプリント費を含みます）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extLst>
                  <a:ext uri="{0D108BD9-81ED-4DB2-BD59-A6C34878D82A}">
                    <a16:rowId xmlns:a16="http://schemas.microsoft.com/office/drawing/2014/main" val="2501041307"/>
                  </a:ext>
                </a:extLst>
              </a:tr>
              <a:tr h="228504">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23</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7F5"/>
                    </a:solidFill>
                  </a:tcPr>
                </a:tc>
                <a:tc>
                  <a:txBody>
                    <a:bodyPr/>
                    <a:lstStyle/>
                    <a:p>
                      <a:pPr algn="l" fontAlgn="ctr"/>
                      <a:r>
                        <a:rPr lang="en" sz="600" b="1" i="0" u="none" strike="noStrike" dirty="0">
                          <a:solidFill>
                            <a:srgbClr val="000000"/>
                          </a:solidFill>
                          <a:effectLst/>
                          <a:latin typeface="メイリオ" panose="020B0604030504040204" pitchFamily="34" charset="-128"/>
                          <a:ea typeface="メイリオ" panose="020B0604030504040204" pitchFamily="34" charset="-128"/>
                        </a:rPr>
                        <a:t>XDCAM</a:t>
                      </a: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プリント</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a:t>
                      </a:r>
                      <a:r>
                        <a:rPr lang="en" sz="600" b="0" i="0" u="none" strike="noStrike" dirty="0">
                          <a:solidFill>
                            <a:srgbClr val="000000"/>
                          </a:solidFill>
                          <a:effectLst/>
                          <a:latin typeface="メイリオ" panose="020B0604030504040204" pitchFamily="34" charset="-128"/>
                          <a:ea typeface="メイリオ" panose="020B0604030504040204" pitchFamily="34" charset="-128"/>
                        </a:rPr>
                        <a:t>USED）　</a:t>
                      </a:r>
                      <a:endParaRPr lang="en"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7F5"/>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7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¥20,000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7F5"/>
                    </a:solidFill>
                  </a:tcPr>
                </a:tc>
                <a:tc>
                  <a:txBody>
                    <a:bodyPr/>
                    <a:lstStyle/>
                    <a:p>
                      <a:pPr algn="l" fontAlgn="ctr"/>
                      <a:r>
                        <a:rPr lang="en-US" altLang="ja-JP" sz="600" b="0" i="0" u="none" strike="noStrike" dirty="0">
                          <a:solidFill>
                            <a:srgbClr val="FF0000"/>
                          </a:solidFill>
                          <a:effectLst/>
                          <a:latin typeface="メイリオ" panose="020B0604030504040204" pitchFamily="34" charset="-128"/>
                          <a:ea typeface="メイリオ" panose="020B0604030504040204" pitchFamily="34" charset="-128"/>
                        </a:rPr>
                        <a:t>※</a:t>
                      </a:r>
                      <a:r>
                        <a:rPr lang="ja-JP" altLang="en-US" sz="600" b="0" i="0" u="none" strike="noStrike">
                          <a:solidFill>
                            <a:srgbClr val="FF0000"/>
                          </a:solidFill>
                          <a:effectLst/>
                          <a:latin typeface="メイリオ" panose="020B0604030504040204" pitchFamily="34" charset="-128"/>
                          <a:ea typeface="メイリオ" panose="020B0604030504040204" pitchFamily="34" charset="-128"/>
                        </a:rPr>
                        <a:t>動画制作発注案件のみ対象の特別価格</a:t>
                      </a:r>
                      <a:br>
                        <a:rPr lang="ja-JP" altLang="en-US" sz="600" b="0" i="0" u="none" strike="noStrike">
                          <a:solidFill>
                            <a:srgbClr val="000000"/>
                          </a:solidFill>
                          <a:effectLst/>
                          <a:latin typeface="メイリオ" panose="020B0604030504040204" pitchFamily="34" charset="-128"/>
                          <a:ea typeface="メイリオ" panose="020B0604030504040204" pitchFamily="34" charset="-128"/>
                        </a:rPr>
                      </a:b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素材数毎（</a:t>
                      </a:r>
                      <a:r>
                        <a:rPr lang="en" sz="600" b="0" i="0" u="none" strike="noStrike" dirty="0">
                          <a:solidFill>
                            <a:srgbClr val="000000"/>
                          </a:solidFill>
                          <a:effectLst/>
                          <a:latin typeface="メイリオ" panose="020B0604030504040204" pitchFamily="34" charset="-128"/>
                          <a:ea typeface="メイリオ" panose="020B0604030504040204" pitchFamily="34" charset="-128"/>
                        </a:rPr>
                        <a:t>MXF</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ファイル作成費、</a:t>
                      </a:r>
                      <a:r>
                        <a:rPr lang="en" sz="600" b="0" i="0" u="none" strike="noStrike" dirty="0">
                          <a:solidFill>
                            <a:srgbClr val="000000"/>
                          </a:solidFill>
                          <a:effectLst/>
                          <a:latin typeface="メイリオ" panose="020B0604030504040204" pitchFamily="34" charset="-128"/>
                          <a:ea typeface="メイリオ" panose="020B0604030504040204" pitchFamily="34" charset="-128"/>
                        </a:rPr>
                        <a:t>CM</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メタデータ登録費、メディアプリント費を含みます）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7F5"/>
                    </a:solidFill>
                  </a:tcPr>
                </a:tc>
                <a:extLst>
                  <a:ext uri="{0D108BD9-81ED-4DB2-BD59-A6C34878D82A}">
                    <a16:rowId xmlns:a16="http://schemas.microsoft.com/office/drawing/2014/main" val="3418175138"/>
                  </a:ext>
                </a:extLst>
              </a:tr>
              <a:tr h="198908">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24</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送料</a:t>
                      </a: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式</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r" fontAlgn="ctr"/>
                      <a:r>
                        <a:rPr lang="ja-JP" altLang="en-US" sz="800" b="1" i="0" u="none" strike="noStrike" dirty="0">
                          <a:solidFill>
                            <a:srgbClr val="000000"/>
                          </a:solidFill>
                          <a:effectLst/>
                          <a:latin typeface="メイリオ" panose="020B0604030504040204" pitchFamily="34" charset="-128"/>
                          <a:ea typeface="メイリオ" panose="020B0604030504040204" pitchFamily="34" charset="-128"/>
                        </a:rPr>
                        <a:t>～ </a:t>
                      </a: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¥3,500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en" sz="600" b="0" i="0" u="none" strike="noStrike" dirty="0">
                          <a:solidFill>
                            <a:srgbClr val="000000"/>
                          </a:solidFill>
                          <a:effectLst/>
                          <a:latin typeface="メイリオ" panose="020B0604030504040204" pitchFamily="34" charset="-128"/>
                          <a:ea typeface="メイリオ" panose="020B0604030504040204" pitchFamily="34" charset="-128"/>
                        </a:rPr>
                        <a:t>（XDCAM5</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本まで</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600" b="0" i="0" u="none" strike="noStrike">
                          <a:solidFill>
                            <a:srgbClr val="000000"/>
                          </a:solidFill>
                          <a:effectLst/>
                          <a:latin typeface="メイリオ" panose="020B0604030504040204" pitchFamily="34" charset="-128"/>
                          <a:ea typeface="メイリオ" panose="020B0604030504040204" pitchFamily="34" charset="-128"/>
                        </a:rPr>
                        <a:t>箇所あたり）九州以外　航空便で原則翌日配送いたします。</a:t>
                      </a: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extLst>
                  <a:ext uri="{0D108BD9-81ED-4DB2-BD59-A6C34878D82A}">
                    <a16:rowId xmlns:a16="http://schemas.microsoft.com/office/drawing/2014/main" val="2922376955"/>
                  </a:ext>
                </a:extLst>
              </a:tr>
              <a:tr h="246325">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25</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7F5"/>
                    </a:solidFill>
                  </a:tcPr>
                </a:tc>
                <a:tc>
                  <a:txBody>
                    <a:bodyPr/>
                    <a:lstStyle/>
                    <a:p>
                      <a:pPr algn="l" fontAlgn="ctr"/>
                      <a:r>
                        <a:rPr lang="en" sz="600" b="1" i="0" u="none" strike="noStrike" dirty="0">
                          <a:solidFill>
                            <a:srgbClr val="000000"/>
                          </a:solidFill>
                          <a:effectLst/>
                          <a:latin typeface="メイリオ" panose="020B0604030504040204" pitchFamily="34" charset="-128"/>
                          <a:ea typeface="メイリオ" panose="020B0604030504040204" pitchFamily="34" charset="-128"/>
                        </a:rPr>
                        <a:t>CM</a:t>
                      </a: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オンライン送稿</a:t>
                      </a:r>
                    </a:p>
                  </a:txBody>
                  <a:tcPr marL="36000" marR="4411"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7F5"/>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7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¥25,000</a:t>
                      </a:r>
                    </a:p>
                  </a:txBody>
                  <a:tcPr marL="4411" marR="5400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7F5"/>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600" b="0" i="0" u="none" strike="noStrike" dirty="0">
                          <a:solidFill>
                            <a:srgbClr val="FF0000"/>
                          </a:solidFill>
                          <a:effectLst/>
                          <a:latin typeface="メイリオ" panose="020B0604030504040204" pitchFamily="34" charset="-128"/>
                          <a:ea typeface="メイリオ" panose="020B0604030504040204" pitchFamily="34" charset="-128"/>
                        </a:rPr>
                        <a:t>※</a:t>
                      </a:r>
                      <a:r>
                        <a:rPr lang="ja-JP" altLang="en-US" sz="600" b="0" i="0" u="none" strike="noStrike" dirty="0">
                          <a:solidFill>
                            <a:srgbClr val="FF0000"/>
                          </a:solidFill>
                          <a:effectLst/>
                          <a:latin typeface="メイリオ" panose="020B0604030504040204" pitchFamily="34" charset="-128"/>
                          <a:ea typeface="メイリオ" panose="020B0604030504040204" pitchFamily="34" charset="-128"/>
                        </a:rPr>
                        <a:t>動画制作発注案件のみ対象の特別価格</a:t>
                      </a:r>
                      <a:b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b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素材数毎（</a:t>
                      </a:r>
                      <a:r>
                        <a:rPr lang="en" altLang="ja-JP" sz="600" b="0" i="0" u="none" strike="noStrike" dirty="0">
                          <a:solidFill>
                            <a:srgbClr val="000000"/>
                          </a:solidFill>
                          <a:effectLst/>
                          <a:latin typeface="メイリオ" panose="020B0604030504040204" pitchFamily="34" charset="-128"/>
                          <a:ea typeface="メイリオ" panose="020B0604030504040204" pitchFamily="34" charset="-128"/>
                        </a:rPr>
                        <a:t>MXF</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ファイル作成費、</a:t>
                      </a:r>
                      <a:r>
                        <a:rPr lang="en" altLang="ja-JP" sz="600" b="0" i="0" u="none" strike="noStrike" dirty="0">
                          <a:solidFill>
                            <a:srgbClr val="000000"/>
                          </a:solidFill>
                          <a:effectLst/>
                          <a:latin typeface="メイリオ" panose="020B0604030504040204" pitchFamily="34" charset="-128"/>
                          <a:ea typeface="メイリオ" panose="020B0604030504040204" pitchFamily="34" charset="-128"/>
                        </a:rPr>
                        <a:t>CM</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メタデータ登録費、指定</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局への送稿作業）</a:t>
                      </a:r>
                      <a:endParaRPr lang="ja-JP" altLang="en-US" sz="500" b="1" i="0" u="none" strike="noStrike" dirty="0">
                        <a:solidFill>
                          <a:srgbClr val="FF0000"/>
                        </a:solidFill>
                        <a:effectLst/>
                        <a:latin typeface="メイリオ" panose="020B0604030504040204" pitchFamily="34" charset="-128"/>
                        <a:ea typeface="メイリオ" panose="020B0604030504040204" pitchFamily="34" charset="-128"/>
                      </a:endParaRPr>
                    </a:p>
                  </a:txBody>
                  <a:tcPr marL="72000" marR="0" marT="25200" marB="25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7F5"/>
                    </a:solidFill>
                  </a:tcPr>
                </a:tc>
                <a:extLst>
                  <a:ext uri="{0D108BD9-81ED-4DB2-BD59-A6C34878D82A}">
                    <a16:rowId xmlns:a16="http://schemas.microsoft.com/office/drawing/2014/main" val="1919667190"/>
                  </a:ext>
                </a:extLst>
              </a:tr>
            </a:tbl>
          </a:graphicData>
        </a:graphic>
      </p:graphicFrame>
      <p:sp>
        <p:nvSpPr>
          <p:cNvPr id="3" name="テキスト ボックス 2">
            <a:extLst>
              <a:ext uri="{FF2B5EF4-FFF2-40B4-BE49-F238E27FC236}">
                <a16:creationId xmlns:a16="http://schemas.microsoft.com/office/drawing/2014/main" id="{AA52F9AC-56B6-FA4D-9F4F-65D2E01AC685}"/>
              </a:ext>
            </a:extLst>
          </p:cNvPr>
          <p:cNvSpPr txBox="1"/>
          <p:nvPr/>
        </p:nvSpPr>
        <p:spPr>
          <a:xfrm>
            <a:off x="9526716" y="6638441"/>
            <a:ext cx="357790" cy="246221"/>
          </a:xfrm>
          <a:prstGeom prst="rect">
            <a:avLst/>
          </a:prstGeom>
          <a:noFill/>
        </p:spPr>
        <p:txBody>
          <a:bodyPr wrap="none" rtlCol="0">
            <a:spAutoFit/>
          </a:bodyPr>
          <a:lstStyle/>
          <a:p>
            <a:pPr algn="r"/>
            <a:r>
              <a:rPr kumimoji="1" lang="en-US" altLang="ja-JP" sz="1000" b="1" dirty="0">
                <a:solidFill>
                  <a:srgbClr val="E0232F"/>
                </a:solidFill>
                <a:latin typeface="Meiryo" panose="020B0604030504040204" pitchFamily="34" charset="-128"/>
                <a:ea typeface="Meiryo" panose="020B0604030504040204" pitchFamily="34" charset="-128"/>
              </a:rPr>
              <a:t>09</a:t>
            </a:r>
            <a:endParaRPr kumimoji="1" lang="ja-JP" altLang="en-US" sz="1000" b="1" dirty="0">
              <a:solidFill>
                <a:srgbClr val="E0232F"/>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799958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F5EC0486-8A60-6FA2-316B-90559DBA2F4C}"/>
              </a:ext>
            </a:extLst>
          </p:cNvPr>
          <p:cNvSpPr txBox="1"/>
          <p:nvPr/>
        </p:nvSpPr>
        <p:spPr>
          <a:xfrm>
            <a:off x="777226" y="1025993"/>
            <a:ext cx="78079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300" normalizeH="0" noProof="0" dirty="0">
                <a:ln>
                  <a:noFill/>
                </a:ln>
                <a:solidFill>
                  <a:prstClr val="black"/>
                </a:solidFill>
                <a:effectLst/>
                <a:uLnTx/>
                <a:uFillTx/>
                <a:latin typeface="Meiryo" panose="020B0604030504040204" pitchFamily="34" charset="-128"/>
                <a:ea typeface="Meiryo" panose="020B0604030504040204" pitchFamily="34" charset="-128"/>
                <a:cs typeface="+mn-cs"/>
              </a:rPr>
              <a:t>おせち料理予約訴求</a:t>
            </a:r>
            <a:r>
              <a:rPr kumimoji="1" lang="ja-JP" altLang="en-US" sz="1200" b="0" i="0" u="none" strike="noStrike" kern="1200" cap="none" spc="300" normalizeH="0" noProof="0">
                <a:ln>
                  <a:noFill/>
                </a:ln>
                <a:solidFill>
                  <a:prstClr val="black"/>
                </a:solidFill>
                <a:effectLst/>
                <a:uLnTx/>
                <a:uFillTx/>
                <a:latin typeface="Meiryo" panose="020B0604030504040204" pitchFamily="34" charset="-128"/>
                <a:ea typeface="Meiryo" panose="020B0604030504040204" pitchFamily="34" charset="-128"/>
                <a:cs typeface="+mn-cs"/>
              </a:rPr>
              <a:t>で、</a:t>
            </a:r>
            <a:endParaRPr kumimoji="1" lang="en-US" altLang="ja-JP" sz="1200" b="0" i="0" u="none" strike="noStrike" kern="1200" cap="none" spc="300" normalizeH="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300" normalizeH="0" noProof="0">
                <a:ln>
                  <a:noFill/>
                </a:ln>
                <a:solidFill>
                  <a:prstClr val="black"/>
                </a:solidFill>
                <a:effectLst/>
                <a:uLnTx/>
                <a:uFillTx/>
                <a:latin typeface="Meiryo" panose="020B0604030504040204" pitchFamily="34" charset="-128"/>
                <a:ea typeface="Meiryo" panose="020B0604030504040204" pitchFamily="34" charset="-128"/>
                <a:cs typeface="+mn-cs"/>
              </a:rPr>
              <a:t>チラシビジョン</a:t>
            </a:r>
            <a:r>
              <a:rPr kumimoji="1" lang="en-US" altLang="ja-JP" sz="1200" b="0" i="0" u="none" strike="noStrike" kern="1200" cap="none" spc="300" normalizeH="0" noProof="0" dirty="0">
                <a:ln>
                  <a:noFill/>
                </a:ln>
                <a:solidFill>
                  <a:prstClr val="black"/>
                </a:solidFill>
                <a:effectLst/>
                <a:uLnTx/>
                <a:uFillTx/>
                <a:latin typeface="Meiryo" panose="020B0604030504040204" pitchFamily="34" charset="-128"/>
                <a:ea typeface="Meiryo" panose="020B0604030504040204" pitchFamily="34" charset="-128"/>
                <a:cs typeface="+mn-cs"/>
              </a:rPr>
              <a:t>TVCM</a:t>
            </a:r>
            <a:r>
              <a:rPr kumimoji="1" lang="ja-JP" altLang="en-US" sz="1200" b="0" i="0" u="none" strike="noStrike" kern="1200" cap="none" spc="300" normalizeH="0" noProof="0" dirty="0">
                <a:ln>
                  <a:noFill/>
                </a:ln>
                <a:solidFill>
                  <a:prstClr val="black"/>
                </a:solidFill>
                <a:effectLst/>
                <a:uLnTx/>
                <a:uFillTx/>
                <a:latin typeface="Meiryo" panose="020B0604030504040204" pitchFamily="34" charset="-128"/>
                <a:ea typeface="Meiryo" panose="020B0604030504040204" pitchFamily="34" charset="-128"/>
                <a:cs typeface="+mn-cs"/>
              </a:rPr>
              <a:t>セットを採用した事例</a:t>
            </a:r>
          </a:p>
        </p:txBody>
      </p:sp>
      <p:sp>
        <p:nvSpPr>
          <p:cNvPr id="12" name="正方形/長方形 11">
            <a:extLst>
              <a:ext uri="{FF2B5EF4-FFF2-40B4-BE49-F238E27FC236}">
                <a16:creationId xmlns:a16="http://schemas.microsoft.com/office/drawing/2014/main" id="{DAD736B8-0B89-AE55-C578-8C4287AC97E4}"/>
              </a:ext>
            </a:extLst>
          </p:cNvPr>
          <p:cNvSpPr/>
          <p:nvPr/>
        </p:nvSpPr>
        <p:spPr>
          <a:xfrm>
            <a:off x="4988169" y="4150154"/>
            <a:ext cx="4140000" cy="2234037"/>
          </a:xfrm>
          <a:prstGeom prst="rect">
            <a:avLst/>
          </a:prstGeom>
          <a:solidFill>
            <a:srgbClr val="FFEC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2172" marR="0" lvl="0" indent="-232172" algn="l" defTabSz="371475" rtl="0" eaLnBrk="1" fontAlgn="auto" latinLnBrk="0" hangingPunct="1">
              <a:lnSpc>
                <a:spcPct val="120000"/>
              </a:lnSpc>
              <a:spcBef>
                <a:spcPts val="0"/>
              </a:spcBef>
              <a:spcAft>
                <a:spcPts val="244"/>
              </a:spcAft>
              <a:buClrTx/>
              <a:buSzTx/>
              <a:buFont typeface="Wingdings" panose="05000000000000000000" pitchFamily="2" charset="2"/>
              <a:buChar char="ü"/>
              <a:tabLst/>
              <a:defRPr/>
            </a:pPr>
            <a:endParaRPr kumimoji="1" lang="ja-JP" altLang="en-US" sz="1400" b="1" i="0" u="none" strike="noStrike" kern="1200" cap="none" spc="0" normalizeH="0" baseline="0" noProof="0" dirty="0">
              <a:ln>
                <a:noFill/>
              </a:ln>
              <a:solidFill>
                <a:srgbClr val="435369"/>
              </a:solidFill>
              <a:effectLst/>
              <a:uLnTx/>
              <a:uFillTx/>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24A5AEDC-1AFD-35CE-977D-4CFD30F06AB9}"/>
              </a:ext>
            </a:extLst>
          </p:cNvPr>
          <p:cNvSpPr/>
          <p:nvPr/>
        </p:nvSpPr>
        <p:spPr>
          <a:xfrm>
            <a:off x="827478" y="2973824"/>
            <a:ext cx="4686275" cy="903694"/>
          </a:xfrm>
          <a:prstGeom prst="rect">
            <a:avLst/>
          </a:prstGeom>
          <a:solidFill>
            <a:srgbClr val="E0232F"/>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180000" rtlCol="0" anchor="ctr"/>
          <a:lstStyle/>
          <a:p>
            <a:pPr marL="0" marR="0" lvl="0" indent="0" algn="ctr" defTabSz="457200" rtl="0" eaLnBrk="1" fontAlgn="auto" latinLnBrk="0" hangingPunct="1">
              <a:lnSpc>
                <a:spcPct val="100000"/>
              </a:lnSpc>
              <a:spcBef>
                <a:spcPts val="0"/>
              </a:spcBef>
              <a:spcAft>
                <a:spcPts val="400"/>
              </a:spcAft>
              <a:buClrTx/>
              <a:buSzTx/>
              <a:buFontTx/>
              <a:buNone/>
              <a:tabLst/>
              <a:defRPr/>
            </a:pPr>
            <a:r>
              <a:rPr kumimoji="1" lang="ja-JP" altLang="en-US" sz="2800" b="1" i="0" u="none" strike="noStrike" kern="1200" cap="none" spc="0" normalizeH="0" baseline="0" noProof="0">
                <a:ln>
                  <a:noFill/>
                </a:ln>
                <a:solidFill>
                  <a:srgbClr val="FFFF00"/>
                </a:solidFill>
                <a:effectLst/>
                <a:uLnTx/>
                <a:uFillTx/>
                <a:latin typeface="Meiryo" panose="020B0604030504040204" pitchFamily="34" charset="-128"/>
                <a:ea typeface="Meiryo" panose="020B0604030504040204" pitchFamily="34" charset="-128"/>
                <a:cs typeface="+mn-cs"/>
              </a:rPr>
              <a:t>売上</a:t>
            </a:r>
            <a:r>
              <a:rPr kumimoji="1" lang="en-US" altLang="ja-JP" sz="440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140</a:t>
            </a:r>
            <a:r>
              <a:rPr kumimoji="1" lang="ja-JP" altLang="en-US" sz="2800" b="1" i="0" u="none" strike="noStrike" kern="1200" cap="none" spc="0" normalizeH="0" baseline="0" noProof="0">
                <a:ln>
                  <a:noFill/>
                </a:ln>
                <a:solidFill>
                  <a:srgbClr val="FFFF00"/>
                </a:solidFill>
                <a:effectLst/>
                <a:uLnTx/>
                <a:uFillTx/>
                <a:latin typeface="Meiryo" panose="020B0604030504040204" pitchFamily="34" charset="-128"/>
                <a:ea typeface="Meiryo" panose="020B0604030504040204" pitchFamily="34" charset="-128"/>
                <a:cs typeface="+mn-cs"/>
              </a:rPr>
              <a:t>％を実現！</a:t>
            </a:r>
            <a:endParaRPr kumimoji="1" lang="en-US" altLang="ja-JP" sz="320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endParaRPr>
          </a:p>
        </p:txBody>
      </p:sp>
      <p:sp>
        <p:nvSpPr>
          <p:cNvPr id="5" name="テキスト ボックス 4">
            <a:extLst>
              <a:ext uri="{FF2B5EF4-FFF2-40B4-BE49-F238E27FC236}">
                <a16:creationId xmlns:a16="http://schemas.microsoft.com/office/drawing/2014/main" id="{536AD98E-4644-7BC8-C1D9-0BB6D93D7657}"/>
              </a:ext>
            </a:extLst>
          </p:cNvPr>
          <p:cNvSpPr txBox="1"/>
          <p:nvPr/>
        </p:nvSpPr>
        <p:spPr>
          <a:xfrm>
            <a:off x="568977" y="167655"/>
            <a:ext cx="620989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300" normalizeH="0" baseline="0" noProof="0" dirty="0">
                <a:ln>
                  <a:noFill/>
                </a:ln>
                <a:solidFill>
                  <a:srgbClr val="E0232F"/>
                </a:solidFill>
                <a:effectLst/>
                <a:uLnTx/>
                <a:uFillTx/>
                <a:latin typeface="Meiryo" panose="020B0604030504040204" pitchFamily="34" charset="-128"/>
                <a:ea typeface="Meiryo" panose="020B0604030504040204" pitchFamily="34" charset="-128"/>
                <a:cs typeface="+mn-cs"/>
              </a:rPr>
              <a:t>活用好事例①：チラシパワーアップ好事例</a:t>
            </a:r>
          </a:p>
        </p:txBody>
      </p:sp>
      <p:sp>
        <p:nvSpPr>
          <p:cNvPr id="3" name="正方形/長方形 2">
            <a:extLst>
              <a:ext uri="{FF2B5EF4-FFF2-40B4-BE49-F238E27FC236}">
                <a16:creationId xmlns:a16="http://schemas.microsoft.com/office/drawing/2014/main" id="{A5C407FA-F07B-C01C-77A4-97CEE6CA0010}"/>
              </a:ext>
            </a:extLst>
          </p:cNvPr>
          <p:cNvSpPr/>
          <p:nvPr/>
        </p:nvSpPr>
        <p:spPr>
          <a:xfrm>
            <a:off x="827477" y="4150153"/>
            <a:ext cx="4140000" cy="223403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1475" rtl="0" eaLnBrk="1" fontAlgn="auto" latinLnBrk="0" hangingPunct="1">
              <a:lnSpc>
                <a:spcPct val="120000"/>
              </a:lnSpc>
              <a:spcBef>
                <a:spcPts val="0"/>
              </a:spcBef>
              <a:spcAft>
                <a:spcPts val="244"/>
              </a:spcAft>
              <a:buClrTx/>
              <a:buSzTx/>
              <a:buFontTx/>
              <a:buNone/>
              <a:tabLst/>
              <a:defRPr/>
            </a:pPr>
            <a:endParaRPr kumimoji="1" lang="ja-JP" altLang="en-US" sz="1400" b="1"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endParaRPr>
          </a:p>
        </p:txBody>
      </p:sp>
      <p:sp>
        <p:nvSpPr>
          <p:cNvPr id="4" name="四角形: 角を丸くする 7">
            <a:extLst>
              <a:ext uri="{FF2B5EF4-FFF2-40B4-BE49-F238E27FC236}">
                <a16:creationId xmlns:a16="http://schemas.microsoft.com/office/drawing/2014/main" id="{9736E86B-5D0C-A61A-B1DF-A552563F3C96}"/>
              </a:ext>
            </a:extLst>
          </p:cNvPr>
          <p:cNvSpPr/>
          <p:nvPr/>
        </p:nvSpPr>
        <p:spPr>
          <a:xfrm>
            <a:off x="1015087" y="4258736"/>
            <a:ext cx="3780000" cy="263742"/>
          </a:xfrm>
          <a:prstGeom prst="roundRect">
            <a:avLst>
              <a:gd name="adj" fmla="val 5000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1475" rtl="0" eaLnBrk="1" fontAlgn="auto" latinLnBrk="0" hangingPunct="1">
              <a:lnSpc>
                <a:spcPct val="120000"/>
              </a:lnSpc>
              <a:spcBef>
                <a:spcPts val="0"/>
              </a:spcBef>
              <a:spcAft>
                <a:spcPts val="244"/>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Meiryo" panose="020B0604030504040204" pitchFamily="34" charset="-128"/>
                <a:ea typeface="Meiryo" panose="020B0604030504040204" pitchFamily="34" charset="-128"/>
              </a:rPr>
              <a:t>導入前の課題</a:t>
            </a:r>
            <a:endParaRPr kumimoji="1" lang="ja-JP" altLang="en-US" sz="1200" b="1" i="0" u="none" strike="noStrike" kern="1200" cap="none" spc="0" normalizeH="0" baseline="0" noProof="0" dirty="0">
              <a:ln>
                <a:noFill/>
              </a:ln>
              <a:solidFill>
                <a:srgbClr val="FFFFFF"/>
              </a:solidFill>
              <a:effectLst/>
              <a:uLnTx/>
              <a:uFillTx/>
              <a:latin typeface="Meiryo" panose="020B0604030504040204" pitchFamily="34" charset="-128"/>
              <a:ea typeface="Meiryo" panose="020B0604030504040204" pitchFamily="34" charset="-128"/>
            </a:endParaRPr>
          </a:p>
        </p:txBody>
      </p:sp>
      <p:graphicFrame>
        <p:nvGraphicFramePr>
          <p:cNvPr id="8" name="グラフ 7">
            <a:extLst>
              <a:ext uri="{FF2B5EF4-FFF2-40B4-BE49-F238E27FC236}">
                <a16:creationId xmlns:a16="http://schemas.microsoft.com/office/drawing/2014/main" id="{A4134142-B2F2-2253-17C8-64F93D024250}"/>
              </a:ext>
            </a:extLst>
          </p:cNvPr>
          <p:cNvGraphicFramePr/>
          <p:nvPr>
            <p:extLst>
              <p:ext uri="{D42A27DB-BD31-4B8C-83A1-F6EECF244321}">
                <p14:modId xmlns:p14="http://schemas.microsoft.com/office/powerpoint/2010/main" val="96118397"/>
              </p:ext>
            </p:extLst>
          </p:nvPr>
        </p:nvGraphicFramePr>
        <p:xfrm>
          <a:off x="3056484" y="4757885"/>
          <a:ext cx="3608543" cy="1463877"/>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a:extLst>
              <a:ext uri="{FF2B5EF4-FFF2-40B4-BE49-F238E27FC236}">
                <a16:creationId xmlns:a16="http://schemas.microsoft.com/office/drawing/2014/main" id="{6C0BAC75-A86B-2C98-B301-ADA7687CAE49}"/>
              </a:ext>
            </a:extLst>
          </p:cNvPr>
          <p:cNvSpPr txBox="1"/>
          <p:nvPr/>
        </p:nvSpPr>
        <p:spPr>
          <a:xfrm>
            <a:off x="1009927" y="4641683"/>
            <a:ext cx="1897844" cy="497700"/>
          </a:xfrm>
          <a:prstGeom prst="rect">
            <a:avLst/>
          </a:prstGeom>
          <a:noFill/>
        </p:spPr>
        <p:txBody>
          <a:bodyPr wrap="square" rtlCol="0">
            <a:spAutoFit/>
          </a:bodyPr>
          <a:lstStyle/>
          <a:p>
            <a:pPr marL="0" marR="0" lvl="0" indent="0" algn="l" defTabSz="371475" rtl="0" eaLnBrk="1" fontAlgn="auto" latinLnBrk="0" hangingPunct="1">
              <a:lnSpc>
                <a:spcPct val="120000"/>
              </a:lnSpc>
              <a:spcBef>
                <a:spcPts val="0"/>
              </a:spcBef>
              <a:spcAft>
                <a:spcPts val="244"/>
              </a:spcAft>
              <a:buClrTx/>
              <a:buSzTx/>
              <a:buFontTx/>
              <a:buNone/>
              <a:tabLst/>
              <a:defRPr/>
            </a:pPr>
            <a:r>
              <a:rPr kumimoji="1" lang="ja-JP" altLang="en-US" sz="1050" b="1" i="0" u="none" strike="noStrike" kern="1200" cap="none" spc="0" normalizeH="0" baseline="0" noProof="0" dirty="0">
                <a:ln>
                  <a:noFill/>
                </a:ln>
                <a:solidFill>
                  <a:schemeClr val="tx1">
                    <a:lumMod val="65000"/>
                    <a:lumOff val="35000"/>
                  </a:schemeClr>
                </a:solidFill>
                <a:effectLst/>
                <a:uLnTx/>
                <a:uFillTx/>
                <a:latin typeface="Meiryo" panose="020B0604030504040204" pitchFamily="34" charset="-128"/>
                <a:ea typeface="Meiryo" panose="020B0604030504040204" pitchFamily="34" charset="-128"/>
              </a:rPr>
              <a:t>・</a:t>
            </a:r>
            <a:r>
              <a:rPr kumimoji="1" lang="en-US" altLang="ja-JP" sz="1050" b="1" i="0" u="none" strike="noStrike" kern="1200" cap="none" spc="0" normalizeH="0" baseline="0" noProof="0" dirty="0">
                <a:ln>
                  <a:noFill/>
                </a:ln>
                <a:solidFill>
                  <a:schemeClr val="tx1">
                    <a:lumMod val="65000"/>
                    <a:lumOff val="35000"/>
                  </a:schemeClr>
                </a:solidFill>
                <a:effectLst/>
                <a:uLnTx/>
                <a:uFillTx/>
                <a:latin typeface="Meiryo" panose="020B0604030504040204" pitchFamily="34" charset="-128"/>
                <a:ea typeface="Meiryo" panose="020B0604030504040204" pitchFamily="34" charset="-128"/>
              </a:rPr>
              <a:t>10</a:t>
            </a:r>
            <a:r>
              <a:rPr kumimoji="1" lang="ja-JP" altLang="en-US" sz="1050" b="1" i="0" u="none" strike="noStrike" kern="1200" cap="none" spc="0" normalizeH="0" baseline="0" noProof="0" dirty="0">
                <a:ln>
                  <a:noFill/>
                </a:ln>
                <a:solidFill>
                  <a:schemeClr val="tx1">
                    <a:lumMod val="65000"/>
                    <a:lumOff val="35000"/>
                  </a:schemeClr>
                </a:solidFill>
                <a:effectLst/>
                <a:uLnTx/>
                <a:uFillTx/>
                <a:latin typeface="Meiryo" panose="020B0604030504040204" pitchFamily="34" charset="-128"/>
                <a:ea typeface="Meiryo" panose="020B0604030504040204" pitchFamily="34" charset="-128"/>
              </a:rPr>
              <a:t>年続けた折込チラシの</a:t>
            </a:r>
            <a:endParaRPr kumimoji="1" lang="en-US" altLang="ja-JP" sz="1050" b="1" i="0" u="none" strike="noStrike" kern="1200" cap="none" spc="0" normalizeH="0" baseline="0" noProof="0" dirty="0">
              <a:ln>
                <a:noFill/>
              </a:ln>
              <a:solidFill>
                <a:schemeClr val="tx1">
                  <a:lumMod val="65000"/>
                  <a:lumOff val="35000"/>
                </a:schemeClr>
              </a:solidFill>
              <a:effectLst/>
              <a:uLnTx/>
              <a:uFillTx/>
              <a:latin typeface="Meiryo" panose="020B0604030504040204" pitchFamily="34" charset="-128"/>
              <a:ea typeface="Meiryo" panose="020B0604030504040204" pitchFamily="34" charset="-128"/>
            </a:endParaRPr>
          </a:p>
          <a:p>
            <a:pPr marL="0" marR="0" lvl="0" indent="0" algn="l" defTabSz="371475" rtl="0" eaLnBrk="1" fontAlgn="auto" latinLnBrk="0" hangingPunct="1">
              <a:lnSpc>
                <a:spcPct val="120000"/>
              </a:lnSpc>
              <a:spcBef>
                <a:spcPts val="0"/>
              </a:spcBef>
              <a:spcAft>
                <a:spcPts val="244"/>
              </a:spcAft>
              <a:buClrTx/>
              <a:buSzTx/>
              <a:buFontTx/>
              <a:buNone/>
              <a:tabLst/>
              <a:defRPr/>
            </a:pPr>
            <a:r>
              <a:rPr lang="ja-JP" altLang="en-US" sz="1050" b="1" dirty="0">
                <a:solidFill>
                  <a:schemeClr val="tx1">
                    <a:lumMod val="65000"/>
                    <a:lumOff val="35000"/>
                  </a:schemeClr>
                </a:solidFill>
                <a:latin typeface="Meiryo" panose="020B0604030504040204" pitchFamily="34" charset="-128"/>
                <a:ea typeface="Meiryo" panose="020B0604030504040204" pitchFamily="34" charset="-128"/>
              </a:rPr>
              <a:t>　</a:t>
            </a:r>
            <a:r>
              <a:rPr kumimoji="1" lang="ja-JP" altLang="en-US" sz="1050" b="1" i="0" u="none" strike="noStrike" kern="1200" cap="none" spc="0" normalizeH="0" baseline="0" noProof="0" dirty="0">
                <a:ln>
                  <a:noFill/>
                </a:ln>
                <a:solidFill>
                  <a:schemeClr val="tx1">
                    <a:lumMod val="65000"/>
                    <a:lumOff val="35000"/>
                  </a:schemeClr>
                </a:solidFill>
                <a:effectLst/>
                <a:uLnTx/>
                <a:uFillTx/>
                <a:latin typeface="Meiryo" panose="020B0604030504040204" pitchFamily="34" charset="-128"/>
                <a:ea typeface="Meiryo" panose="020B0604030504040204" pitchFamily="34" charset="-128"/>
              </a:rPr>
              <a:t>反応と売上が年々悪化</a:t>
            </a:r>
            <a:endParaRPr kumimoji="1" lang="en-US" altLang="ja-JP" sz="1050" b="1" i="0" u="none" strike="noStrike" kern="1200" cap="none" spc="0" normalizeH="0" baseline="0" noProof="0" dirty="0">
              <a:ln>
                <a:noFill/>
              </a:ln>
              <a:solidFill>
                <a:schemeClr val="tx1">
                  <a:lumMod val="65000"/>
                  <a:lumOff val="35000"/>
                </a:schemeClr>
              </a:solidFill>
              <a:effectLst/>
              <a:uLnTx/>
              <a:uFillTx/>
              <a:latin typeface="Meiryo" panose="020B0604030504040204" pitchFamily="34" charset="-128"/>
              <a:ea typeface="Meiryo" panose="020B0604030504040204" pitchFamily="34" charset="-128"/>
            </a:endParaRPr>
          </a:p>
        </p:txBody>
      </p:sp>
      <p:sp>
        <p:nvSpPr>
          <p:cNvPr id="14" name="四角形: 角を丸くする 15">
            <a:extLst>
              <a:ext uri="{FF2B5EF4-FFF2-40B4-BE49-F238E27FC236}">
                <a16:creationId xmlns:a16="http://schemas.microsoft.com/office/drawing/2014/main" id="{362C9408-F1DC-FE4C-3C9F-B953C3F29821}"/>
              </a:ext>
            </a:extLst>
          </p:cNvPr>
          <p:cNvSpPr/>
          <p:nvPr/>
        </p:nvSpPr>
        <p:spPr>
          <a:xfrm>
            <a:off x="5176763" y="4258736"/>
            <a:ext cx="3780000" cy="263742"/>
          </a:xfrm>
          <a:prstGeom prst="roundRect">
            <a:avLst>
              <a:gd name="adj" fmla="val 50000"/>
            </a:avLst>
          </a:prstGeom>
          <a:solidFill>
            <a:srgbClr val="E023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1475" rtl="0" eaLnBrk="1" fontAlgn="auto" latinLnBrk="0" hangingPunct="1">
              <a:lnSpc>
                <a:spcPct val="120000"/>
              </a:lnSpc>
              <a:spcBef>
                <a:spcPts val="0"/>
              </a:spcBef>
              <a:spcAft>
                <a:spcPts val="244"/>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Meiryo" panose="020B0604030504040204" pitchFamily="34" charset="-128"/>
                <a:ea typeface="Meiryo" panose="020B0604030504040204" pitchFamily="34" charset="-128"/>
              </a:rPr>
              <a:t>導入後の効果</a:t>
            </a:r>
          </a:p>
        </p:txBody>
      </p:sp>
      <p:cxnSp>
        <p:nvCxnSpPr>
          <p:cNvPr id="21" name="直線コネクタ 20">
            <a:extLst>
              <a:ext uri="{FF2B5EF4-FFF2-40B4-BE49-F238E27FC236}">
                <a16:creationId xmlns:a16="http://schemas.microsoft.com/office/drawing/2014/main" id="{73F2E7A6-09DA-FADD-A906-DF04990C27C4}"/>
              </a:ext>
            </a:extLst>
          </p:cNvPr>
          <p:cNvCxnSpPr>
            <a:cxnSpLocks/>
          </p:cNvCxnSpPr>
          <p:nvPr/>
        </p:nvCxnSpPr>
        <p:spPr>
          <a:xfrm flipV="1">
            <a:off x="4623655" y="5024100"/>
            <a:ext cx="903870" cy="269383"/>
          </a:xfrm>
          <a:prstGeom prst="line">
            <a:avLst/>
          </a:prstGeom>
          <a:ln w="25400" cap="rnd">
            <a:solidFill>
              <a:srgbClr val="FF0000"/>
            </a:solidFill>
            <a:prstDash val="dash"/>
            <a:round/>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77618E85-C792-1D40-30FA-2DC7F93CC600}"/>
              </a:ext>
            </a:extLst>
          </p:cNvPr>
          <p:cNvSpPr txBox="1"/>
          <p:nvPr/>
        </p:nvSpPr>
        <p:spPr>
          <a:xfrm>
            <a:off x="6641717" y="5240004"/>
            <a:ext cx="2482928" cy="497700"/>
          </a:xfrm>
          <a:prstGeom prst="rect">
            <a:avLst/>
          </a:prstGeom>
          <a:noFill/>
        </p:spPr>
        <p:txBody>
          <a:bodyPr wrap="square" rtlCol="0">
            <a:spAutoFit/>
          </a:bodyPr>
          <a:lstStyle/>
          <a:p>
            <a:pPr marL="0" marR="0" lvl="0" indent="0" algn="l" defTabSz="371475" rtl="0" eaLnBrk="1" fontAlgn="auto" latinLnBrk="0" hangingPunct="1">
              <a:lnSpc>
                <a:spcPct val="120000"/>
              </a:lnSpc>
              <a:spcBef>
                <a:spcPts val="0"/>
              </a:spcBef>
              <a:spcAft>
                <a:spcPts val="244"/>
              </a:spcAft>
              <a:buClrTx/>
              <a:buSzTx/>
              <a:buFontTx/>
              <a:buNone/>
              <a:tabLst/>
              <a:defRPr/>
            </a:pPr>
            <a:r>
              <a:rPr kumimoji="1" lang="ja-JP" altLang="en-US" sz="105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rPr>
              <a:t>・予算を変えずテレビ</a:t>
            </a:r>
            <a:r>
              <a:rPr kumimoji="1" lang="en-US" altLang="ja-JP" sz="105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rPr>
              <a:t>CM</a:t>
            </a:r>
            <a:r>
              <a:rPr kumimoji="1" lang="ja-JP" altLang="en-US" sz="105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rPr>
              <a:t>と</a:t>
            </a:r>
            <a:r>
              <a:rPr lang="ja-JP" altLang="en-US" sz="1050" b="1" dirty="0">
                <a:solidFill>
                  <a:srgbClr val="E0232F"/>
                </a:solidFill>
                <a:latin typeface="Meiryo" panose="020B0604030504040204" pitchFamily="34" charset="-128"/>
                <a:ea typeface="Meiryo" panose="020B0604030504040204" pitchFamily="34" charset="-128"/>
              </a:rPr>
              <a:t>ヤフー</a:t>
            </a:r>
            <a:endParaRPr lang="en-US" altLang="ja-JP" sz="1050" b="1" dirty="0">
              <a:solidFill>
                <a:srgbClr val="E0232F"/>
              </a:solidFill>
              <a:latin typeface="Meiryo" panose="020B0604030504040204" pitchFamily="34" charset="-128"/>
              <a:ea typeface="Meiryo" panose="020B0604030504040204" pitchFamily="34" charset="-128"/>
            </a:endParaRPr>
          </a:p>
          <a:p>
            <a:pPr marL="0" marR="0" lvl="0" indent="0" algn="l" defTabSz="371475" rtl="0" eaLnBrk="1" fontAlgn="auto" latinLnBrk="0" hangingPunct="1">
              <a:lnSpc>
                <a:spcPct val="120000"/>
              </a:lnSpc>
              <a:spcBef>
                <a:spcPts val="0"/>
              </a:spcBef>
              <a:spcAft>
                <a:spcPts val="244"/>
              </a:spcAft>
              <a:buClrTx/>
              <a:buSzTx/>
              <a:buFontTx/>
              <a:buNone/>
              <a:tabLst/>
              <a:defRPr/>
            </a:pPr>
            <a:r>
              <a:rPr lang="ja-JP" altLang="en-US" sz="1050" b="1" dirty="0">
                <a:solidFill>
                  <a:srgbClr val="E0232F"/>
                </a:solidFill>
                <a:latin typeface="Meiryo" panose="020B0604030504040204" pitchFamily="34" charset="-128"/>
                <a:ea typeface="Meiryo" panose="020B0604030504040204" pitchFamily="34" charset="-128"/>
              </a:rPr>
              <a:t>　広告のメディアミックスを実現</a:t>
            </a:r>
            <a:endParaRPr kumimoji="1" lang="en-US" altLang="ja-JP" sz="105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endParaRPr>
          </a:p>
        </p:txBody>
      </p:sp>
      <p:grpSp>
        <p:nvGrpSpPr>
          <p:cNvPr id="23" name="グループ化 22">
            <a:extLst>
              <a:ext uri="{FF2B5EF4-FFF2-40B4-BE49-F238E27FC236}">
                <a16:creationId xmlns:a16="http://schemas.microsoft.com/office/drawing/2014/main" id="{82E3F37E-6D67-23CD-1602-0C109E2E6A26}"/>
              </a:ext>
            </a:extLst>
          </p:cNvPr>
          <p:cNvGrpSpPr/>
          <p:nvPr/>
        </p:nvGrpSpPr>
        <p:grpSpPr>
          <a:xfrm>
            <a:off x="5006894" y="4579107"/>
            <a:ext cx="1411688" cy="471720"/>
            <a:chOff x="7458704" y="2441281"/>
            <a:chExt cx="1504465" cy="392839"/>
          </a:xfrm>
        </p:grpSpPr>
        <p:sp>
          <p:nvSpPr>
            <p:cNvPr id="24" name="四角形: 角を丸くする 25">
              <a:extLst>
                <a:ext uri="{FF2B5EF4-FFF2-40B4-BE49-F238E27FC236}">
                  <a16:creationId xmlns:a16="http://schemas.microsoft.com/office/drawing/2014/main" id="{5C7AF030-01FF-12D9-2AC2-B8C9C0B47EA0}"/>
                </a:ext>
              </a:extLst>
            </p:cNvPr>
            <p:cNvSpPr/>
            <p:nvPr/>
          </p:nvSpPr>
          <p:spPr>
            <a:xfrm>
              <a:off x="7458704" y="2441281"/>
              <a:ext cx="1504465" cy="299802"/>
            </a:xfrm>
            <a:prstGeom prst="roundRect">
              <a:avLst/>
            </a:prstGeom>
            <a:solidFill>
              <a:srgbClr val="E023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1475" rtl="0" eaLnBrk="1" fontAlgn="auto" latinLnBrk="0" hangingPunct="1">
                <a:lnSpc>
                  <a:spcPct val="120000"/>
                </a:lnSpc>
                <a:spcBef>
                  <a:spcPts val="0"/>
                </a:spcBef>
                <a:spcAft>
                  <a:spcPts val="244"/>
                </a:spcAft>
                <a:buClrTx/>
                <a:buSzTx/>
                <a:buFontTx/>
                <a:buNone/>
                <a:tabLst/>
                <a:defRPr/>
              </a:pPr>
              <a:r>
                <a:rPr kumimoji="1" lang="ja-JP" altLang="en-US" sz="80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rPr>
                <a:t>前年比</a:t>
              </a:r>
              <a:r>
                <a:rPr kumimoji="1" lang="en-US" altLang="ja-JP" sz="160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rPr>
                <a:t>140</a:t>
              </a:r>
              <a:r>
                <a:rPr kumimoji="1" lang="en-US" altLang="ja-JP" sz="90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rPr>
                <a:t>%</a:t>
              </a:r>
              <a:endParaRPr kumimoji="1" lang="ja-JP" altLang="en-US" sz="140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endParaRPr>
            </a:p>
          </p:txBody>
        </p:sp>
        <p:sp>
          <p:nvSpPr>
            <p:cNvPr id="25" name="二等辺三角形 26">
              <a:extLst>
                <a:ext uri="{FF2B5EF4-FFF2-40B4-BE49-F238E27FC236}">
                  <a16:creationId xmlns:a16="http://schemas.microsoft.com/office/drawing/2014/main" id="{7EF974DE-B803-83E4-AE01-473144B1A30D}"/>
                </a:ext>
              </a:extLst>
            </p:cNvPr>
            <p:cNvSpPr/>
            <p:nvPr/>
          </p:nvSpPr>
          <p:spPr>
            <a:xfrm rot="10800000">
              <a:off x="8112224" y="2705270"/>
              <a:ext cx="218834" cy="128850"/>
            </a:xfrm>
            <a:prstGeom prst="triangle">
              <a:avLst/>
            </a:prstGeom>
            <a:solidFill>
              <a:srgbClr val="E023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1475" rtl="0" eaLnBrk="1" fontAlgn="auto" latinLnBrk="0" hangingPunct="1">
                <a:lnSpc>
                  <a:spcPct val="120000"/>
                </a:lnSpc>
                <a:spcBef>
                  <a:spcPts val="0"/>
                </a:spcBef>
                <a:spcAft>
                  <a:spcPts val="244"/>
                </a:spcAft>
                <a:buClrTx/>
                <a:buSzTx/>
                <a:buFontTx/>
                <a:buNone/>
                <a:tabLst/>
                <a:defRPr/>
              </a:pPr>
              <a:endParaRPr kumimoji="1" lang="ja-JP" altLang="en-US" sz="1400" b="1"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endParaRPr>
            </a:p>
          </p:txBody>
        </p:sp>
      </p:grpSp>
      <p:sp>
        <p:nvSpPr>
          <p:cNvPr id="26" name="テキスト ボックス 25">
            <a:extLst>
              <a:ext uri="{FF2B5EF4-FFF2-40B4-BE49-F238E27FC236}">
                <a16:creationId xmlns:a16="http://schemas.microsoft.com/office/drawing/2014/main" id="{0D2BEFD9-5F8F-E5A8-9FFA-C3CC07368EBB}"/>
              </a:ext>
            </a:extLst>
          </p:cNvPr>
          <p:cNvSpPr txBox="1"/>
          <p:nvPr/>
        </p:nvSpPr>
        <p:spPr>
          <a:xfrm>
            <a:off x="3358988" y="6107460"/>
            <a:ext cx="1897844" cy="233910"/>
          </a:xfrm>
          <a:prstGeom prst="rect">
            <a:avLst/>
          </a:prstGeom>
          <a:noFill/>
        </p:spPr>
        <p:txBody>
          <a:bodyPr wrap="square" rtlCol="0">
            <a:spAutoFit/>
          </a:bodyPr>
          <a:lstStyle/>
          <a:p>
            <a:pPr marL="0" marR="0" lvl="0" indent="0" algn="ctr" defTabSz="371475" rtl="0" eaLnBrk="1" fontAlgn="auto" latinLnBrk="0" hangingPunct="1">
              <a:lnSpc>
                <a:spcPct val="120000"/>
              </a:lnSpc>
              <a:spcBef>
                <a:spcPts val="0"/>
              </a:spcBef>
              <a:spcAft>
                <a:spcPts val="244"/>
              </a:spcAft>
              <a:buClrTx/>
              <a:buSzTx/>
              <a:buFontTx/>
              <a:buNone/>
              <a:tabLst/>
              <a:defRPr/>
            </a:pPr>
            <a:r>
              <a:rPr kumimoji="1" lang="ja-JP" altLang="en-US" sz="800" b="1" i="0" u="none" strike="noStrike" kern="1200" cap="none" spc="0" normalizeH="0" baseline="0" noProof="0">
                <a:ln>
                  <a:noFill/>
                </a:ln>
                <a:solidFill>
                  <a:srgbClr val="FFFFFF">
                    <a:lumMod val="50000"/>
                  </a:srgbClr>
                </a:solidFill>
                <a:effectLst/>
                <a:uLnTx/>
                <a:uFillTx/>
                <a:latin typeface="Meiryo" panose="020B0604030504040204" pitchFamily="34" charset="-128"/>
                <a:ea typeface="Meiryo" panose="020B0604030504040204" pitchFamily="34" charset="-128"/>
              </a:rPr>
              <a:t>　チラシビジョン実施前</a:t>
            </a:r>
            <a:endParaRPr kumimoji="1" lang="en-US" altLang="ja-JP" sz="800" b="1" i="0" u="none" strike="noStrike" kern="1200" cap="none" spc="0" normalizeH="0" baseline="0" noProof="0" dirty="0">
              <a:ln>
                <a:noFill/>
              </a:ln>
              <a:solidFill>
                <a:srgbClr val="FFFFFF">
                  <a:lumMod val="50000"/>
                </a:srgbClr>
              </a:solidFill>
              <a:effectLst/>
              <a:uLnTx/>
              <a:uFillTx/>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7DE3E0CC-D4FE-44FD-715A-78B3FE4D81B1}"/>
              </a:ext>
            </a:extLst>
          </p:cNvPr>
          <p:cNvSpPr txBox="1"/>
          <p:nvPr/>
        </p:nvSpPr>
        <p:spPr>
          <a:xfrm>
            <a:off x="5011613" y="6107460"/>
            <a:ext cx="1440000" cy="233910"/>
          </a:xfrm>
          <a:prstGeom prst="rect">
            <a:avLst/>
          </a:prstGeom>
          <a:noFill/>
        </p:spPr>
        <p:txBody>
          <a:bodyPr wrap="square" rtlCol="0">
            <a:spAutoFit/>
          </a:bodyPr>
          <a:lstStyle/>
          <a:p>
            <a:pPr marL="0" marR="0" lvl="0" indent="0" algn="ctr" defTabSz="371475" rtl="0" eaLnBrk="1" fontAlgn="auto" latinLnBrk="0" hangingPunct="1">
              <a:lnSpc>
                <a:spcPct val="120000"/>
              </a:lnSpc>
              <a:spcBef>
                <a:spcPts val="0"/>
              </a:spcBef>
              <a:spcAft>
                <a:spcPts val="244"/>
              </a:spcAft>
              <a:buClrTx/>
              <a:buSzTx/>
              <a:buFontTx/>
              <a:buNone/>
              <a:tabLst/>
              <a:defRPr/>
            </a:pPr>
            <a:r>
              <a:rPr kumimoji="1" lang="ja-JP" altLang="en-US" sz="800" b="1" i="0" u="none" strike="noStrike" kern="1200" cap="none" spc="0" normalizeH="0" baseline="0" noProof="0">
                <a:ln>
                  <a:noFill/>
                </a:ln>
                <a:solidFill>
                  <a:srgbClr val="E0232F"/>
                </a:solidFill>
                <a:effectLst/>
                <a:uLnTx/>
                <a:uFillTx/>
                <a:latin typeface="Meiryo" panose="020B0604030504040204" pitchFamily="34" charset="-128"/>
                <a:ea typeface="Meiryo" panose="020B0604030504040204" pitchFamily="34" charset="-128"/>
              </a:rPr>
              <a:t>チラシビジョン実施後</a:t>
            </a:r>
            <a:endParaRPr kumimoji="1" lang="ja-JP" altLang="en-US" sz="80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endParaRPr>
          </a:p>
        </p:txBody>
      </p:sp>
      <p:pic>
        <p:nvPicPr>
          <p:cNvPr id="28" name="図 27">
            <a:extLst>
              <a:ext uri="{FF2B5EF4-FFF2-40B4-BE49-F238E27FC236}">
                <a16:creationId xmlns:a16="http://schemas.microsoft.com/office/drawing/2014/main" id="{9C72B6F7-6945-F368-E341-A79CE80D5CB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91536" y="1496497"/>
            <a:ext cx="3514125" cy="2377123"/>
          </a:xfrm>
          <a:prstGeom prst="rect">
            <a:avLst/>
          </a:prstGeom>
        </p:spPr>
      </p:pic>
      <p:sp>
        <p:nvSpPr>
          <p:cNvPr id="34" name="テキスト ボックス 33">
            <a:extLst>
              <a:ext uri="{FF2B5EF4-FFF2-40B4-BE49-F238E27FC236}">
                <a16:creationId xmlns:a16="http://schemas.microsoft.com/office/drawing/2014/main" id="{5FCFB906-1949-B498-6B4E-BFEE6B43BD7A}"/>
              </a:ext>
            </a:extLst>
          </p:cNvPr>
          <p:cNvSpPr txBox="1"/>
          <p:nvPr/>
        </p:nvSpPr>
        <p:spPr>
          <a:xfrm>
            <a:off x="1009925" y="5205953"/>
            <a:ext cx="1964619" cy="497700"/>
          </a:xfrm>
          <a:prstGeom prst="rect">
            <a:avLst/>
          </a:prstGeom>
          <a:noFill/>
        </p:spPr>
        <p:txBody>
          <a:bodyPr wrap="square" rtlCol="0">
            <a:spAutoFit/>
          </a:bodyPr>
          <a:lstStyle/>
          <a:p>
            <a:pPr marL="0" marR="0" lvl="0" indent="0" algn="l" defTabSz="371475" rtl="0" eaLnBrk="1" fontAlgn="auto" latinLnBrk="0" hangingPunct="1">
              <a:lnSpc>
                <a:spcPct val="120000"/>
              </a:lnSpc>
              <a:spcBef>
                <a:spcPts val="0"/>
              </a:spcBef>
              <a:spcAft>
                <a:spcPts val="244"/>
              </a:spcAft>
              <a:buClrTx/>
              <a:buSzTx/>
              <a:buFontTx/>
              <a:buNone/>
              <a:tabLst/>
              <a:defRPr/>
            </a:pPr>
            <a:r>
              <a:rPr kumimoji="1" lang="ja-JP" altLang="en-US" sz="1050" b="1" i="0" u="none" strike="noStrike" kern="1200" cap="none" spc="0" normalizeH="0" baseline="0" noProof="0" dirty="0">
                <a:ln>
                  <a:noFill/>
                </a:ln>
                <a:solidFill>
                  <a:schemeClr val="tx1">
                    <a:lumMod val="65000"/>
                    <a:lumOff val="35000"/>
                  </a:schemeClr>
                </a:solidFill>
                <a:effectLst/>
                <a:uLnTx/>
                <a:uFillTx/>
                <a:latin typeface="Meiryo" panose="020B0604030504040204" pitchFamily="34" charset="-128"/>
                <a:ea typeface="Meiryo" panose="020B0604030504040204" pitchFamily="34" charset="-128"/>
              </a:rPr>
              <a:t>・</a:t>
            </a:r>
            <a:r>
              <a:rPr lang="ja-JP" altLang="en-US" sz="1050" b="1" dirty="0">
                <a:solidFill>
                  <a:schemeClr val="tx1">
                    <a:lumMod val="65000"/>
                    <a:lumOff val="35000"/>
                  </a:schemeClr>
                </a:solidFill>
                <a:latin typeface="Meiryo" panose="020B0604030504040204" pitchFamily="34" charset="-128"/>
                <a:ea typeface="Meiryo" panose="020B0604030504040204" pitchFamily="34" charset="-128"/>
              </a:rPr>
              <a:t>他</a:t>
            </a:r>
            <a:r>
              <a:rPr kumimoji="1" lang="ja-JP" altLang="en-US" sz="1050" b="1" i="0" u="none" strike="noStrike" kern="1200" cap="none" spc="0" normalizeH="0" baseline="0" noProof="0" dirty="0">
                <a:ln>
                  <a:noFill/>
                </a:ln>
                <a:solidFill>
                  <a:schemeClr val="tx1">
                    <a:lumMod val="65000"/>
                    <a:lumOff val="35000"/>
                  </a:schemeClr>
                </a:solidFill>
                <a:effectLst/>
                <a:uLnTx/>
                <a:uFillTx/>
                <a:latin typeface="Meiryo" panose="020B0604030504040204" pitchFamily="34" charset="-128"/>
                <a:ea typeface="Meiryo" panose="020B0604030504040204" pitchFamily="34" charset="-128"/>
              </a:rPr>
              <a:t>媒体の知識がなく</a:t>
            </a:r>
            <a:endParaRPr kumimoji="1" lang="en-US" altLang="ja-JP" sz="1050" b="1" i="0" u="none" strike="noStrike" kern="1200" cap="none" spc="0" normalizeH="0" baseline="0" noProof="0" dirty="0">
              <a:ln>
                <a:noFill/>
              </a:ln>
              <a:solidFill>
                <a:schemeClr val="tx1">
                  <a:lumMod val="65000"/>
                  <a:lumOff val="35000"/>
                </a:schemeClr>
              </a:solidFill>
              <a:effectLst/>
              <a:uLnTx/>
              <a:uFillTx/>
              <a:latin typeface="Meiryo" panose="020B0604030504040204" pitchFamily="34" charset="-128"/>
              <a:ea typeface="Meiryo" panose="020B0604030504040204" pitchFamily="34" charset="-128"/>
            </a:endParaRPr>
          </a:p>
          <a:p>
            <a:pPr marL="0" marR="0" lvl="0" indent="0" algn="l" defTabSz="371475" rtl="0" eaLnBrk="1" fontAlgn="auto" latinLnBrk="0" hangingPunct="1">
              <a:lnSpc>
                <a:spcPct val="120000"/>
              </a:lnSpc>
              <a:spcBef>
                <a:spcPts val="0"/>
              </a:spcBef>
              <a:spcAft>
                <a:spcPts val="244"/>
              </a:spcAft>
              <a:buClrTx/>
              <a:buSzTx/>
              <a:buFontTx/>
              <a:buNone/>
              <a:tabLst/>
              <a:defRPr/>
            </a:pPr>
            <a:r>
              <a:rPr lang="ja-JP" altLang="en-US" sz="1050" b="1" dirty="0">
                <a:solidFill>
                  <a:schemeClr val="tx1">
                    <a:lumMod val="65000"/>
                    <a:lumOff val="35000"/>
                  </a:schemeClr>
                </a:solidFill>
                <a:latin typeface="Meiryo" panose="020B0604030504040204" pitchFamily="34" charset="-128"/>
                <a:ea typeface="Meiryo" panose="020B0604030504040204" pitchFamily="34" charset="-128"/>
              </a:rPr>
              <a:t>　高そうと思い込んでいた</a:t>
            </a:r>
            <a:endParaRPr lang="en-US" altLang="ja-JP" sz="1050" b="1" dirty="0">
              <a:solidFill>
                <a:schemeClr val="tx1">
                  <a:lumMod val="65000"/>
                  <a:lumOff val="35000"/>
                </a:schemeClr>
              </a:solidFill>
              <a:latin typeface="Meiryo" panose="020B0604030504040204" pitchFamily="34" charset="-128"/>
              <a:ea typeface="Meiryo" panose="020B0604030504040204" pitchFamily="34" charset="-128"/>
            </a:endParaRPr>
          </a:p>
        </p:txBody>
      </p:sp>
      <p:sp>
        <p:nvSpPr>
          <p:cNvPr id="38" name="テキスト ボックス 37">
            <a:extLst>
              <a:ext uri="{FF2B5EF4-FFF2-40B4-BE49-F238E27FC236}">
                <a16:creationId xmlns:a16="http://schemas.microsoft.com/office/drawing/2014/main" id="{009D9148-FFC8-F284-BD5D-35A83886BD99}"/>
              </a:ext>
            </a:extLst>
          </p:cNvPr>
          <p:cNvSpPr txBox="1"/>
          <p:nvPr/>
        </p:nvSpPr>
        <p:spPr>
          <a:xfrm>
            <a:off x="1009927" y="5793324"/>
            <a:ext cx="1869758" cy="497700"/>
          </a:xfrm>
          <a:prstGeom prst="rect">
            <a:avLst/>
          </a:prstGeom>
          <a:noFill/>
        </p:spPr>
        <p:txBody>
          <a:bodyPr wrap="square" rtlCol="0">
            <a:spAutoFit/>
          </a:bodyPr>
          <a:lstStyle/>
          <a:p>
            <a:pPr marL="0" marR="0" lvl="0" indent="0" algn="l" defTabSz="371475" rtl="0" eaLnBrk="1" fontAlgn="auto" latinLnBrk="0" hangingPunct="1">
              <a:lnSpc>
                <a:spcPct val="120000"/>
              </a:lnSpc>
              <a:spcBef>
                <a:spcPts val="0"/>
              </a:spcBef>
              <a:spcAft>
                <a:spcPts val="244"/>
              </a:spcAft>
              <a:buClrTx/>
              <a:buSzTx/>
              <a:buFontTx/>
              <a:buNone/>
              <a:tabLst/>
              <a:defRPr/>
            </a:pPr>
            <a:r>
              <a:rPr kumimoji="1" lang="ja-JP" altLang="en-US" sz="1050" b="1" i="0" u="none" strike="noStrike" kern="1200" cap="none" spc="0" normalizeH="0" baseline="0" noProof="0" dirty="0">
                <a:ln>
                  <a:noFill/>
                </a:ln>
                <a:solidFill>
                  <a:schemeClr val="tx1">
                    <a:lumMod val="65000"/>
                    <a:lumOff val="35000"/>
                  </a:schemeClr>
                </a:solidFill>
                <a:effectLst/>
                <a:uLnTx/>
                <a:uFillTx/>
                <a:latin typeface="Meiryo" panose="020B0604030504040204" pitchFamily="34" charset="-128"/>
                <a:ea typeface="Meiryo" panose="020B0604030504040204" pitchFamily="34" charset="-128"/>
              </a:rPr>
              <a:t>・他媒体を誰に相談</a:t>
            </a:r>
            <a:endParaRPr kumimoji="1" lang="en-US" altLang="ja-JP" sz="1050" b="1" i="0" u="none" strike="noStrike" kern="1200" cap="none" spc="0" normalizeH="0" baseline="0" noProof="0" dirty="0">
              <a:ln>
                <a:noFill/>
              </a:ln>
              <a:solidFill>
                <a:schemeClr val="tx1">
                  <a:lumMod val="65000"/>
                  <a:lumOff val="35000"/>
                </a:schemeClr>
              </a:solidFill>
              <a:effectLst/>
              <a:uLnTx/>
              <a:uFillTx/>
              <a:latin typeface="Meiryo" panose="020B0604030504040204" pitchFamily="34" charset="-128"/>
              <a:ea typeface="Meiryo" panose="020B0604030504040204" pitchFamily="34" charset="-128"/>
            </a:endParaRPr>
          </a:p>
          <a:p>
            <a:pPr marL="0" marR="0" lvl="0" indent="0" algn="l" defTabSz="371475" rtl="0" eaLnBrk="1" fontAlgn="auto" latinLnBrk="0" hangingPunct="1">
              <a:lnSpc>
                <a:spcPct val="120000"/>
              </a:lnSpc>
              <a:spcBef>
                <a:spcPts val="0"/>
              </a:spcBef>
              <a:spcAft>
                <a:spcPts val="244"/>
              </a:spcAft>
              <a:buClrTx/>
              <a:buSzTx/>
              <a:buFontTx/>
              <a:buNone/>
              <a:tabLst/>
              <a:defRPr/>
            </a:pPr>
            <a:r>
              <a:rPr lang="ja-JP" altLang="en-US" sz="1050" b="1" dirty="0">
                <a:solidFill>
                  <a:schemeClr val="tx1">
                    <a:lumMod val="65000"/>
                    <a:lumOff val="35000"/>
                  </a:schemeClr>
                </a:solidFill>
                <a:latin typeface="Meiryo" panose="020B0604030504040204" pitchFamily="34" charset="-128"/>
                <a:ea typeface="Meiryo" panose="020B0604030504040204" pitchFamily="34" charset="-128"/>
              </a:rPr>
              <a:t>　</a:t>
            </a:r>
            <a:r>
              <a:rPr kumimoji="1" lang="ja-JP" altLang="en-US" sz="1050" b="1" i="0" u="none" strike="noStrike" kern="1200" cap="none" spc="0" normalizeH="0" baseline="0" noProof="0" dirty="0">
                <a:ln>
                  <a:noFill/>
                </a:ln>
                <a:solidFill>
                  <a:schemeClr val="tx1">
                    <a:lumMod val="65000"/>
                    <a:lumOff val="35000"/>
                  </a:schemeClr>
                </a:solidFill>
                <a:effectLst/>
                <a:uLnTx/>
                <a:uFillTx/>
                <a:latin typeface="Meiryo" panose="020B0604030504040204" pitchFamily="34" charset="-128"/>
                <a:ea typeface="Meiryo" panose="020B0604030504040204" pitchFamily="34" charset="-128"/>
              </a:rPr>
              <a:t>すべきか悩んでいた。</a:t>
            </a:r>
            <a:endParaRPr kumimoji="1" lang="en-US" altLang="ja-JP" sz="1050" b="1" i="0" u="none" strike="noStrike" kern="1200" cap="none" spc="0" normalizeH="0" baseline="0" noProof="0" dirty="0">
              <a:ln>
                <a:noFill/>
              </a:ln>
              <a:solidFill>
                <a:schemeClr val="tx1">
                  <a:lumMod val="65000"/>
                  <a:lumOff val="35000"/>
                </a:schemeClr>
              </a:solidFill>
              <a:effectLst/>
              <a:uLnTx/>
              <a:uFillTx/>
              <a:latin typeface="Meiryo" panose="020B0604030504040204" pitchFamily="34" charset="-128"/>
              <a:ea typeface="Meiryo" panose="020B0604030504040204" pitchFamily="34" charset="-128"/>
            </a:endParaRPr>
          </a:p>
        </p:txBody>
      </p:sp>
      <p:sp>
        <p:nvSpPr>
          <p:cNvPr id="39" name="テキスト ボックス 38">
            <a:extLst>
              <a:ext uri="{FF2B5EF4-FFF2-40B4-BE49-F238E27FC236}">
                <a16:creationId xmlns:a16="http://schemas.microsoft.com/office/drawing/2014/main" id="{D182B9F7-8FA6-AF16-59AB-B8DB5E980485}"/>
              </a:ext>
            </a:extLst>
          </p:cNvPr>
          <p:cNvSpPr txBox="1"/>
          <p:nvPr/>
        </p:nvSpPr>
        <p:spPr>
          <a:xfrm>
            <a:off x="6641717" y="4641683"/>
            <a:ext cx="2352896" cy="497700"/>
          </a:xfrm>
          <a:prstGeom prst="rect">
            <a:avLst/>
          </a:prstGeom>
          <a:noFill/>
        </p:spPr>
        <p:txBody>
          <a:bodyPr wrap="square" rtlCol="0">
            <a:spAutoFit/>
          </a:bodyPr>
          <a:lstStyle/>
          <a:p>
            <a:pPr marL="0" marR="0" lvl="0" indent="0" algn="l" defTabSz="371475" rtl="0" eaLnBrk="1" fontAlgn="auto" latinLnBrk="0" hangingPunct="1">
              <a:lnSpc>
                <a:spcPct val="120000"/>
              </a:lnSpc>
              <a:spcBef>
                <a:spcPts val="0"/>
              </a:spcBef>
              <a:spcAft>
                <a:spcPts val="244"/>
              </a:spcAft>
              <a:buClrTx/>
              <a:buSzTx/>
              <a:buFontTx/>
              <a:buNone/>
              <a:tabLst/>
              <a:defRPr/>
            </a:pPr>
            <a:r>
              <a:rPr kumimoji="1" lang="ja-JP" altLang="en-US" sz="105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rPr>
              <a:t>・既存チラシを活用して</a:t>
            </a:r>
            <a:endParaRPr kumimoji="1" lang="en-US" altLang="ja-JP" sz="105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endParaRPr>
          </a:p>
          <a:p>
            <a:pPr marL="0" marR="0" lvl="0" indent="0" algn="l" defTabSz="371475" rtl="0" eaLnBrk="1" fontAlgn="auto" latinLnBrk="0" hangingPunct="1">
              <a:lnSpc>
                <a:spcPct val="120000"/>
              </a:lnSpc>
              <a:spcBef>
                <a:spcPts val="0"/>
              </a:spcBef>
              <a:spcAft>
                <a:spcPts val="244"/>
              </a:spcAft>
              <a:buClrTx/>
              <a:buSzTx/>
              <a:buFontTx/>
              <a:buNone/>
              <a:tabLst/>
              <a:defRPr/>
            </a:pPr>
            <a:r>
              <a:rPr kumimoji="1" lang="ja-JP" altLang="en-US" sz="105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rPr>
              <a:t>　他媒体出稿できる動画ができた。</a:t>
            </a:r>
            <a:endParaRPr kumimoji="1" lang="en-US" altLang="ja-JP" sz="105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endParaRPr>
          </a:p>
        </p:txBody>
      </p:sp>
      <p:sp>
        <p:nvSpPr>
          <p:cNvPr id="78" name="テキスト ボックス 77">
            <a:extLst>
              <a:ext uri="{FF2B5EF4-FFF2-40B4-BE49-F238E27FC236}">
                <a16:creationId xmlns:a16="http://schemas.microsoft.com/office/drawing/2014/main" id="{4F8029F0-0655-1E8B-6B15-CF67C185F37C}"/>
              </a:ext>
            </a:extLst>
          </p:cNvPr>
          <p:cNvSpPr txBox="1"/>
          <p:nvPr/>
        </p:nvSpPr>
        <p:spPr>
          <a:xfrm>
            <a:off x="6665202" y="5793357"/>
            <a:ext cx="2329411" cy="497700"/>
          </a:xfrm>
          <a:prstGeom prst="rect">
            <a:avLst/>
          </a:prstGeom>
          <a:noFill/>
        </p:spPr>
        <p:txBody>
          <a:bodyPr wrap="square" rtlCol="0">
            <a:spAutoFit/>
          </a:bodyPr>
          <a:lstStyle/>
          <a:p>
            <a:pPr marL="0" marR="0" lvl="0" indent="0" algn="l" defTabSz="371475" rtl="0" eaLnBrk="1" fontAlgn="auto" latinLnBrk="0" hangingPunct="1">
              <a:lnSpc>
                <a:spcPct val="120000"/>
              </a:lnSpc>
              <a:spcBef>
                <a:spcPts val="0"/>
              </a:spcBef>
              <a:spcAft>
                <a:spcPts val="244"/>
              </a:spcAft>
              <a:buClrTx/>
              <a:buSzTx/>
              <a:buFontTx/>
              <a:buNone/>
              <a:tabLst/>
              <a:defRPr/>
            </a:pPr>
            <a:r>
              <a:rPr kumimoji="1" lang="ja-JP" altLang="en-US" sz="105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rPr>
              <a:t>・折込チラシ</a:t>
            </a:r>
            <a:r>
              <a:rPr kumimoji="1" lang="ja-JP" altLang="en-US" sz="900"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rPr>
              <a:t>（通年より部数は減）</a:t>
            </a:r>
            <a:endParaRPr kumimoji="1" lang="en-US" altLang="ja-JP" sz="900"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endParaRPr>
          </a:p>
          <a:p>
            <a:pPr marL="0" marR="0" lvl="0" indent="0" algn="l" defTabSz="371475" rtl="0" eaLnBrk="1" fontAlgn="auto" latinLnBrk="0" hangingPunct="1">
              <a:lnSpc>
                <a:spcPct val="120000"/>
              </a:lnSpc>
              <a:spcBef>
                <a:spcPts val="0"/>
              </a:spcBef>
              <a:spcAft>
                <a:spcPts val="244"/>
              </a:spcAft>
              <a:buClrTx/>
              <a:buSzTx/>
              <a:buFontTx/>
              <a:buNone/>
              <a:tabLst/>
              <a:defRPr/>
            </a:pPr>
            <a:r>
              <a:rPr lang="ja-JP" altLang="en-US" sz="900" b="1" dirty="0">
                <a:solidFill>
                  <a:srgbClr val="E0232F"/>
                </a:solidFill>
                <a:latin typeface="Meiryo" panose="020B0604030504040204" pitchFamily="34" charset="-128"/>
                <a:ea typeface="Meiryo" panose="020B0604030504040204" pitchFamily="34" charset="-128"/>
              </a:rPr>
              <a:t>　</a:t>
            </a:r>
            <a:r>
              <a:rPr kumimoji="1" lang="ja-JP" altLang="en-US" sz="105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rPr>
              <a:t>＋別媒体展開で売上アップ！</a:t>
            </a:r>
            <a:endParaRPr kumimoji="1" lang="en-US" altLang="ja-JP" sz="105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endParaRPr>
          </a:p>
        </p:txBody>
      </p:sp>
      <p:pic>
        <p:nvPicPr>
          <p:cNvPr id="79" name="図 78">
            <a:extLst>
              <a:ext uri="{FF2B5EF4-FFF2-40B4-BE49-F238E27FC236}">
                <a16:creationId xmlns:a16="http://schemas.microsoft.com/office/drawing/2014/main" id="{2AEEB5AE-2180-7F29-C97D-22FF5C4B106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82405" y="1599452"/>
            <a:ext cx="675959" cy="590123"/>
          </a:xfrm>
          <a:prstGeom prst="rect">
            <a:avLst/>
          </a:prstGeom>
        </p:spPr>
      </p:pic>
      <p:sp>
        <p:nvSpPr>
          <p:cNvPr id="80" name="テキスト ボックス 79">
            <a:extLst>
              <a:ext uri="{FF2B5EF4-FFF2-40B4-BE49-F238E27FC236}">
                <a16:creationId xmlns:a16="http://schemas.microsoft.com/office/drawing/2014/main" id="{8754DF85-7552-5F98-66C4-EB01453170EF}"/>
              </a:ext>
            </a:extLst>
          </p:cNvPr>
          <p:cNvSpPr txBox="1"/>
          <p:nvPr/>
        </p:nvSpPr>
        <p:spPr>
          <a:xfrm>
            <a:off x="827477" y="1568678"/>
            <a:ext cx="4331243"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京懐石</a:t>
            </a:r>
            <a:r>
              <a:rPr kumimoji="1" lang="en-US" altLang="ja-JP" sz="20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ja-JP" altLang="en-US" sz="20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松幸　</a:t>
            </a:r>
            <a:r>
              <a:rPr kumimoji="1" lang="ja-JP" altLang="en-US"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様</a:t>
            </a:r>
            <a:endParaRPr kumimoji="1" lang="en-US" altLang="ja-JP"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81" name="テキスト ボックス 80">
            <a:extLst>
              <a:ext uri="{FF2B5EF4-FFF2-40B4-BE49-F238E27FC236}">
                <a16:creationId xmlns:a16="http://schemas.microsoft.com/office/drawing/2014/main" id="{1FAE571F-1C5C-A517-7D55-797F577172EA}"/>
              </a:ext>
            </a:extLst>
          </p:cNvPr>
          <p:cNvSpPr txBox="1"/>
          <p:nvPr/>
        </p:nvSpPr>
        <p:spPr>
          <a:xfrm>
            <a:off x="3975192" y="5584375"/>
            <a:ext cx="599669" cy="233910"/>
          </a:xfrm>
          <a:prstGeom prst="rect">
            <a:avLst/>
          </a:prstGeom>
          <a:noFill/>
        </p:spPr>
        <p:txBody>
          <a:bodyPr wrap="square" rtlCol="0">
            <a:spAutoFit/>
          </a:bodyPr>
          <a:lstStyle/>
          <a:p>
            <a:pPr marL="0" marR="0" lvl="0" indent="0" algn="ctr" defTabSz="371475" rtl="0" eaLnBrk="1" fontAlgn="auto" latinLnBrk="0" hangingPunct="1">
              <a:lnSpc>
                <a:spcPct val="120000"/>
              </a:lnSpc>
              <a:spcBef>
                <a:spcPts val="0"/>
              </a:spcBef>
              <a:spcAft>
                <a:spcPts val="244"/>
              </a:spcAft>
              <a:buClrTx/>
              <a:buSzTx/>
              <a:buFontTx/>
              <a:buNone/>
              <a:tabLst/>
              <a:defRPr/>
            </a:pPr>
            <a:r>
              <a:rPr kumimoji="1" lang="ja-JP" altLang="en-US" sz="8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rPr>
              <a:t>　売上</a:t>
            </a:r>
            <a:endParaRPr kumimoji="1"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endParaRPr>
          </a:p>
        </p:txBody>
      </p:sp>
      <p:sp>
        <p:nvSpPr>
          <p:cNvPr id="82" name="テキスト ボックス 81">
            <a:extLst>
              <a:ext uri="{FF2B5EF4-FFF2-40B4-BE49-F238E27FC236}">
                <a16:creationId xmlns:a16="http://schemas.microsoft.com/office/drawing/2014/main" id="{D9C954B0-3D18-5F61-F368-CB7EAF146A61}"/>
              </a:ext>
            </a:extLst>
          </p:cNvPr>
          <p:cNvSpPr txBox="1"/>
          <p:nvPr/>
        </p:nvSpPr>
        <p:spPr>
          <a:xfrm>
            <a:off x="5415855" y="5410639"/>
            <a:ext cx="599669" cy="233910"/>
          </a:xfrm>
          <a:prstGeom prst="rect">
            <a:avLst/>
          </a:prstGeom>
          <a:noFill/>
        </p:spPr>
        <p:txBody>
          <a:bodyPr wrap="square" rtlCol="0">
            <a:spAutoFit/>
          </a:bodyPr>
          <a:lstStyle/>
          <a:p>
            <a:pPr marL="0" marR="0" lvl="0" indent="0" algn="ctr" defTabSz="371475" rtl="0" eaLnBrk="1" fontAlgn="auto" latinLnBrk="0" hangingPunct="1">
              <a:lnSpc>
                <a:spcPct val="120000"/>
              </a:lnSpc>
              <a:spcBef>
                <a:spcPts val="0"/>
              </a:spcBef>
              <a:spcAft>
                <a:spcPts val="244"/>
              </a:spcAft>
              <a:buClrTx/>
              <a:buSzTx/>
              <a:buFontTx/>
              <a:buNone/>
              <a:tabLst/>
              <a:defRPr/>
            </a:pPr>
            <a:r>
              <a:rPr kumimoji="1" lang="ja-JP" altLang="en-US" sz="8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rPr>
              <a:t>売上</a:t>
            </a:r>
            <a:endParaRPr kumimoji="1"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endParaRPr>
          </a:p>
        </p:txBody>
      </p:sp>
      <p:cxnSp>
        <p:nvCxnSpPr>
          <p:cNvPr id="84" name="直線コネクタ 83">
            <a:extLst>
              <a:ext uri="{FF2B5EF4-FFF2-40B4-BE49-F238E27FC236}">
                <a16:creationId xmlns:a16="http://schemas.microsoft.com/office/drawing/2014/main" id="{276F0A09-9D74-D81F-91F9-037130F13486}"/>
              </a:ext>
            </a:extLst>
          </p:cNvPr>
          <p:cNvCxnSpPr>
            <a:cxnSpLocks/>
          </p:cNvCxnSpPr>
          <p:nvPr/>
        </p:nvCxnSpPr>
        <p:spPr>
          <a:xfrm>
            <a:off x="4795087" y="1336676"/>
            <a:ext cx="4316858"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2DABB3E5-A745-C23F-776D-500702F024E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730" y="3947537"/>
            <a:ext cx="696629" cy="520957"/>
          </a:xfrm>
          <a:prstGeom prst="rect">
            <a:avLst/>
          </a:prstGeom>
        </p:spPr>
      </p:pic>
      <p:pic>
        <p:nvPicPr>
          <p:cNvPr id="17" name="図 16">
            <a:extLst>
              <a:ext uri="{FF2B5EF4-FFF2-40B4-BE49-F238E27FC236}">
                <a16:creationId xmlns:a16="http://schemas.microsoft.com/office/drawing/2014/main" id="{3817948D-6FE3-38C3-44AE-971A482B0CA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rcRect/>
          <a:stretch/>
        </p:blipFill>
        <p:spPr>
          <a:xfrm>
            <a:off x="5263121" y="4078964"/>
            <a:ext cx="324900" cy="499122"/>
          </a:xfrm>
          <a:prstGeom prst="rect">
            <a:avLst/>
          </a:prstGeom>
        </p:spPr>
      </p:pic>
      <p:pic>
        <p:nvPicPr>
          <p:cNvPr id="20" name="図 19">
            <a:extLst>
              <a:ext uri="{FF2B5EF4-FFF2-40B4-BE49-F238E27FC236}">
                <a16:creationId xmlns:a16="http://schemas.microsoft.com/office/drawing/2014/main" id="{D3262147-56E9-905B-0BD8-B4CAC096C370}"/>
              </a:ext>
            </a:extLst>
          </p:cNvPr>
          <p:cNvPicPr>
            <a:picLocks noChangeAspect="1"/>
          </p:cNvPicPr>
          <p:nvPr/>
        </p:nvPicPr>
        <p:blipFill>
          <a:blip r:embed="rId7">
            <a:extLst>
              <a:ext uri="{BEBA8EAE-BF5A-486C-A8C5-ECC9F3942E4B}">
                <a14:imgProps xmlns:a14="http://schemas.microsoft.com/office/drawing/2010/main">
                  <a14:imgLayer r:embed="rId9">
                    <a14:imgEffect>
                      <a14:brightnessContrast contrast="40000"/>
                    </a14:imgEffect>
                  </a14:imgLayer>
                </a14:imgProps>
              </a:ext>
            </a:extLst>
          </a:blip>
          <a:srcRect/>
          <a:stretch/>
        </p:blipFill>
        <p:spPr>
          <a:xfrm>
            <a:off x="4953000" y="3201540"/>
            <a:ext cx="324900" cy="499122"/>
          </a:xfrm>
          <a:prstGeom prst="rect">
            <a:avLst/>
          </a:prstGeom>
        </p:spPr>
      </p:pic>
      <p:sp>
        <p:nvSpPr>
          <p:cNvPr id="32" name="片側の 2 つの角を丸めた四角形 31">
            <a:extLst>
              <a:ext uri="{FF2B5EF4-FFF2-40B4-BE49-F238E27FC236}">
                <a16:creationId xmlns:a16="http://schemas.microsoft.com/office/drawing/2014/main" id="{AF7442A8-D87A-CCC1-571D-8202713CD706}"/>
              </a:ext>
            </a:extLst>
          </p:cNvPr>
          <p:cNvSpPr/>
          <p:nvPr/>
        </p:nvSpPr>
        <p:spPr>
          <a:xfrm>
            <a:off x="827477" y="2134842"/>
            <a:ext cx="4686277" cy="826362"/>
          </a:xfrm>
          <a:prstGeom prst="round2SameRect">
            <a:avLst>
              <a:gd name="adj1" fmla="val 3386"/>
              <a:gd name="adj2" fmla="val 0"/>
            </a:avLst>
          </a:prstGeom>
          <a:solidFill>
            <a:srgbClr val="FFE1E1"/>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三角形 32">
            <a:extLst>
              <a:ext uri="{FF2B5EF4-FFF2-40B4-BE49-F238E27FC236}">
                <a16:creationId xmlns:a16="http://schemas.microsoft.com/office/drawing/2014/main" id="{B439CC4A-C18D-5C7B-7A4C-8BFD624BC60D}"/>
              </a:ext>
            </a:extLst>
          </p:cNvPr>
          <p:cNvSpPr/>
          <p:nvPr/>
        </p:nvSpPr>
        <p:spPr>
          <a:xfrm rot="10800000">
            <a:off x="2879686" y="2933133"/>
            <a:ext cx="595628" cy="162840"/>
          </a:xfrm>
          <a:prstGeom prst="triangle">
            <a:avLst/>
          </a:prstGeom>
          <a:solidFill>
            <a:srgbClr val="FFE1E1"/>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C195E9C6-7017-168D-4B6A-A1C0637A8969}"/>
              </a:ext>
            </a:extLst>
          </p:cNvPr>
          <p:cNvSpPr txBox="1"/>
          <p:nvPr/>
        </p:nvSpPr>
        <p:spPr>
          <a:xfrm>
            <a:off x="1042183" y="2213533"/>
            <a:ext cx="4609382" cy="717470"/>
          </a:xfrm>
          <a:prstGeom prst="rect">
            <a:avLst/>
          </a:prstGeom>
          <a:noFill/>
        </p:spPr>
        <p:txBody>
          <a:bodyPr wrap="square" lIns="36000" tIns="36000" rIns="36000" bIns="36000" rtlCol="0" anchor="ctr">
            <a:no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1" lang="ja-JP" altLang="en-US" sz="1400" i="0" u="none" strike="noStrike" kern="1200" cap="none" spc="0" normalizeH="0" baseline="0" noProof="0" dirty="0">
                <a:ln>
                  <a:noFill/>
                </a:ln>
                <a:effectLst/>
                <a:uLnTx/>
                <a:uFillTx/>
                <a:latin typeface="Meiryo" panose="020B0604030504040204" pitchFamily="34" charset="-128"/>
                <a:ea typeface="Meiryo" panose="020B0604030504040204" pitchFamily="34" charset="-128"/>
                <a:cs typeface="+mn-cs"/>
              </a:rPr>
              <a:t>折込チラシの反応が</a:t>
            </a:r>
            <a:r>
              <a:rPr kumimoji="1" lang="ja-JP" altLang="en-US" sz="1400" i="0" u="none" strike="noStrike" kern="1200" cap="none" spc="0" normalizeH="0" baseline="0" noProof="0">
                <a:ln>
                  <a:noFill/>
                </a:ln>
                <a:effectLst/>
                <a:uLnTx/>
                <a:uFillTx/>
                <a:latin typeface="Meiryo" panose="020B0604030504040204" pitchFamily="34" charset="-128"/>
                <a:ea typeface="Meiryo" panose="020B0604030504040204" pitchFamily="34" charset="-128"/>
                <a:cs typeface="+mn-cs"/>
              </a:rPr>
              <a:t>鈍化。</a:t>
            </a:r>
            <a:endParaRPr kumimoji="1" lang="en-US" altLang="ja-JP" sz="1400" i="0" u="none" strike="noStrike" kern="1200" cap="none" spc="0" normalizeH="0" baseline="0" noProof="0" dirty="0">
              <a:ln>
                <a:noFill/>
              </a:ln>
              <a:effectLst/>
              <a:uLnTx/>
              <a:uFillTx/>
              <a:latin typeface="Meiryo" panose="020B0604030504040204" pitchFamily="34" charset="-128"/>
              <a:ea typeface="Meiryo" panose="020B0604030504040204" pitchFamily="34" charset="-128"/>
              <a:cs typeface="+mn-cs"/>
            </a:endParaRPr>
          </a:p>
          <a:p>
            <a:pPr marL="0" marR="0" lvl="0" indent="0" algn="l" defTabSz="457200" rtl="0" eaLnBrk="1" fontAlgn="auto" latinLnBrk="0" hangingPunct="1">
              <a:lnSpc>
                <a:spcPct val="100000"/>
              </a:lnSpc>
              <a:spcBef>
                <a:spcPts val="0"/>
              </a:spcBef>
              <a:spcAft>
                <a:spcPts val="400"/>
              </a:spcAft>
              <a:buClrTx/>
              <a:buSzTx/>
              <a:buFontTx/>
              <a:buNone/>
              <a:tabLst/>
              <a:defRPr/>
            </a:pPr>
            <a:r>
              <a:rPr kumimoji="1" lang="ja-JP" altLang="en-US" sz="1400" i="0" u="none" strike="noStrike" kern="1200" cap="none" spc="0" normalizeH="0" baseline="0" noProof="0">
                <a:ln>
                  <a:noFill/>
                </a:ln>
                <a:effectLst/>
                <a:uLnTx/>
                <a:uFillTx/>
                <a:latin typeface="Meiryo" panose="020B0604030504040204" pitchFamily="34" charset="-128"/>
                <a:ea typeface="Meiryo" panose="020B0604030504040204" pitchFamily="34" charset="-128"/>
                <a:cs typeface="+mn-cs"/>
              </a:rPr>
              <a:t>その課題を</a:t>
            </a:r>
            <a:r>
              <a:rPr kumimoji="1" lang="ja-JP" altLang="en-US" sz="1400" b="1" i="0" u="none" strike="noStrike" kern="1200" cap="none" spc="0" normalizeH="0" baseline="0" noProof="0">
                <a:ln>
                  <a:noFill/>
                </a:ln>
                <a:effectLst/>
                <a:uLnTx/>
                <a:uFillTx/>
                <a:latin typeface="Meiryo" panose="020B0604030504040204" pitchFamily="34" charset="-128"/>
                <a:ea typeface="Meiryo" panose="020B0604030504040204" pitchFamily="34" charset="-128"/>
                <a:cs typeface="+mn-cs"/>
              </a:rPr>
              <a:t>予算</a:t>
            </a:r>
            <a:r>
              <a:rPr kumimoji="1" lang="ja-JP" altLang="en-US" sz="1400" b="1" i="0" u="none" strike="noStrike" kern="1200" cap="none" spc="0" normalizeH="0" baseline="0" noProof="0" dirty="0">
                <a:ln>
                  <a:noFill/>
                </a:ln>
                <a:effectLst/>
                <a:uLnTx/>
                <a:uFillTx/>
                <a:latin typeface="Meiryo" panose="020B0604030504040204" pitchFamily="34" charset="-128"/>
                <a:ea typeface="Meiryo" panose="020B0604030504040204" pitchFamily="34" charset="-128"/>
                <a:cs typeface="+mn-cs"/>
              </a:rPr>
              <a:t>を変えずにチラシビジョン</a:t>
            </a:r>
            <a:r>
              <a:rPr kumimoji="1" lang="ja-JP" altLang="en-US" sz="1400" b="1" i="0" u="none" strike="noStrike" kern="1200" cap="none" spc="0" normalizeH="0" baseline="0" noProof="0">
                <a:ln>
                  <a:noFill/>
                </a:ln>
                <a:effectLst/>
                <a:uLnTx/>
                <a:uFillTx/>
                <a:latin typeface="Meiryo" panose="020B0604030504040204" pitchFamily="34" charset="-128"/>
                <a:ea typeface="Meiryo" panose="020B0604030504040204" pitchFamily="34" charset="-128"/>
                <a:cs typeface="+mn-cs"/>
              </a:rPr>
              <a:t>で解決</a:t>
            </a:r>
            <a:endParaRPr kumimoji="1" lang="en-US" altLang="ja-JP" sz="2800" b="1" i="0" u="none" strike="noStrike" kern="1200" cap="none" spc="0" normalizeH="0" baseline="0" noProof="0" dirty="0">
              <a:ln>
                <a:noFill/>
              </a:ln>
              <a:effectLst/>
              <a:uLnTx/>
              <a:uFillTx/>
              <a:latin typeface="Meiryo" panose="020B0604030504040204" pitchFamily="34" charset="-128"/>
              <a:ea typeface="Meiryo" panose="020B0604030504040204" pitchFamily="34" charset="-128"/>
              <a:cs typeface="+mn-cs"/>
            </a:endParaRPr>
          </a:p>
        </p:txBody>
      </p:sp>
      <p:sp>
        <p:nvSpPr>
          <p:cNvPr id="37" name="テキスト ボックス 36">
            <a:extLst>
              <a:ext uri="{FF2B5EF4-FFF2-40B4-BE49-F238E27FC236}">
                <a16:creationId xmlns:a16="http://schemas.microsoft.com/office/drawing/2014/main" id="{56B88C17-E681-123A-54D8-3874E30CD19C}"/>
              </a:ext>
            </a:extLst>
          </p:cNvPr>
          <p:cNvSpPr txBox="1"/>
          <p:nvPr/>
        </p:nvSpPr>
        <p:spPr>
          <a:xfrm>
            <a:off x="9526716" y="6638441"/>
            <a:ext cx="357790" cy="246221"/>
          </a:xfrm>
          <a:prstGeom prst="rect">
            <a:avLst/>
          </a:prstGeom>
          <a:noFill/>
        </p:spPr>
        <p:txBody>
          <a:bodyPr wrap="none" rtlCol="0">
            <a:spAutoFit/>
          </a:bodyPr>
          <a:lstStyle/>
          <a:p>
            <a:pPr algn="r"/>
            <a:r>
              <a:rPr lang="en-US" altLang="ja-JP" sz="1000" b="1" dirty="0">
                <a:solidFill>
                  <a:srgbClr val="E0232F"/>
                </a:solidFill>
                <a:latin typeface="Meiryo" panose="020B0604030504040204" pitchFamily="34" charset="-128"/>
                <a:ea typeface="Meiryo" panose="020B0604030504040204" pitchFamily="34" charset="-128"/>
              </a:rPr>
              <a:t>10</a:t>
            </a:r>
            <a:endParaRPr kumimoji="1" lang="ja-JP" altLang="en-US" sz="1000" b="1" dirty="0">
              <a:solidFill>
                <a:srgbClr val="E0232F"/>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6E463F53-BBA6-458C-42C8-18B07998D0F3}"/>
              </a:ext>
            </a:extLst>
          </p:cNvPr>
          <p:cNvSpPr txBox="1"/>
          <p:nvPr/>
        </p:nvSpPr>
        <p:spPr>
          <a:xfrm>
            <a:off x="1294366" y="3150351"/>
            <a:ext cx="825867" cy="246221"/>
          </a:xfrm>
          <a:prstGeom prst="rect">
            <a:avLst/>
          </a:prstGeom>
          <a:noFill/>
        </p:spPr>
        <p:txBody>
          <a:bodyPr wrap="none" rtlCol="0">
            <a:spAutoFit/>
          </a:bodyPr>
          <a:lstStyle/>
          <a:p>
            <a:r>
              <a:rPr kumimoji="1" lang="ja-JP" altLang="en-US" sz="1000" b="1">
                <a:solidFill>
                  <a:srgbClr val="FFFF00"/>
                </a:solidFill>
                <a:latin typeface="Meiryo" panose="020B0604030504040204" pitchFamily="34" charset="-128"/>
                <a:ea typeface="Meiryo" panose="020B0604030504040204" pitchFamily="34" charset="-128"/>
              </a:rPr>
              <a:t>前　年　比</a:t>
            </a:r>
          </a:p>
        </p:txBody>
      </p:sp>
    </p:spTree>
    <p:extLst>
      <p:ext uri="{BB962C8B-B14F-4D97-AF65-F5344CB8AC3E}">
        <p14:creationId xmlns:p14="http://schemas.microsoft.com/office/powerpoint/2010/main" val="817014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68CAD13-1CA4-78E9-D201-8B3A97CA668B}"/>
              </a:ext>
            </a:extLst>
          </p:cNvPr>
          <p:cNvSpPr/>
          <p:nvPr/>
        </p:nvSpPr>
        <p:spPr>
          <a:xfrm>
            <a:off x="13697" y="655639"/>
            <a:ext cx="9906000" cy="681708"/>
          </a:xfrm>
          <a:prstGeom prst="rect">
            <a:avLst/>
          </a:prstGeom>
          <a:solidFill>
            <a:srgbClr val="E02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bg1"/>
              </a:solidFill>
              <a:effectLst/>
              <a:uLnTx/>
              <a:uFillTx/>
              <a:latin typeface="Calibri" panose="020F0502020204030204"/>
              <a:ea typeface="游ゴシック" panose="020B0400000000000000" pitchFamily="50" charset="-128"/>
              <a:cs typeface="+mn-cs"/>
            </a:endParaRPr>
          </a:p>
        </p:txBody>
      </p:sp>
      <p:sp>
        <p:nvSpPr>
          <p:cNvPr id="18" name="四角形: 角を丸くする 17">
            <a:extLst>
              <a:ext uri="{FF2B5EF4-FFF2-40B4-BE49-F238E27FC236}">
                <a16:creationId xmlns:a16="http://schemas.microsoft.com/office/drawing/2014/main" id="{6437091E-67EE-393E-92DC-C3437F3EF16B}"/>
              </a:ext>
            </a:extLst>
          </p:cNvPr>
          <p:cNvSpPr/>
          <p:nvPr/>
        </p:nvSpPr>
        <p:spPr>
          <a:xfrm>
            <a:off x="725914" y="1553428"/>
            <a:ext cx="4134485" cy="1512000"/>
          </a:xfrm>
          <a:prstGeom prst="roundRect">
            <a:avLst>
              <a:gd name="adj" fmla="val 3966"/>
            </a:avLst>
          </a:prstGeom>
          <a:solidFill>
            <a:schemeClr val="bg2"/>
          </a:solidFill>
          <a:ln w="28575">
            <a:noFill/>
          </a:ln>
          <a:effectLst>
            <a:outerShdw dist="38100" dir="3000000" algn="t"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0" rtl="0" eaLnBrk="1" fontAlgn="auto" latinLnBrk="0" hangingPunct="1">
              <a:lnSpc>
                <a:spcPct val="130000"/>
              </a:lnSpc>
              <a:spcBef>
                <a:spcPts val="0"/>
              </a:spcBef>
              <a:spcAft>
                <a:spcPts val="488"/>
              </a:spcAft>
              <a:buClrTx/>
              <a:buSzTx/>
              <a:buFontTx/>
              <a:buNone/>
              <a:tabLst>
                <a:tab pos="3305250" algn="r"/>
              </a:tabLst>
              <a:defRPr/>
            </a:pPr>
            <a:endParaRPr kumimoji="1" lang="ja-JP" altLang="en-US" sz="105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5" name="テキスト ボックス 4">
            <a:extLst>
              <a:ext uri="{FF2B5EF4-FFF2-40B4-BE49-F238E27FC236}">
                <a16:creationId xmlns:a16="http://schemas.microsoft.com/office/drawing/2014/main" id="{536AD98E-4644-7BC8-C1D9-0BB6D93D7657}"/>
              </a:ext>
            </a:extLst>
          </p:cNvPr>
          <p:cNvSpPr txBox="1"/>
          <p:nvPr/>
        </p:nvSpPr>
        <p:spPr>
          <a:xfrm>
            <a:off x="568978" y="154955"/>
            <a:ext cx="37832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300" normalizeH="0" baseline="0" noProof="0" dirty="0">
                <a:ln>
                  <a:noFill/>
                </a:ln>
                <a:solidFill>
                  <a:srgbClr val="E0232F"/>
                </a:solidFill>
                <a:effectLst/>
                <a:uLnTx/>
                <a:uFillTx/>
                <a:latin typeface="Meiryo" panose="020B0604030504040204" pitchFamily="34" charset="-128"/>
                <a:ea typeface="Meiryo" panose="020B0604030504040204" pitchFamily="34" charset="-128"/>
                <a:cs typeface="+mn-cs"/>
              </a:rPr>
              <a:t>活用好事例②：その他</a:t>
            </a:r>
          </a:p>
        </p:txBody>
      </p:sp>
      <p:sp>
        <p:nvSpPr>
          <p:cNvPr id="9" name="テキスト プレースホルダー 3">
            <a:extLst>
              <a:ext uri="{FF2B5EF4-FFF2-40B4-BE49-F238E27FC236}">
                <a16:creationId xmlns:a16="http://schemas.microsoft.com/office/drawing/2014/main" id="{4A826C34-2A13-85AE-A6A9-B3952647FEBE}"/>
              </a:ext>
            </a:extLst>
          </p:cNvPr>
          <p:cNvSpPr txBox="1">
            <a:spLocks/>
          </p:cNvSpPr>
          <p:nvPr/>
        </p:nvSpPr>
        <p:spPr>
          <a:xfrm>
            <a:off x="161925" y="641092"/>
            <a:ext cx="9591675" cy="724871"/>
          </a:xfrm>
          <a:prstGeom prst="rect">
            <a:avLst/>
          </a:prstGeom>
          <a:noFill/>
        </p:spPr>
        <p:txBody>
          <a:bodyPr vert="horz" lIns="216000" tIns="72000" rIns="216000" bIns="72000" rtlCol="0" anchor="ctr">
            <a:normAutofit/>
          </a:bodyPr>
          <a:lstStyle>
            <a:lvl1pPr marL="0" indent="0" algn="l" defTabSz="742950" rtl="0" eaLnBrk="1" latinLnBrk="0" hangingPunct="1">
              <a:lnSpc>
                <a:spcPct val="120000"/>
              </a:lnSpc>
              <a:spcBef>
                <a:spcPts val="813"/>
              </a:spcBef>
              <a:spcAft>
                <a:spcPts val="244"/>
              </a:spcAft>
              <a:buFont typeface="+mj-lt"/>
              <a:buNone/>
              <a:defRPr kumimoji="1" sz="1463" kern="1200">
                <a:solidFill>
                  <a:schemeClr val="tx1"/>
                </a:solidFill>
                <a:latin typeface="+mn-lt"/>
                <a:ea typeface="+mn-ea"/>
                <a:cs typeface="+mn-cs"/>
              </a:defRPr>
            </a:lvl1pPr>
            <a:lvl2pPr marL="371475" indent="0" algn="l" defTabSz="742950" rtl="0" eaLnBrk="1" latinLnBrk="0" hangingPunct="1">
              <a:lnSpc>
                <a:spcPct val="90000"/>
              </a:lnSpc>
              <a:spcBef>
                <a:spcPts val="406"/>
              </a:spcBef>
              <a:buFontTx/>
              <a:buNone/>
              <a:defRPr kumimoji="1" sz="1950" kern="1200">
                <a:solidFill>
                  <a:schemeClr val="tx1"/>
                </a:solidFill>
                <a:latin typeface="+mn-lt"/>
                <a:ea typeface="+mn-ea"/>
                <a:cs typeface="+mn-cs"/>
              </a:defRPr>
            </a:lvl2pPr>
            <a:lvl3pPr marL="742950" indent="0" algn="l" defTabSz="742950" rtl="0" eaLnBrk="1" latinLnBrk="0" hangingPunct="1">
              <a:lnSpc>
                <a:spcPct val="90000"/>
              </a:lnSpc>
              <a:spcBef>
                <a:spcPts val="406"/>
              </a:spcBef>
              <a:buFontTx/>
              <a:buNone/>
              <a:defRPr kumimoji="1" sz="1625" kern="1200">
                <a:solidFill>
                  <a:schemeClr val="tx1"/>
                </a:solidFill>
                <a:latin typeface="+mn-lt"/>
                <a:ea typeface="+mn-ea"/>
                <a:cs typeface="+mn-cs"/>
              </a:defRPr>
            </a:lvl3pPr>
            <a:lvl4pPr marL="1114425" indent="0" algn="l" defTabSz="742950" rtl="0" eaLnBrk="1" latinLnBrk="0" hangingPunct="1">
              <a:lnSpc>
                <a:spcPct val="90000"/>
              </a:lnSpc>
              <a:spcBef>
                <a:spcPts val="406"/>
              </a:spcBef>
              <a:buFontTx/>
              <a:buNone/>
              <a:defRPr kumimoji="1" sz="1463" kern="1200">
                <a:solidFill>
                  <a:schemeClr val="tx1"/>
                </a:solidFill>
                <a:latin typeface="+mn-lt"/>
                <a:ea typeface="+mn-ea"/>
                <a:cs typeface="+mn-cs"/>
              </a:defRPr>
            </a:lvl4pPr>
            <a:lvl5pPr marL="1485900" indent="0" algn="l" defTabSz="742950" rtl="0" eaLnBrk="1" latinLnBrk="0" hangingPunct="1">
              <a:lnSpc>
                <a:spcPct val="90000"/>
              </a:lnSpc>
              <a:spcBef>
                <a:spcPts val="406"/>
              </a:spcBef>
              <a:buFontTx/>
              <a:buNone/>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marR="0" lvl="0" indent="0" algn="ctr" defTabSz="742950" rtl="0" eaLnBrk="1" fontAlgn="auto" latinLnBrk="0" hangingPunct="1">
              <a:lnSpc>
                <a:spcPct val="120000"/>
              </a:lnSpc>
              <a:spcBef>
                <a:spcPts val="813"/>
              </a:spcBef>
              <a:spcAft>
                <a:spcPts val="244"/>
              </a:spcAft>
              <a:buClrTx/>
              <a:buSzTx/>
              <a:buFont typeface="+mj-lt"/>
              <a:buNone/>
              <a:tabLst/>
              <a:defRPr/>
            </a:pPr>
            <a:r>
              <a:rPr kumimoji="1" lang="en-US" altLang="ja-JP" sz="22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LINE</a:t>
            </a:r>
            <a:r>
              <a:rPr kumimoji="1" lang="ja-JP" altLang="en-US" sz="22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ヤフーとテレビ局</a:t>
            </a:r>
            <a:r>
              <a:rPr lang="ja-JP" altLang="en-US" sz="2200" b="1" dirty="0">
                <a:solidFill>
                  <a:schemeClr val="bg1"/>
                </a:solidFill>
                <a:latin typeface="Meiryo" panose="020B0604030504040204" pitchFamily="34" charset="-128"/>
                <a:ea typeface="Meiryo" panose="020B0604030504040204" pitchFamily="34" charset="-128"/>
              </a:rPr>
              <a:t>のノウハウで</a:t>
            </a:r>
            <a:r>
              <a:rPr kumimoji="1" lang="ja-JP" altLang="en-US" sz="22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企業</a:t>
            </a:r>
            <a:r>
              <a:rPr lang="ja-JP" altLang="en-US" sz="2200" b="1" dirty="0">
                <a:solidFill>
                  <a:schemeClr val="bg1"/>
                </a:solidFill>
                <a:latin typeface="Meiryo" panose="020B0604030504040204" pitchFamily="34" charset="-128"/>
                <a:ea typeface="Meiryo" panose="020B0604030504040204" pitchFamily="34" charset="-128"/>
              </a:rPr>
              <a:t>広告・販促を</a:t>
            </a:r>
            <a:r>
              <a:rPr kumimoji="1" lang="ja-JP" altLang="en-US" sz="22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強力支援</a:t>
            </a:r>
            <a:endParaRPr kumimoji="1" lang="en-US" altLang="ja-JP" sz="22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p:txBody>
      </p:sp>
      <p:sp>
        <p:nvSpPr>
          <p:cNvPr id="31" name="テキスト ボックス 30">
            <a:extLst>
              <a:ext uri="{FF2B5EF4-FFF2-40B4-BE49-F238E27FC236}">
                <a16:creationId xmlns:a16="http://schemas.microsoft.com/office/drawing/2014/main" id="{20A5C95D-338F-1F14-E470-CF2EEFD57780}"/>
              </a:ext>
            </a:extLst>
          </p:cNvPr>
          <p:cNvSpPr txBox="1"/>
          <p:nvPr/>
        </p:nvSpPr>
        <p:spPr>
          <a:xfrm>
            <a:off x="1195182" y="1969881"/>
            <a:ext cx="2606491" cy="930897"/>
          </a:xfrm>
          <a:prstGeom prst="rect">
            <a:avLst/>
          </a:prstGeom>
          <a:noFill/>
        </p:spPr>
        <p:txBody>
          <a:bodyPr wrap="square" tIns="36000" bIns="36000" rtlCol="0">
            <a:noAutofit/>
          </a:bodyPr>
          <a:lstStyle/>
          <a:p>
            <a:pPr marL="0" marR="0" lvl="0" indent="0" algn="l" defTabSz="371475"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新店舗</a:t>
            </a:r>
            <a:r>
              <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OPEN</a:t>
            </a: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時</a:t>
            </a:r>
            <a:r>
              <a:rPr lang="ja-JP" altLang="en-US" sz="700" dirty="0">
                <a:solidFill>
                  <a:srgbClr val="383838"/>
                </a:solidFill>
                <a:latin typeface="Meiryo" panose="020B0604030504040204" pitchFamily="34" charset="-128"/>
                <a:ea typeface="Meiryo" panose="020B0604030504040204" pitchFamily="34" charset="-128"/>
              </a:rPr>
              <a:t>の集客に苦戦していた</a:t>
            </a:r>
            <a:endParaRPr lang="en-US" altLang="ja-JP" sz="700" dirty="0">
              <a:solidFill>
                <a:srgbClr val="383838"/>
              </a:solidFill>
              <a:latin typeface="Meiryo" panose="020B0604030504040204" pitchFamily="34" charset="-128"/>
              <a:ea typeface="Meiryo" panose="020B0604030504040204" pitchFamily="34" charset="-128"/>
            </a:endParaRPr>
          </a:p>
          <a:p>
            <a:pPr marL="0" marR="0" lvl="0" indent="0" algn="l" defTabSz="371475"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a:p>
            <a:pPr marL="0" marR="0" lvl="0" indent="0" algn="l" defTabSz="371475"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主要広告媒体をチラシから</a:t>
            </a:r>
            <a:r>
              <a:rPr lang="ja-JP" altLang="en-US" sz="700" dirty="0">
                <a:solidFill>
                  <a:srgbClr val="383838"/>
                </a:solidFill>
                <a:latin typeface="Meiryo" panose="020B0604030504040204" pitchFamily="34" charset="-128"/>
                <a:ea typeface="Meiryo" panose="020B0604030504040204" pitchFamily="34" charset="-128"/>
              </a:rPr>
              <a:t>ヤフー広告に変更</a:t>
            </a:r>
            <a:endParaRPr lang="en-US" altLang="ja-JP" sz="700" dirty="0">
              <a:solidFill>
                <a:srgbClr val="383838"/>
              </a:solidFill>
              <a:latin typeface="Meiryo" panose="020B0604030504040204" pitchFamily="34" charset="-128"/>
              <a:ea typeface="Meiryo" panose="020B0604030504040204" pitchFamily="34" charset="-128"/>
            </a:endParaRPr>
          </a:p>
          <a:p>
            <a:pPr marL="0" marR="0" lvl="0" indent="0" algn="l" defTabSz="371475" rtl="0" eaLnBrk="1" fontAlgn="auto" latinLnBrk="0" hangingPunct="1">
              <a:lnSpc>
                <a:spcPct val="100000"/>
              </a:lnSpc>
              <a:spcBef>
                <a:spcPts val="0"/>
              </a:spcBef>
              <a:spcAft>
                <a:spcPts val="0"/>
              </a:spcAft>
              <a:buClrTx/>
              <a:buSzTx/>
              <a:buFontTx/>
              <a:buNone/>
              <a:tabLst/>
              <a:defRPr/>
            </a:pPr>
            <a:r>
              <a:rPr lang="ja-JP" altLang="en-US" sz="700" dirty="0">
                <a:solidFill>
                  <a:srgbClr val="383838"/>
                </a:solidFill>
                <a:latin typeface="Meiryo" panose="020B0604030504040204" pitchFamily="34" charset="-128"/>
                <a:ea typeface="Meiryo" panose="020B0604030504040204" pitchFamily="34" charset="-128"/>
              </a:rPr>
              <a:t>市区郡単位でエリア指定可能かつ、リーチ単価を抑制</a:t>
            </a:r>
            <a:endParaRPr lang="en-US" altLang="ja-JP" sz="700" dirty="0">
              <a:solidFill>
                <a:srgbClr val="383838"/>
              </a:solidFill>
              <a:latin typeface="Meiryo" panose="020B0604030504040204" pitchFamily="34" charset="-128"/>
              <a:ea typeface="Meiryo" panose="020B0604030504040204" pitchFamily="34" charset="-128"/>
            </a:endParaRPr>
          </a:p>
          <a:p>
            <a:pPr marL="0" marR="0" lvl="0" indent="0" algn="l" defTabSz="371475"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a:p>
            <a:pPr marL="0" marR="0" lvl="0" indent="0" algn="l" defTabSz="371475"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初日の目標売上</a:t>
            </a:r>
            <a:r>
              <a:rPr kumimoji="1" lang="en-US" altLang="ja-JP" sz="8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215</a:t>
            </a:r>
            <a:r>
              <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a:t>
            </a: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達成（過去実績との比較）</a:t>
            </a: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p:txBody>
      </p:sp>
      <p:sp>
        <p:nvSpPr>
          <p:cNvPr id="33" name="右矢印 32">
            <a:extLst>
              <a:ext uri="{FF2B5EF4-FFF2-40B4-BE49-F238E27FC236}">
                <a16:creationId xmlns:a16="http://schemas.microsoft.com/office/drawing/2014/main" id="{04B9F113-A862-ACB6-6E67-2D9432475CC0}"/>
              </a:ext>
            </a:extLst>
          </p:cNvPr>
          <p:cNvSpPr/>
          <p:nvPr/>
        </p:nvSpPr>
        <p:spPr>
          <a:xfrm>
            <a:off x="725914" y="1964252"/>
            <a:ext cx="507166"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algn="ct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課</a:t>
            </a:r>
            <a:r>
              <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 </a:t>
            </a: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題</a:t>
            </a:r>
            <a:endParaRPr kumimoji="1" lang="ja-JP" altLang="en-US" sz="1200" b="1" i="1" dirty="0">
              <a:solidFill>
                <a:schemeClr val="bg1"/>
              </a:solidFill>
              <a:latin typeface="Meiryo" panose="020B0604030504040204" pitchFamily="34" charset="-128"/>
              <a:ea typeface="Meiryo" panose="020B0604030504040204" pitchFamily="34" charset="-128"/>
            </a:endParaRPr>
          </a:p>
        </p:txBody>
      </p:sp>
      <p:sp>
        <p:nvSpPr>
          <p:cNvPr id="35" name="右矢印 34">
            <a:extLst>
              <a:ext uri="{FF2B5EF4-FFF2-40B4-BE49-F238E27FC236}">
                <a16:creationId xmlns:a16="http://schemas.microsoft.com/office/drawing/2014/main" id="{93E13B04-AA76-7A7F-E3F2-0B3D4BFB28BE}"/>
              </a:ext>
            </a:extLst>
          </p:cNvPr>
          <p:cNvSpPr/>
          <p:nvPr/>
        </p:nvSpPr>
        <p:spPr>
          <a:xfrm>
            <a:off x="725914" y="2218694"/>
            <a:ext cx="507166"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marL="0" marR="0" lvl="0" indent="0" algn="ctr" defTabSz="371475" rtl="0" eaLnBrk="1" fontAlgn="auto" latinLnBrk="0" hangingPunct="1">
              <a:lnSpc>
                <a:spcPct val="8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対応策</a:t>
            </a:r>
            <a:endPar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p:txBody>
      </p:sp>
      <p:sp>
        <p:nvSpPr>
          <p:cNvPr id="36" name="右矢印 35">
            <a:extLst>
              <a:ext uri="{FF2B5EF4-FFF2-40B4-BE49-F238E27FC236}">
                <a16:creationId xmlns:a16="http://schemas.microsoft.com/office/drawing/2014/main" id="{99E495DD-B4C2-073D-075B-F55F61974040}"/>
              </a:ext>
            </a:extLst>
          </p:cNvPr>
          <p:cNvSpPr/>
          <p:nvPr/>
        </p:nvSpPr>
        <p:spPr>
          <a:xfrm>
            <a:off x="725914" y="2504939"/>
            <a:ext cx="507166"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marL="0" marR="0" lvl="0" indent="0" algn="ctr" defTabSz="371475"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効</a:t>
            </a:r>
            <a:r>
              <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 </a:t>
            </a: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果</a:t>
            </a:r>
            <a:r>
              <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 </a:t>
            </a:r>
          </a:p>
        </p:txBody>
      </p:sp>
      <p:sp>
        <p:nvSpPr>
          <p:cNvPr id="39" name="正方形/長方形 38">
            <a:extLst>
              <a:ext uri="{FF2B5EF4-FFF2-40B4-BE49-F238E27FC236}">
                <a16:creationId xmlns:a16="http://schemas.microsoft.com/office/drawing/2014/main" id="{C1446687-196D-6B5C-66D1-41C5F07EC47E}"/>
              </a:ext>
            </a:extLst>
          </p:cNvPr>
          <p:cNvSpPr/>
          <p:nvPr/>
        </p:nvSpPr>
        <p:spPr>
          <a:xfrm>
            <a:off x="1137950" y="2794136"/>
            <a:ext cx="3610141" cy="17734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Ins="36000" rtlCol="0" anchor="ctr"/>
          <a:lstStyle/>
          <a:p>
            <a:pPr marL="0" marR="0" lvl="0" indent="0" algn="l" defTabSz="371475" rtl="0" eaLnBrk="1" fontAlgn="auto" latinLnBrk="0" hangingPunct="1">
              <a:lnSpc>
                <a:spcPct val="120000"/>
              </a:lnSpc>
              <a:spcBef>
                <a:spcPts val="0"/>
              </a:spcBef>
              <a:spcAft>
                <a:spcPts val="244"/>
              </a:spcAft>
              <a:buClrTx/>
              <a:buSzTx/>
              <a:buFontTx/>
              <a:buNone/>
              <a:tabLst/>
              <a:defRPr/>
            </a:pPr>
            <a:endParaRPr kumimoji="1" lang="ja-JP" altLang="en-US" sz="6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38" name="右矢印 37">
            <a:extLst>
              <a:ext uri="{FF2B5EF4-FFF2-40B4-BE49-F238E27FC236}">
                <a16:creationId xmlns:a16="http://schemas.microsoft.com/office/drawing/2014/main" id="{D6516938-03C4-30FF-A421-BE4848A381BB}"/>
              </a:ext>
            </a:extLst>
          </p:cNvPr>
          <p:cNvSpPr/>
          <p:nvPr/>
        </p:nvSpPr>
        <p:spPr>
          <a:xfrm>
            <a:off x="725914" y="2772210"/>
            <a:ext cx="720000"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marL="0" marR="0" lvl="0" indent="0" algn="ctr" defTabSz="0" rtl="0" eaLnBrk="1" fontAlgn="auto" latinLnBrk="0" hangingPunct="1">
              <a:spcBef>
                <a:spcPts val="0"/>
              </a:spcBef>
              <a:spcAft>
                <a:spcPts val="488"/>
              </a:spcAft>
              <a:buClrTx/>
              <a:buSzTx/>
              <a:buFontTx/>
              <a:buNone/>
              <a:tabLst>
                <a:tab pos="3305250" algn="r"/>
              </a:tabLst>
              <a:defRPr/>
            </a:pPr>
            <a:r>
              <a:rPr lang="ja-JP" altLang="en-US" sz="800" b="1">
                <a:solidFill>
                  <a:schemeClr val="bg1"/>
                </a:solidFill>
                <a:latin typeface="Meiryo" panose="020B0604030504040204" pitchFamily="34" charset="-128"/>
                <a:ea typeface="Meiryo" panose="020B0604030504040204" pitchFamily="34" charset="-128"/>
              </a:rPr>
              <a:t>活用プラン</a:t>
            </a:r>
            <a:endParaRPr kumimoji="1" lang="ja-JP" altLang="en-US"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p:txBody>
      </p:sp>
      <p:sp>
        <p:nvSpPr>
          <p:cNvPr id="26" name="テキスト ボックス 25">
            <a:extLst>
              <a:ext uri="{FF2B5EF4-FFF2-40B4-BE49-F238E27FC236}">
                <a16:creationId xmlns:a16="http://schemas.microsoft.com/office/drawing/2014/main" id="{06EBF235-4E57-1EF9-1ECB-0FC4D057487E}"/>
              </a:ext>
            </a:extLst>
          </p:cNvPr>
          <p:cNvSpPr txBox="1"/>
          <p:nvPr/>
        </p:nvSpPr>
        <p:spPr>
          <a:xfrm>
            <a:off x="1428815" y="2770532"/>
            <a:ext cx="2015999" cy="224104"/>
          </a:xfrm>
          <a:prstGeom prst="rect">
            <a:avLst/>
          </a:prstGeom>
          <a:noFill/>
        </p:spPr>
        <p:txBody>
          <a:bodyPr wrap="square" rtlCol="0">
            <a:noAutofit/>
          </a:bodyPr>
          <a:lstStyle/>
          <a:p>
            <a:pPr marL="0" marR="0" lvl="0" indent="0" algn="ctr" defTabSz="371475" rtl="0" eaLnBrk="1" fontAlgn="auto" latinLnBrk="0" hangingPunct="1">
              <a:lnSpc>
                <a:spcPct val="130000"/>
              </a:lnSpc>
              <a:spcBef>
                <a:spcPts val="0"/>
              </a:spcBef>
              <a:spcAft>
                <a:spcPts val="488"/>
              </a:spcAft>
              <a:buClrTx/>
              <a:buSzTx/>
              <a:buFontTx/>
              <a:buNone/>
              <a:tabLst/>
              <a:defRPr/>
            </a:pPr>
            <a:r>
              <a:rPr kumimoji="1" lang="ja-JP" altLang="en-US" sz="7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ヤフーパッケージ</a:t>
            </a:r>
            <a:endParaRPr kumimoji="1" lang="ja-JP" altLang="en-US" sz="7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46" name="弦 45">
            <a:extLst>
              <a:ext uri="{FF2B5EF4-FFF2-40B4-BE49-F238E27FC236}">
                <a16:creationId xmlns:a16="http://schemas.microsoft.com/office/drawing/2014/main" id="{0D554B20-951D-27BB-E7C9-82619D30E564}"/>
              </a:ext>
            </a:extLst>
          </p:cNvPr>
          <p:cNvSpPr/>
          <p:nvPr/>
        </p:nvSpPr>
        <p:spPr>
          <a:xfrm>
            <a:off x="701277" y="1456069"/>
            <a:ext cx="616338" cy="616338"/>
          </a:xfrm>
          <a:prstGeom prst="chord">
            <a:avLst>
              <a:gd name="adj1" fmla="val 9384420"/>
              <a:gd name="adj2" fmla="val 1469143"/>
            </a:avLst>
          </a:prstGeom>
          <a:solidFill>
            <a:schemeClr val="bg1"/>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5" name="直線コネクタ 84">
            <a:extLst>
              <a:ext uri="{FF2B5EF4-FFF2-40B4-BE49-F238E27FC236}">
                <a16:creationId xmlns:a16="http://schemas.microsoft.com/office/drawing/2014/main" id="{BE3691E6-C1DE-666B-0138-D1D7437F3D10}"/>
              </a:ext>
            </a:extLst>
          </p:cNvPr>
          <p:cNvCxnSpPr>
            <a:cxnSpLocks/>
          </p:cNvCxnSpPr>
          <p:nvPr/>
        </p:nvCxnSpPr>
        <p:spPr>
          <a:xfrm>
            <a:off x="725914" y="1876143"/>
            <a:ext cx="41344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図 44" descr="アイコン&#10;&#10;自動的に生成された説明">
            <a:extLst>
              <a:ext uri="{FF2B5EF4-FFF2-40B4-BE49-F238E27FC236}">
                <a16:creationId xmlns:a16="http://schemas.microsoft.com/office/drawing/2014/main" id="{BEA0784E-9B77-3EB3-C598-420E1E685E3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7046" y="1541332"/>
            <a:ext cx="304800" cy="304800"/>
          </a:xfrm>
          <a:prstGeom prst="rect">
            <a:avLst/>
          </a:prstGeom>
        </p:spPr>
      </p:pic>
      <p:sp>
        <p:nvSpPr>
          <p:cNvPr id="79" name="テキスト ボックス 78">
            <a:extLst>
              <a:ext uri="{FF2B5EF4-FFF2-40B4-BE49-F238E27FC236}">
                <a16:creationId xmlns:a16="http://schemas.microsoft.com/office/drawing/2014/main" id="{ABE57A03-1AE4-9999-F281-ABA2CBB2BB35}"/>
              </a:ext>
            </a:extLst>
          </p:cNvPr>
          <p:cNvSpPr txBox="1"/>
          <p:nvPr/>
        </p:nvSpPr>
        <p:spPr>
          <a:xfrm>
            <a:off x="1281366" y="1568890"/>
            <a:ext cx="2424336" cy="265210"/>
          </a:xfrm>
          <a:prstGeom prst="rect">
            <a:avLst/>
          </a:prstGeom>
          <a:noFill/>
        </p:spPr>
        <p:txBody>
          <a:bodyPr wrap="square" rtlCol="0">
            <a:noAutofit/>
          </a:bodyPr>
          <a:lstStyle/>
          <a:p>
            <a:pPr marL="0" marR="0" lvl="0" indent="0" defTabSz="0" rtl="0" eaLnBrk="1" fontAlgn="auto" latinLnBrk="0" hangingPunct="1">
              <a:lnSpc>
                <a:spcPct val="130000"/>
              </a:lnSpc>
              <a:spcBef>
                <a:spcPts val="0"/>
              </a:spcBef>
              <a:spcAft>
                <a:spcPts val="488"/>
              </a:spcAft>
              <a:buClrTx/>
              <a:buSzTx/>
              <a:buFontTx/>
              <a:buNone/>
              <a:tabLst>
                <a:tab pos="3305250" algn="r"/>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某飲食店</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 </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様</a:t>
            </a:r>
            <a:r>
              <a:rPr lang="ja-JP" altLang="en-US" sz="1200" b="1" dirty="0">
                <a:solidFill>
                  <a:prstClr val="black">
                    <a:lumMod val="75000"/>
                    <a:lumOff val="25000"/>
                  </a:prstClr>
                </a:solidFill>
                <a:latin typeface="Meiryo" panose="020B0604030504040204" pitchFamily="34" charset="-128"/>
                <a:ea typeface="Meiryo" panose="020B0604030504040204" pitchFamily="34" charset="-128"/>
              </a:rPr>
              <a:t> </a:t>
            </a:r>
            <a:r>
              <a:rPr lang="ja-JP" altLang="en-US" sz="1100" dirty="0">
                <a:solidFill>
                  <a:prstClr val="black">
                    <a:lumMod val="75000"/>
                    <a:lumOff val="25000"/>
                  </a:prstClr>
                </a:solidFill>
                <a:latin typeface="Meiryo" panose="020B0604030504040204" pitchFamily="34" charset="-128"/>
                <a:ea typeface="Meiryo" panose="020B0604030504040204" pitchFamily="34" charset="-128"/>
              </a:rPr>
              <a:t>（</a:t>
            </a:r>
            <a:r>
              <a:rPr kumimoji="1" lang="ja-JP" altLang="en-US" sz="110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集客課題）</a:t>
            </a:r>
            <a:endParaRPr kumimoji="1" lang="en-US" altLang="ja-JP" sz="120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grpSp>
        <p:nvGrpSpPr>
          <p:cNvPr id="24" name="グループ化 23">
            <a:extLst>
              <a:ext uri="{FF2B5EF4-FFF2-40B4-BE49-F238E27FC236}">
                <a16:creationId xmlns:a16="http://schemas.microsoft.com/office/drawing/2014/main" id="{F011B718-3A6A-3BC3-4CDF-EE0BDB6B8F3E}"/>
              </a:ext>
            </a:extLst>
          </p:cNvPr>
          <p:cNvGrpSpPr/>
          <p:nvPr/>
        </p:nvGrpSpPr>
        <p:grpSpPr>
          <a:xfrm>
            <a:off x="3611791" y="1877128"/>
            <a:ext cx="1225557" cy="1365533"/>
            <a:chOff x="3371109" y="2735248"/>
            <a:chExt cx="1558840" cy="1365533"/>
          </a:xfrm>
        </p:grpSpPr>
        <p:grpSp>
          <p:nvGrpSpPr>
            <p:cNvPr id="12" name="グループ化 11">
              <a:extLst>
                <a:ext uri="{FF2B5EF4-FFF2-40B4-BE49-F238E27FC236}">
                  <a16:creationId xmlns:a16="http://schemas.microsoft.com/office/drawing/2014/main" id="{310AD476-A058-E855-E149-EBE252FA9488}"/>
                </a:ext>
              </a:extLst>
            </p:cNvPr>
            <p:cNvGrpSpPr/>
            <p:nvPr/>
          </p:nvGrpSpPr>
          <p:grpSpPr>
            <a:xfrm>
              <a:off x="3371109" y="2953004"/>
              <a:ext cx="1558840" cy="276067"/>
              <a:chOff x="5317188" y="3421283"/>
              <a:chExt cx="432794" cy="225255"/>
            </a:xfrm>
            <a:solidFill>
              <a:srgbClr val="A70202"/>
            </a:solidFill>
          </p:grpSpPr>
          <p:sp>
            <p:nvSpPr>
              <p:cNvPr id="10" name="平行四辺形 9">
                <a:extLst>
                  <a:ext uri="{FF2B5EF4-FFF2-40B4-BE49-F238E27FC236}">
                    <a16:creationId xmlns:a16="http://schemas.microsoft.com/office/drawing/2014/main" id="{EAF71B15-7A1D-13A5-C5B4-2F1EE3C16433}"/>
                  </a:ext>
                </a:extLst>
              </p:cNvPr>
              <p:cNvSpPr/>
              <p:nvPr/>
            </p:nvSpPr>
            <p:spPr>
              <a:xfrm>
                <a:off x="5317188" y="3421283"/>
                <a:ext cx="432794" cy="225247"/>
              </a:xfrm>
              <a:prstGeom prst="parallelogram">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平行四辺形 10">
                <a:extLst>
                  <a:ext uri="{FF2B5EF4-FFF2-40B4-BE49-F238E27FC236}">
                    <a16:creationId xmlns:a16="http://schemas.microsoft.com/office/drawing/2014/main" id="{EF9FF7DA-98F8-DB72-BFAA-16CA0BCA29B6}"/>
                  </a:ext>
                </a:extLst>
              </p:cNvPr>
              <p:cNvSpPr/>
              <p:nvPr/>
            </p:nvSpPr>
            <p:spPr>
              <a:xfrm flipV="1">
                <a:off x="5317188" y="3421289"/>
                <a:ext cx="432794" cy="225249"/>
              </a:xfrm>
              <a:prstGeom prst="parallelogram">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フローチャート: 他ページ結合子 1">
              <a:extLst>
                <a:ext uri="{FF2B5EF4-FFF2-40B4-BE49-F238E27FC236}">
                  <a16:creationId xmlns:a16="http://schemas.microsoft.com/office/drawing/2014/main" id="{927EFC4F-D86B-440B-C0EB-B804CDCF2F8A}"/>
                </a:ext>
              </a:extLst>
            </p:cNvPr>
            <p:cNvSpPr/>
            <p:nvPr/>
          </p:nvSpPr>
          <p:spPr>
            <a:xfrm>
              <a:off x="3505496" y="2735248"/>
              <a:ext cx="1278911" cy="1365533"/>
            </a:xfrm>
            <a:prstGeom prst="flowChartOffpageConnector">
              <a:avLst/>
            </a:prstGeom>
            <a:solidFill>
              <a:srgbClr val="E0232F"/>
            </a:solidFill>
            <a:ln>
              <a:noFill/>
            </a:ln>
            <a:effectLst>
              <a:outerShdw blurRad="50800" dist="38100" dir="2700000" algn="tl" rotWithShape="0">
                <a:srgbClr val="A70202">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8D9A9303-966D-D34C-D062-F32CD7D1768B}"/>
                </a:ext>
              </a:extLst>
            </p:cNvPr>
            <p:cNvSpPr/>
            <p:nvPr/>
          </p:nvSpPr>
          <p:spPr>
            <a:xfrm>
              <a:off x="3490559" y="2930574"/>
              <a:ext cx="1318022" cy="316167"/>
            </a:xfrm>
            <a:prstGeom prst="rect">
              <a:avLst/>
            </a:prstGeom>
            <a:solidFill>
              <a:srgbClr val="A70202"/>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0" rtl="0" eaLnBrk="1" fontAlgn="auto" latinLnBrk="0" hangingPunct="1">
                <a:spcBef>
                  <a:spcPts val="0"/>
                </a:spcBef>
                <a:spcAft>
                  <a:spcPts val="0"/>
                </a:spcAft>
                <a:buClrTx/>
                <a:buSzTx/>
                <a:buFontTx/>
                <a:buNone/>
                <a:tabLst>
                  <a:tab pos="3305250" algn="r"/>
                </a:tabLst>
                <a:defRPr/>
              </a:pPr>
              <a:r>
                <a:rPr kumimoji="1" lang="ja-JP" altLang="en-US" sz="800" b="0"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初日</a:t>
              </a:r>
              <a:endParaRPr kumimoji="1" lang="en-US" altLang="ja-JP" sz="8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a:p>
              <a:pPr marL="0" marR="0" lvl="0" indent="0" algn="ctr" defTabSz="0" rtl="0" eaLnBrk="1" fontAlgn="auto" latinLnBrk="0" hangingPunct="1">
                <a:spcBef>
                  <a:spcPts val="0"/>
                </a:spcBef>
                <a:spcAft>
                  <a:spcPts val="0"/>
                </a:spcAft>
                <a:buClrTx/>
                <a:buSzTx/>
                <a:buFontTx/>
                <a:buNone/>
                <a:tabLst>
                  <a:tab pos="3305250" algn="r"/>
                </a:tabLst>
                <a:defRPr/>
              </a:pPr>
              <a:r>
                <a:rPr kumimoji="1" lang="ja-JP" altLang="en-US" sz="800" b="0"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目標売上</a:t>
              </a:r>
              <a:endParaRPr lang="en-US" altLang="ja-JP" sz="800" dirty="0">
                <a:solidFill>
                  <a:schemeClr val="bg1"/>
                </a:solidFill>
                <a:latin typeface="Meiryo" panose="020B0604030504040204" pitchFamily="34" charset="-128"/>
                <a:ea typeface="Meiryo" panose="020B0604030504040204" pitchFamily="34" charset="-128"/>
              </a:endParaRPr>
            </a:p>
          </p:txBody>
        </p:sp>
      </p:grpSp>
      <p:pic>
        <p:nvPicPr>
          <p:cNvPr id="21" name="グラフィックス 20" descr="矢印: 時計回りの曲線 単色塗りつぶし">
            <a:extLst>
              <a:ext uri="{FF2B5EF4-FFF2-40B4-BE49-F238E27FC236}">
                <a16:creationId xmlns:a16="http://schemas.microsoft.com/office/drawing/2014/main" id="{C7B31FB1-8259-BABB-8D98-2C3D29FD51A0}"/>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4468255" y="2491775"/>
            <a:ext cx="316168" cy="316168"/>
          </a:xfrm>
          <a:prstGeom prst="rect">
            <a:avLst/>
          </a:prstGeom>
        </p:spPr>
      </p:pic>
      <p:sp>
        <p:nvSpPr>
          <p:cNvPr id="84" name="テキスト ボックス 83">
            <a:extLst>
              <a:ext uri="{FF2B5EF4-FFF2-40B4-BE49-F238E27FC236}">
                <a16:creationId xmlns:a16="http://schemas.microsoft.com/office/drawing/2014/main" id="{4AF9FF18-3F00-BA15-2072-9DA34446FA01}"/>
              </a:ext>
            </a:extLst>
          </p:cNvPr>
          <p:cNvSpPr txBox="1"/>
          <p:nvPr/>
        </p:nvSpPr>
        <p:spPr>
          <a:xfrm>
            <a:off x="3719627" y="2439708"/>
            <a:ext cx="909223" cy="461665"/>
          </a:xfrm>
          <a:prstGeom prst="rect">
            <a:avLst/>
          </a:prstGeom>
          <a:noFill/>
        </p:spPr>
        <p:txBody>
          <a:bodyPr wrap="none" rtlCol="0">
            <a:spAutoFit/>
          </a:bodyPr>
          <a:lstStyle/>
          <a:p>
            <a:r>
              <a:rPr kumimoji="1" lang="en-US" altLang="ja-JP" sz="2400" b="1" i="0" u="none" strike="noStrike" kern="1200" cap="none" spc="-15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215</a:t>
            </a:r>
            <a:r>
              <a:rPr kumimoji="1" lang="en-US" altLang="ja-JP" sz="1200" b="1" i="0" u="none" strike="noStrike" kern="1200" cap="none" spc="-15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a:t>
            </a:r>
            <a:endParaRPr kumimoji="1" lang="ja-JP" altLang="en-US" sz="1200" b="1" i="0" u="none" strike="noStrike" kern="1200" cap="none" spc="-150" normalizeH="0" baseline="0" noProof="0">
              <a:ln>
                <a:noFill/>
              </a:ln>
              <a:solidFill>
                <a:srgbClr val="FFFF00"/>
              </a:solidFill>
              <a:effectLst/>
              <a:uLnTx/>
              <a:uFillTx/>
              <a:latin typeface="Meiryo" panose="020B0604030504040204" pitchFamily="34" charset="-128"/>
              <a:ea typeface="Meiryo" panose="020B0604030504040204" pitchFamily="34" charset="-128"/>
              <a:cs typeface="+mn-cs"/>
            </a:endParaRPr>
          </a:p>
        </p:txBody>
      </p:sp>
      <p:cxnSp>
        <p:nvCxnSpPr>
          <p:cNvPr id="30" name="直線コネクタ 29">
            <a:extLst>
              <a:ext uri="{FF2B5EF4-FFF2-40B4-BE49-F238E27FC236}">
                <a16:creationId xmlns:a16="http://schemas.microsoft.com/office/drawing/2014/main" id="{B8D16615-0088-8CB8-30E7-C524C007C6B1}"/>
              </a:ext>
            </a:extLst>
          </p:cNvPr>
          <p:cNvCxnSpPr>
            <a:cxnSpLocks/>
          </p:cNvCxnSpPr>
          <p:nvPr/>
        </p:nvCxnSpPr>
        <p:spPr>
          <a:xfrm>
            <a:off x="3811490" y="2816233"/>
            <a:ext cx="81947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2" name="四角形: 角を丸くする 17">
            <a:extLst>
              <a:ext uri="{FF2B5EF4-FFF2-40B4-BE49-F238E27FC236}">
                <a16:creationId xmlns:a16="http://schemas.microsoft.com/office/drawing/2014/main" id="{ADAD8372-4153-4446-67F7-1393AE4384FF}"/>
              </a:ext>
            </a:extLst>
          </p:cNvPr>
          <p:cNvSpPr/>
          <p:nvPr/>
        </p:nvSpPr>
        <p:spPr>
          <a:xfrm>
            <a:off x="5159018" y="1553428"/>
            <a:ext cx="4134485" cy="1512000"/>
          </a:xfrm>
          <a:prstGeom prst="roundRect">
            <a:avLst>
              <a:gd name="adj" fmla="val 3966"/>
            </a:avLst>
          </a:prstGeom>
          <a:solidFill>
            <a:schemeClr val="bg2"/>
          </a:solidFill>
          <a:ln w="28575">
            <a:noFill/>
          </a:ln>
          <a:effectLst>
            <a:outerShdw dist="38100" dir="3000000" algn="t"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0" rtl="0" eaLnBrk="1" fontAlgn="auto" latinLnBrk="0" hangingPunct="1">
              <a:lnSpc>
                <a:spcPct val="130000"/>
              </a:lnSpc>
              <a:spcBef>
                <a:spcPts val="0"/>
              </a:spcBef>
              <a:spcAft>
                <a:spcPts val="488"/>
              </a:spcAft>
              <a:buClrTx/>
              <a:buSzTx/>
              <a:buFontTx/>
              <a:buNone/>
              <a:tabLst>
                <a:tab pos="3305250" algn="r"/>
              </a:tabLst>
              <a:defRPr/>
            </a:pPr>
            <a:endParaRPr kumimoji="1" lang="ja-JP" altLang="en-US" sz="105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73" name="テキスト ボックス 72">
            <a:extLst>
              <a:ext uri="{FF2B5EF4-FFF2-40B4-BE49-F238E27FC236}">
                <a16:creationId xmlns:a16="http://schemas.microsoft.com/office/drawing/2014/main" id="{3E0E57D4-DBD9-6FE5-69D1-A4ACC1A74D3B}"/>
              </a:ext>
            </a:extLst>
          </p:cNvPr>
          <p:cNvSpPr txBox="1"/>
          <p:nvPr/>
        </p:nvSpPr>
        <p:spPr>
          <a:xfrm>
            <a:off x="5628286" y="1969881"/>
            <a:ext cx="2606491" cy="930897"/>
          </a:xfrm>
          <a:prstGeom prst="rect">
            <a:avLst/>
          </a:prstGeom>
          <a:noFill/>
        </p:spPr>
        <p:txBody>
          <a:bodyPr wrap="square" tIns="36000" bIns="36000" rtlCol="0">
            <a:noAutofit/>
          </a:bodyPr>
          <a:lstStyle/>
          <a:p>
            <a:pPr marL="0" marR="0" lvl="0" indent="0" algn="l" defTabSz="371475" rtl="0" eaLnBrk="1" fontAlgn="auto" latinLnBrk="0" hangingPunct="1">
              <a:lnSpc>
                <a:spcPct val="100000"/>
              </a:lnSpc>
              <a:spcBef>
                <a:spcPts val="0"/>
              </a:spcBef>
              <a:spcAft>
                <a:spcPts val="0"/>
              </a:spcAft>
              <a:buClrTx/>
              <a:buSzTx/>
              <a:buFontTx/>
              <a:buNone/>
              <a:tabLst/>
              <a:defRPr/>
            </a:pPr>
            <a:r>
              <a:rPr lang="ja-JP" altLang="en-US" sz="700" dirty="0">
                <a:solidFill>
                  <a:srgbClr val="383838"/>
                </a:solidFill>
                <a:latin typeface="Meiryo" panose="020B0604030504040204" pitchFamily="34" charset="-128"/>
                <a:ea typeface="Meiryo" panose="020B0604030504040204" pitchFamily="34" charset="-128"/>
              </a:rPr>
              <a:t>恒例催事の新規顧客獲得に苦戦していた</a:t>
            </a: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a:p>
            <a:pPr marL="0" marR="0" lvl="0" indent="0" algn="l" defTabSz="371475"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a:p>
            <a:pPr marL="0" marR="0" lvl="0" indent="0" algn="l" defTabSz="371475"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既存媒体（</a:t>
            </a:r>
            <a:r>
              <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TV</a:t>
            </a: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）に新規媒体</a:t>
            </a:r>
            <a:r>
              <a:rPr lang="ja-JP" altLang="en-US" sz="700" dirty="0">
                <a:solidFill>
                  <a:srgbClr val="383838"/>
                </a:solidFill>
                <a:latin typeface="Meiryo" panose="020B0604030504040204" pitchFamily="34" charset="-128"/>
                <a:ea typeface="Meiryo" panose="020B0604030504040204" pitchFamily="34" charset="-128"/>
              </a:rPr>
              <a:t>（ヤフー広告）を加え、</a:t>
            </a:r>
            <a:endParaRPr lang="en-US" altLang="ja-JP" sz="700" dirty="0">
              <a:solidFill>
                <a:srgbClr val="383838"/>
              </a:solidFill>
              <a:latin typeface="Meiryo" panose="020B0604030504040204" pitchFamily="34" charset="-128"/>
              <a:ea typeface="Meiryo" panose="020B0604030504040204" pitchFamily="34" charset="-128"/>
            </a:endParaRPr>
          </a:p>
          <a:p>
            <a:pPr marL="0" marR="0" lvl="0" indent="0" algn="l" defTabSz="371475" rtl="0" eaLnBrk="1" fontAlgn="auto" latinLnBrk="0" hangingPunct="1">
              <a:lnSpc>
                <a:spcPct val="100000"/>
              </a:lnSpc>
              <a:spcBef>
                <a:spcPts val="0"/>
              </a:spcBef>
              <a:spcAft>
                <a:spcPts val="0"/>
              </a:spcAft>
              <a:buClrTx/>
              <a:buSzTx/>
              <a:buFontTx/>
              <a:buNone/>
              <a:tabLst/>
              <a:defRPr/>
            </a:pPr>
            <a:r>
              <a:rPr lang="ja-JP" altLang="en-US" sz="700" dirty="0">
                <a:solidFill>
                  <a:srgbClr val="383838"/>
                </a:solidFill>
                <a:latin typeface="Meiryo" panose="020B0604030504040204" pitchFamily="34" charset="-128"/>
                <a:ea typeface="Meiryo" panose="020B0604030504040204" pitchFamily="34" charset="-128"/>
              </a:rPr>
              <a:t>リーチできていなかった顧客層にも情報をリーチ</a:t>
            </a:r>
            <a:endParaRPr lang="en-US" altLang="ja-JP" sz="700" dirty="0">
              <a:solidFill>
                <a:srgbClr val="383838"/>
              </a:solidFill>
              <a:latin typeface="Meiryo" panose="020B0604030504040204" pitchFamily="34" charset="-128"/>
              <a:ea typeface="Meiryo" panose="020B0604030504040204" pitchFamily="34" charset="-128"/>
            </a:endParaRPr>
          </a:p>
          <a:p>
            <a:pPr marL="0" marR="0" lvl="0" indent="0" algn="l" defTabSz="371475"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a:p>
            <a:pPr marL="0" marR="0" lvl="0" indent="0" algn="l" defTabSz="371475"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新規顧客獲得及び来場者数が前年比</a:t>
            </a:r>
            <a:r>
              <a:rPr kumimoji="1" lang="en-US" altLang="ja-JP" sz="8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140</a:t>
            </a:r>
            <a:r>
              <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a:t>
            </a: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を達成</a:t>
            </a: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p:txBody>
      </p:sp>
      <p:sp>
        <p:nvSpPr>
          <p:cNvPr id="74" name="右矢印 73">
            <a:extLst>
              <a:ext uri="{FF2B5EF4-FFF2-40B4-BE49-F238E27FC236}">
                <a16:creationId xmlns:a16="http://schemas.microsoft.com/office/drawing/2014/main" id="{ADCBAE73-A753-7AD9-3BCF-5D0283050B36}"/>
              </a:ext>
            </a:extLst>
          </p:cNvPr>
          <p:cNvSpPr/>
          <p:nvPr/>
        </p:nvSpPr>
        <p:spPr>
          <a:xfrm>
            <a:off x="5159018" y="1964252"/>
            <a:ext cx="507166"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algn="ct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課</a:t>
            </a:r>
            <a:r>
              <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 </a:t>
            </a: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題</a:t>
            </a:r>
            <a:endParaRPr kumimoji="1" lang="ja-JP" altLang="en-US" sz="1200" b="1" i="1" dirty="0">
              <a:solidFill>
                <a:schemeClr val="bg1"/>
              </a:solidFill>
              <a:latin typeface="Meiryo" panose="020B0604030504040204" pitchFamily="34" charset="-128"/>
              <a:ea typeface="Meiryo" panose="020B0604030504040204" pitchFamily="34" charset="-128"/>
            </a:endParaRPr>
          </a:p>
        </p:txBody>
      </p:sp>
      <p:sp>
        <p:nvSpPr>
          <p:cNvPr id="75" name="右矢印 74">
            <a:extLst>
              <a:ext uri="{FF2B5EF4-FFF2-40B4-BE49-F238E27FC236}">
                <a16:creationId xmlns:a16="http://schemas.microsoft.com/office/drawing/2014/main" id="{25C197A7-8379-DF3F-72E8-77F59336EA06}"/>
              </a:ext>
            </a:extLst>
          </p:cNvPr>
          <p:cNvSpPr/>
          <p:nvPr/>
        </p:nvSpPr>
        <p:spPr>
          <a:xfrm>
            <a:off x="5159018" y="2218694"/>
            <a:ext cx="507166"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marL="0" marR="0" lvl="0" indent="0" algn="ctr" defTabSz="371475" rtl="0" eaLnBrk="1" fontAlgn="auto" latinLnBrk="0" hangingPunct="1">
              <a:lnSpc>
                <a:spcPct val="8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対応策</a:t>
            </a:r>
            <a:endPar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p:txBody>
      </p:sp>
      <p:sp>
        <p:nvSpPr>
          <p:cNvPr id="76" name="右矢印 75">
            <a:extLst>
              <a:ext uri="{FF2B5EF4-FFF2-40B4-BE49-F238E27FC236}">
                <a16:creationId xmlns:a16="http://schemas.microsoft.com/office/drawing/2014/main" id="{097C9221-02AE-4704-129D-2BFA89763266}"/>
              </a:ext>
            </a:extLst>
          </p:cNvPr>
          <p:cNvSpPr/>
          <p:nvPr/>
        </p:nvSpPr>
        <p:spPr>
          <a:xfrm>
            <a:off x="5159018" y="2504939"/>
            <a:ext cx="507166"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marL="0" marR="0" lvl="0" indent="0" algn="ctr" defTabSz="371475"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効</a:t>
            </a:r>
            <a:r>
              <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 </a:t>
            </a: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果</a:t>
            </a:r>
            <a:r>
              <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 </a:t>
            </a:r>
          </a:p>
        </p:txBody>
      </p:sp>
      <p:sp>
        <p:nvSpPr>
          <p:cNvPr id="77" name="正方形/長方形 76">
            <a:extLst>
              <a:ext uri="{FF2B5EF4-FFF2-40B4-BE49-F238E27FC236}">
                <a16:creationId xmlns:a16="http://schemas.microsoft.com/office/drawing/2014/main" id="{A83994FC-C779-8C6A-940B-DDCCD75508D8}"/>
              </a:ext>
            </a:extLst>
          </p:cNvPr>
          <p:cNvSpPr/>
          <p:nvPr/>
        </p:nvSpPr>
        <p:spPr>
          <a:xfrm>
            <a:off x="5571054" y="2794136"/>
            <a:ext cx="3610141" cy="17734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Ins="36000" rtlCol="0" anchor="ctr"/>
          <a:lstStyle/>
          <a:p>
            <a:pPr marL="0" marR="0" lvl="0" indent="0" algn="l" defTabSz="371475" rtl="0" eaLnBrk="1" fontAlgn="auto" latinLnBrk="0" hangingPunct="1">
              <a:lnSpc>
                <a:spcPct val="120000"/>
              </a:lnSpc>
              <a:spcBef>
                <a:spcPts val="0"/>
              </a:spcBef>
              <a:spcAft>
                <a:spcPts val="244"/>
              </a:spcAft>
              <a:buClrTx/>
              <a:buSzTx/>
              <a:buFontTx/>
              <a:buNone/>
              <a:tabLst/>
              <a:defRPr/>
            </a:pPr>
            <a:endParaRPr kumimoji="1" lang="ja-JP" altLang="en-US" sz="6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78" name="右矢印 77">
            <a:extLst>
              <a:ext uri="{FF2B5EF4-FFF2-40B4-BE49-F238E27FC236}">
                <a16:creationId xmlns:a16="http://schemas.microsoft.com/office/drawing/2014/main" id="{6162624F-A06B-E744-D8E6-8E4D313375A9}"/>
              </a:ext>
            </a:extLst>
          </p:cNvPr>
          <p:cNvSpPr/>
          <p:nvPr/>
        </p:nvSpPr>
        <p:spPr>
          <a:xfrm>
            <a:off x="5159018" y="2772210"/>
            <a:ext cx="720000"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marL="0" marR="0" lvl="0" indent="0" algn="ctr" defTabSz="0" rtl="0" eaLnBrk="1" fontAlgn="auto" latinLnBrk="0" hangingPunct="1">
              <a:spcBef>
                <a:spcPts val="0"/>
              </a:spcBef>
              <a:spcAft>
                <a:spcPts val="488"/>
              </a:spcAft>
              <a:buClrTx/>
              <a:buSzTx/>
              <a:buFontTx/>
              <a:buNone/>
              <a:tabLst>
                <a:tab pos="3305250" algn="r"/>
              </a:tabLst>
              <a:defRPr/>
            </a:pPr>
            <a:r>
              <a:rPr lang="ja-JP" altLang="en-US" sz="800" b="1">
                <a:solidFill>
                  <a:schemeClr val="bg1"/>
                </a:solidFill>
                <a:latin typeface="Meiryo" panose="020B0604030504040204" pitchFamily="34" charset="-128"/>
                <a:ea typeface="Meiryo" panose="020B0604030504040204" pitchFamily="34" charset="-128"/>
              </a:rPr>
              <a:t>活用プラン</a:t>
            </a:r>
            <a:endParaRPr kumimoji="1" lang="ja-JP" altLang="en-US"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p:txBody>
      </p:sp>
      <p:sp>
        <p:nvSpPr>
          <p:cNvPr id="111" name="テキスト ボックス 110">
            <a:extLst>
              <a:ext uri="{FF2B5EF4-FFF2-40B4-BE49-F238E27FC236}">
                <a16:creationId xmlns:a16="http://schemas.microsoft.com/office/drawing/2014/main" id="{DB58B721-D622-026B-B34D-86B3EF1A7585}"/>
              </a:ext>
            </a:extLst>
          </p:cNvPr>
          <p:cNvSpPr txBox="1"/>
          <p:nvPr/>
        </p:nvSpPr>
        <p:spPr>
          <a:xfrm>
            <a:off x="5861919" y="2770532"/>
            <a:ext cx="2015999" cy="224104"/>
          </a:xfrm>
          <a:prstGeom prst="rect">
            <a:avLst/>
          </a:prstGeom>
          <a:noFill/>
        </p:spPr>
        <p:txBody>
          <a:bodyPr wrap="square" rtlCol="0">
            <a:noAutofit/>
          </a:bodyPr>
          <a:lstStyle/>
          <a:p>
            <a:pPr marL="0" marR="0" lvl="0" indent="0" algn="ctr" defTabSz="371475" rtl="0" eaLnBrk="1" fontAlgn="auto" latinLnBrk="0" hangingPunct="1">
              <a:lnSpc>
                <a:spcPct val="130000"/>
              </a:lnSpc>
              <a:spcBef>
                <a:spcPts val="0"/>
              </a:spcBef>
              <a:spcAft>
                <a:spcPts val="488"/>
              </a:spcAft>
              <a:buClrTx/>
              <a:buSzTx/>
              <a:buFontTx/>
              <a:buNone/>
              <a:tabLst/>
              <a:defRPr/>
            </a:pPr>
            <a:r>
              <a:rPr kumimoji="1" lang="en-US" altLang="ja-JP" sz="7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TVCM</a:t>
            </a:r>
            <a:r>
              <a:rPr kumimoji="1" lang="ja-JP" altLang="en-US" sz="7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セット</a:t>
            </a:r>
            <a:endParaRPr kumimoji="1" lang="ja-JP" altLang="en-US" sz="7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41" name="弦 140">
            <a:extLst>
              <a:ext uri="{FF2B5EF4-FFF2-40B4-BE49-F238E27FC236}">
                <a16:creationId xmlns:a16="http://schemas.microsoft.com/office/drawing/2014/main" id="{07ECB797-65A9-6955-A85A-179D2FB8E66D}"/>
              </a:ext>
            </a:extLst>
          </p:cNvPr>
          <p:cNvSpPr/>
          <p:nvPr/>
        </p:nvSpPr>
        <p:spPr>
          <a:xfrm>
            <a:off x="5134381" y="1456069"/>
            <a:ext cx="616338" cy="616338"/>
          </a:xfrm>
          <a:prstGeom prst="chord">
            <a:avLst>
              <a:gd name="adj1" fmla="val 9384420"/>
              <a:gd name="adj2" fmla="val 1469143"/>
            </a:avLst>
          </a:prstGeom>
          <a:solidFill>
            <a:schemeClr val="bg1"/>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a:extLst>
              <a:ext uri="{FF2B5EF4-FFF2-40B4-BE49-F238E27FC236}">
                <a16:creationId xmlns:a16="http://schemas.microsoft.com/office/drawing/2014/main" id="{384509CC-2FA4-AE9E-138C-69FFA66B3643}"/>
              </a:ext>
            </a:extLst>
          </p:cNvPr>
          <p:cNvCxnSpPr>
            <a:cxnSpLocks/>
          </p:cNvCxnSpPr>
          <p:nvPr/>
        </p:nvCxnSpPr>
        <p:spPr>
          <a:xfrm>
            <a:off x="5159018" y="1876143"/>
            <a:ext cx="41344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43" name="図 142">
            <a:extLst>
              <a:ext uri="{FF2B5EF4-FFF2-40B4-BE49-F238E27FC236}">
                <a16:creationId xmlns:a16="http://schemas.microsoft.com/office/drawing/2014/main" id="{44366409-FBC7-2707-2B49-01894B74A0B3}"/>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5290150" y="1541332"/>
            <a:ext cx="304800" cy="304800"/>
          </a:xfrm>
          <a:prstGeom prst="rect">
            <a:avLst/>
          </a:prstGeom>
        </p:spPr>
      </p:pic>
      <p:sp>
        <p:nvSpPr>
          <p:cNvPr id="144" name="テキスト ボックス 143">
            <a:extLst>
              <a:ext uri="{FF2B5EF4-FFF2-40B4-BE49-F238E27FC236}">
                <a16:creationId xmlns:a16="http://schemas.microsoft.com/office/drawing/2014/main" id="{4065466F-4D3E-51A6-D888-1DC46E80B6CD}"/>
              </a:ext>
            </a:extLst>
          </p:cNvPr>
          <p:cNvSpPr txBox="1"/>
          <p:nvPr/>
        </p:nvSpPr>
        <p:spPr>
          <a:xfrm>
            <a:off x="5714470" y="1568890"/>
            <a:ext cx="2827550" cy="265210"/>
          </a:xfrm>
          <a:prstGeom prst="rect">
            <a:avLst/>
          </a:prstGeom>
          <a:noFill/>
        </p:spPr>
        <p:txBody>
          <a:bodyPr wrap="square" rtlCol="0">
            <a:noAutofit/>
          </a:bodyPr>
          <a:lstStyle/>
          <a:p>
            <a:pPr marL="0" marR="0" lvl="0" indent="0" defTabSz="0" rtl="0" eaLnBrk="1" fontAlgn="auto" latinLnBrk="0" hangingPunct="1">
              <a:lnSpc>
                <a:spcPct val="130000"/>
              </a:lnSpc>
              <a:spcBef>
                <a:spcPts val="0"/>
              </a:spcBef>
              <a:spcAft>
                <a:spcPts val="488"/>
              </a:spcAft>
              <a:buClrTx/>
              <a:buSzTx/>
              <a:buFontTx/>
              <a:buNone/>
              <a:tabLst>
                <a:tab pos="3305250" algn="r"/>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某百貨店</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 </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様 </a:t>
            </a:r>
            <a:r>
              <a:rPr lang="ja-JP" altLang="en-US" sz="1100" dirty="0">
                <a:solidFill>
                  <a:prstClr val="black">
                    <a:lumMod val="75000"/>
                    <a:lumOff val="25000"/>
                  </a:prstClr>
                </a:solidFill>
                <a:latin typeface="Meiryo" panose="020B0604030504040204" pitchFamily="34" charset="-128"/>
                <a:ea typeface="Meiryo" panose="020B0604030504040204" pitchFamily="34" charset="-128"/>
              </a:rPr>
              <a:t>（</a:t>
            </a:r>
            <a:r>
              <a:rPr kumimoji="1" lang="ja-JP" altLang="en-US" sz="110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新規顧客創造課題）</a:t>
            </a:r>
            <a:endParaRPr kumimoji="1" lang="en-US" altLang="ja-JP" sz="120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grpSp>
        <p:nvGrpSpPr>
          <p:cNvPr id="145" name="グループ化 144">
            <a:extLst>
              <a:ext uri="{FF2B5EF4-FFF2-40B4-BE49-F238E27FC236}">
                <a16:creationId xmlns:a16="http://schemas.microsoft.com/office/drawing/2014/main" id="{A19A4A8B-4671-D213-261F-42761AD9D171}"/>
              </a:ext>
            </a:extLst>
          </p:cNvPr>
          <p:cNvGrpSpPr/>
          <p:nvPr/>
        </p:nvGrpSpPr>
        <p:grpSpPr>
          <a:xfrm>
            <a:off x="8044895" y="1877128"/>
            <a:ext cx="1225557" cy="1365533"/>
            <a:chOff x="3371109" y="2735248"/>
            <a:chExt cx="1558840" cy="1365533"/>
          </a:xfrm>
        </p:grpSpPr>
        <p:grpSp>
          <p:nvGrpSpPr>
            <p:cNvPr id="146" name="グループ化 145">
              <a:extLst>
                <a:ext uri="{FF2B5EF4-FFF2-40B4-BE49-F238E27FC236}">
                  <a16:creationId xmlns:a16="http://schemas.microsoft.com/office/drawing/2014/main" id="{A6CCF024-201C-6F1C-1D10-17173A740D45}"/>
                </a:ext>
              </a:extLst>
            </p:cNvPr>
            <p:cNvGrpSpPr/>
            <p:nvPr/>
          </p:nvGrpSpPr>
          <p:grpSpPr>
            <a:xfrm>
              <a:off x="3371109" y="2953004"/>
              <a:ext cx="1558840" cy="276067"/>
              <a:chOff x="5317188" y="3421283"/>
              <a:chExt cx="432794" cy="225255"/>
            </a:xfrm>
            <a:solidFill>
              <a:srgbClr val="A70202"/>
            </a:solidFill>
          </p:grpSpPr>
          <p:sp>
            <p:nvSpPr>
              <p:cNvPr id="149" name="平行四辺形 148">
                <a:extLst>
                  <a:ext uri="{FF2B5EF4-FFF2-40B4-BE49-F238E27FC236}">
                    <a16:creationId xmlns:a16="http://schemas.microsoft.com/office/drawing/2014/main" id="{2CF0D3B5-9296-E935-6C21-F192E8AA8C98}"/>
                  </a:ext>
                </a:extLst>
              </p:cNvPr>
              <p:cNvSpPr/>
              <p:nvPr/>
            </p:nvSpPr>
            <p:spPr>
              <a:xfrm>
                <a:off x="5317188" y="3421283"/>
                <a:ext cx="432794" cy="225247"/>
              </a:xfrm>
              <a:prstGeom prst="parallelogram">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平行四辺形 149">
                <a:extLst>
                  <a:ext uri="{FF2B5EF4-FFF2-40B4-BE49-F238E27FC236}">
                    <a16:creationId xmlns:a16="http://schemas.microsoft.com/office/drawing/2014/main" id="{498718C0-B184-0811-78D2-DAD4D18240D7}"/>
                  </a:ext>
                </a:extLst>
              </p:cNvPr>
              <p:cNvSpPr/>
              <p:nvPr/>
            </p:nvSpPr>
            <p:spPr>
              <a:xfrm flipV="1">
                <a:off x="5317188" y="3421289"/>
                <a:ext cx="432794" cy="225249"/>
              </a:xfrm>
              <a:prstGeom prst="parallelogram">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7" name="フローチャート: 他ページ結合子 146">
              <a:extLst>
                <a:ext uri="{FF2B5EF4-FFF2-40B4-BE49-F238E27FC236}">
                  <a16:creationId xmlns:a16="http://schemas.microsoft.com/office/drawing/2014/main" id="{D6B648B3-E1F9-089F-C7B7-7A1883B8A24B}"/>
                </a:ext>
              </a:extLst>
            </p:cNvPr>
            <p:cNvSpPr/>
            <p:nvPr/>
          </p:nvSpPr>
          <p:spPr>
            <a:xfrm>
              <a:off x="3505496" y="2735248"/>
              <a:ext cx="1278911" cy="1365533"/>
            </a:xfrm>
            <a:prstGeom prst="flowChartOffpageConnector">
              <a:avLst/>
            </a:prstGeom>
            <a:solidFill>
              <a:srgbClr val="E0232F"/>
            </a:solidFill>
            <a:ln>
              <a:noFill/>
            </a:ln>
            <a:effectLst>
              <a:outerShdw blurRad="50800" dist="38100" dir="2700000" algn="tl" rotWithShape="0">
                <a:srgbClr val="A70202">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a:extLst>
                <a:ext uri="{FF2B5EF4-FFF2-40B4-BE49-F238E27FC236}">
                  <a16:creationId xmlns:a16="http://schemas.microsoft.com/office/drawing/2014/main" id="{A04D7FA1-C14D-60B0-8B74-430D2597051A}"/>
                </a:ext>
              </a:extLst>
            </p:cNvPr>
            <p:cNvSpPr/>
            <p:nvPr/>
          </p:nvSpPr>
          <p:spPr>
            <a:xfrm>
              <a:off x="3490559" y="2930574"/>
              <a:ext cx="1318022" cy="316167"/>
            </a:xfrm>
            <a:prstGeom prst="rect">
              <a:avLst/>
            </a:prstGeom>
            <a:solidFill>
              <a:srgbClr val="A70202"/>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0" rtl="0" eaLnBrk="1" fontAlgn="auto" latinLnBrk="0" hangingPunct="1">
                <a:spcBef>
                  <a:spcPts val="0"/>
                </a:spcBef>
                <a:spcAft>
                  <a:spcPts val="0"/>
                </a:spcAft>
                <a:buClrTx/>
                <a:buSzTx/>
                <a:buFontTx/>
                <a:buNone/>
                <a:tabLst>
                  <a:tab pos="3305250" algn="r"/>
                </a:tabLst>
                <a:defRPr/>
              </a:pPr>
              <a:r>
                <a:rPr kumimoji="1" lang="ja-JP" altLang="en-US" sz="800" b="0"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前年同催事</a:t>
              </a:r>
              <a:endParaRPr kumimoji="1" lang="en-US" altLang="ja-JP" sz="8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a:p>
              <a:pPr marL="0" marR="0" lvl="0" indent="0" algn="ctr" defTabSz="0" rtl="0" eaLnBrk="1" fontAlgn="auto" latinLnBrk="0" hangingPunct="1">
                <a:spcBef>
                  <a:spcPts val="0"/>
                </a:spcBef>
                <a:spcAft>
                  <a:spcPts val="0"/>
                </a:spcAft>
                <a:buClrTx/>
                <a:buSzTx/>
                <a:buFontTx/>
                <a:buNone/>
                <a:tabLst>
                  <a:tab pos="3305250" algn="r"/>
                </a:tabLst>
                <a:defRPr/>
              </a:pPr>
              <a:r>
                <a:rPr kumimoji="1" lang="ja-JP" altLang="en-US" sz="800" b="0"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来場者数</a:t>
              </a:r>
              <a:endParaRPr kumimoji="1" lang="en-US" altLang="ja-JP" sz="8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p:txBody>
        </p:sp>
      </p:grpSp>
      <p:pic>
        <p:nvPicPr>
          <p:cNvPr id="151" name="グラフィックス 150" descr="矢印: 時計回りの曲線 単色塗りつぶし">
            <a:extLst>
              <a:ext uri="{FF2B5EF4-FFF2-40B4-BE49-F238E27FC236}">
                <a16:creationId xmlns:a16="http://schemas.microsoft.com/office/drawing/2014/main" id="{D2B6A09F-846B-CA36-D783-3B15E96802E4}"/>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8901359" y="2491775"/>
            <a:ext cx="316168" cy="316168"/>
          </a:xfrm>
          <a:prstGeom prst="rect">
            <a:avLst/>
          </a:prstGeom>
        </p:spPr>
      </p:pic>
      <p:sp>
        <p:nvSpPr>
          <p:cNvPr id="152" name="テキスト ボックス 151">
            <a:extLst>
              <a:ext uri="{FF2B5EF4-FFF2-40B4-BE49-F238E27FC236}">
                <a16:creationId xmlns:a16="http://schemas.microsoft.com/office/drawing/2014/main" id="{9326AF93-BEA1-9B4D-F1CC-4097948F495D}"/>
              </a:ext>
            </a:extLst>
          </p:cNvPr>
          <p:cNvSpPr txBox="1"/>
          <p:nvPr/>
        </p:nvSpPr>
        <p:spPr>
          <a:xfrm>
            <a:off x="8152731" y="2439708"/>
            <a:ext cx="909223" cy="461665"/>
          </a:xfrm>
          <a:prstGeom prst="rect">
            <a:avLst/>
          </a:prstGeom>
          <a:noFill/>
        </p:spPr>
        <p:txBody>
          <a:bodyPr wrap="none" rtlCol="0">
            <a:spAutoFit/>
          </a:bodyPr>
          <a:lstStyle/>
          <a:p>
            <a:r>
              <a:rPr kumimoji="1" lang="en-US" altLang="ja-JP" sz="2400" b="1" i="0" u="none" strike="noStrike" kern="1200" cap="none" spc="-15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140</a:t>
            </a:r>
            <a:r>
              <a:rPr kumimoji="1" lang="en-US" altLang="ja-JP" sz="1200" b="1" i="0" u="none" strike="noStrike" kern="1200" cap="none" spc="-15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a:t>
            </a:r>
            <a:endParaRPr kumimoji="1" lang="ja-JP" altLang="en-US" sz="1200" b="1" i="0" u="none" strike="noStrike" kern="1200" cap="none" spc="-150" normalizeH="0" baseline="0" noProof="0">
              <a:ln>
                <a:noFill/>
              </a:ln>
              <a:solidFill>
                <a:srgbClr val="FFFF00"/>
              </a:solidFill>
              <a:effectLst/>
              <a:uLnTx/>
              <a:uFillTx/>
              <a:latin typeface="Meiryo" panose="020B0604030504040204" pitchFamily="34" charset="-128"/>
              <a:ea typeface="Meiryo" panose="020B0604030504040204" pitchFamily="34" charset="-128"/>
              <a:cs typeface="+mn-cs"/>
            </a:endParaRPr>
          </a:p>
        </p:txBody>
      </p:sp>
      <p:cxnSp>
        <p:nvCxnSpPr>
          <p:cNvPr id="153" name="直線コネクタ 152">
            <a:extLst>
              <a:ext uri="{FF2B5EF4-FFF2-40B4-BE49-F238E27FC236}">
                <a16:creationId xmlns:a16="http://schemas.microsoft.com/office/drawing/2014/main" id="{9CE79AB1-8B90-3E1A-603B-BE3F50B113E9}"/>
              </a:ext>
            </a:extLst>
          </p:cNvPr>
          <p:cNvCxnSpPr>
            <a:cxnSpLocks/>
          </p:cNvCxnSpPr>
          <p:nvPr/>
        </p:nvCxnSpPr>
        <p:spPr>
          <a:xfrm>
            <a:off x="8244594" y="2816233"/>
            <a:ext cx="81947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67" name="四角形: 角を丸くする 17">
            <a:extLst>
              <a:ext uri="{FF2B5EF4-FFF2-40B4-BE49-F238E27FC236}">
                <a16:creationId xmlns:a16="http://schemas.microsoft.com/office/drawing/2014/main" id="{584727D2-115A-B264-5FF5-AA2FF752D0E8}"/>
              </a:ext>
            </a:extLst>
          </p:cNvPr>
          <p:cNvSpPr/>
          <p:nvPr/>
        </p:nvSpPr>
        <p:spPr>
          <a:xfrm>
            <a:off x="725914" y="3289631"/>
            <a:ext cx="4134485" cy="1512000"/>
          </a:xfrm>
          <a:prstGeom prst="roundRect">
            <a:avLst>
              <a:gd name="adj" fmla="val 3966"/>
            </a:avLst>
          </a:prstGeom>
          <a:solidFill>
            <a:schemeClr val="bg2"/>
          </a:solidFill>
          <a:ln w="28575">
            <a:noFill/>
          </a:ln>
          <a:effectLst>
            <a:outerShdw dist="38100" dir="3000000" algn="t"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0" rtl="0" eaLnBrk="1" fontAlgn="auto" latinLnBrk="0" hangingPunct="1">
              <a:lnSpc>
                <a:spcPct val="130000"/>
              </a:lnSpc>
              <a:spcBef>
                <a:spcPts val="0"/>
              </a:spcBef>
              <a:spcAft>
                <a:spcPts val="488"/>
              </a:spcAft>
              <a:buClrTx/>
              <a:buSzTx/>
              <a:buFontTx/>
              <a:buNone/>
              <a:tabLst>
                <a:tab pos="3305250" algn="r"/>
              </a:tabLst>
              <a:defRPr/>
            </a:pPr>
            <a:endParaRPr kumimoji="1" lang="ja-JP" altLang="en-US" sz="105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68" name="テキスト ボックス 167">
            <a:extLst>
              <a:ext uri="{FF2B5EF4-FFF2-40B4-BE49-F238E27FC236}">
                <a16:creationId xmlns:a16="http://schemas.microsoft.com/office/drawing/2014/main" id="{09AFBCBB-7096-0164-B9C7-B80D2D120033}"/>
              </a:ext>
            </a:extLst>
          </p:cNvPr>
          <p:cNvSpPr txBox="1"/>
          <p:nvPr/>
        </p:nvSpPr>
        <p:spPr>
          <a:xfrm>
            <a:off x="1195182" y="3706084"/>
            <a:ext cx="2606491" cy="930897"/>
          </a:xfrm>
          <a:prstGeom prst="rect">
            <a:avLst/>
          </a:prstGeom>
          <a:noFill/>
        </p:spPr>
        <p:txBody>
          <a:bodyPr wrap="square" tIns="36000" bIns="36000" rtlCol="0">
            <a:noAutofit/>
          </a:bodyPr>
          <a:lstStyle/>
          <a:p>
            <a:pPr marL="0" marR="0" lvl="0" indent="0" algn="l" defTabSz="371475" rtl="0" eaLnBrk="1" fontAlgn="auto" latinLnBrk="0" hangingPunct="1">
              <a:lnSpc>
                <a:spcPct val="100000"/>
              </a:lnSpc>
              <a:spcBef>
                <a:spcPts val="0"/>
              </a:spcBef>
              <a:spcAft>
                <a:spcPts val="0"/>
              </a:spcAft>
              <a:buClrTx/>
              <a:buSzTx/>
              <a:buFontTx/>
              <a:buNone/>
              <a:tabLst/>
              <a:defRPr/>
            </a:pPr>
            <a:r>
              <a:rPr lang="ja-JP" altLang="en-US" sz="700" dirty="0">
                <a:solidFill>
                  <a:srgbClr val="383838"/>
                </a:solidFill>
                <a:latin typeface="Meiryo" panose="020B0604030504040204" pitchFamily="34" charset="-128"/>
                <a:ea typeface="Meiryo" panose="020B0604030504040204" pitchFamily="34" charset="-128"/>
              </a:rPr>
              <a:t>広告求人媒体では情報が埋もれ効果が鈍化していた</a:t>
            </a:r>
            <a:endParaRPr lang="en-US" altLang="ja-JP" sz="700" dirty="0">
              <a:solidFill>
                <a:srgbClr val="383838"/>
              </a:solidFill>
              <a:latin typeface="Meiryo" panose="020B0604030504040204" pitchFamily="34" charset="-128"/>
              <a:ea typeface="Meiryo" panose="020B0604030504040204" pitchFamily="34" charset="-128"/>
            </a:endParaRPr>
          </a:p>
          <a:p>
            <a:pPr marL="0" marR="0" lvl="0" indent="0" algn="l" defTabSz="371475"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a:p>
            <a:pPr marL="0" marR="0" lvl="0" indent="0" algn="l" defTabSz="371475"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求人媒体に</a:t>
            </a:r>
            <a:r>
              <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SNS</a:t>
            </a: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広告を加えてミックス出稿。</a:t>
            </a: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a:p>
            <a:pPr marL="0" marR="0" lvl="0" indent="0" algn="l" defTabSz="371475"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ターゲットを細かく指定して情報をリーチ。</a:t>
            </a:r>
            <a:endParaRPr lang="en-US" altLang="ja-JP" sz="700" dirty="0">
              <a:solidFill>
                <a:srgbClr val="383838"/>
              </a:solidFill>
              <a:latin typeface="Meiryo" panose="020B0604030504040204" pitchFamily="34" charset="-128"/>
              <a:ea typeface="Meiryo" panose="020B0604030504040204" pitchFamily="34" charset="-128"/>
            </a:endParaRPr>
          </a:p>
          <a:p>
            <a:pPr marL="0" marR="0" lvl="0" indent="0" algn="l" defTabSz="371475"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a:p>
            <a:pPr marL="0" marR="0" lvl="0" indent="0" algn="l" defTabSz="371475" rtl="0" eaLnBrk="1" fontAlgn="auto" latinLnBrk="0" hangingPunct="1">
              <a:lnSpc>
                <a:spcPct val="100000"/>
              </a:lnSpc>
              <a:spcBef>
                <a:spcPts val="0"/>
              </a:spcBef>
              <a:spcAft>
                <a:spcPts val="0"/>
              </a:spcAft>
              <a:buClrTx/>
              <a:buSzTx/>
              <a:buFontTx/>
              <a:buNone/>
              <a:tabLst/>
              <a:defRPr/>
            </a:pPr>
            <a:r>
              <a:rPr lang="ja-JP" altLang="en-US" sz="700" dirty="0">
                <a:solidFill>
                  <a:srgbClr val="383838"/>
                </a:solidFill>
                <a:latin typeface="Meiryo" panose="020B0604030504040204" pitchFamily="34" charset="-128"/>
                <a:ea typeface="Meiryo" panose="020B0604030504040204" pitchFamily="34" charset="-128"/>
              </a:rPr>
              <a:t>同予算比：</a:t>
            </a: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応募率</a:t>
            </a:r>
            <a:r>
              <a:rPr kumimoji="1" lang="en-US" altLang="ja-JP" sz="8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160</a:t>
            </a:r>
            <a:r>
              <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a:t>
            </a: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達成し、良い人材を確保</a:t>
            </a: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p:txBody>
      </p:sp>
      <p:sp>
        <p:nvSpPr>
          <p:cNvPr id="169" name="右矢印 168">
            <a:extLst>
              <a:ext uri="{FF2B5EF4-FFF2-40B4-BE49-F238E27FC236}">
                <a16:creationId xmlns:a16="http://schemas.microsoft.com/office/drawing/2014/main" id="{044C3A9A-4CFB-88B2-502A-4065C20CBD99}"/>
              </a:ext>
            </a:extLst>
          </p:cNvPr>
          <p:cNvSpPr/>
          <p:nvPr/>
        </p:nvSpPr>
        <p:spPr>
          <a:xfrm>
            <a:off x="725914" y="3700455"/>
            <a:ext cx="507166"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algn="ct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課</a:t>
            </a:r>
            <a:r>
              <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 </a:t>
            </a: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題</a:t>
            </a:r>
            <a:endParaRPr kumimoji="1" lang="ja-JP" altLang="en-US" sz="1200" b="1" i="1" dirty="0">
              <a:solidFill>
                <a:schemeClr val="bg1"/>
              </a:solidFill>
              <a:latin typeface="Meiryo" panose="020B0604030504040204" pitchFamily="34" charset="-128"/>
              <a:ea typeface="Meiryo" panose="020B0604030504040204" pitchFamily="34" charset="-128"/>
            </a:endParaRPr>
          </a:p>
        </p:txBody>
      </p:sp>
      <p:sp>
        <p:nvSpPr>
          <p:cNvPr id="170" name="右矢印 169">
            <a:extLst>
              <a:ext uri="{FF2B5EF4-FFF2-40B4-BE49-F238E27FC236}">
                <a16:creationId xmlns:a16="http://schemas.microsoft.com/office/drawing/2014/main" id="{7B841F72-816D-EF8C-EC91-A12ACBD9BD06}"/>
              </a:ext>
            </a:extLst>
          </p:cNvPr>
          <p:cNvSpPr/>
          <p:nvPr/>
        </p:nvSpPr>
        <p:spPr>
          <a:xfrm>
            <a:off x="725914" y="3954897"/>
            <a:ext cx="507166"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marL="0" marR="0" lvl="0" indent="0" algn="ctr" defTabSz="371475" rtl="0" eaLnBrk="1" fontAlgn="auto" latinLnBrk="0" hangingPunct="1">
              <a:lnSpc>
                <a:spcPct val="8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対応策</a:t>
            </a:r>
            <a:endPar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p:txBody>
      </p:sp>
      <p:sp>
        <p:nvSpPr>
          <p:cNvPr id="171" name="右矢印 170">
            <a:extLst>
              <a:ext uri="{FF2B5EF4-FFF2-40B4-BE49-F238E27FC236}">
                <a16:creationId xmlns:a16="http://schemas.microsoft.com/office/drawing/2014/main" id="{BA5022C2-6A0B-CBF3-5008-50BCBDE21B90}"/>
              </a:ext>
            </a:extLst>
          </p:cNvPr>
          <p:cNvSpPr/>
          <p:nvPr/>
        </p:nvSpPr>
        <p:spPr>
          <a:xfrm>
            <a:off x="725914" y="4241142"/>
            <a:ext cx="507166"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marL="0" marR="0" lvl="0" indent="0" algn="ctr" defTabSz="371475"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効</a:t>
            </a:r>
            <a:r>
              <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 </a:t>
            </a: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果</a:t>
            </a:r>
            <a:r>
              <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 </a:t>
            </a:r>
          </a:p>
        </p:txBody>
      </p:sp>
      <p:sp>
        <p:nvSpPr>
          <p:cNvPr id="172" name="正方形/長方形 171">
            <a:extLst>
              <a:ext uri="{FF2B5EF4-FFF2-40B4-BE49-F238E27FC236}">
                <a16:creationId xmlns:a16="http://schemas.microsoft.com/office/drawing/2014/main" id="{3D5CA213-18D2-B60A-6FC3-420FD51CEC00}"/>
              </a:ext>
            </a:extLst>
          </p:cNvPr>
          <p:cNvSpPr/>
          <p:nvPr/>
        </p:nvSpPr>
        <p:spPr>
          <a:xfrm>
            <a:off x="1137950" y="4530339"/>
            <a:ext cx="3610141" cy="17734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Ins="36000" rtlCol="0" anchor="ctr"/>
          <a:lstStyle/>
          <a:p>
            <a:pPr marL="0" marR="0" lvl="0" indent="0" algn="l" defTabSz="371475" rtl="0" eaLnBrk="1" fontAlgn="auto" latinLnBrk="0" hangingPunct="1">
              <a:lnSpc>
                <a:spcPct val="120000"/>
              </a:lnSpc>
              <a:spcBef>
                <a:spcPts val="0"/>
              </a:spcBef>
              <a:spcAft>
                <a:spcPts val="244"/>
              </a:spcAft>
              <a:buClrTx/>
              <a:buSzTx/>
              <a:buFontTx/>
              <a:buNone/>
              <a:tabLst/>
              <a:defRPr/>
            </a:pPr>
            <a:endParaRPr kumimoji="1" lang="ja-JP" altLang="en-US" sz="6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73" name="右矢印 172">
            <a:extLst>
              <a:ext uri="{FF2B5EF4-FFF2-40B4-BE49-F238E27FC236}">
                <a16:creationId xmlns:a16="http://schemas.microsoft.com/office/drawing/2014/main" id="{A9916F28-22E7-3C3C-51A1-74E57780C96D}"/>
              </a:ext>
            </a:extLst>
          </p:cNvPr>
          <p:cNvSpPr/>
          <p:nvPr/>
        </p:nvSpPr>
        <p:spPr>
          <a:xfrm>
            <a:off x="725914" y="4508413"/>
            <a:ext cx="720000"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marL="0" marR="0" lvl="0" indent="0" algn="ctr" defTabSz="0" rtl="0" eaLnBrk="1" fontAlgn="auto" latinLnBrk="0" hangingPunct="1">
              <a:spcBef>
                <a:spcPts val="0"/>
              </a:spcBef>
              <a:spcAft>
                <a:spcPts val="488"/>
              </a:spcAft>
              <a:buClrTx/>
              <a:buSzTx/>
              <a:buFontTx/>
              <a:buNone/>
              <a:tabLst>
                <a:tab pos="3305250" algn="r"/>
              </a:tabLst>
              <a:defRPr/>
            </a:pPr>
            <a:r>
              <a:rPr lang="ja-JP" altLang="en-US" sz="800" b="1">
                <a:solidFill>
                  <a:schemeClr val="bg1"/>
                </a:solidFill>
                <a:latin typeface="Meiryo" panose="020B0604030504040204" pitchFamily="34" charset="-128"/>
                <a:ea typeface="Meiryo" panose="020B0604030504040204" pitchFamily="34" charset="-128"/>
              </a:rPr>
              <a:t>活用プラン</a:t>
            </a:r>
            <a:endParaRPr kumimoji="1" lang="ja-JP" altLang="en-US"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p:txBody>
      </p:sp>
      <p:sp>
        <p:nvSpPr>
          <p:cNvPr id="174" name="テキスト ボックス 173">
            <a:extLst>
              <a:ext uri="{FF2B5EF4-FFF2-40B4-BE49-F238E27FC236}">
                <a16:creationId xmlns:a16="http://schemas.microsoft.com/office/drawing/2014/main" id="{80D70769-6BC5-017B-2564-C15C1DAEF360}"/>
              </a:ext>
            </a:extLst>
          </p:cNvPr>
          <p:cNvSpPr txBox="1"/>
          <p:nvPr/>
        </p:nvSpPr>
        <p:spPr>
          <a:xfrm>
            <a:off x="1428815" y="4506735"/>
            <a:ext cx="2015999" cy="224104"/>
          </a:xfrm>
          <a:prstGeom prst="rect">
            <a:avLst/>
          </a:prstGeom>
          <a:noFill/>
        </p:spPr>
        <p:txBody>
          <a:bodyPr wrap="square" rtlCol="0">
            <a:noAutofit/>
          </a:bodyPr>
          <a:lstStyle/>
          <a:p>
            <a:pPr marL="0" marR="0" lvl="0" indent="0" algn="ctr" defTabSz="371475" rtl="0" eaLnBrk="1" fontAlgn="auto" latinLnBrk="0" hangingPunct="1">
              <a:lnSpc>
                <a:spcPct val="130000"/>
              </a:lnSpc>
              <a:spcBef>
                <a:spcPts val="0"/>
              </a:spcBef>
              <a:spcAft>
                <a:spcPts val="488"/>
              </a:spcAft>
              <a:buClrTx/>
              <a:buSzTx/>
              <a:buFontTx/>
              <a:buNone/>
              <a:tabLst/>
              <a:defRPr/>
            </a:pPr>
            <a:r>
              <a:rPr kumimoji="1" lang="ja-JP" altLang="en-US" sz="7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ソーシャルセット</a:t>
            </a:r>
            <a:endParaRPr kumimoji="1" lang="ja-JP" altLang="en-US" sz="7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75" name="弦 174">
            <a:extLst>
              <a:ext uri="{FF2B5EF4-FFF2-40B4-BE49-F238E27FC236}">
                <a16:creationId xmlns:a16="http://schemas.microsoft.com/office/drawing/2014/main" id="{038CC43F-1886-60BE-2025-C06856F58200}"/>
              </a:ext>
            </a:extLst>
          </p:cNvPr>
          <p:cNvSpPr/>
          <p:nvPr/>
        </p:nvSpPr>
        <p:spPr>
          <a:xfrm>
            <a:off x="701277" y="3192272"/>
            <a:ext cx="616338" cy="616338"/>
          </a:xfrm>
          <a:prstGeom prst="chord">
            <a:avLst>
              <a:gd name="adj1" fmla="val 9384420"/>
              <a:gd name="adj2" fmla="val 1469143"/>
            </a:avLst>
          </a:prstGeom>
          <a:solidFill>
            <a:schemeClr val="bg1"/>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6" name="直線コネクタ 175">
            <a:extLst>
              <a:ext uri="{FF2B5EF4-FFF2-40B4-BE49-F238E27FC236}">
                <a16:creationId xmlns:a16="http://schemas.microsoft.com/office/drawing/2014/main" id="{19472BC0-623A-FE5B-8278-AF73EB8EF998}"/>
              </a:ext>
            </a:extLst>
          </p:cNvPr>
          <p:cNvCxnSpPr>
            <a:cxnSpLocks/>
          </p:cNvCxnSpPr>
          <p:nvPr/>
        </p:nvCxnSpPr>
        <p:spPr>
          <a:xfrm>
            <a:off x="725914" y="3612346"/>
            <a:ext cx="41344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77" name="図 176">
            <a:extLst>
              <a:ext uri="{FF2B5EF4-FFF2-40B4-BE49-F238E27FC236}">
                <a16:creationId xmlns:a16="http://schemas.microsoft.com/office/drawing/2014/main" id="{9A780372-2EE9-881A-21FD-2FF809F9BE5F}"/>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857046" y="3277535"/>
            <a:ext cx="304800" cy="304800"/>
          </a:xfrm>
          <a:prstGeom prst="rect">
            <a:avLst/>
          </a:prstGeom>
        </p:spPr>
      </p:pic>
      <p:sp>
        <p:nvSpPr>
          <p:cNvPr id="178" name="テキスト ボックス 177">
            <a:extLst>
              <a:ext uri="{FF2B5EF4-FFF2-40B4-BE49-F238E27FC236}">
                <a16:creationId xmlns:a16="http://schemas.microsoft.com/office/drawing/2014/main" id="{A10D21F1-2574-7ED6-0F7D-AE93AA71CB89}"/>
              </a:ext>
            </a:extLst>
          </p:cNvPr>
          <p:cNvSpPr txBox="1"/>
          <p:nvPr/>
        </p:nvSpPr>
        <p:spPr>
          <a:xfrm>
            <a:off x="1281366" y="3305093"/>
            <a:ext cx="3347484" cy="265210"/>
          </a:xfrm>
          <a:prstGeom prst="rect">
            <a:avLst/>
          </a:prstGeom>
          <a:noFill/>
        </p:spPr>
        <p:txBody>
          <a:bodyPr wrap="square" rtlCol="0">
            <a:noAutofit/>
          </a:bodyPr>
          <a:lstStyle/>
          <a:p>
            <a:pPr marL="0" marR="0" lvl="0" indent="0" defTabSz="0" rtl="0" eaLnBrk="1" fontAlgn="auto" latinLnBrk="0" hangingPunct="1">
              <a:lnSpc>
                <a:spcPct val="130000"/>
              </a:lnSpc>
              <a:spcBef>
                <a:spcPts val="0"/>
              </a:spcBef>
              <a:spcAft>
                <a:spcPts val="488"/>
              </a:spcAft>
              <a:buClrTx/>
              <a:buSzTx/>
              <a:buFontTx/>
              <a:buNone/>
              <a:tabLst>
                <a:tab pos="3305250" algn="r"/>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某サービス業</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 </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様 </a:t>
            </a:r>
            <a:r>
              <a:rPr kumimoji="1" lang="ja-JP" altLang="en-US" sz="110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lang="ja-JP" altLang="en-US" sz="1100" dirty="0">
                <a:solidFill>
                  <a:prstClr val="black">
                    <a:lumMod val="75000"/>
                    <a:lumOff val="25000"/>
                  </a:prstClr>
                </a:solidFill>
                <a:latin typeface="Meiryo" panose="020B0604030504040204" pitchFamily="34" charset="-128"/>
                <a:ea typeface="Meiryo" panose="020B0604030504040204" pitchFamily="34" charset="-128"/>
              </a:rPr>
              <a:t>求人</a:t>
            </a:r>
            <a:r>
              <a:rPr kumimoji="1" lang="ja-JP" altLang="en-US" sz="110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課題）</a:t>
            </a:r>
            <a:endParaRPr kumimoji="1" lang="en-US" altLang="ja-JP" sz="110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a:p>
            <a:pPr marL="0" marR="0" lvl="0" indent="0" defTabSz="0" rtl="0" eaLnBrk="1" fontAlgn="auto" latinLnBrk="0" hangingPunct="1">
              <a:lnSpc>
                <a:spcPct val="130000"/>
              </a:lnSpc>
              <a:spcBef>
                <a:spcPts val="0"/>
              </a:spcBef>
              <a:spcAft>
                <a:spcPts val="488"/>
              </a:spcAft>
              <a:buClrTx/>
              <a:buSzTx/>
              <a:buFontTx/>
              <a:buNone/>
              <a:tabLst>
                <a:tab pos="3305250" algn="r"/>
              </a:tabLst>
              <a:defRPr/>
            </a:pPr>
            <a:endParaRPr kumimoji="1" lang="ja-JP" altLang="en-US" sz="12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grpSp>
        <p:nvGrpSpPr>
          <p:cNvPr id="179" name="グループ化 178">
            <a:extLst>
              <a:ext uri="{FF2B5EF4-FFF2-40B4-BE49-F238E27FC236}">
                <a16:creationId xmlns:a16="http://schemas.microsoft.com/office/drawing/2014/main" id="{AFDB17F3-B93E-0626-90BD-C095940F8997}"/>
              </a:ext>
            </a:extLst>
          </p:cNvPr>
          <p:cNvGrpSpPr/>
          <p:nvPr/>
        </p:nvGrpSpPr>
        <p:grpSpPr>
          <a:xfrm>
            <a:off x="3611791" y="3613331"/>
            <a:ext cx="1225557" cy="1365533"/>
            <a:chOff x="3371109" y="2735248"/>
            <a:chExt cx="1558840" cy="1365533"/>
          </a:xfrm>
        </p:grpSpPr>
        <p:grpSp>
          <p:nvGrpSpPr>
            <p:cNvPr id="180" name="グループ化 179">
              <a:extLst>
                <a:ext uri="{FF2B5EF4-FFF2-40B4-BE49-F238E27FC236}">
                  <a16:creationId xmlns:a16="http://schemas.microsoft.com/office/drawing/2014/main" id="{AB7A3774-54AB-D8B2-BF83-332E70C67A6B}"/>
                </a:ext>
              </a:extLst>
            </p:cNvPr>
            <p:cNvGrpSpPr/>
            <p:nvPr/>
          </p:nvGrpSpPr>
          <p:grpSpPr>
            <a:xfrm>
              <a:off x="3371109" y="2953004"/>
              <a:ext cx="1558840" cy="276067"/>
              <a:chOff x="5317188" y="3421283"/>
              <a:chExt cx="432794" cy="225255"/>
            </a:xfrm>
            <a:solidFill>
              <a:srgbClr val="A70202"/>
            </a:solidFill>
          </p:grpSpPr>
          <p:sp>
            <p:nvSpPr>
              <p:cNvPr id="183" name="平行四辺形 182">
                <a:extLst>
                  <a:ext uri="{FF2B5EF4-FFF2-40B4-BE49-F238E27FC236}">
                    <a16:creationId xmlns:a16="http://schemas.microsoft.com/office/drawing/2014/main" id="{2CBE79B7-6AF2-5791-D660-F07D62369401}"/>
                  </a:ext>
                </a:extLst>
              </p:cNvPr>
              <p:cNvSpPr/>
              <p:nvPr/>
            </p:nvSpPr>
            <p:spPr>
              <a:xfrm>
                <a:off x="5317188" y="3421283"/>
                <a:ext cx="432794" cy="225247"/>
              </a:xfrm>
              <a:prstGeom prst="parallelogram">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平行四辺形 183">
                <a:extLst>
                  <a:ext uri="{FF2B5EF4-FFF2-40B4-BE49-F238E27FC236}">
                    <a16:creationId xmlns:a16="http://schemas.microsoft.com/office/drawing/2014/main" id="{7AFDC26B-72E6-A0F9-C3AA-A211FF612975}"/>
                  </a:ext>
                </a:extLst>
              </p:cNvPr>
              <p:cNvSpPr/>
              <p:nvPr/>
            </p:nvSpPr>
            <p:spPr>
              <a:xfrm flipV="1">
                <a:off x="5317188" y="3421289"/>
                <a:ext cx="432794" cy="225249"/>
              </a:xfrm>
              <a:prstGeom prst="parallelogram">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1" name="フローチャート: 他ページ結合子 180">
              <a:extLst>
                <a:ext uri="{FF2B5EF4-FFF2-40B4-BE49-F238E27FC236}">
                  <a16:creationId xmlns:a16="http://schemas.microsoft.com/office/drawing/2014/main" id="{BA0C0E60-031D-4758-3B41-CF054970EF85}"/>
                </a:ext>
              </a:extLst>
            </p:cNvPr>
            <p:cNvSpPr/>
            <p:nvPr/>
          </p:nvSpPr>
          <p:spPr>
            <a:xfrm>
              <a:off x="3505496" y="2735248"/>
              <a:ext cx="1278911" cy="1365533"/>
            </a:xfrm>
            <a:prstGeom prst="flowChartOffpageConnector">
              <a:avLst/>
            </a:prstGeom>
            <a:solidFill>
              <a:srgbClr val="E0232F"/>
            </a:solidFill>
            <a:ln>
              <a:noFill/>
            </a:ln>
            <a:effectLst>
              <a:outerShdw blurRad="50800" dist="38100" dir="2700000" algn="tl" rotWithShape="0">
                <a:srgbClr val="A70202">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a:extLst>
                <a:ext uri="{FF2B5EF4-FFF2-40B4-BE49-F238E27FC236}">
                  <a16:creationId xmlns:a16="http://schemas.microsoft.com/office/drawing/2014/main" id="{26518583-2A1E-6761-48D0-9B4CBBE75F19}"/>
                </a:ext>
              </a:extLst>
            </p:cNvPr>
            <p:cNvSpPr/>
            <p:nvPr/>
          </p:nvSpPr>
          <p:spPr>
            <a:xfrm>
              <a:off x="3490559" y="2930574"/>
              <a:ext cx="1318022" cy="316167"/>
            </a:xfrm>
            <a:prstGeom prst="rect">
              <a:avLst/>
            </a:prstGeom>
            <a:solidFill>
              <a:srgbClr val="A70202"/>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0" rtl="0" eaLnBrk="1" fontAlgn="auto" latinLnBrk="0" hangingPunct="1">
                <a:spcBef>
                  <a:spcPts val="0"/>
                </a:spcBef>
                <a:spcAft>
                  <a:spcPts val="0"/>
                </a:spcAft>
                <a:buClrTx/>
                <a:buSzTx/>
                <a:buFontTx/>
                <a:buNone/>
                <a:tabLst>
                  <a:tab pos="3305250" algn="r"/>
                </a:tabLst>
                <a:defRPr/>
              </a:pPr>
              <a:r>
                <a:rPr kumimoji="1" lang="ja-JP" altLang="en-US" sz="800" b="0"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目標</a:t>
              </a:r>
              <a:endParaRPr kumimoji="1" lang="en-US" altLang="ja-JP" sz="8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a:p>
              <a:pPr marL="0" marR="0" lvl="0" indent="0" algn="ctr" defTabSz="0" rtl="0" eaLnBrk="1" fontAlgn="auto" latinLnBrk="0" hangingPunct="1">
                <a:spcBef>
                  <a:spcPts val="0"/>
                </a:spcBef>
                <a:spcAft>
                  <a:spcPts val="0"/>
                </a:spcAft>
                <a:buClrTx/>
                <a:buSzTx/>
                <a:buFontTx/>
                <a:buNone/>
                <a:tabLst>
                  <a:tab pos="3305250" algn="r"/>
                </a:tabLst>
                <a:defRPr/>
              </a:pPr>
              <a:r>
                <a:rPr lang="ja-JP" altLang="en-US" sz="800">
                  <a:solidFill>
                    <a:schemeClr val="bg1"/>
                  </a:solidFill>
                  <a:latin typeface="Meiryo" panose="020B0604030504040204" pitchFamily="34" charset="-128"/>
                  <a:ea typeface="Meiryo" panose="020B0604030504040204" pitchFamily="34" charset="-128"/>
                </a:rPr>
                <a:t>応募率</a:t>
              </a:r>
              <a:endParaRPr lang="en-US" altLang="ja-JP" sz="800" dirty="0">
                <a:solidFill>
                  <a:schemeClr val="bg1"/>
                </a:solidFill>
                <a:latin typeface="Meiryo" panose="020B0604030504040204" pitchFamily="34" charset="-128"/>
                <a:ea typeface="Meiryo" panose="020B0604030504040204" pitchFamily="34" charset="-128"/>
              </a:endParaRPr>
            </a:p>
          </p:txBody>
        </p:sp>
      </p:grpSp>
      <p:pic>
        <p:nvPicPr>
          <p:cNvPr id="185" name="グラフィックス 184" descr="矢印: 時計回りの曲線 単色塗りつぶし">
            <a:extLst>
              <a:ext uri="{FF2B5EF4-FFF2-40B4-BE49-F238E27FC236}">
                <a16:creationId xmlns:a16="http://schemas.microsoft.com/office/drawing/2014/main" id="{A91E3C9F-11B8-5DF9-5CAE-F1A009B0494A}"/>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4468255" y="4227978"/>
            <a:ext cx="316168" cy="316168"/>
          </a:xfrm>
          <a:prstGeom prst="rect">
            <a:avLst/>
          </a:prstGeom>
        </p:spPr>
      </p:pic>
      <p:sp>
        <p:nvSpPr>
          <p:cNvPr id="186" name="テキスト ボックス 185">
            <a:extLst>
              <a:ext uri="{FF2B5EF4-FFF2-40B4-BE49-F238E27FC236}">
                <a16:creationId xmlns:a16="http://schemas.microsoft.com/office/drawing/2014/main" id="{13D7EBAE-58E5-B2A3-FFFD-129719CE772C}"/>
              </a:ext>
            </a:extLst>
          </p:cNvPr>
          <p:cNvSpPr txBox="1"/>
          <p:nvPr/>
        </p:nvSpPr>
        <p:spPr>
          <a:xfrm>
            <a:off x="3719627" y="4175911"/>
            <a:ext cx="909223" cy="461665"/>
          </a:xfrm>
          <a:prstGeom prst="rect">
            <a:avLst/>
          </a:prstGeom>
          <a:noFill/>
        </p:spPr>
        <p:txBody>
          <a:bodyPr wrap="none" rtlCol="0">
            <a:spAutoFit/>
          </a:bodyPr>
          <a:lstStyle/>
          <a:p>
            <a:r>
              <a:rPr kumimoji="1" lang="en-US" altLang="ja-JP" sz="2400" b="1" i="0" u="none" strike="noStrike" kern="1200" cap="none" spc="-15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160</a:t>
            </a:r>
            <a:r>
              <a:rPr kumimoji="1" lang="en-US" altLang="ja-JP" sz="1200" b="1" i="0" u="none" strike="noStrike" kern="1200" cap="none" spc="-15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a:t>
            </a:r>
            <a:endParaRPr kumimoji="1" lang="ja-JP" altLang="en-US" sz="1200" b="1" i="0" u="none" strike="noStrike" kern="1200" cap="none" spc="-150" normalizeH="0" baseline="0" noProof="0">
              <a:ln>
                <a:noFill/>
              </a:ln>
              <a:solidFill>
                <a:srgbClr val="FFFF00"/>
              </a:solidFill>
              <a:effectLst/>
              <a:uLnTx/>
              <a:uFillTx/>
              <a:latin typeface="Meiryo" panose="020B0604030504040204" pitchFamily="34" charset="-128"/>
              <a:ea typeface="Meiryo" panose="020B0604030504040204" pitchFamily="34" charset="-128"/>
              <a:cs typeface="+mn-cs"/>
            </a:endParaRPr>
          </a:p>
        </p:txBody>
      </p:sp>
      <p:cxnSp>
        <p:nvCxnSpPr>
          <p:cNvPr id="187" name="直線コネクタ 186">
            <a:extLst>
              <a:ext uri="{FF2B5EF4-FFF2-40B4-BE49-F238E27FC236}">
                <a16:creationId xmlns:a16="http://schemas.microsoft.com/office/drawing/2014/main" id="{26A05F62-F6AB-41C7-67D3-A03429F15BD6}"/>
              </a:ext>
            </a:extLst>
          </p:cNvPr>
          <p:cNvCxnSpPr>
            <a:cxnSpLocks/>
          </p:cNvCxnSpPr>
          <p:nvPr/>
        </p:nvCxnSpPr>
        <p:spPr>
          <a:xfrm>
            <a:off x="3811490" y="4552436"/>
            <a:ext cx="81947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88" name="四角形: 角を丸くする 17">
            <a:extLst>
              <a:ext uri="{FF2B5EF4-FFF2-40B4-BE49-F238E27FC236}">
                <a16:creationId xmlns:a16="http://schemas.microsoft.com/office/drawing/2014/main" id="{5E0ED6A9-D125-49A4-AF80-365C34A10830}"/>
              </a:ext>
            </a:extLst>
          </p:cNvPr>
          <p:cNvSpPr/>
          <p:nvPr/>
        </p:nvSpPr>
        <p:spPr>
          <a:xfrm>
            <a:off x="5159018" y="3289631"/>
            <a:ext cx="4134485" cy="1512000"/>
          </a:xfrm>
          <a:prstGeom prst="roundRect">
            <a:avLst>
              <a:gd name="adj" fmla="val 3966"/>
            </a:avLst>
          </a:prstGeom>
          <a:solidFill>
            <a:schemeClr val="bg2"/>
          </a:solidFill>
          <a:ln w="28575">
            <a:noFill/>
          </a:ln>
          <a:effectLst>
            <a:outerShdw dist="38100" dir="3000000" algn="t"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0" rtl="0" eaLnBrk="1" fontAlgn="auto" latinLnBrk="0" hangingPunct="1">
              <a:lnSpc>
                <a:spcPct val="130000"/>
              </a:lnSpc>
              <a:spcBef>
                <a:spcPts val="0"/>
              </a:spcBef>
              <a:spcAft>
                <a:spcPts val="488"/>
              </a:spcAft>
              <a:buClrTx/>
              <a:buSzTx/>
              <a:buFontTx/>
              <a:buNone/>
              <a:tabLst>
                <a:tab pos="3305250" algn="r"/>
              </a:tabLst>
              <a:defRPr/>
            </a:pPr>
            <a:endParaRPr kumimoji="1" lang="ja-JP" altLang="en-US" sz="105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89" name="テキスト ボックス 188">
            <a:extLst>
              <a:ext uri="{FF2B5EF4-FFF2-40B4-BE49-F238E27FC236}">
                <a16:creationId xmlns:a16="http://schemas.microsoft.com/office/drawing/2014/main" id="{3BB18BF9-BD12-F40C-8691-ABDCB340F55C}"/>
              </a:ext>
            </a:extLst>
          </p:cNvPr>
          <p:cNvSpPr txBox="1"/>
          <p:nvPr/>
        </p:nvSpPr>
        <p:spPr>
          <a:xfrm>
            <a:off x="5628286" y="3706084"/>
            <a:ext cx="2606491" cy="930897"/>
          </a:xfrm>
          <a:prstGeom prst="rect">
            <a:avLst/>
          </a:prstGeom>
          <a:noFill/>
        </p:spPr>
        <p:txBody>
          <a:bodyPr wrap="square" tIns="36000" bIns="36000" rtlCol="0">
            <a:noAutofit/>
          </a:bodyPr>
          <a:lstStyle/>
          <a:p>
            <a:pPr marL="0" marR="0" lvl="0" indent="0" algn="l" defTabSz="371475" rtl="0" eaLnBrk="1" fontAlgn="auto" latinLnBrk="0" hangingPunct="1">
              <a:lnSpc>
                <a:spcPct val="100000"/>
              </a:lnSpc>
              <a:spcBef>
                <a:spcPts val="0"/>
              </a:spcBef>
              <a:spcAft>
                <a:spcPts val="0"/>
              </a:spcAft>
              <a:buClrTx/>
              <a:buSzTx/>
              <a:buFontTx/>
              <a:buNone/>
              <a:tabLst/>
              <a:defRPr/>
            </a:pPr>
            <a:r>
              <a:rPr lang="ja-JP" altLang="en-US" sz="700" dirty="0">
                <a:solidFill>
                  <a:srgbClr val="383838"/>
                </a:solidFill>
                <a:latin typeface="Meiryo" panose="020B0604030504040204" pitchFamily="34" charset="-128"/>
                <a:ea typeface="Meiryo" panose="020B0604030504040204" pitchFamily="34" charset="-128"/>
              </a:rPr>
              <a:t>関東圏で</a:t>
            </a:r>
            <a:r>
              <a:rPr lang="en-US" altLang="ja-JP" sz="700" dirty="0">
                <a:solidFill>
                  <a:srgbClr val="383838"/>
                </a:solidFill>
                <a:latin typeface="Meiryo" panose="020B0604030504040204" pitchFamily="34" charset="-128"/>
                <a:ea typeface="Meiryo" panose="020B0604030504040204" pitchFamily="34" charset="-128"/>
              </a:rPr>
              <a:t>TVCM</a:t>
            </a:r>
            <a:r>
              <a:rPr lang="ja-JP" altLang="en-US" sz="700" dirty="0">
                <a:solidFill>
                  <a:srgbClr val="383838"/>
                </a:solidFill>
                <a:latin typeface="Meiryo" panose="020B0604030504040204" pitchFamily="34" charset="-128"/>
                <a:ea typeface="Meiryo" panose="020B0604030504040204" pitchFamily="34" charset="-128"/>
              </a:rPr>
              <a:t>で告知したいが媒体費高額で困難</a:t>
            </a:r>
            <a:endParaRPr lang="en-US" altLang="ja-JP" sz="700" dirty="0">
              <a:solidFill>
                <a:srgbClr val="383838"/>
              </a:solidFill>
              <a:latin typeface="Meiryo" panose="020B0604030504040204" pitchFamily="34" charset="-128"/>
              <a:ea typeface="Meiryo" panose="020B0604030504040204" pitchFamily="34" charset="-128"/>
            </a:endParaRPr>
          </a:p>
          <a:p>
            <a:pPr marL="0" marR="0" lvl="0" indent="0" algn="l" defTabSz="371475"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a:p>
            <a:pPr marL="0" marR="0" lvl="0" indent="0" algn="l" defTabSz="371475"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TV</a:t>
            </a:r>
            <a:r>
              <a:rPr lang="ja-JP" altLang="en-US" sz="700" dirty="0">
                <a:solidFill>
                  <a:srgbClr val="383838"/>
                </a:solidFill>
                <a:latin typeface="Meiryo" panose="020B0604030504040204" pitchFamily="34" charset="-128"/>
                <a:ea typeface="Meiryo" panose="020B0604030504040204" pitchFamily="34" charset="-128"/>
              </a:rPr>
              <a:t>と似た特徴を持つ</a:t>
            </a:r>
            <a:r>
              <a:rPr lang="en-US" altLang="ja-JP" sz="700" dirty="0" err="1">
                <a:solidFill>
                  <a:srgbClr val="383838"/>
                </a:solidFill>
                <a:latin typeface="Meiryo" panose="020B0604030504040204" pitchFamily="34" charset="-128"/>
                <a:ea typeface="Meiryo" panose="020B0604030504040204" pitchFamily="34" charset="-128"/>
              </a:rPr>
              <a:t>TVer</a:t>
            </a:r>
            <a:r>
              <a:rPr kumimoji="1" lang="en-US" altLang="ja-JP" sz="6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 (</a:t>
            </a:r>
            <a:r>
              <a:rPr kumimoji="1" lang="ja-JP" altLang="en-US" sz="6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視聴完了率</a:t>
            </a:r>
            <a:r>
              <a:rPr kumimoji="1" lang="en-US" altLang="ja-JP" sz="6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93</a:t>
            </a:r>
            <a:r>
              <a:rPr kumimoji="1" lang="ja-JP" altLang="en-US" sz="6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％以上</a:t>
            </a:r>
            <a:r>
              <a:rPr kumimoji="1" lang="en-US" altLang="ja-JP" sz="6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a:t>
            </a:r>
            <a:r>
              <a:rPr lang="ja-JP" altLang="en-US" sz="700" dirty="0">
                <a:solidFill>
                  <a:srgbClr val="383838"/>
                </a:solidFill>
                <a:latin typeface="Meiryo" panose="020B0604030504040204" pitchFamily="34" charset="-128"/>
                <a:ea typeface="Meiryo" panose="020B0604030504040204" pitchFamily="34" charset="-128"/>
              </a:rPr>
              <a:t>で</a:t>
            </a:r>
            <a:endParaRPr lang="en-US" altLang="ja-JP" sz="700" dirty="0">
              <a:solidFill>
                <a:srgbClr val="383838"/>
              </a:solidFill>
              <a:latin typeface="Meiryo" panose="020B0604030504040204" pitchFamily="34" charset="-128"/>
              <a:ea typeface="Meiryo" panose="020B0604030504040204" pitchFamily="34" charset="-128"/>
            </a:endParaRPr>
          </a:p>
          <a:p>
            <a:pPr marL="0" marR="0" lvl="0" indent="0" algn="l" defTabSz="371475" rtl="0" eaLnBrk="1" fontAlgn="auto" latinLnBrk="0" hangingPunct="1">
              <a:lnSpc>
                <a:spcPct val="100000"/>
              </a:lnSpc>
              <a:spcBef>
                <a:spcPts val="0"/>
              </a:spcBef>
              <a:spcAft>
                <a:spcPts val="0"/>
              </a:spcAft>
              <a:buClrTx/>
              <a:buSzTx/>
              <a:buFontTx/>
              <a:buNone/>
              <a:tabLst/>
              <a:defRPr/>
            </a:pPr>
            <a:r>
              <a:rPr lang="ja-JP" altLang="en-US" sz="700" dirty="0">
                <a:solidFill>
                  <a:srgbClr val="383838"/>
                </a:solidFill>
                <a:latin typeface="Meiryo" panose="020B0604030504040204" pitchFamily="34" charset="-128"/>
                <a:ea typeface="Meiryo" panose="020B0604030504040204" pitchFamily="34" charset="-128"/>
              </a:rPr>
              <a:t>予算を抑えた関東圏ターゲティング広告を展開</a:t>
            </a:r>
            <a:endParaRPr lang="en-US" altLang="ja-JP" sz="700" dirty="0">
              <a:solidFill>
                <a:srgbClr val="383838"/>
              </a:solidFill>
              <a:latin typeface="Meiryo" panose="020B0604030504040204" pitchFamily="34" charset="-128"/>
              <a:ea typeface="Meiryo" panose="020B0604030504040204" pitchFamily="34" charset="-128"/>
            </a:endParaRPr>
          </a:p>
          <a:p>
            <a:pPr marL="0" marR="0" lvl="0" indent="0" algn="l" defTabSz="371475"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a:p>
            <a:pPr marL="0" marR="0" lvl="0" indent="0" algn="l" defTabSz="371475"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動画視聴による認知獲得で</a:t>
            </a:r>
            <a:r>
              <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WEB</a:t>
            </a: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予約数</a:t>
            </a:r>
            <a:r>
              <a:rPr lang="en-US" altLang="ja-JP" sz="800" dirty="0">
                <a:solidFill>
                  <a:srgbClr val="383838"/>
                </a:solidFill>
                <a:latin typeface="Meiryo" panose="020B0604030504040204" pitchFamily="34" charset="-128"/>
                <a:ea typeface="Meiryo" panose="020B0604030504040204" pitchFamily="34" charset="-128"/>
              </a:rPr>
              <a:t>115</a:t>
            </a:r>
            <a:r>
              <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a:t>
            </a: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アップ</a:t>
            </a: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p:txBody>
      </p:sp>
      <p:sp>
        <p:nvSpPr>
          <p:cNvPr id="190" name="右矢印 189">
            <a:extLst>
              <a:ext uri="{FF2B5EF4-FFF2-40B4-BE49-F238E27FC236}">
                <a16:creationId xmlns:a16="http://schemas.microsoft.com/office/drawing/2014/main" id="{B03D7F37-2ABA-A99E-19A2-FAB9ADEAF1FF}"/>
              </a:ext>
            </a:extLst>
          </p:cNvPr>
          <p:cNvSpPr/>
          <p:nvPr/>
        </p:nvSpPr>
        <p:spPr>
          <a:xfrm>
            <a:off x="5159018" y="3700455"/>
            <a:ext cx="507166"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algn="ct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課</a:t>
            </a:r>
            <a:r>
              <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 </a:t>
            </a: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題</a:t>
            </a:r>
            <a:endParaRPr kumimoji="1" lang="ja-JP" altLang="en-US" sz="1200" b="1" i="1" dirty="0">
              <a:solidFill>
                <a:schemeClr val="bg1"/>
              </a:solidFill>
              <a:latin typeface="Meiryo" panose="020B0604030504040204" pitchFamily="34" charset="-128"/>
              <a:ea typeface="Meiryo" panose="020B0604030504040204" pitchFamily="34" charset="-128"/>
            </a:endParaRPr>
          </a:p>
        </p:txBody>
      </p:sp>
      <p:sp>
        <p:nvSpPr>
          <p:cNvPr id="191" name="右矢印 190">
            <a:extLst>
              <a:ext uri="{FF2B5EF4-FFF2-40B4-BE49-F238E27FC236}">
                <a16:creationId xmlns:a16="http://schemas.microsoft.com/office/drawing/2014/main" id="{DAB04688-53F3-B964-EED6-824CC7EC4EEB}"/>
              </a:ext>
            </a:extLst>
          </p:cNvPr>
          <p:cNvSpPr/>
          <p:nvPr/>
        </p:nvSpPr>
        <p:spPr>
          <a:xfrm>
            <a:off x="5159018" y="3954897"/>
            <a:ext cx="507166"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marL="0" marR="0" lvl="0" indent="0" algn="ctr" defTabSz="371475" rtl="0" eaLnBrk="1" fontAlgn="auto" latinLnBrk="0" hangingPunct="1">
              <a:lnSpc>
                <a:spcPct val="8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対応策</a:t>
            </a:r>
            <a:endPar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p:txBody>
      </p:sp>
      <p:sp>
        <p:nvSpPr>
          <p:cNvPr id="192" name="右矢印 191">
            <a:extLst>
              <a:ext uri="{FF2B5EF4-FFF2-40B4-BE49-F238E27FC236}">
                <a16:creationId xmlns:a16="http://schemas.microsoft.com/office/drawing/2014/main" id="{8DED7295-56AD-D161-5DA9-3CAFB00EDE48}"/>
              </a:ext>
            </a:extLst>
          </p:cNvPr>
          <p:cNvSpPr/>
          <p:nvPr/>
        </p:nvSpPr>
        <p:spPr>
          <a:xfrm>
            <a:off x="5159018" y="4241142"/>
            <a:ext cx="507166"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marL="0" marR="0" lvl="0" indent="0" algn="ctr" defTabSz="371475"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効</a:t>
            </a:r>
            <a:r>
              <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 </a:t>
            </a: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果</a:t>
            </a:r>
            <a:r>
              <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 </a:t>
            </a:r>
          </a:p>
        </p:txBody>
      </p:sp>
      <p:sp>
        <p:nvSpPr>
          <p:cNvPr id="193" name="正方形/長方形 192">
            <a:extLst>
              <a:ext uri="{FF2B5EF4-FFF2-40B4-BE49-F238E27FC236}">
                <a16:creationId xmlns:a16="http://schemas.microsoft.com/office/drawing/2014/main" id="{DA539B77-8352-9F85-B0B7-1391ADCA7768}"/>
              </a:ext>
            </a:extLst>
          </p:cNvPr>
          <p:cNvSpPr/>
          <p:nvPr/>
        </p:nvSpPr>
        <p:spPr>
          <a:xfrm>
            <a:off x="5571054" y="4530339"/>
            <a:ext cx="3610141" cy="17734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Ins="36000" rtlCol="0" anchor="ctr"/>
          <a:lstStyle/>
          <a:p>
            <a:pPr marL="0" marR="0" lvl="0" indent="0" algn="l" defTabSz="371475" rtl="0" eaLnBrk="1" fontAlgn="auto" latinLnBrk="0" hangingPunct="1">
              <a:lnSpc>
                <a:spcPct val="120000"/>
              </a:lnSpc>
              <a:spcBef>
                <a:spcPts val="0"/>
              </a:spcBef>
              <a:spcAft>
                <a:spcPts val="244"/>
              </a:spcAft>
              <a:buClrTx/>
              <a:buSzTx/>
              <a:buFontTx/>
              <a:buNone/>
              <a:tabLst/>
              <a:defRPr/>
            </a:pPr>
            <a:endParaRPr kumimoji="1" lang="ja-JP" altLang="en-US" sz="6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94" name="右矢印 193">
            <a:extLst>
              <a:ext uri="{FF2B5EF4-FFF2-40B4-BE49-F238E27FC236}">
                <a16:creationId xmlns:a16="http://schemas.microsoft.com/office/drawing/2014/main" id="{DDBAB205-1075-6E89-D325-7024E3A70854}"/>
              </a:ext>
            </a:extLst>
          </p:cNvPr>
          <p:cNvSpPr/>
          <p:nvPr/>
        </p:nvSpPr>
        <p:spPr>
          <a:xfrm>
            <a:off x="5159018" y="4508413"/>
            <a:ext cx="720000"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marL="0" marR="0" lvl="0" indent="0" algn="ctr" defTabSz="0" rtl="0" eaLnBrk="1" fontAlgn="auto" latinLnBrk="0" hangingPunct="1">
              <a:spcBef>
                <a:spcPts val="0"/>
              </a:spcBef>
              <a:spcAft>
                <a:spcPts val="488"/>
              </a:spcAft>
              <a:buClrTx/>
              <a:buSzTx/>
              <a:buFontTx/>
              <a:buNone/>
              <a:tabLst>
                <a:tab pos="3305250" algn="r"/>
              </a:tabLst>
              <a:defRPr/>
            </a:pPr>
            <a:r>
              <a:rPr lang="ja-JP" altLang="en-US" sz="800" b="1">
                <a:solidFill>
                  <a:schemeClr val="bg1"/>
                </a:solidFill>
                <a:latin typeface="Meiryo" panose="020B0604030504040204" pitchFamily="34" charset="-128"/>
                <a:ea typeface="Meiryo" panose="020B0604030504040204" pitchFamily="34" charset="-128"/>
              </a:rPr>
              <a:t>活用プラン</a:t>
            </a:r>
            <a:endParaRPr kumimoji="1" lang="ja-JP" altLang="en-US"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p:txBody>
      </p:sp>
      <p:sp>
        <p:nvSpPr>
          <p:cNvPr id="195" name="テキスト ボックス 194">
            <a:extLst>
              <a:ext uri="{FF2B5EF4-FFF2-40B4-BE49-F238E27FC236}">
                <a16:creationId xmlns:a16="http://schemas.microsoft.com/office/drawing/2014/main" id="{313130C9-4A10-3F88-6523-16CD3B3B2865}"/>
              </a:ext>
            </a:extLst>
          </p:cNvPr>
          <p:cNvSpPr txBox="1"/>
          <p:nvPr/>
        </p:nvSpPr>
        <p:spPr>
          <a:xfrm>
            <a:off x="5861919" y="4506735"/>
            <a:ext cx="2015999" cy="224104"/>
          </a:xfrm>
          <a:prstGeom prst="rect">
            <a:avLst/>
          </a:prstGeom>
          <a:noFill/>
        </p:spPr>
        <p:txBody>
          <a:bodyPr wrap="square" rtlCol="0">
            <a:noAutofit/>
          </a:bodyPr>
          <a:lstStyle/>
          <a:p>
            <a:pPr marL="0" marR="0" lvl="0" indent="0" algn="ctr" defTabSz="371475" rtl="0" eaLnBrk="1" fontAlgn="auto" latinLnBrk="0" hangingPunct="1">
              <a:lnSpc>
                <a:spcPct val="130000"/>
              </a:lnSpc>
              <a:spcBef>
                <a:spcPts val="0"/>
              </a:spcBef>
              <a:spcAft>
                <a:spcPts val="488"/>
              </a:spcAft>
              <a:buClrTx/>
              <a:buSzTx/>
              <a:buFontTx/>
              <a:buNone/>
              <a:tabLst/>
              <a:defRPr/>
            </a:pPr>
            <a:r>
              <a:rPr kumimoji="1" lang="en-US" altLang="ja-JP" sz="700" b="1" i="0" u="none" strike="noStrike" kern="1200" cap="none" spc="0" normalizeH="0" baseline="0" noProof="0" dirty="0" err="1">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TVer</a:t>
            </a:r>
            <a:r>
              <a:rPr kumimoji="1" lang="ja-JP" altLang="en-US" sz="7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セット</a:t>
            </a:r>
            <a:endParaRPr kumimoji="1" lang="ja-JP" altLang="en-US" sz="7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96" name="弦 195">
            <a:extLst>
              <a:ext uri="{FF2B5EF4-FFF2-40B4-BE49-F238E27FC236}">
                <a16:creationId xmlns:a16="http://schemas.microsoft.com/office/drawing/2014/main" id="{48F8A823-4461-C193-A657-14D1FFD4F355}"/>
              </a:ext>
            </a:extLst>
          </p:cNvPr>
          <p:cNvSpPr/>
          <p:nvPr/>
        </p:nvSpPr>
        <p:spPr>
          <a:xfrm>
            <a:off x="5134381" y="3192272"/>
            <a:ext cx="616338" cy="616338"/>
          </a:xfrm>
          <a:prstGeom prst="chord">
            <a:avLst>
              <a:gd name="adj1" fmla="val 9384420"/>
              <a:gd name="adj2" fmla="val 1469143"/>
            </a:avLst>
          </a:prstGeom>
          <a:solidFill>
            <a:schemeClr val="bg1"/>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7" name="直線コネクタ 196">
            <a:extLst>
              <a:ext uri="{FF2B5EF4-FFF2-40B4-BE49-F238E27FC236}">
                <a16:creationId xmlns:a16="http://schemas.microsoft.com/office/drawing/2014/main" id="{EE289DB7-BDA5-3990-EEC6-35B5951FD026}"/>
              </a:ext>
            </a:extLst>
          </p:cNvPr>
          <p:cNvCxnSpPr>
            <a:cxnSpLocks/>
          </p:cNvCxnSpPr>
          <p:nvPr/>
        </p:nvCxnSpPr>
        <p:spPr>
          <a:xfrm>
            <a:off x="5159018" y="3612346"/>
            <a:ext cx="41344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98" name="図 197">
            <a:extLst>
              <a:ext uri="{FF2B5EF4-FFF2-40B4-BE49-F238E27FC236}">
                <a16:creationId xmlns:a16="http://schemas.microsoft.com/office/drawing/2014/main" id="{632FBFB5-49BF-1AED-0A20-A27090BFDF97}"/>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5290150" y="3277535"/>
            <a:ext cx="304800" cy="304800"/>
          </a:xfrm>
          <a:prstGeom prst="rect">
            <a:avLst/>
          </a:prstGeom>
        </p:spPr>
      </p:pic>
      <p:sp>
        <p:nvSpPr>
          <p:cNvPr id="199" name="テキスト ボックス 198">
            <a:extLst>
              <a:ext uri="{FF2B5EF4-FFF2-40B4-BE49-F238E27FC236}">
                <a16:creationId xmlns:a16="http://schemas.microsoft.com/office/drawing/2014/main" id="{7CB2682C-60F5-0D5A-BAA3-6E93FF6A21CB}"/>
              </a:ext>
            </a:extLst>
          </p:cNvPr>
          <p:cNvSpPr txBox="1"/>
          <p:nvPr/>
        </p:nvSpPr>
        <p:spPr>
          <a:xfrm>
            <a:off x="5714470" y="3305093"/>
            <a:ext cx="2731146" cy="265210"/>
          </a:xfrm>
          <a:prstGeom prst="rect">
            <a:avLst/>
          </a:prstGeom>
          <a:noFill/>
        </p:spPr>
        <p:txBody>
          <a:bodyPr wrap="square" rtlCol="0">
            <a:noAutofit/>
          </a:bodyPr>
          <a:lstStyle/>
          <a:p>
            <a:pPr marL="0" marR="0" lvl="0" indent="0" defTabSz="0" rtl="0" eaLnBrk="1" fontAlgn="auto" latinLnBrk="0" hangingPunct="1">
              <a:lnSpc>
                <a:spcPct val="130000"/>
              </a:lnSpc>
              <a:spcBef>
                <a:spcPts val="0"/>
              </a:spcBef>
              <a:spcAft>
                <a:spcPts val="488"/>
              </a:spcAft>
              <a:buClrTx/>
              <a:buSzTx/>
              <a:buFontTx/>
              <a:buNone/>
              <a:tabLst>
                <a:tab pos="3305250" algn="r"/>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某旅行会社</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 </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様</a:t>
            </a:r>
            <a:r>
              <a:rPr lang="ja-JP" altLang="en-US" sz="1100" dirty="0">
                <a:solidFill>
                  <a:prstClr val="black">
                    <a:lumMod val="75000"/>
                    <a:lumOff val="25000"/>
                  </a:prstClr>
                </a:solidFill>
                <a:latin typeface="Meiryo" panose="020B0604030504040204" pitchFamily="34" charset="-128"/>
                <a:ea typeface="Meiryo" panose="020B0604030504040204" pitchFamily="34" charset="-128"/>
              </a:rPr>
              <a:t>（</a:t>
            </a:r>
            <a:r>
              <a:rPr kumimoji="1" lang="ja-JP" altLang="en-US" sz="110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旅行企画告知課題）</a:t>
            </a:r>
            <a:endParaRPr kumimoji="1" lang="ja-JP" altLang="en-US" sz="120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grpSp>
        <p:nvGrpSpPr>
          <p:cNvPr id="200" name="グループ化 199">
            <a:extLst>
              <a:ext uri="{FF2B5EF4-FFF2-40B4-BE49-F238E27FC236}">
                <a16:creationId xmlns:a16="http://schemas.microsoft.com/office/drawing/2014/main" id="{2716DCBD-DE24-7A7B-22EB-582765A1F8A8}"/>
              </a:ext>
            </a:extLst>
          </p:cNvPr>
          <p:cNvGrpSpPr/>
          <p:nvPr/>
        </p:nvGrpSpPr>
        <p:grpSpPr>
          <a:xfrm>
            <a:off x="8044895" y="3613331"/>
            <a:ext cx="1225557" cy="1365533"/>
            <a:chOff x="3371109" y="2735248"/>
            <a:chExt cx="1558840" cy="1365533"/>
          </a:xfrm>
        </p:grpSpPr>
        <p:grpSp>
          <p:nvGrpSpPr>
            <p:cNvPr id="201" name="グループ化 200">
              <a:extLst>
                <a:ext uri="{FF2B5EF4-FFF2-40B4-BE49-F238E27FC236}">
                  <a16:creationId xmlns:a16="http://schemas.microsoft.com/office/drawing/2014/main" id="{5429777A-6001-CCE1-DE11-AECE506CC7AD}"/>
                </a:ext>
              </a:extLst>
            </p:cNvPr>
            <p:cNvGrpSpPr/>
            <p:nvPr/>
          </p:nvGrpSpPr>
          <p:grpSpPr>
            <a:xfrm>
              <a:off x="3371109" y="2953004"/>
              <a:ext cx="1558840" cy="276067"/>
              <a:chOff x="5317188" y="3421283"/>
              <a:chExt cx="432794" cy="225255"/>
            </a:xfrm>
            <a:solidFill>
              <a:srgbClr val="A70202"/>
            </a:solidFill>
          </p:grpSpPr>
          <p:sp>
            <p:nvSpPr>
              <p:cNvPr id="204" name="平行四辺形 203">
                <a:extLst>
                  <a:ext uri="{FF2B5EF4-FFF2-40B4-BE49-F238E27FC236}">
                    <a16:creationId xmlns:a16="http://schemas.microsoft.com/office/drawing/2014/main" id="{A5802E65-9D9B-3749-71F3-4531938B56C9}"/>
                  </a:ext>
                </a:extLst>
              </p:cNvPr>
              <p:cNvSpPr/>
              <p:nvPr/>
            </p:nvSpPr>
            <p:spPr>
              <a:xfrm>
                <a:off x="5317188" y="3421283"/>
                <a:ext cx="432794" cy="225247"/>
              </a:xfrm>
              <a:prstGeom prst="parallelogram">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平行四辺形 204">
                <a:extLst>
                  <a:ext uri="{FF2B5EF4-FFF2-40B4-BE49-F238E27FC236}">
                    <a16:creationId xmlns:a16="http://schemas.microsoft.com/office/drawing/2014/main" id="{6261A055-20B6-7F10-515D-1B946F79BC64}"/>
                  </a:ext>
                </a:extLst>
              </p:cNvPr>
              <p:cNvSpPr/>
              <p:nvPr/>
            </p:nvSpPr>
            <p:spPr>
              <a:xfrm flipV="1">
                <a:off x="5317188" y="3421289"/>
                <a:ext cx="432794" cy="225249"/>
              </a:xfrm>
              <a:prstGeom prst="parallelogram">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2" name="フローチャート: 他ページ結合子 201">
              <a:extLst>
                <a:ext uri="{FF2B5EF4-FFF2-40B4-BE49-F238E27FC236}">
                  <a16:creationId xmlns:a16="http://schemas.microsoft.com/office/drawing/2014/main" id="{0B6D06A2-8244-9F42-FF21-1362655A5CF3}"/>
                </a:ext>
              </a:extLst>
            </p:cNvPr>
            <p:cNvSpPr/>
            <p:nvPr/>
          </p:nvSpPr>
          <p:spPr>
            <a:xfrm>
              <a:off x="3505496" y="2735248"/>
              <a:ext cx="1278911" cy="1365533"/>
            </a:xfrm>
            <a:prstGeom prst="flowChartOffpageConnector">
              <a:avLst/>
            </a:prstGeom>
            <a:solidFill>
              <a:srgbClr val="E0232F"/>
            </a:solidFill>
            <a:ln>
              <a:noFill/>
            </a:ln>
            <a:effectLst>
              <a:outerShdw blurRad="50800" dist="38100" dir="2700000" algn="tl" rotWithShape="0">
                <a:srgbClr val="A70202">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a:extLst>
                <a:ext uri="{FF2B5EF4-FFF2-40B4-BE49-F238E27FC236}">
                  <a16:creationId xmlns:a16="http://schemas.microsoft.com/office/drawing/2014/main" id="{6A7CD6DF-7F6D-ED32-EE7A-7E285CDD0345}"/>
                </a:ext>
              </a:extLst>
            </p:cNvPr>
            <p:cNvSpPr/>
            <p:nvPr/>
          </p:nvSpPr>
          <p:spPr>
            <a:xfrm>
              <a:off x="3490559" y="2930574"/>
              <a:ext cx="1318022" cy="316167"/>
            </a:xfrm>
            <a:prstGeom prst="rect">
              <a:avLst/>
            </a:prstGeom>
            <a:solidFill>
              <a:srgbClr val="A70202"/>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0" rtl="0" eaLnBrk="1" fontAlgn="auto" latinLnBrk="0" hangingPunct="1">
                <a:spcBef>
                  <a:spcPts val="0"/>
                </a:spcBef>
                <a:spcAft>
                  <a:spcPts val="0"/>
                </a:spcAft>
                <a:buClrTx/>
                <a:buSzTx/>
                <a:buFontTx/>
                <a:buNone/>
                <a:tabLst>
                  <a:tab pos="3305250" algn="r"/>
                </a:tabLst>
                <a:defRPr/>
              </a:pPr>
              <a:r>
                <a:rPr kumimoji="1" lang="en-US" altLang="ja-JP" sz="8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WEB</a:t>
              </a:r>
            </a:p>
            <a:p>
              <a:pPr marL="0" marR="0" lvl="0" indent="0" algn="ctr" defTabSz="0" rtl="0" eaLnBrk="1" fontAlgn="auto" latinLnBrk="0" hangingPunct="1">
                <a:spcBef>
                  <a:spcPts val="0"/>
                </a:spcBef>
                <a:spcAft>
                  <a:spcPts val="0"/>
                </a:spcAft>
                <a:buClrTx/>
                <a:buSzTx/>
                <a:buFontTx/>
                <a:buNone/>
                <a:tabLst>
                  <a:tab pos="3305250" algn="r"/>
                </a:tabLst>
                <a:defRPr/>
              </a:pPr>
              <a:r>
                <a:rPr lang="ja-JP" altLang="en-US" sz="800">
                  <a:solidFill>
                    <a:schemeClr val="bg1"/>
                  </a:solidFill>
                  <a:latin typeface="Meiryo" panose="020B0604030504040204" pitchFamily="34" charset="-128"/>
                  <a:ea typeface="Meiryo" panose="020B0604030504040204" pitchFamily="34" charset="-128"/>
                </a:rPr>
                <a:t>予約数</a:t>
              </a:r>
              <a:endParaRPr kumimoji="1" lang="en-US" altLang="ja-JP" sz="8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p:txBody>
        </p:sp>
      </p:grpSp>
      <p:pic>
        <p:nvPicPr>
          <p:cNvPr id="206" name="グラフィックス 205" descr="矢印: 時計回りの曲線 単色塗りつぶし">
            <a:extLst>
              <a:ext uri="{FF2B5EF4-FFF2-40B4-BE49-F238E27FC236}">
                <a16:creationId xmlns:a16="http://schemas.microsoft.com/office/drawing/2014/main" id="{77E76622-B894-24F9-F88F-0939F054EE90}"/>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8901359" y="4227978"/>
            <a:ext cx="316168" cy="316168"/>
          </a:xfrm>
          <a:prstGeom prst="rect">
            <a:avLst/>
          </a:prstGeom>
        </p:spPr>
      </p:pic>
      <p:sp>
        <p:nvSpPr>
          <p:cNvPr id="207" name="テキスト ボックス 206">
            <a:extLst>
              <a:ext uri="{FF2B5EF4-FFF2-40B4-BE49-F238E27FC236}">
                <a16:creationId xmlns:a16="http://schemas.microsoft.com/office/drawing/2014/main" id="{96FE3C30-ADD9-9584-D9A4-B82343A9BE4F}"/>
              </a:ext>
            </a:extLst>
          </p:cNvPr>
          <p:cNvSpPr txBox="1"/>
          <p:nvPr/>
        </p:nvSpPr>
        <p:spPr>
          <a:xfrm>
            <a:off x="8152731" y="4175911"/>
            <a:ext cx="909223" cy="461665"/>
          </a:xfrm>
          <a:prstGeom prst="rect">
            <a:avLst/>
          </a:prstGeom>
          <a:noFill/>
        </p:spPr>
        <p:txBody>
          <a:bodyPr wrap="none" rtlCol="0">
            <a:spAutoFit/>
          </a:bodyPr>
          <a:lstStyle/>
          <a:p>
            <a:r>
              <a:rPr kumimoji="1" lang="en-US" altLang="ja-JP" sz="2400" b="1" i="0" u="none" strike="noStrike" kern="1200" cap="none" spc="-15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115</a:t>
            </a:r>
            <a:r>
              <a:rPr kumimoji="1" lang="en-US" altLang="ja-JP" sz="1200" b="1" i="0" u="none" strike="noStrike" kern="1200" cap="none" spc="-15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a:t>
            </a:r>
            <a:endParaRPr kumimoji="1" lang="ja-JP" altLang="en-US" sz="1200" b="1" i="0" u="none" strike="noStrike" kern="1200" cap="none" spc="-150" normalizeH="0" baseline="0" noProof="0">
              <a:ln>
                <a:noFill/>
              </a:ln>
              <a:solidFill>
                <a:srgbClr val="FFFF00"/>
              </a:solidFill>
              <a:effectLst/>
              <a:uLnTx/>
              <a:uFillTx/>
              <a:latin typeface="Meiryo" panose="020B0604030504040204" pitchFamily="34" charset="-128"/>
              <a:ea typeface="Meiryo" panose="020B0604030504040204" pitchFamily="34" charset="-128"/>
              <a:cs typeface="+mn-cs"/>
            </a:endParaRPr>
          </a:p>
        </p:txBody>
      </p:sp>
      <p:cxnSp>
        <p:nvCxnSpPr>
          <p:cNvPr id="208" name="直線コネクタ 207">
            <a:extLst>
              <a:ext uri="{FF2B5EF4-FFF2-40B4-BE49-F238E27FC236}">
                <a16:creationId xmlns:a16="http://schemas.microsoft.com/office/drawing/2014/main" id="{FCBB61F9-3088-97C7-EDE3-A5B564943D1C}"/>
              </a:ext>
            </a:extLst>
          </p:cNvPr>
          <p:cNvCxnSpPr>
            <a:cxnSpLocks/>
          </p:cNvCxnSpPr>
          <p:nvPr/>
        </p:nvCxnSpPr>
        <p:spPr>
          <a:xfrm>
            <a:off x="8244594" y="4552436"/>
            <a:ext cx="81947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9" name="四角形: 角を丸くする 17">
            <a:extLst>
              <a:ext uri="{FF2B5EF4-FFF2-40B4-BE49-F238E27FC236}">
                <a16:creationId xmlns:a16="http://schemas.microsoft.com/office/drawing/2014/main" id="{24672C67-0AD4-4564-5D0C-B6F3A6380A89}"/>
              </a:ext>
            </a:extLst>
          </p:cNvPr>
          <p:cNvSpPr/>
          <p:nvPr/>
        </p:nvSpPr>
        <p:spPr>
          <a:xfrm>
            <a:off x="725914" y="5037408"/>
            <a:ext cx="4134485" cy="1512000"/>
          </a:xfrm>
          <a:prstGeom prst="roundRect">
            <a:avLst>
              <a:gd name="adj" fmla="val 3966"/>
            </a:avLst>
          </a:prstGeom>
          <a:solidFill>
            <a:schemeClr val="bg2"/>
          </a:solidFill>
          <a:ln w="28575">
            <a:noFill/>
          </a:ln>
          <a:effectLst>
            <a:outerShdw dist="38100" dir="3000000" algn="t"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0" rtl="0" eaLnBrk="1" fontAlgn="auto" latinLnBrk="0" hangingPunct="1">
              <a:lnSpc>
                <a:spcPct val="130000"/>
              </a:lnSpc>
              <a:spcBef>
                <a:spcPts val="0"/>
              </a:spcBef>
              <a:spcAft>
                <a:spcPts val="488"/>
              </a:spcAft>
              <a:buClrTx/>
              <a:buSzTx/>
              <a:buFontTx/>
              <a:buNone/>
              <a:tabLst>
                <a:tab pos="3305250" algn="r"/>
              </a:tabLst>
              <a:defRPr/>
            </a:pPr>
            <a:endParaRPr kumimoji="1" lang="ja-JP" altLang="en-US" sz="105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210" name="テキスト ボックス 209">
            <a:extLst>
              <a:ext uri="{FF2B5EF4-FFF2-40B4-BE49-F238E27FC236}">
                <a16:creationId xmlns:a16="http://schemas.microsoft.com/office/drawing/2014/main" id="{0F19E793-2B5A-C56A-45A7-03930F85107F}"/>
              </a:ext>
            </a:extLst>
          </p:cNvPr>
          <p:cNvSpPr txBox="1"/>
          <p:nvPr/>
        </p:nvSpPr>
        <p:spPr>
          <a:xfrm>
            <a:off x="1195182" y="5453861"/>
            <a:ext cx="2606491" cy="930897"/>
          </a:xfrm>
          <a:prstGeom prst="rect">
            <a:avLst/>
          </a:prstGeom>
          <a:noFill/>
        </p:spPr>
        <p:txBody>
          <a:bodyPr wrap="square" tIns="36000" bIns="36000" rtlCol="0">
            <a:noAutofit/>
          </a:bodyPr>
          <a:lstStyle/>
          <a:p>
            <a:pPr marL="0" marR="0" lvl="0" indent="0" algn="l" defTabSz="371475"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予算規模を上げず効果的な集客広告手法を模索していた</a:t>
            </a: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a:p>
            <a:pPr marL="0" marR="0" lvl="0" indent="0" algn="l" defTabSz="371475"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a:p>
            <a:pPr marL="0" marR="0" lvl="0" indent="0" algn="l" defTabSz="371475"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複数の</a:t>
            </a:r>
            <a:r>
              <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SNS</a:t>
            </a: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広告と</a:t>
            </a:r>
            <a:r>
              <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TVCM</a:t>
            </a: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も合わせて投下。</a:t>
            </a: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a:p>
            <a:pPr marL="0" marR="0" lvl="0" indent="0" algn="l" defTabSz="371475" rtl="0" eaLnBrk="1" fontAlgn="auto" latinLnBrk="0" hangingPunct="1">
              <a:lnSpc>
                <a:spcPct val="100000"/>
              </a:lnSpc>
              <a:spcBef>
                <a:spcPts val="0"/>
              </a:spcBef>
              <a:spcAft>
                <a:spcPts val="0"/>
              </a:spcAft>
              <a:buClrTx/>
              <a:buSzTx/>
              <a:buFontTx/>
              <a:buNone/>
              <a:tabLst/>
              <a:defRPr/>
            </a:pPr>
            <a:r>
              <a:rPr lang="ja-JP" altLang="en-US" sz="700" dirty="0">
                <a:solidFill>
                  <a:srgbClr val="383838"/>
                </a:solidFill>
                <a:latin typeface="Meiryo" panose="020B0604030504040204" pitchFamily="34" charset="-128"/>
                <a:ea typeface="Meiryo" panose="020B0604030504040204" pitchFamily="34" charset="-128"/>
              </a:rPr>
              <a:t>瞬発力のあるメディアも掛け合わせ認知向上を図った。</a:t>
            </a:r>
            <a:endParaRPr lang="en-US" altLang="ja-JP" sz="700" dirty="0">
              <a:solidFill>
                <a:srgbClr val="383838"/>
              </a:solidFill>
              <a:latin typeface="Meiryo" panose="020B0604030504040204" pitchFamily="34" charset="-128"/>
              <a:ea typeface="Meiryo" panose="020B0604030504040204" pitchFamily="34" charset="-128"/>
            </a:endParaRPr>
          </a:p>
          <a:p>
            <a:pPr marL="0" marR="0" lvl="0" indent="0" algn="l" defTabSz="371475"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a:p>
            <a:pPr marL="0" marR="0" lvl="0" indent="0" algn="l" defTabSz="371475" rtl="0" eaLnBrk="1" fontAlgn="auto" latinLnBrk="0" hangingPunct="1">
              <a:lnSpc>
                <a:spcPct val="100000"/>
              </a:lnSpc>
              <a:spcBef>
                <a:spcPts val="0"/>
              </a:spcBef>
              <a:spcAft>
                <a:spcPts val="0"/>
              </a:spcAft>
              <a:buClrTx/>
              <a:buSzTx/>
              <a:buFontTx/>
              <a:buNone/>
              <a:tabLst/>
              <a:defRPr/>
            </a:pPr>
            <a:r>
              <a:rPr lang="ja-JP" altLang="en-US" sz="700" dirty="0">
                <a:solidFill>
                  <a:srgbClr val="383838"/>
                </a:solidFill>
                <a:latin typeface="Meiryo" panose="020B0604030504040204" pitchFamily="34" charset="-128"/>
                <a:ea typeface="Meiryo" panose="020B0604030504040204" pitchFamily="34" charset="-128"/>
              </a:rPr>
              <a:t>同予算で</a:t>
            </a: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前年比 来場者数</a:t>
            </a:r>
            <a:r>
              <a:rPr kumimoji="1" lang="en-US" altLang="ja-JP" sz="8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126</a:t>
            </a:r>
            <a:r>
              <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a:t>
            </a: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達成</a:t>
            </a: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p:txBody>
      </p:sp>
      <p:sp>
        <p:nvSpPr>
          <p:cNvPr id="211" name="右矢印 210">
            <a:extLst>
              <a:ext uri="{FF2B5EF4-FFF2-40B4-BE49-F238E27FC236}">
                <a16:creationId xmlns:a16="http://schemas.microsoft.com/office/drawing/2014/main" id="{93B6C809-BF27-BAEF-ACAB-18E720CAB97B}"/>
              </a:ext>
            </a:extLst>
          </p:cNvPr>
          <p:cNvSpPr/>
          <p:nvPr/>
        </p:nvSpPr>
        <p:spPr>
          <a:xfrm>
            <a:off x="725914" y="5448232"/>
            <a:ext cx="507166"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algn="ct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課</a:t>
            </a:r>
            <a:r>
              <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 </a:t>
            </a: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題</a:t>
            </a:r>
            <a:endParaRPr kumimoji="1" lang="ja-JP" altLang="en-US" sz="1200" b="1" i="1" dirty="0">
              <a:solidFill>
                <a:schemeClr val="bg1"/>
              </a:solidFill>
              <a:latin typeface="Meiryo" panose="020B0604030504040204" pitchFamily="34" charset="-128"/>
              <a:ea typeface="Meiryo" panose="020B0604030504040204" pitchFamily="34" charset="-128"/>
            </a:endParaRPr>
          </a:p>
        </p:txBody>
      </p:sp>
      <p:sp>
        <p:nvSpPr>
          <p:cNvPr id="212" name="右矢印 211">
            <a:extLst>
              <a:ext uri="{FF2B5EF4-FFF2-40B4-BE49-F238E27FC236}">
                <a16:creationId xmlns:a16="http://schemas.microsoft.com/office/drawing/2014/main" id="{BEFF1E3B-672E-6222-E078-4DC8A244E14D}"/>
              </a:ext>
            </a:extLst>
          </p:cNvPr>
          <p:cNvSpPr/>
          <p:nvPr/>
        </p:nvSpPr>
        <p:spPr>
          <a:xfrm>
            <a:off x="725914" y="5702674"/>
            <a:ext cx="507166"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marL="0" marR="0" lvl="0" indent="0" algn="ctr" defTabSz="371475" rtl="0" eaLnBrk="1" fontAlgn="auto" latinLnBrk="0" hangingPunct="1">
              <a:lnSpc>
                <a:spcPct val="8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対応策</a:t>
            </a:r>
            <a:endPar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p:txBody>
      </p:sp>
      <p:sp>
        <p:nvSpPr>
          <p:cNvPr id="213" name="右矢印 212">
            <a:extLst>
              <a:ext uri="{FF2B5EF4-FFF2-40B4-BE49-F238E27FC236}">
                <a16:creationId xmlns:a16="http://schemas.microsoft.com/office/drawing/2014/main" id="{643F8CFE-0589-79D1-2187-D80E84A82138}"/>
              </a:ext>
            </a:extLst>
          </p:cNvPr>
          <p:cNvSpPr/>
          <p:nvPr/>
        </p:nvSpPr>
        <p:spPr>
          <a:xfrm>
            <a:off x="725914" y="5988919"/>
            <a:ext cx="507166"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marL="0" marR="0" lvl="0" indent="0" algn="ctr" defTabSz="371475"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効</a:t>
            </a:r>
            <a:r>
              <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 </a:t>
            </a: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果</a:t>
            </a:r>
            <a:r>
              <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 </a:t>
            </a:r>
          </a:p>
        </p:txBody>
      </p:sp>
      <p:sp>
        <p:nvSpPr>
          <p:cNvPr id="214" name="正方形/長方形 213">
            <a:extLst>
              <a:ext uri="{FF2B5EF4-FFF2-40B4-BE49-F238E27FC236}">
                <a16:creationId xmlns:a16="http://schemas.microsoft.com/office/drawing/2014/main" id="{3C23DB2F-3DE0-6B72-66DB-1584621881CF}"/>
              </a:ext>
            </a:extLst>
          </p:cNvPr>
          <p:cNvSpPr/>
          <p:nvPr/>
        </p:nvSpPr>
        <p:spPr>
          <a:xfrm>
            <a:off x="1137950" y="6278116"/>
            <a:ext cx="3610141" cy="17734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Ins="36000" rtlCol="0" anchor="ctr"/>
          <a:lstStyle/>
          <a:p>
            <a:pPr marL="0" marR="0" lvl="0" indent="0" algn="l" defTabSz="371475" rtl="0" eaLnBrk="1" fontAlgn="auto" latinLnBrk="0" hangingPunct="1">
              <a:lnSpc>
                <a:spcPct val="120000"/>
              </a:lnSpc>
              <a:spcBef>
                <a:spcPts val="0"/>
              </a:spcBef>
              <a:spcAft>
                <a:spcPts val="244"/>
              </a:spcAft>
              <a:buClrTx/>
              <a:buSzTx/>
              <a:buFontTx/>
              <a:buNone/>
              <a:tabLst/>
              <a:defRPr/>
            </a:pPr>
            <a:endParaRPr kumimoji="1" lang="ja-JP" altLang="en-US" sz="6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215" name="右矢印 214">
            <a:extLst>
              <a:ext uri="{FF2B5EF4-FFF2-40B4-BE49-F238E27FC236}">
                <a16:creationId xmlns:a16="http://schemas.microsoft.com/office/drawing/2014/main" id="{02558839-9269-AE64-3D72-3F7CCFC3D060}"/>
              </a:ext>
            </a:extLst>
          </p:cNvPr>
          <p:cNvSpPr/>
          <p:nvPr/>
        </p:nvSpPr>
        <p:spPr>
          <a:xfrm>
            <a:off x="725914" y="6256190"/>
            <a:ext cx="720000"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marL="0" marR="0" lvl="0" indent="0" algn="ctr" defTabSz="0" rtl="0" eaLnBrk="1" fontAlgn="auto" latinLnBrk="0" hangingPunct="1">
              <a:spcBef>
                <a:spcPts val="0"/>
              </a:spcBef>
              <a:spcAft>
                <a:spcPts val="488"/>
              </a:spcAft>
              <a:buClrTx/>
              <a:buSzTx/>
              <a:buFontTx/>
              <a:buNone/>
              <a:tabLst>
                <a:tab pos="3305250" algn="r"/>
              </a:tabLst>
              <a:defRPr/>
            </a:pPr>
            <a:r>
              <a:rPr lang="ja-JP" altLang="en-US" sz="800" b="1">
                <a:solidFill>
                  <a:schemeClr val="bg1"/>
                </a:solidFill>
                <a:latin typeface="Meiryo" panose="020B0604030504040204" pitchFamily="34" charset="-128"/>
                <a:ea typeface="Meiryo" panose="020B0604030504040204" pitchFamily="34" charset="-128"/>
              </a:rPr>
              <a:t>活用プラン</a:t>
            </a:r>
            <a:endParaRPr kumimoji="1" lang="ja-JP" altLang="en-US"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p:txBody>
      </p:sp>
      <p:sp>
        <p:nvSpPr>
          <p:cNvPr id="216" name="テキスト ボックス 215">
            <a:extLst>
              <a:ext uri="{FF2B5EF4-FFF2-40B4-BE49-F238E27FC236}">
                <a16:creationId xmlns:a16="http://schemas.microsoft.com/office/drawing/2014/main" id="{811F16E6-D6A6-8E92-2FC9-9170FF06DF21}"/>
              </a:ext>
            </a:extLst>
          </p:cNvPr>
          <p:cNvSpPr txBox="1"/>
          <p:nvPr/>
        </p:nvSpPr>
        <p:spPr>
          <a:xfrm>
            <a:off x="1428815" y="6254512"/>
            <a:ext cx="2015999" cy="224104"/>
          </a:xfrm>
          <a:prstGeom prst="rect">
            <a:avLst/>
          </a:prstGeom>
          <a:noFill/>
        </p:spPr>
        <p:txBody>
          <a:bodyPr wrap="square" rtlCol="0">
            <a:noAutofit/>
          </a:bodyPr>
          <a:lstStyle/>
          <a:p>
            <a:pPr marL="0" marR="0" lvl="0" indent="0" algn="ctr" defTabSz="371475" rtl="0" eaLnBrk="1" fontAlgn="auto" latinLnBrk="0" hangingPunct="1">
              <a:lnSpc>
                <a:spcPct val="130000"/>
              </a:lnSpc>
              <a:spcBef>
                <a:spcPts val="0"/>
              </a:spcBef>
              <a:spcAft>
                <a:spcPts val="488"/>
              </a:spcAft>
              <a:buClrTx/>
              <a:buSzTx/>
              <a:buFontTx/>
              <a:buNone/>
              <a:tabLst/>
              <a:defRPr/>
            </a:pPr>
            <a:r>
              <a:rPr kumimoji="1" lang="ja-JP" altLang="en-US" sz="7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ソーシャルセット＋</a:t>
            </a:r>
            <a:r>
              <a:rPr kumimoji="1" lang="en-US" altLang="ja-JP" sz="7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TVCM</a:t>
            </a:r>
            <a:r>
              <a:rPr kumimoji="1" lang="ja-JP" altLang="en-US" sz="7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セット</a:t>
            </a:r>
            <a:endParaRPr kumimoji="1" lang="ja-JP" altLang="en-US" sz="7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217" name="弦 216">
            <a:extLst>
              <a:ext uri="{FF2B5EF4-FFF2-40B4-BE49-F238E27FC236}">
                <a16:creationId xmlns:a16="http://schemas.microsoft.com/office/drawing/2014/main" id="{055BEC36-3893-74F7-6659-A37A4937B9CA}"/>
              </a:ext>
            </a:extLst>
          </p:cNvPr>
          <p:cNvSpPr/>
          <p:nvPr/>
        </p:nvSpPr>
        <p:spPr>
          <a:xfrm>
            <a:off x="701277" y="4940049"/>
            <a:ext cx="616338" cy="616338"/>
          </a:xfrm>
          <a:prstGeom prst="chord">
            <a:avLst>
              <a:gd name="adj1" fmla="val 9384420"/>
              <a:gd name="adj2" fmla="val 1469143"/>
            </a:avLst>
          </a:prstGeom>
          <a:solidFill>
            <a:schemeClr val="bg1"/>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8" name="直線コネクタ 217">
            <a:extLst>
              <a:ext uri="{FF2B5EF4-FFF2-40B4-BE49-F238E27FC236}">
                <a16:creationId xmlns:a16="http://schemas.microsoft.com/office/drawing/2014/main" id="{2EE421E7-8874-EB6C-CC5A-B2DCD735B31B}"/>
              </a:ext>
            </a:extLst>
          </p:cNvPr>
          <p:cNvCxnSpPr>
            <a:cxnSpLocks/>
          </p:cNvCxnSpPr>
          <p:nvPr/>
        </p:nvCxnSpPr>
        <p:spPr>
          <a:xfrm>
            <a:off x="725914" y="5360123"/>
            <a:ext cx="41344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19" name="図 218">
            <a:extLst>
              <a:ext uri="{FF2B5EF4-FFF2-40B4-BE49-F238E27FC236}">
                <a16:creationId xmlns:a16="http://schemas.microsoft.com/office/drawing/2014/main" id="{4D6D9376-1F16-BDCD-178D-4D4FCF429015}"/>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857046" y="5025312"/>
            <a:ext cx="304800" cy="304800"/>
          </a:xfrm>
          <a:prstGeom prst="rect">
            <a:avLst/>
          </a:prstGeom>
        </p:spPr>
      </p:pic>
      <p:sp>
        <p:nvSpPr>
          <p:cNvPr id="220" name="テキスト ボックス 219">
            <a:extLst>
              <a:ext uri="{FF2B5EF4-FFF2-40B4-BE49-F238E27FC236}">
                <a16:creationId xmlns:a16="http://schemas.microsoft.com/office/drawing/2014/main" id="{2FB51263-F0A1-34AC-A8C3-443AE4DB82EB}"/>
              </a:ext>
            </a:extLst>
          </p:cNvPr>
          <p:cNvSpPr txBox="1"/>
          <p:nvPr/>
        </p:nvSpPr>
        <p:spPr>
          <a:xfrm>
            <a:off x="1281364" y="5052870"/>
            <a:ext cx="2932496" cy="265210"/>
          </a:xfrm>
          <a:prstGeom prst="rect">
            <a:avLst/>
          </a:prstGeom>
          <a:noFill/>
        </p:spPr>
        <p:txBody>
          <a:bodyPr wrap="square" rtlCol="0">
            <a:noAutofit/>
          </a:bodyPr>
          <a:lstStyle/>
          <a:p>
            <a:pPr marL="0" marR="0" lvl="0" indent="0" defTabSz="0" rtl="0" eaLnBrk="1" fontAlgn="auto" latinLnBrk="0" hangingPunct="1">
              <a:lnSpc>
                <a:spcPct val="130000"/>
              </a:lnSpc>
              <a:spcBef>
                <a:spcPts val="0"/>
              </a:spcBef>
              <a:spcAft>
                <a:spcPts val="488"/>
              </a:spcAft>
              <a:buClrTx/>
              <a:buSzTx/>
              <a:buFontTx/>
              <a:buNone/>
              <a:tabLst>
                <a:tab pos="3305250" algn="r"/>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某イベント会社</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 </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様 </a:t>
            </a:r>
            <a:r>
              <a:rPr kumimoji="1" lang="ja-JP" altLang="en-US" sz="110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lang="ja-JP" altLang="en-US" sz="1100" dirty="0">
                <a:solidFill>
                  <a:prstClr val="black">
                    <a:lumMod val="75000"/>
                    <a:lumOff val="25000"/>
                  </a:prstClr>
                </a:solidFill>
                <a:latin typeface="Meiryo" panose="020B0604030504040204" pitchFamily="34" charset="-128"/>
                <a:ea typeface="Meiryo" panose="020B0604030504040204" pitchFamily="34" charset="-128"/>
              </a:rPr>
              <a:t>告知・集客課題）</a:t>
            </a:r>
            <a:endParaRPr kumimoji="1" lang="en-US" altLang="ja-JP" sz="120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grpSp>
        <p:nvGrpSpPr>
          <p:cNvPr id="221" name="グループ化 220">
            <a:extLst>
              <a:ext uri="{FF2B5EF4-FFF2-40B4-BE49-F238E27FC236}">
                <a16:creationId xmlns:a16="http://schemas.microsoft.com/office/drawing/2014/main" id="{6BFE8610-6A54-D436-7267-A5B72A7685F2}"/>
              </a:ext>
            </a:extLst>
          </p:cNvPr>
          <p:cNvGrpSpPr/>
          <p:nvPr/>
        </p:nvGrpSpPr>
        <p:grpSpPr>
          <a:xfrm>
            <a:off x="3611791" y="5361108"/>
            <a:ext cx="1225557" cy="1365533"/>
            <a:chOff x="3371109" y="2735248"/>
            <a:chExt cx="1558840" cy="1365533"/>
          </a:xfrm>
        </p:grpSpPr>
        <p:grpSp>
          <p:nvGrpSpPr>
            <p:cNvPr id="222" name="グループ化 221">
              <a:extLst>
                <a:ext uri="{FF2B5EF4-FFF2-40B4-BE49-F238E27FC236}">
                  <a16:creationId xmlns:a16="http://schemas.microsoft.com/office/drawing/2014/main" id="{EAD5B4F6-D4AB-F435-3EDB-910F5F832B6A}"/>
                </a:ext>
              </a:extLst>
            </p:cNvPr>
            <p:cNvGrpSpPr/>
            <p:nvPr/>
          </p:nvGrpSpPr>
          <p:grpSpPr>
            <a:xfrm>
              <a:off x="3371109" y="2953004"/>
              <a:ext cx="1558840" cy="276067"/>
              <a:chOff x="5317188" y="3421283"/>
              <a:chExt cx="432794" cy="225255"/>
            </a:xfrm>
            <a:solidFill>
              <a:srgbClr val="A70202"/>
            </a:solidFill>
          </p:grpSpPr>
          <p:sp>
            <p:nvSpPr>
              <p:cNvPr id="225" name="平行四辺形 224">
                <a:extLst>
                  <a:ext uri="{FF2B5EF4-FFF2-40B4-BE49-F238E27FC236}">
                    <a16:creationId xmlns:a16="http://schemas.microsoft.com/office/drawing/2014/main" id="{8C566BD5-A727-3A70-8E04-D35BB54ED76A}"/>
                  </a:ext>
                </a:extLst>
              </p:cNvPr>
              <p:cNvSpPr/>
              <p:nvPr/>
            </p:nvSpPr>
            <p:spPr>
              <a:xfrm>
                <a:off x="5317188" y="3421283"/>
                <a:ext cx="432794" cy="225247"/>
              </a:xfrm>
              <a:prstGeom prst="parallelogram">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平行四辺形 225">
                <a:extLst>
                  <a:ext uri="{FF2B5EF4-FFF2-40B4-BE49-F238E27FC236}">
                    <a16:creationId xmlns:a16="http://schemas.microsoft.com/office/drawing/2014/main" id="{0470028A-4A32-B6F9-E9F7-DC0DA2D40D03}"/>
                  </a:ext>
                </a:extLst>
              </p:cNvPr>
              <p:cNvSpPr/>
              <p:nvPr/>
            </p:nvSpPr>
            <p:spPr>
              <a:xfrm flipV="1">
                <a:off x="5317188" y="3421289"/>
                <a:ext cx="432794" cy="225249"/>
              </a:xfrm>
              <a:prstGeom prst="parallelogram">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3" name="フローチャート: 他ページ結合子 222">
              <a:extLst>
                <a:ext uri="{FF2B5EF4-FFF2-40B4-BE49-F238E27FC236}">
                  <a16:creationId xmlns:a16="http://schemas.microsoft.com/office/drawing/2014/main" id="{051FB898-35A2-CEBC-F513-94443ABA8469}"/>
                </a:ext>
              </a:extLst>
            </p:cNvPr>
            <p:cNvSpPr/>
            <p:nvPr/>
          </p:nvSpPr>
          <p:spPr>
            <a:xfrm>
              <a:off x="3505496" y="2735248"/>
              <a:ext cx="1278911" cy="1365533"/>
            </a:xfrm>
            <a:prstGeom prst="flowChartOffpageConnector">
              <a:avLst/>
            </a:prstGeom>
            <a:solidFill>
              <a:srgbClr val="E0232F"/>
            </a:solidFill>
            <a:ln>
              <a:noFill/>
            </a:ln>
            <a:effectLst>
              <a:outerShdw blurRad="50800" dist="38100" dir="2700000" algn="tl" rotWithShape="0">
                <a:srgbClr val="A70202">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正方形/長方形 223">
              <a:extLst>
                <a:ext uri="{FF2B5EF4-FFF2-40B4-BE49-F238E27FC236}">
                  <a16:creationId xmlns:a16="http://schemas.microsoft.com/office/drawing/2014/main" id="{C3EFA7A2-42B5-86EB-06C6-48E91FC02E35}"/>
                </a:ext>
              </a:extLst>
            </p:cNvPr>
            <p:cNvSpPr/>
            <p:nvPr/>
          </p:nvSpPr>
          <p:spPr>
            <a:xfrm>
              <a:off x="3490559" y="2930574"/>
              <a:ext cx="1318022" cy="316167"/>
            </a:xfrm>
            <a:prstGeom prst="rect">
              <a:avLst/>
            </a:prstGeom>
            <a:solidFill>
              <a:srgbClr val="A70202"/>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0" rtl="0" eaLnBrk="1" fontAlgn="auto" latinLnBrk="0" hangingPunct="1">
                <a:spcBef>
                  <a:spcPts val="0"/>
                </a:spcBef>
                <a:spcAft>
                  <a:spcPts val="0"/>
                </a:spcAft>
                <a:buClrTx/>
                <a:buSzTx/>
                <a:buFontTx/>
                <a:buNone/>
                <a:tabLst>
                  <a:tab pos="3305250" algn="r"/>
                </a:tabLst>
                <a:defRPr/>
              </a:pPr>
              <a:r>
                <a:rPr kumimoji="1" lang="ja-JP" altLang="en-US" sz="800" b="0"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前年比</a:t>
              </a:r>
              <a:endParaRPr kumimoji="1" lang="en-US" altLang="ja-JP" sz="8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a:p>
              <a:pPr marL="0" marR="0" lvl="0" indent="0" algn="ctr" defTabSz="0" rtl="0" eaLnBrk="1" fontAlgn="auto" latinLnBrk="0" hangingPunct="1">
                <a:spcBef>
                  <a:spcPts val="0"/>
                </a:spcBef>
                <a:spcAft>
                  <a:spcPts val="0"/>
                </a:spcAft>
                <a:buClrTx/>
                <a:buSzTx/>
                <a:buFontTx/>
                <a:buNone/>
                <a:tabLst>
                  <a:tab pos="3305250" algn="r"/>
                </a:tabLst>
                <a:defRPr/>
              </a:pPr>
              <a:r>
                <a:rPr lang="ja-JP" altLang="en-US" sz="800">
                  <a:solidFill>
                    <a:schemeClr val="bg1"/>
                  </a:solidFill>
                  <a:latin typeface="Meiryo" panose="020B0604030504040204" pitchFamily="34" charset="-128"/>
                  <a:ea typeface="Meiryo" panose="020B0604030504040204" pitchFamily="34" charset="-128"/>
                </a:rPr>
                <a:t>来場者数</a:t>
              </a:r>
              <a:endParaRPr kumimoji="1" lang="en-US" altLang="ja-JP" sz="8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p:txBody>
        </p:sp>
      </p:grpSp>
      <p:pic>
        <p:nvPicPr>
          <p:cNvPr id="227" name="グラフィックス 226" descr="矢印: 時計回りの曲線 単色塗りつぶし">
            <a:extLst>
              <a:ext uri="{FF2B5EF4-FFF2-40B4-BE49-F238E27FC236}">
                <a16:creationId xmlns:a16="http://schemas.microsoft.com/office/drawing/2014/main" id="{0B574B26-8BBA-DCEA-A96C-76C43C7CC690}"/>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4468255" y="5975755"/>
            <a:ext cx="316168" cy="316168"/>
          </a:xfrm>
          <a:prstGeom prst="rect">
            <a:avLst/>
          </a:prstGeom>
        </p:spPr>
      </p:pic>
      <p:sp>
        <p:nvSpPr>
          <p:cNvPr id="228" name="テキスト ボックス 227">
            <a:extLst>
              <a:ext uri="{FF2B5EF4-FFF2-40B4-BE49-F238E27FC236}">
                <a16:creationId xmlns:a16="http://schemas.microsoft.com/office/drawing/2014/main" id="{5E4D5E39-BDFF-3C96-FD69-6A6DC3E660D8}"/>
              </a:ext>
            </a:extLst>
          </p:cNvPr>
          <p:cNvSpPr txBox="1"/>
          <p:nvPr/>
        </p:nvSpPr>
        <p:spPr>
          <a:xfrm>
            <a:off x="3719627" y="5923688"/>
            <a:ext cx="909223" cy="461665"/>
          </a:xfrm>
          <a:prstGeom prst="rect">
            <a:avLst/>
          </a:prstGeom>
          <a:noFill/>
        </p:spPr>
        <p:txBody>
          <a:bodyPr wrap="none" rtlCol="0">
            <a:spAutoFit/>
          </a:bodyPr>
          <a:lstStyle/>
          <a:p>
            <a:r>
              <a:rPr kumimoji="1" lang="en-US" altLang="ja-JP" sz="2400" b="1" i="0" u="none" strike="noStrike" kern="1200" cap="none" spc="-15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126</a:t>
            </a:r>
            <a:r>
              <a:rPr kumimoji="1" lang="en-US" altLang="ja-JP" sz="1200" b="1" i="0" u="none" strike="noStrike" kern="1200" cap="none" spc="-15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a:t>
            </a:r>
            <a:endParaRPr kumimoji="1" lang="ja-JP" altLang="en-US" sz="1200" b="1" i="0" u="none" strike="noStrike" kern="1200" cap="none" spc="-150" normalizeH="0" baseline="0" noProof="0">
              <a:ln>
                <a:noFill/>
              </a:ln>
              <a:solidFill>
                <a:srgbClr val="FFFF00"/>
              </a:solidFill>
              <a:effectLst/>
              <a:uLnTx/>
              <a:uFillTx/>
              <a:latin typeface="Meiryo" panose="020B0604030504040204" pitchFamily="34" charset="-128"/>
              <a:ea typeface="Meiryo" panose="020B0604030504040204" pitchFamily="34" charset="-128"/>
              <a:cs typeface="+mn-cs"/>
            </a:endParaRPr>
          </a:p>
        </p:txBody>
      </p:sp>
      <p:cxnSp>
        <p:nvCxnSpPr>
          <p:cNvPr id="229" name="直線コネクタ 228">
            <a:extLst>
              <a:ext uri="{FF2B5EF4-FFF2-40B4-BE49-F238E27FC236}">
                <a16:creationId xmlns:a16="http://schemas.microsoft.com/office/drawing/2014/main" id="{133CBE0D-D4D2-2944-6FBA-1E6AC9DBDF1A}"/>
              </a:ext>
            </a:extLst>
          </p:cNvPr>
          <p:cNvCxnSpPr>
            <a:cxnSpLocks/>
          </p:cNvCxnSpPr>
          <p:nvPr/>
        </p:nvCxnSpPr>
        <p:spPr>
          <a:xfrm>
            <a:off x="3811490" y="6300213"/>
            <a:ext cx="81947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30" name="四角形: 角を丸くする 17">
            <a:extLst>
              <a:ext uri="{FF2B5EF4-FFF2-40B4-BE49-F238E27FC236}">
                <a16:creationId xmlns:a16="http://schemas.microsoft.com/office/drawing/2014/main" id="{8C184D74-7663-3B3A-2198-9D7A16B44304}"/>
              </a:ext>
            </a:extLst>
          </p:cNvPr>
          <p:cNvSpPr/>
          <p:nvPr/>
        </p:nvSpPr>
        <p:spPr>
          <a:xfrm>
            <a:off x="5159018" y="5037408"/>
            <a:ext cx="4134485" cy="1512000"/>
          </a:xfrm>
          <a:prstGeom prst="roundRect">
            <a:avLst>
              <a:gd name="adj" fmla="val 3966"/>
            </a:avLst>
          </a:prstGeom>
          <a:solidFill>
            <a:schemeClr val="bg2"/>
          </a:solidFill>
          <a:ln w="28575">
            <a:noFill/>
          </a:ln>
          <a:effectLst>
            <a:outerShdw dist="38100" dir="3000000" algn="t"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0" rtl="0" eaLnBrk="1" fontAlgn="auto" latinLnBrk="0" hangingPunct="1">
              <a:lnSpc>
                <a:spcPct val="130000"/>
              </a:lnSpc>
              <a:spcBef>
                <a:spcPts val="0"/>
              </a:spcBef>
              <a:spcAft>
                <a:spcPts val="488"/>
              </a:spcAft>
              <a:buClrTx/>
              <a:buSzTx/>
              <a:buFontTx/>
              <a:buNone/>
              <a:tabLst>
                <a:tab pos="3305250" algn="r"/>
              </a:tabLst>
              <a:defRPr/>
            </a:pPr>
            <a:endParaRPr kumimoji="1" lang="ja-JP" altLang="en-US" sz="105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231" name="テキスト ボックス 230">
            <a:extLst>
              <a:ext uri="{FF2B5EF4-FFF2-40B4-BE49-F238E27FC236}">
                <a16:creationId xmlns:a16="http://schemas.microsoft.com/office/drawing/2014/main" id="{95BCD035-0E2C-348E-573F-E40CC9F4200F}"/>
              </a:ext>
            </a:extLst>
          </p:cNvPr>
          <p:cNvSpPr txBox="1"/>
          <p:nvPr/>
        </p:nvSpPr>
        <p:spPr>
          <a:xfrm>
            <a:off x="5628286" y="5453861"/>
            <a:ext cx="2606491" cy="930897"/>
          </a:xfrm>
          <a:prstGeom prst="rect">
            <a:avLst/>
          </a:prstGeom>
          <a:noFill/>
        </p:spPr>
        <p:txBody>
          <a:bodyPr wrap="square" tIns="36000" bIns="36000" rtlCol="0">
            <a:noAutofit/>
          </a:bodyPr>
          <a:lstStyle/>
          <a:p>
            <a:pPr marL="0" marR="0" lvl="0" indent="0" algn="l" defTabSz="371475" rtl="0" eaLnBrk="1" fontAlgn="auto" latinLnBrk="0" hangingPunct="1">
              <a:lnSpc>
                <a:spcPct val="100000"/>
              </a:lnSpc>
              <a:spcBef>
                <a:spcPts val="0"/>
              </a:spcBef>
              <a:spcAft>
                <a:spcPts val="0"/>
              </a:spcAft>
              <a:buClrTx/>
              <a:buSzTx/>
              <a:buFontTx/>
              <a:buNone/>
              <a:tabLst/>
              <a:defRPr/>
            </a:pPr>
            <a:r>
              <a:rPr lang="ja-JP" altLang="en-US" sz="700" dirty="0">
                <a:solidFill>
                  <a:srgbClr val="383838"/>
                </a:solidFill>
                <a:latin typeface="Meiryo" panose="020B0604030504040204" pitchFamily="34" charset="-128"/>
                <a:ea typeface="Meiryo" panose="020B0604030504040204" pitchFamily="34" charset="-128"/>
              </a:rPr>
              <a:t>新サービス提供後、認知浸透せず利用者が増えない</a:t>
            </a:r>
            <a:endParaRPr lang="en-US" altLang="ja-JP" sz="700" dirty="0">
              <a:solidFill>
                <a:srgbClr val="383838"/>
              </a:solidFill>
              <a:latin typeface="Meiryo" panose="020B0604030504040204" pitchFamily="34" charset="-128"/>
              <a:ea typeface="Meiryo" panose="020B0604030504040204" pitchFamily="34" charset="-128"/>
            </a:endParaRPr>
          </a:p>
          <a:p>
            <a:pPr marL="0" marR="0" lvl="0" indent="0" algn="l" defTabSz="371475"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a:p>
            <a:pPr marL="0" marR="0" lvl="0" indent="0" algn="l" defTabSz="371475"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分りやすい動画を作成し</a:t>
            </a:r>
            <a:r>
              <a:rPr lang="en-US" altLang="ja-JP" sz="700" dirty="0">
                <a:solidFill>
                  <a:srgbClr val="383838"/>
                </a:solidFill>
                <a:latin typeface="Meiryo" panose="020B0604030504040204" pitchFamily="34" charset="-128"/>
                <a:ea typeface="Meiryo" panose="020B0604030504040204" pitchFamily="34" charset="-128"/>
              </a:rPr>
              <a:t>SNS</a:t>
            </a:r>
            <a:r>
              <a:rPr lang="ja-JP" altLang="en-US" sz="700" dirty="0">
                <a:solidFill>
                  <a:srgbClr val="383838"/>
                </a:solidFill>
                <a:latin typeface="Meiryo" panose="020B0604030504040204" pitchFamily="34" charset="-128"/>
                <a:ea typeface="Meiryo" panose="020B0604030504040204" pitchFamily="34" charset="-128"/>
              </a:rPr>
              <a:t>広告と関東地域で</a:t>
            </a:r>
            <a:endParaRPr lang="en-US" altLang="ja-JP" sz="700" dirty="0">
              <a:solidFill>
                <a:srgbClr val="383838"/>
              </a:solidFill>
              <a:latin typeface="Meiryo" panose="020B0604030504040204" pitchFamily="34" charset="-128"/>
              <a:ea typeface="Meiryo" panose="020B0604030504040204" pitchFamily="34" charset="-128"/>
            </a:endParaRPr>
          </a:p>
          <a:p>
            <a:pPr marL="0" marR="0" lvl="0" indent="0" algn="l" defTabSz="371475"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rPr>
              <a:t>サイネージ出稿。サービス概要の認知手法を変更</a:t>
            </a: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a:p>
            <a:pPr marL="0" marR="0" lvl="0" indent="0" algn="l" defTabSz="371475"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a:p>
            <a:pPr marL="0" marR="0" lvl="0" indent="0" algn="l" defTabSz="371475" rtl="0" eaLnBrk="1" fontAlgn="auto" latinLnBrk="0" hangingPunct="1">
              <a:lnSpc>
                <a:spcPct val="100000"/>
              </a:lnSpc>
              <a:spcBef>
                <a:spcPts val="0"/>
              </a:spcBef>
              <a:spcAft>
                <a:spcPts val="0"/>
              </a:spcAft>
              <a:buClrTx/>
              <a:buSzTx/>
              <a:buFontTx/>
              <a:buNone/>
              <a:tabLst/>
              <a:defRPr/>
            </a:pPr>
            <a:r>
              <a:rPr lang="ja-JP" altLang="en-US" sz="700" dirty="0">
                <a:solidFill>
                  <a:srgbClr val="383838"/>
                </a:solidFill>
                <a:latin typeface="Meiryo" panose="020B0604030504040204" pitchFamily="34" charset="-128"/>
                <a:ea typeface="Meiryo" panose="020B0604030504040204" pitchFamily="34" charset="-128"/>
              </a:rPr>
              <a:t>消費者のサービス理解が進み目標予約数</a:t>
            </a:r>
            <a:r>
              <a:rPr lang="en-US" altLang="ja-JP" sz="800" dirty="0">
                <a:solidFill>
                  <a:srgbClr val="383838"/>
                </a:solidFill>
                <a:latin typeface="Meiryo" panose="020B0604030504040204" pitchFamily="34" charset="-128"/>
                <a:ea typeface="Meiryo" panose="020B0604030504040204" pitchFamily="34" charset="-128"/>
              </a:rPr>
              <a:t>119</a:t>
            </a:r>
            <a:r>
              <a:rPr lang="en-US" altLang="ja-JP" sz="700" dirty="0">
                <a:solidFill>
                  <a:srgbClr val="383838"/>
                </a:solidFill>
                <a:latin typeface="Meiryo" panose="020B0604030504040204" pitchFamily="34" charset="-128"/>
                <a:ea typeface="Meiryo" panose="020B0604030504040204" pitchFamily="34" charset="-128"/>
              </a:rPr>
              <a:t>%</a:t>
            </a:r>
            <a:r>
              <a:rPr lang="ja-JP" altLang="en-US" sz="700" dirty="0">
                <a:solidFill>
                  <a:srgbClr val="383838"/>
                </a:solidFill>
                <a:latin typeface="Meiryo" panose="020B0604030504040204" pitchFamily="34" charset="-128"/>
                <a:ea typeface="Meiryo" panose="020B0604030504040204" pitchFamily="34" charset="-128"/>
              </a:rPr>
              <a:t>達成</a:t>
            </a:r>
            <a:endParaRPr kumimoji="1" lang="en-US" altLang="ja-JP" sz="700" b="0" i="0" u="none" strike="noStrike" kern="1200" cap="none" spc="0" normalizeH="0" baseline="0" noProof="0" dirty="0">
              <a:ln>
                <a:noFill/>
              </a:ln>
              <a:solidFill>
                <a:srgbClr val="383838"/>
              </a:solidFill>
              <a:effectLst/>
              <a:uLnTx/>
              <a:uFillTx/>
              <a:latin typeface="Meiryo" panose="020B0604030504040204" pitchFamily="34" charset="-128"/>
              <a:ea typeface="Meiryo" panose="020B0604030504040204" pitchFamily="34" charset="-128"/>
              <a:cs typeface="+mn-cs"/>
            </a:endParaRPr>
          </a:p>
        </p:txBody>
      </p:sp>
      <p:sp>
        <p:nvSpPr>
          <p:cNvPr id="232" name="右矢印 231">
            <a:extLst>
              <a:ext uri="{FF2B5EF4-FFF2-40B4-BE49-F238E27FC236}">
                <a16:creationId xmlns:a16="http://schemas.microsoft.com/office/drawing/2014/main" id="{5CCB4FE1-CAC6-0091-F06D-01194AD81AEB}"/>
              </a:ext>
            </a:extLst>
          </p:cNvPr>
          <p:cNvSpPr/>
          <p:nvPr/>
        </p:nvSpPr>
        <p:spPr>
          <a:xfrm>
            <a:off x="5159018" y="5448232"/>
            <a:ext cx="507166"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algn="ct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課</a:t>
            </a:r>
            <a:r>
              <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 </a:t>
            </a: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題</a:t>
            </a:r>
            <a:endParaRPr kumimoji="1" lang="ja-JP" altLang="en-US" sz="1200" b="1" i="1" dirty="0">
              <a:solidFill>
                <a:schemeClr val="bg1"/>
              </a:solidFill>
              <a:latin typeface="Meiryo" panose="020B0604030504040204" pitchFamily="34" charset="-128"/>
              <a:ea typeface="Meiryo" panose="020B0604030504040204" pitchFamily="34" charset="-128"/>
            </a:endParaRPr>
          </a:p>
        </p:txBody>
      </p:sp>
      <p:sp>
        <p:nvSpPr>
          <p:cNvPr id="233" name="右矢印 232">
            <a:extLst>
              <a:ext uri="{FF2B5EF4-FFF2-40B4-BE49-F238E27FC236}">
                <a16:creationId xmlns:a16="http://schemas.microsoft.com/office/drawing/2014/main" id="{6303A36F-7082-7FEC-8AA3-5A3DDB2ECD50}"/>
              </a:ext>
            </a:extLst>
          </p:cNvPr>
          <p:cNvSpPr/>
          <p:nvPr/>
        </p:nvSpPr>
        <p:spPr>
          <a:xfrm>
            <a:off x="5159018" y="5702674"/>
            <a:ext cx="507166"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marL="0" marR="0" lvl="0" indent="0" algn="ctr" defTabSz="371475" rtl="0" eaLnBrk="1" fontAlgn="auto" latinLnBrk="0" hangingPunct="1">
              <a:lnSpc>
                <a:spcPct val="8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対応策</a:t>
            </a:r>
            <a:endPar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p:txBody>
      </p:sp>
      <p:sp>
        <p:nvSpPr>
          <p:cNvPr id="234" name="右矢印 233">
            <a:extLst>
              <a:ext uri="{FF2B5EF4-FFF2-40B4-BE49-F238E27FC236}">
                <a16:creationId xmlns:a16="http://schemas.microsoft.com/office/drawing/2014/main" id="{C939204B-4DB5-16A8-43F2-3F8EBDAC4861}"/>
              </a:ext>
            </a:extLst>
          </p:cNvPr>
          <p:cNvSpPr/>
          <p:nvPr/>
        </p:nvSpPr>
        <p:spPr>
          <a:xfrm>
            <a:off x="5159018" y="5988919"/>
            <a:ext cx="507166"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marL="0" marR="0" lvl="0" indent="0" algn="ctr" defTabSz="371475"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効</a:t>
            </a:r>
            <a:r>
              <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 </a:t>
            </a:r>
            <a:r>
              <a:rPr kumimoji="1" lang="ja-JP" altLang="en-US" sz="800" b="1"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果</a:t>
            </a:r>
            <a:r>
              <a:rPr kumimoji="1" lang="en-US" altLang="ja-JP"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 </a:t>
            </a:r>
          </a:p>
        </p:txBody>
      </p:sp>
      <p:sp>
        <p:nvSpPr>
          <p:cNvPr id="235" name="正方形/長方形 234">
            <a:extLst>
              <a:ext uri="{FF2B5EF4-FFF2-40B4-BE49-F238E27FC236}">
                <a16:creationId xmlns:a16="http://schemas.microsoft.com/office/drawing/2014/main" id="{FA745277-38E6-635E-0469-2518D063EB10}"/>
              </a:ext>
            </a:extLst>
          </p:cNvPr>
          <p:cNvSpPr/>
          <p:nvPr/>
        </p:nvSpPr>
        <p:spPr>
          <a:xfrm>
            <a:off x="5571054" y="6278116"/>
            <a:ext cx="3610141" cy="17734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Ins="36000" rtlCol="0" anchor="ctr"/>
          <a:lstStyle/>
          <a:p>
            <a:pPr marL="0" marR="0" lvl="0" indent="0" algn="l" defTabSz="371475" rtl="0" eaLnBrk="1" fontAlgn="auto" latinLnBrk="0" hangingPunct="1">
              <a:lnSpc>
                <a:spcPct val="120000"/>
              </a:lnSpc>
              <a:spcBef>
                <a:spcPts val="0"/>
              </a:spcBef>
              <a:spcAft>
                <a:spcPts val="244"/>
              </a:spcAft>
              <a:buClrTx/>
              <a:buSzTx/>
              <a:buFontTx/>
              <a:buNone/>
              <a:tabLst/>
              <a:defRPr/>
            </a:pPr>
            <a:endParaRPr kumimoji="1" lang="ja-JP" altLang="en-US" sz="6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236" name="右矢印 235">
            <a:extLst>
              <a:ext uri="{FF2B5EF4-FFF2-40B4-BE49-F238E27FC236}">
                <a16:creationId xmlns:a16="http://schemas.microsoft.com/office/drawing/2014/main" id="{BE68FA28-D0C6-2D62-A8E4-BD02421D026F}"/>
              </a:ext>
            </a:extLst>
          </p:cNvPr>
          <p:cNvSpPr/>
          <p:nvPr/>
        </p:nvSpPr>
        <p:spPr>
          <a:xfrm>
            <a:off x="5159018" y="6256190"/>
            <a:ext cx="720000" cy="177348"/>
          </a:xfrm>
          <a:prstGeom prst="rightArrow">
            <a:avLst>
              <a:gd name="adj1" fmla="val 100000"/>
              <a:gd name="adj2" fmla="val 2347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marL="0" marR="0" lvl="0" indent="0" algn="ctr" defTabSz="0" rtl="0" eaLnBrk="1" fontAlgn="auto" latinLnBrk="0" hangingPunct="1">
              <a:spcBef>
                <a:spcPts val="0"/>
              </a:spcBef>
              <a:spcAft>
                <a:spcPts val="488"/>
              </a:spcAft>
              <a:buClrTx/>
              <a:buSzTx/>
              <a:buFontTx/>
              <a:buNone/>
              <a:tabLst>
                <a:tab pos="3305250" algn="r"/>
              </a:tabLst>
              <a:defRPr/>
            </a:pPr>
            <a:r>
              <a:rPr lang="ja-JP" altLang="en-US" sz="800" b="1">
                <a:solidFill>
                  <a:schemeClr val="bg1"/>
                </a:solidFill>
                <a:latin typeface="Meiryo" panose="020B0604030504040204" pitchFamily="34" charset="-128"/>
                <a:ea typeface="Meiryo" panose="020B0604030504040204" pitchFamily="34" charset="-128"/>
              </a:rPr>
              <a:t>活用プラン</a:t>
            </a:r>
            <a:endParaRPr kumimoji="1" lang="ja-JP" altLang="en-US" sz="8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p:txBody>
      </p:sp>
      <p:sp>
        <p:nvSpPr>
          <p:cNvPr id="237" name="テキスト ボックス 236">
            <a:extLst>
              <a:ext uri="{FF2B5EF4-FFF2-40B4-BE49-F238E27FC236}">
                <a16:creationId xmlns:a16="http://schemas.microsoft.com/office/drawing/2014/main" id="{C74A8973-FC04-EFF5-53DE-30EB9C67C4EC}"/>
              </a:ext>
            </a:extLst>
          </p:cNvPr>
          <p:cNvSpPr txBox="1"/>
          <p:nvPr/>
        </p:nvSpPr>
        <p:spPr>
          <a:xfrm>
            <a:off x="5861919" y="6254512"/>
            <a:ext cx="2015999" cy="224104"/>
          </a:xfrm>
          <a:prstGeom prst="rect">
            <a:avLst/>
          </a:prstGeom>
          <a:noFill/>
        </p:spPr>
        <p:txBody>
          <a:bodyPr wrap="square" rtlCol="0">
            <a:noAutofit/>
          </a:bodyPr>
          <a:lstStyle/>
          <a:p>
            <a:pPr marL="0" marR="0" lvl="0" indent="0" algn="ctr" defTabSz="371475" rtl="0" eaLnBrk="1" fontAlgn="auto" latinLnBrk="0" hangingPunct="1">
              <a:lnSpc>
                <a:spcPct val="130000"/>
              </a:lnSpc>
              <a:spcBef>
                <a:spcPts val="0"/>
              </a:spcBef>
              <a:spcAft>
                <a:spcPts val="488"/>
              </a:spcAft>
              <a:buClrTx/>
              <a:buSzTx/>
              <a:buFontTx/>
              <a:buNone/>
              <a:tabLst/>
              <a:defRPr/>
            </a:pPr>
            <a:r>
              <a:rPr kumimoji="1" lang="ja-JP" altLang="en-US" sz="7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ソーシャルセット＋サイネージセット</a:t>
            </a:r>
            <a:endParaRPr kumimoji="1" lang="ja-JP" altLang="en-US" sz="7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238" name="弦 237">
            <a:extLst>
              <a:ext uri="{FF2B5EF4-FFF2-40B4-BE49-F238E27FC236}">
                <a16:creationId xmlns:a16="http://schemas.microsoft.com/office/drawing/2014/main" id="{236EB88C-F4E6-D3CB-C34F-E6BC14863BE5}"/>
              </a:ext>
            </a:extLst>
          </p:cNvPr>
          <p:cNvSpPr/>
          <p:nvPr/>
        </p:nvSpPr>
        <p:spPr>
          <a:xfrm>
            <a:off x="5134381" y="4940049"/>
            <a:ext cx="616338" cy="616338"/>
          </a:xfrm>
          <a:prstGeom prst="chord">
            <a:avLst>
              <a:gd name="adj1" fmla="val 9384420"/>
              <a:gd name="adj2" fmla="val 1469143"/>
            </a:avLst>
          </a:prstGeom>
          <a:solidFill>
            <a:schemeClr val="bg1"/>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9" name="直線コネクタ 238">
            <a:extLst>
              <a:ext uri="{FF2B5EF4-FFF2-40B4-BE49-F238E27FC236}">
                <a16:creationId xmlns:a16="http://schemas.microsoft.com/office/drawing/2014/main" id="{1C2DC120-B98D-D89F-7BB0-58509D3E5CD6}"/>
              </a:ext>
            </a:extLst>
          </p:cNvPr>
          <p:cNvCxnSpPr>
            <a:cxnSpLocks/>
          </p:cNvCxnSpPr>
          <p:nvPr/>
        </p:nvCxnSpPr>
        <p:spPr>
          <a:xfrm>
            <a:off x="5159018" y="5360123"/>
            <a:ext cx="41344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40" name="図 239">
            <a:extLst>
              <a:ext uri="{FF2B5EF4-FFF2-40B4-BE49-F238E27FC236}">
                <a16:creationId xmlns:a16="http://schemas.microsoft.com/office/drawing/2014/main" id="{30A1801B-B465-746A-D3C2-5F4962772A01}"/>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5290150" y="5025312"/>
            <a:ext cx="304800" cy="304800"/>
          </a:xfrm>
          <a:prstGeom prst="rect">
            <a:avLst/>
          </a:prstGeom>
        </p:spPr>
      </p:pic>
      <p:sp>
        <p:nvSpPr>
          <p:cNvPr id="241" name="テキスト ボックス 240">
            <a:extLst>
              <a:ext uri="{FF2B5EF4-FFF2-40B4-BE49-F238E27FC236}">
                <a16:creationId xmlns:a16="http://schemas.microsoft.com/office/drawing/2014/main" id="{5451A9C5-35C5-8267-ABEE-AF3B94A50CEF}"/>
              </a:ext>
            </a:extLst>
          </p:cNvPr>
          <p:cNvSpPr txBox="1"/>
          <p:nvPr/>
        </p:nvSpPr>
        <p:spPr>
          <a:xfrm>
            <a:off x="5714467" y="5052870"/>
            <a:ext cx="2962698" cy="265210"/>
          </a:xfrm>
          <a:prstGeom prst="rect">
            <a:avLst/>
          </a:prstGeom>
          <a:noFill/>
        </p:spPr>
        <p:txBody>
          <a:bodyPr wrap="square" rtlCol="0">
            <a:noAutofit/>
          </a:bodyPr>
          <a:lstStyle/>
          <a:p>
            <a:pPr marL="0" marR="0" lvl="0" indent="0" defTabSz="0" rtl="0" eaLnBrk="1" fontAlgn="auto" latinLnBrk="0" hangingPunct="1">
              <a:lnSpc>
                <a:spcPct val="130000"/>
              </a:lnSpc>
              <a:spcBef>
                <a:spcPts val="0"/>
              </a:spcBef>
              <a:spcAft>
                <a:spcPts val="488"/>
              </a:spcAft>
              <a:buClrTx/>
              <a:buSzTx/>
              <a:buFontTx/>
              <a:buNone/>
              <a:tabLst>
                <a:tab pos="3305250" algn="r"/>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某公共交通機関</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 </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様</a:t>
            </a:r>
            <a:r>
              <a:rPr kumimoji="1" lang="ja-JP" altLang="en-US" sz="110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（認知効率課題）</a:t>
            </a:r>
            <a:endParaRPr kumimoji="1" lang="ja-JP" altLang="en-US" sz="120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grpSp>
        <p:nvGrpSpPr>
          <p:cNvPr id="242" name="グループ化 241">
            <a:extLst>
              <a:ext uri="{FF2B5EF4-FFF2-40B4-BE49-F238E27FC236}">
                <a16:creationId xmlns:a16="http://schemas.microsoft.com/office/drawing/2014/main" id="{73F7BF13-25F4-8093-B963-95A5C30AB7DE}"/>
              </a:ext>
            </a:extLst>
          </p:cNvPr>
          <p:cNvGrpSpPr/>
          <p:nvPr/>
        </p:nvGrpSpPr>
        <p:grpSpPr>
          <a:xfrm>
            <a:off x="8044895" y="5361108"/>
            <a:ext cx="1225557" cy="1365533"/>
            <a:chOff x="3371109" y="2735248"/>
            <a:chExt cx="1558840" cy="1365533"/>
          </a:xfrm>
        </p:grpSpPr>
        <p:grpSp>
          <p:nvGrpSpPr>
            <p:cNvPr id="243" name="グループ化 242">
              <a:extLst>
                <a:ext uri="{FF2B5EF4-FFF2-40B4-BE49-F238E27FC236}">
                  <a16:creationId xmlns:a16="http://schemas.microsoft.com/office/drawing/2014/main" id="{6676B478-B74E-964A-02E3-2C24FC5EEE41}"/>
                </a:ext>
              </a:extLst>
            </p:cNvPr>
            <p:cNvGrpSpPr/>
            <p:nvPr/>
          </p:nvGrpSpPr>
          <p:grpSpPr>
            <a:xfrm>
              <a:off x="3371109" y="2953004"/>
              <a:ext cx="1558840" cy="276067"/>
              <a:chOff x="5317188" y="3421283"/>
              <a:chExt cx="432794" cy="225255"/>
            </a:xfrm>
            <a:solidFill>
              <a:srgbClr val="A70202"/>
            </a:solidFill>
          </p:grpSpPr>
          <p:sp>
            <p:nvSpPr>
              <p:cNvPr id="246" name="平行四辺形 245">
                <a:extLst>
                  <a:ext uri="{FF2B5EF4-FFF2-40B4-BE49-F238E27FC236}">
                    <a16:creationId xmlns:a16="http://schemas.microsoft.com/office/drawing/2014/main" id="{B18631C6-8C7D-1576-845E-CA7606287D76}"/>
                  </a:ext>
                </a:extLst>
              </p:cNvPr>
              <p:cNvSpPr/>
              <p:nvPr/>
            </p:nvSpPr>
            <p:spPr>
              <a:xfrm>
                <a:off x="5317188" y="3421283"/>
                <a:ext cx="432794" cy="225247"/>
              </a:xfrm>
              <a:prstGeom prst="parallelogram">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平行四辺形 246">
                <a:extLst>
                  <a:ext uri="{FF2B5EF4-FFF2-40B4-BE49-F238E27FC236}">
                    <a16:creationId xmlns:a16="http://schemas.microsoft.com/office/drawing/2014/main" id="{DBAA6F8D-6521-6FAD-2D4C-4A713011B2B1}"/>
                  </a:ext>
                </a:extLst>
              </p:cNvPr>
              <p:cNvSpPr/>
              <p:nvPr/>
            </p:nvSpPr>
            <p:spPr>
              <a:xfrm flipV="1">
                <a:off x="5317188" y="3421289"/>
                <a:ext cx="432794" cy="225249"/>
              </a:xfrm>
              <a:prstGeom prst="parallelogram">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4" name="フローチャート: 他ページ結合子 243">
              <a:extLst>
                <a:ext uri="{FF2B5EF4-FFF2-40B4-BE49-F238E27FC236}">
                  <a16:creationId xmlns:a16="http://schemas.microsoft.com/office/drawing/2014/main" id="{FE5E8F17-7FAB-BAD6-F295-664F74B19ED9}"/>
                </a:ext>
              </a:extLst>
            </p:cNvPr>
            <p:cNvSpPr/>
            <p:nvPr/>
          </p:nvSpPr>
          <p:spPr>
            <a:xfrm>
              <a:off x="3505496" y="2735248"/>
              <a:ext cx="1278911" cy="1365533"/>
            </a:xfrm>
            <a:prstGeom prst="flowChartOffpageConnector">
              <a:avLst/>
            </a:prstGeom>
            <a:solidFill>
              <a:srgbClr val="E0232F"/>
            </a:solidFill>
            <a:ln>
              <a:noFill/>
            </a:ln>
            <a:effectLst>
              <a:outerShdw blurRad="50800" dist="38100" dir="2700000" algn="tl" rotWithShape="0">
                <a:srgbClr val="A70202">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a:extLst>
                <a:ext uri="{FF2B5EF4-FFF2-40B4-BE49-F238E27FC236}">
                  <a16:creationId xmlns:a16="http://schemas.microsoft.com/office/drawing/2014/main" id="{F8BDC05A-A098-6BB8-86E3-FC6A60EC81B1}"/>
                </a:ext>
              </a:extLst>
            </p:cNvPr>
            <p:cNvSpPr/>
            <p:nvPr/>
          </p:nvSpPr>
          <p:spPr>
            <a:xfrm>
              <a:off x="3490559" y="2930574"/>
              <a:ext cx="1318022" cy="316167"/>
            </a:xfrm>
            <a:prstGeom prst="rect">
              <a:avLst/>
            </a:prstGeom>
            <a:solidFill>
              <a:srgbClr val="A70202"/>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0" rtl="0" eaLnBrk="1" fontAlgn="auto" latinLnBrk="0" hangingPunct="1">
                <a:spcBef>
                  <a:spcPts val="0"/>
                </a:spcBef>
                <a:spcAft>
                  <a:spcPts val="0"/>
                </a:spcAft>
                <a:buClrTx/>
                <a:buSzTx/>
                <a:buFontTx/>
                <a:buNone/>
                <a:tabLst>
                  <a:tab pos="3305250" algn="r"/>
                </a:tabLst>
                <a:defRPr/>
              </a:pPr>
              <a:r>
                <a:rPr kumimoji="1" lang="ja-JP" altLang="en-US" sz="800" b="0"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目標</a:t>
              </a:r>
              <a:endParaRPr kumimoji="1" lang="en-US" altLang="ja-JP" sz="8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a:p>
              <a:pPr marL="0" marR="0" lvl="0" indent="0" algn="ctr" defTabSz="0" rtl="0" eaLnBrk="1" fontAlgn="auto" latinLnBrk="0" hangingPunct="1">
                <a:spcBef>
                  <a:spcPts val="0"/>
                </a:spcBef>
                <a:spcAft>
                  <a:spcPts val="0"/>
                </a:spcAft>
                <a:buClrTx/>
                <a:buSzTx/>
                <a:buFontTx/>
                <a:buNone/>
                <a:tabLst>
                  <a:tab pos="3305250" algn="r"/>
                </a:tabLst>
                <a:defRPr/>
              </a:pPr>
              <a:r>
                <a:rPr lang="ja-JP" altLang="en-US" sz="800">
                  <a:solidFill>
                    <a:schemeClr val="bg1"/>
                  </a:solidFill>
                  <a:latin typeface="Meiryo" panose="020B0604030504040204" pitchFamily="34" charset="-128"/>
                  <a:ea typeface="Meiryo" panose="020B0604030504040204" pitchFamily="34" charset="-128"/>
                </a:rPr>
                <a:t>予約数</a:t>
              </a:r>
              <a:endParaRPr kumimoji="1" lang="en-US" altLang="ja-JP" sz="8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p:txBody>
        </p:sp>
      </p:grpSp>
      <p:pic>
        <p:nvPicPr>
          <p:cNvPr id="248" name="グラフィックス 247" descr="矢印: 時計回りの曲線 単色塗りつぶし">
            <a:extLst>
              <a:ext uri="{FF2B5EF4-FFF2-40B4-BE49-F238E27FC236}">
                <a16:creationId xmlns:a16="http://schemas.microsoft.com/office/drawing/2014/main" id="{50D90CA9-CB46-AADE-63DB-699DCA41B306}"/>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8901359" y="5975755"/>
            <a:ext cx="316168" cy="316168"/>
          </a:xfrm>
          <a:prstGeom prst="rect">
            <a:avLst/>
          </a:prstGeom>
        </p:spPr>
      </p:pic>
      <p:sp>
        <p:nvSpPr>
          <p:cNvPr id="249" name="テキスト ボックス 248">
            <a:extLst>
              <a:ext uri="{FF2B5EF4-FFF2-40B4-BE49-F238E27FC236}">
                <a16:creationId xmlns:a16="http://schemas.microsoft.com/office/drawing/2014/main" id="{9185D0A7-0AEB-2690-5AFD-D0E39FC9976D}"/>
              </a:ext>
            </a:extLst>
          </p:cNvPr>
          <p:cNvSpPr txBox="1"/>
          <p:nvPr/>
        </p:nvSpPr>
        <p:spPr>
          <a:xfrm>
            <a:off x="8152731" y="5923688"/>
            <a:ext cx="909223" cy="461665"/>
          </a:xfrm>
          <a:prstGeom prst="rect">
            <a:avLst/>
          </a:prstGeom>
          <a:noFill/>
        </p:spPr>
        <p:txBody>
          <a:bodyPr wrap="none" rtlCol="0">
            <a:spAutoFit/>
          </a:bodyPr>
          <a:lstStyle/>
          <a:p>
            <a:r>
              <a:rPr kumimoji="1" lang="en-US" altLang="ja-JP" sz="2400" b="1" i="0" u="none" strike="noStrike" kern="1200" cap="none" spc="-15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119</a:t>
            </a:r>
            <a:r>
              <a:rPr kumimoji="1" lang="en-US" altLang="ja-JP" sz="1200" b="1" i="0" u="none" strike="noStrike" kern="1200" cap="none" spc="-15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a:t>
            </a:r>
            <a:endParaRPr kumimoji="1" lang="ja-JP" altLang="en-US" sz="1200" b="1" i="0" u="none" strike="noStrike" kern="1200" cap="none" spc="-150" normalizeH="0" baseline="0" noProof="0">
              <a:ln>
                <a:noFill/>
              </a:ln>
              <a:solidFill>
                <a:srgbClr val="FFFF00"/>
              </a:solidFill>
              <a:effectLst/>
              <a:uLnTx/>
              <a:uFillTx/>
              <a:latin typeface="Meiryo" panose="020B0604030504040204" pitchFamily="34" charset="-128"/>
              <a:ea typeface="Meiryo" panose="020B0604030504040204" pitchFamily="34" charset="-128"/>
              <a:cs typeface="+mn-cs"/>
            </a:endParaRPr>
          </a:p>
        </p:txBody>
      </p:sp>
      <p:cxnSp>
        <p:nvCxnSpPr>
          <p:cNvPr id="250" name="直線コネクタ 249">
            <a:extLst>
              <a:ext uri="{FF2B5EF4-FFF2-40B4-BE49-F238E27FC236}">
                <a16:creationId xmlns:a16="http://schemas.microsoft.com/office/drawing/2014/main" id="{3BC695BE-6F3D-F95F-5049-7702C9B2BA80}"/>
              </a:ext>
            </a:extLst>
          </p:cNvPr>
          <p:cNvCxnSpPr>
            <a:cxnSpLocks/>
          </p:cNvCxnSpPr>
          <p:nvPr/>
        </p:nvCxnSpPr>
        <p:spPr>
          <a:xfrm>
            <a:off x="8244594" y="6300213"/>
            <a:ext cx="81947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16" name="テキスト ボックス 315">
            <a:extLst>
              <a:ext uri="{FF2B5EF4-FFF2-40B4-BE49-F238E27FC236}">
                <a16:creationId xmlns:a16="http://schemas.microsoft.com/office/drawing/2014/main" id="{B09E2214-7822-CF40-3700-ED69F8F7CA92}"/>
              </a:ext>
            </a:extLst>
          </p:cNvPr>
          <p:cNvSpPr txBox="1"/>
          <p:nvPr/>
        </p:nvSpPr>
        <p:spPr>
          <a:xfrm>
            <a:off x="9526716" y="6638441"/>
            <a:ext cx="357790" cy="246221"/>
          </a:xfrm>
          <a:prstGeom prst="rect">
            <a:avLst/>
          </a:prstGeom>
          <a:noFill/>
        </p:spPr>
        <p:txBody>
          <a:bodyPr wrap="none" rtlCol="0">
            <a:spAutoFit/>
          </a:bodyPr>
          <a:lstStyle/>
          <a:p>
            <a:pPr algn="r"/>
            <a:r>
              <a:rPr lang="en-US" altLang="ja-JP" sz="1000" b="1" dirty="0">
                <a:solidFill>
                  <a:srgbClr val="E0232F"/>
                </a:solidFill>
                <a:latin typeface="Meiryo" panose="020B0604030504040204" pitchFamily="34" charset="-128"/>
                <a:ea typeface="Meiryo" panose="020B0604030504040204" pitchFamily="34" charset="-128"/>
              </a:rPr>
              <a:t>11</a:t>
            </a:r>
            <a:endParaRPr kumimoji="1" lang="ja-JP" altLang="en-US" sz="1000" b="1" dirty="0">
              <a:solidFill>
                <a:srgbClr val="E0232F"/>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24069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83F5205-051F-97E2-C44D-729D168FCAC6}"/>
              </a:ext>
            </a:extLst>
          </p:cNvPr>
          <p:cNvSpPr/>
          <p:nvPr/>
        </p:nvSpPr>
        <p:spPr>
          <a:xfrm>
            <a:off x="13697" y="655639"/>
            <a:ext cx="9906000" cy="681708"/>
          </a:xfrm>
          <a:prstGeom prst="rect">
            <a:avLst/>
          </a:prstGeom>
          <a:solidFill>
            <a:srgbClr val="E02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bg1"/>
              </a:solidFill>
              <a:effectLst/>
              <a:uLnTx/>
              <a:uFillTx/>
              <a:latin typeface="Calibri" panose="020F0502020204030204"/>
              <a:ea typeface="游ゴシック" panose="020B0400000000000000" pitchFamily="50" charset="-128"/>
              <a:cs typeface="+mn-cs"/>
            </a:endParaRPr>
          </a:p>
        </p:txBody>
      </p:sp>
      <p:sp>
        <p:nvSpPr>
          <p:cNvPr id="61" name="正方形/長方形 60">
            <a:extLst>
              <a:ext uri="{FF2B5EF4-FFF2-40B4-BE49-F238E27FC236}">
                <a16:creationId xmlns:a16="http://schemas.microsoft.com/office/drawing/2014/main" id="{8254F7BC-FBB7-FF1D-B20D-0B4BF2ABB41E}"/>
              </a:ext>
            </a:extLst>
          </p:cNvPr>
          <p:cNvSpPr/>
          <p:nvPr/>
        </p:nvSpPr>
        <p:spPr>
          <a:xfrm>
            <a:off x="172506" y="1371315"/>
            <a:ext cx="9747191" cy="5274308"/>
          </a:xfrm>
          <a:prstGeom prst="rect">
            <a:avLst/>
          </a:prstGeom>
          <a:pattFill prst="lgGrid">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456F0062-427C-E7D3-6A8D-525A7BBD7D23}"/>
              </a:ext>
            </a:extLst>
          </p:cNvPr>
          <p:cNvSpPr/>
          <p:nvPr/>
        </p:nvSpPr>
        <p:spPr>
          <a:xfrm>
            <a:off x="5134703" y="2498300"/>
            <a:ext cx="4425664" cy="162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D4ACEF36-C0EA-D9B2-8313-B51772D0C17F}"/>
              </a:ext>
            </a:extLst>
          </p:cNvPr>
          <p:cNvSpPr/>
          <p:nvPr/>
        </p:nvSpPr>
        <p:spPr>
          <a:xfrm>
            <a:off x="476577" y="4258660"/>
            <a:ext cx="4425664" cy="162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0A5090DD-ABC8-6FC5-FC84-DF1F4780C7D5}"/>
              </a:ext>
            </a:extLst>
          </p:cNvPr>
          <p:cNvSpPr/>
          <p:nvPr/>
        </p:nvSpPr>
        <p:spPr>
          <a:xfrm>
            <a:off x="482391" y="4255934"/>
            <a:ext cx="1138539" cy="1622726"/>
          </a:xfrm>
          <a:prstGeom prst="rect">
            <a:avLst/>
          </a:prstGeom>
          <a:solidFill>
            <a:srgbClr val="7ED7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a:extLst>
              <a:ext uri="{FF2B5EF4-FFF2-40B4-BE49-F238E27FC236}">
                <a16:creationId xmlns:a16="http://schemas.microsoft.com/office/drawing/2014/main" id="{74B8485D-327D-6AED-6264-E8307FE8ADFE}"/>
              </a:ext>
            </a:extLst>
          </p:cNvPr>
          <p:cNvSpPr/>
          <p:nvPr/>
        </p:nvSpPr>
        <p:spPr>
          <a:xfrm>
            <a:off x="476576" y="4248687"/>
            <a:ext cx="4411380" cy="1620000"/>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A201C64-9637-983D-E90A-5C30098AD677}"/>
              </a:ext>
            </a:extLst>
          </p:cNvPr>
          <p:cNvSpPr txBox="1"/>
          <p:nvPr/>
        </p:nvSpPr>
        <p:spPr>
          <a:xfrm>
            <a:off x="560015" y="128493"/>
            <a:ext cx="6807939" cy="400110"/>
          </a:xfrm>
          <a:prstGeom prst="rect">
            <a:avLst/>
          </a:prstGeom>
          <a:noFill/>
        </p:spPr>
        <p:txBody>
          <a:bodyPr wrap="square" rtlCol="0">
            <a:spAutoFit/>
          </a:bodyPr>
          <a:lstStyle/>
          <a:p>
            <a:r>
              <a:rPr lang="ja-JP" altLang="en-US" sz="2000" b="1" spc="300" dirty="0">
                <a:solidFill>
                  <a:srgbClr val="E0232F"/>
                </a:solidFill>
                <a:latin typeface="Meiryo" panose="020B0604030504040204" pitchFamily="34" charset="-128"/>
                <a:ea typeface="Meiryo" panose="020B0604030504040204" pitchFamily="34" charset="-128"/>
              </a:rPr>
              <a:t>カスタマイズ提案事例</a:t>
            </a:r>
            <a:endParaRPr kumimoji="1" lang="ja-JP" altLang="en-US" sz="2000" b="1" spc="300" dirty="0">
              <a:solidFill>
                <a:srgbClr val="E0232F"/>
              </a:solidFill>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8FB81C3A-41F7-89D8-5A44-100A83DE6CD8}"/>
              </a:ext>
            </a:extLst>
          </p:cNvPr>
          <p:cNvSpPr txBox="1"/>
          <p:nvPr/>
        </p:nvSpPr>
        <p:spPr>
          <a:xfrm>
            <a:off x="135039" y="746563"/>
            <a:ext cx="9761999" cy="517065"/>
          </a:xfrm>
          <a:prstGeom prst="rect">
            <a:avLst/>
          </a:prstGeom>
          <a:noFill/>
        </p:spPr>
        <p:txBody>
          <a:bodyPr wrap="square" rtlCol="0">
            <a:spAutoFit/>
          </a:bodyPr>
          <a:lstStyle/>
          <a:p>
            <a:pPr marL="0" marR="0" lvl="0" indent="0" algn="ctr" defTabSz="742950" rtl="0" eaLnBrk="1" fontAlgn="auto" latinLnBrk="0" hangingPunct="1">
              <a:lnSpc>
                <a:spcPct val="120000"/>
              </a:lnSpc>
              <a:spcBef>
                <a:spcPts val="813"/>
              </a:spcBef>
              <a:spcAft>
                <a:spcPts val="244"/>
              </a:spcAft>
              <a:buClrTx/>
              <a:buSzTx/>
              <a:buFont typeface="+mj-lt"/>
              <a:buNone/>
              <a:tabLst/>
              <a:defRPr/>
            </a:pPr>
            <a:r>
              <a:rPr lang="ja-JP" altLang="en-US" sz="2400" b="1" spc="300" dirty="0">
                <a:solidFill>
                  <a:prstClr val="white"/>
                </a:solidFill>
                <a:latin typeface="Meiryo" panose="020B0604030504040204" pitchFamily="34" charset="-128"/>
                <a:ea typeface="Meiryo" panose="020B0604030504040204" pitchFamily="34" charset="-128"/>
              </a:rPr>
              <a:t>課題・</a:t>
            </a:r>
            <a:r>
              <a:rPr kumimoji="1" lang="ja-JP" altLang="en-US" sz="2400" b="1" i="0" u="none" strike="noStrike" kern="1200" cap="none" spc="30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ニーズに応じて</a:t>
            </a:r>
            <a:r>
              <a:rPr kumimoji="1" lang="ja-JP" altLang="en-US" sz="2400" b="1" i="0" u="none" strike="noStrike" kern="1200" cap="none" spc="30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カスタマイズ</a:t>
            </a:r>
            <a:r>
              <a:rPr lang="ja-JP" altLang="en-US" sz="2400" b="1" spc="300" dirty="0">
                <a:solidFill>
                  <a:srgbClr val="FFFF00"/>
                </a:solidFill>
                <a:latin typeface="Meiryo" panose="020B0604030504040204" pitchFamily="34" charset="-128"/>
                <a:ea typeface="Meiryo" panose="020B0604030504040204" pitchFamily="34" charset="-128"/>
              </a:rPr>
              <a:t>提案</a:t>
            </a:r>
            <a:r>
              <a:rPr lang="ja-JP" altLang="en-US" sz="2400" b="1" spc="300" dirty="0">
                <a:solidFill>
                  <a:schemeClr val="bg1"/>
                </a:solidFill>
                <a:latin typeface="Meiryo" panose="020B0604030504040204" pitchFamily="34" charset="-128"/>
                <a:ea typeface="Meiryo" panose="020B0604030504040204" pitchFamily="34" charset="-128"/>
              </a:rPr>
              <a:t>も可能</a:t>
            </a:r>
            <a:endParaRPr kumimoji="1" lang="en-US" altLang="ja-JP" sz="2400" b="1" i="0" u="none" strike="noStrike" kern="1200" cap="none" spc="30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74" name="正方形/長方形 73">
            <a:extLst>
              <a:ext uri="{FF2B5EF4-FFF2-40B4-BE49-F238E27FC236}">
                <a16:creationId xmlns:a16="http://schemas.microsoft.com/office/drawing/2014/main" id="{037DE68A-6DE5-AE0D-D557-D5A206CDD847}"/>
              </a:ext>
            </a:extLst>
          </p:cNvPr>
          <p:cNvSpPr/>
          <p:nvPr/>
        </p:nvSpPr>
        <p:spPr>
          <a:xfrm>
            <a:off x="5137476" y="2495677"/>
            <a:ext cx="4411380" cy="1620000"/>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5" name="グループ化 74">
            <a:extLst>
              <a:ext uri="{FF2B5EF4-FFF2-40B4-BE49-F238E27FC236}">
                <a16:creationId xmlns:a16="http://schemas.microsoft.com/office/drawing/2014/main" id="{EF1797DC-525C-B929-7F21-787F98B368F9}"/>
              </a:ext>
            </a:extLst>
          </p:cNvPr>
          <p:cNvGrpSpPr/>
          <p:nvPr/>
        </p:nvGrpSpPr>
        <p:grpSpPr>
          <a:xfrm>
            <a:off x="5522690" y="2164955"/>
            <a:ext cx="3645641" cy="574530"/>
            <a:chOff x="1117096" y="1682765"/>
            <a:chExt cx="3645641" cy="574530"/>
          </a:xfrm>
          <a:effectLst>
            <a:outerShdw dist="38100" dir="2700000" algn="tl" rotWithShape="0">
              <a:prstClr val="black">
                <a:alpha val="20000"/>
              </a:prstClr>
            </a:outerShdw>
          </a:effectLst>
        </p:grpSpPr>
        <p:sp>
          <p:nvSpPr>
            <p:cNvPr id="76" name="角丸四角形 75">
              <a:extLst>
                <a:ext uri="{FF2B5EF4-FFF2-40B4-BE49-F238E27FC236}">
                  <a16:creationId xmlns:a16="http://schemas.microsoft.com/office/drawing/2014/main" id="{A27D82C8-D600-A3D8-96EF-08C2AF92ACD8}"/>
                </a:ext>
              </a:extLst>
            </p:cNvPr>
            <p:cNvSpPr/>
            <p:nvPr/>
          </p:nvSpPr>
          <p:spPr>
            <a:xfrm>
              <a:off x="1117096" y="1682765"/>
              <a:ext cx="3645641" cy="456019"/>
            </a:xfrm>
            <a:prstGeom prst="roundRect">
              <a:avLst>
                <a:gd name="adj" fmla="val 50000"/>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tIns="72000" rtlCol="0" anchor="ctr"/>
            <a:lstStyle/>
            <a:p>
              <a:pPr marL="0" marR="0" lvl="0" indent="0" defTabSz="0" rtl="0" eaLnBrk="1" fontAlgn="auto" latinLnBrk="0" hangingPunct="1">
                <a:spcBef>
                  <a:spcPts val="0"/>
                </a:spcBef>
                <a:spcAft>
                  <a:spcPts val="488"/>
                </a:spcAft>
                <a:buClrTx/>
                <a:buSzTx/>
                <a:buFontTx/>
                <a:buNone/>
                <a:tabLst>
                  <a:tab pos="3305250" algn="r"/>
                </a:tabLst>
                <a:defRPr/>
              </a:pPr>
              <a:r>
                <a:rPr kumimoji="1" lang="ja-JP" altLang="en-US" sz="14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広告の来店効果を知りたい！</a:t>
              </a:r>
              <a:endParaRPr kumimoji="1" lang="en-US" altLang="ja-JP" sz="14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p:txBody>
        </p:sp>
        <p:sp>
          <p:nvSpPr>
            <p:cNvPr id="77" name="三角形 76">
              <a:extLst>
                <a:ext uri="{FF2B5EF4-FFF2-40B4-BE49-F238E27FC236}">
                  <a16:creationId xmlns:a16="http://schemas.microsoft.com/office/drawing/2014/main" id="{F77D96A0-5548-1D9C-4123-CBF02F166974}"/>
                </a:ext>
              </a:extLst>
            </p:cNvPr>
            <p:cNvSpPr/>
            <p:nvPr/>
          </p:nvSpPr>
          <p:spPr>
            <a:xfrm rot="10800000">
              <a:off x="1503544" y="2117781"/>
              <a:ext cx="258261" cy="139514"/>
            </a:xfrm>
            <a:prstGeom prst="triangle">
              <a:avLst/>
            </a:prstGeom>
            <a:solidFill>
              <a:schemeClr val="tx1">
                <a:lumMod val="50000"/>
                <a:lumOff val="50000"/>
              </a:schemeClr>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78" name="直線コネクタ 77">
            <a:extLst>
              <a:ext uri="{FF2B5EF4-FFF2-40B4-BE49-F238E27FC236}">
                <a16:creationId xmlns:a16="http://schemas.microsoft.com/office/drawing/2014/main" id="{CBA9806B-D436-007F-58B3-2EFF93F89F20}"/>
              </a:ext>
            </a:extLst>
          </p:cNvPr>
          <p:cNvCxnSpPr>
            <a:cxnSpLocks/>
          </p:cNvCxnSpPr>
          <p:nvPr/>
        </p:nvCxnSpPr>
        <p:spPr>
          <a:xfrm>
            <a:off x="6475856" y="3150363"/>
            <a:ext cx="2880000" cy="0"/>
          </a:xfrm>
          <a:prstGeom prst="line">
            <a:avLst/>
          </a:prstGeom>
          <a:ln w="12700">
            <a:solidFill>
              <a:srgbClr val="E0232F"/>
            </a:solidFill>
          </a:ln>
        </p:spPr>
        <p:style>
          <a:lnRef idx="1">
            <a:schemeClr val="accent1"/>
          </a:lnRef>
          <a:fillRef idx="0">
            <a:schemeClr val="accent1"/>
          </a:fillRef>
          <a:effectRef idx="0">
            <a:schemeClr val="accent1"/>
          </a:effectRef>
          <a:fontRef idx="minor">
            <a:schemeClr val="tx1"/>
          </a:fontRef>
        </p:style>
      </p:cxnSp>
      <p:sp>
        <p:nvSpPr>
          <p:cNvPr id="80" name="テキスト ボックス 79">
            <a:extLst>
              <a:ext uri="{FF2B5EF4-FFF2-40B4-BE49-F238E27FC236}">
                <a16:creationId xmlns:a16="http://schemas.microsoft.com/office/drawing/2014/main" id="{56FE983D-582E-97A3-3674-CE310694B05D}"/>
              </a:ext>
            </a:extLst>
          </p:cNvPr>
          <p:cNvSpPr txBox="1"/>
          <p:nvPr/>
        </p:nvSpPr>
        <p:spPr>
          <a:xfrm>
            <a:off x="6448979" y="3249120"/>
            <a:ext cx="2906877" cy="680956"/>
          </a:xfrm>
          <a:prstGeom prst="rect">
            <a:avLst/>
          </a:prstGeom>
          <a:noFill/>
        </p:spPr>
        <p:txBody>
          <a:bodyPr wrap="square" rtlCol="0">
            <a:spAutoFit/>
          </a:bodyPr>
          <a:lstStyle/>
          <a:p>
            <a:pPr marL="0" marR="0" lvl="0" indent="0" defTabSz="742950" rtl="0" eaLnBrk="1" fontAlgn="auto" latinLnBrk="0" hangingPunct="1">
              <a:lnSpc>
                <a:spcPct val="130000"/>
              </a:lnSpc>
              <a:buClrTx/>
              <a:buSzTx/>
              <a:buFont typeface="+mj-lt"/>
              <a:buNone/>
              <a:tabLst/>
              <a:defRPr/>
            </a:pPr>
            <a:r>
              <a:rPr lang="ja-JP" altLang="en-US" sz="1000" dirty="0">
                <a:latin typeface="Meiryo" panose="020B0604030504040204" pitchFamily="34" charset="-128"/>
                <a:ea typeface="Meiryo" panose="020B0604030504040204" pitchFamily="34" charset="-128"/>
              </a:rPr>
              <a:t>ヤフー広告出稿で実店舗の来店計測が可能！</a:t>
            </a:r>
          </a:p>
          <a:p>
            <a:pPr marL="0" marR="0" lvl="0" indent="0" defTabSz="742950" rtl="0" eaLnBrk="1" fontAlgn="auto" latinLnBrk="0" hangingPunct="1">
              <a:lnSpc>
                <a:spcPct val="130000"/>
              </a:lnSpc>
              <a:buClrTx/>
              <a:buSzTx/>
              <a:buFont typeface="+mj-lt"/>
              <a:buNone/>
              <a:tabLst/>
              <a:defRPr/>
            </a:pPr>
            <a:r>
              <a:rPr lang="ja-JP" altLang="en-US" sz="1000" dirty="0">
                <a:latin typeface="Meiryo" panose="020B0604030504040204" pitchFamily="34" charset="-128"/>
                <a:ea typeface="Meiryo" panose="020B0604030504040204" pitchFamily="34" charset="-128"/>
              </a:rPr>
              <a:t>ヤフー広告接触情報とスマホアプリの位置情報などで</a:t>
            </a:r>
            <a:r>
              <a:rPr lang="ja-JP" altLang="en-US" sz="1000" b="1" dirty="0">
                <a:latin typeface="Meiryo" panose="020B0604030504040204" pitchFamily="34" charset="-128"/>
                <a:ea typeface="Meiryo" panose="020B0604030504040204" pitchFamily="34" charset="-128"/>
              </a:rPr>
              <a:t>実店舗の来店を判定</a:t>
            </a:r>
            <a:r>
              <a:rPr lang="ja-JP" altLang="en-US" sz="1000" dirty="0">
                <a:latin typeface="Meiryo" panose="020B0604030504040204" pitchFamily="34" charset="-128"/>
                <a:ea typeface="Meiryo" panose="020B0604030504040204" pitchFamily="34" charset="-128"/>
              </a:rPr>
              <a:t>します。</a:t>
            </a:r>
            <a:endParaRPr lang="en-US" altLang="ja-JP" sz="1000" dirty="0">
              <a:latin typeface="Meiryo" panose="020B0604030504040204" pitchFamily="34" charset="-128"/>
              <a:ea typeface="Meiryo" panose="020B0604030504040204" pitchFamily="34" charset="-128"/>
            </a:endParaRPr>
          </a:p>
        </p:txBody>
      </p:sp>
      <p:sp>
        <p:nvSpPr>
          <p:cNvPr id="81" name="テキスト ボックス 80">
            <a:extLst>
              <a:ext uri="{FF2B5EF4-FFF2-40B4-BE49-F238E27FC236}">
                <a16:creationId xmlns:a16="http://schemas.microsoft.com/office/drawing/2014/main" id="{69C2C14A-CB97-94B0-41C1-0FD9753C20BD}"/>
              </a:ext>
            </a:extLst>
          </p:cNvPr>
          <p:cNvSpPr txBox="1"/>
          <p:nvPr/>
        </p:nvSpPr>
        <p:spPr>
          <a:xfrm>
            <a:off x="6437757" y="2808060"/>
            <a:ext cx="3005305" cy="237250"/>
          </a:xfrm>
          <a:prstGeom prst="rect">
            <a:avLst/>
          </a:prstGeom>
          <a:noFill/>
        </p:spPr>
        <p:txBody>
          <a:bodyPr wrap="square" rtlCol="0">
            <a:noAutofit/>
          </a:bodyPr>
          <a:lstStyle/>
          <a:p>
            <a:pPr marL="0" marR="0" lvl="0" indent="0" defTabSz="0" rtl="0" eaLnBrk="1" fontAlgn="auto" latinLnBrk="0" hangingPunct="1">
              <a:spcBef>
                <a:spcPts val="0"/>
              </a:spcBef>
              <a:spcAft>
                <a:spcPts val="488"/>
              </a:spcAft>
              <a:buClrTx/>
              <a:buSzTx/>
              <a:buFontTx/>
              <a:buNone/>
              <a:tabLst>
                <a:tab pos="3305250" algn="r"/>
              </a:tabLst>
              <a:defRPr/>
            </a:pPr>
            <a:r>
              <a:rPr lang="ja-JP" altLang="en-US" sz="1600" b="1" dirty="0">
                <a:solidFill>
                  <a:srgbClr val="FF0000"/>
                </a:solidFill>
                <a:latin typeface="Meiryo" panose="020B0604030504040204" pitchFamily="34" charset="-128"/>
                <a:ea typeface="Meiryo" panose="020B0604030504040204" pitchFamily="34" charset="-128"/>
              </a:rPr>
              <a:t>ヤフー来店計測をご提案</a:t>
            </a:r>
            <a:endParaRPr kumimoji="1" lang="en-US" altLang="ja-JP" sz="1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p:txBody>
      </p:sp>
      <p:sp>
        <p:nvSpPr>
          <p:cNvPr id="85" name="テキスト ボックス 84">
            <a:extLst>
              <a:ext uri="{FF2B5EF4-FFF2-40B4-BE49-F238E27FC236}">
                <a16:creationId xmlns:a16="http://schemas.microsoft.com/office/drawing/2014/main" id="{566EBF98-1940-C15F-4568-2FDBE5ED2959}"/>
              </a:ext>
            </a:extLst>
          </p:cNvPr>
          <p:cNvSpPr txBox="1"/>
          <p:nvPr/>
        </p:nvSpPr>
        <p:spPr>
          <a:xfrm>
            <a:off x="5584008" y="2308674"/>
            <a:ext cx="650257" cy="293044"/>
          </a:xfrm>
          <a:prstGeom prst="rect">
            <a:avLst/>
          </a:prstGeom>
          <a:noFill/>
        </p:spPr>
        <p:txBody>
          <a:bodyPr wrap="square" rtlCol="0">
            <a:noAutofit/>
          </a:bodyPr>
          <a:lstStyle/>
          <a:p>
            <a:pPr marL="0" marR="0" lvl="0" indent="0" defTabSz="0" rtl="0" eaLnBrk="1" fontAlgn="auto" latinLnBrk="0" hangingPunct="1">
              <a:lnSpc>
                <a:spcPct val="70000"/>
              </a:lnSpc>
              <a:spcBef>
                <a:spcPts val="0"/>
              </a:spcBef>
              <a:buClrTx/>
              <a:buSzTx/>
              <a:buFontTx/>
              <a:buNone/>
              <a:tabLst>
                <a:tab pos="3305250" algn="r"/>
              </a:tabLst>
              <a:defRPr/>
            </a:pPr>
            <a:r>
              <a:rPr kumimoji="1" lang="en-US" altLang="ja-JP" sz="1200" b="1" i="0" u="none" strike="noStrike" kern="1200" cap="none" spc="0" normalizeH="0" baseline="0" noProof="0" dirty="0">
                <a:ln>
                  <a:noFill/>
                </a:ln>
                <a:solidFill>
                  <a:srgbClr val="FFFF00"/>
                </a:solidFill>
                <a:effectLst/>
                <a:uLnTx/>
                <a:uFillTx/>
                <a:ea typeface="Meiryo" panose="020B0604030504040204" pitchFamily="34" charset="-128"/>
                <a:cs typeface="+mn-cs"/>
              </a:rPr>
              <a:t>CASE</a:t>
            </a:r>
          </a:p>
        </p:txBody>
      </p:sp>
      <p:sp>
        <p:nvSpPr>
          <p:cNvPr id="86" name="テキスト ボックス 85">
            <a:extLst>
              <a:ext uri="{FF2B5EF4-FFF2-40B4-BE49-F238E27FC236}">
                <a16:creationId xmlns:a16="http://schemas.microsoft.com/office/drawing/2014/main" id="{9FFFF95F-5B99-4532-4E76-F0D5E3CD9B26}"/>
              </a:ext>
            </a:extLst>
          </p:cNvPr>
          <p:cNvSpPr txBox="1"/>
          <p:nvPr/>
        </p:nvSpPr>
        <p:spPr>
          <a:xfrm>
            <a:off x="5812475" y="2178111"/>
            <a:ext cx="650257" cy="478351"/>
          </a:xfrm>
          <a:prstGeom prst="rect">
            <a:avLst/>
          </a:prstGeom>
          <a:noFill/>
        </p:spPr>
        <p:txBody>
          <a:bodyPr wrap="square" rtlCol="0">
            <a:noAutofit/>
          </a:bodyPr>
          <a:lstStyle/>
          <a:p>
            <a:pPr marL="0" marR="0" lvl="0" indent="0" algn="ctr" defTabSz="0" rtl="0" eaLnBrk="1" fontAlgn="auto" latinLnBrk="0" hangingPunct="1">
              <a:lnSpc>
                <a:spcPct val="70000"/>
              </a:lnSpc>
              <a:spcBef>
                <a:spcPts val="0"/>
              </a:spcBef>
              <a:buClrTx/>
              <a:buSzTx/>
              <a:buFontTx/>
              <a:buNone/>
              <a:tabLst>
                <a:tab pos="3305250" algn="r"/>
              </a:tabLst>
              <a:defRPr/>
            </a:pPr>
            <a:r>
              <a:rPr kumimoji="1" lang="en-US" altLang="ja-JP" sz="4400" b="1" i="1" u="none" strike="noStrike" kern="1200" cap="none" spc="0" normalizeH="0" baseline="0" noProof="0" dirty="0">
                <a:ln>
                  <a:noFill/>
                </a:ln>
                <a:solidFill>
                  <a:srgbClr val="FFFF00"/>
                </a:solidFill>
                <a:effectLst/>
                <a:uLnTx/>
                <a:uFillTx/>
                <a:ea typeface="Meiryo" panose="020B0604030504040204" pitchFamily="34" charset="-128"/>
                <a:cs typeface="+mn-cs"/>
              </a:rPr>
              <a:t>2</a:t>
            </a:r>
            <a:endParaRPr kumimoji="1" lang="en-US" altLang="ja-JP" sz="2400" b="1" i="1" u="none" strike="noStrike" kern="1200" cap="none" spc="0" normalizeH="0" baseline="0" noProof="0" dirty="0">
              <a:ln>
                <a:noFill/>
              </a:ln>
              <a:solidFill>
                <a:srgbClr val="FFFF00"/>
              </a:solidFill>
              <a:effectLst/>
              <a:uLnTx/>
              <a:uFillTx/>
              <a:ea typeface="Meiryo" panose="020B0604030504040204" pitchFamily="34" charset="-128"/>
              <a:cs typeface="+mn-cs"/>
            </a:endParaRPr>
          </a:p>
        </p:txBody>
      </p:sp>
      <p:grpSp>
        <p:nvGrpSpPr>
          <p:cNvPr id="88" name="グループ化 87">
            <a:extLst>
              <a:ext uri="{FF2B5EF4-FFF2-40B4-BE49-F238E27FC236}">
                <a16:creationId xmlns:a16="http://schemas.microsoft.com/office/drawing/2014/main" id="{03DA48F5-CEFE-45E2-1CBA-A6B611A2F950}"/>
              </a:ext>
            </a:extLst>
          </p:cNvPr>
          <p:cNvGrpSpPr/>
          <p:nvPr/>
        </p:nvGrpSpPr>
        <p:grpSpPr>
          <a:xfrm>
            <a:off x="861790" y="3917965"/>
            <a:ext cx="3645641" cy="574530"/>
            <a:chOff x="1117096" y="1682765"/>
            <a:chExt cx="3645641" cy="574530"/>
          </a:xfrm>
          <a:effectLst>
            <a:outerShdw dist="38100" dir="2700000" algn="tl" rotWithShape="0">
              <a:prstClr val="black">
                <a:alpha val="20000"/>
              </a:prstClr>
            </a:outerShdw>
          </a:effectLst>
        </p:grpSpPr>
        <p:sp>
          <p:nvSpPr>
            <p:cNvPr id="89" name="角丸四角形 88">
              <a:extLst>
                <a:ext uri="{FF2B5EF4-FFF2-40B4-BE49-F238E27FC236}">
                  <a16:creationId xmlns:a16="http://schemas.microsoft.com/office/drawing/2014/main" id="{0051544A-2E46-AE91-FACC-2B9E9AEC07B8}"/>
                </a:ext>
              </a:extLst>
            </p:cNvPr>
            <p:cNvSpPr/>
            <p:nvPr/>
          </p:nvSpPr>
          <p:spPr>
            <a:xfrm>
              <a:off x="1117096" y="1682765"/>
              <a:ext cx="3645641" cy="456019"/>
            </a:xfrm>
            <a:prstGeom prst="roundRect">
              <a:avLst>
                <a:gd name="adj" fmla="val 50000"/>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tIns="72000" rtlCol="0" anchor="ctr"/>
            <a:lstStyle/>
            <a:p>
              <a:pPr marL="0" marR="0" lvl="0" indent="0" defTabSz="0" rtl="0" eaLnBrk="1" fontAlgn="auto" latinLnBrk="0" hangingPunct="1">
                <a:spcBef>
                  <a:spcPts val="0"/>
                </a:spcBef>
                <a:spcAft>
                  <a:spcPts val="488"/>
                </a:spcAft>
                <a:buClrTx/>
                <a:buSzTx/>
                <a:buFontTx/>
                <a:buNone/>
                <a:tabLst>
                  <a:tab pos="3305250" algn="r"/>
                </a:tabLst>
                <a:defRPr/>
              </a:pPr>
              <a:r>
                <a:rPr kumimoji="1" lang="ja-JP" altLang="en-US" sz="14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広告効果が検証できていない</a:t>
              </a:r>
              <a:r>
                <a:rPr kumimoji="1" lang="en-US" altLang="ja-JP" sz="14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a:t>
              </a:r>
            </a:p>
          </p:txBody>
        </p:sp>
        <p:sp>
          <p:nvSpPr>
            <p:cNvPr id="90" name="三角形 89">
              <a:extLst>
                <a:ext uri="{FF2B5EF4-FFF2-40B4-BE49-F238E27FC236}">
                  <a16:creationId xmlns:a16="http://schemas.microsoft.com/office/drawing/2014/main" id="{C2BCB3B0-3985-130E-9D21-0D5FF2559D7F}"/>
                </a:ext>
              </a:extLst>
            </p:cNvPr>
            <p:cNvSpPr/>
            <p:nvPr/>
          </p:nvSpPr>
          <p:spPr>
            <a:xfrm rot="10800000">
              <a:off x="1503544" y="2117781"/>
              <a:ext cx="258261" cy="139514"/>
            </a:xfrm>
            <a:prstGeom prst="triangle">
              <a:avLst/>
            </a:prstGeom>
            <a:solidFill>
              <a:schemeClr val="tx1">
                <a:lumMod val="50000"/>
                <a:lumOff val="50000"/>
              </a:schemeClr>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91" name="直線コネクタ 90">
            <a:extLst>
              <a:ext uri="{FF2B5EF4-FFF2-40B4-BE49-F238E27FC236}">
                <a16:creationId xmlns:a16="http://schemas.microsoft.com/office/drawing/2014/main" id="{6F6A2D78-46A3-00F1-A92E-FE803BF95C0E}"/>
              </a:ext>
            </a:extLst>
          </p:cNvPr>
          <p:cNvCxnSpPr>
            <a:cxnSpLocks/>
          </p:cNvCxnSpPr>
          <p:nvPr/>
        </p:nvCxnSpPr>
        <p:spPr>
          <a:xfrm>
            <a:off x="1814956" y="4903373"/>
            <a:ext cx="2880000" cy="0"/>
          </a:xfrm>
          <a:prstGeom prst="line">
            <a:avLst/>
          </a:prstGeom>
          <a:ln w="12700">
            <a:solidFill>
              <a:srgbClr val="E0232F"/>
            </a:solidFill>
          </a:ln>
        </p:spPr>
        <p:style>
          <a:lnRef idx="1">
            <a:schemeClr val="accent1"/>
          </a:lnRef>
          <a:fillRef idx="0">
            <a:schemeClr val="accent1"/>
          </a:fillRef>
          <a:effectRef idx="0">
            <a:schemeClr val="accent1"/>
          </a:effectRef>
          <a:fontRef idx="minor">
            <a:schemeClr val="tx1"/>
          </a:fontRef>
        </p:style>
      </p:cxnSp>
      <p:sp>
        <p:nvSpPr>
          <p:cNvPr id="93" name="テキスト ボックス 92">
            <a:extLst>
              <a:ext uri="{FF2B5EF4-FFF2-40B4-BE49-F238E27FC236}">
                <a16:creationId xmlns:a16="http://schemas.microsoft.com/office/drawing/2014/main" id="{235FBD2F-88C5-6D05-64AE-63D3F0EA2505}"/>
              </a:ext>
            </a:extLst>
          </p:cNvPr>
          <p:cNvSpPr txBox="1"/>
          <p:nvPr/>
        </p:nvSpPr>
        <p:spPr>
          <a:xfrm>
            <a:off x="1788078" y="5002129"/>
            <a:ext cx="3023054" cy="680956"/>
          </a:xfrm>
          <a:prstGeom prst="rect">
            <a:avLst/>
          </a:prstGeom>
          <a:noFill/>
        </p:spPr>
        <p:txBody>
          <a:bodyPr wrap="square" rtlCol="0">
            <a:spAutoFit/>
          </a:bodyPr>
          <a:lstStyle/>
          <a:p>
            <a:pPr marL="0" marR="0" lvl="0" indent="0" defTabSz="742950" rtl="0" eaLnBrk="1" fontAlgn="auto" latinLnBrk="0" hangingPunct="1">
              <a:lnSpc>
                <a:spcPct val="130000"/>
              </a:lnSpc>
              <a:buClrTx/>
              <a:buSzTx/>
              <a:buFont typeface="+mj-lt"/>
              <a:buNone/>
              <a:tabLst/>
              <a:defRPr/>
            </a:pPr>
            <a:r>
              <a:rPr lang="ja-JP" altLang="en-US" sz="1000" dirty="0">
                <a:latin typeface="Meiryo" panose="020B0604030504040204" pitchFamily="34" charset="-128"/>
                <a:ea typeface="Meiryo" panose="020B0604030504040204" pitchFamily="34" charset="-128"/>
              </a:rPr>
              <a:t>貴社</a:t>
            </a:r>
            <a:r>
              <a:rPr lang="en-US" altLang="ja-JP" sz="1000" dirty="0">
                <a:latin typeface="Meiryo" panose="020B0604030504040204" pitchFamily="34" charset="-128"/>
                <a:ea typeface="Meiryo" panose="020B0604030504040204" pitchFamily="34" charset="-128"/>
              </a:rPr>
              <a:t>WEB</a:t>
            </a:r>
            <a:r>
              <a:rPr lang="ja-JP" altLang="en-US" sz="1000" dirty="0">
                <a:latin typeface="Meiryo" panose="020B0604030504040204" pitchFamily="34" charset="-128"/>
                <a:ea typeface="Meiryo" panose="020B0604030504040204" pitchFamily="34" charset="-128"/>
              </a:rPr>
              <a:t>サイトやランディングページの</a:t>
            </a:r>
            <a:r>
              <a:rPr lang="ja-JP" altLang="en-US" sz="1000" b="1" dirty="0">
                <a:latin typeface="Meiryo" panose="020B0604030504040204" pitchFamily="34" charset="-128"/>
                <a:ea typeface="Meiryo" panose="020B0604030504040204" pitchFamily="34" charset="-128"/>
              </a:rPr>
              <a:t>分析や</a:t>
            </a:r>
            <a:endParaRPr lang="en-US" altLang="ja-JP" sz="1000" b="1" dirty="0">
              <a:latin typeface="Meiryo" panose="020B0604030504040204" pitchFamily="34" charset="-128"/>
              <a:ea typeface="Meiryo" panose="020B0604030504040204" pitchFamily="34" charset="-128"/>
            </a:endParaRPr>
          </a:p>
          <a:p>
            <a:pPr marL="0" marR="0" lvl="0" indent="0" defTabSz="742950" rtl="0" eaLnBrk="1" fontAlgn="auto" latinLnBrk="0" hangingPunct="1">
              <a:lnSpc>
                <a:spcPct val="130000"/>
              </a:lnSpc>
              <a:buClrTx/>
              <a:buSzTx/>
              <a:buFont typeface="+mj-lt"/>
              <a:buNone/>
              <a:tabLst/>
              <a:defRPr/>
            </a:pPr>
            <a:r>
              <a:rPr lang="ja-JP" altLang="en-US" sz="1000" b="1" dirty="0">
                <a:latin typeface="Meiryo" panose="020B0604030504040204" pitchFamily="34" charset="-128"/>
                <a:ea typeface="Meiryo" panose="020B0604030504040204" pitchFamily="34" charset="-128"/>
              </a:rPr>
              <a:t>レポート結果</a:t>
            </a:r>
            <a:r>
              <a:rPr lang="ja-JP" altLang="en-US" sz="1000" dirty="0">
                <a:latin typeface="Meiryo" panose="020B0604030504040204" pitchFamily="34" charset="-128"/>
                <a:ea typeface="Meiryo" panose="020B0604030504040204" pitchFamily="34" charset="-128"/>
              </a:rPr>
              <a:t>を分かりやすいダッシュボードに</a:t>
            </a:r>
            <a:endParaRPr lang="en-US" altLang="ja-JP" sz="1000" dirty="0">
              <a:latin typeface="Meiryo" panose="020B0604030504040204" pitchFamily="34" charset="-128"/>
              <a:ea typeface="Meiryo" panose="020B0604030504040204" pitchFamily="34" charset="-128"/>
            </a:endParaRPr>
          </a:p>
          <a:p>
            <a:pPr marL="0" marR="0" lvl="0" indent="0" defTabSz="742950" rtl="0" eaLnBrk="1" fontAlgn="auto" latinLnBrk="0" hangingPunct="1">
              <a:lnSpc>
                <a:spcPct val="130000"/>
              </a:lnSpc>
              <a:buClrTx/>
              <a:buSzTx/>
              <a:buFont typeface="+mj-lt"/>
              <a:buNone/>
              <a:tabLst/>
              <a:defRPr/>
            </a:pPr>
            <a:r>
              <a:rPr lang="ja-JP" altLang="en-US" sz="1000" dirty="0">
                <a:latin typeface="Meiryo" panose="020B0604030504040204" pitchFamily="34" charset="-128"/>
                <a:ea typeface="Meiryo" panose="020B0604030504040204" pitchFamily="34" charset="-128"/>
              </a:rPr>
              <a:t>まとめ、</a:t>
            </a:r>
            <a:r>
              <a:rPr lang="ja-JP" altLang="en-US" sz="1000" b="1" dirty="0">
                <a:latin typeface="Meiryo" panose="020B0604030504040204" pitchFamily="34" charset="-128"/>
                <a:ea typeface="Meiryo" panose="020B0604030504040204" pitchFamily="34" charset="-128"/>
              </a:rPr>
              <a:t>見える化。設定代行・構築</a:t>
            </a:r>
            <a:r>
              <a:rPr lang="ja-JP" altLang="en-US" sz="1000" dirty="0">
                <a:latin typeface="Meiryo" panose="020B0604030504040204" pitchFamily="34" charset="-128"/>
                <a:ea typeface="Meiryo" panose="020B0604030504040204" pitchFamily="34" charset="-128"/>
              </a:rPr>
              <a:t>を行います。</a:t>
            </a:r>
            <a:endParaRPr lang="en-US" altLang="ja-JP" sz="1000" dirty="0">
              <a:latin typeface="Meiryo" panose="020B0604030504040204" pitchFamily="34" charset="-128"/>
              <a:ea typeface="Meiryo" panose="020B0604030504040204" pitchFamily="34" charset="-128"/>
            </a:endParaRPr>
          </a:p>
        </p:txBody>
      </p:sp>
      <p:sp>
        <p:nvSpPr>
          <p:cNvPr id="94" name="テキスト ボックス 93">
            <a:extLst>
              <a:ext uri="{FF2B5EF4-FFF2-40B4-BE49-F238E27FC236}">
                <a16:creationId xmlns:a16="http://schemas.microsoft.com/office/drawing/2014/main" id="{6E1CA08D-9B88-0934-826E-366D457C498E}"/>
              </a:ext>
            </a:extLst>
          </p:cNvPr>
          <p:cNvSpPr txBox="1"/>
          <p:nvPr/>
        </p:nvSpPr>
        <p:spPr>
          <a:xfrm>
            <a:off x="1776857" y="4561070"/>
            <a:ext cx="3005305" cy="237250"/>
          </a:xfrm>
          <a:prstGeom prst="rect">
            <a:avLst/>
          </a:prstGeom>
          <a:noFill/>
        </p:spPr>
        <p:txBody>
          <a:bodyPr wrap="square" rtlCol="0">
            <a:noAutofit/>
          </a:bodyPr>
          <a:lstStyle/>
          <a:p>
            <a:pPr marL="0" marR="0" lvl="0" indent="0" defTabSz="0" rtl="0" eaLnBrk="1" fontAlgn="auto" latinLnBrk="0" hangingPunct="1">
              <a:spcBef>
                <a:spcPts val="0"/>
              </a:spcBef>
              <a:spcAft>
                <a:spcPts val="488"/>
              </a:spcAft>
              <a:buClrTx/>
              <a:buSzTx/>
              <a:buFontTx/>
              <a:buNone/>
              <a:tabLst>
                <a:tab pos="3305250" algn="r"/>
              </a:tabLst>
              <a:defRPr/>
            </a:pPr>
            <a:r>
              <a:rPr lang="ja-JP" altLang="en-US" sz="1600" b="1">
                <a:solidFill>
                  <a:srgbClr val="FF0000"/>
                </a:solidFill>
                <a:latin typeface="Meiryo" panose="020B0604030504040204" pitchFamily="34" charset="-128"/>
                <a:ea typeface="Meiryo" panose="020B0604030504040204" pitchFamily="34" charset="-128"/>
              </a:rPr>
              <a:t>効果の見える化</a:t>
            </a:r>
            <a:r>
              <a:rPr lang="en-US" altLang="ja-JP" sz="1600" b="1" dirty="0">
                <a:solidFill>
                  <a:srgbClr val="FF0000"/>
                </a:solidFill>
                <a:latin typeface="Meiryo" panose="020B0604030504040204" pitchFamily="34" charset="-128"/>
                <a:ea typeface="Meiryo" panose="020B0604030504040204" pitchFamily="34" charset="-128"/>
              </a:rPr>
              <a:t>/</a:t>
            </a:r>
            <a:r>
              <a:rPr lang="ja-JP" altLang="en-US" sz="1600" b="1">
                <a:solidFill>
                  <a:srgbClr val="FF0000"/>
                </a:solidFill>
                <a:latin typeface="Meiryo" panose="020B0604030504040204" pitchFamily="34" charset="-128"/>
                <a:ea typeface="Meiryo" panose="020B0604030504040204" pitchFamily="34" charset="-128"/>
              </a:rPr>
              <a:t>分かる化提案</a:t>
            </a:r>
            <a:endParaRPr kumimoji="1" lang="en-US" altLang="ja-JP" sz="1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p:txBody>
      </p:sp>
      <p:sp>
        <p:nvSpPr>
          <p:cNvPr id="95" name="テキスト ボックス 94">
            <a:extLst>
              <a:ext uri="{FF2B5EF4-FFF2-40B4-BE49-F238E27FC236}">
                <a16:creationId xmlns:a16="http://schemas.microsoft.com/office/drawing/2014/main" id="{AC205ED8-8648-2EB3-6945-38D0E382E53F}"/>
              </a:ext>
            </a:extLst>
          </p:cNvPr>
          <p:cNvSpPr txBox="1"/>
          <p:nvPr/>
        </p:nvSpPr>
        <p:spPr>
          <a:xfrm>
            <a:off x="923108" y="4048574"/>
            <a:ext cx="650257" cy="293044"/>
          </a:xfrm>
          <a:prstGeom prst="rect">
            <a:avLst/>
          </a:prstGeom>
          <a:noFill/>
        </p:spPr>
        <p:txBody>
          <a:bodyPr wrap="square" rtlCol="0">
            <a:noAutofit/>
          </a:bodyPr>
          <a:lstStyle/>
          <a:p>
            <a:pPr marL="0" marR="0" lvl="0" indent="0" defTabSz="0" rtl="0" eaLnBrk="1" fontAlgn="auto" latinLnBrk="0" hangingPunct="1">
              <a:lnSpc>
                <a:spcPct val="70000"/>
              </a:lnSpc>
              <a:spcBef>
                <a:spcPts val="0"/>
              </a:spcBef>
              <a:buClrTx/>
              <a:buSzTx/>
              <a:buFontTx/>
              <a:buNone/>
              <a:tabLst>
                <a:tab pos="3305250" algn="r"/>
              </a:tabLst>
              <a:defRPr/>
            </a:pPr>
            <a:r>
              <a:rPr kumimoji="1" lang="en-US" altLang="ja-JP" sz="1200" b="1" i="0" u="none" strike="noStrike" kern="1200" cap="none" spc="0" normalizeH="0" baseline="0" noProof="0" dirty="0">
                <a:ln>
                  <a:noFill/>
                </a:ln>
                <a:solidFill>
                  <a:srgbClr val="FFFF00"/>
                </a:solidFill>
                <a:effectLst/>
                <a:uLnTx/>
                <a:uFillTx/>
                <a:ea typeface="Meiryo" panose="020B0604030504040204" pitchFamily="34" charset="-128"/>
                <a:cs typeface="+mn-cs"/>
              </a:rPr>
              <a:t>CASE</a:t>
            </a:r>
          </a:p>
        </p:txBody>
      </p:sp>
      <p:sp>
        <p:nvSpPr>
          <p:cNvPr id="96" name="正方形/長方形 95">
            <a:extLst>
              <a:ext uri="{FF2B5EF4-FFF2-40B4-BE49-F238E27FC236}">
                <a16:creationId xmlns:a16="http://schemas.microsoft.com/office/drawing/2014/main" id="{7138548A-53D4-AE66-9B6F-381EFC045912}"/>
              </a:ext>
            </a:extLst>
          </p:cNvPr>
          <p:cNvSpPr/>
          <p:nvPr/>
        </p:nvSpPr>
        <p:spPr>
          <a:xfrm>
            <a:off x="5137476" y="4756277"/>
            <a:ext cx="4411380" cy="1620000"/>
          </a:xfrm>
          <a:prstGeom prst="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7" name="グループ化 96">
            <a:extLst>
              <a:ext uri="{FF2B5EF4-FFF2-40B4-BE49-F238E27FC236}">
                <a16:creationId xmlns:a16="http://schemas.microsoft.com/office/drawing/2014/main" id="{AA9B4CF1-7A0C-17FD-30D4-0366841DF672}"/>
              </a:ext>
            </a:extLst>
          </p:cNvPr>
          <p:cNvGrpSpPr/>
          <p:nvPr/>
        </p:nvGrpSpPr>
        <p:grpSpPr>
          <a:xfrm>
            <a:off x="5522690" y="4425555"/>
            <a:ext cx="3645641" cy="574530"/>
            <a:chOff x="1117096" y="1682765"/>
            <a:chExt cx="3645641" cy="574530"/>
          </a:xfrm>
          <a:effectLst>
            <a:outerShdw dist="38100" dir="2700000" algn="tl" rotWithShape="0">
              <a:prstClr val="black">
                <a:alpha val="20000"/>
              </a:prstClr>
            </a:outerShdw>
          </a:effectLst>
        </p:grpSpPr>
        <p:sp>
          <p:nvSpPr>
            <p:cNvPr id="98" name="角丸四角形 97">
              <a:extLst>
                <a:ext uri="{FF2B5EF4-FFF2-40B4-BE49-F238E27FC236}">
                  <a16:creationId xmlns:a16="http://schemas.microsoft.com/office/drawing/2014/main" id="{CC18D69A-12AA-8860-261E-9A9E4B631A5C}"/>
                </a:ext>
              </a:extLst>
            </p:cNvPr>
            <p:cNvSpPr/>
            <p:nvPr/>
          </p:nvSpPr>
          <p:spPr>
            <a:xfrm>
              <a:off x="1117096" y="1682765"/>
              <a:ext cx="3645641" cy="456019"/>
            </a:xfrm>
            <a:prstGeom prst="roundRect">
              <a:avLst>
                <a:gd name="adj" fmla="val 50000"/>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tIns="72000" rtlCol="0" anchor="ctr"/>
            <a:lstStyle/>
            <a:p>
              <a:pPr marL="0" marR="0" lvl="0" indent="0" defTabSz="0" rtl="0" eaLnBrk="1" fontAlgn="auto" latinLnBrk="0" hangingPunct="1">
                <a:spcBef>
                  <a:spcPts val="0"/>
                </a:spcBef>
                <a:spcAft>
                  <a:spcPts val="488"/>
                </a:spcAft>
                <a:buClrTx/>
                <a:buSzTx/>
                <a:buFontTx/>
                <a:buNone/>
                <a:tabLst>
                  <a:tab pos="3305250" algn="r"/>
                </a:tabLst>
                <a:defRPr/>
              </a:pPr>
              <a:r>
                <a:rPr lang="ja-JP" altLang="en-US" sz="1400" b="1" dirty="0">
                  <a:solidFill>
                    <a:schemeClr val="bg1"/>
                  </a:solidFill>
                  <a:latin typeface="Meiryo" panose="020B0604030504040204" pitchFamily="34" charset="-128"/>
                  <a:ea typeface="Meiryo" panose="020B0604030504040204" pitchFamily="34" charset="-128"/>
                </a:rPr>
                <a:t>今の広告で良いか</a:t>
              </a:r>
              <a:r>
                <a:rPr kumimoji="1" lang="ja-JP" altLang="en-US" sz="14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分からない</a:t>
              </a:r>
              <a:r>
                <a:rPr kumimoji="1" lang="en-US" altLang="ja-JP" sz="14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a:t>
              </a:r>
            </a:p>
          </p:txBody>
        </p:sp>
        <p:sp>
          <p:nvSpPr>
            <p:cNvPr id="99" name="三角形 98">
              <a:extLst>
                <a:ext uri="{FF2B5EF4-FFF2-40B4-BE49-F238E27FC236}">
                  <a16:creationId xmlns:a16="http://schemas.microsoft.com/office/drawing/2014/main" id="{DA5C97E0-9139-850C-990A-D79837CC8D6D}"/>
                </a:ext>
              </a:extLst>
            </p:cNvPr>
            <p:cNvSpPr/>
            <p:nvPr/>
          </p:nvSpPr>
          <p:spPr>
            <a:xfrm rot="10800000">
              <a:off x="1503544" y="2117781"/>
              <a:ext cx="258261" cy="139514"/>
            </a:xfrm>
            <a:prstGeom prst="triangle">
              <a:avLst/>
            </a:prstGeom>
            <a:solidFill>
              <a:schemeClr val="tx1">
                <a:lumMod val="50000"/>
                <a:lumOff val="50000"/>
              </a:schemeClr>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100" name="直線コネクタ 99">
            <a:extLst>
              <a:ext uri="{FF2B5EF4-FFF2-40B4-BE49-F238E27FC236}">
                <a16:creationId xmlns:a16="http://schemas.microsoft.com/office/drawing/2014/main" id="{1F1929A0-5C2D-BF61-8E9D-C5DE712D50BD}"/>
              </a:ext>
            </a:extLst>
          </p:cNvPr>
          <p:cNvCxnSpPr>
            <a:cxnSpLocks/>
          </p:cNvCxnSpPr>
          <p:nvPr/>
        </p:nvCxnSpPr>
        <p:spPr>
          <a:xfrm>
            <a:off x="6475856" y="5410963"/>
            <a:ext cx="2880000" cy="0"/>
          </a:xfrm>
          <a:prstGeom prst="line">
            <a:avLst/>
          </a:prstGeom>
          <a:ln w="12700">
            <a:solidFill>
              <a:srgbClr val="E0232F"/>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AC4F6AF6-D94D-2597-3CE3-8C533BA897E2}"/>
              </a:ext>
            </a:extLst>
          </p:cNvPr>
          <p:cNvSpPr txBox="1"/>
          <p:nvPr/>
        </p:nvSpPr>
        <p:spPr>
          <a:xfrm>
            <a:off x="6448978" y="5509719"/>
            <a:ext cx="2929646" cy="680956"/>
          </a:xfrm>
          <a:prstGeom prst="rect">
            <a:avLst/>
          </a:prstGeom>
          <a:noFill/>
        </p:spPr>
        <p:txBody>
          <a:bodyPr wrap="square" rtlCol="0">
            <a:spAutoFit/>
          </a:bodyPr>
          <a:lstStyle/>
          <a:p>
            <a:pPr defTabSz="742950">
              <a:lnSpc>
                <a:spcPct val="130000"/>
              </a:lnSpc>
              <a:defRPr/>
            </a:pPr>
            <a:r>
              <a:rPr lang="ja-JP" altLang="en-US" sz="1000" dirty="0">
                <a:latin typeface="Meiryo" panose="020B0604030504040204" pitchFamily="34" charset="-128"/>
                <a:ea typeface="Meiryo" panose="020B0604030504040204" pitchFamily="34" charset="-128"/>
              </a:rPr>
              <a:t>目的、現状の広告施策と結果数値をヒアリングし分析。</a:t>
            </a:r>
            <a:r>
              <a:rPr lang="ja-JP" altLang="en-US" sz="1000" b="1" dirty="0">
                <a:latin typeface="Meiryo" panose="020B0604030504040204" pitchFamily="34" charset="-128"/>
                <a:ea typeface="Meiryo" panose="020B0604030504040204" pitchFamily="34" charset="-128"/>
              </a:rPr>
              <a:t>費用の適正化や改善施策のアドバイス、ご提案</a:t>
            </a:r>
            <a:r>
              <a:rPr lang="ja-JP" altLang="en-US" sz="1000" dirty="0">
                <a:latin typeface="Meiryo" panose="020B0604030504040204" pitchFamily="34" charset="-128"/>
                <a:ea typeface="Meiryo" panose="020B0604030504040204" pitchFamily="34" charset="-128"/>
              </a:rPr>
              <a:t>を行います。</a:t>
            </a:r>
            <a:endParaRPr lang="en-US" altLang="ja-JP" sz="1000" dirty="0">
              <a:latin typeface="Meiryo" panose="020B0604030504040204" pitchFamily="34" charset="-128"/>
              <a:ea typeface="Meiryo" panose="020B0604030504040204" pitchFamily="34" charset="-128"/>
            </a:endParaRPr>
          </a:p>
        </p:txBody>
      </p:sp>
      <p:sp>
        <p:nvSpPr>
          <p:cNvPr id="102" name="テキスト ボックス 101">
            <a:extLst>
              <a:ext uri="{FF2B5EF4-FFF2-40B4-BE49-F238E27FC236}">
                <a16:creationId xmlns:a16="http://schemas.microsoft.com/office/drawing/2014/main" id="{222B69EE-4CE2-9174-1A8B-CB1928A2BC6C}"/>
              </a:ext>
            </a:extLst>
          </p:cNvPr>
          <p:cNvSpPr txBox="1"/>
          <p:nvPr/>
        </p:nvSpPr>
        <p:spPr>
          <a:xfrm>
            <a:off x="6437757" y="5068660"/>
            <a:ext cx="3005305" cy="237250"/>
          </a:xfrm>
          <a:prstGeom prst="rect">
            <a:avLst/>
          </a:prstGeom>
          <a:noFill/>
        </p:spPr>
        <p:txBody>
          <a:bodyPr wrap="square" rtlCol="0">
            <a:noAutofit/>
          </a:bodyPr>
          <a:lstStyle/>
          <a:p>
            <a:pPr marL="0" marR="0" lvl="0" indent="0" defTabSz="0" rtl="0" eaLnBrk="1" fontAlgn="auto" latinLnBrk="0" hangingPunct="1">
              <a:spcBef>
                <a:spcPts val="0"/>
              </a:spcBef>
              <a:spcAft>
                <a:spcPts val="488"/>
              </a:spcAft>
              <a:buClrTx/>
              <a:buSzTx/>
              <a:buFontTx/>
              <a:buNone/>
              <a:tabLst>
                <a:tab pos="3305250" algn="r"/>
              </a:tabLst>
              <a:defRPr/>
            </a:pPr>
            <a:r>
              <a:rPr lang="ja-JP" altLang="en-US" sz="1600" b="1">
                <a:solidFill>
                  <a:srgbClr val="FF0000"/>
                </a:solidFill>
                <a:latin typeface="Meiryo" panose="020B0604030504040204" pitchFamily="34" charset="-128"/>
                <a:ea typeface="Meiryo" panose="020B0604030504040204" pitchFamily="34" charset="-128"/>
              </a:rPr>
              <a:t>広告のセカンドオピニオン</a:t>
            </a:r>
            <a:endParaRPr kumimoji="1" lang="en-US" altLang="ja-JP" sz="1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p:txBody>
      </p:sp>
      <p:sp>
        <p:nvSpPr>
          <p:cNvPr id="103" name="テキスト ボックス 102">
            <a:extLst>
              <a:ext uri="{FF2B5EF4-FFF2-40B4-BE49-F238E27FC236}">
                <a16:creationId xmlns:a16="http://schemas.microsoft.com/office/drawing/2014/main" id="{620F8E06-CBF1-4AA6-F0F8-371159B3ED7E}"/>
              </a:ext>
            </a:extLst>
          </p:cNvPr>
          <p:cNvSpPr txBox="1"/>
          <p:nvPr/>
        </p:nvSpPr>
        <p:spPr>
          <a:xfrm>
            <a:off x="1164275" y="3924148"/>
            <a:ext cx="650257" cy="478351"/>
          </a:xfrm>
          <a:prstGeom prst="rect">
            <a:avLst/>
          </a:prstGeom>
          <a:noFill/>
        </p:spPr>
        <p:txBody>
          <a:bodyPr wrap="square" rtlCol="0">
            <a:noAutofit/>
          </a:bodyPr>
          <a:lstStyle/>
          <a:p>
            <a:pPr marL="0" marR="0" lvl="0" indent="0" algn="ctr" defTabSz="0" rtl="0" eaLnBrk="1" fontAlgn="auto" latinLnBrk="0" hangingPunct="1">
              <a:lnSpc>
                <a:spcPct val="70000"/>
              </a:lnSpc>
              <a:spcBef>
                <a:spcPts val="0"/>
              </a:spcBef>
              <a:buClrTx/>
              <a:buSzTx/>
              <a:buFontTx/>
              <a:buNone/>
              <a:tabLst>
                <a:tab pos="3305250" algn="r"/>
              </a:tabLst>
              <a:defRPr/>
            </a:pPr>
            <a:r>
              <a:rPr kumimoji="1" lang="en-US" altLang="ja-JP" sz="4400" b="1" i="1" u="none" strike="noStrike" kern="1200" cap="none" spc="0" normalizeH="0" baseline="0" noProof="0" dirty="0">
                <a:ln>
                  <a:noFill/>
                </a:ln>
                <a:solidFill>
                  <a:srgbClr val="FFFF00"/>
                </a:solidFill>
                <a:effectLst/>
                <a:uLnTx/>
                <a:uFillTx/>
                <a:ea typeface="Meiryo" panose="020B0604030504040204" pitchFamily="34" charset="-128"/>
                <a:cs typeface="+mn-cs"/>
              </a:rPr>
              <a:t>3</a:t>
            </a:r>
            <a:endParaRPr kumimoji="1" lang="en-US" altLang="ja-JP" sz="2400" b="1" i="1" u="none" strike="noStrike" kern="1200" cap="none" spc="0" normalizeH="0" baseline="0" noProof="0" dirty="0">
              <a:ln>
                <a:noFill/>
              </a:ln>
              <a:solidFill>
                <a:srgbClr val="FFFF00"/>
              </a:solidFill>
              <a:effectLst/>
              <a:uLnTx/>
              <a:uFillTx/>
              <a:ea typeface="Meiryo" panose="020B0604030504040204" pitchFamily="34" charset="-128"/>
              <a:cs typeface="+mn-cs"/>
            </a:endParaRPr>
          </a:p>
        </p:txBody>
      </p:sp>
      <p:sp>
        <p:nvSpPr>
          <p:cNvPr id="104" name="テキスト ボックス 103">
            <a:extLst>
              <a:ext uri="{FF2B5EF4-FFF2-40B4-BE49-F238E27FC236}">
                <a16:creationId xmlns:a16="http://schemas.microsoft.com/office/drawing/2014/main" id="{7A773CCD-14D5-3174-620D-F4B92BFA2314}"/>
              </a:ext>
            </a:extLst>
          </p:cNvPr>
          <p:cNvSpPr txBox="1"/>
          <p:nvPr/>
        </p:nvSpPr>
        <p:spPr>
          <a:xfrm>
            <a:off x="5584008" y="4569274"/>
            <a:ext cx="650257" cy="293044"/>
          </a:xfrm>
          <a:prstGeom prst="rect">
            <a:avLst/>
          </a:prstGeom>
          <a:noFill/>
        </p:spPr>
        <p:txBody>
          <a:bodyPr wrap="square" rtlCol="0">
            <a:noAutofit/>
          </a:bodyPr>
          <a:lstStyle/>
          <a:p>
            <a:pPr marL="0" marR="0" lvl="0" indent="0" defTabSz="0" rtl="0" eaLnBrk="1" fontAlgn="auto" latinLnBrk="0" hangingPunct="1">
              <a:lnSpc>
                <a:spcPct val="70000"/>
              </a:lnSpc>
              <a:spcBef>
                <a:spcPts val="0"/>
              </a:spcBef>
              <a:buClrTx/>
              <a:buSzTx/>
              <a:buFontTx/>
              <a:buNone/>
              <a:tabLst>
                <a:tab pos="3305250" algn="r"/>
              </a:tabLst>
              <a:defRPr/>
            </a:pPr>
            <a:r>
              <a:rPr kumimoji="1" lang="en-US" altLang="ja-JP" sz="1200" b="1" i="0" u="none" strike="noStrike" kern="1200" cap="none" spc="0" normalizeH="0" baseline="0" noProof="0" dirty="0">
                <a:ln>
                  <a:noFill/>
                </a:ln>
                <a:solidFill>
                  <a:srgbClr val="FFFF00"/>
                </a:solidFill>
                <a:effectLst/>
                <a:uLnTx/>
                <a:uFillTx/>
                <a:ea typeface="Meiryo" panose="020B0604030504040204" pitchFamily="34" charset="-128"/>
                <a:cs typeface="+mn-cs"/>
              </a:rPr>
              <a:t>CASE</a:t>
            </a:r>
          </a:p>
        </p:txBody>
      </p:sp>
      <p:sp>
        <p:nvSpPr>
          <p:cNvPr id="105" name="テキスト ボックス 104">
            <a:extLst>
              <a:ext uri="{FF2B5EF4-FFF2-40B4-BE49-F238E27FC236}">
                <a16:creationId xmlns:a16="http://schemas.microsoft.com/office/drawing/2014/main" id="{2A86C2C5-4D15-3D9D-7A89-28162C85030D}"/>
              </a:ext>
            </a:extLst>
          </p:cNvPr>
          <p:cNvSpPr txBox="1"/>
          <p:nvPr/>
        </p:nvSpPr>
        <p:spPr>
          <a:xfrm>
            <a:off x="5818612" y="4438711"/>
            <a:ext cx="650257" cy="478351"/>
          </a:xfrm>
          <a:prstGeom prst="rect">
            <a:avLst/>
          </a:prstGeom>
          <a:noFill/>
        </p:spPr>
        <p:txBody>
          <a:bodyPr wrap="square" rtlCol="0">
            <a:noAutofit/>
          </a:bodyPr>
          <a:lstStyle/>
          <a:p>
            <a:pPr marL="0" marR="0" lvl="0" indent="0" algn="ctr" defTabSz="0" rtl="0" eaLnBrk="1" fontAlgn="auto" latinLnBrk="0" hangingPunct="1">
              <a:lnSpc>
                <a:spcPct val="70000"/>
              </a:lnSpc>
              <a:spcBef>
                <a:spcPts val="0"/>
              </a:spcBef>
              <a:buClrTx/>
              <a:buSzTx/>
              <a:buFontTx/>
              <a:buNone/>
              <a:tabLst>
                <a:tab pos="3305250" algn="r"/>
              </a:tabLst>
              <a:defRPr/>
            </a:pPr>
            <a:r>
              <a:rPr kumimoji="1" lang="en-US" altLang="ja-JP" sz="4400" b="1" i="1" u="none" strike="noStrike" kern="1200" cap="none" spc="0" normalizeH="0" baseline="0" noProof="0" dirty="0">
                <a:ln>
                  <a:noFill/>
                </a:ln>
                <a:solidFill>
                  <a:srgbClr val="FFFF00"/>
                </a:solidFill>
                <a:effectLst/>
                <a:uLnTx/>
                <a:uFillTx/>
                <a:ea typeface="Meiryo" panose="020B0604030504040204" pitchFamily="34" charset="-128"/>
                <a:cs typeface="+mn-cs"/>
              </a:rPr>
              <a:t>4</a:t>
            </a:r>
            <a:endParaRPr kumimoji="1" lang="en-US" altLang="ja-JP" sz="2400" b="1" i="1" u="none" strike="noStrike" kern="1200" cap="none" spc="0" normalizeH="0" baseline="0" noProof="0" dirty="0">
              <a:ln>
                <a:noFill/>
              </a:ln>
              <a:solidFill>
                <a:srgbClr val="FFFF00"/>
              </a:solidFill>
              <a:effectLst/>
              <a:uLnTx/>
              <a:uFillTx/>
              <a:ea typeface="Meiryo" panose="020B0604030504040204" pitchFamily="34" charset="-128"/>
              <a:cs typeface="+mn-cs"/>
            </a:endParaRPr>
          </a:p>
        </p:txBody>
      </p:sp>
      <p:sp>
        <p:nvSpPr>
          <p:cNvPr id="110" name="テキスト ボックス 109">
            <a:extLst>
              <a:ext uri="{FF2B5EF4-FFF2-40B4-BE49-F238E27FC236}">
                <a16:creationId xmlns:a16="http://schemas.microsoft.com/office/drawing/2014/main" id="{84591508-F9E6-F87F-A56A-6A685336E0AB}"/>
              </a:ext>
            </a:extLst>
          </p:cNvPr>
          <p:cNvSpPr txBox="1"/>
          <p:nvPr/>
        </p:nvSpPr>
        <p:spPr>
          <a:xfrm>
            <a:off x="9526716" y="6638441"/>
            <a:ext cx="357790" cy="246221"/>
          </a:xfrm>
          <a:prstGeom prst="rect">
            <a:avLst/>
          </a:prstGeom>
          <a:noFill/>
        </p:spPr>
        <p:txBody>
          <a:bodyPr wrap="none" rtlCol="0">
            <a:spAutoFit/>
          </a:bodyPr>
          <a:lstStyle/>
          <a:p>
            <a:pPr algn="r"/>
            <a:r>
              <a:rPr kumimoji="1" lang="en-US" altLang="ja-JP" sz="1000" b="1" dirty="0">
                <a:solidFill>
                  <a:srgbClr val="E0232F"/>
                </a:solidFill>
                <a:latin typeface="Meiryo" panose="020B0604030504040204" pitchFamily="34" charset="-128"/>
                <a:ea typeface="Meiryo" panose="020B0604030504040204" pitchFamily="34" charset="-128"/>
              </a:rPr>
              <a:t>12</a:t>
            </a:r>
            <a:endParaRPr kumimoji="1" lang="ja-JP" altLang="en-US" sz="1000" b="1" dirty="0">
              <a:solidFill>
                <a:srgbClr val="E0232F"/>
              </a:solidFill>
              <a:latin typeface="Meiryo" panose="020B0604030504040204" pitchFamily="34" charset="-128"/>
              <a:ea typeface="Meiryo" panose="020B0604030504040204" pitchFamily="34" charset="-128"/>
            </a:endParaRPr>
          </a:p>
        </p:txBody>
      </p:sp>
      <p:pic>
        <p:nvPicPr>
          <p:cNvPr id="8" name="図 7">
            <a:extLst>
              <a:ext uri="{FF2B5EF4-FFF2-40B4-BE49-F238E27FC236}">
                <a16:creationId xmlns:a16="http://schemas.microsoft.com/office/drawing/2014/main" id="{9CFF69BB-745E-2E99-AF76-F66E0C1B68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6034" y="4775393"/>
            <a:ext cx="982222" cy="680956"/>
          </a:xfrm>
          <a:prstGeom prst="rect">
            <a:avLst/>
          </a:prstGeom>
        </p:spPr>
      </p:pic>
      <p:sp>
        <p:nvSpPr>
          <p:cNvPr id="19" name="正方形/長方形 18">
            <a:extLst>
              <a:ext uri="{FF2B5EF4-FFF2-40B4-BE49-F238E27FC236}">
                <a16:creationId xmlns:a16="http://schemas.microsoft.com/office/drawing/2014/main" id="{9B934BFF-033C-43D4-0D66-2FCF74AB1FA4}"/>
              </a:ext>
            </a:extLst>
          </p:cNvPr>
          <p:cNvSpPr/>
          <p:nvPr/>
        </p:nvSpPr>
        <p:spPr>
          <a:xfrm>
            <a:off x="476577" y="1998060"/>
            <a:ext cx="4425664" cy="162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B064D3AC-5D0A-BE85-56FE-39DD4AE46AA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19050" y="2833621"/>
            <a:ext cx="1191566" cy="1002604"/>
          </a:xfrm>
          <a:prstGeom prst="rect">
            <a:avLst/>
          </a:prstGeom>
        </p:spPr>
      </p:pic>
      <p:pic>
        <p:nvPicPr>
          <p:cNvPr id="16" name="図 15">
            <a:extLst>
              <a:ext uri="{FF2B5EF4-FFF2-40B4-BE49-F238E27FC236}">
                <a16:creationId xmlns:a16="http://schemas.microsoft.com/office/drawing/2014/main" id="{4A206189-3902-529C-AB9B-D5A3D06B4A1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62530" y="5120015"/>
            <a:ext cx="1148086" cy="1008412"/>
          </a:xfrm>
          <a:prstGeom prst="rect">
            <a:avLst/>
          </a:prstGeom>
        </p:spPr>
      </p:pic>
      <p:cxnSp>
        <p:nvCxnSpPr>
          <p:cNvPr id="4" name="直線コネクタ 3">
            <a:extLst>
              <a:ext uri="{FF2B5EF4-FFF2-40B4-BE49-F238E27FC236}">
                <a16:creationId xmlns:a16="http://schemas.microsoft.com/office/drawing/2014/main" id="{E12EDCCA-E565-5DF6-9C9A-DD40AA33E1B2}"/>
              </a:ext>
            </a:extLst>
          </p:cNvPr>
          <p:cNvCxnSpPr>
            <a:cxnSpLocks/>
          </p:cNvCxnSpPr>
          <p:nvPr/>
        </p:nvCxnSpPr>
        <p:spPr>
          <a:xfrm>
            <a:off x="1814956" y="2655473"/>
            <a:ext cx="2880000" cy="0"/>
          </a:xfrm>
          <a:prstGeom prst="line">
            <a:avLst/>
          </a:prstGeom>
          <a:ln w="12700">
            <a:solidFill>
              <a:srgbClr val="E0232F"/>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762B6451-FCD7-1867-8237-9CC21D1FD9F3}"/>
              </a:ext>
            </a:extLst>
          </p:cNvPr>
          <p:cNvSpPr txBox="1"/>
          <p:nvPr/>
        </p:nvSpPr>
        <p:spPr>
          <a:xfrm>
            <a:off x="1749978" y="2792330"/>
            <a:ext cx="2877711" cy="680956"/>
          </a:xfrm>
          <a:prstGeom prst="rect">
            <a:avLst/>
          </a:prstGeom>
          <a:noFill/>
        </p:spPr>
        <p:txBody>
          <a:bodyPr wrap="none" rtlCol="0">
            <a:spAutoFit/>
          </a:bodyPr>
          <a:lstStyle/>
          <a:p>
            <a:pPr marL="0" marR="0" lvl="0" indent="0" defTabSz="742950" rtl="0" eaLnBrk="1" fontAlgn="auto" latinLnBrk="0" hangingPunct="1">
              <a:lnSpc>
                <a:spcPct val="130000"/>
              </a:lnSpc>
              <a:buClrTx/>
              <a:buSzTx/>
              <a:buFont typeface="+mj-lt"/>
              <a:buNone/>
              <a:tabLst/>
              <a:defRPr/>
            </a:pPr>
            <a:r>
              <a:rPr lang="ja-JP" altLang="en-US" sz="1000" dirty="0">
                <a:latin typeface="Meiryo" panose="020B0604030504040204" pitchFamily="34" charset="-128"/>
                <a:ea typeface="Meiryo" panose="020B0604030504040204" pitchFamily="34" charset="-128"/>
              </a:rPr>
              <a:t>クリエイティブとメディアの</a:t>
            </a:r>
            <a:r>
              <a:rPr lang="ja-JP" altLang="en-US" sz="1000" b="1" dirty="0">
                <a:latin typeface="Meiryo" panose="020B0604030504040204" pitchFamily="34" charset="-128"/>
                <a:ea typeface="Meiryo" panose="020B0604030504040204" pitchFamily="34" charset="-128"/>
              </a:rPr>
              <a:t>効率を計測</a:t>
            </a:r>
            <a:r>
              <a:rPr lang="ja-JP" altLang="en-US" sz="1000" dirty="0">
                <a:latin typeface="Meiryo" panose="020B0604030504040204" pitchFamily="34" charset="-128"/>
                <a:ea typeface="Meiryo" panose="020B0604030504040204" pitchFamily="34" charset="-128"/>
              </a:rPr>
              <a:t>し、</a:t>
            </a:r>
            <a:endParaRPr lang="en-US" altLang="ja-JP" sz="1000" dirty="0">
              <a:latin typeface="Meiryo" panose="020B0604030504040204" pitchFamily="34" charset="-128"/>
              <a:ea typeface="Meiryo" panose="020B0604030504040204" pitchFamily="34" charset="-128"/>
            </a:endParaRPr>
          </a:p>
          <a:p>
            <a:pPr marL="0" marR="0" lvl="0" indent="0" defTabSz="742950" rtl="0" eaLnBrk="1" fontAlgn="auto" latinLnBrk="0" hangingPunct="1">
              <a:lnSpc>
                <a:spcPct val="130000"/>
              </a:lnSpc>
              <a:buClrTx/>
              <a:buSzTx/>
              <a:buFont typeface="+mj-lt"/>
              <a:buNone/>
              <a:tabLst/>
              <a:defRPr/>
            </a:pPr>
            <a:r>
              <a:rPr lang="ja-JP" altLang="en-US" sz="1000" dirty="0">
                <a:latin typeface="Meiryo" panose="020B0604030504040204" pitchFamily="34" charset="-128"/>
                <a:ea typeface="Meiryo" panose="020B0604030504040204" pitchFamily="34" charset="-128"/>
              </a:rPr>
              <a:t>貴社ならではの勝ち筋を見出すテストプランを</a:t>
            </a:r>
            <a:endParaRPr lang="en-US" altLang="ja-JP" sz="1000" dirty="0">
              <a:latin typeface="Meiryo" panose="020B0604030504040204" pitchFamily="34" charset="-128"/>
              <a:ea typeface="Meiryo" panose="020B0604030504040204" pitchFamily="34" charset="-128"/>
            </a:endParaRPr>
          </a:p>
          <a:p>
            <a:pPr marL="0" marR="0" lvl="0" indent="0" defTabSz="742950" rtl="0" eaLnBrk="1" fontAlgn="auto" latinLnBrk="0" hangingPunct="1">
              <a:lnSpc>
                <a:spcPct val="130000"/>
              </a:lnSpc>
              <a:buClrTx/>
              <a:buSzTx/>
              <a:buFont typeface="+mj-lt"/>
              <a:buNone/>
              <a:tabLst/>
              <a:defRPr/>
            </a:pPr>
            <a:r>
              <a:rPr lang="ja-JP" altLang="en-US" sz="1000" dirty="0">
                <a:latin typeface="Meiryo" panose="020B0604030504040204" pitchFamily="34" charset="-128"/>
                <a:ea typeface="Meiryo" panose="020B0604030504040204" pitchFamily="34" charset="-128"/>
              </a:rPr>
              <a:t>ご提案。</a:t>
            </a:r>
            <a:r>
              <a:rPr lang="ja-JP" altLang="en-US" sz="1000" b="1" dirty="0">
                <a:latin typeface="Meiryo" panose="020B0604030504040204" pitchFamily="34" charset="-128"/>
                <a:ea typeface="Meiryo" panose="020B0604030504040204" pitchFamily="34" charset="-128"/>
              </a:rPr>
              <a:t>実施と改善までを伴走</a:t>
            </a:r>
            <a:r>
              <a:rPr lang="ja-JP" altLang="en-US" sz="1000" dirty="0">
                <a:latin typeface="Meiryo" panose="020B0604030504040204" pitchFamily="34" charset="-128"/>
                <a:ea typeface="Meiryo" panose="020B0604030504040204" pitchFamily="34" charset="-128"/>
              </a:rPr>
              <a:t>します。</a:t>
            </a:r>
            <a:endParaRPr lang="en-US" altLang="ja-JP" sz="1000" dirty="0">
              <a:latin typeface="Meiryo" panose="020B0604030504040204" pitchFamily="34" charset="-128"/>
              <a:ea typeface="Meiryo" panose="020B0604030504040204" pitchFamily="34" charset="-128"/>
            </a:endParaRPr>
          </a:p>
        </p:txBody>
      </p:sp>
      <p:sp>
        <p:nvSpPr>
          <p:cNvPr id="48" name="テキスト ボックス 47">
            <a:extLst>
              <a:ext uri="{FF2B5EF4-FFF2-40B4-BE49-F238E27FC236}">
                <a16:creationId xmlns:a16="http://schemas.microsoft.com/office/drawing/2014/main" id="{97B45E4C-823D-7889-8769-F1936AF8B3FB}"/>
              </a:ext>
            </a:extLst>
          </p:cNvPr>
          <p:cNvSpPr txBox="1"/>
          <p:nvPr/>
        </p:nvSpPr>
        <p:spPr>
          <a:xfrm>
            <a:off x="1776857" y="2313170"/>
            <a:ext cx="3005305" cy="237250"/>
          </a:xfrm>
          <a:prstGeom prst="rect">
            <a:avLst/>
          </a:prstGeom>
          <a:noFill/>
        </p:spPr>
        <p:txBody>
          <a:bodyPr wrap="square" rtlCol="0">
            <a:noAutofit/>
          </a:bodyPr>
          <a:lstStyle/>
          <a:p>
            <a:pPr marL="0" marR="0" lvl="0" indent="0" defTabSz="0" rtl="0" eaLnBrk="1" fontAlgn="auto" latinLnBrk="0" hangingPunct="1">
              <a:spcBef>
                <a:spcPts val="0"/>
              </a:spcBef>
              <a:spcAft>
                <a:spcPts val="488"/>
              </a:spcAft>
              <a:buClrTx/>
              <a:buSzTx/>
              <a:buFontTx/>
              <a:buNone/>
              <a:tabLst>
                <a:tab pos="3305250" algn="r"/>
              </a:tabLst>
              <a:defRPr/>
            </a:pPr>
            <a:r>
              <a:rPr lang="ja-JP" altLang="en-US" sz="1600" b="1" dirty="0">
                <a:solidFill>
                  <a:srgbClr val="FF0000"/>
                </a:solidFill>
                <a:latin typeface="Meiryo" panose="020B0604030504040204" pitchFamily="34" charset="-128"/>
                <a:ea typeface="Meiryo" panose="020B0604030504040204" pitchFamily="34" charset="-128"/>
              </a:rPr>
              <a:t>検証テストプランをご提案</a:t>
            </a:r>
            <a:endParaRPr kumimoji="1" lang="en-US" altLang="ja-JP" sz="1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p:txBody>
      </p:sp>
      <p:sp>
        <p:nvSpPr>
          <p:cNvPr id="108" name="正方形/長方形 107">
            <a:extLst>
              <a:ext uri="{FF2B5EF4-FFF2-40B4-BE49-F238E27FC236}">
                <a16:creationId xmlns:a16="http://schemas.microsoft.com/office/drawing/2014/main" id="{D2D08EED-531F-978F-2A5A-BE256CFDE764}"/>
              </a:ext>
            </a:extLst>
          </p:cNvPr>
          <p:cNvSpPr/>
          <p:nvPr/>
        </p:nvSpPr>
        <p:spPr>
          <a:xfrm>
            <a:off x="482391" y="1995334"/>
            <a:ext cx="1138539" cy="1622726"/>
          </a:xfrm>
          <a:prstGeom prst="rect">
            <a:avLst/>
          </a:prstGeom>
          <a:solidFill>
            <a:srgbClr val="7ED7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59B3C3A4-C97F-F0A1-8DBD-B598EAE16118}"/>
              </a:ext>
            </a:extLst>
          </p:cNvPr>
          <p:cNvSpPr/>
          <p:nvPr/>
        </p:nvSpPr>
        <p:spPr>
          <a:xfrm>
            <a:off x="476576" y="2000787"/>
            <a:ext cx="4411380" cy="1620000"/>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a:extLst>
              <a:ext uri="{FF2B5EF4-FFF2-40B4-BE49-F238E27FC236}">
                <a16:creationId xmlns:a16="http://schemas.microsoft.com/office/drawing/2014/main" id="{785D71D6-FAE7-60DA-2466-267C5CFD9083}"/>
              </a:ext>
            </a:extLst>
          </p:cNvPr>
          <p:cNvGrpSpPr/>
          <p:nvPr/>
        </p:nvGrpSpPr>
        <p:grpSpPr>
          <a:xfrm>
            <a:off x="861790" y="1670065"/>
            <a:ext cx="3645641" cy="574530"/>
            <a:chOff x="1117096" y="1682765"/>
            <a:chExt cx="3645641" cy="574530"/>
          </a:xfrm>
          <a:effectLst>
            <a:outerShdw dist="38100" dir="2700000" algn="tl" rotWithShape="0">
              <a:prstClr val="black">
                <a:alpha val="20000"/>
              </a:prstClr>
            </a:outerShdw>
          </a:effectLst>
        </p:grpSpPr>
        <p:sp>
          <p:nvSpPr>
            <p:cNvPr id="69" name="角丸四角形 68">
              <a:extLst>
                <a:ext uri="{FF2B5EF4-FFF2-40B4-BE49-F238E27FC236}">
                  <a16:creationId xmlns:a16="http://schemas.microsoft.com/office/drawing/2014/main" id="{B408811C-B55C-515B-D927-5E6D481C8AE3}"/>
                </a:ext>
              </a:extLst>
            </p:cNvPr>
            <p:cNvSpPr/>
            <p:nvPr/>
          </p:nvSpPr>
          <p:spPr>
            <a:xfrm>
              <a:off x="1117096" y="1682765"/>
              <a:ext cx="3645641" cy="456019"/>
            </a:xfrm>
            <a:prstGeom prst="roundRect">
              <a:avLst>
                <a:gd name="adj" fmla="val 50000"/>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tIns="72000" rtlCol="0" anchor="ctr"/>
            <a:lstStyle/>
            <a:p>
              <a:pPr marL="0" marR="0" lvl="0" indent="0" defTabSz="0" rtl="0" eaLnBrk="1" fontAlgn="auto" latinLnBrk="0" hangingPunct="1">
                <a:spcBef>
                  <a:spcPts val="0"/>
                </a:spcBef>
                <a:spcAft>
                  <a:spcPts val="488"/>
                </a:spcAft>
                <a:buClrTx/>
                <a:buSzTx/>
                <a:buFontTx/>
                <a:buNone/>
                <a:tabLst>
                  <a:tab pos="3305250" algn="r"/>
                </a:tabLst>
                <a:defRPr/>
              </a:pPr>
              <a:r>
                <a:rPr kumimoji="1" lang="ja-JP" altLang="en-US" sz="1400" b="1" i="0" u="none" strike="noStrike" kern="1200" cap="none" spc="0" normalizeH="0" baseline="0" noProof="0" dirty="0">
                  <a:solidFill>
                    <a:schemeClr val="bg1"/>
                  </a:solidFill>
                  <a:effectLst/>
                  <a:uLnTx/>
                  <a:uFillTx/>
                  <a:latin typeface="Meiryo" panose="020B0604030504040204" pitchFamily="34" charset="-128"/>
                  <a:ea typeface="Meiryo" panose="020B0604030504040204" pitchFamily="34" charset="-128"/>
                  <a:cs typeface="+mn-cs"/>
                </a:rPr>
                <a:t>獲得効率を向上させたい！</a:t>
              </a:r>
              <a:endParaRPr kumimoji="1" lang="en-US" altLang="ja-JP" sz="1400" b="1" i="0" u="none" strike="noStrike" kern="1200" cap="none" spc="0" normalizeH="0" baseline="0" noProof="0" dirty="0">
                <a:solidFill>
                  <a:schemeClr val="bg1"/>
                </a:solidFill>
                <a:effectLst/>
                <a:uLnTx/>
                <a:uFillTx/>
                <a:latin typeface="Meiryo" panose="020B0604030504040204" pitchFamily="34" charset="-128"/>
                <a:ea typeface="Meiryo" panose="020B0604030504040204" pitchFamily="34" charset="-128"/>
                <a:cs typeface="+mn-cs"/>
              </a:endParaRPr>
            </a:p>
          </p:txBody>
        </p:sp>
        <p:sp>
          <p:nvSpPr>
            <p:cNvPr id="71" name="三角形 70">
              <a:extLst>
                <a:ext uri="{FF2B5EF4-FFF2-40B4-BE49-F238E27FC236}">
                  <a16:creationId xmlns:a16="http://schemas.microsoft.com/office/drawing/2014/main" id="{CB3FC100-F635-C814-9BC7-B9673AA763C1}"/>
                </a:ext>
              </a:extLst>
            </p:cNvPr>
            <p:cNvSpPr/>
            <p:nvPr/>
          </p:nvSpPr>
          <p:spPr>
            <a:xfrm rot="10800000">
              <a:off x="1503544" y="2117781"/>
              <a:ext cx="258261" cy="139514"/>
            </a:xfrm>
            <a:prstGeom prst="triangle">
              <a:avLst/>
            </a:prstGeom>
            <a:solidFill>
              <a:schemeClr val="tx1">
                <a:lumMod val="50000"/>
                <a:lumOff val="50000"/>
              </a:schemeClr>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12" name="テキスト ボックス 11">
            <a:extLst>
              <a:ext uri="{FF2B5EF4-FFF2-40B4-BE49-F238E27FC236}">
                <a16:creationId xmlns:a16="http://schemas.microsoft.com/office/drawing/2014/main" id="{516E41E9-B805-BF4A-C7E5-2D15F6AD60C3}"/>
              </a:ext>
            </a:extLst>
          </p:cNvPr>
          <p:cNvSpPr txBox="1"/>
          <p:nvPr/>
        </p:nvSpPr>
        <p:spPr>
          <a:xfrm>
            <a:off x="923108" y="1800674"/>
            <a:ext cx="650257" cy="293044"/>
          </a:xfrm>
          <a:prstGeom prst="rect">
            <a:avLst/>
          </a:prstGeom>
          <a:noFill/>
        </p:spPr>
        <p:txBody>
          <a:bodyPr wrap="square" rtlCol="0">
            <a:noAutofit/>
          </a:bodyPr>
          <a:lstStyle/>
          <a:p>
            <a:pPr marL="0" marR="0" lvl="0" indent="0" defTabSz="0" rtl="0" eaLnBrk="1" fontAlgn="auto" latinLnBrk="0" hangingPunct="1">
              <a:lnSpc>
                <a:spcPct val="70000"/>
              </a:lnSpc>
              <a:spcBef>
                <a:spcPts val="0"/>
              </a:spcBef>
              <a:buClrTx/>
              <a:buSzTx/>
              <a:buFontTx/>
              <a:buNone/>
              <a:tabLst>
                <a:tab pos="3305250" algn="r"/>
              </a:tabLst>
              <a:defRPr/>
            </a:pPr>
            <a:r>
              <a:rPr kumimoji="1" lang="en-US" altLang="ja-JP" sz="1200" b="1" i="0" u="none" strike="noStrike" kern="1200" cap="none" spc="0" normalizeH="0" baseline="0" noProof="0" dirty="0">
                <a:ln>
                  <a:noFill/>
                </a:ln>
                <a:solidFill>
                  <a:srgbClr val="FFFF00"/>
                </a:solidFill>
                <a:effectLst/>
                <a:uLnTx/>
                <a:uFillTx/>
                <a:ea typeface="Meiryo" panose="020B0604030504040204" pitchFamily="34" charset="-128"/>
                <a:cs typeface="+mn-cs"/>
              </a:rPr>
              <a:t>CASE</a:t>
            </a:r>
          </a:p>
        </p:txBody>
      </p:sp>
      <p:sp>
        <p:nvSpPr>
          <p:cNvPr id="83" name="テキスト ボックス 82">
            <a:extLst>
              <a:ext uri="{FF2B5EF4-FFF2-40B4-BE49-F238E27FC236}">
                <a16:creationId xmlns:a16="http://schemas.microsoft.com/office/drawing/2014/main" id="{68AD51E7-9DC0-9924-2263-3933E93C1242}"/>
              </a:ext>
            </a:extLst>
          </p:cNvPr>
          <p:cNvSpPr txBox="1"/>
          <p:nvPr/>
        </p:nvSpPr>
        <p:spPr>
          <a:xfrm>
            <a:off x="1189675" y="1676248"/>
            <a:ext cx="650257" cy="478351"/>
          </a:xfrm>
          <a:prstGeom prst="rect">
            <a:avLst/>
          </a:prstGeom>
          <a:noFill/>
        </p:spPr>
        <p:txBody>
          <a:bodyPr wrap="square" rtlCol="0">
            <a:noAutofit/>
          </a:bodyPr>
          <a:lstStyle/>
          <a:p>
            <a:pPr marL="0" marR="0" lvl="0" indent="0" algn="ctr" defTabSz="0" rtl="0" eaLnBrk="1" fontAlgn="auto" latinLnBrk="0" hangingPunct="1">
              <a:lnSpc>
                <a:spcPct val="70000"/>
              </a:lnSpc>
              <a:spcBef>
                <a:spcPts val="0"/>
              </a:spcBef>
              <a:buClrTx/>
              <a:buSzTx/>
              <a:buFontTx/>
              <a:buNone/>
              <a:tabLst>
                <a:tab pos="3305250" algn="r"/>
              </a:tabLst>
              <a:defRPr/>
            </a:pPr>
            <a:r>
              <a:rPr kumimoji="1" lang="en-US" altLang="ja-JP" sz="4400" b="1" i="1" u="none" strike="noStrike" kern="1200" cap="none" spc="0" normalizeH="0" baseline="0" noProof="0" dirty="0">
                <a:ln>
                  <a:noFill/>
                </a:ln>
                <a:solidFill>
                  <a:srgbClr val="FFFF00"/>
                </a:solidFill>
                <a:effectLst/>
                <a:uLnTx/>
                <a:uFillTx/>
                <a:ea typeface="Meiryo" panose="020B0604030504040204" pitchFamily="34" charset="-128"/>
                <a:cs typeface="+mn-cs"/>
              </a:rPr>
              <a:t>1</a:t>
            </a:r>
            <a:endParaRPr kumimoji="1" lang="en-US" altLang="ja-JP" sz="2400" b="1" i="1" u="none" strike="noStrike" kern="1200" cap="none" spc="0" normalizeH="0" baseline="0" noProof="0" dirty="0">
              <a:ln>
                <a:noFill/>
              </a:ln>
              <a:solidFill>
                <a:srgbClr val="FFFF00"/>
              </a:solidFill>
              <a:effectLst/>
              <a:uLnTx/>
              <a:uFillTx/>
              <a:ea typeface="Meiryo" panose="020B0604030504040204" pitchFamily="34" charset="-128"/>
              <a:cs typeface="+mn-cs"/>
            </a:endParaRPr>
          </a:p>
        </p:txBody>
      </p:sp>
      <p:pic>
        <p:nvPicPr>
          <p:cNvPr id="3" name="図 2">
            <a:extLst>
              <a:ext uri="{FF2B5EF4-FFF2-40B4-BE49-F238E27FC236}">
                <a16:creationId xmlns:a16="http://schemas.microsoft.com/office/drawing/2014/main" id="{122FF220-3DEA-B22C-5956-EA4E4517317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6909" y="2256693"/>
            <a:ext cx="886999" cy="1181811"/>
          </a:xfrm>
          <a:prstGeom prst="rect">
            <a:avLst/>
          </a:prstGeom>
        </p:spPr>
      </p:pic>
      <p:sp>
        <p:nvSpPr>
          <p:cNvPr id="5" name="テキスト ボックス 4">
            <a:extLst>
              <a:ext uri="{FF2B5EF4-FFF2-40B4-BE49-F238E27FC236}">
                <a16:creationId xmlns:a16="http://schemas.microsoft.com/office/drawing/2014/main" id="{B5AE5FF0-04C6-B437-02CA-797877A83560}"/>
              </a:ext>
            </a:extLst>
          </p:cNvPr>
          <p:cNvSpPr txBox="1"/>
          <p:nvPr/>
        </p:nvSpPr>
        <p:spPr>
          <a:xfrm>
            <a:off x="6448978" y="3895515"/>
            <a:ext cx="1492716" cy="205441"/>
          </a:xfrm>
          <a:prstGeom prst="rect">
            <a:avLst/>
          </a:prstGeom>
          <a:noFill/>
        </p:spPr>
        <p:txBody>
          <a:bodyPr wrap="none" rtlCol="0">
            <a:spAutoFit/>
          </a:bodyPr>
          <a:lstStyle/>
          <a:p>
            <a:pPr marL="0" marR="0" lvl="0" indent="0" defTabSz="742950" rtl="0" eaLnBrk="1" fontAlgn="auto" latinLnBrk="0" hangingPunct="1">
              <a:lnSpc>
                <a:spcPct val="130000"/>
              </a:lnSpc>
              <a:buClrTx/>
              <a:buSzTx/>
              <a:buFont typeface="+mj-lt"/>
              <a:buNone/>
              <a:tabLst/>
              <a:defRPr/>
            </a:pPr>
            <a:r>
              <a:rPr lang="en-US" altLang="ja-JP" sz="600" dirty="0">
                <a:latin typeface="Meiryo" panose="020B0604030504040204" pitchFamily="34" charset="-128"/>
                <a:ea typeface="Meiryo" panose="020B0604030504040204" pitchFamily="34" charset="-128"/>
              </a:rPr>
              <a:t>※</a:t>
            </a:r>
            <a:r>
              <a:rPr lang="ja-JP" altLang="en-US" sz="600" dirty="0">
                <a:latin typeface="Meiryo" panose="020B0604030504040204" pitchFamily="34" charset="-128"/>
                <a:ea typeface="Meiryo" panose="020B0604030504040204" pitchFamily="34" charset="-128"/>
              </a:rPr>
              <a:t>ヤフー広告の最低出稿額設定有り。</a:t>
            </a:r>
            <a:endParaRPr lang="en-US" altLang="ja-JP" sz="600" dirty="0">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8AC4CC6A-3428-57F1-C447-C5F03E7A208D}"/>
              </a:ext>
            </a:extLst>
          </p:cNvPr>
          <p:cNvSpPr txBox="1"/>
          <p:nvPr/>
        </p:nvSpPr>
        <p:spPr>
          <a:xfrm>
            <a:off x="515315" y="5958958"/>
            <a:ext cx="4279353" cy="480901"/>
          </a:xfrm>
          <a:prstGeom prst="rect">
            <a:avLst/>
          </a:prstGeom>
          <a:noFill/>
        </p:spPr>
        <p:txBody>
          <a:bodyPr wrap="square" rtlCol="0">
            <a:spAutoFit/>
          </a:bodyPr>
          <a:lstStyle/>
          <a:p>
            <a:pPr marL="0" marR="0" lvl="0" indent="0" defTabSz="742950" rtl="0" eaLnBrk="1" fontAlgn="auto" latinLnBrk="0" hangingPunct="1">
              <a:lnSpc>
                <a:spcPct val="130000"/>
              </a:lnSpc>
              <a:buClrTx/>
              <a:buSzTx/>
              <a:buFont typeface="+mj-lt"/>
              <a:buNone/>
              <a:tabLst/>
              <a:defRPr/>
            </a:pPr>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制作から広告を熟知したチームがサポートいたします。</a:t>
            </a:r>
            <a:endParaRPr lang="en-US" altLang="ja-JP" sz="1000" dirty="0">
              <a:latin typeface="Meiryo" panose="020B0604030504040204" pitchFamily="34" charset="-128"/>
              <a:ea typeface="Meiryo" panose="020B0604030504040204" pitchFamily="34" charset="-128"/>
            </a:endParaRPr>
          </a:p>
          <a:p>
            <a:pPr marL="0" marR="0" lvl="0" indent="0" defTabSz="742950" rtl="0" eaLnBrk="1" fontAlgn="auto" latinLnBrk="0" hangingPunct="1">
              <a:lnSpc>
                <a:spcPct val="130000"/>
              </a:lnSpc>
              <a:buClrTx/>
              <a:buSzTx/>
              <a:buFont typeface="+mj-lt"/>
              <a:buNone/>
              <a:tabLst/>
              <a:defRPr/>
            </a:pPr>
            <a:r>
              <a:rPr lang="ja-JP" altLang="en-US" sz="1000" dirty="0">
                <a:latin typeface="Meiryo" panose="020B0604030504040204" pitchFamily="34" charset="-128"/>
                <a:ea typeface="Meiryo" panose="020B0604030504040204" pitchFamily="34" charset="-128"/>
              </a:rPr>
              <a:t>　お気軽にお問い合わせください。</a:t>
            </a:r>
            <a:endParaRPr lang="en-US" altLang="ja-JP" sz="10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088284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1DE431F-FE18-52FB-78D1-4AD5B46283C1}"/>
              </a:ext>
            </a:extLst>
          </p:cNvPr>
          <p:cNvSpPr/>
          <p:nvPr/>
        </p:nvSpPr>
        <p:spPr>
          <a:xfrm>
            <a:off x="13697" y="655639"/>
            <a:ext cx="9906000" cy="681708"/>
          </a:xfrm>
          <a:prstGeom prst="rect">
            <a:avLst/>
          </a:prstGeom>
          <a:solidFill>
            <a:srgbClr val="E02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bg1"/>
              </a:solidFill>
              <a:effectLst/>
              <a:uLnTx/>
              <a:uFillTx/>
              <a:latin typeface="Calibri" panose="020F0502020204030204"/>
              <a:ea typeface="游ゴシック" panose="020B0400000000000000" pitchFamily="50" charset="-128"/>
              <a:cs typeface="+mn-cs"/>
            </a:endParaRPr>
          </a:p>
        </p:txBody>
      </p:sp>
      <p:sp>
        <p:nvSpPr>
          <p:cNvPr id="184" name="角丸四角形 183">
            <a:extLst>
              <a:ext uri="{FF2B5EF4-FFF2-40B4-BE49-F238E27FC236}">
                <a16:creationId xmlns:a16="http://schemas.microsoft.com/office/drawing/2014/main" id="{BF33008F-97F5-60FE-32D4-01889AAF147D}"/>
              </a:ext>
            </a:extLst>
          </p:cNvPr>
          <p:cNvSpPr/>
          <p:nvPr/>
        </p:nvSpPr>
        <p:spPr>
          <a:xfrm>
            <a:off x="8383746" y="2453898"/>
            <a:ext cx="832894" cy="3634145"/>
          </a:xfrm>
          <a:prstGeom prst="roundRect">
            <a:avLst>
              <a:gd name="adj" fmla="val 4626"/>
            </a:avLst>
          </a:prstGeom>
          <a:solidFill>
            <a:srgbClr val="A7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A70202"/>
              </a:solidFill>
            </a:endParaRPr>
          </a:p>
        </p:txBody>
      </p:sp>
      <p:sp>
        <p:nvSpPr>
          <p:cNvPr id="330" name="三角形 329">
            <a:extLst>
              <a:ext uri="{FF2B5EF4-FFF2-40B4-BE49-F238E27FC236}">
                <a16:creationId xmlns:a16="http://schemas.microsoft.com/office/drawing/2014/main" id="{5BB7FFCD-F957-5628-3819-A4AD04184542}"/>
              </a:ext>
            </a:extLst>
          </p:cNvPr>
          <p:cNvSpPr/>
          <p:nvPr/>
        </p:nvSpPr>
        <p:spPr>
          <a:xfrm rot="5400000">
            <a:off x="7872572" y="4152467"/>
            <a:ext cx="936918" cy="325412"/>
          </a:xfrm>
          <a:prstGeom prst="triangle">
            <a:avLst/>
          </a:prstGeom>
          <a:solidFill>
            <a:srgbClr val="FFE1E1"/>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角丸四角形 260">
            <a:extLst>
              <a:ext uri="{FF2B5EF4-FFF2-40B4-BE49-F238E27FC236}">
                <a16:creationId xmlns:a16="http://schemas.microsoft.com/office/drawing/2014/main" id="{864EB386-EC9B-3ACA-06D5-6A5CC8ACE31D}"/>
              </a:ext>
            </a:extLst>
          </p:cNvPr>
          <p:cNvSpPr/>
          <p:nvPr/>
        </p:nvSpPr>
        <p:spPr>
          <a:xfrm>
            <a:off x="7214711" y="2453898"/>
            <a:ext cx="1057139" cy="3634146"/>
          </a:xfrm>
          <a:prstGeom prst="roundRect">
            <a:avLst>
              <a:gd name="adj" fmla="val 4626"/>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C0C77364-AEE4-31F9-DC19-E9A0E7E74060}"/>
              </a:ext>
            </a:extLst>
          </p:cNvPr>
          <p:cNvGrpSpPr/>
          <p:nvPr/>
        </p:nvGrpSpPr>
        <p:grpSpPr>
          <a:xfrm>
            <a:off x="7349980" y="3817549"/>
            <a:ext cx="795537" cy="424292"/>
            <a:chOff x="7349980" y="3674025"/>
            <a:chExt cx="795537" cy="424292"/>
          </a:xfrm>
        </p:grpSpPr>
        <p:sp>
          <p:nvSpPr>
            <p:cNvPr id="13" name="台形 12">
              <a:extLst>
                <a:ext uri="{FF2B5EF4-FFF2-40B4-BE49-F238E27FC236}">
                  <a16:creationId xmlns:a16="http://schemas.microsoft.com/office/drawing/2014/main" id="{ED8A4E0B-3637-6949-1793-550B9D721542}"/>
                </a:ext>
              </a:extLst>
            </p:cNvPr>
            <p:cNvSpPr/>
            <p:nvPr/>
          </p:nvSpPr>
          <p:spPr>
            <a:xfrm>
              <a:off x="7349980" y="3674025"/>
              <a:ext cx="795537" cy="419755"/>
            </a:xfrm>
            <a:custGeom>
              <a:avLst/>
              <a:gdLst>
                <a:gd name="connsiteX0" fmla="*/ 0 w 793041"/>
                <a:gd name="connsiteY0" fmla="*/ 200941 h 200941"/>
                <a:gd name="connsiteX1" fmla="*/ 173380 w 793041"/>
                <a:gd name="connsiteY1" fmla="*/ 0 h 200941"/>
                <a:gd name="connsiteX2" fmla="*/ 619661 w 793041"/>
                <a:gd name="connsiteY2" fmla="*/ 0 h 200941"/>
                <a:gd name="connsiteX3" fmla="*/ 793041 w 793041"/>
                <a:gd name="connsiteY3" fmla="*/ 200941 h 200941"/>
                <a:gd name="connsiteX4" fmla="*/ 0 w 793041"/>
                <a:gd name="connsiteY4" fmla="*/ 200941 h 200941"/>
                <a:gd name="connsiteX0" fmla="*/ 0 w 793041"/>
                <a:gd name="connsiteY0" fmla="*/ 200941 h 200941"/>
                <a:gd name="connsiteX1" fmla="*/ 173380 w 793041"/>
                <a:gd name="connsiteY1" fmla="*/ 0 h 200941"/>
                <a:gd name="connsiteX2" fmla="*/ 619661 w 793041"/>
                <a:gd name="connsiteY2" fmla="*/ 0 h 200941"/>
                <a:gd name="connsiteX3" fmla="*/ 793041 w 793041"/>
                <a:gd name="connsiteY3" fmla="*/ 200941 h 200941"/>
                <a:gd name="connsiteX4" fmla="*/ 112365 w 793041"/>
                <a:gd name="connsiteY4" fmla="*/ 199038 h 200941"/>
                <a:gd name="connsiteX5" fmla="*/ 0 w 793041"/>
                <a:gd name="connsiteY5" fmla="*/ 200941 h 200941"/>
                <a:gd name="connsiteX0" fmla="*/ 0 w 793041"/>
                <a:gd name="connsiteY0" fmla="*/ 200941 h 204293"/>
                <a:gd name="connsiteX1" fmla="*/ 173380 w 793041"/>
                <a:gd name="connsiteY1" fmla="*/ 0 h 204293"/>
                <a:gd name="connsiteX2" fmla="*/ 619661 w 793041"/>
                <a:gd name="connsiteY2" fmla="*/ 0 h 204293"/>
                <a:gd name="connsiteX3" fmla="*/ 793041 w 793041"/>
                <a:gd name="connsiteY3" fmla="*/ 200941 h 204293"/>
                <a:gd name="connsiteX4" fmla="*/ 643137 w 793041"/>
                <a:gd name="connsiteY4" fmla="*/ 204293 h 204293"/>
                <a:gd name="connsiteX5" fmla="*/ 112365 w 793041"/>
                <a:gd name="connsiteY5" fmla="*/ 199038 h 204293"/>
                <a:gd name="connsiteX6" fmla="*/ 0 w 793041"/>
                <a:gd name="connsiteY6" fmla="*/ 200941 h 204293"/>
                <a:gd name="connsiteX0" fmla="*/ 0 w 795537"/>
                <a:gd name="connsiteY0" fmla="*/ 200941 h 414500"/>
                <a:gd name="connsiteX1" fmla="*/ 173380 w 795537"/>
                <a:gd name="connsiteY1" fmla="*/ 0 h 414500"/>
                <a:gd name="connsiteX2" fmla="*/ 619661 w 795537"/>
                <a:gd name="connsiteY2" fmla="*/ 0 h 414500"/>
                <a:gd name="connsiteX3" fmla="*/ 793041 w 795537"/>
                <a:gd name="connsiteY3" fmla="*/ 200941 h 414500"/>
                <a:gd name="connsiteX4" fmla="*/ 795537 w 795537"/>
                <a:gd name="connsiteY4" fmla="*/ 414500 h 414500"/>
                <a:gd name="connsiteX5" fmla="*/ 112365 w 795537"/>
                <a:gd name="connsiteY5" fmla="*/ 199038 h 414500"/>
                <a:gd name="connsiteX6" fmla="*/ 0 w 795537"/>
                <a:gd name="connsiteY6" fmla="*/ 200941 h 414500"/>
                <a:gd name="connsiteX0" fmla="*/ 0 w 795537"/>
                <a:gd name="connsiteY0" fmla="*/ 200941 h 419755"/>
                <a:gd name="connsiteX1" fmla="*/ 173380 w 795537"/>
                <a:gd name="connsiteY1" fmla="*/ 0 h 419755"/>
                <a:gd name="connsiteX2" fmla="*/ 619661 w 795537"/>
                <a:gd name="connsiteY2" fmla="*/ 0 h 419755"/>
                <a:gd name="connsiteX3" fmla="*/ 793041 w 795537"/>
                <a:gd name="connsiteY3" fmla="*/ 200941 h 419755"/>
                <a:gd name="connsiteX4" fmla="*/ 795537 w 795537"/>
                <a:gd name="connsiteY4" fmla="*/ 414500 h 419755"/>
                <a:gd name="connsiteX5" fmla="*/ 7261 w 795537"/>
                <a:gd name="connsiteY5" fmla="*/ 419755 h 419755"/>
                <a:gd name="connsiteX6" fmla="*/ 0 w 795537"/>
                <a:gd name="connsiteY6" fmla="*/ 200941 h 41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537" h="419755">
                  <a:moveTo>
                    <a:pt x="0" y="200941"/>
                  </a:moveTo>
                  <a:lnTo>
                    <a:pt x="173380" y="0"/>
                  </a:lnTo>
                  <a:lnTo>
                    <a:pt x="619661" y="0"/>
                  </a:lnTo>
                  <a:lnTo>
                    <a:pt x="793041" y="200941"/>
                  </a:lnTo>
                  <a:lnTo>
                    <a:pt x="795537" y="414500"/>
                  </a:lnTo>
                  <a:lnTo>
                    <a:pt x="7261" y="419755"/>
                  </a:lnTo>
                  <a:lnTo>
                    <a:pt x="0" y="200941"/>
                  </a:lnTo>
                  <a:close/>
                </a:path>
              </a:pathLst>
            </a:custGeom>
            <a:noFill/>
            <a:ln w="38100" cap="rnd">
              <a:solidFill>
                <a:srgbClr val="E0232F"/>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a:extLst>
                <a:ext uri="{FF2B5EF4-FFF2-40B4-BE49-F238E27FC236}">
                  <a16:creationId xmlns:a16="http://schemas.microsoft.com/office/drawing/2014/main" id="{6D9E54D6-D36A-D428-824F-F8DB322B34F0}"/>
                </a:ext>
              </a:extLst>
            </p:cNvPr>
            <p:cNvSpPr/>
            <p:nvPr/>
          </p:nvSpPr>
          <p:spPr>
            <a:xfrm rot="10800000">
              <a:off x="7355158" y="3888977"/>
              <a:ext cx="783541" cy="209340"/>
            </a:xfrm>
            <a:custGeom>
              <a:avLst/>
              <a:gdLst>
                <a:gd name="connsiteX0" fmla="*/ 802493 w 802493"/>
                <a:gd name="connsiteY0" fmla="*/ 223280 h 223280"/>
                <a:gd name="connsiteX1" fmla="*/ 565204 w 802493"/>
                <a:gd name="connsiteY1" fmla="*/ 223280 h 223280"/>
                <a:gd name="connsiteX2" fmla="*/ 523570 w 802493"/>
                <a:gd name="connsiteY2" fmla="*/ 161099 h 223280"/>
                <a:gd name="connsiteX3" fmla="*/ 274612 w 802493"/>
                <a:gd name="connsiteY3" fmla="*/ 161099 h 223280"/>
                <a:gd name="connsiteX4" fmla="*/ 232978 w 802493"/>
                <a:gd name="connsiteY4" fmla="*/ 223280 h 223280"/>
                <a:gd name="connsiteX5" fmla="*/ 0 w 802493"/>
                <a:gd name="connsiteY5" fmla="*/ 223280 h 223280"/>
                <a:gd name="connsiteX6" fmla="*/ 0 w 802493"/>
                <a:gd name="connsiteY6" fmla="*/ 0 h 223280"/>
                <a:gd name="connsiteX7" fmla="*/ 802493 w 802493"/>
                <a:gd name="connsiteY7" fmla="*/ 0 h 223280"/>
                <a:gd name="connsiteX8" fmla="*/ 802493 w 802493"/>
                <a:gd name="connsiteY8" fmla="*/ 223280 h 22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493" h="223280">
                  <a:moveTo>
                    <a:pt x="802493" y="223280"/>
                  </a:moveTo>
                  <a:lnTo>
                    <a:pt x="565204" y="223280"/>
                  </a:lnTo>
                  <a:lnTo>
                    <a:pt x="523570" y="161099"/>
                  </a:lnTo>
                  <a:lnTo>
                    <a:pt x="274612" y="161099"/>
                  </a:lnTo>
                  <a:lnTo>
                    <a:pt x="232978" y="223280"/>
                  </a:lnTo>
                  <a:lnTo>
                    <a:pt x="0" y="223280"/>
                  </a:lnTo>
                  <a:lnTo>
                    <a:pt x="0" y="0"/>
                  </a:lnTo>
                  <a:lnTo>
                    <a:pt x="802493" y="0"/>
                  </a:lnTo>
                  <a:lnTo>
                    <a:pt x="802493" y="223280"/>
                  </a:lnTo>
                  <a:close/>
                </a:path>
              </a:pathLst>
            </a:custGeom>
            <a:solidFill>
              <a:srgbClr val="E0232F"/>
            </a:solidFill>
            <a:ln w="25400" cap="rnd">
              <a:solidFill>
                <a:srgbClr val="E0232F"/>
              </a:solidFill>
              <a:roun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cxnSp>
        <p:nvCxnSpPr>
          <p:cNvPr id="335" name="カギ線コネクタ 334">
            <a:extLst>
              <a:ext uri="{FF2B5EF4-FFF2-40B4-BE49-F238E27FC236}">
                <a16:creationId xmlns:a16="http://schemas.microsoft.com/office/drawing/2014/main" id="{D0893D94-42B8-775C-1661-D44E0F085BDA}"/>
              </a:ext>
            </a:extLst>
          </p:cNvPr>
          <p:cNvCxnSpPr>
            <a:cxnSpLocks/>
          </p:cNvCxnSpPr>
          <p:nvPr/>
        </p:nvCxnSpPr>
        <p:spPr>
          <a:xfrm rot="5400000" flipH="1" flipV="1">
            <a:off x="5378327" y="-1926194"/>
            <a:ext cx="12025" cy="7596000"/>
          </a:xfrm>
          <a:prstGeom prst="bentConnector3">
            <a:avLst>
              <a:gd name="adj1" fmla="val 5187717"/>
            </a:avLst>
          </a:prstGeom>
          <a:ln w="19050" cap="rnd">
            <a:solidFill>
              <a:srgbClr val="E0232F"/>
            </a:solidFill>
            <a:prstDash val="sysDot"/>
            <a:round/>
          </a:ln>
        </p:spPr>
        <p:style>
          <a:lnRef idx="1">
            <a:schemeClr val="accent1"/>
          </a:lnRef>
          <a:fillRef idx="0">
            <a:schemeClr val="accent1"/>
          </a:fillRef>
          <a:effectRef idx="0">
            <a:schemeClr val="accent1"/>
          </a:effectRef>
          <a:fontRef idx="minor">
            <a:schemeClr val="tx1"/>
          </a:fontRef>
        </p:style>
      </p:cxnSp>
      <p:sp>
        <p:nvSpPr>
          <p:cNvPr id="329" name="三角形 328">
            <a:extLst>
              <a:ext uri="{FF2B5EF4-FFF2-40B4-BE49-F238E27FC236}">
                <a16:creationId xmlns:a16="http://schemas.microsoft.com/office/drawing/2014/main" id="{FA024195-354A-76B1-AA63-A28F08147D31}"/>
              </a:ext>
            </a:extLst>
          </p:cNvPr>
          <p:cNvSpPr/>
          <p:nvPr/>
        </p:nvSpPr>
        <p:spPr>
          <a:xfrm rot="5400000">
            <a:off x="6723996" y="4152467"/>
            <a:ext cx="936918" cy="325412"/>
          </a:xfrm>
          <a:prstGeom prst="triangle">
            <a:avLst/>
          </a:prstGeom>
          <a:solidFill>
            <a:schemeClr val="bg1"/>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角丸四角形 182">
            <a:extLst>
              <a:ext uri="{FF2B5EF4-FFF2-40B4-BE49-F238E27FC236}">
                <a16:creationId xmlns:a16="http://schemas.microsoft.com/office/drawing/2014/main" id="{08B06FC7-26E7-D409-2EB9-2F17D97A83CA}"/>
              </a:ext>
            </a:extLst>
          </p:cNvPr>
          <p:cNvSpPr/>
          <p:nvPr/>
        </p:nvSpPr>
        <p:spPr>
          <a:xfrm>
            <a:off x="5335712" y="2453897"/>
            <a:ext cx="1800000" cy="3634148"/>
          </a:xfrm>
          <a:prstGeom prst="roundRect">
            <a:avLst>
              <a:gd name="adj" fmla="val 4626"/>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三角形 327">
            <a:extLst>
              <a:ext uri="{FF2B5EF4-FFF2-40B4-BE49-F238E27FC236}">
                <a16:creationId xmlns:a16="http://schemas.microsoft.com/office/drawing/2014/main" id="{8BD62A56-E89F-2D73-B92B-99AF6975B1F7}"/>
              </a:ext>
            </a:extLst>
          </p:cNvPr>
          <p:cNvSpPr/>
          <p:nvPr/>
        </p:nvSpPr>
        <p:spPr>
          <a:xfrm rot="5400000">
            <a:off x="4872893" y="4152467"/>
            <a:ext cx="936918" cy="325412"/>
          </a:xfrm>
          <a:prstGeom prst="triangle">
            <a:avLst/>
          </a:prstGeom>
          <a:solidFill>
            <a:schemeClr val="bg1"/>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角丸四角形 232">
            <a:extLst>
              <a:ext uri="{FF2B5EF4-FFF2-40B4-BE49-F238E27FC236}">
                <a16:creationId xmlns:a16="http://schemas.microsoft.com/office/drawing/2014/main" id="{44044F1B-0A4B-5214-7E03-E10A06160E83}"/>
              </a:ext>
            </a:extLst>
          </p:cNvPr>
          <p:cNvSpPr/>
          <p:nvPr/>
        </p:nvSpPr>
        <p:spPr>
          <a:xfrm>
            <a:off x="3461242" y="2453898"/>
            <a:ext cx="1800000" cy="3634150"/>
          </a:xfrm>
          <a:prstGeom prst="roundRect">
            <a:avLst>
              <a:gd name="adj" fmla="val 4626"/>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三角形 326">
            <a:extLst>
              <a:ext uri="{FF2B5EF4-FFF2-40B4-BE49-F238E27FC236}">
                <a16:creationId xmlns:a16="http://schemas.microsoft.com/office/drawing/2014/main" id="{AAA776C0-6E66-ABC5-5DF1-A84F6B08EF00}"/>
              </a:ext>
            </a:extLst>
          </p:cNvPr>
          <p:cNvSpPr/>
          <p:nvPr/>
        </p:nvSpPr>
        <p:spPr>
          <a:xfrm rot="5400000">
            <a:off x="2999489" y="4152467"/>
            <a:ext cx="936918" cy="325412"/>
          </a:xfrm>
          <a:prstGeom prst="triangle">
            <a:avLst/>
          </a:prstGeom>
          <a:solidFill>
            <a:schemeClr val="bg1"/>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36AD98E-4644-7BC8-C1D9-0BB6D93D7657}"/>
              </a:ext>
            </a:extLst>
          </p:cNvPr>
          <p:cNvSpPr txBox="1"/>
          <p:nvPr/>
        </p:nvSpPr>
        <p:spPr>
          <a:xfrm>
            <a:off x="568977" y="154955"/>
            <a:ext cx="5946123" cy="400110"/>
          </a:xfrm>
          <a:prstGeom prst="rect">
            <a:avLst/>
          </a:prstGeom>
          <a:noFill/>
        </p:spPr>
        <p:txBody>
          <a:bodyPr wrap="square" rtlCol="0">
            <a:spAutoFit/>
          </a:bodyPr>
          <a:lstStyle/>
          <a:p>
            <a:r>
              <a:rPr lang="ja-JP" altLang="en-US" sz="2000" b="1" spc="300" dirty="0">
                <a:solidFill>
                  <a:srgbClr val="E0232F"/>
                </a:solidFill>
                <a:latin typeface="Meiryo" charset="-128"/>
                <a:ea typeface="Meiryo" charset="-128"/>
                <a:cs typeface="Meiryo" charset="-128"/>
              </a:rPr>
              <a:t>進行スケジュール </a:t>
            </a:r>
            <a:r>
              <a:rPr lang="ja-JP" altLang="en-US" sz="2000" b="1" spc="300">
                <a:solidFill>
                  <a:srgbClr val="E0232F"/>
                </a:solidFill>
                <a:latin typeface="Meiryo" charset="-128"/>
                <a:ea typeface="Meiryo" charset="-128"/>
                <a:cs typeface="Meiryo" charset="-128"/>
              </a:rPr>
              <a:t>イメージ </a:t>
            </a:r>
            <a:r>
              <a:rPr lang="ja-JP" altLang="en-US" sz="900">
                <a:solidFill>
                  <a:srgbClr val="E0232F"/>
                </a:solidFill>
                <a:latin typeface="Meiryo" charset="-128"/>
                <a:ea typeface="Meiryo" charset="-128"/>
                <a:cs typeface="Meiryo" charset="-128"/>
              </a:rPr>
              <a:t>（動画制作を含むプランの場合）</a:t>
            </a:r>
            <a:endParaRPr lang="ja-JP" altLang="en-US" sz="2000" dirty="0">
              <a:solidFill>
                <a:srgbClr val="E0232F"/>
              </a:solidFill>
              <a:latin typeface="Meiryo" charset="-128"/>
              <a:ea typeface="Meiryo" charset="-128"/>
              <a:cs typeface="Meiryo" charset="-128"/>
            </a:endParaRPr>
          </a:p>
        </p:txBody>
      </p:sp>
      <p:sp>
        <p:nvSpPr>
          <p:cNvPr id="35" name="テキスト ボックス 34">
            <a:extLst>
              <a:ext uri="{FF2B5EF4-FFF2-40B4-BE49-F238E27FC236}">
                <a16:creationId xmlns:a16="http://schemas.microsoft.com/office/drawing/2014/main" id="{0BC03810-3B49-DD68-B6F9-498F78C2B1F1}"/>
              </a:ext>
            </a:extLst>
          </p:cNvPr>
          <p:cNvSpPr txBox="1"/>
          <p:nvPr/>
        </p:nvSpPr>
        <p:spPr>
          <a:xfrm>
            <a:off x="1532999" y="6132812"/>
            <a:ext cx="7329647" cy="278153"/>
          </a:xfrm>
          <a:prstGeom prst="rect">
            <a:avLst/>
          </a:prstGeom>
          <a:noFill/>
        </p:spPr>
        <p:txBody>
          <a:bodyPr wrap="square">
            <a:spAutoFit/>
          </a:bodyPr>
          <a:lstStyle/>
          <a:p>
            <a:pPr>
              <a:lnSpc>
                <a:spcPct val="120000"/>
              </a:lnSpc>
            </a:pPr>
            <a:r>
              <a:rPr lang="en-US" altLang="ja-JP" sz="1050" dirty="0">
                <a:latin typeface="Meiryo" panose="020B0604030504040204" pitchFamily="34" charset="-128"/>
                <a:ea typeface="Meiryo" panose="020B0604030504040204" pitchFamily="34" charset="-128"/>
              </a:rPr>
              <a:t>※</a:t>
            </a:r>
            <a:r>
              <a:rPr lang="ja-JP" altLang="en-US" sz="1050" dirty="0">
                <a:latin typeface="Meiryo" panose="020B0604030504040204" pitchFamily="34" charset="-128"/>
                <a:ea typeface="Meiryo" panose="020B0604030504040204" pitchFamily="34" charset="-128"/>
              </a:rPr>
              <a:t>プランの一部とカスタマイズ内容によってスケジュールが変動いたします。詳しくはお問い合わせください。</a:t>
            </a:r>
            <a:endParaRPr lang="en-US" altLang="ja-JP" sz="1050" dirty="0">
              <a:latin typeface="Meiryo" panose="020B0604030504040204" pitchFamily="34" charset="-128"/>
              <a:ea typeface="Meiryo" panose="020B0604030504040204" pitchFamily="34" charset="-128"/>
            </a:endParaRPr>
          </a:p>
        </p:txBody>
      </p:sp>
      <p:sp>
        <p:nvSpPr>
          <p:cNvPr id="171" name="テキスト ボックス 170">
            <a:extLst>
              <a:ext uri="{FF2B5EF4-FFF2-40B4-BE49-F238E27FC236}">
                <a16:creationId xmlns:a16="http://schemas.microsoft.com/office/drawing/2014/main" id="{C5583B78-0A5E-06A5-E1E5-FA406AC8CBE7}"/>
              </a:ext>
            </a:extLst>
          </p:cNvPr>
          <p:cNvSpPr txBox="1"/>
          <p:nvPr/>
        </p:nvSpPr>
        <p:spPr>
          <a:xfrm>
            <a:off x="1532999" y="6339110"/>
            <a:ext cx="7329647" cy="278153"/>
          </a:xfrm>
          <a:prstGeom prst="rect">
            <a:avLst/>
          </a:prstGeom>
          <a:noFill/>
        </p:spPr>
        <p:txBody>
          <a:bodyPr wrap="square">
            <a:spAutoFit/>
          </a:bodyPr>
          <a:lstStyle/>
          <a:p>
            <a:pPr>
              <a:lnSpc>
                <a:spcPct val="120000"/>
              </a:lnSpc>
            </a:pPr>
            <a:r>
              <a:rPr lang="en-US" altLang="ja-JP" sz="1050" dirty="0">
                <a:latin typeface="Meiryo" panose="020B0604030504040204" pitchFamily="34" charset="-128"/>
                <a:ea typeface="Meiryo" panose="020B0604030504040204" pitchFamily="34" charset="-128"/>
              </a:rPr>
              <a:t>※</a:t>
            </a:r>
            <a:r>
              <a:rPr lang="ja-JP" altLang="en-US" sz="1050" dirty="0">
                <a:latin typeface="Meiryo" panose="020B0604030504040204" pitchFamily="34" charset="-128"/>
                <a:ea typeface="Meiryo" panose="020B0604030504040204" pitchFamily="34" charset="-128"/>
              </a:rPr>
              <a:t>媒体によって</a:t>
            </a:r>
            <a:r>
              <a:rPr lang="ja-JP" altLang="en-US" sz="1050" u="sng" dirty="0">
                <a:latin typeface="Meiryo" panose="020B0604030504040204" pitchFamily="34" charset="-128"/>
                <a:ea typeface="Meiryo" panose="020B0604030504040204" pitchFamily="34" charset="-128"/>
              </a:rPr>
              <a:t>広告出稿制限がかかる業種・訴求</a:t>
            </a:r>
            <a:r>
              <a:rPr lang="ja-JP" altLang="en-US" sz="1050" dirty="0">
                <a:latin typeface="Meiryo" panose="020B0604030504040204" pitchFamily="34" charset="-128"/>
                <a:ea typeface="Meiryo" panose="020B0604030504040204" pitchFamily="34" charset="-128"/>
              </a:rPr>
              <a:t>がございます。出稿をご検討の際は事前にご相談ください。</a:t>
            </a:r>
            <a:endParaRPr lang="en-US" altLang="ja-JP" sz="1050" dirty="0">
              <a:latin typeface="Meiryo" panose="020B0604030504040204" pitchFamily="34" charset="-128"/>
              <a:ea typeface="Meiryo" panose="020B0604030504040204" pitchFamily="34" charset="-128"/>
            </a:endParaRPr>
          </a:p>
        </p:txBody>
      </p:sp>
      <p:sp>
        <p:nvSpPr>
          <p:cNvPr id="198" name="角丸四角形 197">
            <a:extLst>
              <a:ext uri="{FF2B5EF4-FFF2-40B4-BE49-F238E27FC236}">
                <a16:creationId xmlns:a16="http://schemas.microsoft.com/office/drawing/2014/main" id="{577A8C41-48D3-AA56-3260-BC5ADD248008}"/>
              </a:ext>
            </a:extLst>
          </p:cNvPr>
          <p:cNvSpPr/>
          <p:nvPr/>
        </p:nvSpPr>
        <p:spPr>
          <a:xfrm>
            <a:off x="1576474" y="2453898"/>
            <a:ext cx="1800000" cy="3634149"/>
          </a:xfrm>
          <a:prstGeom prst="roundRect">
            <a:avLst>
              <a:gd name="adj" fmla="val 4626"/>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Google Shape;586;p20">
            <a:extLst>
              <a:ext uri="{FF2B5EF4-FFF2-40B4-BE49-F238E27FC236}">
                <a16:creationId xmlns:a16="http://schemas.microsoft.com/office/drawing/2014/main" id="{51F5903D-1AEB-AD9B-0B4F-7158F3B0C92A}"/>
              </a:ext>
            </a:extLst>
          </p:cNvPr>
          <p:cNvSpPr/>
          <p:nvPr/>
        </p:nvSpPr>
        <p:spPr>
          <a:xfrm>
            <a:off x="753207" y="1843984"/>
            <a:ext cx="843294" cy="496268"/>
          </a:xfrm>
          <a:prstGeom prst="homePlate">
            <a:avLst>
              <a:gd name="adj" fmla="val 27091"/>
            </a:avLst>
          </a:prstGeom>
          <a:solidFill>
            <a:schemeClr val="tx1">
              <a:lumMod val="50000"/>
              <a:lumOff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Meiryo"/>
              <a:ea typeface="Meiryo"/>
              <a:cs typeface="Meiryo"/>
              <a:sym typeface="Meiryo"/>
            </a:endParaRPr>
          </a:p>
        </p:txBody>
      </p:sp>
      <p:sp>
        <p:nvSpPr>
          <p:cNvPr id="242" name="Google Shape;587;p20">
            <a:extLst>
              <a:ext uri="{FF2B5EF4-FFF2-40B4-BE49-F238E27FC236}">
                <a16:creationId xmlns:a16="http://schemas.microsoft.com/office/drawing/2014/main" id="{F3B9DF52-CEFA-736B-B200-5CFD7B4EA672}"/>
              </a:ext>
            </a:extLst>
          </p:cNvPr>
          <p:cNvSpPr/>
          <p:nvPr/>
        </p:nvSpPr>
        <p:spPr>
          <a:xfrm>
            <a:off x="1561665" y="1841153"/>
            <a:ext cx="6824913" cy="487909"/>
          </a:xfrm>
          <a:prstGeom prst="chevron">
            <a:avLst>
              <a:gd name="adj" fmla="val 24110"/>
            </a:avLst>
          </a:prstGeom>
          <a:solidFill>
            <a:srgbClr val="E023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Meiryo"/>
              <a:ea typeface="Meiryo"/>
              <a:cs typeface="Meiryo"/>
              <a:sym typeface="Meiryo"/>
            </a:endParaRPr>
          </a:p>
        </p:txBody>
      </p:sp>
      <p:sp>
        <p:nvSpPr>
          <p:cNvPr id="243" name="Google Shape;592;p20">
            <a:extLst>
              <a:ext uri="{FF2B5EF4-FFF2-40B4-BE49-F238E27FC236}">
                <a16:creationId xmlns:a16="http://schemas.microsoft.com/office/drawing/2014/main" id="{48D09122-EB15-975C-A511-CA3F57B667D5}"/>
              </a:ext>
            </a:extLst>
          </p:cNvPr>
          <p:cNvSpPr/>
          <p:nvPr/>
        </p:nvSpPr>
        <p:spPr>
          <a:xfrm>
            <a:off x="3206391" y="1924776"/>
            <a:ext cx="3499414"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b="1" spc="300" dirty="0">
                <a:solidFill>
                  <a:schemeClr val="bg1"/>
                </a:solidFill>
                <a:latin typeface="Meiryo" panose="020B0604030504040204" pitchFamily="34" charset="-128"/>
                <a:ea typeface="Meiryo" panose="020B0604030504040204" pitchFamily="34" charset="-128"/>
              </a:rPr>
              <a:t>動画制作フロー</a:t>
            </a:r>
            <a:endParaRPr b="1" spc="300" dirty="0">
              <a:solidFill>
                <a:schemeClr val="bg1"/>
              </a:solidFill>
              <a:latin typeface="Meiryo" panose="020B0604030504040204" pitchFamily="34" charset="-128"/>
              <a:ea typeface="Meiryo" panose="020B0604030504040204" pitchFamily="34" charset="-128"/>
            </a:endParaRPr>
          </a:p>
        </p:txBody>
      </p:sp>
      <p:sp>
        <p:nvSpPr>
          <p:cNvPr id="244" name="Google Shape;593;p20">
            <a:extLst>
              <a:ext uri="{FF2B5EF4-FFF2-40B4-BE49-F238E27FC236}">
                <a16:creationId xmlns:a16="http://schemas.microsoft.com/office/drawing/2014/main" id="{E3282C31-E5D2-FECE-DD06-AA6EF828FCFB}"/>
              </a:ext>
            </a:extLst>
          </p:cNvPr>
          <p:cNvSpPr/>
          <p:nvPr/>
        </p:nvSpPr>
        <p:spPr>
          <a:xfrm>
            <a:off x="818838" y="1853179"/>
            <a:ext cx="613658"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400" b="1">
                <a:solidFill>
                  <a:schemeClr val="lt1"/>
                </a:solidFill>
                <a:latin typeface="Meiryo"/>
                <a:ea typeface="Meiryo"/>
                <a:cs typeface="Meiryo"/>
                <a:sym typeface="Meiryo"/>
              </a:rPr>
              <a:t>事前</a:t>
            </a:r>
            <a:endParaRPr lang="en-US" altLang="ja-JP" sz="1400" b="1" dirty="0">
              <a:solidFill>
                <a:schemeClr val="lt1"/>
              </a:solidFill>
              <a:latin typeface="Meiryo"/>
              <a:ea typeface="Meiryo"/>
              <a:cs typeface="Meiryo"/>
              <a:sym typeface="Meiryo"/>
            </a:endParaRPr>
          </a:p>
          <a:p>
            <a:pPr marL="0" marR="0" lvl="0" indent="0" algn="ctr" rtl="0">
              <a:spcBef>
                <a:spcPts val="0"/>
              </a:spcBef>
              <a:spcAft>
                <a:spcPts val="0"/>
              </a:spcAft>
              <a:buNone/>
            </a:pPr>
            <a:r>
              <a:rPr lang="ja-JP" altLang="en-US" sz="1400" b="1">
                <a:solidFill>
                  <a:schemeClr val="lt1"/>
                </a:solidFill>
                <a:latin typeface="Meiryo"/>
                <a:ea typeface="Meiryo"/>
                <a:cs typeface="Meiryo"/>
                <a:sym typeface="Meiryo"/>
              </a:rPr>
              <a:t>相談</a:t>
            </a:r>
            <a:endParaRPr dirty="0"/>
          </a:p>
        </p:txBody>
      </p:sp>
      <p:sp>
        <p:nvSpPr>
          <p:cNvPr id="245" name="Google Shape;567;p20">
            <a:extLst>
              <a:ext uri="{FF2B5EF4-FFF2-40B4-BE49-F238E27FC236}">
                <a16:creationId xmlns:a16="http://schemas.microsoft.com/office/drawing/2014/main" id="{FB02C42D-D246-C6F0-E58D-C820C848C12C}"/>
              </a:ext>
            </a:extLst>
          </p:cNvPr>
          <p:cNvSpPr txBox="1"/>
          <p:nvPr/>
        </p:nvSpPr>
        <p:spPr>
          <a:xfrm>
            <a:off x="1711460" y="2619932"/>
            <a:ext cx="1586681" cy="33851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ja-JP" altLang="en-US" sz="1600" b="1" dirty="0">
                <a:solidFill>
                  <a:srgbClr val="E0232F"/>
                </a:solidFill>
                <a:latin typeface="Meiryo"/>
                <a:ea typeface="Meiryo"/>
                <a:cs typeface="Meiryo"/>
                <a:sym typeface="Meiryo"/>
              </a:rPr>
              <a:t>準　備</a:t>
            </a:r>
            <a:endParaRPr lang="en-US" altLang="ja-JP" sz="1600" b="1" dirty="0">
              <a:solidFill>
                <a:srgbClr val="E0232F"/>
              </a:solidFill>
              <a:latin typeface="Meiryo"/>
              <a:ea typeface="Meiryo"/>
              <a:cs typeface="Meiryo"/>
              <a:sym typeface="Meiryo"/>
            </a:endParaRPr>
          </a:p>
        </p:txBody>
      </p:sp>
      <p:sp>
        <p:nvSpPr>
          <p:cNvPr id="246" name="Google Shape;587;p20">
            <a:extLst>
              <a:ext uri="{FF2B5EF4-FFF2-40B4-BE49-F238E27FC236}">
                <a16:creationId xmlns:a16="http://schemas.microsoft.com/office/drawing/2014/main" id="{420B8EC2-1C42-7D9D-CE4A-670840A7824B}"/>
              </a:ext>
            </a:extLst>
          </p:cNvPr>
          <p:cNvSpPr/>
          <p:nvPr/>
        </p:nvSpPr>
        <p:spPr>
          <a:xfrm>
            <a:off x="8346106" y="1841154"/>
            <a:ext cx="965534" cy="496268"/>
          </a:xfrm>
          <a:prstGeom prst="chevron">
            <a:avLst>
              <a:gd name="adj" fmla="val 22000"/>
            </a:avLst>
          </a:prstGeom>
          <a:solidFill>
            <a:srgbClr val="A702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rgbClr val="E0232F"/>
              </a:solidFill>
              <a:latin typeface="Meiryo"/>
              <a:ea typeface="Meiryo"/>
              <a:cs typeface="Meiryo"/>
              <a:sym typeface="Meiryo"/>
            </a:endParaRPr>
          </a:p>
        </p:txBody>
      </p:sp>
      <p:sp>
        <p:nvSpPr>
          <p:cNvPr id="247" name="Google Shape;569;p20">
            <a:extLst>
              <a:ext uri="{FF2B5EF4-FFF2-40B4-BE49-F238E27FC236}">
                <a16:creationId xmlns:a16="http://schemas.microsoft.com/office/drawing/2014/main" id="{599D7CEA-937F-0E4A-2D31-D69D655FDEBA}"/>
              </a:ext>
            </a:extLst>
          </p:cNvPr>
          <p:cNvSpPr txBox="1"/>
          <p:nvPr/>
        </p:nvSpPr>
        <p:spPr>
          <a:xfrm>
            <a:off x="8561655" y="3149658"/>
            <a:ext cx="461635" cy="2160149"/>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b="1" dirty="0">
                <a:solidFill>
                  <a:srgbClr val="FFFF00"/>
                </a:solidFill>
                <a:latin typeface="Meiryo"/>
                <a:ea typeface="Meiryo"/>
                <a:cs typeface="Meiryo"/>
                <a:sym typeface="Meiryo"/>
              </a:rPr>
              <a:t>広告出稿スタート</a:t>
            </a:r>
            <a:endParaRPr b="1" dirty="0">
              <a:solidFill>
                <a:srgbClr val="FFFF00"/>
              </a:solidFill>
              <a:latin typeface="Meiryo"/>
              <a:ea typeface="Meiryo"/>
              <a:cs typeface="Meiryo"/>
              <a:sym typeface="Meiryo"/>
            </a:endParaRPr>
          </a:p>
        </p:txBody>
      </p:sp>
      <p:sp>
        <p:nvSpPr>
          <p:cNvPr id="248" name="Google Shape;593;p20">
            <a:extLst>
              <a:ext uri="{FF2B5EF4-FFF2-40B4-BE49-F238E27FC236}">
                <a16:creationId xmlns:a16="http://schemas.microsoft.com/office/drawing/2014/main" id="{F098805F-6AA5-F6DF-9E62-B2CBF6D0208A}"/>
              </a:ext>
            </a:extLst>
          </p:cNvPr>
          <p:cNvSpPr/>
          <p:nvPr/>
        </p:nvSpPr>
        <p:spPr>
          <a:xfrm>
            <a:off x="8453722" y="1853179"/>
            <a:ext cx="613659"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400" b="1">
                <a:solidFill>
                  <a:srgbClr val="FFFF00"/>
                </a:solidFill>
                <a:latin typeface="Meiryo"/>
                <a:ea typeface="Meiryo"/>
                <a:sym typeface="Meiryo"/>
              </a:rPr>
              <a:t>広告</a:t>
            </a:r>
            <a:endParaRPr lang="en-US" altLang="ja-JP" sz="1400" b="1" dirty="0">
              <a:solidFill>
                <a:srgbClr val="FFFF00"/>
              </a:solidFill>
              <a:latin typeface="Meiryo"/>
              <a:ea typeface="Meiryo"/>
              <a:sym typeface="Meiryo"/>
            </a:endParaRPr>
          </a:p>
          <a:p>
            <a:pPr marL="0" marR="0" lvl="0" indent="0" algn="ctr" rtl="0">
              <a:spcBef>
                <a:spcPts val="0"/>
              </a:spcBef>
              <a:spcAft>
                <a:spcPts val="0"/>
              </a:spcAft>
              <a:buNone/>
            </a:pPr>
            <a:r>
              <a:rPr lang="ja-JP" altLang="en-US" sz="1400" b="1">
                <a:solidFill>
                  <a:srgbClr val="FFFF00"/>
                </a:solidFill>
                <a:latin typeface="Meiryo"/>
                <a:ea typeface="Meiryo"/>
                <a:sym typeface="Meiryo"/>
              </a:rPr>
              <a:t>出稿</a:t>
            </a:r>
            <a:endParaRPr dirty="0">
              <a:solidFill>
                <a:srgbClr val="FFFF00"/>
              </a:solidFill>
            </a:endParaRPr>
          </a:p>
        </p:txBody>
      </p:sp>
      <p:sp>
        <p:nvSpPr>
          <p:cNvPr id="249" name="Google Shape;567;p20">
            <a:extLst>
              <a:ext uri="{FF2B5EF4-FFF2-40B4-BE49-F238E27FC236}">
                <a16:creationId xmlns:a16="http://schemas.microsoft.com/office/drawing/2014/main" id="{03D2BB9B-AA2F-F1E6-A0C8-ACF47C8085A3}"/>
              </a:ext>
            </a:extLst>
          </p:cNvPr>
          <p:cNvSpPr txBox="1"/>
          <p:nvPr/>
        </p:nvSpPr>
        <p:spPr>
          <a:xfrm>
            <a:off x="3767511" y="2619932"/>
            <a:ext cx="1143101" cy="33851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ja-JP" altLang="en-US" sz="1600" b="1" dirty="0">
                <a:solidFill>
                  <a:srgbClr val="E0232F"/>
                </a:solidFill>
                <a:latin typeface="Meiryo"/>
                <a:ea typeface="Meiryo"/>
                <a:cs typeface="Meiryo"/>
                <a:sym typeface="Meiryo"/>
              </a:rPr>
              <a:t>構成提案</a:t>
            </a:r>
            <a:endParaRPr lang="en-US" altLang="ja-JP" sz="1600" b="1" dirty="0">
              <a:solidFill>
                <a:srgbClr val="E0232F"/>
              </a:solidFill>
              <a:latin typeface="Meiryo"/>
              <a:ea typeface="Meiryo"/>
              <a:cs typeface="Meiryo"/>
              <a:sym typeface="Meiryo"/>
            </a:endParaRPr>
          </a:p>
        </p:txBody>
      </p:sp>
      <p:sp>
        <p:nvSpPr>
          <p:cNvPr id="251" name="Google Shape;567;p20">
            <a:extLst>
              <a:ext uri="{FF2B5EF4-FFF2-40B4-BE49-F238E27FC236}">
                <a16:creationId xmlns:a16="http://schemas.microsoft.com/office/drawing/2014/main" id="{39BB590C-FD08-FE76-2061-B6A0E4BCCDF9}"/>
              </a:ext>
            </a:extLst>
          </p:cNvPr>
          <p:cNvSpPr txBox="1"/>
          <p:nvPr/>
        </p:nvSpPr>
        <p:spPr>
          <a:xfrm>
            <a:off x="5654179" y="2618428"/>
            <a:ext cx="1163066" cy="33851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ja-JP" altLang="en-US" sz="1600" b="1" dirty="0">
                <a:solidFill>
                  <a:srgbClr val="E0232F"/>
                </a:solidFill>
                <a:latin typeface="Meiryo"/>
                <a:ea typeface="Meiryo"/>
                <a:cs typeface="Meiryo"/>
                <a:sym typeface="Meiryo"/>
              </a:rPr>
              <a:t>動画提案</a:t>
            </a:r>
            <a:endParaRPr lang="en-US" altLang="ja-JP" sz="1600" b="1" dirty="0">
              <a:solidFill>
                <a:srgbClr val="E0232F"/>
              </a:solidFill>
              <a:latin typeface="Meiryo"/>
              <a:ea typeface="Meiryo"/>
              <a:cs typeface="Meiryo"/>
              <a:sym typeface="Meiryo"/>
            </a:endParaRPr>
          </a:p>
        </p:txBody>
      </p:sp>
      <p:cxnSp>
        <p:nvCxnSpPr>
          <p:cNvPr id="255" name="直線コネクタ 254">
            <a:extLst>
              <a:ext uri="{FF2B5EF4-FFF2-40B4-BE49-F238E27FC236}">
                <a16:creationId xmlns:a16="http://schemas.microsoft.com/office/drawing/2014/main" id="{86548089-349F-DB76-5828-FE974856510B}"/>
              </a:ext>
            </a:extLst>
          </p:cNvPr>
          <p:cNvCxnSpPr>
            <a:cxnSpLocks/>
          </p:cNvCxnSpPr>
          <p:nvPr/>
        </p:nvCxnSpPr>
        <p:spPr>
          <a:xfrm>
            <a:off x="1778740" y="3307773"/>
            <a:ext cx="136095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6" name="グループ化 255">
            <a:extLst>
              <a:ext uri="{FF2B5EF4-FFF2-40B4-BE49-F238E27FC236}">
                <a16:creationId xmlns:a16="http://schemas.microsoft.com/office/drawing/2014/main" id="{852B78CF-A37C-DB40-20AC-460272800B24}"/>
              </a:ext>
            </a:extLst>
          </p:cNvPr>
          <p:cNvGrpSpPr/>
          <p:nvPr/>
        </p:nvGrpSpPr>
        <p:grpSpPr>
          <a:xfrm>
            <a:off x="5511826" y="3472860"/>
            <a:ext cx="1446102" cy="745190"/>
            <a:chOff x="5551248" y="3387996"/>
            <a:chExt cx="1117600" cy="508000"/>
          </a:xfrm>
        </p:grpSpPr>
        <p:pic>
          <p:nvPicPr>
            <p:cNvPr id="257" name="図 256">
              <a:extLst>
                <a:ext uri="{FF2B5EF4-FFF2-40B4-BE49-F238E27FC236}">
                  <a16:creationId xmlns:a16="http://schemas.microsoft.com/office/drawing/2014/main" id="{40278D97-D0C6-ED3B-9109-FE83C86923A1}"/>
                </a:ext>
              </a:extLst>
            </p:cNvPr>
            <p:cNvPicPr>
              <a:picLocks noChangeAspect="1"/>
            </p:cNvPicPr>
            <p:nvPr/>
          </p:nvPicPr>
          <p:blipFill>
            <a:blip r:embed="rId3"/>
            <a:stretch>
              <a:fillRect/>
            </a:stretch>
          </p:blipFill>
          <p:spPr>
            <a:xfrm>
              <a:off x="5551248" y="3387996"/>
              <a:ext cx="1117600" cy="508000"/>
            </a:xfrm>
            <a:prstGeom prst="rect">
              <a:avLst/>
            </a:prstGeom>
          </p:spPr>
        </p:pic>
        <p:pic>
          <p:nvPicPr>
            <p:cNvPr id="258" name="図 257">
              <a:extLst>
                <a:ext uri="{FF2B5EF4-FFF2-40B4-BE49-F238E27FC236}">
                  <a16:creationId xmlns:a16="http://schemas.microsoft.com/office/drawing/2014/main" id="{A20D4E03-5D02-54C1-F6C4-47603EC8A803}"/>
                </a:ext>
              </a:extLst>
            </p:cNvPr>
            <p:cNvPicPr>
              <a:picLocks noChangeAspect="1"/>
            </p:cNvPicPr>
            <p:nvPr/>
          </p:nvPicPr>
          <p:blipFill>
            <a:blip r:embed="rId4"/>
            <a:stretch>
              <a:fillRect/>
            </a:stretch>
          </p:blipFill>
          <p:spPr>
            <a:xfrm>
              <a:off x="5713008" y="3429000"/>
              <a:ext cx="787400" cy="457200"/>
            </a:xfrm>
            <a:prstGeom prst="rect">
              <a:avLst/>
            </a:prstGeom>
          </p:spPr>
        </p:pic>
      </p:grpSp>
      <p:grpSp>
        <p:nvGrpSpPr>
          <p:cNvPr id="263" name="グループ化 262">
            <a:extLst>
              <a:ext uri="{FF2B5EF4-FFF2-40B4-BE49-F238E27FC236}">
                <a16:creationId xmlns:a16="http://schemas.microsoft.com/office/drawing/2014/main" id="{34AF71FD-97E1-B898-3D81-8A0536A0DAE9}"/>
              </a:ext>
            </a:extLst>
          </p:cNvPr>
          <p:cNvGrpSpPr/>
          <p:nvPr/>
        </p:nvGrpSpPr>
        <p:grpSpPr>
          <a:xfrm>
            <a:off x="1792945" y="3938220"/>
            <a:ext cx="1283781" cy="876302"/>
            <a:chOff x="1727948" y="2958474"/>
            <a:chExt cx="966175" cy="659506"/>
          </a:xfrm>
        </p:grpSpPr>
        <p:pic>
          <p:nvPicPr>
            <p:cNvPr id="264" name="図 263">
              <a:extLst>
                <a:ext uri="{FF2B5EF4-FFF2-40B4-BE49-F238E27FC236}">
                  <a16:creationId xmlns:a16="http://schemas.microsoft.com/office/drawing/2014/main" id="{B8F7631D-96F1-5078-4276-01201AFAEE5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27948" y="2958474"/>
              <a:ext cx="966175" cy="659506"/>
            </a:xfrm>
            <a:prstGeom prst="rect">
              <a:avLst/>
            </a:prstGeom>
          </p:spPr>
        </p:pic>
        <p:sp>
          <p:nvSpPr>
            <p:cNvPr id="265" name="正方形/長方形 264">
              <a:extLst>
                <a:ext uri="{FF2B5EF4-FFF2-40B4-BE49-F238E27FC236}">
                  <a16:creationId xmlns:a16="http://schemas.microsoft.com/office/drawing/2014/main" id="{2336A917-D4F3-0A60-F69C-41F238D4A8DF}"/>
                </a:ext>
              </a:extLst>
            </p:cNvPr>
            <p:cNvSpPr/>
            <p:nvPr/>
          </p:nvSpPr>
          <p:spPr>
            <a:xfrm rot="971084">
              <a:off x="1842552" y="3164939"/>
              <a:ext cx="805077" cy="275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600" b="1" dirty="0">
                  <a:solidFill>
                    <a:schemeClr val="tx1">
                      <a:lumMod val="75000"/>
                      <a:lumOff val="25000"/>
                      <a:alpha val="57000"/>
                    </a:schemeClr>
                  </a:solidFill>
                  <a:latin typeface="Meiryo" charset="-128"/>
                  <a:ea typeface="Meiryo" charset="-128"/>
                  <a:cs typeface="Meiryo" charset="-128"/>
                </a:rPr>
                <a:t>SAMPLE</a:t>
              </a:r>
            </a:p>
          </p:txBody>
        </p:sp>
      </p:grpSp>
      <p:sp>
        <p:nvSpPr>
          <p:cNvPr id="266" name="正方形/長方形 265">
            <a:extLst>
              <a:ext uri="{FF2B5EF4-FFF2-40B4-BE49-F238E27FC236}">
                <a16:creationId xmlns:a16="http://schemas.microsoft.com/office/drawing/2014/main" id="{1BF02BA9-4A21-4996-3B36-188C8DD7F36E}"/>
              </a:ext>
            </a:extLst>
          </p:cNvPr>
          <p:cNvSpPr/>
          <p:nvPr/>
        </p:nvSpPr>
        <p:spPr>
          <a:xfrm>
            <a:off x="1716315" y="3424627"/>
            <a:ext cx="1443745" cy="223280"/>
          </a:xfrm>
          <a:prstGeom prst="rect">
            <a:avLst/>
          </a:prstGeom>
          <a:solidFill>
            <a:srgbClr val="E023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267" name="正方形/長方形 266">
            <a:extLst>
              <a:ext uri="{FF2B5EF4-FFF2-40B4-BE49-F238E27FC236}">
                <a16:creationId xmlns:a16="http://schemas.microsoft.com/office/drawing/2014/main" id="{1FD2766F-4088-1F5D-3008-3422501CB836}"/>
              </a:ext>
            </a:extLst>
          </p:cNvPr>
          <p:cNvSpPr/>
          <p:nvPr/>
        </p:nvSpPr>
        <p:spPr>
          <a:xfrm>
            <a:off x="1996633" y="3431584"/>
            <a:ext cx="1016336" cy="167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900" b="1">
                <a:solidFill>
                  <a:schemeClr val="bg1"/>
                </a:solidFill>
                <a:latin typeface="Meiryo" charset="-128"/>
                <a:ea typeface="Meiryo" charset="-128"/>
                <a:cs typeface="Meiryo" charset="-128"/>
              </a:rPr>
              <a:t>素材</a:t>
            </a:r>
            <a:endParaRPr lang="ja-JP" altLang="en-US" sz="900" b="1" dirty="0">
              <a:solidFill>
                <a:schemeClr val="bg1"/>
              </a:solidFill>
              <a:latin typeface="Meiryo" charset="-128"/>
              <a:ea typeface="Meiryo" charset="-128"/>
              <a:cs typeface="Meiryo" charset="-128"/>
            </a:endParaRPr>
          </a:p>
        </p:txBody>
      </p:sp>
      <p:sp>
        <p:nvSpPr>
          <p:cNvPr id="268" name="正方形/長方形 267">
            <a:extLst>
              <a:ext uri="{FF2B5EF4-FFF2-40B4-BE49-F238E27FC236}">
                <a16:creationId xmlns:a16="http://schemas.microsoft.com/office/drawing/2014/main" id="{F7AC8D67-18BA-B54C-2628-966B8BE49607}"/>
              </a:ext>
            </a:extLst>
          </p:cNvPr>
          <p:cNvSpPr/>
          <p:nvPr/>
        </p:nvSpPr>
        <p:spPr>
          <a:xfrm>
            <a:off x="1791450" y="3662565"/>
            <a:ext cx="1328202" cy="276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600" b="1">
                <a:solidFill>
                  <a:schemeClr val="tx1"/>
                </a:solidFill>
                <a:latin typeface="Meiryo" charset="-128"/>
                <a:ea typeface="Meiryo" charset="-128"/>
                <a:cs typeface="Meiryo" charset="-128"/>
              </a:rPr>
              <a:t>チラシ</a:t>
            </a:r>
            <a:r>
              <a:rPr lang="ja-JP" altLang="en-US" sz="500" b="1">
                <a:solidFill>
                  <a:schemeClr val="tx1"/>
                </a:solidFill>
                <a:latin typeface="Meiryo" charset="-128"/>
                <a:ea typeface="Meiryo" charset="-128"/>
                <a:cs typeface="Meiryo" charset="-128"/>
              </a:rPr>
              <a:t>・</a:t>
            </a:r>
            <a:r>
              <a:rPr lang="ja-JP" altLang="en-US" sz="600" b="1">
                <a:solidFill>
                  <a:schemeClr val="tx1"/>
                </a:solidFill>
                <a:latin typeface="Meiryo" charset="-128"/>
                <a:ea typeface="Meiryo" charset="-128"/>
                <a:cs typeface="Meiryo" charset="-128"/>
              </a:rPr>
              <a:t>パンフ</a:t>
            </a:r>
            <a:r>
              <a:rPr lang="ja-JP" altLang="en-US" sz="400" b="1">
                <a:solidFill>
                  <a:schemeClr val="tx1"/>
                </a:solidFill>
                <a:latin typeface="Meiryo" charset="-128"/>
                <a:ea typeface="Meiryo" charset="-128"/>
                <a:cs typeface="Meiryo" charset="-128"/>
              </a:rPr>
              <a:t>データ</a:t>
            </a:r>
            <a:r>
              <a:rPr lang="ja-JP" altLang="en-US" sz="500" b="1">
                <a:solidFill>
                  <a:schemeClr val="tx1"/>
                </a:solidFill>
                <a:latin typeface="Meiryo" charset="-128"/>
                <a:ea typeface="Meiryo" charset="-128"/>
                <a:cs typeface="Meiryo" charset="-128"/>
              </a:rPr>
              <a:t>・</a:t>
            </a:r>
            <a:r>
              <a:rPr lang="en-US" altLang="ja-JP" sz="600" b="1" dirty="0">
                <a:solidFill>
                  <a:schemeClr val="tx1"/>
                </a:solidFill>
                <a:latin typeface="Meiryo" charset="-128"/>
                <a:ea typeface="Meiryo" charset="-128"/>
                <a:cs typeface="Meiryo" charset="-128"/>
              </a:rPr>
              <a:t>WEB</a:t>
            </a:r>
            <a:r>
              <a:rPr lang="ja-JP" altLang="en-US" sz="400" b="1">
                <a:solidFill>
                  <a:schemeClr val="tx1"/>
                </a:solidFill>
                <a:latin typeface="Meiryo" charset="-128"/>
                <a:ea typeface="Meiryo" charset="-128"/>
                <a:cs typeface="Meiryo" charset="-128"/>
              </a:rPr>
              <a:t>元データ</a:t>
            </a:r>
            <a:endParaRPr lang="en-US" altLang="ja-JP" sz="600" b="1" dirty="0">
              <a:solidFill>
                <a:schemeClr val="tx1"/>
              </a:solidFill>
              <a:latin typeface="Meiryo" charset="-128"/>
              <a:ea typeface="Meiryo" charset="-128"/>
              <a:cs typeface="Meiryo" charset="-128"/>
            </a:endParaRPr>
          </a:p>
          <a:p>
            <a:r>
              <a:rPr lang="ja-JP" altLang="en-US" sz="600" b="1">
                <a:solidFill>
                  <a:schemeClr val="tx1"/>
                </a:solidFill>
                <a:latin typeface="Meiryo" charset="-128"/>
                <a:ea typeface="Meiryo" charset="-128"/>
                <a:cs typeface="Meiryo" charset="-128"/>
              </a:rPr>
              <a:t>動画データ</a:t>
            </a:r>
            <a:r>
              <a:rPr lang="ja-JP" altLang="en-US" sz="600" b="1" dirty="0">
                <a:solidFill>
                  <a:schemeClr val="tx1"/>
                </a:solidFill>
                <a:latin typeface="Meiryo" charset="-128"/>
                <a:ea typeface="Meiryo" charset="-128"/>
                <a:cs typeface="Meiryo" charset="-128"/>
              </a:rPr>
              <a:t>等</a:t>
            </a:r>
            <a:endParaRPr lang="en-US" altLang="ja-JP" sz="600" b="1" dirty="0">
              <a:solidFill>
                <a:schemeClr val="tx1"/>
              </a:solidFill>
              <a:latin typeface="Meiryo" charset="-128"/>
              <a:ea typeface="Meiryo" charset="-128"/>
              <a:cs typeface="Meiryo" charset="-128"/>
            </a:endParaRPr>
          </a:p>
        </p:txBody>
      </p:sp>
      <p:pic>
        <p:nvPicPr>
          <p:cNvPr id="270" name="グラフィックス 269" descr="バッジ: チェックマーク 1 単色塗りつぶし">
            <a:extLst>
              <a:ext uri="{FF2B5EF4-FFF2-40B4-BE49-F238E27FC236}">
                <a16:creationId xmlns:a16="http://schemas.microsoft.com/office/drawing/2014/main" id="{84242076-8794-EC0A-BFFC-06953691DCC1}"/>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26721" y="3430090"/>
            <a:ext cx="206319" cy="206319"/>
          </a:xfrm>
          <a:prstGeom prst="rect">
            <a:avLst/>
          </a:prstGeom>
        </p:spPr>
      </p:pic>
      <p:sp>
        <p:nvSpPr>
          <p:cNvPr id="271" name="Google Shape;567;p20">
            <a:extLst>
              <a:ext uri="{FF2B5EF4-FFF2-40B4-BE49-F238E27FC236}">
                <a16:creationId xmlns:a16="http://schemas.microsoft.com/office/drawing/2014/main" id="{7579E43E-4951-D655-F3BC-6CD75B0B8A4C}"/>
              </a:ext>
            </a:extLst>
          </p:cNvPr>
          <p:cNvSpPr txBox="1"/>
          <p:nvPr/>
        </p:nvSpPr>
        <p:spPr>
          <a:xfrm>
            <a:off x="1686164" y="2945362"/>
            <a:ext cx="1586681" cy="23079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ja-JP" altLang="en-US" sz="900">
                <a:solidFill>
                  <a:schemeClr val="dk1"/>
                </a:solidFill>
                <a:latin typeface="Meiryo"/>
                <a:ea typeface="Meiryo"/>
                <a:cs typeface="Meiryo"/>
                <a:sym typeface="Meiryo"/>
              </a:rPr>
              <a:t>準備物は</a:t>
            </a:r>
            <a:r>
              <a:rPr lang="en-US" altLang="ja-JP" sz="900" dirty="0">
                <a:solidFill>
                  <a:schemeClr val="dk1"/>
                </a:solidFill>
                <a:latin typeface="Meiryo"/>
                <a:ea typeface="Meiryo"/>
                <a:cs typeface="Meiryo"/>
                <a:sym typeface="Meiryo"/>
              </a:rPr>
              <a:t>2</a:t>
            </a:r>
            <a:r>
              <a:rPr lang="ja-JP" altLang="en-US" sz="900">
                <a:solidFill>
                  <a:schemeClr val="dk1"/>
                </a:solidFill>
                <a:latin typeface="Meiryo"/>
                <a:ea typeface="Meiryo"/>
                <a:cs typeface="Meiryo"/>
                <a:sym typeface="Meiryo"/>
              </a:rPr>
              <a:t>点</a:t>
            </a:r>
            <a:endParaRPr lang="en-US" altLang="ja-JP" sz="900" dirty="0">
              <a:solidFill>
                <a:schemeClr val="dk1"/>
              </a:solidFill>
              <a:latin typeface="Meiryo"/>
              <a:ea typeface="Meiryo"/>
              <a:cs typeface="Meiryo"/>
              <a:sym typeface="Meiryo"/>
            </a:endParaRPr>
          </a:p>
        </p:txBody>
      </p:sp>
      <p:sp>
        <p:nvSpPr>
          <p:cNvPr id="272" name="正方形/長方形 271">
            <a:extLst>
              <a:ext uri="{FF2B5EF4-FFF2-40B4-BE49-F238E27FC236}">
                <a16:creationId xmlns:a16="http://schemas.microsoft.com/office/drawing/2014/main" id="{E81853D5-F7BE-A5B0-F4D0-148FC0612C59}"/>
              </a:ext>
            </a:extLst>
          </p:cNvPr>
          <p:cNvSpPr/>
          <p:nvPr/>
        </p:nvSpPr>
        <p:spPr>
          <a:xfrm>
            <a:off x="1716315" y="4859672"/>
            <a:ext cx="1443745" cy="223280"/>
          </a:xfrm>
          <a:prstGeom prst="rect">
            <a:avLst/>
          </a:prstGeom>
          <a:solidFill>
            <a:srgbClr val="E023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273" name="正方形/長方形 272">
            <a:extLst>
              <a:ext uri="{FF2B5EF4-FFF2-40B4-BE49-F238E27FC236}">
                <a16:creationId xmlns:a16="http://schemas.microsoft.com/office/drawing/2014/main" id="{35B1E6C0-FB3A-3E39-4E76-52ED2E3382C8}"/>
              </a:ext>
            </a:extLst>
          </p:cNvPr>
          <p:cNvSpPr/>
          <p:nvPr/>
        </p:nvSpPr>
        <p:spPr>
          <a:xfrm>
            <a:off x="1996633" y="4866629"/>
            <a:ext cx="1143060" cy="167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900" b="1">
                <a:solidFill>
                  <a:schemeClr val="bg1"/>
                </a:solidFill>
                <a:latin typeface="Meiryo" charset="-128"/>
                <a:ea typeface="Meiryo" charset="-128"/>
                <a:cs typeface="Meiryo" charset="-128"/>
              </a:rPr>
              <a:t>ヒアリングシート</a:t>
            </a:r>
            <a:endParaRPr lang="ja-JP" altLang="en-US" sz="900" b="1" dirty="0">
              <a:solidFill>
                <a:schemeClr val="bg1"/>
              </a:solidFill>
              <a:latin typeface="Meiryo" charset="-128"/>
              <a:ea typeface="Meiryo" charset="-128"/>
              <a:cs typeface="Meiryo" charset="-128"/>
            </a:endParaRPr>
          </a:p>
        </p:txBody>
      </p:sp>
      <p:pic>
        <p:nvPicPr>
          <p:cNvPr id="274" name="グラフィックス 273" descr="バッジ: チェックマーク 1 単色塗りつぶし">
            <a:extLst>
              <a:ext uri="{FF2B5EF4-FFF2-40B4-BE49-F238E27FC236}">
                <a16:creationId xmlns:a16="http://schemas.microsoft.com/office/drawing/2014/main" id="{176E3E0F-1FCA-3752-6ECA-151F017F3977}"/>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26721" y="4865135"/>
            <a:ext cx="206319" cy="206319"/>
          </a:xfrm>
          <a:prstGeom prst="rect">
            <a:avLst/>
          </a:prstGeom>
        </p:spPr>
      </p:pic>
      <p:cxnSp>
        <p:nvCxnSpPr>
          <p:cNvPr id="275" name="直線コネクタ 274">
            <a:extLst>
              <a:ext uri="{FF2B5EF4-FFF2-40B4-BE49-F238E27FC236}">
                <a16:creationId xmlns:a16="http://schemas.microsoft.com/office/drawing/2014/main" id="{AE4D0A6E-38D5-279C-EB1D-D9BC675DF635}"/>
              </a:ext>
            </a:extLst>
          </p:cNvPr>
          <p:cNvCxnSpPr>
            <a:cxnSpLocks/>
          </p:cNvCxnSpPr>
          <p:nvPr/>
        </p:nvCxnSpPr>
        <p:spPr>
          <a:xfrm>
            <a:off x="3643826" y="3307773"/>
            <a:ext cx="136095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6" name="グループ化 275">
            <a:extLst>
              <a:ext uri="{FF2B5EF4-FFF2-40B4-BE49-F238E27FC236}">
                <a16:creationId xmlns:a16="http://schemas.microsoft.com/office/drawing/2014/main" id="{A2B3E98D-5F32-8CC6-C9A6-755BADF4585B}"/>
              </a:ext>
            </a:extLst>
          </p:cNvPr>
          <p:cNvGrpSpPr/>
          <p:nvPr/>
        </p:nvGrpSpPr>
        <p:grpSpPr>
          <a:xfrm>
            <a:off x="3725987" y="3467388"/>
            <a:ext cx="1286260" cy="1539815"/>
            <a:chOff x="-2397202" y="878904"/>
            <a:chExt cx="4290755" cy="5136580"/>
          </a:xfrm>
        </p:grpSpPr>
        <p:pic>
          <p:nvPicPr>
            <p:cNvPr id="277" name="図 276">
              <a:extLst>
                <a:ext uri="{FF2B5EF4-FFF2-40B4-BE49-F238E27FC236}">
                  <a16:creationId xmlns:a16="http://schemas.microsoft.com/office/drawing/2014/main" id="{7C74B87A-5A24-AAEE-8906-D86524BBB3C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251961" y="878904"/>
              <a:ext cx="3909392" cy="5136580"/>
            </a:xfrm>
            <a:prstGeom prst="rect">
              <a:avLst/>
            </a:prstGeom>
          </p:spPr>
        </p:pic>
        <p:sp>
          <p:nvSpPr>
            <p:cNvPr id="278" name="正方形/長方形 277">
              <a:extLst>
                <a:ext uri="{FF2B5EF4-FFF2-40B4-BE49-F238E27FC236}">
                  <a16:creationId xmlns:a16="http://schemas.microsoft.com/office/drawing/2014/main" id="{0775A2C4-73C7-DE18-9783-334EC378396E}"/>
                </a:ext>
              </a:extLst>
            </p:cNvPr>
            <p:cNvSpPr/>
            <p:nvPr/>
          </p:nvSpPr>
          <p:spPr>
            <a:xfrm rot="971084">
              <a:off x="-2397202" y="3032437"/>
              <a:ext cx="4290755" cy="865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b="1" dirty="0">
                  <a:solidFill>
                    <a:schemeClr val="tx1">
                      <a:lumMod val="75000"/>
                      <a:lumOff val="25000"/>
                      <a:alpha val="30000"/>
                    </a:schemeClr>
                  </a:solidFill>
                  <a:latin typeface="Meiryo" charset="-128"/>
                  <a:ea typeface="Meiryo" charset="-128"/>
                  <a:cs typeface="Meiryo" charset="-128"/>
                </a:rPr>
                <a:t>SAMPLE</a:t>
              </a:r>
            </a:p>
          </p:txBody>
        </p:sp>
      </p:grpSp>
      <p:sp>
        <p:nvSpPr>
          <p:cNvPr id="279" name="Google Shape;567;p20">
            <a:extLst>
              <a:ext uri="{FF2B5EF4-FFF2-40B4-BE49-F238E27FC236}">
                <a16:creationId xmlns:a16="http://schemas.microsoft.com/office/drawing/2014/main" id="{154C96D1-09CB-7D6F-0FD4-6B2E248D9AE9}"/>
              </a:ext>
            </a:extLst>
          </p:cNvPr>
          <p:cNvSpPr txBox="1"/>
          <p:nvPr/>
        </p:nvSpPr>
        <p:spPr>
          <a:xfrm>
            <a:off x="3523274" y="2957487"/>
            <a:ext cx="1586681" cy="23079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ja-JP" altLang="en-US" sz="900">
                <a:solidFill>
                  <a:schemeClr val="dk1"/>
                </a:solidFill>
                <a:latin typeface="Meiryo"/>
                <a:ea typeface="Meiryo"/>
                <a:cs typeface="Meiryo"/>
                <a:sym typeface="Meiryo"/>
              </a:rPr>
              <a:t>構成を絵コンテで提出</a:t>
            </a:r>
            <a:endParaRPr lang="en-US" altLang="ja-JP" sz="900" dirty="0">
              <a:solidFill>
                <a:schemeClr val="dk1"/>
              </a:solidFill>
              <a:latin typeface="Meiryo"/>
              <a:ea typeface="Meiryo"/>
              <a:cs typeface="Meiryo"/>
              <a:sym typeface="Meiryo"/>
            </a:endParaRPr>
          </a:p>
        </p:txBody>
      </p:sp>
      <p:cxnSp>
        <p:nvCxnSpPr>
          <p:cNvPr id="282" name="直線コネクタ 281">
            <a:extLst>
              <a:ext uri="{FF2B5EF4-FFF2-40B4-BE49-F238E27FC236}">
                <a16:creationId xmlns:a16="http://schemas.microsoft.com/office/drawing/2014/main" id="{5D00614D-B217-1401-D5AE-E6B77B8B12F9}"/>
              </a:ext>
            </a:extLst>
          </p:cNvPr>
          <p:cNvCxnSpPr>
            <a:cxnSpLocks/>
          </p:cNvCxnSpPr>
          <p:nvPr/>
        </p:nvCxnSpPr>
        <p:spPr>
          <a:xfrm>
            <a:off x="5554401" y="3307773"/>
            <a:ext cx="136095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3" name="Google Shape;567;p20">
            <a:extLst>
              <a:ext uri="{FF2B5EF4-FFF2-40B4-BE49-F238E27FC236}">
                <a16:creationId xmlns:a16="http://schemas.microsoft.com/office/drawing/2014/main" id="{AE35AE3C-482E-4584-F79A-5E80C25E220E}"/>
              </a:ext>
            </a:extLst>
          </p:cNvPr>
          <p:cNvSpPr txBox="1"/>
          <p:nvPr/>
        </p:nvSpPr>
        <p:spPr>
          <a:xfrm>
            <a:off x="5433849" y="2957487"/>
            <a:ext cx="1586681" cy="23079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ja-JP" altLang="en-US" sz="900" dirty="0">
                <a:solidFill>
                  <a:schemeClr val="dk1"/>
                </a:solidFill>
                <a:latin typeface="Meiryo"/>
                <a:ea typeface="Meiryo"/>
                <a:cs typeface="Meiryo"/>
                <a:sym typeface="Meiryo"/>
              </a:rPr>
              <a:t>演出を加えた動画提出</a:t>
            </a:r>
            <a:endParaRPr lang="en-US" altLang="ja-JP" sz="900" dirty="0">
              <a:solidFill>
                <a:schemeClr val="dk1"/>
              </a:solidFill>
              <a:latin typeface="Meiryo"/>
              <a:ea typeface="Meiryo"/>
              <a:cs typeface="Meiryo"/>
              <a:sym typeface="Meiryo"/>
            </a:endParaRPr>
          </a:p>
        </p:txBody>
      </p:sp>
      <p:sp>
        <p:nvSpPr>
          <p:cNvPr id="291" name="正方形/長方形 290">
            <a:extLst>
              <a:ext uri="{FF2B5EF4-FFF2-40B4-BE49-F238E27FC236}">
                <a16:creationId xmlns:a16="http://schemas.microsoft.com/office/drawing/2014/main" id="{84214A51-E877-1EDD-74C8-8D03A9506B4A}"/>
              </a:ext>
            </a:extLst>
          </p:cNvPr>
          <p:cNvSpPr/>
          <p:nvPr/>
        </p:nvSpPr>
        <p:spPr>
          <a:xfrm>
            <a:off x="5718877" y="4634865"/>
            <a:ext cx="1442131" cy="740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sz="900" b="1" dirty="0">
                <a:solidFill>
                  <a:schemeClr val="tx1"/>
                </a:solidFill>
                <a:latin typeface="Meiryo" charset="-128"/>
                <a:ea typeface="Meiryo" charset="-128"/>
                <a:cs typeface="Meiryo" charset="-128"/>
              </a:rPr>
              <a:t>お任せ音源収録</a:t>
            </a:r>
            <a:endParaRPr lang="en-US" altLang="ja-JP" sz="900" b="1" dirty="0">
              <a:solidFill>
                <a:schemeClr val="tx1"/>
              </a:solidFill>
              <a:latin typeface="Meiryo" charset="-128"/>
              <a:ea typeface="Meiryo" charset="-128"/>
              <a:cs typeface="Meiryo" charset="-128"/>
            </a:endParaRPr>
          </a:p>
          <a:p>
            <a:pPr>
              <a:lnSpc>
                <a:spcPct val="150000"/>
              </a:lnSpc>
            </a:pPr>
            <a:r>
              <a:rPr lang="ja-JP" altLang="en-US" sz="800" dirty="0">
                <a:solidFill>
                  <a:schemeClr val="tx1"/>
                </a:solidFill>
                <a:latin typeface="Meiryo" charset="-128"/>
                <a:ea typeface="Meiryo" charset="-128"/>
                <a:cs typeface="Meiryo" charset="-128"/>
              </a:rPr>
              <a:t>・ナレーション</a:t>
            </a:r>
            <a:endParaRPr lang="en-US" altLang="ja-JP" sz="800" dirty="0">
              <a:solidFill>
                <a:schemeClr val="tx1"/>
              </a:solidFill>
              <a:latin typeface="Meiryo" charset="-128"/>
              <a:ea typeface="Meiryo" charset="-128"/>
              <a:cs typeface="Meiryo" charset="-128"/>
            </a:endParaRPr>
          </a:p>
          <a:p>
            <a:pPr>
              <a:lnSpc>
                <a:spcPct val="150000"/>
              </a:lnSpc>
            </a:pPr>
            <a:r>
              <a:rPr lang="ja-JP" altLang="en-US" sz="800" dirty="0">
                <a:solidFill>
                  <a:schemeClr val="tx1"/>
                </a:solidFill>
                <a:latin typeface="Meiryo" charset="-128"/>
                <a:ea typeface="Meiryo" charset="-128"/>
                <a:cs typeface="Meiryo" charset="-128"/>
              </a:rPr>
              <a:t>・効果音</a:t>
            </a:r>
            <a:endParaRPr lang="en-US" altLang="ja-JP" sz="800" dirty="0">
              <a:solidFill>
                <a:schemeClr val="tx1"/>
              </a:solidFill>
              <a:latin typeface="Meiryo" charset="-128"/>
              <a:ea typeface="Meiryo" charset="-128"/>
              <a:cs typeface="Meiryo" charset="-128"/>
            </a:endParaRPr>
          </a:p>
          <a:p>
            <a:pPr>
              <a:lnSpc>
                <a:spcPct val="150000"/>
              </a:lnSpc>
            </a:pPr>
            <a:r>
              <a:rPr lang="ja-JP" altLang="en-US" sz="800" dirty="0">
                <a:solidFill>
                  <a:schemeClr val="tx1"/>
                </a:solidFill>
                <a:latin typeface="Meiryo" charset="-128"/>
                <a:ea typeface="Meiryo" charset="-128"/>
                <a:cs typeface="Meiryo" charset="-128"/>
              </a:rPr>
              <a:t>・</a:t>
            </a:r>
            <a:r>
              <a:rPr lang="en-US" altLang="ja-JP" sz="800" dirty="0">
                <a:solidFill>
                  <a:schemeClr val="tx1"/>
                </a:solidFill>
                <a:latin typeface="Meiryo" charset="-128"/>
                <a:ea typeface="Meiryo" charset="-128"/>
                <a:cs typeface="Meiryo" charset="-128"/>
              </a:rPr>
              <a:t>BGM</a:t>
            </a:r>
          </a:p>
        </p:txBody>
      </p:sp>
      <p:sp>
        <p:nvSpPr>
          <p:cNvPr id="296" name="正方形/長方形 295">
            <a:extLst>
              <a:ext uri="{FF2B5EF4-FFF2-40B4-BE49-F238E27FC236}">
                <a16:creationId xmlns:a16="http://schemas.microsoft.com/office/drawing/2014/main" id="{EA9D8389-3210-04EA-9204-C1C9EA49637F}"/>
              </a:ext>
            </a:extLst>
          </p:cNvPr>
          <p:cNvSpPr/>
          <p:nvPr/>
        </p:nvSpPr>
        <p:spPr>
          <a:xfrm>
            <a:off x="5725819" y="4351400"/>
            <a:ext cx="1354751" cy="230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900" b="1" dirty="0">
                <a:solidFill>
                  <a:schemeClr val="tx1"/>
                </a:solidFill>
                <a:latin typeface="Meiryo" charset="-128"/>
                <a:ea typeface="Meiryo" charset="-128"/>
                <a:cs typeface="Meiryo" charset="-128"/>
              </a:rPr>
              <a:t>動画確認</a:t>
            </a:r>
            <a:r>
              <a:rPr lang="en-US" altLang="ja-JP" sz="900" b="1" dirty="0">
                <a:solidFill>
                  <a:schemeClr val="tx1"/>
                </a:solidFill>
                <a:latin typeface="Meiryo" charset="-128"/>
                <a:ea typeface="Meiryo" charset="-128"/>
                <a:cs typeface="Meiryo" charset="-128"/>
              </a:rPr>
              <a:t>/</a:t>
            </a:r>
            <a:r>
              <a:rPr lang="ja-JP" altLang="en-US" sz="900" b="1" dirty="0">
                <a:solidFill>
                  <a:schemeClr val="tx1"/>
                </a:solidFill>
                <a:latin typeface="Meiryo" charset="-128"/>
                <a:ea typeface="Meiryo" charset="-128"/>
                <a:cs typeface="Meiryo" charset="-128"/>
              </a:rPr>
              <a:t>修正</a:t>
            </a:r>
            <a:endParaRPr lang="en-US" altLang="ja-JP" sz="700" dirty="0">
              <a:solidFill>
                <a:srgbClr val="FF0000"/>
              </a:solidFill>
              <a:latin typeface="Meiryo" charset="-128"/>
              <a:ea typeface="Meiryo" charset="-128"/>
              <a:cs typeface="Meiryo" charset="-128"/>
            </a:endParaRPr>
          </a:p>
        </p:txBody>
      </p:sp>
      <p:pic>
        <p:nvPicPr>
          <p:cNvPr id="297" name="グラフィックス 296" descr="バッジ: チェックマーク 1 単色塗りつぶし">
            <a:extLst>
              <a:ext uri="{FF2B5EF4-FFF2-40B4-BE49-F238E27FC236}">
                <a16:creationId xmlns:a16="http://schemas.microsoft.com/office/drawing/2014/main" id="{35E50B30-9506-82A3-84E2-FA52CF551576}"/>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583979" y="4350393"/>
            <a:ext cx="206319" cy="206319"/>
          </a:xfrm>
          <a:prstGeom prst="rect">
            <a:avLst/>
          </a:prstGeom>
        </p:spPr>
      </p:pic>
      <p:sp>
        <p:nvSpPr>
          <p:cNvPr id="298" name="Google Shape;567;p20">
            <a:extLst>
              <a:ext uri="{FF2B5EF4-FFF2-40B4-BE49-F238E27FC236}">
                <a16:creationId xmlns:a16="http://schemas.microsoft.com/office/drawing/2014/main" id="{F483C774-DA3D-2D05-C832-ADFA0F330D03}"/>
              </a:ext>
            </a:extLst>
          </p:cNvPr>
          <p:cNvSpPr txBox="1"/>
          <p:nvPr/>
        </p:nvSpPr>
        <p:spPr>
          <a:xfrm>
            <a:off x="7296880" y="2618428"/>
            <a:ext cx="897660" cy="33851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ja-JP" altLang="en-US" sz="1600" b="1" dirty="0">
                <a:solidFill>
                  <a:srgbClr val="E0232F"/>
                </a:solidFill>
                <a:latin typeface="Meiryo"/>
                <a:ea typeface="Meiryo"/>
                <a:cs typeface="Meiryo"/>
                <a:sym typeface="Meiryo"/>
              </a:rPr>
              <a:t>入　稿</a:t>
            </a:r>
            <a:endParaRPr lang="en-US" altLang="ja-JP" sz="1600" b="1" dirty="0">
              <a:solidFill>
                <a:srgbClr val="E0232F"/>
              </a:solidFill>
              <a:latin typeface="Meiryo"/>
              <a:ea typeface="Meiryo"/>
              <a:cs typeface="Meiryo"/>
              <a:sym typeface="Meiryo"/>
            </a:endParaRPr>
          </a:p>
        </p:txBody>
      </p:sp>
      <p:cxnSp>
        <p:nvCxnSpPr>
          <p:cNvPr id="299" name="直線コネクタ 298">
            <a:extLst>
              <a:ext uri="{FF2B5EF4-FFF2-40B4-BE49-F238E27FC236}">
                <a16:creationId xmlns:a16="http://schemas.microsoft.com/office/drawing/2014/main" id="{93BA301D-2518-3B4D-CEE6-7A2A4E26612E}"/>
              </a:ext>
            </a:extLst>
          </p:cNvPr>
          <p:cNvCxnSpPr>
            <a:cxnSpLocks/>
          </p:cNvCxnSpPr>
          <p:nvPr/>
        </p:nvCxnSpPr>
        <p:spPr>
          <a:xfrm>
            <a:off x="7331710" y="3307773"/>
            <a:ext cx="828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1" name="Google Shape;567;p20">
            <a:extLst>
              <a:ext uri="{FF2B5EF4-FFF2-40B4-BE49-F238E27FC236}">
                <a16:creationId xmlns:a16="http://schemas.microsoft.com/office/drawing/2014/main" id="{D8BB1C5E-453D-78CD-3E99-5B832068A007}"/>
              </a:ext>
            </a:extLst>
          </p:cNvPr>
          <p:cNvSpPr txBox="1"/>
          <p:nvPr/>
        </p:nvSpPr>
        <p:spPr>
          <a:xfrm>
            <a:off x="7328351" y="2945362"/>
            <a:ext cx="793723" cy="23079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ja-JP" altLang="en-US" sz="900" dirty="0">
                <a:solidFill>
                  <a:schemeClr val="dk1"/>
                </a:solidFill>
                <a:latin typeface="Meiryo"/>
                <a:ea typeface="Meiryo"/>
                <a:cs typeface="Meiryo"/>
                <a:sym typeface="Meiryo"/>
              </a:rPr>
              <a:t>入稿物</a:t>
            </a:r>
            <a:r>
              <a:rPr lang="en-US" altLang="ja-JP" sz="900" dirty="0">
                <a:solidFill>
                  <a:schemeClr val="dk1"/>
                </a:solidFill>
                <a:latin typeface="Meiryo"/>
                <a:ea typeface="Meiryo"/>
                <a:cs typeface="Meiryo"/>
                <a:sym typeface="Meiryo"/>
              </a:rPr>
              <a:t>3</a:t>
            </a:r>
            <a:r>
              <a:rPr lang="ja-JP" altLang="en-US" sz="900" dirty="0">
                <a:solidFill>
                  <a:schemeClr val="dk1"/>
                </a:solidFill>
                <a:latin typeface="Meiryo"/>
                <a:ea typeface="Meiryo"/>
                <a:cs typeface="Meiryo"/>
                <a:sym typeface="Meiryo"/>
              </a:rPr>
              <a:t>点</a:t>
            </a:r>
            <a:endParaRPr lang="en-US" altLang="ja-JP" sz="900" dirty="0">
              <a:solidFill>
                <a:schemeClr val="dk1"/>
              </a:solidFill>
              <a:latin typeface="Meiryo"/>
              <a:ea typeface="Meiryo"/>
              <a:cs typeface="Meiryo"/>
              <a:sym typeface="Meiryo"/>
            </a:endParaRPr>
          </a:p>
        </p:txBody>
      </p:sp>
      <p:sp>
        <p:nvSpPr>
          <p:cNvPr id="302" name="正方形/長方形 301">
            <a:extLst>
              <a:ext uri="{FF2B5EF4-FFF2-40B4-BE49-F238E27FC236}">
                <a16:creationId xmlns:a16="http://schemas.microsoft.com/office/drawing/2014/main" id="{29ABC1EE-97AA-D317-E4C2-4321A2D91BA8}"/>
              </a:ext>
            </a:extLst>
          </p:cNvPr>
          <p:cNvSpPr/>
          <p:nvPr/>
        </p:nvSpPr>
        <p:spPr>
          <a:xfrm>
            <a:off x="7314577" y="4420303"/>
            <a:ext cx="863848" cy="223280"/>
          </a:xfrm>
          <a:prstGeom prst="rect">
            <a:avLst/>
          </a:prstGeom>
          <a:solidFill>
            <a:srgbClr val="E023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303" name="正方形/長方形 302">
            <a:extLst>
              <a:ext uri="{FF2B5EF4-FFF2-40B4-BE49-F238E27FC236}">
                <a16:creationId xmlns:a16="http://schemas.microsoft.com/office/drawing/2014/main" id="{2663598E-CFE1-EFE3-FF63-762FF7C75ECC}"/>
              </a:ext>
            </a:extLst>
          </p:cNvPr>
          <p:cNvSpPr/>
          <p:nvPr/>
        </p:nvSpPr>
        <p:spPr>
          <a:xfrm>
            <a:off x="7465422" y="4427259"/>
            <a:ext cx="640175" cy="216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900" b="1">
                <a:solidFill>
                  <a:schemeClr val="bg1"/>
                </a:solidFill>
                <a:latin typeface="Meiryo" charset="-128"/>
                <a:ea typeface="Meiryo" charset="-128"/>
                <a:cs typeface="Meiryo" charset="-128"/>
              </a:rPr>
              <a:t>入稿動画</a:t>
            </a:r>
            <a:endParaRPr lang="ja-JP" altLang="en-US" sz="900" b="1" dirty="0">
              <a:solidFill>
                <a:schemeClr val="bg1"/>
              </a:solidFill>
              <a:latin typeface="Meiryo" charset="-128"/>
              <a:ea typeface="Meiryo" charset="-128"/>
              <a:cs typeface="Meiryo" charset="-128"/>
            </a:endParaRPr>
          </a:p>
        </p:txBody>
      </p:sp>
      <p:pic>
        <p:nvPicPr>
          <p:cNvPr id="304" name="グラフィックス 303" descr="バッジ: チェックマーク 1 単色塗りつぶし">
            <a:extLst>
              <a:ext uri="{FF2B5EF4-FFF2-40B4-BE49-F238E27FC236}">
                <a16:creationId xmlns:a16="http://schemas.microsoft.com/office/drawing/2014/main" id="{7B28BA0E-2EA1-9271-A883-4373511F4716}"/>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27878" y="4425766"/>
            <a:ext cx="206319" cy="206319"/>
          </a:xfrm>
          <a:prstGeom prst="rect">
            <a:avLst/>
          </a:prstGeom>
        </p:spPr>
      </p:pic>
      <p:sp>
        <p:nvSpPr>
          <p:cNvPr id="308" name="正方形/長方形 307">
            <a:extLst>
              <a:ext uri="{FF2B5EF4-FFF2-40B4-BE49-F238E27FC236}">
                <a16:creationId xmlns:a16="http://schemas.microsoft.com/office/drawing/2014/main" id="{EC610468-4118-A3A9-775A-CC823B99D9BC}"/>
              </a:ext>
            </a:extLst>
          </p:cNvPr>
          <p:cNvSpPr/>
          <p:nvPr/>
        </p:nvSpPr>
        <p:spPr>
          <a:xfrm>
            <a:off x="7314577" y="4716278"/>
            <a:ext cx="863848" cy="223280"/>
          </a:xfrm>
          <a:prstGeom prst="rect">
            <a:avLst/>
          </a:prstGeom>
          <a:solidFill>
            <a:srgbClr val="E023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309" name="正方形/長方形 308">
            <a:extLst>
              <a:ext uri="{FF2B5EF4-FFF2-40B4-BE49-F238E27FC236}">
                <a16:creationId xmlns:a16="http://schemas.microsoft.com/office/drawing/2014/main" id="{F4574050-C5ED-8B47-42D2-DD66A30743F8}"/>
              </a:ext>
            </a:extLst>
          </p:cNvPr>
          <p:cNvSpPr/>
          <p:nvPr/>
        </p:nvSpPr>
        <p:spPr>
          <a:xfrm>
            <a:off x="7465422" y="4723234"/>
            <a:ext cx="764755" cy="216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900" b="1">
                <a:solidFill>
                  <a:schemeClr val="bg1"/>
                </a:solidFill>
                <a:latin typeface="Meiryo" charset="-128"/>
                <a:ea typeface="Meiryo" charset="-128"/>
                <a:cs typeface="Meiryo" charset="-128"/>
              </a:rPr>
              <a:t>入稿バナー</a:t>
            </a:r>
            <a:endParaRPr lang="ja-JP" altLang="en-US" sz="900" b="1" dirty="0">
              <a:solidFill>
                <a:schemeClr val="bg1"/>
              </a:solidFill>
              <a:latin typeface="Meiryo" charset="-128"/>
              <a:ea typeface="Meiryo" charset="-128"/>
              <a:cs typeface="Meiryo" charset="-128"/>
            </a:endParaRPr>
          </a:p>
        </p:txBody>
      </p:sp>
      <p:pic>
        <p:nvPicPr>
          <p:cNvPr id="310" name="グラフィックス 309" descr="バッジ: チェックマーク 1 単色塗りつぶし">
            <a:extLst>
              <a:ext uri="{FF2B5EF4-FFF2-40B4-BE49-F238E27FC236}">
                <a16:creationId xmlns:a16="http://schemas.microsoft.com/office/drawing/2014/main" id="{6C6E7F95-FC6D-F478-97A6-23488F3AADF0}"/>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27878" y="4721741"/>
            <a:ext cx="206319" cy="206319"/>
          </a:xfrm>
          <a:prstGeom prst="rect">
            <a:avLst/>
          </a:prstGeom>
        </p:spPr>
      </p:pic>
      <p:sp>
        <p:nvSpPr>
          <p:cNvPr id="311" name="正方形/長方形 310">
            <a:extLst>
              <a:ext uri="{FF2B5EF4-FFF2-40B4-BE49-F238E27FC236}">
                <a16:creationId xmlns:a16="http://schemas.microsoft.com/office/drawing/2014/main" id="{D0237A2E-3126-37FE-1E19-CD681DBCA91D}"/>
              </a:ext>
            </a:extLst>
          </p:cNvPr>
          <p:cNvSpPr/>
          <p:nvPr/>
        </p:nvSpPr>
        <p:spPr>
          <a:xfrm>
            <a:off x="7314577" y="5013472"/>
            <a:ext cx="863848" cy="223280"/>
          </a:xfrm>
          <a:prstGeom prst="rect">
            <a:avLst/>
          </a:prstGeom>
          <a:solidFill>
            <a:srgbClr val="E023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312" name="正方形/長方形 311">
            <a:extLst>
              <a:ext uri="{FF2B5EF4-FFF2-40B4-BE49-F238E27FC236}">
                <a16:creationId xmlns:a16="http://schemas.microsoft.com/office/drawing/2014/main" id="{35916FF6-FDA3-DC57-F398-F6C82E21CFA8}"/>
              </a:ext>
            </a:extLst>
          </p:cNvPr>
          <p:cNvSpPr/>
          <p:nvPr/>
        </p:nvSpPr>
        <p:spPr>
          <a:xfrm>
            <a:off x="7465422" y="5020428"/>
            <a:ext cx="764755" cy="216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900" b="1">
                <a:solidFill>
                  <a:schemeClr val="bg1"/>
                </a:solidFill>
                <a:latin typeface="Meiryo" charset="-128"/>
                <a:ea typeface="Meiryo" charset="-128"/>
                <a:cs typeface="Meiryo" charset="-128"/>
              </a:rPr>
              <a:t>入稿</a:t>
            </a:r>
            <a:r>
              <a:rPr lang="en-US" altLang="ja-JP" sz="900" b="1" dirty="0">
                <a:solidFill>
                  <a:schemeClr val="bg1"/>
                </a:solidFill>
                <a:latin typeface="Meiryo" charset="-128"/>
                <a:ea typeface="Meiryo" charset="-128"/>
                <a:cs typeface="Meiryo" charset="-128"/>
              </a:rPr>
              <a:t>URL</a:t>
            </a:r>
            <a:endParaRPr lang="ja-JP" altLang="en-US" sz="900" b="1" dirty="0">
              <a:solidFill>
                <a:schemeClr val="bg1"/>
              </a:solidFill>
              <a:latin typeface="Meiryo" charset="-128"/>
              <a:ea typeface="Meiryo" charset="-128"/>
              <a:cs typeface="Meiryo" charset="-128"/>
            </a:endParaRPr>
          </a:p>
        </p:txBody>
      </p:sp>
      <p:pic>
        <p:nvPicPr>
          <p:cNvPr id="313" name="グラフィックス 312" descr="バッジ: チェックマーク 1 単色塗りつぶし">
            <a:extLst>
              <a:ext uri="{FF2B5EF4-FFF2-40B4-BE49-F238E27FC236}">
                <a16:creationId xmlns:a16="http://schemas.microsoft.com/office/drawing/2014/main" id="{DF57657D-D833-8007-9A8D-886437CAC1F5}"/>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27878" y="5018935"/>
            <a:ext cx="206319" cy="206319"/>
          </a:xfrm>
          <a:prstGeom prst="rect">
            <a:avLst/>
          </a:prstGeom>
        </p:spPr>
      </p:pic>
      <p:sp>
        <p:nvSpPr>
          <p:cNvPr id="315" name="テキスト ボックス 314">
            <a:extLst>
              <a:ext uri="{FF2B5EF4-FFF2-40B4-BE49-F238E27FC236}">
                <a16:creationId xmlns:a16="http://schemas.microsoft.com/office/drawing/2014/main" id="{05199E24-AF83-C29A-1184-22E47A4E234B}"/>
              </a:ext>
            </a:extLst>
          </p:cNvPr>
          <p:cNvSpPr txBox="1"/>
          <p:nvPr/>
        </p:nvSpPr>
        <p:spPr>
          <a:xfrm>
            <a:off x="7460734" y="4043525"/>
            <a:ext cx="558684" cy="269304"/>
          </a:xfrm>
          <a:prstGeom prst="rect">
            <a:avLst/>
          </a:prstGeom>
          <a:noFill/>
        </p:spPr>
        <p:txBody>
          <a:bodyPr wrap="square" rtlCol="0">
            <a:spAutoFit/>
          </a:bodyPr>
          <a:lstStyle/>
          <a:p>
            <a:pPr algn="ctr">
              <a:lnSpc>
                <a:spcPct val="120000"/>
              </a:lnSpc>
            </a:pPr>
            <a:r>
              <a:rPr lang="ja-JP" altLang="en-US" sz="1000" b="1">
                <a:solidFill>
                  <a:schemeClr val="bg1"/>
                </a:solidFill>
                <a:latin typeface="Meiryo" panose="020B0604030504040204" pitchFamily="34" charset="-128"/>
                <a:ea typeface="Meiryo" panose="020B0604030504040204" pitchFamily="34" charset="-128"/>
              </a:rPr>
              <a:t>入稿</a:t>
            </a:r>
            <a:endParaRPr lang="en-US" altLang="ja-JP" sz="1000" b="1" dirty="0">
              <a:solidFill>
                <a:schemeClr val="bg1"/>
              </a:solidFill>
              <a:latin typeface="Meiryo" panose="020B0604030504040204" pitchFamily="34" charset="-128"/>
              <a:ea typeface="Meiryo" panose="020B0604030504040204" pitchFamily="34" charset="-128"/>
            </a:endParaRPr>
          </a:p>
        </p:txBody>
      </p:sp>
      <p:sp>
        <p:nvSpPr>
          <p:cNvPr id="325" name="三角形 324">
            <a:extLst>
              <a:ext uri="{FF2B5EF4-FFF2-40B4-BE49-F238E27FC236}">
                <a16:creationId xmlns:a16="http://schemas.microsoft.com/office/drawing/2014/main" id="{FE59C6C7-E60F-DF08-783E-15B9540D908B}"/>
              </a:ext>
            </a:extLst>
          </p:cNvPr>
          <p:cNvSpPr/>
          <p:nvPr/>
        </p:nvSpPr>
        <p:spPr>
          <a:xfrm rot="5400000">
            <a:off x="1036874" y="4152467"/>
            <a:ext cx="936918" cy="325412"/>
          </a:xfrm>
          <a:prstGeom prst="triangle">
            <a:avLst/>
          </a:prstGeom>
          <a:solidFill>
            <a:schemeClr val="accent3">
              <a:lumMod val="20000"/>
              <a:lumOff val="80000"/>
            </a:schemeClr>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角丸四角形 235">
            <a:extLst>
              <a:ext uri="{FF2B5EF4-FFF2-40B4-BE49-F238E27FC236}">
                <a16:creationId xmlns:a16="http://schemas.microsoft.com/office/drawing/2014/main" id="{B39C9EDC-16AC-CEA4-6810-FA0E8A7D6E6C}"/>
              </a:ext>
            </a:extLst>
          </p:cNvPr>
          <p:cNvSpPr/>
          <p:nvPr/>
        </p:nvSpPr>
        <p:spPr>
          <a:xfrm>
            <a:off x="758437" y="2453898"/>
            <a:ext cx="671227" cy="3634146"/>
          </a:xfrm>
          <a:prstGeom prst="roundRect">
            <a:avLst>
              <a:gd name="adj" fmla="val 4626"/>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Google Shape;569;p20">
            <a:extLst>
              <a:ext uri="{FF2B5EF4-FFF2-40B4-BE49-F238E27FC236}">
                <a16:creationId xmlns:a16="http://schemas.microsoft.com/office/drawing/2014/main" id="{776D06FB-114F-E7F3-9B2D-90BBA9FDC5A7}"/>
              </a:ext>
            </a:extLst>
          </p:cNvPr>
          <p:cNvSpPr txBox="1"/>
          <p:nvPr/>
        </p:nvSpPr>
        <p:spPr>
          <a:xfrm>
            <a:off x="853771" y="3218237"/>
            <a:ext cx="461635" cy="2160149"/>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en-US" b="1" dirty="0" err="1">
                <a:solidFill>
                  <a:schemeClr val="tx1">
                    <a:lumMod val="75000"/>
                    <a:lumOff val="25000"/>
                  </a:schemeClr>
                </a:solidFill>
                <a:latin typeface="Meiryo"/>
                <a:ea typeface="Meiryo"/>
                <a:cs typeface="Meiryo"/>
                <a:sym typeface="Meiryo"/>
              </a:rPr>
              <a:t>事前考査・在庫確認</a:t>
            </a:r>
            <a:endParaRPr b="1" dirty="0">
              <a:solidFill>
                <a:schemeClr val="tx1">
                  <a:lumMod val="75000"/>
                  <a:lumOff val="25000"/>
                </a:schemeClr>
              </a:solidFill>
              <a:latin typeface="Meiryo"/>
              <a:ea typeface="Meiryo"/>
              <a:cs typeface="Meiryo"/>
              <a:sym typeface="Meiryo"/>
            </a:endParaRPr>
          </a:p>
        </p:txBody>
      </p:sp>
      <p:pic>
        <p:nvPicPr>
          <p:cNvPr id="4" name="グラフィックス 3" descr="バッジ: チェックマーク 1 単色塗りつぶし">
            <a:extLst>
              <a:ext uri="{FF2B5EF4-FFF2-40B4-BE49-F238E27FC236}">
                <a16:creationId xmlns:a16="http://schemas.microsoft.com/office/drawing/2014/main" id="{A1D4F432-4D1C-5BAE-781F-CA96D6F6B90F}"/>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583979" y="4700184"/>
            <a:ext cx="206319" cy="206319"/>
          </a:xfrm>
          <a:prstGeom prst="rect">
            <a:avLst/>
          </a:prstGeom>
        </p:spPr>
      </p:pic>
      <p:sp>
        <p:nvSpPr>
          <p:cNvPr id="6" name="正方形/長方形 5">
            <a:extLst>
              <a:ext uri="{FF2B5EF4-FFF2-40B4-BE49-F238E27FC236}">
                <a16:creationId xmlns:a16="http://schemas.microsoft.com/office/drawing/2014/main" id="{71601507-6D5F-A534-DD38-CE5AD8249438}"/>
              </a:ext>
            </a:extLst>
          </p:cNvPr>
          <p:cNvSpPr/>
          <p:nvPr/>
        </p:nvSpPr>
        <p:spPr>
          <a:xfrm>
            <a:off x="3868092" y="5089145"/>
            <a:ext cx="1354751" cy="230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900" b="1">
                <a:solidFill>
                  <a:schemeClr val="tx1"/>
                </a:solidFill>
                <a:latin typeface="Meiryo" charset="-128"/>
                <a:ea typeface="Meiryo" charset="-128"/>
                <a:cs typeface="Meiryo" charset="-128"/>
              </a:rPr>
              <a:t>絵コンテ確認</a:t>
            </a:r>
            <a:r>
              <a:rPr lang="en-US" altLang="ja-JP" sz="900" b="1" dirty="0">
                <a:solidFill>
                  <a:schemeClr val="tx1"/>
                </a:solidFill>
                <a:latin typeface="Meiryo" charset="-128"/>
                <a:ea typeface="Meiryo" charset="-128"/>
                <a:cs typeface="Meiryo" charset="-128"/>
              </a:rPr>
              <a:t>/</a:t>
            </a:r>
            <a:r>
              <a:rPr lang="ja-JP" altLang="en-US" sz="900" b="1">
                <a:solidFill>
                  <a:schemeClr val="tx1"/>
                </a:solidFill>
                <a:latin typeface="Meiryo" charset="-128"/>
                <a:ea typeface="Meiryo" charset="-128"/>
                <a:cs typeface="Meiryo" charset="-128"/>
              </a:rPr>
              <a:t>修正</a:t>
            </a:r>
            <a:endParaRPr lang="en-US" altLang="ja-JP" sz="700" dirty="0">
              <a:solidFill>
                <a:srgbClr val="FF0000"/>
              </a:solidFill>
              <a:latin typeface="Meiryo" charset="-128"/>
              <a:ea typeface="Meiryo" charset="-128"/>
              <a:cs typeface="Meiryo" charset="-128"/>
            </a:endParaRPr>
          </a:p>
        </p:txBody>
      </p:sp>
      <p:pic>
        <p:nvPicPr>
          <p:cNvPr id="7" name="グラフィックス 6" descr="バッジ: チェックマーク 1 単色塗りつぶし">
            <a:extLst>
              <a:ext uri="{FF2B5EF4-FFF2-40B4-BE49-F238E27FC236}">
                <a16:creationId xmlns:a16="http://schemas.microsoft.com/office/drawing/2014/main" id="{E6A377A8-A847-62F3-0944-86017723803E}"/>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26252" y="5088138"/>
            <a:ext cx="206319" cy="206319"/>
          </a:xfrm>
          <a:prstGeom prst="rect">
            <a:avLst/>
          </a:prstGeom>
        </p:spPr>
      </p:pic>
      <p:grpSp>
        <p:nvGrpSpPr>
          <p:cNvPr id="305" name="グループ化 304">
            <a:extLst>
              <a:ext uri="{FF2B5EF4-FFF2-40B4-BE49-F238E27FC236}">
                <a16:creationId xmlns:a16="http://schemas.microsoft.com/office/drawing/2014/main" id="{E5FFC8CE-D722-6906-A170-B3401FA23067}"/>
              </a:ext>
            </a:extLst>
          </p:cNvPr>
          <p:cNvGrpSpPr/>
          <p:nvPr/>
        </p:nvGrpSpPr>
        <p:grpSpPr>
          <a:xfrm rot="905976">
            <a:off x="7576393" y="3529038"/>
            <a:ext cx="513626" cy="233466"/>
            <a:chOff x="5551248" y="3387996"/>
            <a:chExt cx="1117600" cy="508000"/>
          </a:xfrm>
        </p:grpSpPr>
        <p:pic>
          <p:nvPicPr>
            <p:cNvPr id="306" name="図 305">
              <a:extLst>
                <a:ext uri="{FF2B5EF4-FFF2-40B4-BE49-F238E27FC236}">
                  <a16:creationId xmlns:a16="http://schemas.microsoft.com/office/drawing/2014/main" id="{B6917E10-02C0-A57D-167E-031865F25684}"/>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551248" y="3387996"/>
              <a:ext cx="1117600" cy="508000"/>
            </a:xfrm>
            <a:prstGeom prst="rect">
              <a:avLst/>
            </a:prstGeom>
          </p:spPr>
        </p:pic>
        <p:pic>
          <p:nvPicPr>
            <p:cNvPr id="307" name="図 306">
              <a:extLst>
                <a:ext uri="{FF2B5EF4-FFF2-40B4-BE49-F238E27FC236}">
                  <a16:creationId xmlns:a16="http://schemas.microsoft.com/office/drawing/2014/main" id="{7389F279-9047-F159-60EC-CA7D62FACBEC}"/>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713008" y="3429000"/>
              <a:ext cx="787400" cy="457200"/>
            </a:xfrm>
            <a:prstGeom prst="rect">
              <a:avLst/>
            </a:prstGeom>
          </p:spPr>
        </p:pic>
      </p:grpSp>
      <p:grpSp>
        <p:nvGrpSpPr>
          <p:cNvPr id="316" name="グループ化 315">
            <a:extLst>
              <a:ext uri="{FF2B5EF4-FFF2-40B4-BE49-F238E27FC236}">
                <a16:creationId xmlns:a16="http://schemas.microsoft.com/office/drawing/2014/main" id="{B38D5057-49AB-D2AE-EF5D-2F7C6BE4BAD0}"/>
              </a:ext>
            </a:extLst>
          </p:cNvPr>
          <p:cNvGrpSpPr/>
          <p:nvPr/>
        </p:nvGrpSpPr>
        <p:grpSpPr>
          <a:xfrm rot="20336694">
            <a:off x="7593356" y="3857780"/>
            <a:ext cx="530102" cy="138499"/>
            <a:chOff x="11616120" y="4840332"/>
            <a:chExt cx="1096705" cy="286534"/>
          </a:xfrm>
        </p:grpSpPr>
        <p:sp>
          <p:nvSpPr>
            <p:cNvPr id="317" name="角丸四角形 139">
              <a:extLst>
                <a:ext uri="{FF2B5EF4-FFF2-40B4-BE49-F238E27FC236}">
                  <a16:creationId xmlns:a16="http://schemas.microsoft.com/office/drawing/2014/main" id="{4B539673-D7ED-4668-EC14-E2089DC09D34}"/>
                </a:ext>
              </a:extLst>
            </p:cNvPr>
            <p:cNvSpPr/>
            <p:nvPr/>
          </p:nvSpPr>
          <p:spPr>
            <a:xfrm>
              <a:off x="11710247" y="4901952"/>
              <a:ext cx="884004" cy="154279"/>
            </a:xfrm>
            <a:prstGeom prst="roundRect">
              <a:avLst>
                <a:gd name="adj" fmla="val 40640"/>
              </a:avLst>
            </a:prstGeom>
            <a:solidFill>
              <a:schemeClr val="tx1">
                <a:lumMod val="50000"/>
                <a:lumOff val="50000"/>
              </a:schemeClr>
            </a:solidFill>
            <a:ln w="412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00">
                <a:latin typeface="Meiryo" panose="020B0604030504040204" pitchFamily="34" charset="-128"/>
                <a:ea typeface="Meiryo" panose="020B0604030504040204" pitchFamily="34" charset="-128"/>
              </a:endParaRPr>
            </a:p>
          </p:txBody>
        </p:sp>
        <p:sp>
          <p:nvSpPr>
            <p:cNvPr id="318" name="テキスト ボックス 317">
              <a:extLst>
                <a:ext uri="{FF2B5EF4-FFF2-40B4-BE49-F238E27FC236}">
                  <a16:creationId xmlns:a16="http://schemas.microsoft.com/office/drawing/2014/main" id="{B48D15F0-7792-B9AC-2569-123E07E3A414}"/>
                </a:ext>
              </a:extLst>
            </p:cNvPr>
            <p:cNvSpPr txBox="1"/>
            <p:nvPr/>
          </p:nvSpPr>
          <p:spPr>
            <a:xfrm>
              <a:off x="11616120" y="4840332"/>
              <a:ext cx="1096705" cy="286534"/>
            </a:xfrm>
            <a:prstGeom prst="rect">
              <a:avLst/>
            </a:prstGeom>
            <a:noFill/>
          </p:spPr>
          <p:txBody>
            <a:bodyPr wrap="square" rtlCol="0">
              <a:spAutoFit/>
            </a:bodyPr>
            <a:lstStyle/>
            <a:p>
              <a:r>
                <a:rPr kumimoji="1" lang="en-US" altLang="ja-JP" sz="300" b="1" dirty="0">
                  <a:solidFill>
                    <a:schemeClr val="bg1"/>
                  </a:solidFill>
                  <a:latin typeface="Meiryo" panose="020B0604030504040204" pitchFamily="34" charset="-128"/>
                  <a:ea typeface="Meiryo" panose="020B0604030504040204" pitchFamily="34" charset="-128"/>
                </a:rPr>
                <a:t>https://www.....</a:t>
              </a:r>
              <a:endParaRPr kumimoji="1" lang="ja-JP" altLang="en-US" sz="300" b="1">
                <a:solidFill>
                  <a:schemeClr val="bg1"/>
                </a:solidFill>
                <a:latin typeface="Meiryo" panose="020B0604030504040204" pitchFamily="34" charset="-128"/>
                <a:ea typeface="Meiryo" panose="020B0604030504040204" pitchFamily="34" charset="-128"/>
              </a:endParaRPr>
            </a:p>
          </p:txBody>
        </p:sp>
      </p:grpSp>
      <p:grpSp>
        <p:nvGrpSpPr>
          <p:cNvPr id="319" name="グループ化 318">
            <a:extLst>
              <a:ext uri="{FF2B5EF4-FFF2-40B4-BE49-F238E27FC236}">
                <a16:creationId xmlns:a16="http://schemas.microsoft.com/office/drawing/2014/main" id="{6B9D9D83-BD3E-B2C1-2A79-B434E93D9DAB}"/>
              </a:ext>
            </a:extLst>
          </p:cNvPr>
          <p:cNvGrpSpPr/>
          <p:nvPr/>
        </p:nvGrpSpPr>
        <p:grpSpPr>
          <a:xfrm rot="21243964">
            <a:off x="7429402" y="3685575"/>
            <a:ext cx="467891" cy="251670"/>
            <a:chOff x="3949658" y="3095866"/>
            <a:chExt cx="2098522" cy="1128760"/>
          </a:xfrm>
        </p:grpSpPr>
        <p:pic>
          <p:nvPicPr>
            <p:cNvPr id="320" name="図 319">
              <a:extLst>
                <a:ext uri="{FF2B5EF4-FFF2-40B4-BE49-F238E27FC236}">
                  <a16:creationId xmlns:a16="http://schemas.microsoft.com/office/drawing/2014/main" id="{20799703-9649-24EC-FFF5-43792F6853AF}"/>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949658" y="3095866"/>
              <a:ext cx="2006684" cy="1128760"/>
            </a:xfrm>
            <a:prstGeom prst="rect">
              <a:avLst/>
            </a:prstGeom>
          </p:spPr>
        </p:pic>
        <p:sp>
          <p:nvSpPr>
            <p:cNvPr id="321" name="正方形/長方形 320">
              <a:extLst>
                <a:ext uri="{FF2B5EF4-FFF2-40B4-BE49-F238E27FC236}">
                  <a16:creationId xmlns:a16="http://schemas.microsoft.com/office/drawing/2014/main" id="{9617C494-0D66-941E-8E80-2B366A1DD223}"/>
                </a:ext>
              </a:extLst>
            </p:cNvPr>
            <p:cNvSpPr/>
            <p:nvPr/>
          </p:nvSpPr>
          <p:spPr>
            <a:xfrm rot="67440">
              <a:off x="3966381" y="3306126"/>
              <a:ext cx="2081799" cy="550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500" b="1" dirty="0">
                  <a:solidFill>
                    <a:schemeClr val="tx1">
                      <a:lumMod val="75000"/>
                      <a:lumOff val="25000"/>
                      <a:alpha val="52785"/>
                    </a:schemeClr>
                  </a:solidFill>
                  <a:latin typeface="Meiryo" charset="-128"/>
                  <a:ea typeface="Meiryo" charset="-128"/>
                  <a:cs typeface="Meiryo" charset="-128"/>
                </a:rPr>
                <a:t>SAMPLE</a:t>
              </a:r>
            </a:p>
          </p:txBody>
        </p:sp>
      </p:grpSp>
      <p:sp>
        <p:nvSpPr>
          <p:cNvPr id="23" name="テキスト ボックス 22">
            <a:extLst>
              <a:ext uri="{FF2B5EF4-FFF2-40B4-BE49-F238E27FC236}">
                <a16:creationId xmlns:a16="http://schemas.microsoft.com/office/drawing/2014/main" id="{6F12811E-68EB-BB0B-9AF0-DE6A49F23EB4}"/>
              </a:ext>
            </a:extLst>
          </p:cNvPr>
          <p:cNvSpPr txBox="1"/>
          <p:nvPr/>
        </p:nvSpPr>
        <p:spPr>
          <a:xfrm>
            <a:off x="9526716" y="6638441"/>
            <a:ext cx="357790" cy="246221"/>
          </a:xfrm>
          <a:prstGeom prst="rect">
            <a:avLst/>
          </a:prstGeom>
          <a:noFill/>
        </p:spPr>
        <p:txBody>
          <a:bodyPr wrap="none" rtlCol="0">
            <a:spAutoFit/>
          </a:bodyPr>
          <a:lstStyle/>
          <a:p>
            <a:pPr algn="r"/>
            <a:r>
              <a:rPr kumimoji="1" lang="en-US" altLang="ja-JP" sz="1000" b="1" dirty="0">
                <a:solidFill>
                  <a:srgbClr val="E0232F"/>
                </a:solidFill>
                <a:latin typeface="Meiryo" panose="020B0604030504040204" pitchFamily="34" charset="-128"/>
                <a:ea typeface="Meiryo" panose="020B0604030504040204" pitchFamily="34" charset="-128"/>
              </a:rPr>
              <a:t>13</a:t>
            </a:r>
            <a:endParaRPr kumimoji="1" lang="ja-JP" altLang="en-US" sz="1000" b="1" dirty="0">
              <a:solidFill>
                <a:srgbClr val="E0232F"/>
              </a:solidFill>
              <a:latin typeface="Meiryo" panose="020B0604030504040204" pitchFamily="34" charset="-128"/>
              <a:ea typeface="Meiryo" panose="020B0604030504040204" pitchFamily="34" charset="-128"/>
            </a:endParaRPr>
          </a:p>
        </p:txBody>
      </p:sp>
      <p:sp>
        <p:nvSpPr>
          <p:cNvPr id="2" name="角丸四角形 1">
            <a:extLst>
              <a:ext uri="{FF2B5EF4-FFF2-40B4-BE49-F238E27FC236}">
                <a16:creationId xmlns:a16="http://schemas.microsoft.com/office/drawing/2014/main" id="{A7B12F73-34B1-99CC-E360-2FD55C98D169}"/>
              </a:ext>
            </a:extLst>
          </p:cNvPr>
          <p:cNvSpPr/>
          <p:nvPr/>
        </p:nvSpPr>
        <p:spPr>
          <a:xfrm rot="5400000">
            <a:off x="5778044" y="3568208"/>
            <a:ext cx="214490" cy="4586070"/>
          </a:xfrm>
          <a:prstGeom prst="roundRect">
            <a:avLst>
              <a:gd name="adj" fmla="val 16025"/>
            </a:avLst>
          </a:prstGeom>
          <a:solidFill>
            <a:schemeClr val="bg1"/>
          </a:solidFill>
          <a:ln>
            <a:solidFill>
              <a:srgbClr val="E02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0" name="Google Shape;577;p20">
            <a:extLst>
              <a:ext uri="{FF2B5EF4-FFF2-40B4-BE49-F238E27FC236}">
                <a16:creationId xmlns:a16="http://schemas.microsoft.com/office/drawing/2014/main" id="{3C8F8F5B-22EE-EAFF-65AF-94448BD06D64}"/>
              </a:ext>
            </a:extLst>
          </p:cNvPr>
          <p:cNvSpPr txBox="1"/>
          <p:nvPr/>
        </p:nvSpPr>
        <p:spPr>
          <a:xfrm>
            <a:off x="3998180" y="5774739"/>
            <a:ext cx="3774220" cy="2000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700" b="1" dirty="0">
                <a:latin typeface="Meiryo"/>
                <a:ea typeface="Meiryo"/>
                <a:cs typeface="Meiryo"/>
                <a:sym typeface="Meiryo"/>
              </a:rPr>
              <a:t>各ステップで出稿メディアのクリエイティブ考査を実施</a:t>
            </a:r>
            <a:r>
              <a:rPr lang="ja-JP" altLang="en-US" sz="600" dirty="0">
                <a:latin typeface="Meiryo"/>
                <a:ea typeface="Meiryo"/>
                <a:cs typeface="Meiryo"/>
                <a:sym typeface="Meiryo"/>
              </a:rPr>
              <a:t>（運用型広告以外が対象）</a:t>
            </a:r>
            <a:endParaRPr lang="en-US" altLang="ja-JP" sz="700" dirty="0">
              <a:latin typeface="Meiryo"/>
              <a:ea typeface="Meiryo"/>
              <a:cs typeface="Meiryo"/>
              <a:sym typeface="Meiryo"/>
            </a:endParaRPr>
          </a:p>
        </p:txBody>
      </p:sp>
      <p:sp>
        <p:nvSpPr>
          <p:cNvPr id="9" name="テキスト ボックス 8">
            <a:extLst>
              <a:ext uri="{FF2B5EF4-FFF2-40B4-BE49-F238E27FC236}">
                <a16:creationId xmlns:a16="http://schemas.microsoft.com/office/drawing/2014/main" id="{C2B966EC-CFD3-4BD4-5740-AD55CBE8D5A8}"/>
              </a:ext>
            </a:extLst>
          </p:cNvPr>
          <p:cNvSpPr txBox="1"/>
          <p:nvPr/>
        </p:nvSpPr>
        <p:spPr>
          <a:xfrm>
            <a:off x="2068070" y="799104"/>
            <a:ext cx="4927546" cy="523220"/>
          </a:xfrm>
          <a:prstGeom prst="rect">
            <a:avLst/>
          </a:prstGeom>
          <a:noFill/>
          <a:ln w="38100">
            <a:noFill/>
          </a:ln>
        </p:spPr>
        <p:txBody>
          <a:bodyPr wrap="square" lIns="0" rIns="0" rtlCol="0">
            <a:spAutoFit/>
          </a:bodyPr>
          <a:lstStyle/>
          <a:p>
            <a:pPr algn="ctr"/>
            <a:r>
              <a:rPr lang="ja-JP" altLang="en-US" b="1" spc="300" dirty="0">
                <a:solidFill>
                  <a:schemeClr val="bg1"/>
                </a:solidFill>
                <a:latin typeface="Meiryo" panose="020B0604030504040204" pitchFamily="34" charset="-128"/>
                <a:ea typeface="Meiryo" panose="020B0604030504040204" pitchFamily="34" charset="-128"/>
              </a:rPr>
              <a:t>ご依頼から出稿まで</a:t>
            </a:r>
            <a:r>
              <a:rPr lang="en-US" altLang="ja-JP" b="1" spc="300" dirty="0">
                <a:solidFill>
                  <a:schemeClr val="bg1"/>
                </a:solidFill>
                <a:latin typeface="Meiryo" panose="020B0604030504040204" pitchFamily="34" charset="-128"/>
                <a:ea typeface="Meiryo" panose="020B0604030504040204" pitchFamily="34" charset="-128"/>
              </a:rPr>
              <a:t> </a:t>
            </a:r>
            <a:r>
              <a:rPr lang="ja-JP" altLang="en-US" sz="2800" b="1" spc="300" dirty="0">
                <a:solidFill>
                  <a:srgbClr val="FFFF00"/>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約</a:t>
            </a:r>
            <a:r>
              <a:rPr lang="en-US" altLang="ja-JP" sz="2800" b="1" spc="300" dirty="0">
                <a:solidFill>
                  <a:srgbClr val="FFFF00"/>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1</a:t>
            </a:r>
            <a:r>
              <a:rPr lang="ja-JP" altLang="en-US" sz="2800" b="1" spc="300" dirty="0">
                <a:solidFill>
                  <a:srgbClr val="FFFF00"/>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ヶ月</a:t>
            </a:r>
            <a:r>
              <a:rPr lang="ja-JP" altLang="en-US" b="1" spc="300" dirty="0">
                <a:solidFill>
                  <a:schemeClr val="bg1"/>
                </a:solidFill>
                <a:latin typeface="Meiryo" panose="020B0604030504040204" pitchFamily="34" charset="-128"/>
                <a:ea typeface="Meiryo" panose="020B0604030504040204" pitchFamily="34" charset="-128"/>
              </a:rPr>
              <a:t>前後</a:t>
            </a:r>
            <a:endParaRPr lang="ja-JP" altLang="en-US" sz="900" b="1" dirty="0">
              <a:solidFill>
                <a:schemeClr val="bg1"/>
              </a:solidFill>
              <a:latin typeface="Meiryo" panose="020B0604030504040204" pitchFamily="34" charset="-128"/>
              <a:ea typeface="Meiryo" panose="020B0604030504040204" pitchFamily="34" charset="-128"/>
            </a:endParaRPr>
          </a:p>
        </p:txBody>
      </p:sp>
      <p:cxnSp>
        <p:nvCxnSpPr>
          <p:cNvPr id="12" name="直線コネクタ 11">
            <a:extLst>
              <a:ext uri="{FF2B5EF4-FFF2-40B4-BE49-F238E27FC236}">
                <a16:creationId xmlns:a16="http://schemas.microsoft.com/office/drawing/2014/main" id="{6B6B5A58-08EE-27AB-9213-DB173D0BB4F0}"/>
              </a:ext>
            </a:extLst>
          </p:cNvPr>
          <p:cNvCxnSpPr>
            <a:cxnSpLocks/>
          </p:cNvCxnSpPr>
          <p:nvPr/>
        </p:nvCxnSpPr>
        <p:spPr>
          <a:xfrm>
            <a:off x="7135712" y="1384354"/>
            <a:ext cx="0" cy="420114"/>
          </a:xfrm>
          <a:prstGeom prst="line">
            <a:avLst/>
          </a:prstGeom>
          <a:ln w="19050">
            <a:solidFill>
              <a:srgbClr val="E0232F"/>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1A2A9400-FF3A-8974-71CC-E995E6CE7357}"/>
              </a:ext>
            </a:extLst>
          </p:cNvPr>
          <p:cNvCxnSpPr>
            <a:cxnSpLocks/>
          </p:cNvCxnSpPr>
          <p:nvPr/>
        </p:nvCxnSpPr>
        <p:spPr>
          <a:xfrm>
            <a:off x="5433849" y="1577672"/>
            <a:ext cx="1639860" cy="0"/>
          </a:xfrm>
          <a:prstGeom prst="straightConnector1">
            <a:avLst/>
          </a:prstGeom>
          <a:noFill/>
          <a:ln w="9525" cap="flat" cmpd="sng" algn="ctr">
            <a:solidFill>
              <a:sysClr val="windowText" lastClr="000000">
                <a:lumMod val="50000"/>
                <a:lumOff val="50000"/>
              </a:sysClr>
            </a:solidFill>
            <a:prstDash val="solid"/>
            <a:miter lim="800000"/>
            <a:tailEnd type="triangle"/>
          </a:ln>
          <a:effectLst/>
        </p:spPr>
      </p:cxnSp>
      <p:cxnSp>
        <p:nvCxnSpPr>
          <p:cNvPr id="16" name="直線矢印コネクタ 15">
            <a:extLst>
              <a:ext uri="{FF2B5EF4-FFF2-40B4-BE49-F238E27FC236}">
                <a16:creationId xmlns:a16="http://schemas.microsoft.com/office/drawing/2014/main" id="{51B07ACC-0CD8-6AAA-88BA-EF71508CBDC4}"/>
              </a:ext>
            </a:extLst>
          </p:cNvPr>
          <p:cNvCxnSpPr>
            <a:cxnSpLocks/>
          </p:cNvCxnSpPr>
          <p:nvPr/>
        </p:nvCxnSpPr>
        <p:spPr>
          <a:xfrm flipH="1">
            <a:off x="1596501" y="1562890"/>
            <a:ext cx="1676344" cy="0"/>
          </a:xfrm>
          <a:prstGeom prst="straightConnector1">
            <a:avLst/>
          </a:prstGeom>
          <a:noFill/>
          <a:ln w="9525" cap="flat" cmpd="sng" algn="ctr">
            <a:solidFill>
              <a:sysClr val="windowText" lastClr="000000">
                <a:lumMod val="50000"/>
                <a:lumOff val="50000"/>
              </a:sysClr>
            </a:solidFill>
            <a:prstDash val="solid"/>
            <a:miter lim="800000"/>
            <a:tailEnd type="triangle"/>
          </a:ln>
          <a:effectLst/>
        </p:spPr>
      </p:cxnSp>
      <p:sp>
        <p:nvSpPr>
          <p:cNvPr id="17" name="Google Shape;57;p2">
            <a:extLst>
              <a:ext uri="{FF2B5EF4-FFF2-40B4-BE49-F238E27FC236}">
                <a16:creationId xmlns:a16="http://schemas.microsoft.com/office/drawing/2014/main" id="{225B2CD5-2067-DE94-D160-1D0426D66615}"/>
              </a:ext>
            </a:extLst>
          </p:cNvPr>
          <p:cNvSpPr txBox="1">
            <a:spLocks/>
          </p:cNvSpPr>
          <p:nvPr/>
        </p:nvSpPr>
        <p:spPr>
          <a:xfrm>
            <a:off x="3466316" y="1410101"/>
            <a:ext cx="1818531" cy="31191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200"/>
              <a:buFont typeface="Meiryo"/>
              <a:buNone/>
              <a:defRPr sz="22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2200"/>
              <a:buFont typeface="Meiryo"/>
              <a:buNone/>
              <a:tabLst/>
              <a:defRPr/>
            </a:pPr>
            <a:r>
              <a:rPr kumimoji="0" lang="ja-JP" altLang="en-US" sz="1100" i="0" u="none" strike="noStrike" kern="0" cap="none" spc="600" normalizeH="0" baseline="0" noProof="0" dirty="0">
                <a:ln>
                  <a:noFill/>
                </a:ln>
                <a:solidFill>
                  <a:schemeClr val="tx1">
                    <a:lumMod val="50000"/>
                    <a:lumOff val="50000"/>
                  </a:schemeClr>
                </a:solidFill>
                <a:effectLst/>
                <a:uLnTx/>
                <a:uFillTx/>
                <a:latin typeface="Meiryo"/>
                <a:ea typeface="Meiryo"/>
                <a:sym typeface="Meiryo"/>
              </a:rPr>
              <a:t>制作</a:t>
            </a:r>
            <a:r>
              <a:rPr kumimoji="0" lang="en-US" altLang="ja-JP" sz="1100" i="0" u="none" strike="noStrike" kern="0" cap="none" spc="600" normalizeH="0" baseline="0" noProof="0" dirty="0">
                <a:ln>
                  <a:noFill/>
                </a:ln>
                <a:solidFill>
                  <a:schemeClr val="tx1">
                    <a:lumMod val="50000"/>
                    <a:lumOff val="50000"/>
                  </a:schemeClr>
                </a:solidFill>
                <a:effectLst/>
                <a:uLnTx/>
                <a:uFillTx/>
                <a:latin typeface="Meiryo"/>
                <a:ea typeface="Meiryo"/>
                <a:sym typeface="Meiryo"/>
              </a:rPr>
              <a:t>3</a:t>
            </a:r>
            <a:r>
              <a:rPr kumimoji="0" lang="ja-JP" altLang="en-US" sz="1100" i="0" u="none" strike="noStrike" kern="0" cap="none" spc="600" normalizeH="0" baseline="0" noProof="0" dirty="0">
                <a:ln>
                  <a:noFill/>
                </a:ln>
                <a:solidFill>
                  <a:schemeClr val="tx1">
                    <a:lumMod val="50000"/>
                    <a:lumOff val="50000"/>
                  </a:schemeClr>
                </a:solidFill>
                <a:effectLst/>
                <a:uLnTx/>
                <a:uFillTx/>
                <a:latin typeface="Meiryo"/>
                <a:ea typeface="Meiryo"/>
                <a:sym typeface="Meiryo"/>
              </a:rPr>
              <a:t>週間前後</a:t>
            </a:r>
            <a:endParaRPr kumimoji="0" lang="ja-JP" altLang="en-US" sz="1200" i="0" u="none" strike="noStrike" kern="0" cap="none" spc="600" normalizeH="0" baseline="0" noProof="0" dirty="0">
              <a:ln>
                <a:noFill/>
              </a:ln>
              <a:solidFill>
                <a:schemeClr val="tx1">
                  <a:lumMod val="50000"/>
                  <a:lumOff val="50000"/>
                </a:schemeClr>
              </a:solidFill>
              <a:effectLst/>
              <a:uLnTx/>
              <a:uFillTx/>
              <a:latin typeface="Meiryo"/>
              <a:ea typeface="Meiryo"/>
              <a:sym typeface="Meiryo"/>
            </a:endParaRPr>
          </a:p>
        </p:txBody>
      </p:sp>
      <p:sp>
        <p:nvSpPr>
          <p:cNvPr id="29" name="Google Shape;57;p2">
            <a:extLst>
              <a:ext uri="{FF2B5EF4-FFF2-40B4-BE49-F238E27FC236}">
                <a16:creationId xmlns:a16="http://schemas.microsoft.com/office/drawing/2014/main" id="{8C434990-5C6F-9E24-35C0-17DF667EE882}"/>
              </a:ext>
            </a:extLst>
          </p:cNvPr>
          <p:cNvSpPr txBox="1">
            <a:spLocks/>
          </p:cNvSpPr>
          <p:nvPr/>
        </p:nvSpPr>
        <p:spPr>
          <a:xfrm>
            <a:off x="7285274" y="1410101"/>
            <a:ext cx="1818531" cy="31191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200"/>
              <a:buFont typeface="Meiryo"/>
              <a:buNone/>
              <a:defRPr sz="22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2200"/>
              <a:buFont typeface="Meiryo"/>
              <a:buNone/>
              <a:tabLst/>
              <a:defRPr/>
            </a:pPr>
            <a:r>
              <a:rPr kumimoji="0" lang="ja-JP" altLang="en-US" sz="1100" kern="0" spc="600" dirty="0">
                <a:solidFill>
                  <a:schemeClr val="tx1">
                    <a:lumMod val="50000"/>
                    <a:lumOff val="50000"/>
                  </a:schemeClr>
                </a:solidFill>
              </a:rPr>
              <a:t>１</a:t>
            </a:r>
            <a:r>
              <a:rPr kumimoji="0" lang="ja-JP" altLang="en-US" sz="1100" i="0" u="none" strike="noStrike" kern="0" cap="none" spc="600" normalizeH="0" baseline="0" noProof="0" dirty="0">
                <a:ln>
                  <a:noFill/>
                </a:ln>
                <a:solidFill>
                  <a:schemeClr val="tx1">
                    <a:lumMod val="50000"/>
                    <a:lumOff val="50000"/>
                  </a:schemeClr>
                </a:solidFill>
                <a:effectLst/>
                <a:uLnTx/>
                <a:uFillTx/>
                <a:latin typeface="Meiryo"/>
                <a:ea typeface="Meiryo"/>
                <a:sym typeface="Meiryo"/>
              </a:rPr>
              <a:t>週間前後</a:t>
            </a:r>
            <a:endParaRPr kumimoji="0" lang="ja-JP" altLang="en-US" sz="1200" i="0" u="none" strike="noStrike" kern="0" cap="none" spc="600" normalizeH="0" baseline="0" noProof="0" dirty="0">
              <a:ln>
                <a:noFill/>
              </a:ln>
              <a:solidFill>
                <a:schemeClr val="tx1">
                  <a:lumMod val="50000"/>
                  <a:lumOff val="50000"/>
                </a:schemeClr>
              </a:solidFill>
              <a:effectLst/>
              <a:uLnTx/>
              <a:uFillTx/>
              <a:latin typeface="Meiryo"/>
              <a:ea typeface="Meiryo"/>
              <a:sym typeface="Meiryo"/>
            </a:endParaRPr>
          </a:p>
        </p:txBody>
      </p:sp>
      <p:sp>
        <p:nvSpPr>
          <p:cNvPr id="30" name="テキスト ボックス 29">
            <a:extLst>
              <a:ext uri="{FF2B5EF4-FFF2-40B4-BE49-F238E27FC236}">
                <a16:creationId xmlns:a16="http://schemas.microsoft.com/office/drawing/2014/main" id="{BF38FAD1-1C8B-FA8B-10E3-4D4D49E561F2}"/>
              </a:ext>
            </a:extLst>
          </p:cNvPr>
          <p:cNvSpPr txBox="1"/>
          <p:nvPr/>
        </p:nvSpPr>
        <p:spPr>
          <a:xfrm>
            <a:off x="6834829" y="1017806"/>
            <a:ext cx="1658912" cy="200055"/>
          </a:xfrm>
          <a:prstGeom prst="rect">
            <a:avLst/>
          </a:prstGeom>
          <a:noFill/>
          <a:ln w="38100">
            <a:noFill/>
          </a:ln>
        </p:spPr>
        <p:txBody>
          <a:bodyPr wrap="square" lIns="0" rIns="0" rtlCol="0">
            <a:spAutoFit/>
          </a:bodyPr>
          <a:lstStyle/>
          <a:p>
            <a:pPr algn="ctr"/>
            <a:r>
              <a:rPr lang="en-US" altLang="ja-JP" sz="700" b="1" dirty="0">
                <a:solidFill>
                  <a:schemeClr val="bg1"/>
                </a:solidFill>
                <a:latin typeface="Meiryo" panose="020B0604030504040204" pitchFamily="34" charset="-128"/>
                <a:ea typeface="Meiryo" panose="020B0604030504040204" pitchFamily="34" charset="-128"/>
              </a:rPr>
              <a:t>※</a:t>
            </a:r>
            <a:r>
              <a:rPr lang="ja-JP" altLang="en-US" sz="700" b="1" dirty="0">
                <a:solidFill>
                  <a:schemeClr val="bg1"/>
                </a:solidFill>
                <a:latin typeface="Meiryo" panose="020B0604030504040204" pitchFamily="34" charset="-128"/>
                <a:ea typeface="Meiryo" panose="020B0604030504040204" pitchFamily="34" charset="-128"/>
              </a:rPr>
              <a:t>スケジュール短縮のご相談も可能</a:t>
            </a:r>
            <a:endParaRPr lang="ja-JP" altLang="en-US" sz="600" b="1" dirty="0">
              <a:solidFill>
                <a:schemeClr val="bg1"/>
              </a:solidFill>
              <a:latin typeface="Meiryo" panose="020B0604030504040204" pitchFamily="34" charset="-128"/>
              <a:ea typeface="Meiryo" panose="020B0604030504040204" pitchFamily="34" charset="-128"/>
            </a:endParaRPr>
          </a:p>
        </p:txBody>
      </p:sp>
      <p:pic>
        <p:nvPicPr>
          <p:cNvPr id="11" name="図 10">
            <a:extLst>
              <a:ext uri="{FF2B5EF4-FFF2-40B4-BE49-F238E27FC236}">
                <a16:creationId xmlns:a16="http://schemas.microsoft.com/office/drawing/2014/main" id="{974BA305-E3B9-A123-BDFD-4558E6D5D722}"/>
              </a:ext>
            </a:extLst>
          </p:cNvPr>
          <p:cNvPicPr>
            <a:picLocks noChangeAspect="1"/>
          </p:cNvPicPr>
          <p:nvPr/>
        </p:nvPicPr>
        <p:blipFill>
          <a:blip r:embed="rId14"/>
          <a:stretch>
            <a:fillRect/>
          </a:stretch>
        </p:blipFill>
        <p:spPr>
          <a:xfrm>
            <a:off x="1859752" y="5176343"/>
            <a:ext cx="1153218" cy="750171"/>
          </a:xfrm>
          <a:prstGeom prst="rect">
            <a:avLst/>
          </a:prstGeom>
          <a:ln w="3175">
            <a:solidFill>
              <a:schemeClr val="bg2">
                <a:lumMod val="90000"/>
              </a:schemeClr>
            </a:solidFill>
          </a:ln>
        </p:spPr>
      </p:pic>
    </p:spTree>
    <p:extLst>
      <p:ext uri="{BB962C8B-B14F-4D97-AF65-F5344CB8AC3E}">
        <p14:creationId xmlns:p14="http://schemas.microsoft.com/office/powerpoint/2010/main" val="43899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7">
            <a:extLst>
              <a:ext uri="{FF2B5EF4-FFF2-40B4-BE49-F238E27FC236}">
                <a16:creationId xmlns:a16="http://schemas.microsoft.com/office/drawing/2014/main" id="{781D3276-195E-1200-9018-E2D8AF182590}"/>
              </a:ext>
            </a:extLst>
          </p:cNvPr>
          <p:cNvSpPr/>
          <p:nvPr/>
        </p:nvSpPr>
        <p:spPr>
          <a:xfrm>
            <a:off x="623787" y="881940"/>
            <a:ext cx="8820000" cy="720510"/>
          </a:xfrm>
          <a:prstGeom prst="roundRect">
            <a:avLst>
              <a:gd name="adj" fmla="val 15499"/>
            </a:avLst>
          </a:prstGeom>
          <a:noFill/>
          <a:ln w="12700">
            <a:solidFill>
              <a:srgbClr val="F9D4D5"/>
            </a:solidFill>
          </a:ln>
          <a:effectLst/>
        </p:spPr>
        <p:style>
          <a:lnRef idx="2">
            <a:schemeClr val="accent1">
              <a:shade val="50000"/>
            </a:schemeClr>
          </a:lnRef>
          <a:fillRef idx="1">
            <a:schemeClr val="accent1"/>
          </a:fillRef>
          <a:effectRef idx="0">
            <a:schemeClr val="accent1"/>
          </a:effectRef>
          <a:fontRef idx="minor">
            <a:schemeClr val="lt1"/>
          </a:fontRef>
        </p:style>
        <p:txBody>
          <a:bodyPr lIns="432000" tIns="306000" rIns="251999" bIns="0" rtlCol="0" anchor="t"/>
          <a:lstStyle/>
          <a:p>
            <a:pPr>
              <a:lnSpc>
                <a:spcPct val="120000"/>
              </a:lnSpc>
            </a:pPr>
            <a:r>
              <a:rPr lang="ja-JP" altLang="en-US" sz="900" dirty="0">
                <a:solidFill>
                  <a:schemeClr val="tx1"/>
                </a:solidFill>
                <a:latin typeface="Meiryo" panose="020B0604030504040204" pitchFamily="34" charset="-128"/>
                <a:ea typeface="Meiryo" panose="020B0604030504040204" pitchFamily="34" charset="-128"/>
              </a:rPr>
              <a:t>可能です。チラシビジョン事務局</a:t>
            </a:r>
            <a:r>
              <a:rPr lang="ja-JP" altLang="en-US" sz="900">
                <a:solidFill>
                  <a:schemeClr val="tx1"/>
                </a:solidFill>
                <a:latin typeface="Meiryo" panose="020B0604030504040204" pitchFamily="34" charset="-128"/>
                <a:ea typeface="Meiryo" panose="020B0604030504040204" pitchFamily="34" charset="-128"/>
              </a:rPr>
              <a:t>では、公式</a:t>
            </a:r>
            <a:r>
              <a:rPr lang="ja-JP" altLang="en-US" sz="900" dirty="0">
                <a:solidFill>
                  <a:schemeClr val="tx1"/>
                </a:solidFill>
                <a:latin typeface="Meiryo" panose="020B0604030504040204" pitchFamily="34" charset="-128"/>
                <a:ea typeface="Meiryo" panose="020B0604030504040204" pitchFamily="34" charset="-128"/>
              </a:rPr>
              <a:t>提携媒体社以外の様々なメディアもお取り扱いしています。目的、ご予算などによりご提案いたします。</a:t>
            </a:r>
            <a:endParaRPr lang="en-US" altLang="ja-JP" sz="900" dirty="0">
              <a:solidFill>
                <a:schemeClr val="tx1"/>
              </a:solidFill>
              <a:latin typeface="Meiryo" panose="020B0604030504040204" pitchFamily="34" charset="-128"/>
              <a:ea typeface="Meiryo" panose="020B0604030504040204" pitchFamily="34" charset="-128"/>
            </a:endParaRPr>
          </a:p>
          <a:p>
            <a:pPr>
              <a:lnSpc>
                <a:spcPct val="120000"/>
              </a:lnSpc>
            </a:pPr>
            <a:r>
              <a:rPr lang="ja-JP" altLang="en-US" sz="700" dirty="0">
                <a:solidFill>
                  <a:schemeClr val="tx1"/>
                </a:solidFill>
                <a:latin typeface="Meiryo" panose="020B0604030504040204" pitchFamily="34" charset="-128"/>
                <a:ea typeface="Meiryo" panose="020B0604030504040204" pitchFamily="34" charset="-128"/>
              </a:rPr>
              <a:t>（例）公式提携テレビ局以外の全国の民放テレビ局。記載されていない</a:t>
            </a:r>
            <a:r>
              <a:rPr lang="en-US" altLang="ja-JP" sz="700" dirty="0">
                <a:solidFill>
                  <a:schemeClr val="tx1"/>
                </a:solidFill>
                <a:latin typeface="Meiryo" panose="020B0604030504040204" pitchFamily="34" charset="-128"/>
                <a:ea typeface="Meiryo" panose="020B0604030504040204" pitchFamily="34" charset="-128"/>
              </a:rPr>
              <a:t>WEB</a:t>
            </a:r>
            <a:r>
              <a:rPr lang="ja-JP" altLang="en-US" sz="700" dirty="0">
                <a:solidFill>
                  <a:schemeClr val="tx1"/>
                </a:solidFill>
                <a:latin typeface="Meiryo" panose="020B0604030504040204" pitchFamily="34" charset="-128"/>
                <a:ea typeface="Meiryo" panose="020B0604030504040204" pitchFamily="34" charset="-128"/>
              </a:rPr>
              <a:t>メディア各種。全国各地のデジタルサイネージなど。</a:t>
            </a:r>
            <a:endParaRPr lang="en-US" altLang="ja-JP" sz="700" dirty="0">
              <a:solidFill>
                <a:schemeClr val="tx1"/>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536AD98E-4644-7BC8-C1D9-0BB6D93D7657}"/>
              </a:ext>
            </a:extLst>
          </p:cNvPr>
          <p:cNvSpPr txBox="1"/>
          <p:nvPr/>
        </p:nvSpPr>
        <p:spPr>
          <a:xfrm>
            <a:off x="568978" y="142255"/>
            <a:ext cx="2249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spc="300" dirty="0">
                <a:solidFill>
                  <a:srgbClr val="E0232F"/>
                </a:solidFill>
                <a:latin typeface="Meiryo" panose="020B0604030504040204" pitchFamily="34" charset="-128"/>
                <a:ea typeface="Meiryo" panose="020B0604030504040204" pitchFamily="34" charset="-128"/>
              </a:rPr>
              <a:t>よくあるご質問</a:t>
            </a:r>
            <a:endParaRPr kumimoji="1" lang="ja-JP" altLang="en-US" sz="2000" b="1" i="0" u="none" strike="noStrike" kern="1200" cap="none" spc="300" normalizeH="0" baseline="0" noProof="0" dirty="0">
              <a:ln>
                <a:noFill/>
              </a:ln>
              <a:solidFill>
                <a:srgbClr val="E0232F"/>
              </a:solidFill>
              <a:effectLst/>
              <a:uLnTx/>
              <a:uFillTx/>
              <a:latin typeface="Meiryo" panose="020B0604030504040204" pitchFamily="34" charset="-128"/>
              <a:ea typeface="Meiryo" panose="020B0604030504040204" pitchFamily="34" charset="-128"/>
              <a:cs typeface="+mn-cs"/>
            </a:endParaRPr>
          </a:p>
        </p:txBody>
      </p:sp>
      <p:sp>
        <p:nvSpPr>
          <p:cNvPr id="16" name="テキスト ボックス 15">
            <a:extLst>
              <a:ext uri="{FF2B5EF4-FFF2-40B4-BE49-F238E27FC236}">
                <a16:creationId xmlns:a16="http://schemas.microsoft.com/office/drawing/2014/main" id="{D72AC8A4-6BF4-CE94-3A01-82780025E031}"/>
              </a:ext>
            </a:extLst>
          </p:cNvPr>
          <p:cNvSpPr txBox="1"/>
          <p:nvPr/>
        </p:nvSpPr>
        <p:spPr>
          <a:xfrm>
            <a:off x="762000" y="5846559"/>
            <a:ext cx="8559801" cy="415498"/>
          </a:xfrm>
          <a:prstGeom prst="rect">
            <a:avLst/>
          </a:prstGeom>
          <a:noFill/>
        </p:spPr>
        <p:txBody>
          <a:bodyPr wrap="square" rtlCol="0">
            <a:spAutoFit/>
          </a:bodyPr>
          <a:lstStyle/>
          <a:p>
            <a:pPr algn="ctr"/>
            <a:r>
              <a:rPr lang="ja-JP" altLang="en-US" sz="1050" dirty="0"/>
              <a:t>その他の</a:t>
            </a:r>
            <a:r>
              <a:rPr lang="en-US" altLang="ja-JP" sz="1050" dirty="0"/>
              <a:t>Q&amp;A</a:t>
            </a:r>
            <a:r>
              <a:rPr lang="ja-JP" altLang="en-US" sz="1050" dirty="0"/>
              <a:t>はコチラをご覧ください。⇒　公式サイト「よくあるご質問ページ」　</a:t>
            </a:r>
            <a:r>
              <a:rPr lang="en-US" altLang="ja-JP" sz="1050" dirty="0">
                <a:hlinkClick r:id="rId3"/>
              </a:rPr>
              <a:t>https://chirashi-v.com/faq/</a:t>
            </a:r>
            <a:endParaRPr lang="en-US" altLang="ja-JP" sz="1050" dirty="0"/>
          </a:p>
          <a:p>
            <a:pPr algn="ctr"/>
            <a:r>
              <a:rPr lang="ja-JP" altLang="en-US" sz="1050"/>
              <a:t>　</a:t>
            </a:r>
            <a:endParaRPr kumimoji="1" lang="en-US" altLang="ja-JP" sz="600" dirty="0"/>
          </a:p>
        </p:txBody>
      </p:sp>
      <p:sp>
        <p:nvSpPr>
          <p:cNvPr id="21" name="四角形: 角を丸くする 17">
            <a:extLst>
              <a:ext uri="{FF2B5EF4-FFF2-40B4-BE49-F238E27FC236}">
                <a16:creationId xmlns:a16="http://schemas.microsoft.com/office/drawing/2014/main" id="{0B150A71-AF28-9F58-D04C-E64F2F582576}"/>
              </a:ext>
            </a:extLst>
          </p:cNvPr>
          <p:cNvSpPr/>
          <p:nvPr/>
        </p:nvSpPr>
        <p:spPr>
          <a:xfrm>
            <a:off x="623787" y="864179"/>
            <a:ext cx="8836225" cy="288000"/>
          </a:xfrm>
          <a:prstGeom prst="roundRect">
            <a:avLst>
              <a:gd name="adj" fmla="val 50000"/>
            </a:avLst>
          </a:prstGeom>
          <a:solidFill>
            <a:srgbClr val="F9D4D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396000" rtlCol="0" anchor="t"/>
          <a:lstStyle/>
          <a:p>
            <a:r>
              <a:rPr lang="ja-JP" altLang="en-US" sz="1050" b="1">
                <a:solidFill>
                  <a:srgbClr val="E0232E"/>
                </a:solidFill>
                <a:latin typeface="Meiryo" panose="020B0604030504040204" pitchFamily="34" charset="-128"/>
                <a:ea typeface="Meiryo" panose="020B0604030504040204" pitchFamily="34" charset="-128"/>
              </a:rPr>
              <a:t>基本プランにないメディア提案を依頼できますか？</a:t>
            </a:r>
            <a:endParaRPr kumimoji="1" lang="en-US" altLang="ja-JP" sz="100" dirty="0">
              <a:solidFill>
                <a:srgbClr val="E0232E"/>
              </a:solidFill>
              <a:latin typeface="Meiryo" panose="020B0604030504040204" pitchFamily="34" charset="-128"/>
              <a:ea typeface="Meiryo" panose="020B0604030504040204" pitchFamily="34" charset="-128"/>
            </a:endParaRPr>
          </a:p>
        </p:txBody>
      </p:sp>
      <p:sp>
        <p:nvSpPr>
          <p:cNvPr id="22" name="円/楕円 21">
            <a:extLst>
              <a:ext uri="{FF2B5EF4-FFF2-40B4-BE49-F238E27FC236}">
                <a16:creationId xmlns:a16="http://schemas.microsoft.com/office/drawing/2014/main" id="{7159B90A-2711-7858-6A53-E082E43BEDDB}"/>
              </a:ext>
            </a:extLst>
          </p:cNvPr>
          <p:cNvSpPr>
            <a:spLocks noChangeAspect="1"/>
          </p:cNvSpPr>
          <p:nvPr/>
        </p:nvSpPr>
        <p:spPr>
          <a:xfrm>
            <a:off x="618266" y="827892"/>
            <a:ext cx="360000" cy="360000"/>
          </a:xfrm>
          <a:prstGeom prst="ellipse">
            <a:avLst/>
          </a:prstGeom>
          <a:solidFill>
            <a:srgbClr val="E0232E"/>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1" dirty="0">
                <a:solidFill>
                  <a:schemeClr val="bg1"/>
                </a:solidFill>
              </a:rPr>
              <a:t>Q</a:t>
            </a:r>
            <a:endParaRPr kumimoji="1" lang="ja-JP" altLang="en-US" sz="2000">
              <a:solidFill>
                <a:schemeClr val="bg1"/>
              </a:solidFill>
            </a:endParaRPr>
          </a:p>
        </p:txBody>
      </p:sp>
      <p:cxnSp>
        <p:nvCxnSpPr>
          <p:cNvPr id="26" name="直線コネクタ 25">
            <a:extLst>
              <a:ext uri="{FF2B5EF4-FFF2-40B4-BE49-F238E27FC236}">
                <a16:creationId xmlns:a16="http://schemas.microsoft.com/office/drawing/2014/main" id="{F234FE74-47E5-5873-111A-044ACB1F596A}"/>
              </a:ext>
            </a:extLst>
          </p:cNvPr>
          <p:cNvCxnSpPr>
            <a:cxnSpLocks/>
          </p:cNvCxnSpPr>
          <p:nvPr/>
        </p:nvCxnSpPr>
        <p:spPr>
          <a:xfrm>
            <a:off x="955406" y="1211580"/>
            <a:ext cx="0" cy="339744"/>
          </a:xfrm>
          <a:prstGeom prst="line">
            <a:avLst/>
          </a:prstGeom>
          <a:ln w="19050">
            <a:solidFill>
              <a:srgbClr val="E0232F"/>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1200415F-C8CC-F339-6269-91BA6B293014}"/>
              </a:ext>
            </a:extLst>
          </p:cNvPr>
          <p:cNvSpPr txBox="1"/>
          <p:nvPr/>
        </p:nvSpPr>
        <p:spPr>
          <a:xfrm>
            <a:off x="647871" y="1181992"/>
            <a:ext cx="324128" cy="369332"/>
          </a:xfrm>
          <a:prstGeom prst="rect">
            <a:avLst/>
          </a:prstGeom>
          <a:noFill/>
        </p:spPr>
        <p:txBody>
          <a:bodyPr wrap="none" rtlCol="0">
            <a:spAutoFit/>
          </a:bodyPr>
          <a:lstStyle/>
          <a:p>
            <a:r>
              <a:rPr lang="en-US" altLang="ja-JP" sz="1800" b="1" dirty="0">
                <a:solidFill>
                  <a:srgbClr val="E0232F"/>
                </a:solidFill>
              </a:rPr>
              <a:t>A</a:t>
            </a:r>
            <a:endParaRPr kumimoji="1" lang="ja-JP" altLang="en-US">
              <a:solidFill>
                <a:srgbClr val="E0232F"/>
              </a:solidFill>
            </a:endParaRPr>
          </a:p>
        </p:txBody>
      </p:sp>
      <p:sp>
        <p:nvSpPr>
          <p:cNvPr id="28" name="四角形: 角を丸くする 17">
            <a:extLst>
              <a:ext uri="{FF2B5EF4-FFF2-40B4-BE49-F238E27FC236}">
                <a16:creationId xmlns:a16="http://schemas.microsoft.com/office/drawing/2014/main" id="{66038484-965D-5740-EB8D-66B819F57C44}"/>
              </a:ext>
            </a:extLst>
          </p:cNvPr>
          <p:cNvSpPr/>
          <p:nvPr/>
        </p:nvSpPr>
        <p:spPr>
          <a:xfrm>
            <a:off x="623787" y="1702919"/>
            <a:ext cx="8820000" cy="727560"/>
          </a:xfrm>
          <a:prstGeom prst="roundRect">
            <a:avLst>
              <a:gd name="adj" fmla="val 16769"/>
            </a:avLst>
          </a:prstGeom>
          <a:noFill/>
          <a:ln w="12700">
            <a:solidFill>
              <a:srgbClr val="F9D4D5"/>
            </a:solidFill>
          </a:ln>
          <a:effectLst/>
        </p:spPr>
        <p:style>
          <a:lnRef idx="2">
            <a:schemeClr val="accent1">
              <a:shade val="50000"/>
            </a:schemeClr>
          </a:lnRef>
          <a:fillRef idx="1">
            <a:schemeClr val="accent1"/>
          </a:fillRef>
          <a:effectRef idx="0">
            <a:schemeClr val="accent1"/>
          </a:effectRef>
          <a:fontRef idx="minor">
            <a:schemeClr val="lt1"/>
          </a:fontRef>
        </p:style>
        <p:txBody>
          <a:bodyPr lIns="432000" tIns="306000" rIns="251999" bIns="0"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絵コンテの修正：</a:t>
            </a:r>
            <a:r>
              <a:rPr kumimoji="1" lang="ja-JP" altLang="en-US" sz="900" b="0"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rPr>
              <a:t>３</a:t>
            </a:r>
            <a:r>
              <a:rPr lang="ja-JP" altLang="en-US" sz="900" dirty="0">
                <a:solidFill>
                  <a:srgbClr val="FF0000"/>
                </a:solidFill>
                <a:latin typeface="Meiryo" panose="020B0604030504040204" pitchFamily="34" charset="-128"/>
                <a:ea typeface="Meiryo" panose="020B0604030504040204" pitchFamily="34" charset="-128"/>
              </a:rPr>
              <a:t>回</a:t>
            </a:r>
            <a:r>
              <a:rPr lang="ja-JP" altLang="en-US" sz="900" dirty="0">
                <a:solidFill>
                  <a:schemeClr val="tx1"/>
                </a:solidFill>
                <a:latin typeface="Meiryo" panose="020B0604030504040204" pitchFamily="34" charset="-128"/>
                <a:ea typeface="Meiryo" panose="020B0604030504040204" pitchFamily="34" charset="-128"/>
              </a:rPr>
              <a:t>まで</a:t>
            </a:r>
            <a:r>
              <a:rPr kumimoji="1" lang="ja-JP" altLang="en-US" sz="9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修正可能</a:t>
            </a: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a:t>
            </a:r>
            <a:r>
              <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a:t>
            </a: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別のチラシやポスターなどで作り直す場合は別途費用がかかります。）</a:t>
            </a:r>
            <a:endParaRPr kumimoji="1" lang="en-US" altLang="ja-JP" sz="7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動画の修正　　：</a:t>
            </a:r>
            <a:r>
              <a:rPr kumimoji="1" lang="ja-JP" altLang="en-US" sz="900" b="0"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rPr>
              <a:t>３回</a:t>
            </a:r>
            <a:r>
              <a:rPr kumimoji="1" lang="ja-JP" altLang="en-US" sz="9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まで修正可能</a:t>
            </a: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a:t>
            </a:r>
            <a:r>
              <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a:t>
            </a: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大きな修正１回・軽微な修正２回までです。）</a:t>
            </a:r>
            <a:endParaRPr kumimoji="1" lang="en-US" altLang="ja-JP" sz="9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p:sp>
        <p:nvSpPr>
          <p:cNvPr id="30" name="四角形: 角を丸くする 17">
            <a:extLst>
              <a:ext uri="{FF2B5EF4-FFF2-40B4-BE49-F238E27FC236}">
                <a16:creationId xmlns:a16="http://schemas.microsoft.com/office/drawing/2014/main" id="{4C89F971-1A12-28DE-D56E-D72F8538277B}"/>
              </a:ext>
            </a:extLst>
          </p:cNvPr>
          <p:cNvSpPr/>
          <p:nvPr/>
        </p:nvSpPr>
        <p:spPr>
          <a:xfrm>
            <a:off x="623787" y="1690949"/>
            <a:ext cx="8836225" cy="288000"/>
          </a:xfrm>
          <a:prstGeom prst="roundRect">
            <a:avLst>
              <a:gd name="adj" fmla="val 50000"/>
            </a:avLst>
          </a:prstGeom>
          <a:solidFill>
            <a:srgbClr val="F9D4D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396000" rtlCol="0" anchor="t"/>
          <a:lstStyle/>
          <a:p>
            <a:r>
              <a:rPr kumimoji="1" lang="ja-JP" altLang="en-US" sz="1050" b="1" i="0" u="none" strike="noStrike" kern="1200" cap="none" spc="0" normalizeH="0" baseline="0" noProof="0" dirty="0">
                <a:ln>
                  <a:noFill/>
                </a:ln>
                <a:solidFill>
                  <a:srgbClr val="E0232E"/>
                </a:solidFill>
                <a:effectLst/>
                <a:uLnTx/>
                <a:uFillTx/>
                <a:latin typeface="Meiryo" panose="020B0604030504040204" pitchFamily="34" charset="-128"/>
                <a:ea typeface="Meiryo" panose="020B0604030504040204" pitchFamily="34" charset="-128"/>
              </a:rPr>
              <a:t>絵コンテや動画制作の修正対応について教えてください。</a:t>
            </a:r>
            <a:endParaRPr kumimoji="1" lang="en-US" altLang="ja-JP" sz="100" dirty="0">
              <a:solidFill>
                <a:srgbClr val="E0232E"/>
              </a:solidFill>
              <a:latin typeface="Meiryo" panose="020B0604030504040204" pitchFamily="34" charset="-128"/>
              <a:ea typeface="Meiryo" panose="020B0604030504040204" pitchFamily="34" charset="-128"/>
            </a:endParaRPr>
          </a:p>
        </p:txBody>
      </p:sp>
      <p:sp>
        <p:nvSpPr>
          <p:cNvPr id="31" name="円/楕円 30">
            <a:extLst>
              <a:ext uri="{FF2B5EF4-FFF2-40B4-BE49-F238E27FC236}">
                <a16:creationId xmlns:a16="http://schemas.microsoft.com/office/drawing/2014/main" id="{F5C3DB04-1FD7-817E-1E62-0476009400A5}"/>
              </a:ext>
            </a:extLst>
          </p:cNvPr>
          <p:cNvSpPr>
            <a:spLocks noChangeAspect="1"/>
          </p:cNvSpPr>
          <p:nvPr/>
        </p:nvSpPr>
        <p:spPr>
          <a:xfrm>
            <a:off x="618266" y="1654662"/>
            <a:ext cx="360000" cy="360000"/>
          </a:xfrm>
          <a:prstGeom prst="ellipse">
            <a:avLst/>
          </a:prstGeom>
          <a:solidFill>
            <a:srgbClr val="E0232E"/>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1" dirty="0">
                <a:solidFill>
                  <a:schemeClr val="bg1"/>
                </a:solidFill>
              </a:rPr>
              <a:t>Q</a:t>
            </a:r>
            <a:endParaRPr kumimoji="1" lang="ja-JP" altLang="en-US" sz="2000">
              <a:solidFill>
                <a:schemeClr val="bg1"/>
              </a:solidFill>
            </a:endParaRPr>
          </a:p>
        </p:txBody>
      </p:sp>
      <p:cxnSp>
        <p:nvCxnSpPr>
          <p:cNvPr id="32" name="直線コネクタ 31">
            <a:extLst>
              <a:ext uri="{FF2B5EF4-FFF2-40B4-BE49-F238E27FC236}">
                <a16:creationId xmlns:a16="http://schemas.microsoft.com/office/drawing/2014/main" id="{A9E039F7-48CD-42E5-392C-775AE1952823}"/>
              </a:ext>
            </a:extLst>
          </p:cNvPr>
          <p:cNvCxnSpPr>
            <a:cxnSpLocks/>
          </p:cNvCxnSpPr>
          <p:nvPr/>
        </p:nvCxnSpPr>
        <p:spPr>
          <a:xfrm>
            <a:off x="955406" y="2038350"/>
            <a:ext cx="0" cy="297180"/>
          </a:xfrm>
          <a:prstGeom prst="line">
            <a:avLst/>
          </a:prstGeom>
          <a:ln w="19050">
            <a:solidFill>
              <a:srgbClr val="E0232F"/>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D72D8E73-E1D9-F9D4-2682-3D117718BE37}"/>
              </a:ext>
            </a:extLst>
          </p:cNvPr>
          <p:cNvSpPr txBox="1"/>
          <p:nvPr/>
        </p:nvSpPr>
        <p:spPr>
          <a:xfrm>
            <a:off x="647871" y="2021825"/>
            <a:ext cx="324128" cy="369332"/>
          </a:xfrm>
          <a:prstGeom prst="rect">
            <a:avLst/>
          </a:prstGeom>
          <a:noFill/>
        </p:spPr>
        <p:txBody>
          <a:bodyPr wrap="none" rtlCol="0">
            <a:spAutoFit/>
          </a:bodyPr>
          <a:lstStyle/>
          <a:p>
            <a:r>
              <a:rPr lang="en-US" altLang="ja-JP" sz="1800" b="1" dirty="0">
                <a:solidFill>
                  <a:srgbClr val="E0232F"/>
                </a:solidFill>
              </a:rPr>
              <a:t>A</a:t>
            </a:r>
            <a:endParaRPr kumimoji="1" lang="ja-JP" altLang="en-US">
              <a:solidFill>
                <a:srgbClr val="E0232F"/>
              </a:solidFill>
            </a:endParaRPr>
          </a:p>
        </p:txBody>
      </p:sp>
      <p:sp>
        <p:nvSpPr>
          <p:cNvPr id="40" name="四角形: 角を丸くする 17">
            <a:extLst>
              <a:ext uri="{FF2B5EF4-FFF2-40B4-BE49-F238E27FC236}">
                <a16:creationId xmlns:a16="http://schemas.microsoft.com/office/drawing/2014/main" id="{04C33B66-39EB-0BB4-B78B-CB01F6C180BD}"/>
              </a:ext>
            </a:extLst>
          </p:cNvPr>
          <p:cNvSpPr/>
          <p:nvPr/>
        </p:nvSpPr>
        <p:spPr>
          <a:xfrm>
            <a:off x="623787" y="2559628"/>
            <a:ext cx="8820000" cy="724379"/>
          </a:xfrm>
          <a:prstGeom prst="roundRect">
            <a:avLst>
              <a:gd name="adj" fmla="val 20175"/>
            </a:avLst>
          </a:prstGeom>
          <a:noFill/>
          <a:ln w="12700">
            <a:solidFill>
              <a:srgbClr val="F9D4D5"/>
            </a:solidFill>
          </a:ln>
          <a:effectLst/>
        </p:spPr>
        <p:style>
          <a:lnRef idx="2">
            <a:schemeClr val="accent1">
              <a:shade val="50000"/>
            </a:schemeClr>
          </a:lnRef>
          <a:fillRef idx="1">
            <a:schemeClr val="accent1"/>
          </a:fillRef>
          <a:effectRef idx="0">
            <a:schemeClr val="accent1"/>
          </a:effectRef>
          <a:fontRef idx="minor">
            <a:schemeClr val="lt1"/>
          </a:fontRef>
        </p:style>
        <p:txBody>
          <a:bodyPr lIns="396000" tIns="324000" rIns="251999" rtlCol="0" anchor="t"/>
          <a:lstStyle/>
          <a:p>
            <a:pPr>
              <a:lnSpc>
                <a:spcPct val="120000"/>
              </a:lnSpc>
            </a:pPr>
            <a:r>
              <a:rPr lang="ja-JP" altLang="en-US" sz="900" dirty="0">
                <a:solidFill>
                  <a:schemeClr val="tx1"/>
                </a:solidFill>
                <a:latin typeface="Meiryo" panose="020B0604030504040204" pitchFamily="34" charset="-128"/>
                <a:ea typeface="Meiryo" panose="020B0604030504040204" pitchFamily="34" charset="-128"/>
              </a:rPr>
              <a:t>チラシをお持ちでなくても動画制作は可能です。制作手法が様々で</a:t>
            </a:r>
            <a:r>
              <a:rPr lang="en-US" altLang="ja-JP" sz="900" dirty="0">
                <a:solidFill>
                  <a:schemeClr val="tx1"/>
                </a:solidFill>
                <a:latin typeface="Meiryo" panose="020B0604030504040204" pitchFamily="34" charset="-128"/>
                <a:ea typeface="Meiryo" panose="020B0604030504040204" pitchFamily="34" charset="-128"/>
              </a:rPr>
              <a:t>WEB</a:t>
            </a:r>
            <a:r>
              <a:rPr lang="ja-JP" altLang="en-US" sz="900" dirty="0">
                <a:solidFill>
                  <a:schemeClr val="tx1"/>
                </a:solidFill>
                <a:latin typeface="Meiryo" panose="020B0604030504040204" pitchFamily="34" charset="-128"/>
                <a:ea typeface="Meiryo" panose="020B0604030504040204" pitchFamily="34" charset="-128"/>
              </a:rPr>
              <a:t>ページや他の印刷物デザイン、写真やロゴデータだけなどの素材でも制作対応実績がございます。可能な手段を模索しますのでお気軽にご相談ください。</a:t>
            </a:r>
            <a:endParaRPr kumimoji="1" lang="en-US" altLang="ja-JP" sz="900" dirty="0">
              <a:solidFill>
                <a:schemeClr val="tx1"/>
              </a:solidFill>
              <a:latin typeface="Meiryo" panose="020B0604030504040204" pitchFamily="34" charset="-128"/>
              <a:ea typeface="Meiryo" panose="020B0604030504040204" pitchFamily="34" charset="-128"/>
            </a:endParaRPr>
          </a:p>
        </p:txBody>
      </p:sp>
      <p:sp>
        <p:nvSpPr>
          <p:cNvPr id="42" name="四角形: 角を丸くする 17">
            <a:extLst>
              <a:ext uri="{FF2B5EF4-FFF2-40B4-BE49-F238E27FC236}">
                <a16:creationId xmlns:a16="http://schemas.microsoft.com/office/drawing/2014/main" id="{09CB3A89-8E4C-66FD-67B0-6CC38F73E774}"/>
              </a:ext>
            </a:extLst>
          </p:cNvPr>
          <p:cNvSpPr/>
          <p:nvPr/>
        </p:nvSpPr>
        <p:spPr>
          <a:xfrm>
            <a:off x="623787" y="2531054"/>
            <a:ext cx="8836225" cy="288000"/>
          </a:xfrm>
          <a:prstGeom prst="roundRect">
            <a:avLst>
              <a:gd name="adj" fmla="val 50000"/>
            </a:avLst>
          </a:prstGeom>
          <a:solidFill>
            <a:srgbClr val="F9D4D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396000" rtlCol="0" anchor="t"/>
          <a:lstStyle/>
          <a:p>
            <a:r>
              <a:rPr kumimoji="1" lang="ja-JP" altLang="en-US" sz="1050" b="1">
                <a:solidFill>
                  <a:srgbClr val="E0232E"/>
                </a:solidFill>
                <a:latin typeface="Meiryo" panose="020B0604030504040204" pitchFamily="34" charset="-128"/>
                <a:ea typeface="Meiryo" panose="020B0604030504040204" pitchFamily="34" charset="-128"/>
              </a:rPr>
              <a:t>チラシのデータが無い場合は制作の依頼はできませんか？</a:t>
            </a:r>
            <a:endParaRPr kumimoji="1" lang="en-US" altLang="ja-JP" sz="100" dirty="0">
              <a:solidFill>
                <a:srgbClr val="E0232E"/>
              </a:solidFill>
              <a:latin typeface="Meiryo" panose="020B0604030504040204" pitchFamily="34" charset="-128"/>
              <a:ea typeface="Meiryo" panose="020B0604030504040204" pitchFamily="34" charset="-128"/>
            </a:endParaRPr>
          </a:p>
        </p:txBody>
      </p:sp>
      <p:sp>
        <p:nvSpPr>
          <p:cNvPr id="43" name="円/楕円 42">
            <a:extLst>
              <a:ext uri="{FF2B5EF4-FFF2-40B4-BE49-F238E27FC236}">
                <a16:creationId xmlns:a16="http://schemas.microsoft.com/office/drawing/2014/main" id="{E0836320-C700-0409-E161-7B8DBB1C318A}"/>
              </a:ext>
            </a:extLst>
          </p:cNvPr>
          <p:cNvSpPr>
            <a:spLocks noChangeAspect="1"/>
          </p:cNvSpPr>
          <p:nvPr/>
        </p:nvSpPr>
        <p:spPr>
          <a:xfrm>
            <a:off x="618266" y="2494767"/>
            <a:ext cx="360000" cy="360000"/>
          </a:xfrm>
          <a:prstGeom prst="ellipse">
            <a:avLst/>
          </a:prstGeom>
          <a:solidFill>
            <a:srgbClr val="E0232E"/>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1" dirty="0">
                <a:solidFill>
                  <a:schemeClr val="bg1"/>
                </a:solidFill>
              </a:rPr>
              <a:t>Q</a:t>
            </a:r>
            <a:endParaRPr kumimoji="1" lang="ja-JP" altLang="en-US" sz="2000">
              <a:solidFill>
                <a:schemeClr val="bg1"/>
              </a:solidFill>
            </a:endParaRPr>
          </a:p>
        </p:txBody>
      </p:sp>
      <p:cxnSp>
        <p:nvCxnSpPr>
          <p:cNvPr id="44" name="直線コネクタ 43">
            <a:extLst>
              <a:ext uri="{FF2B5EF4-FFF2-40B4-BE49-F238E27FC236}">
                <a16:creationId xmlns:a16="http://schemas.microsoft.com/office/drawing/2014/main" id="{9C588069-A177-7370-360B-02725EC80189}"/>
              </a:ext>
            </a:extLst>
          </p:cNvPr>
          <p:cNvCxnSpPr/>
          <p:nvPr/>
        </p:nvCxnSpPr>
        <p:spPr>
          <a:xfrm>
            <a:off x="955406" y="2912745"/>
            <a:ext cx="0" cy="288000"/>
          </a:xfrm>
          <a:prstGeom prst="line">
            <a:avLst/>
          </a:prstGeom>
          <a:ln w="19050">
            <a:solidFill>
              <a:srgbClr val="E0232F"/>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84AC30ED-381C-49FD-33B3-D436AB666DA9}"/>
              </a:ext>
            </a:extLst>
          </p:cNvPr>
          <p:cNvSpPr txBox="1"/>
          <p:nvPr/>
        </p:nvSpPr>
        <p:spPr>
          <a:xfrm>
            <a:off x="647871" y="2848867"/>
            <a:ext cx="324128" cy="369332"/>
          </a:xfrm>
          <a:prstGeom prst="rect">
            <a:avLst/>
          </a:prstGeom>
          <a:noFill/>
        </p:spPr>
        <p:txBody>
          <a:bodyPr wrap="none" rtlCol="0">
            <a:spAutoFit/>
          </a:bodyPr>
          <a:lstStyle/>
          <a:p>
            <a:r>
              <a:rPr lang="en-US" altLang="ja-JP" sz="1800" b="1" dirty="0">
                <a:solidFill>
                  <a:srgbClr val="E0232F"/>
                </a:solidFill>
              </a:rPr>
              <a:t>A</a:t>
            </a:r>
            <a:endParaRPr kumimoji="1" lang="ja-JP" altLang="en-US">
              <a:solidFill>
                <a:srgbClr val="E0232F"/>
              </a:solidFill>
            </a:endParaRPr>
          </a:p>
        </p:txBody>
      </p:sp>
      <p:sp>
        <p:nvSpPr>
          <p:cNvPr id="46" name="四角形: 角を丸くする 17">
            <a:extLst>
              <a:ext uri="{FF2B5EF4-FFF2-40B4-BE49-F238E27FC236}">
                <a16:creationId xmlns:a16="http://schemas.microsoft.com/office/drawing/2014/main" id="{68B609BC-4AF6-33DD-E5CA-9FA7C57D388F}"/>
              </a:ext>
            </a:extLst>
          </p:cNvPr>
          <p:cNvSpPr/>
          <p:nvPr/>
        </p:nvSpPr>
        <p:spPr>
          <a:xfrm>
            <a:off x="623787" y="3414771"/>
            <a:ext cx="8820000" cy="584392"/>
          </a:xfrm>
          <a:prstGeom prst="roundRect">
            <a:avLst>
              <a:gd name="adj" fmla="val 22985"/>
            </a:avLst>
          </a:prstGeom>
          <a:noFill/>
          <a:ln w="12700">
            <a:solidFill>
              <a:srgbClr val="F9D4D5"/>
            </a:solidFill>
          </a:ln>
          <a:effectLst/>
        </p:spPr>
        <p:style>
          <a:lnRef idx="2">
            <a:schemeClr val="accent1">
              <a:shade val="50000"/>
            </a:schemeClr>
          </a:lnRef>
          <a:fillRef idx="1">
            <a:schemeClr val="accent1"/>
          </a:fillRef>
          <a:effectRef idx="0">
            <a:schemeClr val="accent1"/>
          </a:effectRef>
          <a:fontRef idx="minor">
            <a:schemeClr val="lt1"/>
          </a:fontRef>
        </p:style>
        <p:txBody>
          <a:bodyPr lIns="432000" tIns="324000" rIns="251999" bIns="0" rtlCol="0" anchor="t"/>
          <a:lstStyle/>
          <a:p>
            <a:pPr>
              <a:lnSpc>
                <a:spcPct val="120000"/>
              </a:lnSpc>
            </a:pPr>
            <a:r>
              <a:rPr lang="ja-JP" altLang="en-US" sz="900" dirty="0">
                <a:solidFill>
                  <a:schemeClr val="tx1"/>
                </a:solidFill>
                <a:latin typeface="Meiryo" panose="020B0604030504040204" pitchFamily="34" charset="-128"/>
                <a:ea typeface="Meiryo" panose="020B0604030504040204" pitchFamily="34" charset="-128"/>
              </a:rPr>
              <a:t>オプションで対応可能です。基本プランの動画秒数は</a:t>
            </a:r>
            <a:r>
              <a:rPr lang="en-US" altLang="ja-JP" sz="900" dirty="0">
                <a:solidFill>
                  <a:schemeClr val="tx1"/>
                </a:solidFill>
                <a:latin typeface="Meiryo" panose="020B0604030504040204" pitchFamily="34" charset="-128"/>
                <a:ea typeface="Meiryo" panose="020B0604030504040204" pitchFamily="34" charset="-128"/>
              </a:rPr>
              <a:t>15</a:t>
            </a:r>
            <a:r>
              <a:rPr lang="ja-JP" altLang="en-US" sz="900" dirty="0">
                <a:solidFill>
                  <a:schemeClr val="tx1"/>
                </a:solidFill>
                <a:latin typeface="Meiryo" panose="020B0604030504040204" pitchFamily="34" charset="-128"/>
                <a:ea typeface="Meiryo" panose="020B0604030504040204" pitchFamily="34" charset="-128"/>
              </a:rPr>
              <a:t>秒が基本</a:t>
            </a:r>
            <a:r>
              <a:rPr lang="ja-JP" altLang="en-US" sz="900">
                <a:solidFill>
                  <a:schemeClr val="tx1"/>
                </a:solidFill>
                <a:latin typeface="Meiryo" panose="020B0604030504040204" pitchFamily="34" charset="-128"/>
                <a:ea typeface="Meiryo" panose="020B0604030504040204" pitchFamily="34" charset="-128"/>
              </a:rPr>
              <a:t>ですが、</a:t>
            </a:r>
            <a:r>
              <a:rPr lang="en-US" altLang="ja-JP" sz="900" dirty="0">
                <a:solidFill>
                  <a:schemeClr val="tx1"/>
                </a:solidFill>
                <a:latin typeface="Meiryo" panose="020B0604030504040204" pitchFamily="34" charset="-128"/>
                <a:ea typeface="Meiryo" panose="020B0604030504040204" pitchFamily="34" charset="-128"/>
              </a:rPr>
              <a:t>30</a:t>
            </a:r>
            <a:r>
              <a:rPr lang="ja-JP" altLang="en-US" sz="900" dirty="0">
                <a:solidFill>
                  <a:schemeClr val="tx1"/>
                </a:solidFill>
                <a:latin typeface="Meiryo" panose="020B0604030504040204" pitchFamily="34" charset="-128"/>
                <a:ea typeface="Meiryo" panose="020B0604030504040204" pitchFamily="34" charset="-128"/>
              </a:rPr>
              <a:t>秒や</a:t>
            </a:r>
            <a:r>
              <a:rPr lang="en-US" altLang="ja-JP" sz="900" dirty="0">
                <a:solidFill>
                  <a:schemeClr val="tx1"/>
                </a:solidFill>
                <a:latin typeface="Meiryo" panose="020B0604030504040204" pitchFamily="34" charset="-128"/>
                <a:ea typeface="Meiryo" panose="020B0604030504040204" pitchFamily="34" charset="-128"/>
              </a:rPr>
              <a:t>60</a:t>
            </a:r>
            <a:r>
              <a:rPr lang="ja-JP" altLang="en-US" sz="900" dirty="0">
                <a:solidFill>
                  <a:schemeClr val="tx1"/>
                </a:solidFill>
                <a:latin typeface="Meiryo" panose="020B0604030504040204" pitchFamily="34" charset="-128"/>
                <a:ea typeface="Meiryo" panose="020B0604030504040204" pitchFamily="34" charset="-128"/>
              </a:rPr>
              <a:t>秒の制作オプションがございます。</a:t>
            </a:r>
            <a:endParaRPr lang="en-US" altLang="ja-JP" sz="900" dirty="0">
              <a:solidFill>
                <a:schemeClr val="tx1"/>
              </a:solidFill>
              <a:latin typeface="Meiryo" panose="020B0604030504040204" pitchFamily="34" charset="-128"/>
              <a:ea typeface="Meiryo" panose="020B0604030504040204" pitchFamily="34" charset="-128"/>
            </a:endParaRPr>
          </a:p>
        </p:txBody>
      </p:sp>
      <p:sp>
        <p:nvSpPr>
          <p:cNvPr id="48" name="四角形: 角を丸くする 17">
            <a:extLst>
              <a:ext uri="{FF2B5EF4-FFF2-40B4-BE49-F238E27FC236}">
                <a16:creationId xmlns:a16="http://schemas.microsoft.com/office/drawing/2014/main" id="{3245AA19-311E-24D4-C061-B79C052F80AE}"/>
              </a:ext>
            </a:extLst>
          </p:cNvPr>
          <p:cNvSpPr/>
          <p:nvPr/>
        </p:nvSpPr>
        <p:spPr>
          <a:xfrm>
            <a:off x="623787" y="3390209"/>
            <a:ext cx="8836225" cy="288000"/>
          </a:xfrm>
          <a:prstGeom prst="roundRect">
            <a:avLst>
              <a:gd name="adj" fmla="val 50000"/>
            </a:avLst>
          </a:prstGeom>
          <a:solidFill>
            <a:srgbClr val="F9D4D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396000" rtlCol="0" anchor="t"/>
          <a:lstStyle/>
          <a:p>
            <a:r>
              <a:rPr kumimoji="1" lang="en-US" altLang="ja-JP" sz="1050" b="1" dirty="0">
                <a:solidFill>
                  <a:srgbClr val="E0232E"/>
                </a:solidFill>
                <a:latin typeface="Meiryo" panose="020B0604030504040204" pitchFamily="34" charset="-128"/>
                <a:ea typeface="Meiryo" panose="020B0604030504040204" pitchFamily="34" charset="-128"/>
              </a:rPr>
              <a:t>30</a:t>
            </a:r>
            <a:r>
              <a:rPr kumimoji="1" lang="ja-JP" altLang="en-US" sz="1050" b="1" dirty="0">
                <a:solidFill>
                  <a:srgbClr val="E0232E"/>
                </a:solidFill>
                <a:latin typeface="Meiryo" panose="020B0604030504040204" pitchFamily="34" charset="-128"/>
                <a:ea typeface="Meiryo" panose="020B0604030504040204" pitchFamily="34" charset="-128"/>
              </a:rPr>
              <a:t>秒の動画制作は依頼できますか？</a:t>
            </a:r>
            <a:endParaRPr kumimoji="1" lang="en-US" altLang="ja-JP" sz="100" dirty="0">
              <a:solidFill>
                <a:srgbClr val="E0232E"/>
              </a:solidFill>
              <a:latin typeface="Meiryo" panose="020B0604030504040204" pitchFamily="34" charset="-128"/>
              <a:ea typeface="Meiryo" panose="020B0604030504040204" pitchFamily="34" charset="-128"/>
            </a:endParaRPr>
          </a:p>
        </p:txBody>
      </p:sp>
      <p:sp>
        <p:nvSpPr>
          <p:cNvPr id="49" name="円/楕円 48">
            <a:extLst>
              <a:ext uri="{FF2B5EF4-FFF2-40B4-BE49-F238E27FC236}">
                <a16:creationId xmlns:a16="http://schemas.microsoft.com/office/drawing/2014/main" id="{107E4B68-DC0A-DEC8-A70F-BC15292A5EEA}"/>
              </a:ext>
            </a:extLst>
          </p:cNvPr>
          <p:cNvSpPr>
            <a:spLocks noChangeAspect="1"/>
          </p:cNvSpPr>
          <p:nvPr/>
        </p:nvSpPr>
        <p:spPr>
          <a:xfrm>
            <a:off x="618266" y="3353922"/>
            <a:ext cx="360000" cy="360000"/>
          </a:xfrm>
          <a:prstGeom prst="ellipse">
            <a:avLst/>
          </a:prstGeom>
          <a:solidFill>
            <a:srgbClr val="E0232E"/>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1" dirty="0">
                <a:solidFill>
                  <a:schemeClr val="bg1"/>
                </a:solidFill>
              </a:rPr>
              <a:t>Q</a:t>
            </a:r>
            <a:endParaRPr kumimoji="1" lang="ja-JP" altLang="en-US" sz="2000">
              <a:solidFill>
                <a:schemeClr val="bg1"/>
              </a:solidFill>
            </a:endParaRPr>
          </a:p>
        </p:txBody>
      </p:sp>
      <p:cxnSp>
        <p:nvCxnSpPr>
          <p:cNvPr id="50" name="直線コネクタ 49">
            <a:extLst>
              <a:ext uri="{FF2B5EF4-FFF2-40B4-BE49-F238E27FC236}">
                <a16:creationId xmlns:a16="http://schemas.microsoft.com/office/drawing/2014/main" id="{E0A9A072-E88F-24E6-433A-5AD12AE860A5}"/>
              </a:ext>
            </a:extLst>
          </p:cNvPr>
          <p:cNvCxnSpPr/>
          <p:nvPr/>
        </p:nvCxnSpPr>
        <p:spPr>
          <a:xfrm>
            <a:off x="955406" y="3760470"/>
            <a:ext cx="0" cy="180000"/>
          </a:xfrm>
          <a:prstGeom prst="line">
            <a:avLst/>
          </a:prstGeom>
          <a:ln w="19050">
            <a:solidFill>
              <a:srgbClr val="E0232F"/>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EFC79C53-7017-C05B-9CB1-60CB43A012BA}"/>
              </a:ext>
            </a:extLst>
          </p:cNvPr>
          <p:cNvSpPr txBox="1"/>
          <p:nvPr/>
        </p:nvSpPr>
        <p:spPr>
          <a:xfrm>
            <a:off x="647871" y="3670466"/>
            <a:ext cx="324128" cy="369332"/>
          </a:xfrm>
          <a:prstGeom prst="rect">
            <a:avLst/>
          </a:prstGeom>
          <a:noFill/>
        </p:spPr>
        <p:txBody>
          <a:bodyPr wrap="none" rtlCol="0">
            <a:spAutoFit/>
          </a:bodyPr>
          <a:lstStyle/>
          <a:p>
            <a:r>
              <a:rPr lang="en-US" altLang="ja-JP" sz="1800" b="1" dirty="0">
                <a:solidFill>
                  <a:srgbClr val="E0232F"/>
                </a:solidFill>
              </a:rPr>
              <a:t>A</a:t>
            </a:r>
            <a:endParaRPr kumimoji="1" lang="ja-JP" altLang="en-US">
              <a:solidFill>
                <a:srgbClr val="E0232F"/>
              </a:solidFill>
            </a:endParaRPr>
          </a:p>
        </p:txBody>
      </p:sp>
      <p:sp>
        <p:nvSpPr>
          <p:cNvPr id="64" name="テキスト ボックス 63">
            <a:extLst>
              <a:ext uri="{FF2B5EF4-FFF2-40B4-BE49-F238E27FC236}">
                <a16:creationId xmlns:a16="http://schemas.microsoft.com/office/drawing/2014/main" id="{DCA35266-3B1E-1275-5416-7968B5077455}"/>
              </a:ext>
            </a:extLst>
          </p:cNvPr>
          <p:cNvSpPr txBox="1"/>
          <p:nvPr/>
        </p:nvSpPr>
        <p:spPr>
          <a:xfrm>
            <a:off x="7311703" y="3797297"/>
            <a:ext cx="2159566" cy="200055"/>
          </a:xfrm>
          <a:prstGeom prst="rect">
            <a:avLst/>
          </a:prstGeom>
          <a:noFill/>
        </p:spPr>
        <p:txBody>
          <a:bodyPr wrap="none" rtlCol="0">
            <a:spAutoFit/>
          </a:bodyPr>
          <a:lstStyle/>
          <a:p>
            <a:pPr algn="r"/>
            <a:r>
              <a:rPr lang="en-US" altLang="ja-JP" sz="700" dirty="0">
                <a:latin typeface="Meiryo" panose="020B0604030504040204" pitchFamily="34" charset="-128"/>
                <a:ea typeface="Meiryo" panose="020B0604030504040204" pitchFamily="34" charset="-128"/>
              </a:rPr>
              <a:t>※</a:t>
            </a:r>
            <a:r>
              <a:rPr lang="ja-JP" altLang="en-US" sz="700" dirty="0">
                <a:latin typeface="Meiryo" panose="020B0604030504040204" pitchFamily="34" charset="-128"/>
                <a:ea typeface="Meiryo" panose="020B0604030504040204" pitchFamily="34" charset="-128"/>
              </a:rPr>
              <a:t>費用は制作オプション一覧でご確認ください。</a:t>
            </a:r>
            <a:endParaRPr kumimoji="1" lang="en-US" altLang="ja-JP" dirty="0">
              <a:latin typeface="Meiryo" panose="020B0604030504040204" pitchFamily="34" charset="-128"/>
              <a:ea typeface="Meiryo" panose="020B0604030504040204" pitchFamily="34" charset="-128"/>
            </a:endParaRPr>
          </a:p>
        </p:txBody>
      </p:sp>
      <p:sp>
        <p:nvSpPr>
          <p:cNvPr id="65" name="四角形: 角を丸くする 17">
            <a:extLst>
              <a:ext uri="{FF2B5EF4-FFF2-40B4-BE49-F238E27FC236}">
                <a16:creationId xmlns:a16="http://schemas.microsoft.com/office/drawing/2014/main" id="{099C5522-B2BF-F6E7-7E2B-02317DDCA6A9}"/>
              </a:ext>
            </a:extLst>
          </p:cNvPr>
          <p:cNvSpPr/>
          <p:nvPr/>
        </p:nvSpPr>
        <p:spPr>
          <a:xfrm>
            <a:off x="623787" y="4129926"/>
            <a:ext cx="8820000" cy="735232"/>
          </a:xfrm>
          <a:prstGeom prst="roundRect">
            <a:avLst>
              <a:gd name="adj" fmla="val 17289"/>
            </a:avLst>
          </a:prstGeom>
          <a:noFill/>
          <a:ln w="12700">
            <a:solidFill>
              <a:srgbClr val="F9D4D5"/>
            </a:solidFill>
          </a:ln>
          <a:effectLst/>
        </p:spPr>
        <p:style>
          <a:lnRef idx="2">
            <a:schemeClr val="accent1">
              <a:shade val="50000"/>
            </a:schemeClr>
          </a:lnRef>
          <a:fillRef idx="1">
            <a:schemeClr val="accent1"/>
          </a:fillRef>
          <a:effectRef idx="0">
            <a:schemeClr val="accent1"/>
          </a:effectRef>
          <a:fontRef idx="minor">
            <a:schemeClr val="lt1"/>
          </a:fontRef>
        </p:style>
        <p:txBody>
          <a:bodyPr lIns="432000" tIns="324000" rIns="251999" bIns="0" rtlCol="0" anchor="t"/>
          <a:lstStyle/>
          <a:p>
            <a:pPr>
              <a:lnSpc>
                <a:spcPct val="120000"/>
              </a:lnSpc>
            </a:pPr>
            <a:r>
              <a:rPr lang="ja-JP" altLang="en-US" sz="900" dirty="0">
                <a:solidFill>
                  <a:schemeClr val="tx1"/>
                </a:solidFill>
                <a:latin typeface="Meiryo" panose="020B0604030504040204" pitchFamily="34" charset="-128"/>
                <a:ea typeface="Meiryo" panose="020B0604030504040204" pitchFamily="34" charset="-128"/>
              </a:rPr>
              <a:t>オプションで対応可能です。ナレーション</a:t>
            </a:r>
            <a:r>
              <a:rPr lang="en-US" altLang="ja-JP" sz="900" dirty="0">
                <a:solidFill>
                  <a:schemeClr val="tx1"/>
                </a:solidFill>
                <a:latin typeface="Meiryo" panose="020B0604030504040204" pitchFamily="34" charset="-128"/>
                <a:ea typeface="Meiryo" panose="020B0604030504040204" pitchFamily="34" charset="-128"/>
              </a:rPr>
              <a:t>/BGM/</a:t>
            </a:r>
            <a:r>
              <a:rPr lang="ja-JP" altLang="en-US" sz="900" dirty="0">
                <a:solidFill>
                  <a:schemeClr val="tx1"/>
                </a:solidFill>
                <a:latin typeface="Meiryo" panose="020B0604030504040204" pitchFamily="34" charset="-128"/>
                <a:ea typeface="Meiryo" panose="020B0604030504040204" pitchFamily="34" charset="-128"/>
              </a:rPr>
              <a:t>効果音をお任せいただくことでコストダウンが可能な企画</a:t>
            </a:r>
            <a:r>
              <a:rPr lang="ja-JP" altLang="en-US" sz="900">
                <a:solidFill>
                  <a:schemeClr val="tx1"/>
                </a:solidFill>
                <a:latin typeface="Meiryo" panose="020B0604030504040204" pitchFamily="34" charset="-128"/>
                <a:ea typeface="Meiryo" panose="020B0604030504040204" pitchFamily="34" charset="-128"/>
              </a:rPr>
              <a:t>となるため、</a:t>
            </a:r>
            <a:endParaRPr lang="en-US" altLang="ja-JP" sz="900" dirty="0">
              <a:solidFill>
                <a:schemeClr val="tx1"/>
              </a:solidFill>
              <a:latin typeface="Meiryo" panose="020B0604030504040204" pitchFamily="34" charset="-128"/>
              <a:ea typeface="Meiryo" panose="020B0604030504040204" pitchFamily="34" charset="-128"/>
            </a:endParaRPr>
          </a:p>
          <a:p>
            <a:pPr>
              <a:lnSpc>
                <a:spcPct val="120000"/>
              </a:lnSpc>
            </a:pPr>
            <a:r>
              <a:rPr lang="ja-JP" altLang="en-US" sz="900" dirty="0">
                <a:solidFill>
                  <a:schemeClr val="tx1"/>
                </a:solidFill>
                <a:latin typeface="Meiryo" panose="020B0604030504040204" pitchFamily="34" charset="-128"/>
                <a:ea typeface="Meiryo" panose="020B0604030504040204" pitchFamily="34" charset="-128"/>
              </a:rPr>
              <a:t>ご希望の場合にのみナレーター・</a:t>
            </a:r>
            <a:r>
              <a:rPr lang="en-US" altLang="ja-JP" sz="900" dirty="0">
                <a:solidFill>
                  <a:schemeClr val="tx1"/>
                </a:solidFill>
                <a:latin typeface="Meiryo" panose="020B0604030504040204" pitchFamily="34" charset="-128"/>
                <a:ea typeface="Meiryo" panose="020B0604030504040204" pitchFamily="34" charset="-128"/>
              </a:rPr>
              <a:t>BGM</a:t>
            </a:r>
            <a:r>
              <a:rPr lang="ja-JP" altLang="en-US" sz="900" dirty="0">
                <a:solidFill>
                  <a:schemeClr val="tx1"/>
                </a:solidFill>
                <a:latin typeface="Meiryo" panose="020B0604030504040204" pitchFamily="34" charset="-128"/>
                <a:ea typeface="Meiryo" panose="020B0604030504040204" pitchFamily="34" charset="-128"/>
              </a:rPr>
              <a:t>の事前サンプルをご提出する各オプションがございます。</a:t>
            </a:r>
            <a:endParaRPr lang="en-US" altLang="ja-JP" sz="900" dirty="0">
              <a:solidFill>
                <a:schemeClr val="tx1"/>
              </a:solidFill>
              <a:latin typeface="Meiryo" panose="020B0604030504040204" pitchFamily="34" charset="-128"/>
              <a:ea typeface="Meiryo" panose="020B0604030504040204" pitchFamily="34" charset="-128"/>
            </a:endParaRPr>
          </a:p>
        </p:txBody>
      </p:sp>
      <p:sp>
        <p:nvSpPr>
          <p:cNvPr id="67" name="四角形: 角を丸くする 17">
            <a:extLst>
              <a:ext uri="{FF2B5EF4-FFF2-40B4-BE49-F238E27FC236}">
                <a16:creationId xmlns:a16="http://schemas.microsoft.com/office/drawing/2014/main" id="{A7D8E2F4-8605-5F6F-0D88-89034B59D9C4}"/>
              </a:ext>
            </a:extLst>
          </p:cNvPr>
          <p:cNvSpPr/>
          <p:nvPr/>
        </p:nvSpPr>
        <p:spPr>
          <a:xfrm>
            <a:off x="623787" y="4112204"/>
            <a:ext cx="8836225" cy="288000"/>
          </a:xfrm>
          <a:prstGeom prst="roundRect">
            <a:avLst>
              <a:gd name="adj" fmla="val 50000"/>
            </a:avLst>
          </a:prstGeom>
          <a:solidFill>
            <a:srgbClr val="F9D4D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396000" rtlCol="0" anchor="t"/>
          <a:lstStyle/>
          <a:p>
            <a:r>
              <a:rPr kumimoji="1" lang="ja-JP" altLang="en-US" sz="1050" b="1">
                <a:solidFill>
                  <a:srgbClr val="E0232E"/>
                </a:solidFill>
                <a:latin typeface="Meiryo" panose="020B0604030504040204" pitchFamily="34" charset="-128"/>
                <a:ea typeface="Meiryo" panose="020B0604030504040204" pitchFamily="34" charset="-128"/>
              </a:rPr>
              <a:t>動画のナレーターや</a:t>
            </a:r>
            <a:r>
              <a:rPr kumimoji="1" lang="en-US" altLang="ja-JP" sz="1050" b="1" dirty="0">
                <a:solidFill>
                  <a:srgbClr val="E0232E"/>
                </a:solidFill>
                <a:latin typeface="Meiryo" panose="020B0604030504040204" pitchFamily="34" charset="-128"/>
                <a:ea typeface="Meiryo" panose="020B0604030504040204" pitchFamily="34" charset="-128"/>
              </a:rPr>
              <a:t>BGM</a:t>
            </a:r>
            <a:r>
              <a:rPr lang="ja-JP" altLang="en-US" sz="1050" b="1">
                <a:solidFill>
                  <a:srgbClr val="E0232E"/>
                </a:solidFill>
                <a:latin typeface="Meiryo" panose="020B0604030504040204" pitchFamily="34" charset="-128"/>
                <a:ea typeface="Meiryo" panose="020B0604030504040204" pitchFamily="34" charset="-128"/>
              </a:rPr>
              <a:t>の事前サンプル提出はありますか？</a:t>
            </a:r>
            <a:endParaRPr kumimoji="1" lang="en-US" altLang="ja-JP" sz="100" dirty="0">
              <a:solidFill>
                <a:srgbClr val="E0232E"/>
              </a:solidFill>
              <a:latin typeface="Meiryo" panose="020B0604030504040204" pitchFamily="34" charset="-128"/>
              <a:ea typeface="Meiryo" panose="020B0604030504040204" pitchFamily="34" charset="-128"/>
            </a:endParaRPr>
          </a:p>
        </p:txBody>
      </p:sp>
      <p:sp>
        <p:nvSpPr>
          <p:cNvPr id="68" name="円/楕円 67">
            <a:extLst>
              <a:ext uri="{FF2B5EF4-FFF2-40B4-BE49-F238E27FC236}">
                <a16:creationId xmlns:a16="http://schemas.microsoft.com/office/drawing/2014/main" id="{66AF5083-580B-79A8-1A4B-F815DBA8C480}"/>
              </a:ext>
            </a:extLst>
          </p:cNvPr>
          <p:cNvSpPr>
            <a:spLocks noChangeAspect="1"/>
          </p:cNvSpPr>
          <p:nvPr/>
        </p:nvSpPr>
        <p:spPr>
          <a:xfrm>
            <a:off x="618266" y="4075917"/>
            <a:ext cx="360000" cy="360000"/>
          </a:xfrm>
          <a:prstGeom prst="ellipse">
            <a:avLst/>
          </a:prstGeom>
          <a:solidFill>
            <a:srgbClr val="E0232E"/>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1" dirty="0">
                <a:solidFill>
                  <a:schemeClr val="bg1"/>
                </a:solidFill>
              </a:rPr>
              <a:t>Q</a:t>
            </a:r>
            <a:endParaRPr kumimoji="1" lang="ja-JP" altLang="en-US" sz="2000">
              <a:solidFill>
                <a:schemeClr val="bg1"/>
              </a:solidFill>
            </a:endParaRPr>
          </a:p>
        </p:txBody>
      </p:sp>
      <p:cxnSp>
        <p:nvCxnSpPr>
          <p:cNvPr id="69" name="直線コネクタ 68">
            <a:extLst>
              <a:ext uri="{FF2B5EF4-FFF2-40B4-BE49-F238E27FC236}">
                <a16:creationId xmlns:a16="http://schemas.microsoft.com/office/drawing/2014/main" id="{3782BB93-93F3-DF54-5309-E70EBFAE0E85}"/>
              </a:ext>
            </a:extLst>
          </p:cNvPr>
          <p:cNvCxnSpPr/>
          <p:nvPr/>
        </p:nvCxnSpPr>
        <p:spPr>
          <a:xfrm>
            <a:off x="955406" y="4493895"/>
            <a:ext cx="0" cy="288000"/>
          </a:xfrm>
          <a:prstGeom prst="line">
            <a:avLst/>
          </a:prstGeom>
          <a:ln w="19050">
            <a:solidFill>
              <a:srgbClr val="E0232F"/>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40EDBC5E-2D36-0D1D-BD9E-3C7481211134}"/>
              </a:ext>
            </a:extLst>
          </p:cNvPr>
          <p:cNvSpPr txBox="1"/>
          <p:nvPr/>
        </p:nvSpPr>
        <p:spPr>
          <a:xfrm>
            <a:off x="647871" y="4443080"/>
            <a:ext cx="324128" cy="369332"/>
          </a:xfrm>
          <a:prstGeom prst="rect">
            <a:avLst/>
          </a:prstGeom>
          <a:noFill/>
        </p:spPr>
        <p:txBody>
          <a:bodyPr wrap="none" rtlCol="0">
            <a:spAutoFit/>
          </a:bodyPr>
          <a:lstStyle/>
          <a:p>
            <a:r>
              <a:rPr lang="en-US" altLang="ja-JP" sz="1800" b="1" dirty="0">
                <a:solidFill>
                  <a:srgbClr val="E0232F"/>
                </a:solidFill>
              </a:rPr>
              <a:t>A</a:t>
            </a:r>
            <a:endParaRPr kumimoji="1" lang="ja-JP" altLang="en-US">
              <a:solidFill>
                <a:srgbClr val="E0232F"/>
              </a:solidFill>
            </a:endParaRPr>
          </a:p>
        </p:txBody>
      </p:sp>
      <p:sp>
        <p:nvSpPr>
          <p:cNvPr id="72" name="四角形: 角を丸くする 17">
            <a:extLst>
              <a:ext uri="{FF2B5EF4-FFF2-40B4-BE49-F238E27FC236}">
                <a16:creationId xmlns:a16="http://schemas.microsoft.com/office/drawing/2014/main" id="{FED16533-2870-5A48-5DA5-B81764F766A1}"/>
              </a:ext>
            </a:extLst>
          </p:cNvPr>
          <p:cNvSpPr/>
          <p:nvPr/>
        </p:nvSpPr>
        <p:spPr>
          <a:xfrm>
            <a:off x="623787" y="4983568"/>
            <a:ext cx="8820000" cy="731219"/>
          </a:xfrm>
          <a:prstGeom prst="roundRect">
            <a:avLst>
              <a:gd name="adj" fmla="val 17289"/>
            </a:avLst>
          </a:prstGeom>
          <a:noFill/>
          <a:ln w="12700">
            <a:solidFill>
              <a:srgbClr val="F9D4D5"/>
            </a:solidFill>
          </a:ln>
          <a:effectLst/>
        </p:spPr>
        <p:style>
          <a:lnRef idx="2">
            <a:schemeClr val="accent1">
              <a:shade val="50000"/>
            </a:schemeClr>
          </a:lnRef>
          <a:fillRef idx="1">
            <a:schemeClr val="accent1"/>
          </a:fillRef>
          <a:effectRef idx="0">
            <a:schemeClr val="accent1"/>
          </a:effectRef>
          <a:fontRef idx="minor">
            <a:schemeClr val="lt1"/>
          </a:fontRef>
        </p:style>
        <p:txBody>
          <a:bodyPr lIns="432000" tIns="324000" rIns="251999" bIns="0" rtlCol="0" anchor="t"/>
          <a:lstStyle/>
          <a:p>
            <a:pPr>
              <a:lnSpc>
                <a:spcPct val="120000"/>
              </a:lnSpc>
            </a:pPr>
            <a:r>
              <a:rPr lang="ja-JP" altLang="en-US" sz="900">
                <a:solidFill>
                  <a:schemeClr val="tx1"/>
                </a:solidFill>
                <a:latin typeface="Meiryo" panose="020B0604030504040204" pitchFamily="34" charset="-128"/>
                <a:ea typeface="Meiryo" panose="020B0604030504040204" pitchFamily="34" charset="-128"/>
              </a:rPr>
              <a:t>はい。素材データをご提供いただければ、プラン料金内ですべて制作動画に組み込むことが可能です。</a:t>
            </a:r>
            <a:endParaRPr lang="en-US" altLang="ja-JP" sz="900" dirty="0">
              <a:solidFill>
                <a:schemeClr val="tx1"/>
              </a:solidFill>
              <a:latin typeface="Meiryo" panose="020B0604030504040204" pitchFamily="34" charset="-128"/>
              <a:ea typeface="Meiryo" panose="020B0604030504040204" pitchFamily="34" charset="-128"/>
            </a:endParaRPr>
          </a:p>
          <a:p>
            <a:pPr>
              <a:lnSpc>
                <a:spcPct val="120000"/>
              </a:lnSpc>
            </a:pPr>
            <a:r>
              <a:rPr lang="ja-JP" altLang="en-US" sz="900">
                <a:solidFill>
                  <a:schemeClr val="tx1"/>
                </a:solidFill>
                <a:latin typeface="Meiryo" panose="020B0604030504040204" pitchFamily="34" charset="-128"/>
                <a:ea typeface="Meiryo" panose="020B0604030504040204" pitchFamily="34" charset="-128"/>
              </a:rPr>
              <a:t>但しデータ形式によっては利用できない場合もございます。事前にデータ入稿いただければ利用可否を確認させていただきます。</a:t>
            </a:r>
            <a:endParaRPr kumimoji="1" lang="en-US" altLang="ja-JP" sz="900" dirty="0">
              <a:solidFill>
                <a:schemeClr val="tx1"/>
              </a:solidFill>
              <a:latin typeface="Meiryo" panose="020B0604030504040204" pitchFamily="34" charset="-128"/>
              <a:ea typeface="Meiryo" panose="020B0604030504040204" pitchFamily="34" charset="-128"/>
            </a:endParaRPr>
          </a:p>
        </p:txBody>
      </p:sp>
      <p:sp>
        <p:nvSpPr>
          <p:cNvPr id="74" name="四角形: 角を丸くする 17">
            <a:extLst>
              <a:ext uri="{FF2B5EF4-FFF2-40B4-BE49-F238E27FC236}">
                <a16:creationId xmlns:a16="http://schemas.microsoft.com/office/drawing/2014/main" id="{8F91BB80-4ABC-E0EB-6F5B-70D85111BB69}"/>
              </a:ext>
            </a:extLst>
          </p:cNvPr>
          <p:cNvSpPr/>
          <p:nvPr/>
        </p:nvSpPr>
        <p:spPr>
          <a:xfrm>
            <a:off x="623787" y="4961834"/>
            <a:ext cx="8836225" cy="288000"/>
          </a:xfrm>
          <a:prstGeom prst="roundRect">
            <a:avLst>
              <a:gd name="adj" fmla="val 50000"/>
            </a:avLst>
          </a:prstGeom>
          <a:solidFill>
            <a:srgbClr val="F9D4D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396000" rtlCol="0" anchor="t"/>
          <a:lstStyle/>
          <a:p>
            <a:r>
              <a:rPr kumimoji="1" lang="ja-JP" altLang="en-US" sz="1050" b="1" dirty="0">
                <a:solidFill>
                  <a:srgbClr val="E0232E"/>
                </a:solidFill>
                <a:latin typeface="Meiryo" panose="020B0604030504040204" pitchFamily="34" charset="-128"/>
                <a:ea typeface="Meiryo" panose="020B0604030504040204" pitchFamily="34" charset="-128"/>
              </a:rPr>
              <a:t>サウンドロゴやテーマソング、所持している動画データなどを提供した場合、動画</a:t>
            </a:r>
            <a:r>
              <a:rPr kumimoji="1" lang="ja-JP" altLang="en-US" sz="1050" b="1">
                <a:solidFill>
                  <a:srgbClr val="E0232E"/>
                </a:solidFill>
                <a:latin typeface="Meiryo" panose="020B0604030504040204" pitchFamily="34" charset="-128"/>
                <a:ea typeface="Meiryo" panose="020B0604030504040204" pitchFamily="34" charset="-128"/>
              </a:rPr>
              <a:t>に組み込めます</a:t>
            </a:r>
            <a:r>
              <a:rPr kumimoji="1" lang="ja-JP" altLang="en-US" sz="1050" b="1" dirty="0">
                <a:solidFill>
                  <a:srgbClr val="E0232E"/>
                </a:solidFill>
                <a:latin typeface="Meiryo" panose="020B0604030504040204" pitchFamily="34" charset="-128"/>
                <a:ea typeface="Meiryo" panose="020B0604030504040204" pitchFamily="34" charset="-128"/>
              </a:rPr>
              <a:t>か？</a:t>
            </a:r>
            <a:endParaRPr kumimoji="1" lang="en-US" altLang="ja-JP" sz="100" dirty="0">
              <a:solidFill>
                <a:srgbClr val="E0232E"/>
              </a:solidFill>
              <a:latin typeface="Meiryo" panose="020B0604030504040204" pitchFamily="34" charset="-128"/>
              <a:ea typeface="Meiryo" panose="020B0604030504040204" pitchFamily="34" charset="-128"/>
            </a:endParaRPr>
          </a:p>
        </p:txBody>
      </p:sp>
      <p:sp>
        <p:nvSpPr>
          <p:cNvPr id="75" name="円/楕円 74">
            <a:extLst>
              <a:ext uri="{FF2B5EF4-FFF2-40B4-BE49-F238E27FC236}">
                <a16:creationId xmlns:a16="http://schemas.microsoft.com/office/drawing/2014/main" id="{631B2742-B9CA-54F2-4518-40469BEE4B9D}"/>
              </a:ext>
            </a:extLst>
          </p:cNvPr>
          <p:cNvSpPr>
            <a:spLocks noChangeAspect="1"/>
          </p:cNvSpPr>
          <p:nvPr/>
        </p:nvSpPr>
        <p:spPr>
          <a:xfrm>
            <a:off x="618266" y="4925547"/>
            <a:ext cx="360000" cy="360000"/>
          </a:xfrm>
          <a:prstGeom prst="ellipse">
            <a:avLst/>
          </a:prstGeom>
          <a:solidFill>
            <a:srgbClr val="E0232E"/>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1" dirty="0">
                <a:solidFill>
                  <a:schemeClr val="bg1"/>
                </a:solidFill>
              </a:rPr>
              <a:t>Q</a:t>
            </a:r>
            <a:endParaRPr kumimoji="1" lang="ja-JP" altLang="en-US" sz="2000">
              <a:solidFill>
                <a:schemeClr val="bg1"/>
              </a:solidFill>
            </a:endParaRPr>
          </a:p>
        </p:txBody>
      </p:sp>
      <p:cxnSp>
        <p:nvCxnSpPr>
          <p:cNvPr id="76" name="直線コネクタ 75">
            <a:extLst>
              <a:ext uri="{FF2B5EF4-FFF2-40B4-BE49-F238E27FC236}">
                <a16:creationId xmlns:a16="http://schemas.microsoft.com/office/drawing/2014/main" id="{7014F476-5A6F-4A7E-1F16-B4E965ECB78E}"/>
              </a:ext>
            </a:extLst>
          </p:cNvPr>
          <p:cNvCxnSpPr/>
          <p:nvPr/>
        </p:nvCxnSpPr>
        <p:spPr>
          <a:xfrm>
            <a:off x="955406" y="5297805"/>
            <a:ext cx="0" cy="288000"/>
          </a:xfrm>
          <a:prstGeom prst="line">
            <a:avLst/>
          </a:prstGeom>
          <a:ln w="19050">
            <a:solidFill>
              <a:srgbClr val="E0232F"/>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BA825521-7F5A-FF49-2368-5D74CF997DDF}"/>
              </a:ext>
            </a:extLst>
          </p:cNvPr>
          <p:cNvSpPr txBox="1"/>
          <p:nvPr/>
        </p:nvSpPr>
        <p:spPr>
          <a:xfrm>
            <a:off x="647871" y="5279647"/>
            <a:ext cx="324128" cy="369332"/>
          </a:xfrm>
          <a:prstGeom prst="rect">
            <a:avLst/>
          </a:prstGeom>
          <a:noFill/>
        </p:spPr>
        <p:txBody>
          <a:bodyPr wrap="none" rtlCol="0">
            <a:spAutoFit/>
          </a:bodyPr>
          <a:lstStyle/>
          <a:p>
            <a:r>
              <a:rPr lang="en-US" altLang="ja-JP" sz="1800" b="1" dirty="0">
                <a:solidFill>
                  <a:srgbClr val="E0232F"/>
                </a:solidFill>
              </a:rPr>
              <a:t>A</a:t>
            </a:r>
            <a:endParaRPr kumimoji="1" lang="ja-JP" altLang="en-US">
              <a:solidFill>
                <a:srgbClr val="E0232F"/>
              </a:solidFill>
            </a:endParaRPr>
          </a:p>
        </p:txBody>
      </p:sp>
      <p:sp>
        <p:nvSpPr>
          <p:cNvPr id="78" name="四角形: 角を丸くする 17">
            <a:extLst>
              <a:ext uri="{FF2B5EF4-FFF2-40B4-BE49-F238E27FC236}">
                <a16:creationId xmlns:a16="http://schemas.microsoft.com/office/drawing/2014/main" id="{4987566C-13D5-90C5-0227-8EF1ED1A50E9}"/>
              </a:ext>
            </a:extLst>
          </p:cNvPr>
          <p:cNvSpPr/>
          <p:nvPr/>
        </p:nvSpPr>
        <p:spPr>
          <a:xfrm>
            <a:off x="623787" y="5836954"/>
            <a:ext cx="8820000" cy="573939"/>
          </a:xfrm>
          <a:prstGeom prst="roundRect">
            <a:avLst>
              <a:gd name="adj" fmla="val 24656"/>
            </a:avLst>
          </a:prstGeom>
          <a:noFill/>
          <a:ln w="12700">
            <a:solidFill>
              <a:srgbClr val="F9D4D5"/>
            </a:solidFill>
          </a:ln>
          <a:effectLst/>
        </p:spPr>
        <p:style>
          <a:lnRef idx="2">
            <a:schemeClr val="accent1">
              <a:shade val="50000"/>
            </a:schemeClr>
          </a:lnRef>
          <a:fillRef idx="1">
            <a:schemeClr val="accent1"/>
          </a:fillRef>
          <a:effectRef idx="0">
            <a:schemeClr val="accent1"/>
          </a:effectRef>
          <a:fontRef idx="minor">
            <a:schemeClr val="lt1"/>
          </a:fontRef>
        </p:style>
        <p:txBody>
          <a:bodyPr lIns="432000" tIns="324000" rIns="251999" bIns="0" rtlCol="0" anchor="t"/>
          <a:lstStyle/>
          <a:p>
            <a:pPr>
              <a:lnSpc>
                <a:spcPct val="120000"/>
              </a:lnSpc>
            </a:pPr>
            <a:r>
              <a:rPr lang="ja-JP" altLang="en-US" sz="900" dirty="0">
                <a:solidFill>
                  <a:schemeClr val="tx1"/>
                </a:solidFill>
                <a:latin typeface="Meiryo" panose="020B0604030504040204" pitchFamily="34" charset="-128"/>
                <a:ea typeface="Meiryo" panose="020B0604030504040204" pitchFamily="34" charset="-128"/>
              </a:rPr>
              <a:t>はい。ご依頼可能です。動画制作（</a:t>
            </a:r>
            <a:r>
              <a:rPr lang="en-US" altLang="ja-JP" sz="900" dirty="0">
                <a:solidFill>
                  <a:schemeClr val="tx1"/>
                </a:solidFill>
                <a:latin typeface="Meiryo" panose="020B0604030504040204" pitchFamily="34" charset="-128"/>
                <a:ea typeface="Meiryo" panose="020B0604030504040204" pitchFamily="34" charset="-128"/>
              </a:rPr>
              <a:t>15</a:t>
            </a:r>
            <a:r>
              <a:rPr lang="ja-JP" altLang="en-US" sz="900" dirty="0">
                <a:solidFill>
                  <a:schemeClr val="tx1"/>
                </a:solidFill>
                <a:latin typeface="Meiryo" panose="020B0604030504040204" pitchFamily="34" charset="-128"/>
                <a:ea typeface="Meiryo" panose="020B0604030504040204" pitchFamily="34" charset="-128"/>
              </a:rPr>
              <a:t>秒</a:t>
            </a:r>
            <a:r>
              <a:rPr lang="en-US" altLang="ja-JP" sz="900" dirty="0">
                <a:solidFill>
                  <a:schemeClr val="tx1"/>
                </a:solidFill>
                <a:latin typeface="Meiryo" panose="020B0604030504040204" pitchFamily="34" charset="-128"/>
                <a:ea typeface="Meiryo" panose="020B0604030504040204" pitchFamily="34" charset="-128"/>
              </a:rPr>
              <a:t>CM</a:t>
            </a:r>
            <a:r>
              <a:rPr lang="ja-JP" altLang="en-US" sz="900" dirty="0">
                <a:solidFill>
                  <a:schemeClr val="tx1"/>
                </a:solidFill>
                <a:latin typeface="Meiryo" panose="020B0604030504040204" pitchFamily="34" charset="-128"/>
                <a:ea typeface="Meiryo" panose="020B0604030504040204" pitchFamily="34" charset="-128"/>
              </a:rPr>
              <a:t>） ＋二次利用権利のみは税別</a:t>
            </a:r>
            <a:r>
              <a:rPr lang="en-US" altLang="ja-JP" sz="900" dirty="0">
                <a:solidFill>
                  <a:schemeClr val="tx1"/>
                </a:solidFill>
                <a:latin typeface="Meiryo" panose="020B0604030504040204" pitchFamily="34" charset="-128"/>
                <a:ea typeface="Meiryo" panose="020B0604030504040204" pitchFamily="34" charset="-128"/>
              </a:rPr>
              <a:t>40</a:t>
            </a:r>
            <a:r>
              <a:rPr lang="ja-JP" altLang="en-US" sz="900" dirty="0">
                <a:solidFill>
                  <a:schemeClr val="tx1"/>
                </a:solidFill>
                <a:latin typeface="Meiryo" panose="020B0604030504040204" pitchFamily="34" charset="-128"/>
                <a:ea typeface="Meiryo" panose="020B0604030504040204" pitchFamily="34" charset="-128"/>
              </a:rPr>
              <a:t>万円で承っています。但し媒体付帯プランがお得なのでお勧めしています。</a:t>
            </a:r>
            <a:endParaRPr lang="en-US" altLang="ja-JP" sz="900" dirty="0">
              <a:solidFill>
                <a:schemeClr val="tx1"/>
              </a:solidFill>
              <a:latin typeface="Meiryo" panose="020B0604030504040204" pitchFamily="34" charset="-128"/>
              <a:ea typeface="Meiryo" panose="020B0604030504040204" pitchFamily="34" charset="-128"/>
            </a:endParaRPr>
          </a:p>
        </p:txBody>
      </p:sp>
      <p:sp>
        <p:nvSpPr>
          <p:cNvPr id="80" name="四角形: 角を丸くする 17">
            <a:extLst>
              <a:ext uri="{FF2B5EF4-FFF2-40B4-BE49-F238E27FC236}">
                <a16:creationId xmlns:a16="http://schemas.microsoft.com/office/drawing/2014/main" id="{89D2E145-DB2E-049A-A37A-AD65485D76A7}"/>
              </a:ext>
            </a:extLst>
          </p:cNvPr>
          <p:cNvSpPr/>
          <p:nvPr/>
        </p:nvSpPr>
        <p:spPr>
          <a:xfrm>
            <a:off x="623787" y="5801939"/>
            <a:ext cx="8836225" cy="288000"/>
          </a:xfrm>
          <a:prstGeom prst="roundRect">
            <a:avLst>
              <a:gd name="adj" fmla="val 50000"/>
            </a:avLst>
          </a:prstGeom>
          <a:solidFill>
            <a:srgbClr val="F9D4D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396000" rtlCol="0" anchor="t"/>
          <a:lstStyle/>
          <a:p>
            <a:r>
              <a:rPr lang="ja-JP" altLang="en-US" sz="1050" b="1">
                <a:solidFill>
                  <a:srgbClr val="E0232E"/>
                </a:solidFill>
                <a:latin typeface="Meiryo" panose="020B0604030504040204" pitchFamily="34" charset="-128"/>
                <a:ea typeface="Meiryo" panose="020B0604030504040204" pitchFamily="34" charset="-128"/>
              </a:rPr>
              <a:t>動画制作だけ依頼できますか？</a:t>
            </a:r>
            <a:endParaRPr kumimoji="1" lang="en-US" altLang="ja-JP" sz="100" dirty="0">
              <a:solidFill>
                <a:srgbClr val="E0232E"/>
              </a:solidFill>
              <a:latin typeface="Meiryo" panose="020B0604030504040204" pitchFamily="34" charset="-128"/>
              <a:ea typeface="Meiryo" panose="020B0604030504040204" pitchFamily="34" charset="-128"/>
            </a:endParaRPr>
          </a:p>
        </p:txBody>
      </p:sp>
      <p:sp>
        <p:nvSpPr>
          <p:cNvPr id="81" name="円/楕円 80">
            <a:extLst>
              <a:ext uri="{FF2B5EF4-FFF2-40B4-BE49-F238E27FC236}">
                <a16:creationId xmlns:a16="http://schemas.microsoft.com/office/drawing/2014/main" id="{E9E4CFB7-1EF6-7F51-29C9-4C7F60478686}"/>
              </a:ext>
            </a:extLst>
          </p:cNvPr>
          <p:cNvSpPr>
            <a:spLocks noChangeAspect="1"/>
          </p:cNvSpPr>
          <p:nvPr/>
        </p:nvSpPr>
        <p:spPr>
          <a:xfrm>
            <a:off x="618266" y="5765652"/>
            <a:ext cx="360000" cy="360000"/>
          </a:xfrm>
          <a:prstGeom prst="ellipse">
            <a:avLst/>
          </a:prstGeom>
          <a:solidFill>
            <a:srgbClr val="E0232E"/>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1" dirty="0">
                <a:solidFill>
                  <a:schemeClr val="bg1"/>
                </a:solidFill>
              </a:rPr>
              <a:t>Q</a:t>
            </a:r>
            <a:endParaRPr kumimoji="1" lang="ja-JP" altLang="en-US" sz="2000">
              <a:solidFill>
                <a:schemeClr val="bg1"/>
              </a:solidFill>
            </a:endParaRPr>
          </a:p>
        </p:txBody>
      </p:sp>
      <p:cxnSp>
        <p:nvCxnSpPr>
          <p:cNvPr id="82" name="直線コネクタ 81">
            <a:extLst>
              <a:ext uri="{FF2B5EF4-FFF2-40B4-BE49-F238E27FC236}">
                <a16:creationId xmlns:a16="http://schemas.microsoft.com/office/drawing/2014/main" id="{388B1D00-FD55-BE65-1B62-A3F6DAE0B285}"/>
              </a:ext>
            </a:extLst>
          </p:cNvPr>
          <p:cNvCxnSpPr/>
          <p:nvPr/>
        </p:nvCxnSpPr>
        <p:spPr>
          <a:xfrm>
            <a:off x="955406" y="6172200"/>
            <a:ext cx="0" cy="180000"/>
          </a:xfrm>
          <a:prstGeom prst="line">
            <a:avLst/>
          </a:prstGeom>
          <a:ln w="19050">
            <a:solidFill>
              <a:srgbClr val="E0232F"/>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1EAE4F12-8D2E-820A-C44F-FF919187750A}"/>
              </a:ext>
            </a:extLst>
          </p:cNvPr>
          <p:cNvSpPr txBox="1"/>
          <p:nvPr/>
        </p:nvSpPr>
        <p:spPr>
          <a:xfrm>
            <a:off x="647871" y="6082196"/>
            <a:ext cx="324128" cy="369332"/>
          </a:xfrm>
          <a:prstGeom prst="rect">
            <a:avLst/>
          </a:prstGeom>
          <a:noFill/>
        </p:spPr>
        <p:txBody>
          <a:bodyPr wrap="none" rtlCol="0">
            <a:spAutoFit/>
          </a:bodyPr>
          <a:lstStyle/>
          <a:p>
            <a:r>
              <a:rPr lang="en-US" altLang="ja-JP" sz="1800" b="1" dirty="0">
                <a:solidFill>
                  <a:srgbClr val="E0232F"/>
                </a:solidFill>
              </a:rPr>
              <a:t>A</a:t>
            </a:r>
            <a:endParaRPr kumimoji="1" lang="ja-JP" altLang="en-US">
              <a:solidFill>
                <a:srgbClr val="E0232F"/>
              </a:solidFill>
            </a:endParaRPr>
          </a:p>
        </p:txBody>
      </p:sp>
      <p:sp>
        <p:nvSpPr>
          <p:cNvPr id="85" name="テキスト ボックス 84">
            <a:extLst>
              <a:ext uri="{FF2B5EF4-FFF2-40B4-BE49-F238E27FC236}">
                <a16:creationId xmlns:a16="http://schemas.microsoft.com/office/drawing/2014/main" id="{84AE8E9A-9C96-34C9-9972-3018B23CADC3}"/>
              </a:ext>
            </a:extLst>
          </p:cNvPr>
          <p:cNvSpPr txBox="1"/>
          <p:nvPr/>
        </p:nvSpPr>
        <p:spPr>
          <a:xfrm>
            <a:off x="673099" y="6494031"/>
            <a:ext cx="8559801" cy="253916"/>
          </a:xfrm>
          <a:prstGeom prst="rect">
            <a:avLst/>
          </a:prstGeom>
          <a:noFill/>
        </p:spPr>
        <p:txBody>
          <a:bodyPr wrap="square" rtlCol="0">
            <a:spAutoFit/>
          </a:bodyPr>
          <a:lstStyle/>
          <a:p>
            <a:pPr algn="ctr"/>
            <a:r>
              <a:rPr lang="ja-JP" altLang="en-US" sz="1050" dirty="0">
                <a:latin typeface="Meiryo" panose="020B0604030504040204" pitchFamily="34" charset="-128"/>
                <a:ea typeface="Meiryo" panose="020B0604030504040204" pitchFamily="34" charset="-128"/>
              </a:rPr>
              <a:t>その他の</a:t>
            </a:r>
            <a:r>
              <a:rPr lang="en-US" altLang="ja-JP" sz="1050" dirty="0">
                <a:latin typeface="Meiryo" panose="020B0604030504040204" pitchFamily="34" charset="-128"/>
                <a:ea typeface="Meiryo" panose="020B0604030504040204" pitchFamily="34" charset="-128"/>
              </a:rPr>
              <a:t>Q&amp;A</a:t>
            </a:r>
            <a:r>
              <a:rPr lang="ja-JP" altLang="en-US" sz="1050">
                <a:latin typeface="Meiryo" panose="020B0604030504040204" pitchFamily="34" charset="-128"/>
                <a:ea typeface="Meiryo" panose="020B0604030504040204" pitchFamily="34" charset="-128"/>
              </a:rPr>
              <a:t>は</a:t>
            </a:r>
            <a:r>
              <a:rPr lang="en-US" altLang="ja-JP" sz="1050" dirty="0">
                <a:latin typeface="Meiryo" panose="020B0604030504040204" pitchFamily="34" charset="-128"/>
                <a:ea typeface="Meiryo" panose="020B0604030504040204" pitchFamily="34" charset="-128"/>
              </a:rPr>
              <a:t> </a:t>
            </a:r>
            <a:r>
              <a:rPr lang="ja-JP" altLang="en-US" sz="1050" b="1">
                <a:solidFill>
                  <a:srgbClr val="E0232F"/>
                </a:solidFill>
                <a:latin typeface="Meiryo" panose="020B0604030504040204" pitchFamily="34" charset="-128"/>
                <a:ea typeface="Meiryo" panose="020B0604030504040204" pitchFamily="34" charset="-128"/>
              </a:rPr>
              <a:t>チラシビジョン公式</a:t>
            </a:r>
            <a:r>
              <a:rPr lang="ja-JP" altLang="en-US" sz="1050" b="1" dirty="0">
                <a:solidFill>
                  <a:srgbClr val="E0232F"/>
                </a:solidFill>
                <a:latin typeface="Meiryo" panose="020B0604030504040204" pitchFamily="34" charset="-128"/>
                <a:ea typeface="Meiryo" panose="020B0604030504040204" pitchFamily="34" charset="-128"/>
              </a:rPr>
              <a:t>サイト「よくある</a:t>
            </a:r>
            <a:r>
              <a:rPr lang="ja-JP" altLang="en-US" sz="1050" b="1">
                <a:solidFill>
                  <a:srgbClr val="E0232F"/>
                </a:solidFill>
                <a:latin typeface="Meiryo" panose="020B0604030504040204" pitchFamily="34" charset="-128"/>
                <a:ea typeface="Meiryo" panose="020B0604030504040204" pitchFamily="34" charset="-128"/>
              </a:rPr>
              <a:t>ご質問ページ</a:t>
            </a:r>
            <a:r>
              <a:rPr lang="en-US" altLang="ja-JP" sz="1050" b="1" dirty="0">
                <a:solidFill>
                  <a:srgbClr val="E0232F"/>
                </a:solidFill>
                <a:latin typeface="Meiryo" panose="020B0604030504040204" pitchFamily="34" charset="-128"/>
                <a:ea typeface="Meiryo" panose="020B0604030504040204" pitchFamily="34" charset="-128"/>
              </a:rPr>
              <a:t>  </a:t>
            </a:r>
            <a:r>
              <a:rPr lang="en-US" altLang="ja-JP" sz="1050" dirty="0">
                <a:latin typeface="Meiryo" panose="020B0604030504040204" pitchFamily="34" charset="-128"/>
                <a:ea typeface="Meiryo" panose="020B0604030504040204" pitchFamily="34" charset="-128"/>
                <a:hlinkClick r:id="rId3"/>
              </a:rPr>
              <a:t>https://chirashi-v.com/faq/</a:t>
            </a:r>
            <a:r>
              <a:rPr lang="en-US" altLang="ja-JP" sz="1050" dirty="0">
                <a:latin typeface="Meiryo" panose="020B0604030504040204" pitchFamily="34" charset="-128"/>
                <a:ea typeface="Meiryo" panose="020B0604030504040204" pitchFamily="34" charset="-128"/>
              </a:rPr>
              <a:t> </a:t>
            </a:r>
            <a:r>
              <a:rPr lang="ja-JP" altLang="en-US" sz="1050" b="1">
                <a:solidFill>
                  <a:srgbClr val="E0232F"/>
                </a:solidFill>
                <a:latin typeface="Meiryo" panose="020B0604030504040204" pitchFamily="34" charset="-128"/>
                <a:ea typeface="Meiryo" panose="020B0604030504040204" pitchFamily="34" charset="-128"/>
              </a:rPr>
              <a:t>」</a:t>
            </a:r>
            <a:r>
              <a:rPr lang="ja-JP" altLang="en-US" sz="1050">
                <a:latin typeface="Meiryo" panose="020B0604030504040204" pitchFamily="34" charset="-128"/>
                <a:ea typeface="Meiryo" panose="020B0604030504040204" pitchFamily="34" charset="-128"/>
              </a:rPr>
              <a:t>をご覧ください。 </a:t>
            </a:r>
            <a:r>
              <a:rPr lang="ja-JP" altLang="en-US" sz="1050" b="1">
                <a:solidFill>
                  <a:srgbClr val="E0232F"/>
                </a:solidFill>
                <a:latin typeface="Meiryo" panose="020B0604030504040204" pitchFamily="34" charset="-128"/>
                <a:ea typeface="Meiryo" panose="020B0604030504040204" pitchFamily="34" charset="-128"/>
              </a:rPr>
              <a:t>　</a:t>
            </a:r>
            <a:endParaRPr kumimoji="1" lang="en-US" altLang="ja-JP" sz="600" dirty="0">
              <a:latin typeface="Meiryo" panose="020B0604030504040204" pitchFamily="34" charset="-128"/>
              <a:ea typeface="Meiryo" panose="020B0604030504040204" pitchFamily="34" charset="-128"/>
            </a:endParaRPr>
          </a:p>
        </p:txBody>
      </p:sp>
      <p:sp>
        <p:nvSpPr>
          <p:cNvPr id="86" name="テキスト ボックス 85">
            <a:extLst>
              <a:ext uri="{FF2B5EF4-FFF2-40B4-BE49-F238E27FC236}">
                <a16:creationId xmlns:a16="http://schemas.microsoft.com/office/drawing/2014/main" id="{65D8ACDE-2B36-0C48-E0BE-8C1E090BE0F9}"/>
              </a:ext>
            </a:extLst>
          </p:cNvPr>
          <p:cNvSpPr txBox="1"/>
          <p:nvPr/>
        </p:nvSpPr>
        <p:spPr>
          <a:xfrm>
            <a:off x="9526716" y="6638441"/>
            <a:ext cx="357790" cy="246221"/>
          </a:xfrm>
          <a:prstGeom prst="rect">
            <a:avLst/>
          </a:prstGeom>
          <a:noFill/>
        </p:spPr>
        <p:txBody>
          <a:bodyPr wrap="none" rtlCol="0">
            <a:spAutoFit/>
          </a:bodyPr>
          <a:lstStyle/>
          <a:p>
            <a:pPr algn="r"/>
            <a:r>
              <a:rPr kumimoji="1" lang="en-US" altLang="ja-JP" sz="1000" b="1" dirty="0">
                <a:solidFill>
                  <a:srgbClr val="E0232F"/>
                </a:solidFill>
                <a:latin typeface="Meiryo" panose="020B0604030504040204" pitchFamily="34" charset="-128"/>
                <a:ea typeface="Meiryo" panose="020B0604030504040204" pitchFamily="34" charset="-128"/>
              </a:rPr>
              <a:t>14</a:t>
            </a:r>
            <a:endParaRPr kumimoji="1" lang="ja-JP" altLang="en-US" sz="1000" b="1" dirty="0">
              <a:solidFill>
                <a:srgbClr val="E0232F"/>
              </a:solidFill>
              <a:latin typeface="Meiryo" panose="020B0604030504040204" pitchFamily="34" charset="-128"/>
              <a:ea typeface="Meiryo" panose="020B0604030504040204" pitchFamily="34" charset="-128"/>
            </a:endParaRPr>
          </a:p>
        </p:txBody>
      </p:sp>
      <p:sp>
        <p:nvSpPr>
          <p:cNvPr id="4" name="テキスト ボックス 3">
            <a:extLst>
              <a:ext uri="{FF2B5EF4-FFF2-40B4-BE49-F238E27FC236}">
                <a16:creationId xmlns:a16="http://schemas.microsoft.com/office/drawing/2014/main" id="{D1D10238-B4F3-9768-6D25-617F77AD9E49}"/>
              </a:ext>
            </a:extLst>
          </p:cNvPr>
          <p:cNvSpPr txBox="1"/>
          <p:nvPr/>
        </p:nvSpPr>
        <p:spPr>
          <a:xfrm>
            <a:off x="7328041" y="4655571"/>
            <a:ext cx="2159566" cy="200055"/>
          </a:xfrm>
          <a:prstGeom prst="rect">
            <a:avLst/>
          </a:prstGeom>
          <a:noFill/>
        </p:spPr>
        <p:txBody>
          <a:bodyPr wrap="none" rtlCol="0">
            <a:spAutoFit/>
          </a:bodyPr>
          <a:lstStyle/>
          <a:p>
            <a:pPr algn="r"/>
            <a:r>
              <a:rPr lang="en-US" altLang="ja-JP" sz="700" dirty="0">
                <a:latin typeface="Meiryo" panose="020B0604030504040204" pitchFamily="34" charset="-128"/>
                <a:ea typeface="Meiryo" panose="020B0604030504040204" pitchFamily="34" charset="-128"/>
              </a:rPr>
              <a:t>※</a:t>
            </a:r>
            <a:r>
              <a:rPr lang="ja-JP" altLang="en-US" sz="700" dirty="0">
                <a:latin typeface="Meiryo" panose="020B0604030504040204" pitchFamily="34" charset="-128"/>
                <a:ea typeface="Meiryo" panose="020B0604030504040204" pitchFamily="34" charset="-128"/>
              </a:rPr>
              <a:t>費用は制作オプション一覧でご確認ください。</a:t>
            </a:r>
            <a:endParaRPr kumimoji="1"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221212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E2E46339-67EC-E59A-8171-C9C5E087A48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9014"/>
          <a:stretch/>
        </p:blipFill>
        <p:spPr>
          <a:xfrm flipH="1">
            <a:off x="7450251" y="5897900"/>
            <a:ext cx="1115943" cy="960100"/>
          </a:xfrm>
          <a:prstGeom prst="rect">
            <a:avLst/>
          </a:prstGeom>
        </p:spPr>
      </p:pic>
      <p:grpSp>
        <p:nvGrpSpPr>
          <p:cNvPr id="7" name="グループ化 6">
            <a:extLst>
              <a:ext uri="{FF2B5EF4-FFF2-40B4-BE49-F238E27FC236}">
                <a16:creationId xmlns:a16="http://schemas.microsoft.com/office/drawing/2014/main" id="{849AA1D7-2327-320B-9F2A-C33981D0C6A0}"/>
              </a:ext>
            </a:extLst>
          </p:cNvPr>
          <p:cNvGrpSpPr/>
          <p:nvPr/>
        </p:nvGrpSpPr>
        <p:grpSpPr>
          <a:xfrm>
            <a:off x="2319588" y="5382943"/>
            <a:ext cx="5269876" cy="757241"/>
            <a:chOff x="1117096" y="1682765"/>
            <a:chExt cx="3686749" cy="529758"/>
          </a:xfrm>
          <a:solidFill>
            <a:schemeClr val="accent2">
              <a:lumMod val="60000"/>
              <a:lumOff val="40000"/>
            </a:schemeClr>
          </a:solidFill>
          <a:effectLst>
            <a:outerShdw dist="38100" dir="2700000" algn="tl" rotWithShape="0">
              <a:prstClr val="black">
                <a:alpha val="20000"/>
              </a:prstClr>
            </a:outerShdw>
          </a:effectLst>
        </p:grpSpPr>
        <p:sp>
          <p:nvSpPr>
            <p:cNvPr id="9" name="角丸四角形 8">
              <a:extLst>
                <a:ext uri="{FF2B5EF4-FFF2-40B4-BE49-F238E27FC236}">
                  <a16:creationId xmlns:a16="http://schemas.microsoft.com/office/drawing/2014/main" id="{4FD9784E-2549-A111-65A5-B0B2D0B671B1}"/>
                </a:ext>
              </a:extLst>
            </p:cNvPr>
            <p:cNvSpPr/>
            <p:nvPr/>
          </p:nvSpPr>
          <p:spPr>
            <a:xfrm>
              <a:off x="1117096" y="1682765"/>
              <a:ext cx="3645641" cy="456019"/>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0" tIns="72000" rtlCol="0" anchor="ctr"/>
            <a:lstStyle/>
            <a:p>
              <a:pPr marL="0" marR="0" lvl="0" indent="0" defTabSz="0" rtl="0" eaLnBrk="1" fontAlgn="auto" latinLnBrk="0" hangingPunct="1">
                <a:spcBef>
                  <a:spcPts val="0"/>
                </a:spcBef>
                <a:spcAft>
                  <a:spcPts val="488"/>
                </a:spcAft>
                <a:buClrTx/>
                <a:buSzTx/>
                <a:buFontTx/>
                <a:buNone/>
                <a:tabLst>
                  <a:tab pos="3305250" algn="r"/>
                </a:tabLst>
                <a:defRPr/>
              </a:pPr>
              <a:endParaRPr kumimoji="1" lang="en-US" altLang="ja-JP" sz="1400" b="1" i="0" u="none" strike="noStrike" kern="1200" cap="none" spc="0" normalizeH="0" baseline="0" noProof="0" dirty="0">
                <a:solidFill>
                  <a:schemeClr val="bg1"/>
                </a:solidFill>
                <a:effectLst/>
                <a:uLnTx/>
                <a:uFillTx/>
                <a:latin typeface="Meiryo" panose="020B0604030504040204" pitchFamily="34" charset="-128"/>
                <a:ea typeface="Meiryo" panose="020B0604030504040204" pitchFamily="34" charset="-128"/>
                <a:cs typeface="+mn-cs"/>
              </a:endParaRPr>
            </a:p>
          </p:txBody>
        </p:sp>
        <p:sp>
          <p:nvSpPr>
            <p:cNvPr id="10" name="三角形 9">
              <a:extLst>
                <a:ext uri="{FF2B5EF4-FFF2-40B4-BE49-F238E27FC236}">
                  <a16:creationId xmlns:a16="http://schemas.microsoft.com/office/drawing/2014/main" id="{1B9B5AAB-4B15-D52A-B755-8E47358FF581}"/>
                </a:ext>
              </a:extLst>
            </p:cNvPr>
            <p:cNvSpPr/>
            <p:nvPr/>
          </p:nvSpPr>
          <p:spPr>
            <a:xfrm rot="8054224">
              <a:off x="4617064" y="2025741"/>
              <a:ext cx="217636" cy="155927"/>
            </a:xfrm>
            <a:prstGeom prst="triangle">
              <a:avLst/>
            </a:prstGeom>
            <a:grp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4" name="角丸四角形 3">
            <a:extLst>
              <a:ext uri="{FF2B5EF4-FFF2-40B4-BE49-F238E27FC236}">
                <a16:creationId xmlns:a16="http://schemas.microsoft.com/office/drawing/2014/main" id="{3B025CA8-D9EC-4708-22BE-48D741A2C9C3}"/>
              </a:ext>
            </a:extLst>
          </p:cNvPr>
          <p:cNvSpPr/>
          <p:nvPr/>
        </p:nvSpPr>
        <p:spPr>
          <a:xfrm>
            <a:off x="886546" y="2626675"/>
            <a:ext cx="8097557" cy="2602683"/>
          </a:xfrm>
          <a:prstGeom prst="roundRect">
            <a:avLst>
              <a:gd name="adj" fmla="val 3029"/>
            </a:avLst>
          </a:prstGeom>
          <a:solidFill>
            <a:schemeClr val="bg1"/>
          </a:solid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
        <p:nvSpPr>
          <p:cNvPr id="30" name="片側の 2 つの角を丸めた四角形 29">
            <a:extLst>
              <a:ext uri="{FF2B5EF4-FFF2-40B4-BE49-F238E27FC236}">
                <a16:creationId xmlns:a16="http://schemas.microsoft.com/office/drawing/2014/main" id="{2EF4663E-D915-68DE-8E26-A6F7F8810225}"/>
              </a:ext>
            </a:extLst>
          </p:cNvPr>
          <p:cNvSpPr/>
          <p:nvPr/>
        </p:nvSpPr>
        <p:spPr>
          <a:xfrm>
            <a:off x="1339805" y="2531045"/>
            <a:ext cx="7278791" cy="890386"/>
          </a:xfrm>
          <a:prstGeom prst="round2SameRect">
            <a:avLst>
              <a:gd name="adj1" fmla="val 4992"/>
              <a:gd name="adj2" fmla="val 0"/>
            </a:avLst>
          </a:prstGeom>
          <a:solidFill>
            <a:srgbClr val="E123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144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600" b="1" u="none" strike="noStrike" kern="0" cap="none" normalizeH="0" baseline="0" noProof="0" dirty="0">
              <a:ln>
                <a:noFill/>
              </a:ln>
              <a:solidFill>
                <a:srgbClr val="FFFFFF"/>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endParaRPr>
          </a:p>
        </p:txBody>
      </p:sp>
      <p:sp>
        <p:nvSpPr>
          <p:cNvPr id="5" name="テキスト ボックス 4">
            <a:extLst>
              <a:ext uri="{FF2B5EF4-FFF2-40B4-BE49-F238E27FC236}">
                <a16:creationId xmlns:a16="http://schemas.microsoft.com/office/drawing/2014/main" id="{536AD98E-4644-7BC8-C1D9-0BB6D93D7657}"/>
              </a:ext>
            </a:extLst>
          </p:cNvPr>
          <p:cNvSpPr txBox="1"/>
          <p:nvPr/>
        </p:nvSpPr>
        <p:spPr>
          <a:xfrm>
            <a:off x="568978" y="129555"/>
            <a:ext cx="2249334" cy="400110"/>
          </a:xfrm>
          <a:prstGeom prst="rect">
            <a:avLst/>
          </a:prstGeom>
          <a:noFill/>
        </p:spPr>
        <p:txBody>
          <a:bodyPr wrap="none" rtlCol="0">
            <a:spAutoFit/>
          </a:bodyPr>
          <a:lstStyle/>
          <a:p>
            <a:r>
              <a:rPr lang="ja-JP" altLang="en-US" sz="2000" b="1" spc="300" dirty="0">
                <a:solidFill>
                  <a:srgbClr val="E0232F"/>
                </a:solidFill>
                <a:latin typeface="Meiryo" panose="020B0604030504040204" pitchFamily="34" charset="-128"/>
                <a:ea typeface="Meiryo" panose="020B0604030504040204" pitchFamily="34" charset="-128"/>
              </a:rPr>
              <a:t>お問い合わせ先</a:t>
            </a:r>
            <a:endParaRPr kumimoji="1" lang="ja-JP" altLang="en-US" sz="2000" b="1" spc="300" dirty="0">
              <a:solidFill>
                <a:srgbClr val="E0232F"/>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22570F70-1A4D-9A1D-832A-8B9E191E3B7B}"/>
              </a:ext>
            </a:extLst>
          </p:cNvPr>
          <p:cNvSpPr/>
          <p:nvPr/>
        </p:nvSpPr>
        <p:spPr>
          <a:xfrm>
            <a:off x="3066536" y="3605146"/>
            <a:ext cx="5499659" cy="725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altLang="ja-JP" sz="4000" b="1" dirty="0">
                <a:solidFill>
                  <a:srgbClr val="E0232F"/>
                </a:solidFill>
                <a:latin typeface="Meiryo" charset="-128"/>
                <a:ea typeface="Meiryo" charset="-128"/>
                <a:cs typeface="Meiryo" charset="-128"/>
              </a:rPr>
              <a:t>050-3786-5447</a:t>
            </a:r>
            <a:endParaRPr lang="en-US" altLang="ja-JP" sz="2400" b="1" spc="100" dirty="0">
              <a:solidFill>
                <a:srgbClr val="E0232F"/>
              </a:solidFill>
              <a:latin typeface="Meiryo" charset="-128"/>
              <a:ea typeface="Meiryo" charset="-128"/>
              <a:cs typeface="Meiryo" charset="-128"/>
            </a:endParaRPr>
          </a:p>
        </p:txBody>
      </p:sp>
      <p:sp>
        <p:nvSpPr>
          <p:cNvPr id="8" name="正方形/長方形 7">
            <a:extLst>
              <a:ext uri="{FF2B5EF4-FFF2-40B4-BE49-F238E27FC236}">
                <a16:creationId xmlns:a16="http://schemas.microsoft.com/office/drawing/2014/main" id="{E09C1AC8-BC81-1B90-6739-9F0B9EF52A49}"/>
              </a:ext>
            </a:extLst>
          </p:cNvPr>
          <p:cNvSpPr/>
          <p:nvPr/>
        </p:nvSpPr>
        <p:spPr>
          <a:xfrm>
            <a:off x="1284098" y="2950359"/>
            <a:ext cx="7282097" cy="431657"/>
          </a:xfrm>
          <a:prstGeom prst="rect">
            <a:avLst/>
          </a:prstGeom>
        </p:spPr>
        <p:txBody>
          <a:bodyPr wrap="square">
            <a:spAutoFit/>
          </a:bodyPr>
          <a:lstStyle/>
          <a:p>
            <a:pPr algn="ctr">
              <a:lnSpc>
                <a:spcPct val="130000"/>
              </a:lnSpc>
            </a:pPr>
            <a:r>
              <a:rPr lang="ja-JP" altLang="en-US" b="1">
                <a:solidFill>
                  <a:schemeClr val="bg1"/>
                </a:solidFill>
                <a:latin typeface="Meiryo" charset="-128"/>
                <a:ea typeface="Meiryo" charset="-128"/>
                <a:cs typeface="Meiryo" charset="-128"/>
              </a:rPr>
              <a:t>「</a:t>
            </a:r>
            <a:r>
              <a:rPr lang="ja-JP" altLang="en-US" b="1" dirty="0">
                <a:solidFill>
                  <a:schemeClr val="bg1"/>
                </a:solidFill>
                <a:latin typeface="Meiryo" charset="-128"/>
                <a:ea typeface="Meiryo" charset="-128"/>
                <a:cs typeface="Meiryo" charset="-128"/>
              </a:rPr>
              <a:t>チラシビジョン事務局」</a:t>
            </a:r>
            <a:r>
              <a:rPr lang="ja-JP" altLang="en-US" sz="1400" b="1" dirty="0">
                <a:solidFill>
                  <a:schemeClr val="bg1"/>
                </a:solidFill>
                <a:latin typeface="Meiryo" charset="-128"/>
                <a:ea typeface="Meiryo" charset="-128"/>
                <a:cs typeface="Meiryo" charset="-128"/>
              </a:rPr>
              <a:t>までご連絡ください。</a:t>
            </a:r>
            <a:endParaRPr lang="en-US" altLang="ja-JP" sz="1400" b="1" dirty="0">
              <a:solidFill>
                <a:schemeClr val="bg1"/>
              </a:solidFill>
              <a:latin typeface="Meiryo" charset="-128"/>
              <a:ea typeface="Meiryo" charset="-128"/>
              <a:cs typeface="Meiryo" charset="-128"/>
            </a:endParaRPr>
          </a:p>
        </p:txBody>
      </p:sp>
      <p:sp>
        <p:nvSpPr>
          <p:cNvPr id="14" name="テキスト ボックス 13">
            <a:extLst>
              <a:ext uri="{FF2B5EF4-FFF2-40B4-BE49-F238E27FC236}">
                <a16:creationId xmlns:a16="http://schemas.microsoft.com/office/drawing/2014/main" id="{088EDB88-D003-3125-F413-A526427A7C9F}"/>
              </a:ext>
            </a:extLst>
          </p:cNvPr>
          <p:cNvSpPr txBox="1"/>
          <p:nvPr/>
        </p:nvSpPr>
        <p:spPr>
          <a:xfrm>
            <a:off x="3439484" y="2666984"/>
            <a:ext cx="3161443" cy="369332"/>
          </a:xfrm>
          <a:prstGeom prst="rect">
            <a:avLst/>
          </a:prstGeom>
          <a:noFill/>
        </p:spPr>
        <p:txBody>
          <a:bodyPr wrap="none" rtlCol="0">
            <a:spAutoFit/>
          </a:bodyPr>
          <a:lstStyle/>
          <a:p>
            <a:r>
              <a:rPr lang="ja-JP" altLang="en-US" b="1">
                <a:solidFill>
                  <a:srgbClr val="FFFF00"/>
                </a:solidFill>
                <a:latin typeface="Meiryo" charset="-128"/>
                <a:ea typeface="Meiryo" charset="-128"/>
                <a:cs typeface="Meiryo" charset="-128"/>
              </a:rPr>
              <a:t>各種お問い合わせ・ご発注は</a:t>
            </a:r>
            <a:endParaRPr lang="en-US" altLang="ja-JP" b="1" dirty="0">
              <a:solidFill>
                <a:srgbClr val="FFFF00"/>
              </a:solidFill>
              <a:latin typeface="Meiryo" charset="-128"/>
              <a:ea typeface="Meiryo" charset="-128"/>
              <a:cs typeface="Meiryo" charset="-128"/>
            </a:endParaRPr>
          </a:p>
        </p:txBody>
      </p:sp>
      <p:sp>
        <p:nvSpPr>
          <p:cNvPr id="16" name="正方形/長方形 15">
            <a:extLst>
              <a:ext uri="{FF2B5EF4-FFF2-40B4-BE49-F238E27FC236}">
                <a16:creationId xmlns:a16="http://schemas.microsoft.com/office/drawing/2014/main" id="{13FCAA0D-2A56-B592-75BF-714659C996D8}"/>
              </a:ext>
            </a:extLst>
          </p:cNvPr>
          <p:cNvSpPr/>
          <p:nvPr/>
        </p:nvSpPr>
        <p:spPr>
          <a:xfrm>
            <a:off x="3129143" y="4424432"/>
            <a:ext cx="4863053" cy="497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altLang="ja-JP" sz="2000" b="1" spc="100" dirty="0" err="1">
                <a:solidFill>
                  <a:srgbClr val="E0232F"/>
                </a:solidFill>
                <a:latin typeface="Meiryo" charset="-128"/>
                <a:ea typeface="Meiryo" charset="-128"/>
                <a:cs typeface="Meiryo" charset="-128"/>
              </a:rPr>
              <a:t>info@chirashi-vision.com</a:t>
            </a:r>
            <a:endParaRPr lang="en-US" altLang="ja-JP" b="1" spc="100" dirty="0">
              <a:solidFill>
                <a:srgbClr val="E0232F"/>
              </a:solidFill>
              <a:latin typeface="Meiryo" charset="-128"/>
              <a:ea typeface="Meiryo" charset="-128"/>
              <a:cs typeface="Meiryo" charset="-128"/>
            </a:endParaRPr>
          </a:p>
        </p:txBody>
      </p:sp>
      <p:sp>
        <p:nvSpPr>
          <p:cNvPr id="18" name="正方形/長方形 17">
            <a:extLst>
              <a:ext uri="{FF2B5EF4-FFF2-40B4-BE49-F238E27FC236}">
                <a16:creationId xmlns:a16="http://schemas.microsoft.com/office/drawing/2014/main" id="{E19C02E0-3A8E-55A2-986B-0495A2F2D3FA}"/>
              </a:ext>
            </a:extLst>
          </p:cNvPr>
          <p:cNvSpPr/>
          <p:nvPr/>
        </p:nvSpPr>
        <p:spPr>
          <a:xfrm>
            <a:off x="938947" y="1485273"/>
            <a:ext cx="8117912" cy="1525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lumMod val="75000"/>
                    <a:lumOff val="25000"/>
                  </a:prstClr>
                </a:solidFill>
                <a:uLnTx/>
                <a:uFillTx/>
                <a:latin typeface="Meiryo" charset="-128"/>
                <a:ea typeface="Meiryo" charset="-128"/>
                <a:cs typeface="Meiryo" charset="-128"/>
              </a:rPr>
              <a:t>貴社の</a:t>
            </a:r>
            <a:r>
              <a:rPr lang="ja-JP" altLang="en-US" sz="1600" dirty="0">
                <a:solidFill>
                  <a:prstClr val="black">
                    <a:lumMod val="75000"/>
                    <a:lumOff val="25000"/>
                  </a:prstClr>
                </a:solidFill>
                <a:latin typeface="Meiryo" charset="-128"/>
                <a:ea typeface="Meiryo" charset="-128"/>
                <a:cs typeface="Meiryo" charset="-128"/>
              </a:rPr>
              <a:t>プロモーション</a:t>
            </a:r>
            <a:r>
              <a:rPr kumimoji="1" lang="ja-JP" altLang="en-US" sz="1600" i="0" u="none" strike="noStrike" kern="1200" cap="none" spc="0" normalizeH="0" baseline="0" noProof="0" dirty="0">
                <a:ln>
                  <a:noFill/>
                </a:ln>
                <a:solidFill>
                  <a:prstClr val="black">
                    <a:lumMod val="75000"/>
                    <a:lumOff val="25000"/>
                  </a:prstClr>
                </a:solidFill>
                <a:uLnTx/>
                <a:uFillTx/>
                <a:latin typeface="Meiryo" charset="-128"/>
                <a:ea typeface="Meiryo" charset="-128"/>
                <a:cs typeface="Meiryo" charset="-128"/>
              </a:rPr>
              <a:t>課題をお伺いして、</a:t>
            </a:r>
            <a:endParaRPr kumimoji="1" lang="en-US" altLang="ja-JP" sz="1600" i="0" u="none" strike="noStrike" kern="1200" cap="none" spc="0" normalizeH="0" baseline="0" noProof="0" dirty="0">
              <a:ln>
                <a:noFill/>
              </a:ln>
              <a:solidFill>
                <a:prstClr val="black">
                  <a:lumMod val="75000"/>
                  <a:lumOff val="25000"/>
                </a:prstClr>
              </a:solidFill>
              <a:uLnTx/>
              <a:uFillTx/>
              <a:latin typeface="Meiryo" charset="-128"/>
              <a:ea typeface="Meiryo" charset="-128"/>
              <a:cs typeface="Meiryo" charset="-128"/>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lumMod val="75000"/>
                    <a:lumOff val="25000"/>
                  </a:prstClr>
                </a:solidFill>
                <a:uLnTx/>
                <a:uFillTx/>
                <a:latin typeface="Meiryo" charset="-128"/>
                <a:ea typeface="Meiryo" charset="-128"/>
                <a:cs typeface="Meiryo" charset="-128"/>
              </a:rPr>
              <a:t>具体的な企画活用方法をご提案いたします。</a:t>
            </a:r>
            <a:endParaRPr kumimoji="1" lang="en-US" altLang="ja-JP" sz="1600" i="0" u="none" strike="noStrike" kern="1200" cap="none" spc="0" normalizeH="0" baseline="0" noProof="0" dirty="0">
              <a:ln>
                <a:noFill/>
              </a:ln>
              <a:solidFill>
                <a:prstClr val="black">
                  <a:lumMod val="75000"/>
                  <a:lumOff val="25000"/>
                </a:prstClr>
              </a:solidFill>
              <a:uLnTx/>
              <a:uFillTx/>
              <a:latin typeface="Meiryo" charset="-128"/>
              <a:ea typeface="Meiryo" charset="-128"/>
              <a:cs typeface="Meiryo" charset="-128"/>
            </a:endParaRPr>
          </a:p>
        </p:txBody>
      </p:sp>
      <p:sp>
        <p:nvSpPr>
          <p:cNvPr id="20" name="正方形/長方形 19">
            <a:extLst>
              <a:ext uri="{FF2B5EF4-FFF2-40B4-BE49-F238E27FC236}">
                <a16:creationId xmlns:a16="http://schemas.microsoft.com/office/drawing/2014/main" id="{4E48A6E7-7CEC-3D8C-40A0-B2A292F94131}"/>
              </a:ext>
            </a:extLst>
          </p:cNvPr>
          <p:cNvSpPr/>
          <p:nvPr/>
        </p:nvSpPr>
        <p:spPr>
          <a:xfrm>
            <a:off x="959302" y="5527125"/>
            <a:ext cx="8117912" cy="81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chemeClr val="bg1"/>
                </a:solidFill>
                <a:uLnTx/>
                <a:uFillTx/>
                <a:latin typeface="Meiryo" charset="-128"/>
                <a:ea typeface="Meiryo" charset="-128"/>
                <a:cs typeface="Meiryo" charset="-128"/>
              </a:rPr>
              <a:t>お気軽</a:t>
            </a:r>
            <a:r>
              <a:rPr kumimoji="1" lang="ja-JP" altLang="en-US" sz="2000" b="1" i="0" u="none" strike="noStrike" kern="1200" cap="none" spc="0" normalizeH="0" baseline="0" noProof="0" dirty="0">
                <a:ln>
                  <a:noFill/>
                </a:ln>
                <a:solidFill>
                  <a:schemeClr val="bg1"/>
                </a:solidFill>
                <a:uLnTx/>
                <a:uFillTx/>
                <a:latin typeface="Meiryo" charset="-128"/>
                <a:ea typeface="Meiryo" charset="-128"/>
                <a:cs typeface="Meiryo" charset="-128"/>
              </a:rPr>
              <a:t>にお問い合わせください。</a:t>
            </a:r>
            <a:endParaRPr kumimoji="1" lang="en-US" altLang="ja-JP" sz="2000" b="1" i="0" u="none" strike="noStrike" kern="1200" cap="none" spc="0" normalizeH="0" baseline="0" noProof="0" dirty="0">
              <a:ln>
                <a:noFill/>
              </a:ln>
              <a:solidFill>
                <a:schemeClr val="bg1"/>
              </a:solidFill>
              <a:uLnTx/>
              <a:uFillTx/>
              <a:latin typeface="Meiryo" charset="-128"/>
              <a:ea typeface="Meiryo" charset="-128"/>
              <a:cs typeface="Meiryo" charset="-128"/>
            </a:endParaRPr>
          </a:p>
        </p:txBody>
      </p:sp>
      <p:pic>
        <p:nvPicPr>
          <p:cNvPr id="22" name="グラフィックス 21" descr="電話 単色塗りつぶし">
            <a:extLst>
              <a:ext uri="{FF2B5EF4-FFF2-40B4-BE49-F238E27FC236}">
                <a16:creationId xmlns:a16="http://schemas.microsoft.com/office/drawing/2014/main" id="{2F02069C-CC90-433D-5F21-1C7427FA33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39137" y="3602033"/>
            <a:ext cx="914400" cy="914400"/>
          </a:xfrm>
          <a:prstGeom prst="rect">
            <a:avLst/>
          </a:prstGeom>
        </p:spPr>
      </p:pic>
      <p:pic>
        <p:nvPicPr>
          <p:cNvPr id="24" name="グラフィックス 23" descr="封筒 単色塗りつぶし">
            <a:extLst>
              <a:ext uri="{FF2B5EF4-FFF2-40B4-BE49-F238E27FC236}">
                <a16:creationId xmlns:a16="http://schemas.microsoft.com/office/drawing/2014/main" id="{1592A476-F16A-4D39-697A-A175B82A2A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31861" y="4443598"/>
            <a:ext cx="528953" cy="528953"/>
          </a:xfrm>
          <a:prstGeom prst="rect">
            <a:avLst/>
          </a:prstGeom>
        </p:spPr>
      </p:pic>
      <p:sp>
        <p:nvSpPr>
          <p:cNvPr id="11" name="テキスト ボックス 10">
            <a:extLst>
              <a:ext uri="{FF2B5EF4-FFF2-40B4-BE49-F238E27FC236}">
                <a16:creationId xmlns:a16="http://schemas.microsoft.com/office/drawing/2014/main" id="{69FBB37C-2073-FDD0-14AD-88784CB67001}"/>
              </a:ext>
            </a:extLst>
          </p:cNvPr>
          <p:cNvSpPr txBox="1"/>
          <p:nvPr/>
        </p:nvSpPr>
        <p:spPr>
          <a:xfrm>
            <a:off x="9526716" y="6638441"/>
            <a:ext cx="357790" cy="246221"/>
          </a:xfrm>
          <a:prstGeom prst="rect">
            <a:avLst/>
          </a:prstGeom>
          <a:noFill/>
        </p:spPr>
        <p:txBody>
          <a:bodyPr wrap="none" rtlCol="0">
            <a:spAutoFit/>
          </a:bodyPr>
          <a:lstStyle/>
          <a:p>
            <a:pPr algn="r"/>
            <a:r>
              <a:rPr kumimoji="1" lang="en-US" altLang="ja-JP" sz="1000" b="1" dirty="0">
                <a:solidFill>
                  <a:srgbClr val="E0232F"/>
                </a:solidFill>
                <a:latin typeface="Meiryo" panose="020B0604030504040204" pitchFamily="34" charset="-128"/>
                <a:ea typeface="Meiryo" panose="020B0604030504040204" pitchFamily="34" charset="-128"/>
              </a:rPr>
              <a:t>15</a:t>
            </a:r>
            <a:endParaRPr kumimoji="1" lang="ja-JP" altLang="en-US" sz="1000" b="1" dirty="0">
              <a:solidFill>
                <a:srgbClr val="E0232F"/>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56709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B3619CF-583A-F81F-70D5-6BBA417CCE8E}"/>
              </a:ext>
            </a:extLst>
          </p:cNvPr>
          <p:cNvSpPr/>
          <p:nvPr/>
        </p:nvSpPr>
        <p:spPr>
          <a:xfrm>
            <a:off x="13697" y="655640"/>
            <a:ext cx="9906000" cy="1234066"/>
          </a:xfrm>
          <a:prstGeom prst="rect">
            <a:avLst/>
          </a:prstGeom>
          <a:solidFill>
            <a:srgbClr val="E02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正方形/長方形 38">
            <a:extLst>
              <a:ext uri="{FF2B5EF4-FFF2-40B4-BE49-F238E27FC236}">
                <a16:creationId xmlns:a16="http://schemas.microsoft.com/office/drawing/2014/main" id="{D0B78EA2-5564-7AAA-74AE-44CB70544FDB}"/>
              </a:ext>
            </a:extLst>
          </p:cNvPr>
          <p:cNvSpPr/>
          <p:nvPr/>
        </p:nvSpPr>
        <p:spPr>
          <a:xfrm>
            <a:off x="5553074" y="5514096"/>
            <a:ext cx="1129057" cy="25200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E296784D-A741-9A4E-982D-18E6AA3F1432}"/>
              </a:ext>
            </a:extLst>
          </p:cNvPr>
          <p:cNvSpPr txBox="1"/>
          <p:nvPr/>
        </p:nvSpPr>
        <p:spPr>
          <a:xfrm>
            <a:off x="9526716" y="6638441"/>
            <a:ext cx="357790" cy="246221"/>
          </a:xfrm>
          <a:prstGeom prst="rect">
            <a:avLst/>
          </a:prstGeom>
          <a:noFill/>
        </p:spPr>
        <p:txBody>
          <a:bodyPr wrap="none" rtlCol="0">
            <a:spAutoFit/>
          </a:bodyPr>
          <a:lstStyle/>
          <a:p>
            <a:pPr algn="r"/>
            <a:r>
              <a:rPr kumimoji="1" lang="en-US" altLang="ja-JP" sz="1000" b="1" dirty="0">
                <a:solidFill>
                  <a:srgbClr val="E0232F"/>
                </a:solidFill>
                <a:latin typeface="Meiryo" panose="020B0604030504040204" pitchFamily="34" charset="-128"/>
                <a:ea typeface="Meiryo" panose="020B0604030504040204" pitchFamily="34" charset="-128"/>
              </a:rPr>
              <a:t>01</a:t>
            </a:r>
            <a:endParaRPr kumimoji="1" lang="ja-JP" altLang="en-US" sz="1000" b="1" dirty="0">
              <a:solidFill>
                <a:srgbClr val="E0232F"/>
              </a:solidFill>
              <a:latin typeface="Meiryo" panose="020B0604030504040204" pitchFamily="34" charset="-128"/>
              <a:ea typeface="Meiryo" panose="020B0604030504040204" pitchFamily="34" charset="-128"/>
            </a:endParaRPr>
          </a:p>
        </p:txBody>
      </p:sp>
      <p:pic>
        <p:nvPicPr>
          <p:cNvPr id="3" name="図 2">
            <a:extLst>
              <a:ext uri="{FF2B5EF4-FFF2-40B4-BE49-F238E27FC236}">
                <a16:creationId xmlns:a16="http://schemas.microsoft.com/office/drawing/2014/main" id="{FF535662-4BD4-8709-2EB3-19AC7CCDED3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491602" y="710317"/>
            <a:ext cx="1968944" cy="574018"/>
          </a:xfrm>
          <a:prstGeom prst="rect">
            <a:avLst/>
          </a:prstGeom>
        </p:spPr>
      </p:pic>
      <p:pic>
        <p:nvPicPr>
          <p:cNvPr id="8" name="図 7">
            <a:extLst>
              <a:ext uri="{FF2B5EF4-FFF2-40B4-BE49-F238E27FC236}">
                <a16:creationId xmlns:a16="http://schemas.microsoft.com/office/drawing/2014/main" id="{B2475FD7-7BBE-C838-1DD9-6F2B143A262C}"/>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767949" y="824263"/>
            <a:ext cx="1083430" cy="361143"/>
          </a:xfrm>
          <a:prstGeom prst="rect">
            <a:avLst/>
          </a:prstGeom>
        </p:spPr>
      </p:pic>
      <p:sp>
        <p:nvSpPr>
          <p:cNvPr id="5" name="テキスト ボックス 4">
            <a:extLst>
              <a:ext uri="{FF2B5EF4-FFF2-40B4-BE49-F238E27FC236}">
                <a16:creationId xmlns:a16="http://schemas.microsoft.com/office/drawing/2014/main" id="{536AD98E-4644-7BC8-C1D9-0BB6D93D7657}"/>
              </a:ext>
            </a:extLst>
          </p:cNvPr>
          <p:cNvSpPr txBox="1"/>
          <p:nvPr/>
        </p:nvSpPr>
        <p:spPr>
          <a:xfrm>
            <a:off x="568978" y="167655"/>
            <a:ext cx="1210588" cy="400110"/>
          </a:xfrm>
          <a:prstGeom prst="rect">
            <a:avLst/>
          </a:prstGeom>
          <a:noFill/>
        </p:spPr>
        <p:txBody>
          <a:bodyPr wrap="none" rtlCol="0">
            <a:spAutoFit/>
          </a:bodyPr>
          <a:lstStyle/>
          <a:p>
            <a:r>
              <a:rPr kumimoji="1" lang="ja-JP" altLang="en-US" sz="2000" b="1" dirty="0">
                <a:solidFill>
                  <a:srgbClr val="E0232F"/>
                </a:solidFill>
                <a:latin typeface="Meiryo" panose="020B0604030504040204" pitchFamily="34" charset="-128"/>
                <a:ea typeface="Meiryo" panose="020B0604030504040204" pitchFamily="34" charset="-128"/>
              </a:rPr>
              <a:t>はじめに</a:t>
            </a:r>
          </a:p>
        </p:txBody>
      </p:sp>
      <p:sp>
        <p:nvSpPr>
          <p:cNvPr id="18" name="テキスト ボックス 17">
            <a:extLst>
              <a:ext uri="{FF2B5EF4-FFF2-40B4-BE49-F238E27FC236}">
                <a16:creationId xmlns:a16="http://schemas.microsoft.com/office/drawing/2014/main" id="{F27F74C2-8B3A-81A4-6B01-2442604DE0E3}"/>
              </a:ext>
            </a:extLst>
          </p:cNvPr>
          <p:cNvSpPr txBox="1"/>
          <p:nvPr/>
        </p:nvSpPr>
        <p:spPr>
          <a:xfrm>
            <a:off x="2246069" y="5216627"/>
            <a:ext cx="5764455" cy="1318631"/>
          </a:xfrm>
          <a:prstGeom prst="rect">
            <a:avLst/>
          </a:prstGeom>
          <a:noFill/>
        </p:spPr>
        <p:txBody>
          <a:bodyPr wrap="square" rtlCol="0">
            <a:spAutoFit/>
          </a:bodyPr>
          <a:lstStyle/>
          <a:p>
            <a:pPr>
              <a:lnSpc>
                <a:spcPct val="150000"/>
              </a:lnSpc>
            </a:pPr>
            <a:r>
              <a:rPr lang="ja-JP" altLang="en-US" sz="1050" dirty="0">
                <a:latin typeface="メイリオ" panose="020B0604030504040204" pitchFamily="50" charset="-128"/>
                <a:ea typeface="メイリオ" panose="020B0604030504040204" pitchFamily="50" charset="-128"/>
              </a:rPr>
              <a:t>１つの広告手法では効かなくなってきた今の時代。</a:t>
            </a:r>
            <a:endParaRPr lang="en-US" altLang="ja-JP" sz="1050" dirty="0">
              <a:latin typeface="メイリオ" panose="020B0604030504040204" pitchFamily="50" charset="-128"/>
              <a:ea typeface="メイリオ" panose="020B0604030504040204" pitchFamily="50" charset="-128"/>
            </a:endParaRPr>
          </a:p>
          <a:p>
            <a:pPr>
              <a:lnSpc>
                <a:spcPct val="150000"/>
              </a:lnSpc>
            </a:pPr>
            <a:r>
              <a:rPr lang="ja-JP" altLang="en-US" sz="1050" dirty="0">
                <a:latin typeface="メイリオ" panose="020B0604030504040204" pitchFamily="50" charset="-128"/>
                <a:ea typeface="メイリオ" panose="020B0604030504040204" pitchFamily="50" charset="-128"/>
              </a:rPr>
              <a:t>その</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つの広告データをいろんな媒体で活かせるのが</a:t>
            </a:r>
            <a:r>
              <a:rPr lang="en-US" altLang="ja-JP" sz="1200" b="1" dirty="0">
                <a:latin typeface="メイリオ" panose="020B0604030504040204" pitchFamily="50" charset="-128"/>
                <a:ea typeface="メイリオ" panose="020B0604030504040204" pitchFamily="50" charset="-128"/>
              </a:rPr>
              <a:t>  </a:t>
            </a:r>
            <a:r>
              <a:rPr lang="ja-JP" altLang="en-US" sz="1200" b="1" dirty="0">
                <a:latin typeface="メイリオ" panose="020B0604030504040204" pitchFamily="50" charset="-128"/>
                <a:ea typeface="メイリオ" panose="020B0604030504040204" pitchFamily="50" charset="-128"/>
              </a:rPr>
              <a:t>チラシビジョン</a:t>
            </a:r>
            <a:r>
              <a:rPr lang="en-US" altLang="ja-JP" sz="1200" b="1"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pPr>
              <a:lnSpc>
                <a:spcPct val="150000"/>
              </a:lnSpc>
            </a:pPr>
            <a:r>
              <a:rPr lang="ja-JP" altLang="en-US" sz="1050" dirty="0">
                <a:latin typeface="メイリオ" panose="020B0604030504040204" pitchFamily="50" charset="-128"/>
                <a:ea typeface="メイリオ" panose="020B0604030504040204" pitchFamily="50" charset="-128"/>
              </a:rPr>
              <a:t>例えば、チラシのデータを、テレビ</a:t>
            </a:r>
            <a:r>
              <a:rPr lang="en-US" altLang="ja-JP" sz="1050" dirty="0">
                <a:latin typeface="メイリオ" panose="020B0604030504040204" pitchFamily="50" charset="-128"/>
                <a:ea typeface="メイリオ" panose="020B0604030504040204" pitchFamily="50" charset="-128"/>
              </a:rPr>
              <a:t>CM</a:t>
            </a:r>
            <a:r>
              <a:rPr lang="ja-JP" altLang="en-US" sz="1050" dirty="0">
                <a:latin typeface="メイリオ" panose="020B0604030504040204" pitchFamily="50" charset="-128"/>
                <a:ea typeface="メイリオ" panose="020B0604030504040204" pitchFamily="50" charset="-128"/>
              </a:rPr>
              <a:t>に！ネット広告に！デジタルサイネージに！</a:t>
            </a:r>
            <a:endParaRPr lang="en-US" altLang="ja-JP" sz="1050" dirty="0">
              <a:latin typeface="メイリオ" panose="020B0604030504040204" pitchFamily="50" charset="-128"/>
              <a:ea typeface="メイリオ" panose="020B0604030504040204" pitchFamily="50" charset="-128"/>
            </a:endParaRPr>
          </a:p>
          <a:p>
            <a:pPr>
              <a:lnSpc>
                <a:spcPct val="150000"/>
              </a:lnSpc>
            </a:pPr>
            <a:r>
              <a:rPr lang="en-US" altLang="ja-JP" sz="1050" dirty="0">
                <a:latin typeface="メイリオ" panose="020B0604030504040204" pitchFamily="50" charset="-128"/>
                <a:ea typeface="メイリオ" panose="020B0604030504040204" pitchFamily="50" charset="-128"/>
              </a:rPr>
              <a:t>LINE</a:t>
            </a:r>
            <a:r>
              <a:rPr lang="ja-JP" altLang="en-US" sz="1050" dirty="0">
                <a:latin typeface="メイリオ" panose="020B0604030504040204" pitchFamily="50" charset="-128"/>
                <a:ea typeface="メイリオ" panose="020B0604030504040204" pitchFamily="50" charset="-128"/>
              </a:rPr>
              <a:t>ヤフーとテレビ局のノウハウで</a:t>
            </a:r>
            <a:r>
              <a:rPr lang="ja-JP" altLang="en-US" sz="1050">
                <a:latin typeface="メイリオ" panose="020B0604030504040204" pitchFamily="50" charset="-128"/>
                <a:ea typeface="メイリオ" panose="020B0604030504040204" pitchFamily="50" charset="-128"/>
              </a:rPr>
              <a:t>、クリエイティブ</a:t>
            </a:r>
            <a:r>
              <a:rPr lang="ja-JP" altLang="en-US" sz="1050" dirty="0">
                <a:solidFill>
                  <a:srgbClr val="202124"/>
                </a:solidFill>
                <a:latin typeface="メイリオ" panose="020B0604030504040204" pitchFamily="50" charset="-128"/>
                <a:ea typeface="メイリオ" panose="020B0604030504040204" pitchFamily="50" charset="-128"/>
              </a:rPr>
              <a:t>制作から広告配信</a:t>
            </a:r>
            <a:r>
              <a:rPr lang="ja-JP" altLang="en-US" sz="1050">
                <a:solidFill>
                  <a:srgbClr val="202124"/>
                </a:solidFill>
                <a:latin typeface="メイリオ" panose="020B0604030504040204" pitchFamily="50" charset="-128"/>
                <a:ea typeface="メイリオ" panose="020B0604030504040204" pitchFamily="50" charset="-128"/>
              </a:rPr>
              <a:t>までリーズナブルな</a:t>
            </a:r>
            <a:endParaRPr lang="en-US" altLang="ja-JP" sz="1050" dirty="0">
              <a:solidFill>
                <a:srgbClr val="202124"/>
              </a:solidFill>
              <a:latin typeface="メイリオ" panose="020B0604030504040204" pitchFamily="50" charset="-128"/>
              <a:ea typeface="メイリオ" panose="020B0604030504040204" pitchFamily="50" charset="-128"/>
            </a:endParaRPr>
          </a:p>
          <a:p>
            <a:pPr>
              <a:lnSpc>
                <a:spcPct val="150000"/>
              </a:lnSpc>
            </a:pPr>
            <a:r>
              <a:rPr lang="ja-JP" altLang="en-US" sz="1050">
                <a:solidFill>
                  <a:srgbClr val="202124"/>
                </a:solidFill>
                <a:latin typeface="メイリオ" panose="020B0604030504040204" pitchFamily="50" charset="-128"/>
                <a:ea typeface="メイリオ" panose="020B0604030504040204" pitchFamily="50" charset="-128"/>
              </a:rPr>
              <a:t>価格</a:t>
            </a:r>
            <a:r>
              <a:rPr lang="ja-JP" altLang="en-US" sz="1050" dirty="0">
                <a:solidFill>
                  <a:srgbClr val="202124"/>
                </a:solidFill>
                <a:latin typeface="メイリオ" panose="020B0604030504040204" pitchFamily="50" charset="-128"/>
                <a:ea typeface="メイリオ" panose="020B0604030504040204" pitchFamily="50" charset="-128"/>
              </a:rPr>
              <a:t>でご提供。手間も予算も抑え、貴社広告のクロスメディアや</a:t>
            </a:r>
            <a:r>
              <a:rPr lang="en-US" altLang="ja-JP" sz="1050" dirty="0">
                <a:solidFill>
                  <a:srgbClr val="202124"/>
                </a:solidFill>
                <a:latin typeface="メイリオ" panose="020B0604030504040204" pitchFamily="50" charset="-128"/>
                <a:ea typeface="メイリオ" panose="020B0604030504040204" pitchFamily="50" charset="-128"/>
              </a:rPr>
              <a:t>DX</a:t>
            </a:r>
            <a:r>
              <a:rPr lang="ja-JP" altLang="en-US" sz="1050" dirty="0">
                <a:solidFill>
                  <a:srgbClr val="202124"/>
                </a:solidFill>
                <a:latin typeface="メイリオ" panose="020B0604030504040204" pitchFamily="50" charset="-128"/>
                <a:ea typeface="メイリオ" panose="020B0604030504040204" pitchFamily="50" charset="-128"/>
              </a:rPr>
              <a:t>化</a:t>
            </a:r>
            <a:r>
              <a:rPr lang="ja-JP" altLang="en-US" sz="1050">
                <a:solidFill>
                  <a:srgbClr val="202124"/>
                </a:solidFill>
                <a:latin typeface="メイリオ" panose="020B0604030504040204" pitchFamily="50" charset="-128"/>
                <a:ea typeface="メイリオ" panose="020B0604030504040204" pitchFamily="50" charset="-128"/>
              </a:rPr>
              <a:t>をサポート</a:t>
            </a:r>
            <a:r>
              <a:rPr lang="ja-JP" altLang="en-US" sz="1050" dirty="0">
                <a:solidFill>
                  <a:srgbClr val="202124"/>
                </a:solidFill>
                <a:latin typeface="メイリオ" panose="020B0604030504040204" pitchFamily="50" charset="-128"/>
                <a:ea typeface="メイリオ" panose="020B0604030504040204" pitchFamily="50" charset="-128"/>
              </a:rPr>
              <a:t>します。</a:t>
            </a:r>
            <a:endParaRPr lang="en-US" altLang="ja-JP" sz="1050" dirty="0">
              <a:solidFill>
                <a:srgbClr val="202124"/>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D55334DF-66AC-67B3-B8F0-9B8E90CF096C}"/>
              </a:ext>
            </a:extLst>
          </p:cNvPr>
          <p:cNvSpPr txBox="1"/>
          <p:nvPr/>
        </p:nvSpPr>
        <p:spPr>
          <a:xfrm>
            <a:off x="1835493" y="4738689"/>
            <a:ext cx="6272138" cy="481670"/>
          </a:xfrm>
          <a:prstGeom prst="rect">
            <a:avLst/>
          </a:prstGeom>
          <a:noFill/>
          <a:ln>
            <a:noFill/>
          </a:ln>
        </p:spPr>
        <p:txBody>
          <a:bodyPr wrap="square" rtlCol="0">
            <a:spAutoFit/>
          </a:bodyPr>
          <a:lstStyle/>
          <a:p>
            <a:pPr algn="ctr">
              <a:lnSpc>
                <a:spcPct val="120000"/>
              </a:lnSpc>
            </a:pPr>
            <a:r>
              <a:rPr lang="ja-JP" altLang="en-US" sz="2200" b="1" dirty="0">
                <a:solidFill>
                  <a:srgbClr val="E0232F"/>
                </a:solidFill>
                <a:latin typeface="Meiryo" panose="020B0604030504040204" pitchFamily="34" charset="-128"/>
                <a:ea typeface="Meiryo" panose="020B0604030504040204" pitchFamily="34" charset="-128"/>
              </a:rPr>
              <a:t>手が回らない広告を、手が出せる価格で。</a:t>
            </a:r>
            <a:endParaRPr lang="en-US" altLang="ja-JP" sz="2200" dirty="0">
              <a:solidFill>
                <a:srgbClr val="E0232F"/>
              </a:solidFill>
              <a:latin typeface="Meiryo" panose="020B0604030504040204" pitchFamily="34" charset="-128"/>
              <a:ea typeface="Meiryo" panose="020B0604030504040204" pitchFamily="34" charset="-128"/>
            </a:endParaRPr>
          </a:p>
        </p:txBody>
      </p:sp>
      <p:grpSp>
        <p:nvGrpSpPr>
          <p:cNvPr id="28" name="グループ化 27">
            <a:extLst>
              <a:ext uri="{FF2B5EF4-FFF2-40B4-BE49-F238E27FC236}">
                <a16:creationId xmlns:a16="http://schemas.microsoft.com/office/drawing/2014/main" id="{E27719CA-B2E1-6B4B-789B-2333338FE50B}"/>
              </a:ext>
            </a:extLst>
          </p:cNvPr>
          <p:cNvGrpSpPr/>
          <p:nvPr/>
        </p:nvGrpSpPr>
        <p:grpSpPr>
          <a:xfrm>
            <a:off x="1997418" y="2080088"/>
            <a:ext cx="5772117" cy="2379462"/>
            <a:chOff x="1456268" y="2006313"/>
            <a:chExt cx="6659000" cy="2745065"/>
          </a:xfrm>
        </p:grpSpPr>
        <p:sp>
          <p:nvSpPr>
            <p:cNvPr id="21" name="円/楕円 20">
              <a:extLst>
                <a:ext uri="{FF2B5EF4-FFF2-40B4-BE49-F238E27FC236}">
                  <a16:creationId xmlns:a16="http://schemas.microsoft.com/office/drawing/2014/main" id="{F5482162-40FD-BCBF-0A7D-299604ECAA0B}"/>
                </a:ext>
              </a:extLst>
            </p:cNvPr>
            <p:cNvSpPr/>
            <p:nvPr/>
          </p:nvSpPr>
          <p:spPr>
            <a:xfrm>
              <a:off x="3838222" y="2367718"/>
              <a:ext cx="2164026" cy="2164026"/>
            </a:xfrm>
            <a:prstGeom prst="ellipse">
              <a:avLst/>
            </a:prstGeom>
            <a:solidFill>
              <a:srgbClr val="FDF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a:extLst>
                <a:ext uri="{FF2B5EF4-FFF2-40B4-BE49-F238E27FC236}">
                  <a16:creationId xmlns:a16="http://schemas.microsoft.com/office/drawing/2014/main" id="{1094BE58-37E5-A0DC-94C1-D832899FC592}"/>
                </a:ext>
              </a:extLst>
            </p:cNvPr>
            <p:cNvSpPr/>
            <p:nvPr/>
          </p:nvSpPr>
          <p:spPr>
            <a:xfrm>
              <a:off x="4408009" y="3536023"/>
              <a:ext cx="995721" cy="995721"/>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593B54BD-F907-93AC-9586-51AAB4656A9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587342" y="2936979"/>
              <a:ext cx="2527926" cy="1755886"/>
            </a:xfrm>
            <a:prstGeom prst="rect">
              <a:avLst/>
            </a:prstGeom>
          </p:spPr>
        </p:pic>
        <p:pic>
          <p:nvPicPr>
            <p:cNvPr id="34" name="図 33">
              <a:extLst>
                <a:ext uri="{FF2B5EF4-FFF2-40B4-BE49-F238E27FC236}">
                  <a16:creationId xmlns:a16="http://schemas.microsoft.com/office/drawing/2014/main" id="{347EACF5-F284-1430-517D-FD4D3ED910B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456268" y="2948267"/>
              <a:ext cx="2711772" cy="1803111"/>
            </a:xfrm>
            <a:prstGeom prst="rect">
              <a:avLst/>
            </a:prstGeom>
          </p:spPr>
        </p:pic>
        <p:pic>
          <p:nvPicPr>
            <p:cNvPr id="22" name="図 21">
              <a:extLst>
                <a:ext uri="{FF2B5EF4-FFF2-40B4-BE49-F238E27FC236}">
                  <a16:creationId xmlns:a16="http://schemas.microsoft.com/office/drawing/2014/main" id="{9C6BAA82-B640-1EB1-B7C0-2539B487D8BD}"/>
                </a:ext>
              </a:extLst>
            </p:cNvPr>
            <p:cNvPicPr>
              <a:picLocks noChangeAspect="1"/>
            </p:cNvPicPr>
            <p:nvPr/>
          </p:nvPicPr>
          <p:blipFill>
            <a:blip r:embed="rId7">
              <a:alphaModFix/>
              <a:duotone>
                <a:schemeClr val="accent2">
                  <a:shade val="45000"/>
                  <a:satMod val="135000"/>
                </a:schemeClr>
                <a:prstClr val="white"/>
              </a:duotone>
            </a:blip>
            <a:stretch>
              <a:fillRect/>
            </a:stretch>
          </p:blipFill>
          <p:spPr>
            <a:xfrm>
              <a:off x="6747584" y="3608810"/>
              <a:ext cx="782255" cy="272527"/>
            </a:xfrm>
            <a:prstGeom prst="rect">
              <a:avLst/>
            </a:prstGeom>
          </p:spPr>
        </p:pic>
        <p:pic>
          <p:nvPicPr>
            <p:cNvPr id="23" name="図 22">
              <a:extLst>
                <a:ext uri="{FF2B5EF4-FFF2-40B4-BE49-F238E27FC236}">
                  <a16:creationId xmlns:a16="http://schemas.microsoft.com/office/drawing/2014/main" id="{97324962-D431-928F-1978-0CFB2C18842F}"/>
                </a:ext>
              </a:extLst>
            </p:cNvPr>
            <p:cNvPicPr>
              <a:picLocks noChangeAspect="1"/>
            </p:cNvPicPr>
            <p:nvPr/>
          </p:nvPicPr>
          <p:blipFill>
            <a:blip r:embed="rId8" cstate="print">
              <a:duotone>
                <a:schemeClr val="accent2">
                  <a:shade val="45000"/>
                  <a:satMod val="135000"/>
                </a:schemeClr>
                <a:prstClr val="white"/>
              </a:duotone>
              <a:alphaModFix/>
              <a:extLst>
                <a:ext uri="{28A0092B-C50C-407E-A947-70E740481C1C}">
                  <a14:useLocalDpi xmlns:a14="http://schemas.microsoft.com/office/drawing/2010/main"/>
                </a:ext>
              </a:extLst>
            </a:blip>
            <a:stretch>
              <a:fillRect/>
            </a:stretch>
          </p:blipFill>
          <p:spPr>
            <a:xfrm>
              <a:off x="2363582" y="3601641"/>
              <a:ext cx="1137113" cy="325389"/>
            </a:xfrm>
            <a:prstGeom prst="rect">
              <a:avLst/>
            </a:prstGeom>
          </p:spPr>
        </p:pic>
        <p:pic>
          <p:nvPicPr>
            <p:cNvPr id="14" name="図 2">
              <a:extLst>
                <a:ext uri="{FF2B5EF4-FFF2-40B4-BE49-F238E27FC236}">
                  <a16:creationId xmlns:a16="http://schemas.microsoft.com/office/drawing/2014/main" id="{C3DC3D57-1018-2ABE-A915-053A878B623C}"/>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b="-16371"/>
            <a:stretch>
              <a:fillRect/>
            </a:stretch>
          </p:blipFill>
          <p:spPr bwMode="auto">
            <a:xfrm>
              <a:off x="4064000" y="3017323"/>
              <a:ext cx="1704622" cy="31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図 37">
              <a:extLst>
                <a:ext uri="{FF2B5EF4-FFF2-40B4-BE49-F238E27FC236}">
                  <a16:creationId xmlns:a16="http://schemas.microsoft.com/office/drawing/2014/main" id="{1FA218A1-4BB6-A01F-3C04-F8F0D8AEA4BC}"/>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l="12057" b="7601"/>
            <a:stretch/>
          </p:blipFill>
          <p:spPr>
            <a:xfrm>
              <a:off x="3262489" y="2006313"/>
              <a:ext cx="3428077" cy="2338090"/>
            </a:xfrm>
            <a:custGeom>
              <a:avLst/>
              <a:gdLst>
                <a:gd name="connsiteX0" fmla="*/ 0 w 3428077"/>
                <a:gd name="connsiteY0" fmla="*/ 0 h 2338090"/>
                <a:gd name="connsiteX1" fmla="*/ 3428077 w 3428077"/>
                <a:gd name="connsiteY1" fmla="*/ 0 h 2338090"/>
                <a:gd name="connsiteX2" fmla="*/ 3428077 w 3428077"/>
                <a:gd name="connsiteY2" fmla="*/ 2218357 h 2338090"/>
                <a:gd name="connsiteX3" fmla="*/ 2494844 w 3428077"/>
                <a:gd name="connsiteY3" fmla="*/ 2106024 h 2338090"/>
                <a:gd name="connsiteX4" fmla="*/ 1853899 w 3428077"/>
                <a:gd name="connsiteY4" fmla="*/ 2338090 h 2338090"/>
                <a:gd name="connsiteX5" fmla="*/ 1539973 w 3428077"/>
                <a:gd name="connsiteY5" fmla="*/ 2338090 h 2338090"/>
                <a:gd name="connsiteX6" fmla="*/ 790222 w 3428077"/>
                <a:gd name="connsiteY6" fmla="*/ 2128601 h 2338090"/>
                <a:gd name="connsiteX7" fmla="*/ 79022 w 3428077"/>
                <a:gd name="connsiteY7" fmla="*/ 2252779 h 2338090"/>
                <a:gd name="connsiteX8" fmla="*/ 0 w 3428077"/>
                <a:gd name="connsiteY8" fmla="*/ 175624 h 233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8077" h="2338090">
                  <a:moveTo>
                    <a:pt x="0" y="0"/>
                  </a:moveTo>
                  <a:lnTo>
                    <a:pt x="3428077" y="0"/>
                  </a:lnTo>
                  <a:lnTo>
                    <a:pt x="3428077" y="2218357"/>
                  </a:lnTo>
                  <a:lnTo>
                    <a:pt x="2494844" y="2106024"/>
                  </a:lnTo>
                  <a:lnTo>
                    <a:pt x="1853899" y="2338090"/>
                  </a:lnTo>
                  <a:lnTo>
                    <a:pt x="1539973" y="2338090"/>
                  </a:lnTo>
                  <a:lnTo>
                    <a:pt x="790222" y="2128601"/>
                  </a:lnTo>
                  <a:lnTo>
                    <a:pt x="79022" y="2252779"/>
                  </a:lnTo>
                  <a:lnTo>
                    <a:pt x="0" y="175624"/>
                  </a:lnTo>
                  <a:close/>
                </a:path>
              </a:pathLst>
            </a:custGeom>
          </p:spPr>
        </p:pic>
        <p:pic>
          <p:nvPicPr>
            <p:cNvPr id="25" name="図 24">
              <a:extLst>
                <a:ext uri="{FF2B5EF4-FFF2-40B4-BE49-F238E27FC236}">
                  <a16:creationId xmlns:a16="http://schemas.microsoft.com/office/drawing/2014/main" id="{24049CD1-62BB-45D2-762B-5665287C3BE1}"/>
                </a:ext>
              </a:extLst>
            </p:cNvPr>
            <p:cNvPicPr>
              <a:picLocks noChangeAspect="1"/>
            </p:cNvPicPr>
            <p:nvPr/>
          </p:nvPicPr>
          <p:blipFill rotWithShape="1">
            <a:blip r:embed="rId11" cstate="print">
              <a:duotone>
                <a:schemeClr val="accent2">
                  <a:shade val="45000"/>
                  <a:satMod val="135000"/>
                </a:schemeClr>
                <a:prstClr val="white"/>
              </a:duotone>
              <a:alphaModFix/>
              <a:extLst>
                <a:ext uri="{28A0092B-C50C-407E-A947-70E740481C1C}">
                  <a14:useLocalDpi xmlns:a14="http://schemas.microsoft.com/office/drawing/2010/main"/>
                </a:ext>
              </a:extLst>
            </a:blip>
            <a:srcRect/>
            <a:stretch/>
          </p:blipFill>
          <p:spPr>
            <a:xfrm>
              <a:off x="1733469" y="3821314"/>
              <a:ext cx="430455" cy="254530"/>
            </a:xfrm>
            <a:prstGeom prst="rect">
              <a:avLst/>
            </a:prstGeom>
          </p:spPr>
        </p:pic>
        <p:pic>
          <p:nvPicPr>
            <p:cNvPr id="27" name="図 26">
              <a:extLst>
                <a:ext uri="{FF2B5EF4-FFF2-40B4-BE49-F238E27FC236}">
                  <a16:creationId xmlns:a16="http://schemas.microsoft.com/office/drawing/2014/main" id="{06A0BBD7-E678-F697-5D68-CCE427B2B0D7}"/>
                </a:ext>
              </a:extLst>
            </p:cNvPr>
            <p:cNvPicPr>
              <a:picLocks noChangeAspect="1"/>
            </p:cNvPicPr>
            <p:nvPr/>
          </p:nvPicPr>
          <p:blipFill rotWithShape="1">
            <a:blip r:embed="rId12" cstate="print">
              <a:duotone>
                <a:schemeClr val="accent2">
                  <a:shade val="45000"/>
                  <a:satMod val="135000"/>
                </a:schemeClr>
                <a:prstClr val="white"/>
              </a:duotone>
              <a:alphaModFix/>
              <a:extLst>
                <a:ext uri="{28A0092B-C50C-407E-A947-70E740481C1C}">
                  <a14:useLocalDpi xmlns:a14="http://schemas.microsoft.com/office/drawing/2010/main"/>
                </a:ext>
              </a:extLst>
            </a:blip>
            <a:srcRect/>
            <a:stretch/>
          </p:blipFill>
          <p:spPr>
            <a:xfrm>
              <a:off x="1759720" y="3992739"/>
              <a:ext cx="455551" cy="254530"/>
            </a:xfrm>
            <a:prstGeom prst="rect">
              <a:avLst/>
            </a:prstGeom>
          </p:spPr>
        </p:pic>
      </p:grpSp>
      <p:sp>
        <p:nvSpPr>
          <p:cNvPr id="6" name="テキスト ボックス 5">
            <a:extLst>
              <a:ext uri="{FF2B5EF4-FFF2-40B4-BE49-F238E27FC236}">
                <a16:creationId xmlns:a16="http://schemas.microsoft.com/office/drawing/2014/main" id="{4C7E43C3-7DFE-4B56-B5AA-E1CA7AB242EB}"/>
              </a:ext>
            </a:extLst>
          </p:cNvPr>
          <p:cNvSpPr txBox="1"/>
          <p:nvPr/>
        </p:nvSpPr>
        <p:spPr>
          <a:xfrm>
            <a:off x="1959387" y="1370704"/>
            <a:ext cx="6022530" cy="461665"/>
          </a:xfrm>
          <a:prstGeom prst="rect">
            <a:avLst/>
          </a:prstGeom>
          <a:noFill/>
        </p:spPr>
        <p:txBody>
          <a:bodyPr wrap="square" rtlCol="0">
            <a:spAutoFit/>
          </a:bodyPr>
          <a:lstStyle/>
          <a:p>
            <a:pPr algn="ctr"/>
            <a:r>
              <a:rPr lang="ja-JP" altLang="en-US" sz="2400" b="1" dirty="0">
                <a:solidFill>
                  <a:srgbClr val="FFFF00"/>
                </a:solidFill>
                <a:latin typeface="Meiryo" panose="020B0604030504040204" pitchFamily="34" charset="-128"/>
                <a:ea typeface="Meiryo" panose="020B0604030504040204" pitchFamily="34" charset="-128"/>
              </a:rPr>
              <a:t>公式</a:t>
            </a:r>
            <a:r>
              <a:rPr lang="ja-JP" altLang="en-US" sz="2400" b="1" dirty="0">
                <a:solidFill>
                  <a:schemeClr val="bg1"/>
                </a:solidFill>
                <a:latin typeface="Meiryo" panose="020B0604030504040204" pitchFamily="34" charset="-128"/>
                <a:ea typeface="Meiryo" panose="020B0604030504040204" pitchFamily="34" charset="-128"/>
              </a:rPr>
              <a:t> 広告企画</a:t>
            </a:r>
            <a:r>
              <a:rPr lang="ja-JP" altLang="en-US" sz="2400" b="1" dirty="0">
                <a:solidFill>
                  <a:schemeClr val="bg1"/>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a:t>
            </a:r>
            <a:r>
              <a:rPr lang="ja-JP" altLang="en-US" sz="2400" b="1" dirty="0">
                <a:solidFill>
                  <a:srgbClr val="FFFF00"/>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チラシビジョン</a:t>
            </a:r>
            <a:r>
              <a:rPr lang="ja-JP" altLang="en-US" sz="2400" b="1" dirty="0">
                <a:solidFill>
                  <a:schemeClr val="bg1"/>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a:t>
            </a:r>
            <a:endParaRPr kumimoji="1" lang="ja-JP" altLang="en-US" sz="1600" b="1" dirty="0">
              <a:solidFill>
                <a:schemeClr val="bg1"/>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8EA3AAE8-4132-FF9A-E3D1-E590FAF9383A}"/>
              </a:ext>
            </a:extLst>
          </p:cNvPr>
          <p:cNvSpPr txBox="1"/>
          <p:nvPr/>
        </p:nvSpPr>
        <p:spPr>
          <a:xfrm>
            <a:off x="4143317" y="844485"/>
            <a:ext cx="771809" cy="400110"/>
          </a:xfrm>
          <a:prstGeom prst="rect">
            <a:avLst/>
          </a:prstGeom>
          <a:noFill/>
        </p:spPr>
        <p:txBody>
          <a:bodyPr wrap="square" rtlCol="0">
            <a:spAutoFit/>
          </a:bodyPr>
          <a:lstStyle/>
          <a:p>
            <a:pPr algn="ctr"/>
            <a:r>
              <a:rPr lang="ja-JP" altLang="en-US" sz="2000" b="1" dirty="0">
                <a:solidFill>
                  <a:schemeClr val="bg1"/>
                </a:solidFill>
                <a:latin typeface="Meiryo" panose="020B0604030504040204" pitchFamily="34" charset="-128"/>
                <a:ea typeface="Meiryo" panose="020B0604030504040204" pitchFamily="34" charset="-128"/>
              </a:rPr>
              <a:t>と</a:t>
            </a:r>
            <a:endParaRPr kumimoji="1" lang="ja-JP" altLang="en-US" sz="1400" dirty="0">
              <a:solidFill>
                <a:schemeClr val="bg1"/>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3A9C1332-BADE-78F9-E653-177B0FD27AED}"/>
              </a:ext>
            </a:extLst>
          </p:cNvPr>
          <p:cNvSpPr txBox="1"/>
          <p:nvPr/>
        </p:nvSpPr>
        <p:spPr>
          <a:xfrm>
            <a:off x="5536312" y="895142"/>
            <a:ext cx="1990906" cy="307777"/>
          </a:xfrm>
          <a:prstGeom prst="rect">
            <a:avLst/>
          </a:prstGeom>
          <a:noFill/>
        </p:spPr>
        <p:txBody>
          <a:bodyPr wrap="square" rtlCol="0">
            <a:spAutoFit/>
          </a:bodyPr>
          <a:lstStyle/>
          <a:p>
            <a:pPr algn="ctr"/>
            <a:r>
              <a:rPr lang="ja-JP" altLang="en-US" sz="1400" dirty="0">
                <a:solidFill>
                  <a:schemeClr val="bg1"/>
                </a:solidFill>
                <a:latin typeface="Meiryo" panose="020B0604030504040204" pitchFamily="34" charset="-128"/>
                <a:ea typeface="Meiryo" panose="020B0604030504040204" pitchFamily="34" charset="-128"/>
              </a:rPr>
              <a:t>が共同開発した</a:t>
            </a:r>
            <a:endParaRPr kumimoji="1" lang="ja-JP" altLang="en-US" sz="1400" dirty="0">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84498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BCDABEDE-F031-5637-2F08-9FC07855626C}"/>
              </a:ext>
            </a:extLst>
          </p:cNvPr>
          <p:cNvSpPr/>
          <p:nvPr/>
        </p:nvSpPr>
        <p:spPr>
          <a:xfrm>
            <a:off x="13697" y="655640"/>
            <a:ext cx="9906000" cy="1234066"/>
          </a:xfrm>
          <a:prstGeom prst="rect">
            <a:avLst/>
          </a:prstGeom>
          <a:solidFill>
            <a:srgbClr val="E02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片側の 2 つの角を丸めた四角形 35">
            <a:extLst>
              <a:ext uri="{FF2B5EF4-FFF2-40B4-BE49-F238E27FC236}">
                <a16:creationId xmlns:a16="http://schemas.microsoft.com/office/drawing/2014/main" id="{9011D107-F754-619F-FF3E-71DEDF36A67A}"/>
              </a:ext>
            </a:extLst>
          </p:cNvPr>
          <p:cNvSpPr/>
          <p:nvPr/>
        </p:nvSpPr>
        <p:spPr>
          <a:xfrm>
            <a:off x="3335933" y="2219641"/>
            <a:ext cx="6190147" cy="4463246"/>
          </a:xfrm>
          <a:prstGeom prst="round2SameRect">
            <a:avLst>
              <a:gd name="adj1" fmla="val 2281"/>
              <a:gd name="adj2" fmla="val 2504"/>
            </a:avLst>
          </a:prstGeom>
          <a:gradFill>
            <a:gsLst>
              <a:gs pos="100000">
                <a:srgbClr val="C00000"/>
              </a:gs>
              <a:gs pos="0">
                <a:srgbClr val="A50403"/>
              </a:gs>
            </a:gsLst>
            <a:lin ang="0" scaled="0"/>
          </a:gradFill>
          <a:ln w="50800">
            <a:gradFill>
              <a:gsLst>
                <a:gs pos="0">
                  <a:srgbClr val="CCB86F"/>
                </a:gs>
                <a:gs pos="35000">
                  <a:srgbClr val="F7DF89"/>
                </a:gs>
                <a:gs pos="70000">
                  <a:srgbClr val="CCB86F"/>
                </a:gs>
                <a:gs pos="100000">
                  <a:srgbClr val="F7DF89"/>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tIns="0" bIns="144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600" b="1" u="none" strike="noStrike" kern="0" cap="none" spc="-150" normalizeH="0" baseline="0" noProof="0" dirty="0">
              <a:ln>
                <a:noFill/>
              </a:ln>
              <a:gradFill>
                <a:gsLst>
                  <a:gs pos="0">
                    <a:srgbClr val="CCB86F"/>
                  </a:gs>
                  <a:gs pos="35000">
                    <a:srgbClr val="F7DF89"/>
                  </a:gs>
                  <a:gs pos="70000">
                    <a:srgbClr val="CCB86F"/>
                  </a:gs>
                  <a:gs pos="100000">
                    <a:srgbClr val="F7DF89"/>
                  </a:gs>
                </a:gsLst>
                <a:lin ang="5400000" scaled="1"/>
              </a:gra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endParaRPr>
          </a:p>
        </p:txBody>
      </p:sp>
      <p:sp>
        <p:nvSpPr>
          <p:cNvPr id="6" name="テキスト ボックス 5">
            <a:extLst>
              <a:ext uri="{FF2B5EF4-FFF2-40B4-BE49-F238E27FC236}">
                <a16:creationId xmlns:a16="http://schemas.microsoft.com/office/drawing/2014/main" id="{F69117B5-632B-7F8D-6AF2-65C98C313341}"/>
              </a:ext>
            </a:extLst>
          </p:cNvPr>
          <p:cNvSpPr txBox="1"/>
          <p:nvPr/>
        </p:nvSpPr>
        <p:spPr>
          <a:xfrm>
            <a:off x="4414261" y="2178270"/>
            <a:ext cx="5119758" cy="523220"/>
          </a:xfrm>
          <a:prstGeom prst="rect">
            <a:avLst/>
          </a:prstGeom>
          <a:noFill/>
        </p:spPr>
        <p:txBody>
          <a:bodyPr wrap="square" rtlCol="0">
            <a:spAutoFit/>
          </a:bodyPr>
          <a:lstStyle/>
          <a:p>
            <a:pPr algn="ctr"/>
            <a:endParaRPr lang="en-US" altLang="ja-JP" sz="1400" b="1" dirty="0">
              <a:solidFill>
                <a:schemeClr val="bg1"/>
              </a:solidFill>
              <a:latin typeface="Meiryo" panose="020B0604030504040204" pitchFamily="34" charset="-128"/>
              <a:ea typeface="Meiryo" panose="020B0604030504040204" pitchFamily="34" charset="-128"/>
            </a:endParaRPr>
          </a:p>
          <a:p>
            <a:pPr algn="ctr"/>
            <a:r>
              <a:rPr lang="ja-JP" altLang="en-US" sz="1400" b="1">
                <a:solidFill>
                  <a:srgbClr val="FFFF00"/>
                </a:solidFill>
                <a:latin typeface="Meiryo" panose="020B0604030504040204" pitchFamily="34" charset="-128"/>
                <a:ea typeface="Meiryo" panose="020B0604030504040204" pitchFamily="34" charset="-128"/>
              </a:rPr>
              <a:t>パッケージ</a:t>
            </a:r>
            <a:r>
              <a:rPr lang="ja-JP" altLang="en-US" sz="1400" b="1">
                <a:solidFill>
                  <a:schemeClr val="bg1"/>
                </a:solidFill>
                <a:latin typeface="Meiryo" panose="020B0604030504040204" pitchFamily="34" charset="-128"/>
                <a:ea typeface="Meiryo" panose="020B0604030504040204" pitchFamily="34" charset="-128"/>
              </a:rPr>
              <a:t>に含まれるワンストップサービス</a:t>
            </a:r>
            <a:r>
              <a:rPr lang="ja-JP" altLang="en-US" sz="1400" b="1" dirty="0">
                <a:solidFill>
                  <a:schemeClr val="bg1"/>
                </a:solidFill>
                <a:latin typeface="Meiryo" panose="020B0604030504040204" pitchFamily="34" charset="-128"/>
                <a:ea typeface="Meiryo" panose="020B0604030504040204" pitchFamily="34" charset="-128"/>
              </a:rPr>
              <a:t>詳細</a:t>
            </a:r>
            <a:endParaRPr lang="en-US" altLang="ja-JP" sz="1400" b="1" dirty="0">
              <a:solidFill>
                <a:schemeClr val="bg1"/>
              </a:solidFill>
              <a:latin typeface="Meiryo" panose="020B0604030504040204" pitchFamily="34" charset="-128"/>
              <a:ea typeface="Meiryo" panose="020B0604030504040204" pitchFamily="34" charset="-128"/>
            </a:endParaRPr>
          </a:p>
        </p:txBody>
      </p:sp>
      <p:sp>
        <p:nvSpPr>
          <p:cNvPr id="16" name="片側の 2 つの角を丸めた四角形 15">
            <a:extLst>
              <a:ext uri="{FF2B5EF4-FFF2-40B4-BE49-F238E27FC236}">
                <a16:creationId xmlns:a16="http://schemas.microsoft.com/office/drawing/2014/main" id="{A283A77C-CAA2-FA78-7A60-B898F93AF81E}"/>
              </a:ext>
            </a:extLst>
          </p:cNvPr>
          <p:cNvSpPr/>
          <p:nvPr/>
        </p:nvSpPr>
        <p:spPr>
          <a:xfrm rot="10800000">
            <a:off x="3391431" y="5435555"/>
            <a:ext cx="6093385" cy="1185205"/>
          </a:xfrm>
          <a:prstGeom prst="round2SameRect">
            <a:avLst>
              <a:gd name="adj1" fmla="val 5505"/>
              <a:gd name="adj2" fmla="val 0"/>
            </a:avLst>
          </a:prstGeom>
          <a:gradFill>
            <a:gsLst>
              <a:gs pos="100000">
                <a:srgbClr val="820E20"/>
              </a:gs>
              <a:gs pos="22000">
                <a:srgbClr val="8F102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1 つの角を丸めた四角形 2">
            <a:extLst>
              <a:ext uri="{FF2B5EF4-FFF2-40B4-BE49-F238E27FC236}">
                <a16:creationId xmlns:a16="http://schemas.microsoft.com/office/drawing/2014/main" id="{5291F9E6-5A57-FAD1-9A3A-C46BB16A703D}"/>
              </a:ext>
            </a:extLst>
          </p:cNvPr>
          <p:cNvSpPr/>
          <p:nvPr/>
        </p:nvSpPr>
        <p:spPr>
          <a:xfrm flipV="1">
            <a:off x="4689008" y="5697691"/>
            <a:ext cx="4788000" cy="934779"/>
          </a:xfrm>
          <a:prstGeom prst="round1Rect">
            <a:avLst>
              <a:gd name="adj" fmla="val 6107"/>
            </a:avLst>
          </a:prstGeom>
          <a:solidFill>
            <a:schemeClr val="bg1">
              <a:alpha val="8501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36AD98E-4644-7BC8-C1D9-0BB6D93D7657}"/>
              </a:ext>
            </a:extLst>
          </p:cNvPr>
          <p:cNvSpPr txBox="1"/>
          <p:nvPr/>
        </p:nvSpPr>
        <p:spPr>
          <a:xfrm>
            <a:off x="568978" y="163422"/>
            <a:ext cx="2492990" cy="400110"/>
          </a:xfrm>
          <a:prstGeom prst="rect">
            <a:avLst/>
          </a:prstGeom>
          <a:noFill/>
        </p:spPr>
        <p:txBody>
          <a:bodyPr wrap="none" rtlCol="0">
            <a:spAutoFit/>
          </a:bodyPr>
          <a:lstStyle/>
          <a:p>
            <a:r>
              <a:rPr lang="ja-JP" altLang="en-US" sz="2000" b="1" dirty="0">
                <a:solidFill>
                  <a:srgbClr val="E0232F"/>
                </a:solidFill>
                <a:latin typeface="Meiryo" panose="020B0604030504040204" pitchFamily="34" charset="-128"/>
                <a:ea typeface="Meiryo" panose="020B0604030504040204" pitchFamily="34" charset="-128"/>
              </a:rPr>
              <a:t>チラシビジョンとは</a:t>
            </a:r>
            <a:endParaRPr kumimoji="1" lang="ja-JP" altLang="en-US" sz="2000" b="1" dirty="0">
              <a:solidFill>
                <a:srgbClr val="E0232F"/>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0EE5515A-F862-35C8-F84F-8EB02761231F}"/>
              </a:ext>
            </a:extLst>
          </p:cNvPr>
          <p:cNvSpPr txBox="1"/>
          <p:nvPr/>
        </p:nvSpPr>
        <p:spPr>
          <a:xfrm>
            <a:off x="1678130" y="841728"/>
            <a:ext cx="6729146" cy="461665"/>
          </a:xfrm>
          <a:prstGeom prst="rect">
            <a:avLst/>
          </a:prstGeom>
          <a:noFill/>
        </p:spPr>
        <p:txBody>
          <a:bodyPr wrap="square" rtlCol="0">
            <a:spAutoFit/>
          </a:bodyPr>
          <a:lstStyle/>
          <a:p>
            <a:pPr algn="ctr"/>
            <a:r>
              <a:rPr lang="ja-JP" altLang="en-US" sz="2400" b="1" dirty="0">
                <a:solidFill>
                  <a:schemeClr val="bg1"/>
                </a:solidFill>
                <a:latin typeface="Meiryo" panose="020B0604030504040204" pitchFamily="34" charset="-128"/>
                <a:ea typeface="Meiryo" panose="020B0604030504040204" pitchFamily="34" charset="-128"/>
              </a:rPr>
              <a:t>ワンストップで動画広告を</a:t>
            </a:r>
            <a:r>
              <a:rPr lang="ja-JP" altLang="en-US" sz="2400" b="1" dirty="0">
                <a:solidFill>
                  <a:srgbClr val="FFFF00"/>
                </a:solidFill>
                <a:latin typeface="Meiryo" panose="020B0604030504040204" pitchFamily="34" charset="-128"/>
                <a:ea typeface="Meiryo" panose="020B0604030504040204" pitchFamily="34" charset="-128"/>
              </a:rPr>
              <a:t>制作して</a:t>
            </a:r>
            <a:endParaRPr lang="en-US" altLang="ja-JP" sz="2400" b="1" dirty="0">
              <a:solidFill>
                <a:srgbClr val="FFFF00"/>
              </a:solidFill>
              <a:latin typeface="Meiryo" panose="020B0604030504040204" pitchFamily="34" charset="-128"/>
              <a:ea typeface="Meiryo" panose="020B0604030504040204" pitchFamily="34" charset="-128"/>
            </a:endParaRPr>
          </a:p>
        </p:txBody>
      </p:sp>
      <p:sp>
        <p:nvSpPr>
          <p:cNvPr id="35" name="テキスト ボックス 34">
            <a:extLst>
              <a:ext uri="{FF2B5EF4-FFF2-40B4-BE49-F238E27FC236}">
                <a16:creationId xmlns:a16="http://schemas.microsoft.com/office/drawing/2014/main" id="{A5021F09-F1BC-34EA-15DC-09BD1A3C29C4}"/>
              </a:ext>
            </a:extLst>
          </p:cNvPr>
          <p:cNvSpPr txBox="1"/>
          <p:nvPr/>
        </p:nvSpPr>
        <p:spPr>
          <a:xfrm>
            <a:off x="3606179" y="6025566"/>
            <a:ext cx="1005403" cy="338554"/>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a:solidFill>
                  <a:prstClr val="white"/>
                </a:solidFill>
                <a:latin typeface="Meiryo" panose="020B0604030504040204" pitchFamily="34" charset="-128"/>
                <a:ea typeface="Meiryo" panose="020B0604030504040204" pitchFamily="34" charset="-128"/>
              </a:rPr>
              <a:t>実施</a:t>
            </a:r>
            <a:r>
              <a:rPr kumimoji="1" lang="ja-JP" altLang="en-US" sz="16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報告</a:t>
            </a:r>
            <a:endParaRPr kumimoji="1" lang="ja-JP" altLang="en-US" sz="1600" b="1" i="1"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pic>
        <p:nvPicPr>
          <p:cNvPr id="51" name="図 50">
            <a:extLst>
              <a:ext uri="{FF2B5EF4-FFF2-40B4-BE49-F238E27FC236}">
                <a16:creationId xmlns:a16="http://schemas.microsoft.com/office/drawing/2014/main" id="{418A4F82-2D9B-7489-4640-F21FA8F3CD4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3515" y="5925841"/>
            <a:ext cx="569346" cy="543246"/>
          </a:xfrm>
          <a:prstGeom prst="rect">
            <a:avLst/>
          </a:prstGeom>
        </p:spPr>
      </p:pic>
      <p:sp>
        <p:nvSpPr>
          <p:cNvPr id="52" name="テキスト ボックス 51">
            <a:extLst>
              <a:ext uri="{FF2B5EF4-FFF2-40B4-BE49-F238E27FC236}">
                <a16:creationId xmlns:a16="http://schemas.microsoft.com/office/drawing/2014/main" id="{493127EC-E802-BDED-1E05-81091AA5517C}"/>
              </a:ext>
            </a:extLst>
          </p:cNvPr>
          <p:cNvSpPr txBox="1"/>
          <p:nvPr/>
        </p:nvSpPr>
        <p:spPr>
          <a:xfrm>
            <a:off x="5166036" y="6050074"/>
            <a:ext cx="332815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100" normalizeH="0" baseline="0" noProof="0" dirty="0">
                <a:ln>
                  <a:noFill/>
                </a:ln>
                <a:effectLst/>
                <a:uLnTx/>
                <a:uFillTx/>
                <a:latin typeface="Meiryo" panose="020B0604030504040204" pitchFamily="34" charset="-128"/>
                <a:ea typeface="Meiryo" panose="020B0604030504040204" pitchFamily="34" charset="-128"/>
                <a:cs typeface="+mn-cs"/>
              </a:rPr>
              <a:t>広告レポートをご提出</a:t>
            </a:r>
            <a:r>
              <a:rPr kumimoji="1" lang="ja-JP" altLang="en-US" sz="900" i="0" u="none" strike="noStrike" kern="1200" cap="none" spc="100" normalizeH="0" baseline="0" noProof="0" dirty="0">
                <a:ln>
                  <a:noFill/>
                </a:ln>
                <a:effectLst/>
                <a:uLnTx/>
                <a:uFillTx/>
                <a:latin typeface="Meiryo" panose="020B0604030504040204" pitchFamily="34" charset="-128"/>
                <a:ea typeface="Meiryo" panose="020B0604030504040204" pitchFamily="34" charset="-128"/>
                <a:cs typeface="+mn-cs"/>
              </a:rPr>
              <a:t>（次回施策</a:t>
            </a:r>
            <a:r>
              <a:rPr kumimoji="1" lang="en-US" altLang="ja-JP" sz="900" i="0" u="none" strike="noStrike" kern="1200" cap="none" spc="100" normalizeH="0" baseline="0" noProof="0" dirty="0">
                <a:ln>
                  <a:noFill/>
                </a:ln>
                <a:effectLst/>
                <a:uLnTx/>
                <a:uFillTx/>
                <a:latin typeface="Meiryo" panose="020B0604030504040204" pitchFamily="34" charset="-128"/>
                <a:ea typeface="Meiryo" panose="020B0604030504040204" pitchFamily="34" charset="-128"/>
                <a:cs typeface="+mn-cs"/>
              </a:rPr>
              <a:t>MTG</a:t>
            </a:r>
            <a:r>
              <a:rPr kumimoji="1" lang="ja-JP" altLang="en-US" sz="900" i="0" u="none" strike="noStrike" kern="1200" cap="none" spc="100" normalizeH="0" baseline="0" noProof="0" dirty="0">
                <a:ln>
                  <a:noFill/>
                </a:ln>
                <a:effectLst/>
                <a:uLnTx/>
                <a:uFillTx/>
                <a:latin typeface="Meiryo" panose="020B0604030504040204" pitchFamily="34" charset="-128"/>
                <a:ea typeface="Meiryo" panose="020B0604030504040204" pitchFamily="34" charset="-128"/>
                <a:cs typeface="+mn-cs"/>
              </a:rPr>
              <a:t>も実施）</a:t>
            </a:r>
            <a:endParaRPr kumimoji="1" lang="ja-JP" altLang="en-US" sz="800" i="0" u="none" strike="noStrike" kern="1200" cap="none" spc="100" normalizeH="0" baseline="0" noProof="0" dirty="0">
              <a:ln>
                <a:noFill/>
              </a:ln>
              <a:effectLst/>
              <a:uLnTx/>
              <a:uFillTx/>
              <a:latin typeface="Meiryo" panose="020B0604030504040204" pitchFamily="34" charset="-128"/>
              <a:ea typeface="Meiryo" panose="020B0604030504040204" pitchFamily="34" charset="-128"/>
              <a:cs typeface="+mn-cs"/>
            </a:endParaRPr>
          </a:p>
        </p:txBody>
      </p:sp>
      <p:sp>
        <p:nvSpPr>
          <p:cNvPr id="57" name="テキスト ボックス 56">
            <a:extLst>
              <a:ext uri="{FF2B5EF4-FFF2-40B4-BE49-F238E27FC236}">
                <a16:creationId xmlns:a16="http://schemas.microsoft.com/office/drawing/2014/main" id="{6C323F15-7A32-BF67-919D-85BF07F2390C}"/>
              </a:ext>
            </a:extLst>
          </p:cNvPr>
          <p:cNvSpPr txBox="1"/>
          <p:nvPr/>
        </p:nvSpPr>
        <p:spPr>
          <a:xfrm>
            <a:off x="3330120" y="5831570"/>
            <a:ext cx="601448"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800" b="1" i="1" u="none" strike="noStrike" kern="1200" cap="none" spc="0" normalizeH="0" baseline="0" noProof="0" dirty="0">
                <a:ln>
                  <a:noFill/>
                </a:ln>
                <a:solidFill>
                  <a:prstClr val="white">
                    <a:alpha val="31000"/>
                  </a:prstClr>
                </a:solidFill>
                <a:effectLst/>
                <a:uLnTx/>
                <a:uFillTx/>
                <a:latin typeface="Meiryo" panose="020B0604030504040204" pitchFamily="34" charset="-128"/>
                <a:ea typeface="Meiryo" panose="020B0604030504040204" pitchFamily="34" charset="-128"/>
                <a:cs typeface="+mn-cs"/>
              </a:rPr>
              <a:t>3</a:t>
            </a:r>
            <a:endParaRPr kumimoji="1" lang="ja-JP" altLang="en-US" sz="2800" b="1" i="1" u="none" strike="noStrike" kern="1200" cap="none" spc="0" normalizeH="0" baseline="0" noProof="0">
              <a:ln>
                <a:noFill/>
              </a:ln>
              <a:solidFill>
                <a:prstClr val="white">
                  <a:alpha val="31000"/>
                </a:prstClr>
              </a:solidFill>
              <a:effectLst/>
              <a:uLnTx/>
              <a:uFillTx/>
              <a:latin typeface="Meiryo" panose="020B0604030504040204" pitchFamily="34" charset="-128"/>
              <a:ea typeface="Meiryo" panose="020B0604030504040204" pitchFamily="34" charset="-128"/>
              <a:cs typeface="+mn-cs"/>
            </a:endParaRPr>
          </a:p>
        </p:txBody>
      </p:sp>
      <p:sp>
        <p:nvSpPr>
          <p:cNvPr id="190" name="テキスト ボックス 189">
            <a:extLst>
              <a:ext uri="{FF2B5EF4-FFF2-40B4-BE49-F238E27FC236}">
                <a16:creationId xmlns:a16="http://schemas.microsoft.com/office/drawing/2014/main" id="{841EC1B3-61D0-9766-3926-F940BE95813F}"/>
              </a:ext>
            </a:extLst>
          </p:cNvPr>
          <p:cNvSpPr txBox="1"/>
          <p:nvPr/>
        </p:nvSpPr>
        <p:spPr>
          <a:xfrm>
            <a:off x="464529" y="2684277"/>
            <a:ext cx="2474720" cy="1092607"/>
          </a:xfrm>
          <a:prstGeom prst="rect">
            <a:avLst/>
          </a:prstGeom>
          <a:noFill/>
        </p:spPr>
        <p:txBody>
          <a:bodyPr wrap="square" rtlCol="0" anchor="ctr">
            <a:spAutoFit/>
          </a:bodyPr>
          <a:lstStyle/>
          <a:p>
            <a:pPr algn="ctr" defTabSz="371475"/>
            <a:r>
              <a:rPr lang="en-US" altLang="ja-JP" sz="1200" dirty="0">
                <a:solidFill>
                  <a:schemeClr val="accent4">
                    <a:lumMod val="75000"/>
                  </a:schemeClr>
                </a:solidFill>
                <a:latin typeface="Meiryo" panose="020B0604030504040204" pitchFamily="34" charset="-128"/>
                <a:ea typeface="Meiryo" panose="020B0604030504040204" pitchFamily="34" charset="-128"/>
              </a:rPr>
              <a:t>LINE</a:t>
            </a:r>
            <a:r>
              <a:rPr lang="ja-JP" altLang="en-US" sz="1200" dirty="0">
                <a:solidFill>
                  <a:schemeClr val="accent4">
                    <a:lumMod val="75000"/>
                  </a:schemeClr>
                </a:solidFill>
                <a:latin typeface="Meiryo" panose="020B0604030504040204" pitchFamily="34" charset="-128"/>
                <a:ea typeface="Meiryo" panose="020B0604030504040204" pitchFamily="34" charset="-128"/>
              </a:rPr>
              <a:t>ヤフーとテレビ局</a:t>
            </a:r>
            <a:endParaRPr lang="en-US" altLang="ja-JP" sz="1200" dirty="0">
              <a:solidFill>
                <a:schemeClr val="accent4">
                  <a:lumMod val="75000"/>
                </a:schemeClr>
              </a:solidFill>
              <a:latin typeface="Meiryo" panose="020B0604030504040204" pitchFamily="34" charset="-128"/>
              <a:ea typeface="Meiryo" panose="020B0604030504040204" pitchFamily="34" charset="-128"/>
            </a:endParaRPr>
          </a:p>
          <a:p>
            <a:pPr algn="ctr" defTabSz="371475"/>
            <a:endParaRPr lang="en-US" altLang="ja-JP" sz="500" dirty="0">
              <a:solidFill>
                <a:schemeClr val="accent4">
                  <a:lumMod val="75000"/>
                </a:schemeClr>
              </a:solidFill>
              <a:latin typeface="Meiryo" panose="020B0604030504040204" pitchFamily="34" charset="-128"/>
              <a:ea typeface="Meiryo" panose="020B0604030504040204" pitchFamily="34" charset="-128"/>
            </a:endParaRPr>
          </a:p>
          <a:p>
            <a:pPr algn="ctr" defTabSz="371475"/>
            <a:r>
              <a:rPr lang="ja-JP" altLang="en-US" sz="2400" b="1">
                <a:solidFill>
                  <a:schemeClr val="accent4">
                    <a:lumMod val="75000"/>
                  </a:schemeClr>
                </a:solidFill>
                <a:latin typeface="Meiryo" panose="020B0604030504040204" pitchFamily="34" charset="-128"/>
                <a:ea typeface="Meiryo" panose="020B0604030504040204" pitchFamily="34" charset="-128"/>
              </a:rPr>
              <a:t>公式</a:t>
            </a:r>
            <a:endParaRPr lang="en-US" altLang="ja-JP" sz="2400" b="1" dirty="0">
              <a:solidFill>
                <a:schemeClr val="accent4">
                  <a:lumMod val="75000"/>
                </a:schemeClr>
              </a:solidFill>
              <a:latin typeface="Meiryo" panose="020B0604030504040204" pitchFamily="34" charset="-128"/>
              <a:ea typeface="Meiryo" panose="020B0604030504040204" pitchFamily="34" charset="-128"/>
            </a:endParaRPr>
          </a:p>
          <a:p>
            <a:pPr algn="ctr" defTabSz="371475"/>
            <a:r>
              <a:rPr lang="ja-JP" altLang="en-US" sz="2400" b="1">
                <a:solidFill>
                  <a:schemeClr val="accent4">
                    <a:lumMod val="75000"/>
                  </a:schemeClr>
                </a:solidFill>
                <a:latin typeface="Meiryo" panose="020B0604030504040204" pitchFamily="34" charset="-128"/>
                <a:ea typeface="Meiryo" panose="020B0604030504040204" pitchFamily="34" charset="-128"/>
              </a:rPr>
              <a:t>特別企画</a:t>
            </a:r>
            <a:endParaRPr lang="ja-JP" altLang="en-US" sz="4000" b="1" dirty="0">
              <a:solidFill>
                <a:schemeClr val="accent4">
                  <a:lumMod val="75000"/>
                </a:schemeClr>
              </a:solidFill>
              <a:latin typeface="Meiryo" panose="020B0604030504040204" pitchFamily="34" charset="-128"/>
              <a:ea typeface="Meiryo" panose="020B0604030504040204" pitchFamily="34" charset="-128"/>
            </a:endParaRPr>
          </a:p>
        </p:txBody>
      </p:sp>
      <p:grpSp>
        <p:nvGrpSpPr>
          <p:cNvPr id="191" name="グループ化 190">
            <a:extLst>
              <a:ext uri="{FF2B5EF4-FFF2-40B4-BE49-F238E27FC236}">
                <a16:creationId xmlns:a16="http://schemas.microsoft.com/office/drawing/2014/main" id="{0978DF05-4DCA-B489-BD53-63C34E0B8D86}"/>
              </a:ext>
            </a:extLst>
          </p:cNvPr>
          <p:cNvGrpSpPr/>
          <p:nvPr/>
        </p:nvGrpSpPr>
        <p:grpSpPr>
          <a:xfrm rot="21005268">
            <a:off x="523919" y="2582447"/>
            <a:ext cx="497634" cy="1257030"/>
            <a:chOff x="3983954" y="1664384"/>
            <a:chExt cx="1828929" cy="4619896"/>
          </a:xfrm>
          <a:solidFill>
            <a:srgbClr val="E3BB5B"/>
          </a:solidFill>
        </p:grpSpPr>
        <p:grpSp>
          <p:nvGrpSpPr>
            <p:cNvPr id="192" name="グループ化 191">
              <a:extLst>
                <a:ext uri="{FF2B5EF4-FFF2-40B4-BE49-F238E27FC236}">
                  <a16:creationId xmlns:a16="http://schemas.microsoft.com/office/drawing/2014/main" id="{679D0A45-45BF-EC7B-2411-381D7DC71A41}"/>
                </a:ext>
              </a:extLst>
            </p:cNvPr>
            <p:cNvGrpSpPr/>
            <p:nvPr/>
          </p:nvGrpSpPr>
          <p:grpSpPr>
            <a:xfrm rot="19800000">
              <a:off x="4506330" y="5440554"/>
              <a:ext cx="973384" cy="411565"/>
              <a:chOff x="2639616" y="4996298"/>
              <a:chExt cx="1263693" cy="534313"/>
            </a:xfrm>
            <a:grpFill/>
          </p:grpSpPr>
          <p:sp>
            <p:nvSpPr>
              <p:cNvPr id="218" name="フリーフォーム: 図形 25">
                <a:extLst>
                  <a:ext uri="{FF2B5EF4-FFF2-40B4-BE49-F238E27FC236}">
                    <a16:creationId xmlns:a16="http://schemas.microsoft.com/office/drawing/2014/main" id="{D5CDCDCB-C0B3-4EC1-201A-F54BC45F443F}"/>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219" name="フリーフォーム: 図形 131">
                <a:extLst>
                  <a:ext uri="{FF2B5EF4-FFF2-40B4-BE49-F238E27FC236}">
                    <a16:creationId xmlns:a16="http://schemas.microsoft.com/office/drawing/2014/main" id="{24C15E9F-1687-9896-860A-BD9D19E777BF}"/>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193" name="グループ化 192">
              <a:extLst>
                <a:ext uri="{FF2B5EF4-FFF2-40B4-BE49-F238E27FC236}">
                  <a16:creationId xmlns:a16="http://schemas.microsoft.com/office/drawing/2014/main" id="{D214A225-4B49-CB5B-7FE1-F8F690A997E9}"/>
                </a:ext>
              </a:extLst>
            </p:cNvPr>
            <p:cNvGrpSpPr/>
            <p:nvPr/>
          </p:nvGrpSpPr>
          <p:grpSpPr>
            <a:xfrm rot="20400000">
              <a:off x="4238491" y="4951768"/>
              <a:ext cx="973384" cy="411565"/>
              <a:chOff x="2639616" y="4996298"/>
              <a:chExt cx="1263693" cy="534313"/>
            </a:xfrm>
            <a:grpFill/>
          </p:grpSpPr>
          <p:sp>
            <p:nvSpPr>
              <p:cNvPr id="216" name="フリーフォーム: 図形 137">
                <a:extLst>
                  <a:ext uri="{FF2B5EF4-FFF2-40B4-BE49-F238E27FC236}">
                    <a16:creationId xmlns:a16="http://schemas.microsoft.com/office/drawing/2014/main" id="{29F65FE6-4D4F-ED46-9DC9-18301C5D7070}"/>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217" name="フリーフォーム: 図形 138">
                <a:extLst>
                  <a:ext uri="{FF2B5EF4-FFF2-40B4-BE49-F238E27FC236}">
                    <a16:creationId xmlns:a16="http://schemas.microsoft.com/office/drawing/2014/main" id="{647C494C-0169-0C30-DD47-DEA37C685C52}"/>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194" name="グループ化 193">
              <a:extLst>
                <a:ext uri="{FF2B5EF4-FFF2-40B4-BE49-F238E27FC236}">
                  <a16:creationId xmlns:a16="http://schemas.microsoft.com/office/drawing/2014/main" id="{413A790B-ECA6-6432-1E35-858B2507AD8D}"/>
                </a:ext>
              </a:extLst>
            </p:cNvPr>
            <p:cNvGrpSpPr/>
            <p:nvPr/>
          </p:nvGrpSpPr>
          <p:grpSpPr>
            <a:xfrm rot="21000000">
              <a:off x="4064417" y="4462722"/>
              <a:ext cx="973385" cy="411565"/>
              <a:chOff x="2639616" y="4996298"/>
              <a:chExt cx="1263693" cy="534313"/>
            </a:xfrm>
            <a:grpFill/>
          </p:grpSpPr>
          <p:sp>
            <p:nvSpPr>
              <p:cNvPr id="214" name="フリーフォーム: 図形 143">
                <a:extLst>
                  <a:ext uri="{FF2B5EF4-FFF2-40B4-BE49-F238E27FC236}">
                    <a16:creationId xmlns:a16="http://schemas.microsoft.com/office/drawing/2014/main" id="{C1883148-1C64-193C-2873-0F7A80BCC80A}"/>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215" name="フリーフォーム: 図形 144">
                <a:extLst>
                  <a:ext uri="{FF2B5EF4-FFF2-40B4-BE49-F238E27FC236}">
                    <a16:creationId xmlns:a16="http://schemas.microsoft.com/office/drawing/2014/main" id="{9082445B-D8C4-40A5-4A12-065603726F6D}"/>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195" name="グループ化 194">
              <a:extLst>
                <a:ext uri="{FF2B5EF4-FFF2-40B4-BE49-F238E27FC236}">
                  <a16:creationId xmlns:a16="http://schemas.microsoft.com/office/drawing/2014/main" id="{365F2F06-44FE-7A2A-A84B-D1ED6016E851}"/>
                </a:ext>
              </a:extLst>
            </p:cNvPr>
            <p:cNvGrpSpPr/>
            <p:nvPr/>
          </p:nvGrpSpPr>
          <p:grpSpPr>
            <a:xfrm rot="21600000">
              <a:off x="3983948" y="3941926"/>
              <a:ext cx="973385" cy="411565"/>
              <a:chOff x="2639616" y="4996298"/>
              <a:chExt cx="1263693" cy="534313"/>
            </a:xfrm>
            <a:grpFill/>
          </p:grpSpPr>
          <p:sp>
            <p:nvSpPr>
              <p:cNvPr id="212" name="フリーフォーム: 図形 149">
                <a:extLst>
                  <a:ext uri="{FF2B5EF4-FFF2-40B4-BE49-F238E27FC236}">
                    <a16:creationId xmlns:a16="http://schemas.microsoft.com/office/drawing/2014/main" id="{30D34AD5-BC91-53B6-4CDD-F7FE91A5C531}"/>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213" name="フリーフォーム: 図形 150">
                <a:extLst>
                  <a:ext uri="{FF2B5EF4-FFF2-40B4-BE49-F238E27FC236}">
                    <a16:creationId xmlns:a16="http://schemas.microsoft.com/office/drawing/2014/main" id="{78D42FB9-1434-AFDB-933A-4A7157D069F8}"/>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196" name="グループ化 195">
              <a:extLst>
                <a:ext uri="{FF2B5EF4-FFF2-40B4-BE49-F238E27FC236}">
                  <a16:creationId xmlns:a16="http://schemas.microsoft.com/office/drawing/2014/main" id="{E7AD9F13-26B7-CB5C-F8E7-1072303A9966}"/>
                </a:ext>
              </a:extLst>
            </p:cNvPr>
            <p:cNvGrpSpPr/>
            <p:nvPr/>
          </p:nvGrpSpPr>
          <p:grpSpPr>
            <a:xfrm rot="22200000">
              <a:off x="3992027" y="3459230"/>
              <a:ext cx="973385" cy="411565"/>
              <a:chOff x="2639616" y="4996298"/>
              <a:chExt cx="1263693" cy="534313"/>
            </a:xfrm>
            <a:grpFill/>
          </p:grpSpPr>
          <p:sp>
            <p:nvSpPr>
              <p:cNvPr id="210" name="フリーフォーム: 図形 155">
                <a:extLst>
                  <a:ext uri="{FF2B5EF4-FFF2-40B4-BE49-F238E27FC236}">
                    <a16:creationId xmlns:a16="http://schemas.microsoft.com/office/drawing/2014/main" id="{FE700A95-29DF-2012-41EB-A878122C5CC4}"/>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211" name="フリーフォーム: 図形 156">
                <a:extLst>
                  <a:ext uri="{FF2B5EF4-FFF2-40B4-BE49-F238E27FC236}">
                    <a16:creationId xmlns:a16="http://schemas.microsoft.com/office/drawing/2014/main" id="{B26DC626-234A-FC77-D1C9-3A536F2E57AE}"/>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197" name="グループ化 196">
              <a:extLst>
                <a:ext uri="{FF2B5EF4-FFF2-40B4-BE49-F238E27FC236}">
                  <a16:creationId xmlns:a16="http://schemas.microsoft.com/office/drawing/2014/main" id="{32A57C0A-981D-CE65-D858-78762E6596B1}"/>
                </a:ext>
              </a:extLst>
            </p:cNvPr>
            <p:cNvGrpSpPr/>
            <p:nvPr/>
          </p:nvGrpSpPr>
          <p:grpSpPr>
            <a:xfrm rot="22800000">
              <a:off x="4094968" y="2976534"/>
              <a:ext cx="973385" cy="411565"/>
              <a:chOff x="2639616" y="4996298"/>
              <a:chExt cx="1263693" cy="534313"/>
            </a:xfrm>
            <a:grpFill/>
          </p:grpSpPr>
          <p:sp>
            <p:nvSpPr>
              <p:cNvPr id="208" name="フリーフォーム: 図形 158">
                <a:extLst>
                  <a:ext uri="{FF2B5EF4-FFF2-40B4-BE49-F238E27FC236}">
                    <a16:creationId xmlns:a16="http://schemas.microsoft.com/office/drawing/2014/main" id="{C0245B6F-A0F1-3892-1E1D-C852EAB96925}"/>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209" name="フリーフォーム: 図形 159">
                <a:extLst>
                  <a:ext uri="{FF2B5EF4-FFF2-40B4-BE49-F238E27FC236}">
                    <a16:creationId xmlns:a16="http://schemas.microsoft.com/office/drawing/2014/main" id="{5005E2F5-5AB6-5ACD-8560-E1738FCEAD02}"/>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198" name="グループ化 197">
              <a:extLst>
                <a:ext uri="{FF2B5EF4-FFF2-40B4-BE49-F238E27FC236}">
                  <a16:creationId xmlns:a16="http://schemas.microsoft.com/office/drawing/2014/main" id="{C7D90C65-5F86-D06C-1A0F-B4F33BD593EC}"/>
                </a:ext>
              </a:extLst>
            </p:cNvPr>
            <p:cNvGrpSpPr/>
            <p:nvPr/>
          </p:nvGrpSpPr>
          <p:grpSpPr>
            <a:xfrm rot="23400000">
              <a:off x="4295632" y="2493838"/>
              <a:ext cx="973385" cy="411565"/>
              <a:chOff x="2639616" y="4996298"/>
              <a:chExt cx="1263693" cy="534313"/>
            </a:xfrm>
            <a:grpFill/>
          </p:grpSpPr>
          <p:sp>
            <p:nvSpPr>
              <p:cNvPr id="206" name="フリーフォーム: 図形 161">
                <a:extLst>
                  <a:ext uri="{FF2B5EF4-FFF2-40B4-BE49-F238E27FC236}">
                    <a16:creationId xmlns:a16="http://schemas.microsoft.com/office/drawing/2014/main" id="{35A2CA45-5073-F088-F16B-7C07F8F2ADBC}"/>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207" name="フリーフォーム: 図形 162">
                <a:extLst>
                  <a:ext uri="{FF2B5EF4-FFF2-40B4-BE49-F238E27FC236}">
                    <a16:creationId xmlns:a16="http://schemas.microsoft.com/office/drawing/2014/main" id="{F260E6D2-BE78-F495-6F1D-FED24F90DA62}"/>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199" name="グループ化 198">
              <a:extLst>
                <a:ext uri="{FF2B5EF4-FFF2-40B4-BE49-F238E27FC236}">
                  <a16:creationId xmlns:a16="http://schemas.microsoft.com/office/drawing/2014/main" id="{AD893382-67CA-DF8B-1C4B-73C65290BD8C}"/>
                </a:ext>
              </a:extLst>
            </p:cNvPr>
            <p:cNvGrpSpPr/>
            <p:nvPr/>
          </p:nvGrpSpPr>
          <p:grpSpPr>
            <a:xfrm rot="24000000">
              <a:off x="4586902" y="2011142"/>
              <a:ext cx="973385" cy="411565"/>
              <a:chOff x="2639616" y="4996298"/>
              <a:chExt cx="1263693" cy="534313"/>
            </a:xfrm>
            <a:grpFill/>
          </p:grpSpPr>
          <p:sp>
            <p:nvSpPr>
              <p:cNvPr id="204" name="フリーフォーム: 図形 164">
                <a:extLst>
                  <a:ext uri="{FF2B5EF4-FFF2-40B4-BE49-F238E27FC236}">
                    <a16:creationId xmlns:a16="http://schemas.microsoft.com/office/drawing/2014/main" id="{FA9FEE24-2BB3-EAD8-E255-805892AC2660}"/>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dirty="0">
                  <a:solidFill>
                    <a:srgbClr val="383838"/>
                  </a:solidFill>
                  <a:ea typeface="FOT-筑紫A丸ゴシック Std B"/>
                </a:endParaRPr>
              </a:p>
            </p:txBody>
          </p:sp>
          <p:sp>
            <p:nvSpPr>
              <p:cNvPr id="205" name="フリーフォーム: 図形 165">
                <a:extLst>
                  <a:ext uri="{FF2B5EF4-FFF2-40B4-BE49-F238E27FC236}">
                    <a16:creationId xmlns:a16="http://schemas.microsoft.com/office/drawing/2014/main" id="{DD30D5BC-F265-3856-68B4-678FB192A999}"/>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sp>
          <p:nvSpPr>
            <p:cNvPr id="200" name="フリーフォーム: 図形 171">
              <a:extLst>
                <a:ext uri="{FF2B5EF4-FFF2-40B4-BE49-F238E27FC236}">
                  <a16:creationId xmlns:a16="http://schemas.microsoft.com/office/drawing/2014/main" id="{6D4656EA-F936-BAB2-85EB-E57C2330187C}"/>
                </a:ext>
              </a:extLst>
            </p:cNvPr>
            <p:cNvSpPr/>
            <p:nvPr/>
          </p:nvSpPr>
          <p:spPr>
            <a:xfrm flipH="1">
              <a:off x="5175136" y="1664385"/>
              <a:ext cx="576305" cy="411565"/>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nvGrpSpPr>
            <p:cNvPr id="201" name="グループ化 200">
              <a:extLst>
                <a:ext uri="{FF2B5EF4-FFF2-40B4-BE49-F238E27FC236}">
                  <a16:creationId xmlns:a16="http://schemas.microsoft.com/office/drawing/2014/main" id="{70F4B7F7-1F89-858B-1159-2DAD0376EDAA}"/>
                </a:ext>
              </a:extLst>
            </p:cNvPr>
            <p:cNvGrpSpPr/>
            <p:nvPr/>
          </p:nvGrpSpPr>
          <p:grpSpPr>
            <a:xfrm rot="19200000">
              <a:off x="4839492" y="5872711"/>
              <a:ext cx="973384" cy="411565"/>
              <a:chOff x="2639616" y="4996298"/>
              <a:chExt cx="1263693" cy="534313"/>
            </a:xfrm>
            <a:grpFill/>
          </p:grpSpPr>
          <p:sp>
            <p:nvSpPr>
              <p:cNvPr id="202" name="フリーフォーム: 図形 175">
                <a:extLst>
                  <a:ext uri="{FF2B5EF4-FFF2-40B4-BE49-F238E27FC236}">
                    <a16:creationId xmlns:a16="http://schemas.microsoft.com/office/drawing/2014/main" id="{5E0643F1-B892-A93D-E68E-EF7A18ABD926}"/>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203" name="フリーフォーム: 図形 176">
                <a:extLst>
                  <a:ext uri="{FF2B5EF4-FFF2-40B4-BE49-F238E27FC236}">
                    <a16:creationId xmlns:a16="http://schemas.microsoft.com/office/drawing/2014/main" id="{CF5F3D61-7706-E32E-3114-E0D86D716EE2}"/>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grpSp>
        <p:nvGrpSpPr>
          <p:cNvPr id="220" name="グループ化 219">
            <a:extLst>
              <a:ext uri="{FF2B5EF4-FFF2-40B4-BE49-F238E27FC236}">
                <a16:creationId xmlns:a16="http://schemas.microsoft.com/office/drawing/2014/main" id="{B8F68E24-C305-CDC9-07C9-A05BB80DE6EE}"/>
              </a:ext>
            </a:extLst>
          </p:cNvPr>
          <p:cNvGrpSpPr/>
          <p:nvPr/>
        </p:nvGrpSpPr>
        <p:grpSpPr>
          <a:xfrm rot="593510" flipH="1">
            <a:off x="2392426" y="2582447"/>
            <a:ext cx="497634" cy="1257030"/>
            <a:chOff x="3983948" y="1664385"/>
            <a:chExt cx="1828928" cy="4619891"/>
          </a:xfrm>
          <a:solidFill>
            <a:srgbClr val="E3BB5B"/>
          </a:solidFill>
        </p:grpSpPr>
        <p:grpSp>
          <p:nvGrpSpPr>
            <p:cNvPr id="221" name="グループ化 220">
              <a:extLst>
                <a:ext uri="{FF2B5EF4-FFF2-40B4-BE49-F238E27FC236}">
                  <a16:creationId xmlns:a16="http://schemas.microsoft.com/office/drawing/2014/main" id="{EEE15AFB-C734-BFD3-A1CF-3EAC5EB22F5B}"/>
                </a:ext>
              </a:extLst>
            </p:cNvPr>
            <p:cNvGrpSpPr/>
            <p:nvPr/>
          </p:nvGrpSpPr>
          <p:grpSpPr>
            <a:xfrm rot="19800000">
              <a:off x="4506330" y="5440554"/>
              <a:ext cx="973384" cy="411565"/>
              <a:chOff x="2639616" y="4996298"/>
              <a:chExt cx="1263693" cy="534313"/>
            </a:xfrm>
            <a:grpFill/>
          </p:grpSpPr>
          <p:sp>
            <p:nvSpPr>
              <p:cNvPr id="247" name="フリーフォーム: 図形 206">
                <a:extLst>
                  <a:ext uri="{FF2B5EF4-FFF2-40B4-BE49-F238E27FC236}">
                    <a16:creationId xmlns:a16="http://schemas.microsoft.com/office/drawing/2014/main" id="{07E5AE51-6DAA-67AE-0DF2-AC6532D3B421}"/>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248" name="フリーフォーム: 図形 207">
                <a:extLst>
                  <a:ext uri="{FF2B5EF4-FFF2-40B4-BE49-F238E27FC236}">
                    <a16:creationId xmlns:a16="http://schemas.microsoft.com/office/drawing/2014/main" id="{C675383B-2C65-EFDC-5778-142BEB88D052}"/>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222" name="グループ化 221">
              <a:extLst>
                <a:ext uri="{FF2B5EF4-FFF2-40B4-BE49-F238E27FC236}">
                  <a16:creationId xmlns:a16="http://schemas.microsoft.com/office/drawing/2014/main" id="{339F2C25-3DF1-2D81-C2FE-0311F937A7C6}"/>
                </a:ext>
              </a:extLst>
            </p:cNvPr>
            <p:cNvGrpSpPr/>
            <p:nvPr/>
          </p:nvGrpSpPr>
          <p:grpSpPr>
            <a:xfrm rot="20400000">
              <a:off x="4238491" y="4951768"/>
              <a:ext cx="973384" cy="411565"/>
              <a:chOff x="2639616" y="4996298"/>
              <a:chExt cx="1263693" cy="534313"/>
            </a:xfrm>
            <a:grpFill/>
          </p:grpSpPr>
          <p:sp>
            <p:nvSpPr>
              <p:cNvPr id="245" name="フリーフォーム: 図形 204">
                <a:extLst>
                  <a:ext uri="{FF2B5EF4-FFF2-40B4-BE49-F238E27FC236}">
                    <a16:creationId xmlns:a16="http://schemas.microsoft.com/office/drawing/2014/main" id="{B4A87C29-91D9-4612-72D4-85CFF00E8AF1}"/>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246" name="フリーフォーム: 図形 205">
                <a:extLst>
                  <a:ext uri="{FF2B5EF4-FFF2-40B4-BE49-F238E27FC236}">
                    <a16:creationId xmlns:a16="http://schemas.microsoft.com/office/drawing/2014/main" id="{55A172DC-AFAE-1387-305F-31FCD1856A29}"/>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223" name="グループ化 222">
              <a:extLst>
                <a:ext uri="{FF2B5EF4-FFF2-40B4-BE49-F238E27FC236}">
                  <a16:creationId xmlns:a16="http://schemas.microsoft.com/office/drawing/2014/main" id="{A501744F-ACC6-4491-EC25-5B7364707062}"/>
                </a:ext>
              </a:extLst>
            </p:cNvPr>
            <p:cNvGrpSpPr/>
            <p:nvPr/>
          </p:nvGrpSpPr>
          <p:grpSpPr>
            <a:xfrm rot="21000000">
              <a:off x="4064417" y="4462722"/>
              <a:ext cx="973385" cy="411565"/>
              <a:chOff x="2639616" y="4996298"/>
              <a:chExt cx="1263693" cy="534313"/>
            </a:xfrm>
            <a:grpFill/>
          </p:grpSpPr>
          <p:sp>
            <p:nvSpPr>
              <p:cNvPr id="243" name="フリーフォーム: 図形 202">
                <a:extLst>
                  <a:ext uri="{FF2B5EF4-FFF2-40B4-BE49-F238E27FC236}">
                    <a16:creationId xmlns:a16="http://schemas.microsoft.com/office/drawing/2014/main" id="{3005113B-A71A-073F-797E-621698DBFC8D}"/>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244" name="フリーフォーム: 図形 203">
                <a:extLst>
                  <a:ext uri="{FF2B5EF4-FFF2-40B4-BE49-F238E27FC236}">
                    <a16:creationId xmlns:a16="http://schemas.microsoft.com/office/drawing/2014/main" id="{9B80D42D-4C89-E624-B20D-BC6B9080B040}"/>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224" name="グループ化 223">
              <a:extLst>
                <a:ext uri="{FF2B5EF4-FFF2-40B4-BE49-F238E27FC236}">
                  <a16:creationId xmlns:a16="http://schemas.microsoft.com/office/drawing/2014/main" id="{07709F89-9CD4-9B99-EAEE-D8685D9ECC50}"/>
                </a:ext>
              </a:extLst>
            </p:cNvPr>
            <p:cNvGrpSpPr/>
            <p:nvPr/>
          </p:nvGrpSpPr>
          <p:grpSpPr>
            <a:xfrm rot="21600000">
              <a:off x="3983948" y="3941926"/>
              <a:ext cx="973385" cy="411565"/>
              <a:chOff x="2639616" y="4996298"/>
              <a:chExt cx="1263693" cy="534313"/>
            </a:xfrm>
            <a:grpFill/>
          </p:grpSpPr>
          <p:sp>
            <p:nvSpPr>
              <p:cNvPr id="241" name="フリーフォーム: 図形 200">
                <a:extLst>
                  <a:ext uri="{FF2B5EF4-FFF2-40B4-BE49-F238E27FC236}">
                    <a16:creationId xmlns:a16="http://schemas.microsoft.com/office/drawing/2014/main" id="{0DB9D1F2-476D-25E0-9015-B48F59BFC39C}"/>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242" name="フリーフォーム: 図形 201">
                <a:extLst>
                  <a:ext uri="{FF2B5EF4-FFF2-40B4-BE49-F238E27FC236}">
                    <a16:creationId xmlns:a16="http://schemas.microsoft.com/office/drawing/2014/main" id="{B0F61A64-515D-20A8-35AA-87B7C9D14B85}"/>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225" name="グループ化 224">
              <a:extLst>
                <a:ext uri="{FF2B5EF4-FFF2-40B4-BE49-F238E27FC236}">
                  <a16:creationId xmlns:a16="http://schemas.microsoft.com/office/drawing/2014/main" id="{46D53F8B-4863-0AD7-FFF3-D4C5AC88D2F7}"/>
                </a:ext>
              </a:extLst>
            </p:cNvPr>
            <p:cNvGrpSpPr/>
            <p:nvPr/>
          </p:nvGrpSpPr>
          <p:grpSpPr>
            <a:xfrm rot="22200000">
              <a:off x="3992027" y="3459230"/>
              <a:ext cx="973385" cy="411565"/>
              <a:chOff x="2639616" y="4996298"/>
              <a:chExt cx="1263693" cy="534313"/>
            </a:xfrm>
            <a:grpFill/>
          </p:grpSpPr>
          <p:sp>
            <p:nvSpPr>
              <p:cNvPr id="239" name="フリーフォーム: 図形 198">
                <a:extLst>
                  <a:ext uri="{FF2B5EF4-FFF2-40B4-BE49-F238E27FC236}">
                    <a16:creationId xmlns:a16="http://schemas.microsoft.com/office/drawing/2014/main" id="{733653FE-66BA-B6DB-0859-E4D1472B3828}"/>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240" name="フリーフォーム: 図形 199">
                <a:extLst>
                  <a:ext uri="{FF2B5EF4-FFF2-40B4-BE49-F238E27FC236}">
                    <a16:creationId xmlns:a16="http://schemas.microsoft.com/office/drawing/2014/main" id="{A9D5F3B4-B055-06C5-E24A-336FEB1CF17B}"/>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226" name="グループ化 225">
              <a:extLst>
                <a:ext uri="{FF2B5EF4-FFF2-40B4-BE49-F238E27FC236}">
                  <a16:creationId xmlns:a16="http://schemas.microsoft.com/office/drawing/2014/main" id="{71CD8506-FFC0-F519-B6AD-B1067CE19983}"/>
                </a:ext>
              </a:extLst>
            </p:cNvPr>
            <p:cNvGrpSpPr/>
            <p:nvPr/>
          </p:nvGrpSpPr>
          <p:grpSpPr>
            <a:xfrm rot="22800000">
              <a:off x="4094968" y="2976534"/>
              <a:ext cx="973385" cy="411565"/>
              <a:chOff x="2639616" y="4996298"/>
              <a:chExt cx="1263693" cy="534313"/>
            </a:xfrm>
            <a:grpFill/>
          </p:grpSpPr>
          <p:sp>
            <p:nvSpPr>
              <p:cNvPr id="237" name="フリーフォーム: 図形 196">
                <a:extLst>
                  <a:ext uri="{FF2B5EF4-FFF2-40B4-BE49-F238E27FC236}">
                    <a16:creationId xmlns:a16="http://schemas.microsoft.com/office/drawing/2014/main" id="{ADD15F36-438A-9D13-1F39-3C4B4A8A7DE6}"/>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238" name="フリーフォーム: 図形 197">
                <a:extLst>
                  <a:ext uri="{FF2B5EF4-FFF2-40B4-BE49-F238E27FC236}">
                    <a16:creationId xmlns:a16="http://schemas.microsoft.com/office/drawing/2014/main" id="{E707BB78-B40B-0190-DF89-3F2748B3F52D}"/>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227" name="グループ化 226">
              <a:extLst>
                <a:ext uri="{FF2B5EF4-FFF2-40B4-BE49-F238E27FC236}">
                  <a16:creationId xmlns:a16="http://schemas.microsoft.com/office/drawing/2014/main" id="{1163503D-95EC-CCCC-8990-10627E709EEB}"/>
                </a:ext>
              </a:extLst>
            </p:cNvPr>
            <p:cNvGrpSpPr/>
            <p:nvPr/>
          </p:nvGrpSpPr>
          <p:grpSpPr>
            <a:xfrm rot="23400000">
              <a:off x="4295632" y="2493838"/>
              <a:ext cx="973385" cy="411565"/>
              <a:chOff x="2639616" y="4996298"/>
              <a:chExt cx="1263693" cy="534313"/>
            </a:xfrm>
            <a:grpFill/>
          </p:grpSpPr>
          <p:sp>
            <p:nvSpPr>
              <p:cNvPr id="235" name="フリーフォーム: 図形 194">
                <a:extLst>
                  <a:ext uri="{FF2B5EF4-FFF2-40B4-BE49-F238E27FC236}">
                    <a16:creationId xmlns:a16="http://schemas.microsoft.com/office/drawing/2014/main" id="{D076E270-6F27-964F-E4BD-E43833B106CD}"/>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236" name="フリーフォーム: 図形 195">
                <a:extLst>
                  <a:ext uri="{FF2B5EF4-FFF2-40B4-BE49-F238E27FC236}">
                    <a16:creationId xmlns:a16="http://schemas.microsoft.com/office/drawing/2014/main" id="{C94D5651-70EE-B9B7-6842-75DEE621907D}"/>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228" name="グループ化 227">
              <a:extLst>
                <a:ext uri="{FF2B5EF4-FFF2-40B4-BE49-F238E27FC236}">
                  <a16:creationId xmlns:a16="http://schemas.microsoft.com/office/drawing/2014/main" id="{3A17A044-3467-82E9-ED6D-64E6981307FC}"/>
                </a:ext>
              </a:extLst>
            </p:cNvPr>
            <p:cNvGrpSpPr/>
            <p:nvPr/>
          </p:nvGrpSpPr>
          <p:grpSpPr>
            <a:xfrm rot="24000000">
              <a:off x="4586902" y="2011142"/>
              <a:ext cx="973385" cy="411565"/>
              <a:chOff x="2639616" y="4996298"/>
              <a:chExt cx="1263693" cy="534313"/>
            </a:xfrm>
            <a:grpFill/>
          </p:grpSpPr>
          <p:sp>
            <p:nvSpPr>
              <p:cNvPr id="233" name="フリーフォーム: 図形 192">
                <a:extLst>
                  <a:ext uri="{FF2B5EF4-FFF2-40B4-BE49-F238E27FC236}">
                    <a16:creationId xmlns:a16="http://schemas.microsoft.com/office/drawing/2014/main" id="{AA30866C-2C87-A7DA-475B-6FA06F4E5FCE}"/>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dirty="0">
                  <a:solidFill>
                    <a:srgbClr val="383838"/>
                  </a:solidFill>
                  <a:ea typeface="FOT-筑紫A丸ゴシック Std B"/>
                </a:endParaRPr>
              </a:p>
            </p:txBody>
          </p:sp>
          <p:sp>
            <p:nvSpPr>
              <p:cNvPr id="234" name="フリーフォーム: 図形 193">
                <a:extLst>
                  <a:ext uri="{FF2B5EF4-FFF2-40B4-BE49-F238E27FC236}">
                    <a16:creationId xmlns:a16="http://schemas.microsoft.com/office/drawing/2014/main" id="{52EC80AE-5659-93A2-6336-FE79C566DC96}"/>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sp>
          <p:nvSpPr>
            <p:cNvPr id="229" name="フリーフォーム: 図形 188">
              <a:extLst>
                <a:ext uri="{FF2B5EF4-FFF2-40B4-BE49-F238E27FC236}">
                  <a16:creationId xmlns:a16="http://schemas.microsoft.com/office/drawing/2014/main" id="{ADDBF6ED-E481-BE72-C71D-7A812F6D6CE2}"/>
                </a:ext>
              </a:extLst>
            </p:cNvPr>
            <p:cNvSpPr/>
            <p:nvPr/>
          </p:nvSpPr>
          <p:spPr>
            <a:xfrm flipH="1">
              <a:off x="5175136" y="1664385"/>
              <a:ext cx="576305" cy="411565"/>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nvGrpSpPr>
            <p:cNvPr id="230" name="グループ化 229">
              <a:extLst>
                <a:ext uri="{FF2B5EF4-FFF2-40B4-BE49-F238E27FC236}">
                  <a16:creationId xmlns:a16="http://schemas.microsoft.com/office/drawing/2014/main" id="{EAF2D7F6-433D-7BB3-C50D-8AB8D4A705FB}"/>
                </a:ext>
              </a:extLst>
            </p:cNvPr>
            <p:cNvGrpSpPr/>
            <p:nvPr/>
          </p:nvGrpSpPr>
          <p:grpSpPr>
            <a:xfrm rot="19200000">
              <a:off x="4839492" y="5872711"/>
              <a:ext cx="973384" cy="411565"/>
              <a:chOff x="2639616" y="4996298"/>
              <a:chExt cx="1263693" cy="534313"/>
            </a:xfrm>
            <a:grpFill/>
          </p:grpSpPr>
          <p:sp>
            <p:nvSpPr>
              <p:cNvPr id="231" name="フリーフォーム: 図形 190">
                <a:extLst>
                  <a:ext uri="{FF2B5EF4-FFF2-40B4-BE49-F238E27FC236}">
                    <a16:creationId xmlns:a16="http://schemas.microsoft.com/office/drawing/2014/main" id="{AB5046DD-F464-64E4-F54B-684F07B49528}"/>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232" name="フリーフォーム: 図形 191">
                <a:extLst>
                  <a:ext uri="{FF2B5EF4-FFF2-40B4-BE49-F238E27FC236}">
                    <a16:creationId xmlns:a16="http://schemas.microsoft.com/office/drawing/2014/main" id="{810BF787-99E6-B21A-0E95-2727B906E9A9}"/>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sp>
        <p:nvSpPr>
          <p:cNvPr id="24" name="正方形/長方形 23">
            <a:extLst>
              <a:ext uri="{FF2B5EF4-FFF2-40B4-BE49-F238E27FC236}">
                <a16:creationId xmlns:a16="http://schemas.microsoft.com/office/drawing/2014/main" id="{01EB0D2E-239D-17C0-16EF-2ED2110CFB65}"/>
              </a:ext>
            </a:extLst>
          </p:cNvPr>
          <p:cNvSpPr/>
          <p:nvPr/>
        </p:nvSpPr>
        <p:spPr>
          <a:xfrm>
            <a:off x="3391450" y="4232402"/>
            <a:ext cx="6093385" cy="1498830"/>
          </a:xfrm>
          <a:prstGeom prst="rect">
            <a:avLst/>
          </a:prstGeom>
          <a:gradFill>
            <a:gsLst>
              <a:gs pos="100000">
                <a:srgbClr val="C41B2C"/>
              </a:gs>
              <a:gs pos="22000">
                <a:srgbClr val="AD0002"/>
              </a:gs>
            </a:gsLst>
            <a:lin ang="5400000" scaled="1"/>
          </a:gra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418EF6C3-A0F8-AD5B-4813-04848C4F65E9}"/>
              </a:ext>
            </a:extLst>
          </p:cNvPr>
          <p:cNvSpPr/>
          <p:nvPr/>
        </p:nvSpPr>
        <p:spPr>
          <a:xfrm>
            <a:off x="4689008" y="4251703"/>
            <a:ext cx="4788000" cy="1467987"/>
          </a:xfrm>
          <a:prstGeom prst="rect">
            <a:avLst/>
          </a:pr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三角形 28">
            <a:extLst>
              <a:ext uri="{FF2B5EF4-FFF2-40B4-BE49-F238E27FC236}">
                <a16:creationId xmlns:a16="http://schemas.microsoft.com/office/drawing/2014/main" id="{9FA85F3A-F29C-1A3B-D3AA-6FCE273DB6E4}"/>
              </a:ext>
            </a:extLst>
          </p:cNvPr>
          <p:cNvSpPr/>
          <p:nvPr/>
        </p:nvSpPr>
        <p:spPr>
          <a:xfrm rot="10800000">
            <a:off x="3772996" y="5723774"/>
            <a:ext cx="595628" cy="162840"/>
          </a:xfrm>
          <a:prstGeom prst="triangle">
            <a:avLst/>
          </a:prstGeom>
          <a:solidFill>
            <a:srgbClr val="C41B2D"/>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91B1CE7D-F9A9-04CF-46C2-AFF76A3B2527}"/>
              </a:ext>
            </a:extLst>
          </p:cNvPr>
          <p:cNvSpPr txBox="1"/>
          <p:nvPr/>
        </p:nvSpPr>
        <p:spPr>
          <a:xfrm>
            <a:off x="3606179" y="4850155"/>
            <a:ext cx="1005403" cy="338554"/>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広告出稿</a:t>
            </a:r>
            <a:endParaRPr kumimoji="1" lang="ja-JP" altLang="en-US" sz="1600" b="1" i="1"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36" name="テキスト ボックス 35">
            <a:extLst>
              <a:ext uri="{FF2B5EF4-FFF2-40B4-BE49-F238E27FC236}">
                <a16:creationId xmlns:a16="http://schemas.microsoft.com/office/drawing/2014/main" id="{70E6F4B4-94C8-9320-25B3-8122517D3783}"/>
              </a:ext>
            </a:extLst>
          </p:cNvPr>
          <p:cNvSpPr txBox="1"/>
          <p:nvPr/>
        </p:nvSpPr>
        <p:spPr>
          <a:xfrm>
            <a:off x="4778757" y="5469632"/>
            <a:ext cx="4646856" cy="215444"/>
          </a:xfrm>
          <a:prstGeom prst="rect">
            <a:avLst/>
          </a:prstGeom>
          <a:noFill/>
        </p:spPr>
        <p:txBody>
          <a:bodyPr wrap="square" rtlCol="0">
            <a:spAutoFit/>
          </a:bodyPr>
          <a:lstStyle/>
          <a:p>
            <a:pPr algn="ctr"/>
            <a:r>
              <a:rPr lang="ja-JP" altLang="en-US" sz="8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様々な</a:t>
            </a:r>
            <a:r>
              <a:rPr lang="ja-JP" altLang="en-US" sz="80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媒体を網羅した基本</a:t>
            </a:r>
            <a:r>
              <a:rPr lang="ja-JP" altLang="en-US" sz="8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プランをご用意。目的</a:t>
            </a:r>
            <a:r>
              <a:rPr lang="ja-JP" altLang="en-US" sz="80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に合わせてお選びください</a:t>
            </a:r>
            <a:r>
              <a:rPr lang="ja-JP" altLang="en-US" sz="8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a:t>
            </a:r>
          </a:p>
        </p:txBody>
      </p:sp>
      <p:sp>
        <p:nvSpPr>
          <p:cNvPr id="50" name="テキスト ボックス 49">
            <a:extLst>
              <a:ext uri="{FF2B5EF4-FFF2-40B4-BE49-F238E27FC236}">
                <a16:creationId xmlns:a16="http://schemas.microsoft.com/office/drawing/2014/main" id="{6A7CD0C9-4A1C-B2BA-7C76-B7BCD1DA03C7}"/>
              </a:ext>
            </a:extLst>
          </p:cNvPr>
          <p:cNvSpPr txBox="1"/>
          <p:nvPr/>
        </p:nvSpPr>
        <p:spPr>
          <a:xfrm>
            <a:off x="5151862" y="4311475"/>
            <a:ext cx="3852337" cy="276999"/>
          </a:xfrm>
          <a:prstGeom prst="rect">
            <a:avLst/>
          </a:prstGeom>
          <a:noFill/>
        </p:spPr>
        <p:txBody>
          <a:bodyPr wrap="none" rtlCol="0">
            <a:spAutoFit/>
          </a:bodyPr>
          <a:lstStyle/>
          <a:p>
            <a:pPr lvl="0" algn="ctr">
              <a:defRPr/>
            </a:pPr>
            <a:r>
              <a:rPr lang="ja-JP" altLang="en-US" sz="1200" b="1" spc="100">
                <a:latin typeface="Meiryo" panose="020B0604030504040204" pitchFamily="34" charset="-128"/>
                <a:ea typeface="Meiryo" panose="020B0604030504040204" pitchFamily="34" charset="-128"/>
              </a:rPr>
              <a:t>特別仕様の媒体を</a:t>
            </a:r>
            <a:r>
              <a:rPr lang="ja-JP" altLang="en-US" sz="1200" b="1" spc="100" dirty="0">
                <a:latin typeface="Meiryo" panose="020B0604030504040204" pitchFamily="34" charset="-128"/>
                <a:ea typeface="Meiryo" panose="020B0604030504040204" pitchFamily="34" charset="-128"/>
              </a:rPr>
              <a:t>付帯したプランを選び広告展開</a:t>
            </a:r>
          </a:p>
        </p:txBody>
      </p:sp>
      <p:sp>
        <p:nvSpPr>
          <p:cNvPr id="56" name="テキスト ボックス 55">
            <a:extLst>
              <a:ext uri="{FF2B5EF4-FFF2-40B4-BE49-F238E27FC236}">
                <a16:creationId xmlns:a16="http://schemas.microsoft.com/office/drawing/2014/main" id="{F365E09A-515E-6015-CAF5-F48E17691970}"/>
              </a:ext>
            </a:extLst>
          </p:cNvPr>
          <p:cNvSpPr txBox="1"/>
          <p:nvPr/>
        </p:nvSpPr>
        <p:spPr>
          <a:xfrm>
            <a:off x="3330120" y="4628332"/>
            <a:ext cx="601448"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800" b="1" i="1" u="none" strike="noStrike" kern="1200" cap="none" spc="0" normalizeH="0" baseline="0" noProof="0" dirty="0">
                <a:ln>
                  <a:noFill/>
                </a:ln>
                <a:solidFill>
                  <a:prstClr val="white">
                    <a:alpha val="31000"/>
                  </a:prstClr>
                </a:solidFill>
                <a:effectLst/>
                <a:uLnTx/>
                <a:uFillTx/>
                <a:latin typeface="Meiryo" panose="020B0604030504040204" pitchFamily="34" charset="-128"/>
                <a:ea typeface="Meiryo" panose="020B0604030504040204" pitchFamily="34" charset="-128"/>
                <a:cs typeface="+mn-cs"/>
              </a:rPr>
              <a:t>2</a:t>
            </a:r>
            <a:endParaRPr kumimoji="1" lang="ja-JP" altLang="en-US" sz="2800" b="1" i="1" u="none" strike="noStrike" kern="1200" cap="none" spc="0" normalizeH="0" baseline="0" noProof="0">
              <a:ln>
                <a:noFill/>
              </a:ln>
              <a:solidFill>
                <a:prstClr val="white">
                  <a:alpha val="31000"/>
                </a:prstClr>
              </a:solidFill>
              <a:effectLst/>
              <a:uLnTx/>
              <a:uFillTx/>
              <a:latin typeface="Meiryo" panose="020B0604030504040204" pitchFamily="34" charset="-128"/>
              <a:ea typeface="Meiryo" panose="020B0604030504040204" pitchFamily="34" charset="-128"/>
              <a:cs typeface="+mn-cs"/>
            </a:endParaRPr>
          </a:p>
        </p:txBody>
      </p:sp>
      <p:sp>
        <p:nvSpPr>
          <p:cNvPr id="27" name="片側の 2 つの角を丸めた四角形 26">
            <a:extLst>
              <a:ext uri="{FF2B5EF4-FFF2-40B4-BE49-F238E27FC236}">
                <a16:creationId xmlns:a16="http://schemas.microsoft.com/office/drawing/2014/main" id="{5F4A842E-D10C-21BE-0836-FF187851E259}"/>
              </a:ext>
            </a:extLst>
          </p:cNvPr>
          <p:cNvSpPr/>
          <p:nvPr/>
        </p:nvSpPr>
        <p:spPr>
          <a:xfrm>
            <a:off x="3391450" y="2800567"/>
            <a:ext cx="6093385" cy="1440000"/>
          </a:xfrm>
          <a:prstGeom prst="round2SameRect">
            <a:avLst>
              <a:gd name="adj1" fmla="val 3386"/>
              <a:gd name="adj2" fmla="val 0"/>
            </a:avLst>
          </a:prstGeom>
          <a:gradFill>
            <a:gsLst>
              <a:gs pos="100000">
                <a:srgbClr val="E1232F"/>
              </a:gs>
              <a:gs pos="22000">
                <a:srgbClr val="C41B2C"/>
              </a:gs>
            </a:gsLst>
            <a:lin ang="5400000" scaled="1"/>
          </a:gra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三角形 27">
            <a:extLst>
              <a:ext uri="{FF2B5EF4-FFF2-40B4-BE49-F238E27FC236}">
                <a16:creationId xmlns:a16="http://schemas.microsoft.com/office/drawing/2014/main" id="{4E67B569-E8A4-DA50-AD5F-C04AC4EDF036}"/>
              </a:ext>
            </a:extLst>
          </p:cNvPr>
          <p:cNvSpPr/>
          <p:nvPr/>
        </p:nvSpPr>
        <p:spPr>
          <a:xfrm rot="10800000">
            <a:off x="3772996" y="4225888"/>
            <a:ext cx="595628" cy="162840"/>
          </a:xfrm>
          <a:prstGeom prst="triangle">
            <a:avLst/>
          </a:prstGeom>
          <a:solidFill>
            <a:srgbClr val="E02331"/>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6E07BE55-9036-04DC-1291-27048FA4B3AA}"/>
              </a:ext>
            </a:extLst>
          </p:cNvPr>
          <p:cNvSpPr txBox="1"/>
          <p:nvPr/>
        </p:nvSpPr>
        <p:spPr>
          <a:xfrm>
            <a:off x="3330120" y="3142875"/>
            <a:ext cx="601448"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800" b="1" i="1" u="none" strike="noStrike" kern="1200" cap="none" spc="0" normalizeH="0" baseline="0" noProof="0" dirty="0">
                <a:ln>
                  <a:noFill/>
                </a:ln>
                <a:solidFill>
                  <a:prstClr val="white">
                    <a:alpha val="31000"/>
                  </a:prstClr>
                </a:solidFill>
                <a:effectLst/>
                <a:uLnTx/>
                <a:uFillTx/>
                <a:latin typeface="Meiryo" panose="020B0604030504040204" pitchFamily="34" charset="-128"/>
                <a:ea typeface="Meiryo" panose="020B0604030504040204" pitchFamily="34" charset="-128"/>
                <a:cs typeface="+mn-cs"/>
              </a:rPr>
              <a:t>1</a:t>
            </a:r>
            <a:endParaRPr kumimoji="1" lang="ja-JP" altLang="en-US" sz="2800" b="1" i="1" u="none" strike="noStrike" kern="1200" cap="none" spc="0" normalizeH="0" baseline="0" noProof="0">
              <a:ln>
                <a:noFill/>
              </a:ln>
              <a:solidFill>
                <a:prstClr val="white">
                  <a:alpha val="31000"/>
                </a:prstClr>
              </a:solidFill>
              <a:effectLst/>
              <a:uLnTx/>
              <a:uFillTx/>
              <a:latin typeface="Meiryo" panose="020B0604030504040204" pitchFamily="34" charset="-128"/>
              <a:ea typeface="Meiryo" panose="020B0604030504040204" pitchFamily="34" charset="-128"/>
              <a:cs typeface="+mn-cs"/>
            </a:endParaRPr>
          </a:p>
        </p:txBody>
      </p:sp>
      <p:sp>
        <p:nvSpPr>
          <p:cNvPr id="31" name="テキスト ボックス 30">
            <a:extLst>
              <a:ext uri="{FF2B5EF4-FFF2-40B4-BE49-F238E27FC236}">
                <a16:creationId xmlns:a16="http://schemas.microsoft.com/office/drawing/2014/main" id="{C4B4102C-913E-5100-0652-46E644D5D263}"/>
              </a:ext>
            </a:extLst>
          </p:cNvPr>
          <p:cNvSpPr txBox="1"/>
          <p:nvPr/>
        </p:nvSpPr>
        <p:spPr>
          <a:xfrm>
            <a:off x="3606179" y="3346330"/>
            <a:ext cx="922047" cy="338554"/>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CM</a:t>
            </a:r>
            <a:r>
              <a:rPr kumimoji="1" lang="ja-JP" altLang="en-US" sz="16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制作</a:t>
            </a:r>
            <a:endParaRPr kumimoji="1" lang="ja-JP" altLang="en-US" sz="1600" b="1" i="1"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 name="1 つの角を丸めた四角形 1">
            <a:extLst>
              <a:ext uri="{FF2B5EF4-FFF2-40B4-BE49-F238E27FC236}">
                <a16:creationId xmlns:a16="http://schemas.microsoft.com/office/drawing/2014/main" id="{34BB0BC0-D49C-05EB-FCF7-4794AC55860D}"/>
              </a:ext>
            </a:extLst>
          </p:cNvPr>
          <p:cNvSpPr/>
          <p:nvPr/>
        </p:nvSpPr>
        <p:spPr>
          <a:xfrm>
            <a:off x="4689008" y="2800567"/>
            <a:ext cx="4788000" cy="1440000"/>
          </a:xfrm>
          <a:prstGeom prst="round1Rect">
            <a:avLst>
              <a:gd name="adj" fmla="val 2846"/>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F5BEDA70-1970-D701-E7C1-8F0354DD9ACD}"/>
              </a:ext>
            </a:extLst>
          </p:cNvPr>
          <p:cNvSpPr txBox="1"/>
          <p:nvPr/>
        </p:nvSpPr>
        <p:spPr>
          <a:xfrm>
            <a:off x="5264068" y="2856389"/>
            <a:ext cx="362791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100" normalizeH="0" baseline="0" noProof="0" dirty="0">
                <a:ln>
                  <a:noFill/>
                </a:ln>
                <a:effectLst/>
                <a:uLnTx/>
                <a:uFillTx/>
                <a:latin typeface="Meiryo" panose="020B0604030504040204" pitchFamily="34" charset="-128"/>
                <a:ea typeface="Meiryo" panose="020B0604030504040204" pitchFamily="34" charset="-128"/>
                <a:cs typeface="+mn-cs"/>
              </a:rPr>
              <a:t>既存の静止画</a:t>
            </a:r>
            <a:r>
              <a:rPr kumimoji="1" lang="en-US" altLang="ja-JP" sz="1200" b="1" i="0" u="none" strike="noStrike" kern="1200" cap="none" spc="100" normalizeH="0" baseline="0" noProof="0" dirty="0">
                <a:ln>
                  <a:noFill/>
                </a:ln>
                <a:effectLst/>
                <a:uLnTx/>
                <a:uFillTx/>
                <a:latin typeface="Meiryo" panose="020B0604030504040204" pitchFamily="34" charset="-128"/>
                <a:ea typeface="Meiryo" panose="020B0604030504040204" pitchFamily="34" charset="-128"/>
                <a:cs typeface="+mn-cs"/>
              </a:rPr>
              <a:t>/</a:t>
            </a:r>
            <a:r>
              <a:rPr kumimoji="1" lang="ja-JP" altLang="en-US" sz="1200" b="1" i="0" u="none" strike="noStrike" kern="1200" cap="none" spc="100" normalizeH="0" baseline="0" noProof="0" dirty="0">
                <a:ln>
                  <a:noFill/>
                </a:ln>
                <a:effectLst/>
                <a:uLnTx/>
                <a:uFillTx/>
                <a:latin typeface="Meiryo" panose="020B0604030504040204" pitchFamily="34" charset="-128"/>
                <a:ea typeface="Meiryo" panose="020B0604030504040204" pitchFamily="34" charset="-128"/>
                <a:cs typeface="+mn-cs"/>
              </a:rPr>
              <a:t>動画データから</a:t>
            </a:r>
            <a:r>
              <a:rPr kumimoji="1" lang="en-US" altLang="ja-JP" sz="1200" b="1" i="0" u="none" strike="noStrike" kern="1200" cap="none" spc="100" normalizeH="0" baseline="0" noProof="0" dirty="0">
                <a:ln>
                  <a:noFill/>
                </a:ln>
                <a:effectLst/>
                <a:uLnTx/>
                <a:uFillTx/>
                <a:latin typeface="Meiryo" panose="020B0604030504040204" pitchFamily="34" charset="-128"/>
                <a:ea typeface="Meiryo" panose="020B0604030504040204" pitchFamily="34" charset="-128"/>
                <a:cs typeface="+mn-cs"/>
              </a:rPr>
              <a:t>15</a:t>
            </a:r>
            <a:r>
              <a:rPr kumimoji="1" lang="ja-JP" altLang="en-US" sz="1200" b="1" i="0" u="none" strike="noStrike" kern="1200" cap="none" spc="100" normalizeH="0" baseline="0" noProof="0" dirty="0">
                <a:ln>
                  <a:noFill/>
                </a:ln>
                <a:effectLst/>
                <a:uLnTx/>
                <a:uFillTx/>
                <a:latin typeface="Meiryo" panose="020B0604030504040204" pitchFamily="34" charset="-128"/>
                <a:ea typeface="Meiryo" panose="020B0604030504040204" pitchFamily="34" charset="-128"/>
                <a:cs typeface="+mn-cs"/>
              </a:rPr>
              <a:t>秒</a:t>
            </a:r>
            <a:r>
              <a:rPr kumimoji="1" lang="en-US" altLang="ja-JP" sz="1200" b="1" i="0" u="none" strike="noStrike" kern="1200" cap="none" spc="100" normalizeH="0" baseline="0" noProof="0" dirty="0">
                <a:ln>
                  <a:noFill/>
                </a:ln>
                <a:effectLst/>
                <a:uLnTx/>
                <a:uFillTx/>
                <a:latin typeface="Meiryo" panose="020B0604030504040204" pitchFamily="34" charset="-128"/>
                <a:ea typeface="Meiryo" panose="020B0604030504040204" pitchFamily="34" charset="-128"/>
                <a:cs typeface="+mn-cs"/>
              </a:rPr>
              <a:t>CM</a:t>
            </a:r>
            <a:r>
              <a:rPr kumimoji="1" lang="ja-JP" altLang="en-US" sz="1200" b="1" i="0" u="none" strike="noStrike" kern="1200" cap="none" spc="100" normalizeH="0" baseline="0" noProof="0" dirty="0">
                <a:ln>
                  <a:noFill/>
                </a:ln>
                <a:effectLst/>
                <a:uLnTx/>
                <a:uFillTx/>
                <a:latin typeface="Meiryo" panose="020B0604030504040204" pitchFamily="34" charset="-128"/>
                <a:ea typeface="Meiryo" panose="020B0604030504040204" pitchFamily="34" charset="-128"/>
                <a:cs typeface="+mn-cs"/>
              </a:rPr>
              <a:t>を制作</a:t>
            </a:r>
            <a:endParaRPr kumimoji="1" lang="ja-JP" altLang="en-US" sz="800" b="0" i="0" u="none" strike="noStrike" kern="1200" cap="none" spc="100" normalizeH="0" baseline="0" noProof="0" dirty="0">
              <a:ln>
                <a:noFill/>
              </a:ln>
              <a:effectLst/>
              <a:uLnTx/>
              <a:uFillTx/>
              <a:latin typeface="Meiryo" panose="020B0604030504040204" pitchFamily="34" charset="-128"/>
              <a:ea typeface="Meiryo" panose="020B0604030504040204" pitchFamily="34" charset="-128"/>
              <a:cs typeface="+mn-cs"/>
            </a:endParaRPr>
          </a:p>
        </p:txBody>
      </p:sp>
      <p:sp>
        <p:nvSpPr>
          <p:cNvPr id="40" name="右矢印 39">
            <a:extLst>
              <a:ext uri="{FF2B5EF4-FFF2-40B4-BE49-F238E27FC236}">
                <a16:creationId xmlns:a16="http://schemas.microsoft.com/office/drawing/2014/main" id="{4861F560-6F50-383F-6D35-E7E1EF54B5B5}"/>
              </a:ext>
            </a:extLst>
          </p:cNvPr>
          <p:cNvSpPr/>
          <p:nvPr/>
        </p:nvSpPr>
        <p:spPr>
          <a:xfrm>
            <a:off x="5889554" y="3559354"/>
            <a:ext cx="1692923" cy="423678"/>
          </a:xfrm>
          <a:prstGeom prst="rightArrow">
            <a:avLst>
              <a:gd name="adj1" fmla="val 63355"/>
              <a:gd name="adj2" fmla="val 44108"/>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184">
            <a:extLst>
              <a:ext uri="{FF2B5EF4-FFF2-40B4-BE49-F238E27FC236}">
                <a16:creationId xmlns:a16="http://schemas.microsoft.com/office/drawing/2014/main" id="{0418E4E0-4975-29B8-3491-461B27DBE2A8}"/>
              </a:ext>
            </a:extLst>
          </p:cNvPr>
          <p:cNvSpPr/>
          <p:nvPr/>
        </p:nvSpPr>
        <p:spPr>
          <a:xfrm>
            <a:off x="4893640" y="3201546"/>
            <a:ext cx="906916" cy="906917"/>
          </a:xfrm>
          <a:prstGeom prst="ellipse">
            <a:avLst/>
          </a:prstGeom>
          <a:solidFill>
            <a:srgbClr val="E02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79" name="図 178">
            <a:extLst>
              <a:ext uri="{FF2B5EF4-FFF2-40B4-BE49-F238E27FC236}">
                <a16:creationId xmlns:a16="http://schemas.microsoft.com/office/drawing/2014/main" id="{BE1AC104-4EBC-75A2-A9C8-C789DDA5FD2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26468" y="3302414"/>
            <a:ext cx="399974" cy="357497"/>
          </a:xfrm>
          <a:prstGeom prst="rect">
            <a:avLst/>
          </a:prstGeom>
        </p:spPr>
      </p:pic>
      <p:sp>
        <p:nvSpPr>
          <p:cNvPr id="180" name="テキスト ボックス 179">
            <a:extLst>
              <a:ext uri="{FF2B5EF4-FFF2-40B4-BE49-F238E27FC236}">
                <a16:creationId xmlns:a16="http://schemas.microsoft.com/office/drawing/2014/main" id="{3CC65F7D-A1EE-52FB-DA45-141CB22B8CAD}"/>
              </a:ext>
            </a:extLst>
          </p:cNvPr>
          <p:cNvSpPr txBox="1"/>
          <p:nvPr/>
        </p:nvSpPr>
        <p:spPr>
          <a:xfrm>
            <a:off x="4937445" y="3416132"/>
            <a:ext cx="338554" cy="18466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写真</a:t>
            </a:r>
            <a:endParaRPr kumimoji="1" lang="ja-JP" altLang="en-US" sz="6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pic>
        <p:nvPicPr>
          <p:cNvPr id="181" name="図 180">
            <a:extLst>
              <a:ext uri="{FF2B5EF4-FFF2-40B4-BE49-F238E27FC236}">
                <a16:creationId xmlns:a16="http://schemas.microsoft.com/office/drawing/2014/main" id="{1C382C56-CB24-15B8-AED0-0E47013299E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946966" y="3700669"/>
            <a:ext cx="342405" cy="274651"/>
          </a:xfrm>
          <a:prstGeom prst="rect">
            <a:avLst/>
          </a:prstGeom>
        </p:spPr>
      </p:pic>
      <p:sp>
        <p:nvSpPr>
          <p:cNvPr id="182" name="テキスト ボックス 181">
            <a:extLst>
              <a:ext uri="{FF2B5EF4-FFF2-40B4-BE49-F238E27FC236}">
                <a16:creationId xmlns:a16="http://schemas.microsoft.com/office/drawing/2014/main" id="{59014AC6-32CF-F400-0D39-7AD260EB9C52}"/>
              </a:ext>
            </a:extLst>
          </p:cNvPr>
          <p:cNvSpPr txBox="1"/>
          <p:nvPr/>
        </p:nvSpPr>
        <p:spPr>
          <a:xfrm>
            <a:off x="4881298" y="3738851"/>
            <a:ext cx="476412" cy="16927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WEB</a:t>
            </a:r>
            <a:r>
              <a:rPr kumimoji="1" lang="ja-JP" altLang="en-US" sz="5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サイト</a:t>
            </a:r>
            <a:endParaRPr kumimoji="1" lang="ja-JP" altLang="en-US"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sp>
        <p:nvSpPr>
          <p:cNvPr id="183" name="三角形 182">
            <a:extLst>
              <a:ext uri="{FF2B5EF4-FFF2-40B4-BE49-F238E27FC236}">
                <a16:creationId xmlns:a16="http://schemas.microsoft.com/office/drawing/2014/main" id="{B93D86C5-DF07-3837-DCF5-9EA3BA10E3E0}"/>
              </a:ext>
            </a:extLst>
          </p:cNvPr>
          <p:cNvSpPr/>
          <p:nvPr/>
        </p:nvSpPr>
        <p:spPr>
          <a:xfrm rot="6300000">
            <a:off x="5693857" y="3652154"/>
            <a:ext cx="199622" cy="225516"/>
          </a:xfrm>
          <a:prstGeom prst="triangle">
            <a:avLst/>
          </a:prstGeom>
          <a:solidFill>
            <a:srgbClr val="E02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4" name="図 183">
            <a:extLst>
              <a:ext uri="{FF2B5EF4-FFF2-40B4-BE49-F238E27FC236}">
                <a16:creationId xmlns:a16="http://schemas.microsoft.com/office/drawing/2014/main" id="{E6AC07B4-1726-8815-545D-9CD4ECF696C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296059" y="3341765"/>
            <a:ext cx="443264" cy="316499"/>
          </a:xfrm>
          <a:prstGeom prst="rect">
            <a:avLst/>
          </a:prstGeom>
        </p:spPr>
      </p:pic>
      <p:sp>
        <p:nvSpPr>
          <p:cNvPr id="185" name="テキスト ボックス 184">
            <a:extLst>
              <a:ext uri="{FF2B5EF4-FFF2-40B4-BE49-F238E27FC236}">
                <a16:creationId xmlns:a16="http://schemas.microsoft.com/office/drawing/2014/main" id="{5639BC94-7134-FF01-4146-0239BCE9073D}"/>
              </a:ext>
            </a:extLst>
          </p:cNvPr>
          <p:cNvSpPr txBox="1"/>
          <p:nvPr/>
        </p:nvSpPr>
        <p:spPr>
          <a:xfrm>
            <a:off x="5287500" y="3414132"/>
            <a:ext cx="460382" cy="1692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パンフレット</a:t>
            </a:r>
          </a:p>
        </p:txBody>
      </p:sp>
      <p:pic>
        <p:nvPicPr>
          <p:cNvPr id="186" name="図 185">
            <a:extLst>
              <a:ext uri="{FF2B5EF4-FFF2-40B4-BE49-F238E27FC236}">
                <a16:creationId xmlns:a16="http://schemas.microsoft.com/office/drawing/2014/main" id="{7DFD4246-851F-7C29-7CF2-9089123E44A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328468" y="3690129"/>
            <a:ext cx="367919" cy="258402"/>
          </a:xfrm>
          <a:prstGeom prst="rect">
            <a:avLst/>
          </a:prstGeom>
        </p:spPr>
      </p:pic>
      <p:sp>
        <p:nvSpPr>
          <p:cNvPr id="187" name="テキスト ボックス 186">
            <a:extLst>
              <a:ext uri="{FF2B5EF4-FFF2-40B4-BE49-F238E27FC236}">
                <a16:creationId xmlns:a16="http://schemas.microsoft.com/office/drawing/2014/main" id="{F1DDA217-BC10-4E24-D85A-522AFA7B3F1B}"/>
              </a:ext>
            </a:extLst>
          </p:cNvPr>
          <p:cNvSpPr txBox="1"/>
          <p:nvPr/>
        </p:nvSpPr>
        <p:spPr>
          <a:xfrm>
            <a:off x="5343769" y="3726657"/>
            <a:ext cx="338554" cy="18466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動画</a:t>
            </a:r>
            <a:endParaRPr kumimoji="1" lang="ja-JP" altLang="en-US" sz="6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sp>
        <p:nvSpPr>
          <p:cNvPr id="188" name="テキスト ボックス 187">
            <a:extLst>
              <a:ext uri="{FF2B5EF4-FFF2-40B4-BE49-F238E27FC236}">
                <a16:creationId xmlns:a16="http://schemas.microsoft.com/office/drawing/2014/main" id="{519E892C-D583-6D41-5559-968B16C0BBF4}"/>
              </a:ext>
            </a:extLst>
          </p:cNvPr>
          <p:cNvSpPr txBox="1"/>
          <p:nvPr/>
        </p:nvSpPr>
        <p:spPr>
          <a:xfrm>
            <a:off x="5038515" y="3156814"/>
            <a:ext cx="595035" cy="215444"/>
          </a:xfrm>
          <a:prstGeom prst="rect">
            <a:avLst/>
          </a:prstGeom>
          <a:noFill/>
        </p:spPr>
        <p:txBody>
          <a:bodyPr wrap="none" rtlCol="0">
            <a:spAutoFit/>
          </a:bodyPr>
          <a:lstStyle/>
          <a:p>
            <a:r>
              <a:rPr lang="ja-JP" altLang="en-US" sz="800" b="1">
                <a:solidFill>
                  <a:schemeClr val="bg1"/>
                </a:solidFill>
                <a:effectLst>
                  <a:glow rad="128481">
                    <a:srgbClr val="E0232F"/>
                  </a:glow>
                </a:effectLst>
                <a:latin typeface="Meiryo" panose="020B0604030504040204" pitchFamily="34" charset="-128"/>
                <a:ea typeface="Meiryo" panose="020B0604030504040204" pitchFamily="34" charset="-128"/>
              </a:rPr>
              <a:t>対応素材</a:t>
            </a:r>
            <a:endParaRPr kumimoji="1" lang="ja-JP" altLang="en-US" sz="800" b="1">
              <a:solidFill>
                <a:schemeClr val="bg1"/>
              </a:solidFill>
              <a:effectLst>
                <a:glow rad="128481">
                  <a:srgbClr val="E0232F"/>
                </a:glow>
              </a:effectLst>
              <a:latin typeface="Meiryo" panose="020B0604030504040204" pitchFamily="34" charset="-128"/>
              <a:ea typeface="Meiryo" panose="020B0604030504040204" pitchFamily="34" charset="-128"/>
            </a:endParaRPr>
          </a:p>
        </p:txBody>
      </p:sp>
      <p:sp>
        <p:nvSpPr>
          <p:cNvPr id="189" name="テキスト ボックス 188">
            <a:extLst>
              <a:ext uri="{FF2B5EF4-FFF2-40B4-BE49-F238E27FC236}">
                <a16:creationId xmlns:a16="http://schemas.microsoft.com/office/drawing/2014/main" id="{9AB07A80-A4BA-2A05-B609-784F80FBFA99}"/>
              </a:ext>
            </a:extLst>
          </p:cNvPr>
          <p:cNvSpPr txBox="1"/>
          <p:nvPr/>
        </p:nvSpPr>
        <p:spPr>
          <a:xfrm>
            <a:off x="5162313" y="3951109"/>
            <a:ext cx="415498" cy="184666"/>
          </a:xfrm>
          <a:prstGeom prst="rect">
            <a:avLst/>
          </a:prstGeom>
          <a:noFill/>
        </p:spPr>
        <p:txBody>
          <a:bodyPr wrap="none" rtlCol="0">
            <a:spAutoFit/>
          </a:bodyPr>
          <a:lstStyle/>
          <a:p>
            <a:r>
              <a:rPr kumimoji="1" lang="ja-JP" altLang="en-US" sz="600">
                <a:solidFill>
                  <a:schemeClr val="bg1"/>
                </a:solidFill>
                <a:latin typeface="Meiryo" panose="020B0604030504040204" pitchFamily="34" charset="-128"/>
                <a:ea typeface="Meiryo" panose="020B0604030504040204" pitchFamily="34" charset="-128"/>
              </a:rPr>
              <a:t>など</a:t>
            </a:r>
            <a:r>
              <a:rPr kumimoji="1" lang="en-US" altLang="ja-JP" sz="600" dirty="0">
                <a:solidFill>
                  <a:schemeClr val="bg1"/>
                </a:solidFill>
                <a:latin typeface="Meiryo" panose="020B0604030504040204" pitchFamily="34" charset="-128"/>
                <a:ea typeface="Meiryo" panose="020B0604030504040204" pitchFamily="34" charset="-128"/>
              </a:rPr>
              <a:t>…</a:t>
            </a:r>
            <a:endParaRPr kumimoji="1" lang="ja-JP" altLang="en-US" sz="600">
              <a:solidFill>
                <a:schemeClr val="bg1"/>
              </a:solidFill>
              <a:latin typeface="Meiryo" panose="020B0604030504040204" pitchFamily="34" charset="-128"/>
              <a:ea typeface="Meiryo" panose="020B0604030504040204" pitchFamily="34" charset="-128"/>
            </a:endParaRPr>
          </a:p>
        </p:txBody>
      </p:sp>
      <p:grpSp>
        <p:nvGrpSpPr>
          <p:cNvPr id="17" name="グループ化 16">
            <a:extLst>
              <a:ext uri="{FF2B5EF4-FFF2-40B4-BE49-F238E27FC236}">
                <a16:creationId xmlns:a16="http://schemas.microsoft.com/office/drawing/2014/main" id="{5839D2C4-9E2C-CCE7-2C58-5DDF8F645AB3}"/>
              </a:ext>
            </a:extLst>
          </p:cNvPr>
          <p:cNvGrpSpPr/>
          <p:nvPr/>
        </p:nvGrpSpPr>
        <p:grpSpPr>
          <a:xfrm rot="21029105">
            <a:off x="3198634" y="2335553"/>
            <a:ext cx="1578567" cy="584775"/>
            <a:chOff x="2756811" y="2242299"/>
            <a:chExt cx="1578567" cy="584775"/>
          </a:xfrm>
        </p:grpSpPr>
        <p:sp>
          <p:nvSpPr>
            <p:cNvPr id="249" name="テキスト ボックス 248">
              <a:extLst>
                <a:ext uri="{FF2B5EF4-FFF2-40B4-BE49-F238E27FC236}">
                  <a16:creationId xmlns:a16="http://schemas.microsoft.com/office/drawing/2014/main" id="{D4380CE1-E448-1EAF-E083-544C871192AB}"/>
                </a:ext>
              </a:extLst>
            </p:cNvPr>
            <p:cNvSpPr txBox="1"/>
            <p:nvPr/>
          </p:nvSpPr>
          <p:spPr>
            <a:xfrm>
              <a:off x="2756811" y="2242299"/>
              <a:ext cx="1578567" cy="584775"/>
            </a:xfrm>
            <a:prstGeom prst="rect">
              <a:avLst/>
            </a:prstGeom>
            <a:noFill/>
          </p:spPr>
          <p:txBody>
            <a:bodyPr wrap="square" rtlCol="0">
              <a:spAutoFit/>
            </a:bodyPr>
            <a:lstStyle/>
            <a:p>
              <a:pPr algn="ctr"/>
              <a:r>
                <a:rPr kumimoji="1" lang="en-US" altLang="ja-JP" sz="1600" b="1" dirty="0" err="1">
                  <a:solidFill>
                    <a:schemeClr val="bg1"/>
                  </a:solidFill>
                  <a:effectLst>
                    <a:glow rad="228600">
                      <a:srgbClr val="E0232F"/>
                    </a:glow>
                  </a:effectLst>
                  <a:ea typeface="Brush Script MT" panose="03060802040406070304" pitchFamily="66" charset="-122"/>
                  <a:cs typeface="Charcoal CY" pitchFamily="2" charset="-78"/>
                </a:rPr>
                <a:t>OneStop</a:t>
              </a:r>
              <a:endParaRPr kumimoji="1" lang="en-US" altLang="ja-JP" sz="1600" b="1" dirty="0">
                <a:solidFill>
                  <a:schemeClr val="bg1"/>
                </a:solidFill>
                <a:effectLst>
                  <a:glow rad="228600">
                    <a:srgbClr val="E0232F"/>
                  </a:glow>
                </a:effectLst>
                <a:ea typeface="Brush Script MT" panose="03060802040406070304" pitchFamily="66" charset="-122"/>
                <a:cs typeface="Charcoal CY" pitchFamily="2" charset="-78"/>
              </a:endParaRPr>
            </a:p>
            <a:p>
              <a:pPr algn="ctr"/>
              <a:r>
                <a:rPr lang="en" altLang="ja-JP" sz="1600" b="1" dirty="0">
                  <a:solidFill>
                    <a:schemeClr val="bg1"/>
                  </a:solidFill>
                  <a:effectLst>
                    <a:glow rad="228600">
                      <a:srgbClr val="E0232F"/>
                    </a:glow>
                  </a:effectLst>
                  <a:cs typeface="Charcoal CY" pitchFamily="2" charset="-78"/>
                </a:rPr>
                <a:t>Service</a:t>
              </a:r>
              <a:endParaRPr kumimoji="1" lang="ja-JP" altLang="en-US" sz="1600" b="1" dirty="0">
                <a:solidFill>
                  <a:schemeClr val="bg1"/>
                </a:solidFill>
                <a:effectLst>
                  <a:glow rad="228600">
                    <a:srgbClr val="E0232F"/>
                  </a:glow>
                </a:effectLst>
                <a:cs typeface="Charcoal CY" pitchFamily="2" charset="-78"/>
              </a:endParaRPr>
            </a:p>
          </p:txBody>
        </p:sp>
        <p:cxnSp>
          <p:nvCxnSpPr>
            <p:cNvPr id="11" name="直線コネクタ 10">
              <a:extLst>
                <a:ext uri="{FF2B5EF4-FFF2-40B4-BE49-F238E27FC236}">
                  <a16:creationId xmlns:a16="http://schemas.microsoft.com/office/drawing/2014/main" id="{A29B9363-091E-E83A-ED1C-C6A9A6A86E16}"/>
                </a:ext>
              </a:extLst>
            </p:cNvPr>
            <p:cNvCxnSpPr>
              <a:cxnSpLocks/>
            </p:cNvCxnSpPr>
            <p:nvPr/>
          </p:nvCxnSpPr>
          <p:spPr>
            <a:xfrm>
              <a:off x="2959935" y="2499092"/>
              <a:ext cx="130789" cy="24620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AA9239FB-0160-4549-4C97-D051E77F8432}"/>
                </a:ext>
              </a:extLst>
            </p:cNvPr>
            <p:cNvCxnSpPr>
              <a:cxnSpLocks/>
            </p:cNvCxnSpPr>
            <p:nvPr/>
          </p:nvCxnSpPr>
          <p:spPr>
            <a:xfrm flipH="1">
              <a:off x="3977409" y="2499092"/>
              <a:ext cx="130606" cy="261335"/>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a16="http://schemas.microsoft.com/office/drawing/2014/main" id="{BA0B0EA2-A21C-99DC-FEBA-6CCF39C11682}"/>
              </a:ext>
            </a:extLst>
          </p:cNvPr>
          <p:cNvSpPr txBox="1"/>
          <p:nvPr/>
        </p:nvSpPr>
        <p:spPr>
          <a:xfrm>
            <a:off x="9526716" y="6638441"/>
            <a:ext cx="357790" cy="246221"/>
          </a:xfrm>
          <a:prstGeom prst="rect">
            <a:avLst/>
          </a:prstGeom>
          <a:noFill/>
        </p:spPr>
        <p:txBody>
          <a:bodyPr wrap="none" rtlCol="0">
            <a:spAutoFit/>
          </a:bodyPr>
          <a:lstStyle/>
          <a:p>
            <a:pPr algn="r"/>
            <a:r>
              <a:rPr kumimoji="1" lang="en-US" altLang="ja-JP" sz="1000" b="1" dirty="0">
                <a:solidFill>
                  <a:srgbClr val="E0232F"/>
                </a:solidFill>
                <a:latin typeface="Meiryo" panose="020B0604030504040204" pitchFamily="34" charset="-128"/>
                <a:ea typeface="Meiryo" panose="020B0604030504040204" pitchFamily="34" charset="-128"/>
              </a:rPr>
              <a:t>02</a:t>
            </a:r>
            <a:endParaRPr kumimoji="1" lang="ja-JP" altLang="en-US" sz="1000" b="1" dirty="0">
              <a:solidFill>
                <a:srgbClr val="E0232F"/>
              </a:solidFill>
              <a:latin typeface="Meiryo" panose="020B0604030504040204" pitchFamily="34" charset="-128"/>
              <a:ea typeface="Meiryo" panose="020B0604030504040204" pitchFamily="34" charset="-128"/>
            </a:endParaRPr>
          </a:p>
        </p:txBody>
      </p:sp>
      <p:pic>
        <p:nvPicPr>
          <p:cNvPr id="8" name="図 7">
            <a:extLst>
              <a:ext uri="{FF2B5EF4-FFF2-40B4-BE49-F238E27FC236}">
                <a16:creationId xmlns:a16="http://schemas.microsoft.com/office/drawing/2014/main" id="{81558E95-25C0-ACEF-5597-B8CE41DC57AB}"/>
              </a:ext>
            </a:extLst>
          </p:cNvPr>
          <p:cNvPicPr>
            <a:picLocks noChangeAspect="1"/>
          </p:cNvPicPr>
          <p:nvPr/>
        </p:nvPicPr>
        <p:blipFill>
          <a:blip r:embed="rId8"/>
          <a:stretch>
            <a:fillRect/>
          </a:stretch>
        </p:blipFill>
        <p:spPr>
          <a:xfrm>
            <a:off x="5018702" y="4624878"/>
            <a:ext cx="4178300" cy="812800"/>
          </a:xfrm>
          <a:prstGeom prst="rect">
            <a:avLst/>
          </a:prstGeom>
        </p:spPr>
      </p:pic>
      <p:pic>
        <p:nvPicPr>
          <p:cNvPr id="13" name="図 12">
            <a:extLst>
              <a:ext uri="{FF2B5EF4-FFF2-40B4-BE49-F238E27FC236}">
                <a16:creationId xmlns:a16="http://schemas.microsoft.com/office/drawing/2014/main" id="{DCC49DE3-C115-4A49-DBD8-50B8312ADBB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872929" y="3305533"/>
            <a:ext cx="633591" cy="777874"/>
          </a:xfrm>
          <a:prstGeom prst="rect">
            <a:avLst/>
          </a:prstGeom>
        </p:spPr>
      </p:pic>
      <p:pic>
        <p:nvPicPr>
          <p:cNvPr id="22" name="図 21">
            <a:extLst>
              <a:ext uri="{FF2B5EF4-FFF2-40B4-BE49-F238E27FC236}">
                <a16:creationId xmlns:a16="http://schemas.microsoft.com/office/drawing/2014/main" id="{4ECA7E58-6BB9-6BF6-D9EB-D01BCCEAE45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467373" y="3179447"/>
            <a:ext cx="964022" cy="779982"/>
          </a:xfrm>
          <a:prstGeom prst="rect">
            <a:avLst/>
          </a:prstGeom>
        </p:spPr>
      </p:pic>
      <p:grpSp>
        <p:nvGrpSpPr>
          <p:cNvPr id="23" name="グループ化 22">
            <a:extLst>
              <a:ext uri="{FF2B5EF4-FFF2-40B4-BE49-F238E27FC236}">
                <a16:creationId xmlns:a16="http://schemas.microsoft.com/office/drawing/2014/main" id="{46667CCA-998E-3F0C-5204-FB61B571AF54}"/>
              </a:ext>
            </a:extLst>
          </p:cNvPr>
          <p:cNvGrpSpPr/>
          <p:nvPr/>
        </p:nvGrpSpPr>
        <p:grpSpPr>
          <a:xfrm>
            <a:off x="7643728" y="3234852"/>
            <a:ext cx="1356460" cy="777874"/>
            <a:chOff x="1272253" y="3202238"/>
            <a:chExt cx="1821232" cy="1044402"/>
          </a:xfrm>
        </p:grpSpPr>
        <p:pic>
          <p:nvPicPr>
            <p:cNvPr id="25" name="図 24">
              <a:extLst>
                <a:ext uri="{FF2B5EF4-FFF2-40B4-BE49-F238E27FC236}">
                  <a16:creationId xmlns:a16="http://schemas.microsoft.com/office/drawing/2014/main" id="{6D0EFFDE-D20F-4CC9-3BF4-43B1B435887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272253" y="3202238"/>
              <a:ext cx="1821232" cy="1044402"/>
            </a:xfrm>
            <a:prstGeom prst="rect">
              <a:avLst/>
            </a:prstGeom>
            <a:effectLst>
              <a:glow rad="101600">
                <a:srgbClr val="FFFF00">
                  <a:alpha val="52545"/>
                </a:srgbClr>
              </a:glow>
            </a:effectLst>
          </p:spPr>
        </p:pic>
        <p:sp>
          <p:nvSpPr>
            <p:cNvPr id="26" name="円/楕円 25">
              <a:extLst>
                <a:ext uri="{FF2B5EF4-FFF2-40B4-BE49-F238E27FC236}">
                  <a16:creationId xmlns:a16="http://schemas.microsoft.com/office/drawing/2014/main" id="{21A41BF5-EB6D-5D52-C627-0B1170017CDA}"/>
                </a:ext>
              </a:extLst>
            </p:cNvPr>
            <p:cNvSpPr/>
            <p:nvPr/>
          </p:nvSpPr>
          <p:spPr>
            <a:xfrm>
              <a:off x="1982515" y="3509559"/>
              <a:ext cx="358188" cy="368973"/>
            </a:xfrm>
            <a:prstGeom prst="ellipse">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三角形 32">
              <a:extLst>
                <a:ext uri="{FF2B5EF4-FFF2-40B4-BE49-F238E27FC236}">
                  <a16:creationId xmlns:a16="http://schemas.microsoft.com/office/drawing/2014/main" id="{7BADB668-39AB-C60C-23E3-8DDD1A22557F}"/>
                </a:ext>
              </a:extLst>
            </p:cNvPr>
            <p:cNvSpPr/>
            <p:nvPr/>
          </p:nvSpPr>
          <p:spPr>
            <a:xfrm rot="5400000">
              <a:off x="2076006" y="3588169"/>
              <a:ext cx="241077" cy="201749"/>
            </a:xfrm>
            <a:prstGeom prst="triangle">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a:extLst>
              <a:ext uri="{FF2B5EF4-FFF2-40B4-BE49-F238E27FC236}">
                <a16:creationId xmlns:a16="http://schemas.microsoft.com/office/drawing/2014/main" id="{BE53D89B-2295-88AA-64EE-76458FE86783}"/>
              </a:ext>
            </a:extLst>
          </p:cNvPr>
          <p:cNvGrpSpPr/>
          <p:nvPr/>
        </p:nvGrpSpPr>
        <p:grpSpPr>
          <a:xfrm>
            <a:off x="8818188" y="3619298"/>
            <a:ext cx="543739" cy="453111"/>
            <a:chOff x="5504245" y="2113894"/>
            <a:chExt cx="720935" cy="600772"/>
          </a:xfrm>
        </p:grpSpPr>
        <p:sp>
          <p:nvSpPr>
            <p:cNvPr id="48" name="円/楕円 184">
              <a:extLst>
                <a:ext uri="{FF2B5EF4-FFF2-40B4-BE49-F238E27FC236}">
                  <a16:creationId xmlns:a16="http://schemas.microsoft.com/office/drawing/2014/main" id="{1D43E38A-AE8E-EED4-9C10-3FF7884219C0}"/>
                </a:ext>
              </a:extLst>
            </p:cNvPr>
            <p:cNvSpPr/>
            <p:nvPr/>
          </p:nvSpPr>
          <p:spPr>
            <a:xfrm>
              <a:off x="5570883" y="2113894"/>
              <a:ext cx="600772" cy="600772"/>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C4382101-1955-2BBE-3849-3A0AAB842945}"/>
                </a:ext>
              </a:extLst>
            </p:cNvPr>
            <p:cNvSpPr txBox="1"/>
            <p:nvPr/>
          </p:nvSpPr>
          <p:spPr>
            <a:xfrm>
              <a:off x="5504245" y="2251897"/>
              <a:ext cx="720935" cy="408076"/>
            </a:xfrm>
            <a:prstGeom prst="rect">
              <a:avLst/>
            </a:prstGeom>
            <a:noFill/>
          </p:spPr>
          <p:txBody>
            <a:bodyPr wrap="non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ja-JP" altLang="en-US" sz="700" b="1" i="0" u="none" strike="noStrike" kern="1200" cap="none" normalizeH="0" baseline="0" noProof="0" dirty="0">
                  <a:ln>
                    <a:noFill/>
                  </a:ln>
                  <a:effectLst/>
                  <a:uLnTx/>
                  <a:uFillTx/>
                  <a:latin typeface="Meiryo" charset="-128"/>
                  <a:ea typeface="Meiryo" charset="-128"/>
                  <a:cs typeface="Meiryo" charset="-128"/>
                </a:rPr>
                <a:t>二次利用</a:t>
              </a:r>
              <a:endParaRPr kumimoji="0" lang="en-US" altLang="ja-JP" sz="700" b="1" i="0" u="none" strike="noStrike" kern="1200" cap="none" normalizeH="0" baseline="0" noProof="0" dirty="0">
                <a:ln>
                  <a:noFill/>
                </a:ln>
                <a:effectLst/>
                <a:uLnTx/>
                <a:uFillTx/>
                <a:latin typeface="Meiryo" charset="-128"/>
                <a:ea typeface="Meiryo" charset="-128"/>
                <a:cs typeface="Meiryo" charset="-128"/>
              </a:endParaRPr>
            </a:p>
            <a:p>
              <a:pPr marL="0" marR="0" lvl="0" indent="0" algn="ctr" defTabSz="457200" rtl="0" eaLnBrk="1" fontAlgn="auto" latinLnBrk="0" hangingPunct="1">
                <a:spcBef>
                  <a:spcPts val="0"/>
                </a:spcBef>
                <a:spcAft>
                  <a:spcPts val="0"/>
                </a:spcAft>
                <a:buClrTx/>
                <a:buSzTx/>
                <a:buFontTx/>
                <a:buNone/>
                <a:tabLst/>
                <a:defRPr/>
              </a:pPr>
              <a:r>
                <a:rPr kumimoji="0" lang="en-US" altLang="ja-JP" sz="700" b="1" dirty="0">
                  <a:latin typeface="Meiryo" charset="-128"/>
                  <a:ea typeface="Meiryo" charset="-128"/>
                  <a:cs typeface="Meiryo" charset="-128"/>
                </a:rPr>
                <a:t>OK</a:t>
              </a:r>
              <a:endParaRPr kumimoji="0" lang="ja-JP" altLang="en-US" sz="700" b="1" i="0" u="none" strike="noStrike" kern="1200" cap="none" normalizeH="0" baseline="0" noProof="0" dirty="0">
                <a:ln>
                  <a:noFill/>
                </a:ln>
                <a:effectLst/>
                <a:uLnTx/>
                <a:uFillTx/>
                <a:latin typeface="Meiryo" charset="-128"/>
                <a:ea typeface="Meiryo" charset="-128"/>
                <a:cs typeface="Meiryo" charset="-128"/>
              </a:endParaRPr>
            </a:p>
          </p:txBody>
        </p:sp>
      </p:grpSp>
      <p:sp>
        <p:nvSpPr>
          <p:cNvPr id="43" name="テキスト ボックス 42">
            <a:extLst>
              <a:ext uri="{FF2B5EF4-FFF2-40B4-BE49-F238E27FC236}">
                <a16:creationId xmlns:a16="http://schemas.microsoft.com/office/drawing/2014/main" id="{B199F335-94B0-9115-CD80-CD4DB983D617}"/>
              </a:ext>
            </a:extLst>
          </p:cNvPr>
          <p:cNvSpPr txBox="1"/>
          <p:nvPr/>
        </p:nvSpPr>
        <p:spPr>
          <a:xfrm>
            <a:off x="1678130" y="1300933"/>
            <a:ext cx="6729146" cy="461665"/>
          </a:xfrm>
          <a:prstGeom prst="rect">
            <a:avLst/>
          </a:prstGeom>
          <a:noFill/>
        </p:spPr>
        <p:txBody>
          <a:bodyPr wrap="square" rtlCol="0">
            <a:spAutoFit/>
          </a:bodyPr>
          <a:lstStyle/>
          <a:p>
            <a:pPr algn="ctr"/>
            <a:r>
              <a:rPr lang="ja-JP" altLang="en-US" sz="2400" b="1" dirty="0">
                <a:solidFill>
                  <a:srgbClr val="FFFF00"/>
                </a:solidFill>
                <a:latin typeface="Meiryo" panose="020B0604030504040204" pitchFamily="34" charset="-128"/>
                <a:ea typeface="Meiryo" panose="020B0604030504040204" pitchFamily="34" charset="-128"/>
              </a:rPr>
              <a:t>広告出稿</a:t>
            </a:r>
            <a:r>
              <a:rPr lang="ja-JP" altLang="en-US" sz="2400" b="1" dirty="0">
                <a:solidFill>
                  <a:schemeClr val="bg1"/>
                </a:solidFill>
                <a:latin typeface="Meiryo" panose="020B0604030504040204" pitchFamily="34" charset="-128"/>
                <a:ea typeface="Meiryo" panose="020B0604030504040204" pitchFamily="34" charset="-128"/>
              </a:rPr>
              <a:t>する</a:t>
            </a:r>
            <a:r>
              <a:rPr lang="ja-JP" altLang="en-US" sz="2400" b="1" u="sng" dirty="0">
                <a:solidFill>
                  <a:srgbClr val="FFFF00"/>
                </a:solidFill>
                <a:latin typeface="Meiryo" panose="020B0604030504040204" pitchFamily="34" charset="-128"/>
                <a:ea typeface="Meiryo" panose="020B0604030504040204" pitchFamily="34" charset="-128"/>
              </a:rPr>
              <a:t>特別パッケージ企画！</a:t>
            </a:r>
            <a:endParaRPr lang="en-US" altLang="ja-JP" sz="2400" b="1" u="sng" dirty="0">
              <a:solidFill>
                <a:schemeClr val="bg1"/>
              </a:solidFill>
              <a:latin typeface="Meiryo" panose="020B0604030504040204" pitchFamily="34" charset="-128"/>
              <a:ea typeface="Meiryo" panose="020B0604030504040204" pitchFamily="34" charset="-128"/>
            </a:endParaRPr>
          </a:p>
        </p:txBody>
      </p:sp>
      <p:sp>
        <p:nvSpPr>
          <p:cNvPr id="44" name="テキスト ボックス 43">
            <a:extLst>
              <a:ext uri="{FF2B5EF4-FFF2-40B4-BE49-F238E27FC236}">
                <a16:creationId xmlns:a16="http://schemas.microsoft.com/office/drawing/2014/main" id="{FCF59837-BF20-F428-5A9A-E4D41F9DF2CE}"/>
              </a:ext>
            </a:extLst>
          </p:cNvPr>
          <p:cNvSpPr txBox="1"/>
          <p:nvPr/>
        </p:nvSpPr>
        <p:spPr>
          <a:xfrm>
            <a:off x="501513" y="4476540"/>
            <a:ext cx="2474720" cy="1092607"/>
          </a:xfrm>
          <a:prstGeom prst="rect">
            <a:avLst/>
          </a:prstGeom>
          <a:noFill/>
        </p:spPr>
        <p:txBody>
          <a:bodyPr wrap="square" rtlCol="0" anchor="ctr">
            <a:spAutoFit/>
          </a:bodyPr>
          <a:lstStyle/>
          <a:p>
            <a:pPr algn="ctr" defTabSz="371475"/>
            <a:r>
              <a:rPr lang="ja-JP" altLang="en-US" sz="1200" dirty="0">
                <a:solidFill>
                  <a:schemeClr val="accent4">
                    <a:lumMod val="75000"/>
                  </a:schemeClr>
                </a:solidFill>
                <a:latin typeface="Meiryo" panose="020B0604030504040204" pitchFamily="34" charset="-128"/>
                <a:ea typeface="Meiryo" panose="020B0604030504040204" pitchFamily="34" charset="-128"/>
              </a:rPr>
              <a:t>様々な業種で</a:t>
            </a:r>
            <a:endParaRPr lang="en-US" altLang="ja-JP" sz="1200" dirty="0">
              <a:solidFill>
                <a:schemeClr val="accent4">
                  <a:lumMod val="75000"/>
                </a:schemeClr>
              </a:solidFill>
              <a:latin typeface="Meiryo" panose="020B0604030504040204" pitchFamily="34" charset="-128"/>
              <a:ea typeface="Meiryo" panose="020B0604030504040204" pitchFamily="34" charset="-128"/>
            </a:endParaRPr>
          </a:p>
          <a:p>
            <a:pPr algn="ctr" defTabSz="371475"/>
            <a:endParaRPr lang="en-US" altLang="ja-JP" sz="500" dirty="0">
              <a:solidFill>
                <a:schemeClr val="accent4">
                  <a:lumMod val="75000"/>
                </a:schemeClr>
              </a:solidFill>
              <a:latin typeface="Meiryo" panose="020B0604030504040204" pitchFamily="34" charset="-128"/>
              <a:ea typeface="Meiryo" panose="020B0604030504040204" pitchFamily="34" charset="-128"/>
            </a:endParaRPr>
          </a:p>
          <a:p>
            <a:pPr algn="ctr" defTabSz="371475"/>
            <a:r>
              <a:rPr lang="ja-JP" altLang="en-US" sz="2400" b="1">
                <a:solidFill>
                  <a:schemeClr val="accent4">
                    <a:lumMod val="75000"/>
                  </a:schemeClr>
                </a:solidFill>
                <a:latin typeface="Meiryo" panose="020B0604030504040204" pitchFamily="34" charset="-128"/>
                <a:ea typeface="Meiryo" panose="020B0604030504040204" pitchFamily="34" charset="-128"/>
              </a:rPr>
              <a:t>採用実績</a:t>
            </a:r>
            <a:endParaRPr lang="en-US" altLang="ja-JP" sz="2400" b="1" dirty="0">
              <a:solidFill>
                <a:schemeClr val="accent4">
                  <a:lumMod val="75000"/>
                </a:schemeClr>
              </a:solidFill>
              <a:latin typeface="Meiryo" panose="020B0604030504040204" pitchFamily="34" charset="-128"/>
              <a:ea typeface="Meiryo" panose="020B0604030504040204" pitchFamily="34" charset="-128"/>
            </a:endParaRPr>
          </a:p>
          <a:p>
            <a:pPr algn="ctr" defTabSz="371475"/>
            <a:r>
              <a:rPr lang="ja-JP" altLang="en-US" sz="2400" b="1">
                <a:solidFill>
                  <a:schemeClr val="accent4">
                    <a:lumMod val="75000"/>
                  </a:schemeClr>
                </a:solidFill>
                <a:latin typeface="Meiryo" panose="020B0604030504040204" pitchFamily="34" charset="-128"/>
                <a:ea typeface="Meiryo" panose="020B0604030504040204" pitchFamily="34" charset="-128"/>
              </a:rPr>
              <a:t>多数</a:t>
            </a:r>
            <a:endParaRPr lang="ja-JP" altLang="en-US" sz="4000" b="1" dirty="0">
              <a:solidFill>
                <a:schemeClr val="accent4">
                  <a:lumMod val="75000"/>
                </a:schemeClr>
              </a:solidFill>
              <a:latin typeface="Meiryo" panose="020B0604030504040204" pitchFamily="34" charset="-128"/>
              <a:ea typeface="Meiryo" panose="020B0604030504040204" pitchFamily="34" charset="-128"/>
            </a:endParaRPr>
          </a:p>
        </p:txBody>
      </p:sp>
      <p:grpSp>
        <p:nvGrpSpPr>
          <p:cNvPr id="45" name="グループ化 44">
            <a:extLst>
              <a:ext uri="{FF2B5EF4-FFF2-40B4-BE49-F238E27FC236}">
                <a16:creationId xmlns:a16="http://schemas.microsoft.com/office/drawing/2014/main" id="{2CEDA707-44CA-8FF2-2A86-A1966468A9AB}"/>
              </a:ext>
            </a:extLst>
          </p:cNvPr>
          <p:cNvGrpSpPr/>
          <p:nvPr/>
        </p:nvGrpSpPr>
        <p:grpSpPr>
          <a:xfrm rot="21005268">
            <a:off x="560903" y="4396544"/>
            <a:ext cx="497634" cy="1257030"/>
            <a:chOff x="3983954" y="1664384"/>
            <a:chExt cx="1828929" cy="4619896"/>
          </a:xfrm>
          <a:solidFill>
            <a:srgbClr val="E3BB5B"/>
          </a:solidFill>
        </p:grpSpPr>
        <p:grpSp>
          <p:nvGrpSpPr>
            <p:cNvPr id="46" name="グループ化 45">
              <a:extLst>
                <a:ext uri="{FF2B5EF4-FFF2-40B4-BE49-F238E27FC236}">
                  <a16:creationId xmlns:a16="http://schemas.microsoft.com/office/drawing/2014/main" id="{6246617D-06FD-E544-46A9-9F76EB72A831}"/>
                </a:ext>
              </a:extLst>
            </p:cNvPr>
            <p:cNvGrpSpPr/>
            <p:nvPr/>
          </p:nvGrpSpPr>
          <p:grpSpPr>
            <a:xfrm rot="19800000">
              <a:off x="4506330" y="5440554"/>
              <a:ext cx="973384" cy="411565"/>
              <a:chOff x="2639616" y="4996298"/>
              <a:chExt cx="1263693" cy="534313"/>
            </a:xfrm>
            <a:grpFill/>
          </p:grpSpPr>
          <p:sp>
            <p:nvSpPr>
              <p:cNvPr id="126" name="フリーフォーム: 図形 25">
                <a:extLst>
                  <a:ext uri="{FF2B5EF4-FFF2-40B4-BE49-F238E27FC236}">
                    <a16:creationId xmlns:a16="http://schemas.microsoft.com/office/drawing/2014/main" id="{F3FF285D-F929-E6B9-52FB-177206FA3AD2}"/>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127" name="フリーフォーム: 図形 131">
                <a:extLst>
                  <a:ext uri="{FF2B5EF4-FFF2-40B4-BE49-F238E27FC236}">
                    <a16:creationId xmlns:a16="http://schemas.microsoft.com/office/drawing/2014/main" id="{058A1A57-47D2-3519-4AA7-9D02A9FCC5E3}"/>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54" name="グループ化 53">
              <a:extLst>
                <a:ext uri="{FF2B5EF4-FFF2-40B4-BE49-F238E27FC236}">
                  <a16:creationId xmlns:a16="http://schemas.microsoft.com/office/drawing/2014/main" id="{036A3C90-362B-EEF1-A73E-BD9C0D84FEDF}"/>
                </a:ext>
              </a:extLst>
            </p:cNvPr>
            <p:cNvGrpSpPr/>
            <p:nvPr/>
          </p:nvGrpSpPr>
          <p:grpSpPr>
            <a:xfrm rot="20400000">
              <a:off x="4238491" y="4951768"/>
              <a:ext cx="973384" cy="411565"/>
              <a:chOff x="2639616" y="4996298"/>
              <a:chExt cx="1263693" cy="534313"/>
            </a:xfrm>
            <a:grpFill/>
          </p:grpSpPr>
          <p:sp>
            <p:nvSpPr>
              <p:cNvPr id="124" name="フリーフォーム: 図形 137">
                <a:extLst>
                  <a:ext uri="{FF2B5EF4-FFF2-40B4-BE49-F238E27FC236}">
                    <a16:creationId xmlns:a16="http://schemas.microsoft.com/office/drawing/2014/main" id="{FC72C513-6A85-09AC-3811-E58B0822C963}"/>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125" name="フリーフォーム: 図形 138">
                <a:extLst>
                  <a:ext uri="{FF2B5EF4-FFF2-40B4-BE49-F238E27FC236}">
                    <a16:creationId xmlns:a16="http://schemas.microsoft.com/office/drawing/2014/main" id="{3A25CD9A-CCAA-E351-A4BC-7FC9ECD6E615}"/>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55" name="グループ化 54">
              <a:extLst>
                <a:ext uri="{FF2B5EF4-FFF2-40B4-BE49-F238E27FC236}">
                  <a16:creationId xmlns:a16="http://schemas.microsoft.com/office/drawing/2014/main" id="{6E15502F-BEE6-2D1A-9791-21360C07712C}"/>
                </a:ext>
              </a:extLst>
            </p:cNvPr>
            <p:cNvGrpSpPr/>
            <p:nvPr/>
          </p:nvGrpSpPr>
          <p:grpSpPr>
            <a:xfrm rot="21000000">
              <a:off x="4064417" y="4462722"/>
              <a:ext cx="973385" cy="411565"/>
              <a:chOff x="2639616" y="4996298"/>
              <a:chExt cx="1263693" cy="534313"/>
            </a:xfrm>
            <a:grpFill/>
          </p:grpSpPr>
          <p:sp>
            <p:nvSpPr>
              <p:cNvPr id="120" name="フリーフォーム: 図形 143">
                <a:extLst>
                  <a:ext uri="{FF2B5EF4-FFF2-40B4-BE49-F238E27FC236}">
                    <a16:creationId xmlns:a16="http://schemas.microsoft.com/office/drawing/2014/main" id="{9D8183B1-78F0-821F-0B65-DCDB29EC72E0}"/>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123" name="フリーフォーム: 図形 144">
                <a:extLst>
                  <a:ext uri="{FF2B5EF4-FFF2-40B4-BE49-F238E27FC236}">
                    <a16:creationId xmlns:a16="http://schemas.microsoft.com/office/drawing/2014/main" id="{C6A11F3D-592A-202D-849C-0620924C5D9E}"/>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58" name="グループ化 57">
              <a:extLst>
                <a:ext uri="{FF2B5EF4-FFF2-40B4-BE49-F238E27FC236}">
                  <a16:creationId xmlns:a16="http://schemas.microsoft.com/office/drawing/2014/main" id="{7D98A588-8C05-516E-F77B-12EB0B73DE26}"/>
                </a:ext>
              </a:extLst>
            </p:cNvPr>
            <p:cNvGrpSpPr/>
            <p:nvPr/>
          </p:nvGrpSpPr>
          <p:grpSpPr>
            <a:xfrm rot="21600000">
              <a:off x="3983948" y="3941926"/>
              <a:ext cx="973385" cy="411565"/>
              <a:chOff x="2639616" y="4996298"/>
              <a:chExt cx="1263693" cy="534313"/>
            </a:xfrm>
            <a:grpFill/>
          </p:grpSpPr>
          <p:sp>
            <p:nvSpPr>
              <p:cNvPr id="75" name="フリーフォーム: 図形 149">
                <a:extLst>
                  <a:ext uri="{FF2B5EF4-FFF2-40B4-BE49-F238E27FC236}">
                    <a16:creationId xmlns:a16="http://schemas.microsoft.com/office/drawing/2014/main" id="{13EFA568-DD90-9ECD-817F-81FA18014C1E}"/>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119" name="フリーフォーム: 図形 150">
                <a:extLst>
                  <a:ext uri="{FF2B5EF4-FFF2-40B4-BE49-F238E27FC236}">
                    <a16:creationId xmlns:a16="http://schemas.microsoft.com/office/drawing/2014/main" id="{965E1C3E-342F-14D6-A09A-D3977F17CE49}"/>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59" name="グループ化 58">
              <a:extLst>
                <a:ext uri="{FF2B5EF4-FFF2-40B4-BE49-F238E27FC236}">
                  <a16:creationId xmlns:a16="http://schemas.microsoft.com/office/drawing/2014/main" id="{2337DDF2-B1AC-6722-FB65-9667B6B92C62}"/>
                </a:ext>
              </a:extLst>
            </p:cNvPr>
            <p:cNvGrpSpPr/>
            <p:nvPr/>
          </p:nvGrpSpPr>
          <p:grpSpPr>
            <a:xfrm rot="22200000">
              <a:off x="3992027" y="3459230"/>
              <a:ext cx="973385" cy="411565"/>
              <a:chOff x="2639616" y="4996298"/>
              <a:chExt cx="1263693" cy="534313"/>
            </a:xfrm>
            <a:grpFill/>
          </p:grpSpPr>
          <p:sp>
            <p:nvSpPr>
              <p:cNvPr id="73" name="フリーフォーム: 図形 155">
                <a:extLst>
                  <a:ext uri="{FF2B5EF4-FFF2-40B4-BE49-F238E27FC236}">
                    <a16:creationId xmlns:a16="http://schemas.microsoft.com/office/drawing/2014/main" id="{92D4D6EA-89B6-CDC0-F64B-234494635FA1}"/>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74" name="フリーフォーム: 図形 156">
                <a:extLst>
                  <a:ext uri="{FF2B5EF4-FFF2-40B4-BE49-F238E27FC236}">
                    <a16:creationId xmlns:a16="http://schemas.microsoft.com/office/drawing/2014/main" id="{4F2537EA-6C47-C622-4F70-3647CB246740}"/>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60" name="グループ化 59">
              <a:extLst>
                <a:ext uri="{FF2B5EF4-FFF2-40B4-BE49-F238E27FC236}">
                  <a16:creationId xmlns:a16="http://schemas.microsoft.com/office/drawing/2014/main" id="{6724EFDF-5B20-5919-007F-8A8A63111E5B}"/>
                </a:ext>
              </a:extLst>
            </p:cNvPr>
            <p:cNvGrpSpPr/>
            <p:nvPr/>
          </p:nvGrpSpPr>
          <p:grpSpPr>
            <a:xfrm rot="22800000">
              <a:off x="4094968" y="2976534"/>
              <a:ext cx="973385" cy="411565"/>
              <a:chOff x="2639616" y="4996298"/>
              <a:chExt cx="1263693" cy="534313"/>
            </a:xfrm>
            <a:grpFill/>
          </p:grpSpPr>
          <p:sp>
            <p:nvSpPr>
              <p:cNvPr id="71" name="フリーフォーム: 図形 158">
                <a:extLst>
                  <a:ext uri="{FF2B5EF4-FFF2-40B4-BE49-F238E27FC236}">
                    <a16:creationId xmlns:a16="http://schemas.microsoft.com/office/drawing/2014/main" id="{20B646BF-2197-3C08-6B75-5B5FEA014BA8}"/>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72" name="フリーフォーム: 図形 159">
                <a:extLst>
                  <a:ext uri="{FF2B5EF4-FFF2-40B4-BE49-F238E27FC236}">
                    <a16:creationId xmlns:a16="http://schemas.microsoft.com/office/drawing/2014/main" id="{F6ACB51B-13A7-28A1-CB3D-B751A27F3DD1}"/>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61" name="グループ化 60">
              <a:extLst>
                <a:ext uri="{FF2B5EF4-FFF2-40B4-BE49-F238E27FC236}">
                  <a16:creationId xmlns:a16="http://schemas.microsoft.com/office/drawing/2014/main" id="{B54F9E61-41E0-F9A9-646F-54F96ECF2C03}"/>
                </a:ext>
              </a:extLst>
            </p:cNvPr>
            <p:cNvGrpSpPr/>
            <p:nvPr/>
          </p:nvGrpSpPr>
          <p:grpSpPr>
            <a:xfrm rot="23400000">
              <a:off x="4295632" y="2493838"/>
              <a:ext cx="973385" cy="411565"/>
              <a:chOff x="2639616" y="4996298"/>
              <a:chExt cx="1263693" cy="534313"/>
            </a:xfrm>
            <a:grpFill/>
          </p:grpSpPr>
          <p:sp>
            <p:nvSpPr>
              <p:cNvPr id="69" name="フリーフォーム: 図形 161">
                <a:extLst>
                  <a:ext uri="{FF2B5EF4-FFF2-40B4-BE49-F238E27FC236}">
                    <a16:creationId xmlns:a16="http://schemas.microsoft.com/office/drawing/2014/main" id="{7A7B3112-660B-E9D2-D31C-43E721D9F2DB}"/>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70" name="フリーフォーム: 図形 162">
                <a:extLst>
                  <a:ext uri="{FF2B5EF4-FFF2-40B4-BE49-F238E27FC236}">
                    <a16:creationId xmlns:a16="http://schemas.microsoft.com/office/drawing/2014/main" id="{A8DF7008-14D4-7A41-D20E-7F1370E48076}"/>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62" name="グループ化 61">
              <a:extLst>
                <a:ext uri="{FF2B5EF4-FFF2-40B4-BE49-F238E27FC236}">
                  <a16:creationId xmlns:a16="http://schemas.microsoft.com/office/drawing/2014/main" id="{666249D4-B4A4-B155-FD45-54BE7D8C886C}"/>
                </a:ext>
              </a:extLst>
            </p:cNvPr>
            <p:cNvGrpSpPr/>
            <p:nvPr/>
          </p:nvGrpSpPr>
          <p:grpSpPr>
            <a:xfrm rot="24000000">
              <a:off x="4586902" y="2011142"/>
              <a:ext cx="973385" cy="411565"/>
              <a:chOff x="2639616" y="4996298"/>
              <a:chExt cx="1263693" cy="534313"/>
            </a:xfrm>
            <a:grpFill/>
          </p:grpSpPr>
          <p:sp>
            <p:nvSpPr>
              <p:cNvPr id="67" name="フリーフォーム: 図形 164">
                <a:extLst>
                  <a:ext uri="{FF2B5EF4-FFF2-40B4-BE49-F238E27FC236}">
                    <a16:creationId xmlns:a16="http://schemas.microsoft.com/office/drawing/2014/main" id="{9F4DF2B7-AF79-8A3C-D575-52EB11784ECE}"/>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dirty="0">
                  <a:solidFill>
                    <a:srgbClr val="383838"/>
                  </a:solidFill>
                  <a:ea typeface="FOT-筑紫A丸ゴシック Std B"/>
                </a:endParaRPr>
              </a:p>
            </p:txBody>
          </p:sp>
          <p:sp>
            <p:nvSpPr>
              <p:cNvPr id="68" name="フリーフォーム: 図形 165">
                <a:extLst>
                  <a:ext uri="{FF2B5EF4-FFF2-40B4-BE49-F238E27FC236}">
                    <a16:creationId xmlns:a16="http://schemas.microsoft.com/office/drawing/2014/main" id="{9489ACA6-A7AD-E53E-DF43-17FA6D3A040B}"/>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sp>
          <p:nvSpPr>
            <p:cNvPr id="63" name="フリーフォーム: 図形 171">
              <a:extLst>
                <a:ext uri="{FF2B5EF4-FFF2-40B4-BE49-F238E27FC236}">
                  <a16:creationId xmlns:a16="http://schemas.microsoft.com/office/drawing/2014/main" id="{15AAAEEB-A9A1-C042-15F3-FCB617174356}"/>
                </a:ext>
              </a:extLst>
            </p:cNvPr>
            <p:cNvSpPr/>
            <p:nvPr/>
          </p:nvSpPr>
          <p:spPr>
            <a:xfrm flipH="1">
              <a:off x="5175136" y="1664385"/>
              <a:ext cx="576305" cy="411565"/>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nvGrpSpPr>
            <p:cNvPr id="64" name="グループ化 63">
              <a:extLst>
                <a:ext uri="{FF2B5EF4-FFF2-40B4-BE49-F238E27FC236}">
                  <a16:creationId xmlns:a16="http://schemas.microsoft.com/office/drawing/2014/main" id="{94D64CCF-A7E2-8BC4-C765-C43103FF57FF}"/>
                </a:ext>
              </a:extLst>
            </p:cNvPr>
            <p:cNvGrpSpPr/>
            <p:nvPr/>
          </p:nvGrpSpPr>
          <p:grpSpPr>
            <a:xfrm rot="19200000">
              <a:off x="4839492" y="5872711"/>
              <a:ext cx="973384" cy="411565"/>
              <a:chOff x="2639616" y="4996298"/>
              <a:chExt cx="1263693" cy="534313"/>
            </a:xfrm>
            <a:grpFill/>
          </p:grpSpPr>
          <p:sp>
            <p:nvSpPr>
              <p:cNvPr id="65" name="フリーフォーム: 図形 175">
                <a:extLst>
                  <a:ext uri="{FF2B5EF4-FFF2-40B4-BE49-F238E27FC236}">
                    <a16:creationId xmlns:a16="http://schemas.microsoft.com/office/drawing/2014/main" id="{934D19D3-60A0-F7AD-07A0-EDD21CD74EE7}"/>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66" name="フリーフォーム: 図形 176">
                <a:extLst>
                  <a:ext uri="{FF2B5EF4-FFF2-40B4-BE49-F238E27FC236}">
                    <a16:creationId xmlns:a16="http://schemas.microsoft.com/office/drawing/2014/main" id="{38150BFE-596E-B181-A917-62EEA3760D66}"/>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grpSp>
        <p:nvGrpSpPr>
          <p:cNvPr id="128" name="グループ化 127">
            <a:extLst>
              <a:ext uri="{FF2B5EF4-FFF2-40B4-BE49-F238E27FC236}">
                <a16:creationId xmlns:a16="http://schemas.microsoft.com/office/drawing/2014/main" id="{1C30BFC4-5BD1-9275-606E-4A24806CE429}"/>
              </a:ext>
            </a:extLst>
          </p:cNvPr>
          <p:cNvGrpSpPr/>
          <p:nvPr/>
        </p:nvGrpSpPr>
        <p:grpSpPr>
          <a:xfrm rot="593510" flipH="1">
            <a:off x="2429410" y="4396544"/>
            <a:ext cx="497634" cy="1257030"/>
            <a:chOff x="3983948" y="1664385"/>
            <a:chExt cx="1828928" cy="4619891"/>
          </a:xfrm>
          <a:solidFill>
            <a:srgbClr val="E3BB5B"/>
          </a:solidFill>
        </p:grpSpPr>
        <p:grpSp>
          <p:nvGrpSpPr>
            <p:cNvPr id="129" name="グループ化 128">
              <a:extLst>
                <a:ext uri="{FF2B5EF4-FFF2-40B4-BE49-F238E27FC236}">
                  <a16:creationId xmlns:a16="http://schemas.microsoft.com/office/drawing/2014/main" id="{FF1CA22A-5BDB-E7EF-DA21-6BCFE663F39C}"/>
                </a:ext>
              </a:extLst>
            </p:cNvPr>
            <p:cNvGrpSpPr/>
            <p:nvPr/>
          </p:nvGrpSpPr>
          <p:grpSpPr>
            <a:xfrm rot="19800000">
              <a:off x="4506330" y="5440554"/>
              <a:ext cx="973384" cy="411565"/>
              <a:chOff x="2639616" y="4996298"/>
              <a:chExt cx="1263693" cy="534313"/>
            </a:xfrm>
            <a:grpFill/>
          </p:grpSpPr>
          <p:sp>
            <p:nvSpPr>
              <p:cNvPr id="155" name="フリーフォーム: 図形 206">
                <a:extLst>
                  <a:ext uri="{FF2B5EF4-FFF2-40B4-BE49-F238E27FC236}">
                    <a16:creationId xmlns:a16="http://schemas.microsoft.com/office/drawing/2014/main" id="{F320FE66-E776-E7B8-683C-70013DEF3178}"/>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156" name="フリーフォーム: 図形 207">
                <a:extLst>
                  <a:ext uri="{FF2B5EF4-FFF2-40B4-BE49-F238E27FC236}">
                    <a16:creationId xmlns:a16="http://schemas.microsoft.com/office/drawing/2014/main" id="{B5D9F33E-348F-0E58-E550-D185D223C6AA}"/>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130" name="グループ化 129">
              <a:extLst>
                <a:ext uri="{FF2B5EF4-FFF2-40B4-BE49-F238E27FC236}">
                  <a16:creationId xmlns:a16="http://schemas.microsoft.com/office/drawing/2014/main" id="{03C39950-9854-A2B9-4F55-1735AB47B931}"/>
                </a:ext>
              </a:extLst>
            </p:cNvPr>
            <p:cNvGrpSpPr/>
            <p:nvPr/>
          </p:nvGrpSpPr>
          <p:grpSpPr>
            <a:xfrm rot="20400000">
              <a:off x="4238491" y="4951768"/>
              <a:ext cx="973384" cy="411565"/>
              <a:chOff x="2639616" y="4996298"/>
              <a:chExt cx="1263693" cy="534313"/>
            </a:xfrm>
            <a:grpFill/>
          </p:grpSpPr>
          <p:sp>
            <p:nvSpPr>
              <p:cNvPr id="153" name="フリーフォーム: 図形 204">
                <a:extLst>
                  <a:ext uri="{FF2B5EF4-FFF2-40B4-BE49-F238E27FC236}">
                    <a16:creationId xmlns:a16="http://schemas.microsoft.com/office/drawing/2014/main" id="{77696BED-C08C-91CA-9F9C-5CD13C888E95}"/>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154" name="フリーフォーム: 図形 205">
                <a:extLst>
                  <a:ext uri="{FF2B5EF4-FFF2-40B4-BE49-F238E27FC236}">
                    <a16:creationId xmlns:a16="http://schemas.microsoft.com/office/drawing/2014/main" id="{BC09B7ED-1B6A-00BE-D5AC-ED6F3BBAA6E8}"/>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131" name="グループ化 130">
              <a:extLst>
                <a:ext uri="{FF2B5EF4-FFF2-40B4-BE49-F238E27FC236}">
                  <a16:creationId xmlns:a16="http://schemas.microsoft.com/office/drawing/2014/main" id="{CE4E13EA-A248-4B11-8837-7CD6427605E6}"/>
                </a:ext>
              </a:extLst>
            </p:cNvPr>
            <p:cNvGrpSpPr/>
            <p:nvPr/>
          </p:nvGrpSpPr>
          <p:grpSpPr>
            <a:xfrm rot="21000000">
              <a:off x="4064417" y="4462722"/>
              <a:ext cx="973385" cy="411565"/>
              <a:chOff x="2639616" y="4996298"/>
              <a:chExt cx="1263693" cy="534313"/>
            </a:xfrm>
            <a:grpFill/>
          </p:grpSpPr>
          <p:sp>
            <p:nvSpPr>
              <p:cNvPr id="151" name="フリーフォーム: 図形 202">
                <a:extLst>
                  <a:ext uri="{FF2B5EF4-FFF2-40B4-BE49-F238E27FC236}">
                    <a16:creationId xmlns:a16="http://schemas.microsoft.com/office/drawing/2014/main" id="{9845C9DB-4833-F90B-9E33-D4C1CC51D7B9}"/>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152" name="フリーフォーム: 図形 203">
                <a:extLst>
                  <a:ext uri="{FF2B5EF4-FFF2-40B4-BE49-F238E27FC236}">
                    <a16:creationId xmlns:a16="http://schemas.microsoft.com/office/drawing/2014/main" id="{E048666E-036F-7B27-4EC7-73C62BD51FB0}"/>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132" name="グループ化 131">
              <a:extLst>
                <a:ext uri="{FF2B5EF4-FFF2-40B4-BE49-F238E27FC236}">
                  <a16:creationId xmlns:a16="http://schemas.microsoft.com/office/drawing/2014/main" id="{3BE9E703-D209-E41A-FA3C-713590A90E7D}"/>
                </a:ext>
              </a:extLst>
            </p:cNvPr>
            <p:cNvGrpSpPr/>
            <p:nvPr/>
          </p:nvGrpSpPr>
          <p:grpSpPr>
            <a:xfrm rot="21600000">
              <a:off x="3983948" y="3941926"/>
              <a:ext cx="973385" cy="411565"/>
              <a:chOff x="2639616" y="4996298"/>
              <a:chExt cx="1263693" cy="534313"/>
            </a:xfrm>
            <a:grpFill/>
          </p:grpSpPr>
          <p:sp>
            <p:nvSpPr>
              <p:cNvPr id="149" name="フリーフォーム: 図形 200">
                <a:extLst>
                  <a:ext uri="{FF2B5EF4-FFF2-40B4-BE49-F238E27FC236}">
                    <a16:creationId xmlns:a16="http://schemas.microsoft.com/office/drawing/2014/main" id="{DD35082F-05CA-DE24-463F-8FB7A9C38F74}"/>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150" name="フリーフォーム: 図形 201">
                <a:extLst>
                  <a:ext uri="{FF2B5EF4-FFF2-40B4-BE49-F238E27FC236}">
                    <a16:creationId xmlns:a16="http://schemas.microsoft.com/office/drawing/2014/main" id="{B54AFC70-2806-4087-17D5-6FB50FE09EE5}"/>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133" name="グループ化 132">
              <a:extLst>
                <a:ext uri="{FF2B5EF4-FFF2-40B4-BE49-F238E27FC236}">
                  <a16:creationId xmlns:a16="http://schemas.microsoft.com/office/drawing/2014/main" id="{AA560A43-076C-8816-3A3C-CB31DC9D713B}"/>
                </a:ext>
              </a:extLst>
            </p:cNvPr>
            <p:cNvGrpSpPr/>
            <p:nvPr/>
          </p:nvGrpSpPr>
          <p:grpSpPr>
            <a:xfrm rot="22200000">
              <a:off x="3992027" y="3459230"/>
              <a:ext cx="973385" cy="411565"/>
              <a:chOff x="2639616" y="4996298"/>
              <a:chExt cx="1263693" cy="534313"/>
            </a:xfrm>
            <a:grpFill/>
          </p:grpSpPr>
          <p:sp>
            <p:nvSpPr>
              <p:cNvPr id="147" name="フリーフォーム: 図形 198">
                <a:extLst>
                  <a:ext uri="{FF2B5EF4-FFF2-40B4-BE49-F238E27FC236}">
                    <a16:creationId xmlns:a16="http://schemas.microsoft.com/office/drawing/2014/main" id="{BBD155AC-2C40-7DC7-9BAC-CEBB0A9D9F41}"/>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148" name="フリーフォーム: 図形 199">
                <a:extLst>
                  <a:ext uri="{FF2B5EF4-FFF2-40B4-BE49-F238E27FC236}">
                    <a16:creationId xmlns:a16="http://schemas.microsoft.com/office/drawing/2014/main" id="{FC39F68B-DD43-B212-32D8-6362D59A9113}"/>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134" name="グループ化 133">
              <a:extLst>
                <a:ext uri="{FF2B5EF4-FFF2-40B4-BE49-F238E27FC236}">
                  <a16:creationId xmlns:a16="http://schemas.microsoft.com/office/drawing/2014/main" id="{457BF5F7-91D3-2835-2E75-5D65F0F4B7B1}"/>
                </a:ext>
              </a:extLst>
            </p:cNvPr>
            <p:cNvGrpSpPr/>
            <p:nvPr/>
          </p:nvGrpSpPr>
          <p:grpSpPr>
            <a:xfrm rot="22800000">
              <a:off x="4094968" y="2976534"/>
              <a:ext cx="973385" cy="411565"/>
              <a:chOff x="2639616" y="4996298"/>
              <a:chExt cx="1263693" cy="534313"/>
            </a:xfrm>
            <a:grpFill/>
          </p:grpSpPr>
          <p:sp>
            <p:nvSpPr>
              <p:cNvPr id="145" name="フリーフォーム: 図形 196">
                <a:extLst>
                  <a:ext uri="{FF2B5EF4-FFF2-40B4-BE49-F238E27FC236}">
                    <a16:creationId xmlns:a16="http://schemas.microsoft.com/office/drawing/2014/main" id="{CC33F169-F5C3-B2EF-E948-07711439BAD0}"/>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146" name="フリーフォーム: 図形 197">
                <a:extLst>
                  <a:ext uri="{FF2B5EF4-FFF2-40B4-BE49-F238E27FC236}">
                    <a16:creationId xmlns:a16="http://schemas.microsoft.com/office/drawing/2014/main" id="{CABE140F-AD7C-7FAE-27A4-32C6A6A325CF}"/>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135" name="グループ化 134">
              <a:extLst>
                <a:ext uri="{FF2B5EF4-FFF2-40B4-BE49-F238E27FC236}">
                  <a16:creationId xmlns:a16="http://schemas.microsoft.com/office/drawing/2014/main" id="{24030A43-9B01-4F32-711F-2B9F2EC29A17}"/>
                </a:ext>
              </a:extLst>
            </p:cNvPr>
            <p:cNvGrpSpPr/>
            <p:nvPr/>
          </p:nvGrpSpPr>
          <p:grpSpPr>
            <a:xfrm rot="23400000">
              <a:off x="4295632" y="2493838"/>
              <a:ext cx="973385" cy="411565"/>
              <a:chOff x="2639616" y="4996298"/>
              <a:chExt cx="1263693" cy="534313"/>
            </a:xfrm>
            <a:grpFill/>
          </p:grpSpPr>
          <p:sp>
            <p:nvSpPr>
              <p:cNvPr id="143" name="フリーフォーム: 図形 194">
                <a:extLst>
                  <a:ext uri="{FF2B5EF4-FFF2-40B4-BE49-F238E27FC236}">
                    <a16:creationId xmlns:a16="http://schemas.microsoft.com/office/drawing/2014/main" id="{C88F88CA-65CA-8158-DA14-06E1810EF6F8}"/>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144" name="フリーフォーム: 図形 195">
                <a:extLst>
                  <a:ext uri="{FF2B5EF4-FFF2-40B4-BE49-F238E27FC236}">
                    <a16:creationId xmlns:a16="http://schemas.microsoft.com/office/drawing/2014/main" id="{AF684EF7-1368-BD0C-E08D-B8F9EED9141B}"/>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nvGrpSpPr>
            <p:cNvPr id="136" name="グループ化 135">
              <a:extLst>
                <a:ext uri="{FF2B5EF4-FFF2-40B4-BE49-F238E27FC236}">
                  <a16:creationId xmlns:a16="http://schemas.microsoft.com/office/drawing/2014/main" id="{DCDB2D45-F079-30DC-A5F4-D729D3521CE6}"/>
                </a:ext>
              </a:extLst>
            </p:cNvPr>
            <p:cNvGrpSpPr/>
            <p:nvPr/>
          </p:nvGrpSpPr>
          <p:grpSpPr>
            <a:xfrm rot="24000000">
              <a:off x="4586902" y="2011142"/>
              <a:ext cx="973385" cy="411565"/>
              <a:chOff x="2639616" y="4996298"/>
              <a:chExt cx="1263693" cy="534313"/>
            </a:xfrm>
            <a:grpFill/>
          </p:grpSpPr>
          <p:sp>
            <p:nvSpPr>
              <p:cNvPr id="141" name="フリーフォーム: 図形 192">
                <a:extLst>
                  <a:ext uri="{FF2B5EF4-FFF2-40B4-BE49-F238E27FC236}">
                    <a16:creationId xmlns:a16="http://schemas.microsoft.com/office/drawing/2014/main" id="{81BA16C1-870A-D1A3-2052-809885CE3417}"/>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dirty="0">
                  <a:solidFill>
                    <a:srgbClr val="383838"/>
                  </a:solidFill>
                  <a:ea typeface="FOT-筑紫A丸ゴシック Std B"/>
                </a:endParaRPr>
              </a:p>
            </p:txBody>
          </p:sp>
          <p:sp>
            <p:nvSpPr>
              <p:cNvPr id="142" name="フリーフォーム: 図形 193">
                <a:extLst>
                  <a:ext uri="{FF2B5EF4-FFF2-40B4-BE49-F238E27FC236}">
                    <a16:creationId xmlns:a16="http://schemas.microsoft.com/office/drawing/2014/main" id="{34081093-35C5-5D81-2CC5-46C29B150669}"/>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sp>
          <p:nvSpPr>
            <p:cNvPr id="137" name="フリーフォーム: 図形 188">
              <a:extLst>
                <a:ext uri="{FF2B5EF4-FFF2-40B4-BE49-F238E27FC236}">
                  <a16:creationId xmlns:a16="http://schemas.microsoft.com/office/drawing/2014/main" id="{81F903F2-7532-3944-D601-28D98803C3E2}"/>
                </a:ext>
              </a:extLst>
            </p:cNvPr>
            <p:cNvSpPr/>
            <p:nvPr/>
          </p:nvSpPr>
          <p:spPr>
            <a:xfrm flipH="1">
              <a:off x="5175136" y="1664385"/>
              <a:ext cx="576305" cy="411565"/>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nvGrpSpPr>
            <p:cNvPr id="138" name="グループ化 137">
              <a:extLst>
                <a:ext uri="{FF2B5EF4-FFF2-40B4-BE49-F238E27FC236}">
                  <a16:creationId xmlns:a16="http://schemas.microsoft.com/office/drawing/2014/main" id="{1D834C5C-FF79-6D82-C082-BED2005D002F}"/>
                </a:ext>
              </a:extLst>
            </p:cNvPr>
            <p:cNvGrpSpPr/>
            <p:nvPr/>
          </p:nvGrpSpPr>
          <p:grpSpPr>
            <a:xfrm rot="19200000">
              <a:off x="4839492" y="5872711"/>
              <a:ext cx="973384" cy="411565"/>
              <a:chOff x="2639616" y="4996298"/>
              <a:chExt cx="1263693" cy="534313"/>
            </a:xfrm>
            <a:grpFill/>
          </p:grpSpPr>
          <p:sp>
            <p:nvSpPr>
              <p:cNvPr id="139" name="フリーフォーム: 図形 190">
                <a:extLst>
                  <a:ext uri="{FF2B5EF4-FFF2-40B4-BE49-F238E27FC236}">
                    <a16:creationId xmlns:a16="http://schemas.microsoft.com/office/drawing/2014/main" id="{6276FAE1-D411-6EA2-9A83-78FFCFF670C2}"/>
                  </a:ext>
                </a:extLst>
              </p:cNvPr>
              <p:cNvSpPr/>
              <p:nvPr/>
            </p:nvSpPr>
            <p:spPr>
              <a:xfrm rot="1800000">
                <a:off x="2639616"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sp>
            <p:nvSpPr>
              <p:cNvPr id="140" name="フリーフォーム: 図形 191">
                <a:extLst>
                  <a:ext uri="{FF2B5EF4-FFF2-40B4-BE49-F238E27FC236}">
                    <a16:creationId xmlns:a16="http://schemas.microsoft.com/office/drawing/2014/main" id="{B2B3A98A-8D77-3AB2-EAE4-0B11377F1680}"/>
                  </a:ext>
                </a:extLst>
              </p:cNvPr>
              <p:cNvSpPr/>
              <p:nvPr/>
            </p:nvSpPr>
            <p:spPr>
              <a:xfrm rot="19800000" flipH="1">
                <a:off x="3155123" y="4996298"/>
                <a:ext cx="748186" cy="534313"/>
              </a:xfrm>
              <a:custGeom>
                <a:avLst/>
                <a:gdLst>
                  <a:gd name="connsiteX0" fmla="*/ 246867 w 748186"/>
                  <a:gd name="connsiteY0" fmla="*/ 334910 h 534313"/>
                  <a:gd name="connsiteX1" fmla="*/ 0 w 748186"/>
                  <a:gd name="connsiteY1" fmla="*/ 5333 h 534313"/>
                  <a:gd name="connsiteX2" fmla="*/ 393028 w 748186"/>
                  <a:gd name="connsiteY2" fmla="*/ 128177 h 534313"/>
                  <a:gd name="connsiteX3" fmla="*/ 748186 w 748186"/>
                  <a:gd name="connsiteY3" fmla="*/ 534314 h 534313"/>
                  <a:gd name="connsiteX4" fmla="*/ 246867 w 748186"/>
                  <a:gd name="connsiteY4" fmla="*/ 334910 h 53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86" h="534313">
                    <a:moveTo>
                      <a:pt x="246867" y="334910"/>
                    </a:moveTo>
                    <a:cubicBezTo>
                      <a:pt x="10359" y="167696"/>
                      <a:pt x="0" y="5333"/>
                      <a:pt x="0" y="5333"/>
                    </a:cubicBezTo>
                    <a:cubicBezTo>
                      <a:pt x="0" y="5333"/>
                      <a:pt x="156520" y="-39036"/>
                      <a:pt x="393028" y="128177"/>
                    </a:cubicBezTo>
                    <a:cubicBezTo>
                      <a:pt x="629536" y="295391"/>
                      <a:pt x="748186" y="534314"/>
                      <a:pt x="748186" y="534314"/>
                    </a:cubicBezTo>
                    <a:cubicBezTo>
                      <a:pt x="748186" y="534314"/>
                      <a:pt x="483375" y="502124"/>
                      <a:pt x="246867" y="334910"/>
                    </a:cubicBezTo>
                    <a:close/>
                  </a:path>
                </a:pathLst>
              </a:custGeom>
              <a:grpFill/>
              <a:ln w="19050" cap="flat">
                <a:solidFill>
                  <a:srgbClr val="E3BB5B"/>
                </a:solidFill>
                <a:prstDash val="solid"/>
                <a:miter/>
              </a:ln>
            </p:spPr>
            <p:txBody>
              <a:bodyPr rtlCol="0" anchor="ctr"/>
              <a:lstStyle/>
              <a:p>
                <a:pPr defTabSz="371475"/>
                <a:endParaRPr kumimoji="0" lang="ja-JP" altLang="en-US" sz="1463">
                  <a:solidFill>
                    <a:srgbClr val="383838"/>
                  </a:solidFill>
                  <a:ea typeface="FOT-筑紫A丸ゴシック Std B"/>
                </a:endParaRPr>
              </a:p>
            </p:txBody>
          </p:sp>
        </p:grpSp>
      </p:grpSp>
    </p:spTree>
    <p:extLst>
      <p:ext uri="{BB962C8B-B14F-4D97-AF65-F5344CB8AC3E}">
        <p14:creationId xmlns:p14="http://schemas.microsoft.com/office/powerpoint/2010/main" val="1457503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97DC17EE-B938-637E-D528-D3B6FC4BE387}"/>
              </a:ext>
            </a:extLst>
          </p:cNvPr>
          <p:cNvSpPr/>
          <p:nvPr/>
        </p:nvSpPr>
        <p:spPr>
          <a:xfrm>
            <a:off x="0" y="664991"/>
            <a:ext cx="9906000" cy="1536694"/>
          </a:xfrm>
          <a:prstGeom prst="rect">
            <a:avLst/>
          </a:prstGeom>
          <a:solidFill>
            <a:srgbClr val="E02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四角形: 角を丸くする 77">
            <a:extLst>
              <a:ext uri="{FF2B5EF4-FFF2-40B4-BE49-F238E27FC236}">
                <a16:creationId xmlns:a16="http://schemas.microsoft.com/office/drawing/2014/main" id="{DEE29318-C24D-C4AF-19B5-B628FB937574}"/>
              </a:ext>
            </a:extLst>
          </p:cNvPr>
          <p:cNvSpPr/>
          <p:nvPr/>
        </p:nvSpPr>
        <p:spPr>
          <a:xfrm>
            <a:off x="6719122" y="4791789"/>
            <a:ext cx="3061782" cy="1340526"/>
          </a:xfrm>
          <a:prstGeom prst="roundRect">
            <a:avLst>
              <a:gd name="adj" fmla="val 280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71475">
              <a:lnSpc>
                <a:spcPct val="130000"/>
              </a:lnSpc>
              <a:spcAft>
                <a:spcPts val="488"/>
              </a:spcAft>
            </a:pPr>
            <a:endParaRPr lang="ja-JP" altLang="en-US" sz="1463" dirty="0">
              <a:solidFill>
                <a:srgbClr val="425563"/>
              </a:solidFill>
              <a:latin typeface="Meiryo" panose="020B0604030504040204" pitchFamily="34" charset="-128"/>
              <a:ea typeface="Meiryo" panose="020B0604030504040204" pitchFamily="34" charset="-128"/>
            </a:endParaRPr>
          </a:p>
        </p:txBody>
      </p:sp>
      <p:sp>
        <p:nvSpPr>
          <p:cNvPr id="140" name="四角形: 角を丸くする 35">
            <a:extLst>
              <a:ext uri="{FF2B5EF4-FFF2-40B4-BE49-F238E27FC236}">
                <a16:creationId xmlns:a16="http://schemas.microsoft.com/office/drawing/2014/main" id="{BA3F558A-A158-75B0-9F47-5F060F201643}"/>
              </a:ext>
            </a:extLst>
          </p:cNvPr>
          <p:cNvSpPr/>
          <p:nvPr/>
        </p:nvSpPr>
        <p:spPr>
          <a:xfrm>
            <a:off x="3488354" y="4428835"/>
            <a:ext cx="3061783" cy="900000"/>
          </a:xfrm>
          <a:prstGeom prst="roundRect">
            <a:avLst>
              <a:gd name="adj" fmla="val 5284"/>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71475">
              <a:lnSpc>
                <a:spcPct val="130000"/>
              </a:lnSpc>
              <a:spcAft>
                <a:spcPts val="488"/>
              </a:spcAft>
            </a:pPr>
            <a:endParaRPr lang="ja-JP" altLang="en-US" sz="1463"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42" name="四角形: 角を丸くする 18">
            <a:extLst>
              <a:ext uri="{FF2B5EF4-FFF2-40B4-BE49-F238E27FC236}">
                <a16:creationId xmlns:a16="http://schemas.microsoft.com/office/drawing/2014/main" id="{739BDBE5-8353-62C1-E969-177A6EB221FB}"/>
              </a:ext>
            </a:extLst>
          </p:cNvPr>
          <p:cNvSpPr/>
          <p:nvPr/>
        </p:nvSpPr>
        <p:spPr>
          <a:xfrm>
            <a:off x="3474534" y="5421005"/>
            <a:ext cx="3056711" cy="711309"/>
          </a:xfrm>
          <a:prstGeom prst="roundRect">
            <a:avLst>
              <a:gd name="adj" fmla="val 362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71475">
              <a:lnSpc>
                <a:spcPct val="130000"/>
              </a:lnSpc>
              <a:spcAft>
                <a:spcPts val="488"/>
              </a:spcAft>
            </a:pPr>
            <a:endParaRPr lang="ja-JP" altLang="en-US" sz="1463" dirty="0">
              <a:solidFill>
                <a:srgbClr val="425563"/>
              </a:solidFill>
              <a:latin typeface="Meiryo" panose="020B0604030504040204" pitchFamily="34" charset="-128"/>
              <a:ea typeface="Meiryo" panose="020B0604030504040204" pitchFamily="34" charset="-128"/>
            </a:endParaRPr>
          </a:p>
        </p:txBody>
      </p:sp>
      <p:sp>
        <p:nvSpPr>
          <p:cNvPr id="134" name="四角形: 角を丸くする 18">
            <a:extLst>
              <a:ext uri="{FF2B5EF4-FFF2-40B4-BE49-F238E27FC236}">
                <a16:creationId xmlns:a16="http://schemas.microsoft.com/office/drawing/2014/main" id="{A1714B17-9C8D-C990-0EB3-DE6049AE2CC9}"/>
              </a:ext>
            </a:extLst>
          </p:cNvPr>
          <p:cNvSpPr/>
          <p:nvPr/>
        </p:nvSpPr>
        <p:spPr>
          <a:xfrm>
            <a:off x="284766" y="5421005"/>
            <a:ext cx="3056711" cy="711309"/>
          </a:xfrm>
          <a:prstGeom prst="roundRect">
            <a:avLst>
              <a:gd name="adj" fmla="val 362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71475">
              <a:lnSpc>
                <a:spcPct val="130000"/>
              </a:lnSpc>
              <a:spcAft>
                <a:spcPts val="488"/>
              </a:spcAft>
            </a:pPr>
            <a:endParaRPr lang="ja-JP" altLang="en-US" sz="1463" dirty="0">
              <a:solidFill>
                <a:srgbClr val="425563"/>
              </a:solidFill>
              <a:latin typeface="Meiryo" panose="020B0604030504040204" pitchFamily="34" charset="-128"/>
              <a:ea typeface="Meiryo" panose="020B0604030504040204" pitchFamily="34" charset="-128"/>
            </a:endParaRPr>
          </a:p>
        </p:txBody>
      </p:sp>
      <p:sp>
        <p:nvSpPr>
          <p:cNvPr id="14" name="四角形: 角を丸くする 18">
            <a:extLst>
              <a:ext uri="{FF2B5EF4-FFF2-40B4-BE49-F238E27FC236}">
                <a16:creationId xmlns:a16="http://schemas.microsoft.com/office/drawing/2014/main" id="{013A58B2-81A0-0F73-30B2-E8484E4F6F68}"/>
              </a:ext>
            </a:extLst>
          </p:cNvPr>
          <p:cNvSpPr/>
          <p:nvPr/>
        </p:nvSpPr>
        <p:spPr>
          <a:xfrm>
            <a:off x="284766" y="2750338"/>
            <a:ext cx="3056711" cy="990750"/>
          </a:xfrm>
          <a:prstGeom prst="roundRect">
            <a:avLst>
              <a:gd name="adj" fmla="val 5115"/>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71475">
              <a:lnSpc>
                <a:spcPct val="130000"/>
              </a:lnSpc>
              <a:spcAft>
                <a:spcPts val="488"/>
              </a:spcAft>
            </a:pPr>
            <a:endParaRPr lang="ja-JP" altLang="en-US" sz="1463" dirty="0">
              <a:solidFill>
                <a:srgbClr val="425563"/>
              </a:solidFill>
              <a:latin typeface="Meiryo" panose="020B0604030504040204" pitchFamily="34" charset="-128"/>
              <a:ea typeface="Meiryo" panose="020B0604030504040204" pitchFamily="34" charset="-128"/>
            </a:endParaRPr>
          </a:p>
        </p:txBody>
      </p:sp>
      <p:sp>
        <p:nvSpPr>
          <p:cNvPr id="133" name="四角形: 角を丸くする 18">
            <a:extLst>
              <a:ext uri="{FF2B5EF4-FFF2-40B4-BE49-F238E27FC236}">
                <a16:creationId xmlns:a16="http://schemas.microsoft.com/office/drawing/2014/main" id="{3E6AC971-751A-E3D0-37C4-5F58C15CB56A}"/>
              </a:ext>
            </a:extLst>
          </p:cNvPr>
          <p:cNvSpPr/>
          <p:nvPr/>
        </p:nvSpPr>
        <p:spPr>
          <a:xfrm>
            <a:off x="284766" y="3799269"/>
            <a:ext cx="3056711" cy="1558996"/>
          </a:xfrm>
          <a:prstGeom prst="roundRect">
            <a:avLst>
              <a:gd name="adj" fmla="val 1907"/>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71475">
              <a:lnSpc>
                <a:spcPct val="130000"/>
              </a:lnSpc>
              <a:spcAft>
                <a:spcPts val="488"/>
              </a:spcAft>
            </a:pPr>
            <a:endParaRPr lang="ja-JP" altLang="en-US" sz="1463" dirty="0">
              <a:solidFill>
                <a:srgbClr val="425563"/>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536AD98E-4644-7BC8-C1D9-0BB6D93D7657}"/>
              </a:ext>
            </a:extLst>
          </p:cNvPr>
          <p:cNvSpPr txBox="1"/>
          <p:nvPr/>
        </p:nvSpPr>
        <p:spPr>
          <a:xfrm>
            <a:off x="568978" y="150722"/>
            <a:ext cx="1954381" cy="400110"/>
          </a:xfrm>
          <a:prstGeom prst="rect">
            <a:avLst/>
          </a:prstGeom>
          <a:noFill/>
        </p:spPr>
        <p:txBody>
          <a:bodyPr wrap="none" rtlCol="0">
            <a:spAutoFit/>
          </a:bodyPr>
          <a:lstStyle/>
          <a:p>
            <a:r>
              <a:rPr lang="ja-JP" altLang="en-US" sz="2000" b="1" spc="300" dirty="0">
                <a:solidFill>
                  <a:srgbClr val="E0232F"/>
                </a:solidFill>
                <a:latin typeface="Meiryo" panose="020B0604030504040204" pitchFamily="34" charset="-128"/>
                <a:ea typeface="Meiryo" panose="020B0604030504040204" pitchFamily="34" charset="-128"/>
              </a:rPr>
              <a:t>実施企業実績</a:t>
            </a:r>
            <a:endParaRPr kumimoji="1" lang="ja-JP" altLang="en-US" sz="2000" b="1" spc="300" dirty="0">
              <a:solidFill>
                <a:srgbClr val="E0232F"/>
              </a:solidFill>
              <a:latin typeface="Meiryo" panose="020B0604030504040204" pitchFamily="34" charset="-128"/>
              <a:ea typeface="Meiryo" panose="020B0604030504040204" pitchFamily="34" charset="-128"/>
            </a:endParaRPr>
          </a:p>
        </p:txBody>
      </p:sp>
      <p:sp>
        <p:nvSpPr>
          <p:cNvPr id="21" name="正方形/長方形 20">
            <a:extLst>
              <a:ext uri="{FF2B5EF4-FFF2-40B4-BE49-F238E27FC236}">
                <a16:creationId xmlns:a16="http://schemas.microsoft.com/office/drawing/2014/main" id="{BC891973-081E-CCDB-BAD5-D4ECEF31D27B}"/>
              </a:ext>
            </a:extLst>
          </p:cNvPr>
          <p:cNvSpPr/>
          <p:nvPr/>
        </p:nvSpPr>
        <p:spPr>
          <a:xfrm>
            <a:off x="266818" y="2995737"/>
            <a:ext cx="3074659" cy="50046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積水ハウス株式会社</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株式</a:t>
            </a:r>
            <a:r>
              <a:rPr lang="ja-JP" altLang="en-US" sz="800" dirty="0">
                <a:solidFill>
                  <a:srgbClr val="404040"/>
                </a:solidFill>
                <a:latin typeface="Meiryo" panose="020B0604030504040204" pitchFamily="34" charset="-128"/>
                <a:ea typeface="Meiryo" panose="020B0604030504040204" pitchFamily="34" charset="-128"/>
              </a:rPr>
              <a:t>会社アイダ設計</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株式会社アネシス</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近鉄不動産株式会社</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エスティーシー</a:t>
            </a:r>
            <a:r>
              <a:rPr lang="ja-JP" altLang="en-US" sz="800" dirty="0">
                <a:solidFill>
                  <a:srgbClr val="404040"/>
                </a:solidFill>
                <a:latin typeface="Meiryo" panose="020B0604030504040204" pitchFamily="34" charset="-128"/>
                <a:ea typeface="Meiryo" panose="020B0604030504040204" pitchFamily="34" charset="-128"/>
              </a:rPr>
              <a:t>株式会社</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株式会社ファジー・アド・オフィス</a:t>
            </a:r>
            <a:endParaRPr lang="en-US" altLang="ja-JP" sz="800" dirty="0">
              <a:solidFill>
                <a:srgbClr val="404040"/>
              </a:solidFill>
              <a:latin typeface="Meiryo" panose="020B0604030504040204" pitchFamily="34" charset="-128"/>
              <a:ea typeface="Meiryo" panose="020B0604030504040204" pitchFamily="34" charset="-128"/>
            </a:endParaRPr>
          </a:p>
        </p:txBody>
      </p:sp>
      <p:sp>
        <p:nvSpPr>
          <p:cNvPr id="23" name="四角形: 角を丸くする 35">
            <a:extLst>
              <a:ext uri="{FF2B5EF4-FFF2-40B4-BE49-F238E27FC236}">
                <a16:creationId xmlns:a16="http://schemas.microsoft.com/office/drawing/2014/main" id="{3E3ACD9D-8DDE-1DE9-1D8F-75C057EA8F3A}"/>
              </a:ext>
            </a:extLst>
          </p:cNvPr>
          <p:cNvSpPr/>
          <p:nvPr/>
        </p:nvSpPr>
        <p:spPr>
          <a:xfrm>
            <a:off x="3488354" y="2750337"/>
            <a:ext cx="3061783" cy="1584000"/>
          </a:xfrm>
          <a:prstGeom prst="roundRect">
            <a:avLst>
              <a:gd name="adj" fmla="val 280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71475">
              <a:lnSpc>
                <a:spcPct val="130000"/>
              </a:lnSpc>
              <a:spcAft>
                <a:spcPts val="488"/>
              </a:spcAft>
            </a:pPr>
            <a:endParaRPr lang="ja-JP" altLang="en-US" sz="1463" dirty="0">
              <a:solidFill>
                <a:srgbClr val="425563"/>
              </a:solidFill>
              <a:latin typeface="Meiryo" panose="020B0604030504040204" pitchFamily="34" charset="-128"/>
              <a:ea typeface="Meiryo" panose="020B0604030504040204" pitchFamily="34" charset="-128"/>
            </a:endParaRPr>
          </a:p>
        </p:txBody>
      </p:sp>
      <p:sp>
        <p:nvSpPr>
          <p:cNvPr id="26" name="四角形: 角を丸くする 77">
            <a:extLst>
              <a:ext uri="{FF2B5EF4-FFF2-40B4-BE49-F238E27FC236}">
                <a16:creationId xmlns:a16="http://schemas.microsoft.com/office/drawing/2014/main" id="{918764DB-7E82-8B08-495C-5330AE579A35}"/>
              </a:ext>
            </a:extLst>
          </p:cNvPr>
          <p:cNvSpPr/>
          <p:nvPr/>
        </p:nvSpPr>
        <p:spPr>
          <a:xfrm>
            <a:off x="6719122" y="2750337"/>
            <a:ext cx="3061782" cy="1959289"/>
          </a:xfrm>
          <a:prstGeom prst="roundRect">
            <a:avLst>
              <a:gd name="adj" fmla="val 280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71475">
              <a:lnSpc>
                <a:spcPct val="130000"/>
              </a:lnSpc>
              <a:spcAft>
                <a:spcPts val="488"/>
              </a:spcAft>
            </a:pPr>
            <a:endParaRPr lang="ja-JP" altLang="en-US" sz="1463" dirty="0">
              <a:solidFill>
                <a:srgbClr val="425563"/>
              </a:solidFill>
              <a:latin typeface="Meiryo" panose="020B0604030504040204" pitchFamily="34" charset="-128"/>
              <a:ea typeface="Meiryo" panose="020B0604030504040204" pitchFamily="34" charset="-128"/>
            </a:endParaRPr>
          </a:p>
        </p:txBody>
      </p:sp>
      <p:sp>
        <p:nvSpPr>
          <p:cNvPr id="38" name="テキスト ボックス 37">
            <a:extLst>
              <a:ext uri="{FF2B5EF4-FFF2-40B4-BE49-F238E27FC236}">
                <a16:creationId xmlns:a16="http://schemas.microsoft.com/office/drawing/2014/main" id="{FBFF88D1-5979-534B-EF05-03D27A0FC4F1}"/>
              </a:ext>
            </a:extLst>
          </p:cNvPr>
          <p:cNvSpPr txBox="1"/>
          <p:nvPr/>
        </p:nvSpPr>
        <p:spPr>
          <a:xfrm>
            <a:off x="1339810" y="1611407"/>
            <a:ext cx="3505691" cy="481670"/>
          </a:xfrm>
          <a:prstGeom prst="rect">
            <a:avLst/>
          </a:prstGeom>
          <a:noFill/>
        </p:spPr>
        <p:txBody>
          <a:bodyPr wrap="square">
            <a:spAutoFit/>
          </a:bodyPr>
          <a:lstStyle/>
          <a:p>
            <a:pPr marL="0" marR="0" lvl="0" indent="0" defTabSz="914400" rtl="0" eaLnBrk="1" fontAlgn="auto" latinLnBrk="0" hangingPunct="1">
              <a:lnSpc>
                <a:spcPct val="120000"/>
              </a:lnSpc>
              <a:spcBef>
                <a:spcPts val="0"/>
              </a:spcBef>
              <a:spcAft>
                <a:spcPts val="300"/>
              </a:spcAft>
              <a:buClrTx/>
              <a:buSzTx/>
              <a:buFontTx/>
              <a:buNone/>
              <a:tabLst/>
              <a:defRPr/>
            </a:pPr>
            <a:r>
              <a:rPr kumimoji="1" lang="ja-JP" altLang="en-US" sz="2200" b="1" u="none" strike="noStrike" kern="1200" cap="none" spc="100" normalizeH="0" noProof="0" dirty="0">
                <a:ln>
                  <a:noFill/>
                </a:ln>
                <a:solidFill>
                  <a:srgbClr val="FFFF00"/>
                </a:solidFill>
                <a:effectLst/>
                <a:uLnTx/>
                <a:uFillTx/>
                <a:latin typeface="Meiryo" panose="020B0604030504040204" pitchFamily="34" charset="-128"/>
                <a:ea typeface="Meiryo" panose="020B0604030504040204" pitchFamily="34" charset="-128"/>
              </a:rPr>
              <a:t>ワンストップ案件数</a:t>
            </a:r>
            <a:endParaRPr kumimoji="1" lang="en-US" altLang="ja-JP" sz="2200" b="1" u="none" strike="noStrike" kern="1200" cap="none" spc="100" normalizeH="0" noProof="0" dirty="0">
              <a:ln>
                <a:noFill/>
              </a:ln>
              <a:solidFill>
                <a:srgbClr val="FFFF00"/>
              </a:solidFill>
              <a:effectLst/>
              <a:uLnTx/>
              <a:uFillTx/>
              <a:latin typeface="Meiryo" panose="020B0604030504040204" pitchFamily="34" charset="-128"/>
              <a:ea typeface="Meiryo" panose="020B0604030504040204" pitchFamily="34" charset="-128"/>
            </a:endParaRPr>
          </a:p>
        </p:txBody>
      </p:sp>
      <p:sp>
        <p:nvSpPr>
          <p:cNvPr id="39" name="正方形/長方形 38">
            <a:extLst>
              <a:ext uri="{FF2B5EF4-FFF2-40B4-BE49-F238E27FC236}">
                <a16:creationId xmlns:a16="http://schemas.microsoft.com/office/drawing/2014/main" id="{8BC30E46-C49B-864D-931A-76B162E3778B}"/>
              </a:ext>
            </a:extLst>
          </p:cNvPr>
          <p:cNvSpPr/>
          <p:nvPr/>
        </p:nvSpPr>
        <p:spPr>
          <a:xfrm>
            <a:off x="266819" y="5691614"/>
            <a:ext cx="3116280" cy="4007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Ins="90000" numCol="2" rtlCol="0" anchor="t"/>
          <a:lstStyle/>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株式会社ファンケル</a:t>
            </a: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株式会社オオスキ現場市場</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株式会社ベルーナ</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シックスセンスラボ株式会社</a:t>
            </a:r>
            <a:endParaRPr lang="en-US" altLang="ja-JP" sz="800" dirty="0">
              <a:solidFill>
                <a:srgbClr val="404040"/>
              </a:solidFill>
              <a:latin typeface="Meiryo" panose="020B0604030504040204" pitchFamily="34" charset="-128"/>
              <a:ea typeface="Meiryo" panose="020B0604030504040204" pitchFamily="34" charset="-128"/>
            </a:endParaRPr>
          </a:p>
        </p:txBody>
      </p:sp>
      <p:sp>
        <p:nvSpPr>
          <p:cNvPr id="60" name="正方形/長方形 59">
            <a:extLst>
              <a:ext uri="{FF2B5EF4-FFF2-40B4-BE49-F238E27FC236}">
                <a16:creationId xmlns:a16="http://schemas.microsoft.com/office/drawing/2014/main" id="{48C46368-BC8B-199B-0D5D-B1ABDE267B31}"/>
              </a:ext>
            </a:extLst>
          </p:cNvPr>
          <p:cNvSpPr/>
          <p:nvPr/>
        </p:nvSpPr>
        <p:spPr>
          <a:xfrm>
            <a:off x="273988" y="4077402"/>
            <a:ext cx="1513442" cy="13083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神奈川大学</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学校法人順正学園</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びわこリハビリテーション専門職大学</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株式会社 公文教育研究会</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株式会社 朝日出版社</a:t>
            </a:r>
            <a:endParaRPr lang="en-US" altLang="ja-JP" sz="800" dirty="0">
              <a:solidFill>
                <a:srgbClr val="404040"/>
              </a:solidFill>
              <a:latin typeface="Meiryo" panose="020B0604030504040204" pitchFamily="34" charset="-128"/>
              <a:ea typeface="Meiryo" panose="020B0604030504040204" pitchFamily="34" charset="-128"/>
            </a:endParaRPr>
          </a:p>
        </p:txBody>
      </p:sp>
      <p:sp>
        <p:nvSpPr>
          <p:cNvPr id="62" name="正方形/長方形 61">
            <a:extLst>
              <a:ext uri="{FF2B5EF4-FFF2-40B4-BE49-F238E27FC236}">
                <a16:creationId xmlns:a16="http://schemas.microsoft.com/office/drawing/2014/main" id="{8854908E-47B5-6D35-7C7D-20C5C2A2F007}"/>
              </a:ext>
            </a:extLst>
          </p:cNvPr>
          <p:cNvSpPr/>
          <p:nvPr/>
        </p:nvSpPr>
        <p:spPr>
          <a:xfrm>
            <a:off x="3431292" y="5691614"/>
            <a:ext cx="3116280" cy="4007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全日本空輸株式会社</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b="0" i="0">
                <a:solidFill>
                  <a:srgbClr val="404040"/>
                </a:solidFill>
                <a:effectLst/>
                <a:latin typeface="Meiryo" panose="020B0604030504040204" pitchFamily="34" charset="-128"/>
                <a:ea typeface="Meiryo" panose="020B0604030504040204" pitchFamily="34" charset="-128"/>
              </a:rPr>
              <a:t>九州旅客鉄道株式会社</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日本航空株式会社</a:t>
            </a:r>
            <a:endParaRPr lang="en-US" altLang="ja-JP" sz="800" dirty="0">
              <a:solidFill>
                <a:srgbClr val="404040"/>
              </a:solidFill>
              <a:latin typeface="Meiryo" panose="020B0604030504040204" pitchFamily="34" charset="-128"/>
              <a:ea typeface="Meiryo" panose="020B0604030504040204" pitchFamily="34" charset="-128"/>
            </a:endParaRPr>
          </a:p>
          <a:p>
            <a:pPr marL="36000" defTabSz="371475">
              <a:spcAft>
                <a:spcPts val="488"/>
              </a:spcAft>
            </a:pPr>
            <a:r>
              <a:rPr lang="ja-JP" altLang="en-US" sz="800">
                <a:solidFill>
                  <a:srgbClr val="404040"/>
                </a:solidFill>
                <a:latin typeface="Meiryo" panose="020B0604030504040204" pitchFamily="34" charset="-128"/>
                <a:ea typeface="Meiryo" panose="020B0604030504040204" pitchFamily="34" charset="-128"/>
              </a:rPr>
              <a:t>★</a:t>
            </a:r>
            <a:r>
              <a:rPr lang="ja-JP" altLang="en-US" sz="800" dirty="0">
                <a:solidFill>
                  <a:srgbClr val="404040"/>
                </a:solidFill>
                <a:latin typeface="Meiryo" panose="020B0604030504040204" pitchFamily="34" charset="-128"/>
                <a:ea typeface="Meiryo" panose="020B0604030504040204" pitchFamily="34" charset="-128"/>
              </a:rPr>
              <a:t>国内自動車メーカー６社</a:t>
            </a:r>
            <a:endParaRPr lang="en-US" altLang="ja-JP" sz="800" dirty="0">
              <a:solidFill>
                <a:srgbClr val="404040"/>
              </a:solidFill>
              <a:latin typeface="Meiryo" panose="020B0604030504040204" pitchFamily="34" charset="-128"/>
              <a:ea typeface="Meiryo" panose="020B0604030504040204" pitchFamily="34" charset="-128"/>
            </a:endParaRPr>
          </a:p>
        </p:txBody>
      </p:sp>
      <p:sp>
        <p:nvSpPr>
          <p:cNvPr id="63" name="正方形/長方形 62">
            <a:extLst>
              <a:ext uri="{FF2B5EF4-FFF2-40B4-BE49-F238E27FC236}">
                <a16:creationId xmlns:a16="http://schemas.microsoft.com/office/drawing/2014/main" id="{1A227C36-4A5B-8399-E100-042A8FB891AF}"/>
              </a:ext>
            </a:extLst>
          </p:cNvPr>
          <p:cNvSpPr/>
          <p:nvPr/>
        </p:nvSpPr>
        <p:spPr>
          <a:xfrm>
            <a:off x="1702265" y="4048827"/>
            <a:ext cx="1513442" cy="13083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学校法人藍野大学</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純真学園大学</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株式会社全教研</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一般社団法人経理士協会</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福岡県自動車学校</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株式会社立部総合リアルエステートサービス</a:t>
            </a:r>
            <a:endParaRPr lang="ja-JP" altLang="en-US" sz="800" dirty="0">
              <a:solidFill>
                <a:srgbClr val="404040"/>
              </a:solidFill>
              <a:latin typeface="Meiryo" panose="020B0604030504040204" pitchFamily="34" charset="-128"/>
              <a:ea typeface="Meiryo" panose="020B0604030504040204" pitchFamily="34" charset="-128"/>
            </a:endParaRPr>
          </a:p>
        </p:txBody>
      </p:sp>
      <p:sp>
        <p:nvSpPr>
          <p:cNvPr id="64" name="正方形/長方形 63">
            <a:extLst>
              <a:ext uri="{FF2B5EF4-FFF2-40B4-BE49-F238E27FC236}">
                <a16:creationId xmlns:a16="http://schemas.microsoft.com/office/drawing/2014/main" id="{E58AF1C8-95D6-D9EC-B9ED-7C4D1E09E6E9}"/>
              </a:ext>
            </a:extLst>
          </p:cNvPr>
          <p:cNvSpPr/>
          <p:nvPr/>
        </p:nvSpPr>
        <p:spPr>
          <a:xfrm>
            <a:off x="3453349" y="2995737"/>
            <a:ext cx="1513442" cy="16302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クラシエ株式会社</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株式会社イデックスオート・ジャパン</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株式会社ジョイカルジャパン</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永伸商事株式会社</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オーテックス</a:t>
            </a:r>
            <a:r>
              <a:rPr lang="en-US" altLang="ja-JP" sz="800" dirty="0">
                <a:solidFill>
                  <a:srgbClr val="404040"/>
                </a:solidFill>
                <a:latin typeface="Meiryo" panose="020B0604030504040204" pitchFamily="34" charset="-128"/>
                <a:ea typeface="Meiryo" panose="020B0604030504040204" pitchFamily="34" charset="-128"/>
              </a:rPr>
              <a:t>24</a:t>
            </a:r>
            <a:r>
              <a:rPr lang="ja-JP" altLang="en-US" sz="800">
                <a:solidFill>
                  <a:srgbClr val="404040"/>
                </a:solidFill>
                <a:latin typeface="Meiryo" panose="020B0604030504040204" pitchFamily="34" charset="-128"/>
                <a:ea typeface="Meiryo" panose="020B0604030504040204" pitchFamily="34" charset="-128"/>
              </a:rPr>
              <a:t>株式会社</a:t>
            </a:r>
            <a:endParaRPr lang="en-US" altLang="ja-JP" sz="800" dirty="0">
              <a:solidFill>
                <a:srgbClr val="404040"/>
              </a:solidFill>
              <a:latin typeface="Meiryo" panose="020B0604030504040204" pitchFamily="34" charset="-128"/>
              <a:ea typeface="Meiryo" panose="020B0604030504040204" pitchFamily="34" charset="-128"/>
            </a:endParaRPr>
          </a:p>
        </p:txBody>
      </p:sp>
      <p:sp>
        <p:nvSpPr>
          <p:cNvPr id="65" name="正方形/長方形 64">
            <a:extLst>
              <a:ext uri="{FF2B5EF4-FFF2-40B4-BE49-F238E27FC236}">
                <a16:creationId xmlns:a16="http://schemas.microsoft.com/office/drawing/2014/main" id="{F8DFD7CF-8302-D950-7B70-B377D62DD98A}"/>
              </a:ext>
            </a:extLst>
          </p:cNvPr>
          <p:cNvSpPr/>
          <p:nvPr/>
        </p:nvSpPr>
        <p:spPr>
          <a:xfrm>
            <a:off x="4892259" y="2995737"/>
            <a:ext cx="1513442" cy="163465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株式会社産業経済新聞社</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住商フーズ株式会社</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株式会社ニッポンダイナミックシステムズ</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蔵王産業株式会社</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en" altLang="ja-JP" sz="800" dirty="0">
                <a:solidFill>
                  <a:srgbClr val="404040"/>
                </a:solidFill>
                <a:latin typeface="Meiryo" panose="020B0604030504040204" pitchFamily="34" charset="-128"/>
                <a:ea typeface="Meiryo" panose="020B0604030504040204" pitchFamily="34" charset="-128"/>
              </a:rPr>
              <a:t>IoT mobile</a:t>
            </a:r>
            <a:r>
              <a:rPr lang="ja-JP" altLang="en-US" sz="800">
                <a:solidFill>
                  <a:srgbClr val="404040"/>
                </a:solidFill>
                <a:latin typeface="Meiryo" panose="020B0604030504040204" pitchFamily="34" charset="-128"/>
                <a:ea typeface="Meiryo" panose="020B0604030504040204" pitchFamily="34" charset="-128"/>
              </a:rPr>
              <a:t>株式会社</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株式会社だい久製麺</a:t>
            </a:r>
            <a:endParaRPr lang="en-US" altLang="ja-JP" sz="800" dirty="0">
              <a:solidFill>
                <a:srgbClr val="404040"/>
              </a:solidFill>
              <a:latin typeface="Meiryo" panose="020B0604030504040204" pitchFamily="34" charset="-128"/>
              <a:ea typeface="Meiryo" panose="020B0604030504040204" pitchFamily="34" charset="-128"/>
            </a:endParaRPr>
          </a:p>
        </p:txBody>
      </p:sp>
      <p:sp>
        <p:nvSpPr>
          <p:cNvPr id="66" name="正方形/長方形 65">
            <a:extLst>
              <a:ext uri="{FF2B5EF4-FFF2-40B4-BE49-F238E27FC236}">
                <a16:creationId xmlns:a16="http://schemas.microsoft.com/office/drawing/2014/main" id="{1B3D8D5E-C173-3023-4A55-DB9A349B58F2}"/>
              </a:ext>
            </a:extLst>
          </p:cNvPr>
          <p:cNvSpPr/>
          <p:nvPr/>
        </p:nvSpPr>
        <p:spPr>
          <a:xfrm>
            <a:off x="3453349" y="4714102"/>
            <a:ext cx="1590366" cy="100919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ほけんの窓口グループ株式会社</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株式会社西日本シティ銀行</a:t>
            </a:r>
            <a:endParaRPr lang="en-US" altLang="ja-JP" sz="800" dirty="0">
              <a:solidFill>
                <a:srgbClr val="404040"/>
              </a:solidFill>
              <a:latin typeface="Meiryo" panose="020B0604030504040204" pitchFamily="34" charset="-128"/>
              <a:ea typeface="Meiryo" panose="020B0604030504040204" pitchFamily="34" charset="-128"/>
            </a:endParaRPr>
          </a:p>
        </p:txBody>
      </p:sp>
      <p:sp>
        <p:nvSpPr>
          <p:cNvPr id="68" name="正方形/長方形 67">
            <a:extLst>
              <a:ext uri="{FF2B5EF4-FFF2-40B4-BE49-F238E27FC236}">
                <a16:creationId xmlns:a16="http://schemas.microsoft.com/office/drawing/2014/main" id="{221B1F99-89DD-5BBB-7B1B-343C3A84A0A3}"/>
              </a:ext>
            </a:extLst>
          </p:cNvPr>
          <p:cNvSpPr/>
          <p:nvPr/>
        </p:nvSpPr>
        <p:spPr>
          <a:xfrm>
            <a:off x="6747258" y="2995737"/>
            <a:ext cx="1513442" cy="17053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三井ショッピングパーク（ららぽーと）</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i="0">
                <a:solidFill>
                  <a:srgbClr val="404040"/>
                </a:solidFill>
                <a:effectLst/>
                <a:latin typeface="Meiryo" panose="020B0604030504040204" pitchFamily="34" charset="-128"/>
                <a:ea typeface="Meiryo" panose="020B0604030504040204" pitchFamily="34" charset="-128"/>
              </a:rPr>
              <a:t>株式会社博多</a:t>
            </a:r>
            <a:r>
              <a:rPr lang="ja-JP" altLang="en-US" sz="800" i="0" dirty="0">
                <a:solidFill>
                  <a:srgbClr val="404040"/>
                </a:solidFill>
                <a:effectLst/>
                <a:latin typeface="Meiryo" panose="020B0604030504040204" pitchFamily="34" charset="-128"/>
                <a:ea typeface="Meiryo" panose="020B0604030504040204" pitchFamily="34" charset="-128"/>
              </a:rPr>
              <a:t>大丸</a:t>
            </a:r>
            <a:endParaRPr lang="en-US" altLang="ja-JP" sz="800" i="0" dirty="0">
              <a:solidFill>
                <a:srgbClr val="404040"/>
              </a:solidFill>
              <a:effectLst/>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i="0">
                <a:solidFill>
                  <a:srgbClr val="404040"/>
                </a:solidFill>
                <a:effectLst/>
                <a:latin typeface="Meiryo" panose="020B0604030504040204" pitchFamily="34" charset="-128"/>
                <a:ea typeface="Meiryo" panose="020B0604030504040204" pitchFamily="34" charset="-128"/>
              </a:rPr>
              <a:t>株式会社博</a:t>
            </a:r>
            <a:r>
              <a:rPr lang="ja-JP" altLang="en-US" sz="800" i="0" dirty="0">
                <a:solidFill>
                  <a:srgbClr val="404040"/>
                </a:solidFill>
                <a:effectLst/>
                <a:latin typeface="Meiryo" panose="020B0604030504040204" pitchFamily="34" charset="-128"/>
                <a:ea typeface="Meiryo" panose="020B0604030504040204" pitchFamily="34" charset="-128"/>
              </a:rPr>
              <a:t>多ステーションビル（マイング）</a:t>
            </a:r>
            <a:endParaRPr lang="en-US" altLang="ja-JP" sz="800" i="0" dirty="0">
              <a:solidFill>
                <a:srgbClr val="404040"/>
              </a:solidFill>
              <a:effectLst/>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株式会社エコリング</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愛眼株式会社</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株式会社ランドロームジャパン</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株式会社かねふく</a:t>
            </a:r>
            <a:endParaRPr lang="en-US" altLang="ja-JP" sz="800" dirty="0">
              <a:solidFill>
                <a:srgbClr val="404040"/>
              </a:solidFill>
              <a:latin typeface="Meiryo" panose="020B0604030504040204" pitchFamily="34" charset="-128"/>
              <a:ea typeface="Meiryo" panose="020B0604030504040204" pitchFamily="34" charset="-128"/>
            </a:endParaRPr>
          </a:p>
        </p:txBody>
      </p:sp>
      <p:sp>
        <p:nvSpPr>
          <p:cNvPr id="71" name="正方形/長方形 70">
            <a:extLst>
              <a:ext uri="{FF2B5EF4-FFF2-40B4-BE49-F238E27FC236}">
                <a16:creationId xmlns:a16="http://schemas.microsoft.com/office/drawing/2014/main" id="{80A8C985-ECD7-2C3E-A75D-36590D9BB3B6}"/>
              </a:ext>
            </a:extLst>
          </p:cNvPr>
          <p:cNvSpPr/>
          <p:nvPr/>
        </p:nvSpPr>
        <p:spPr>
          <a:xfrm>
            <a:off x="6747258" y="5127406"/>
            <a:ext cx="1100161" cy="83058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経済産業省</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千葉県</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福島県</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北海道恵庭市</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福岡県福岡市</a:t>
            </a:r>
            <a:endParaRPr lang="en-US" altLang="ja-JP" sz="800" dirty="0">
              <a:solidFill>
                <a:srgbClr val="404040"/>
              </a:solidFill>
              <a:latin typeface="Meiryo" panose="020B0604030504040204" pitchFamily="34" charset="-128"/>
              <a:ea typeface="Meiryo" panose="020B0604030504040204" pitchFamily="34" charset="-128"/>
            </a:endParaRPr>
          </a:p>
        </p:txBody>
      </p:sp>
      <p:sp>
        <p:nvSpPr>
          <p:cNvPr id="72" name="正方形/長方形 71">
            <a:extLst>
              <a:ext uri="{FF2B5EF4-FFF2-40B4-BE49-F238E27FC236}">
                <a16:creationId xmlns:a16="http://schemas.microsoft.com/office/drawing/2014/main" id="{7C4870A6-59D9-91FF-3896-E57B633D670F}"/>
              </a:ext>
            </a:extLst>
          </p:cNvPr>
          <p:cNvSpPr/>
          <p:nvPr/>
        </p:nvSpPr>
        <p:spPr>
          <a:xfrm>
            <a:off x="7847419" y="5127406"/>
            <a:ext cx="975274" cy="96498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東京都</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北海道</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愛知県</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大阪府豊中市</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宮崎県都城市</a:t>
            </a:r>
            <a:endParaRPr lang="en-US" altLang="ja-JP" sz="800" dirty="0">
              <a:solidFill>
                <a:srgbClr val="404040"/>
              </a:solidFill>
              <a:latin typeface="Meiryo" panose="020B0604030504040204" pitchFamily="34" charset="-128"/>
              <a:ea typeface="Meiryo" panose="020B0604030504040204" pitchFamily="34" charset="-128"/>
            </a:endParaRPr>
          </a:p>
        </p:txBody>
      </p:sp>
      <p:sp>
        <p:nvSpPr>
          <p:cNvPr id="73" name="正方形/長方形 72">
            <a:extLst>
              <a:ext uri="{FF2B5EF4-FFF2-40B4-BE49-F238E27FC236}">
                <a16:creationId xmlns:a16="http://schemas.microsoft.com/office/drawing/2014/main" id="{2738C9A0-4051-F45E-64EA-55639F9F0274}"/>
              </a:ext>
            </a:extLst>
          </p:cNvPr>
          <p:cNvSpPr/>
          <p:nvPr/>
        </p:nvSpPr>
        <p:spPr>
          <a:xfrm>
            <a:off x="8790695" y="5127405"/>
            <a:ext cx="975274" cy="100490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埼玉県</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福岡県</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熊本県</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山口県宇部市</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福岡県宇美町</a:t>
            </a:r>
            <a:endParaRPr lang="en-US" altLang="ja-JP" sz="800" dirty="0">
              <a:solidFill>
                <a:srgbClr val="404040"/>
              </a:solidFill>
              <a:latin typeface="Meiryo" panose="020B0604030504040204" pitchFamily="34" charset="-128"/>
              <a:ea typeface="Meiryo" panose="020B0604030504040204" pitchFamily="34" charset="-128"/>
            </a:endParaRPr>
          </a:p>
        </p:txBody>
      </p:sp>
      <p:grpSp>
        <p:nvGrpSpPr>
          <p:cNvPr id="136" name="グループ化 135">
            <a:extLst>
              <a:ext uri="{FF2B5EF4-FFF2-40B4-BE49-F238E27FC236}">
                <a16:creationId xmlns:a16="http://schemas.microsoft.com/office/drawing/2014/main" id="{BBCD5DC2-CB96-E6A7-62AD-AA14040BE0A0}"/>
              </a:ext>
            </a:extLst>
          </p:cNvPr>
          <p:cNvGrpSpPr/>
          <p:nvPr/>
        </p:nvGrpSpPr>
        <p:grpSpPr>
          <a:xfrm>
            <a:off x="1433003" y="1332800"/>
            <a:ext cx="2326180" cy="288000"/>
            <a:chOff x="1634338" y="1631087"/>
            <a:chExt cx="2367291" cy="288000"/>
          </a:xfrm>
        </p:grpSpPr>
        <p:sp>
          <p:nvSpPr>
            <p:cNvPr id="74" name="ホームベース 73">
              <a:extLst>
                <a:ext uri="{FF2B5EF4-FFF2-40B4-BE49-F238E27FC236}">
                  <a16:creationId xmlns:a16="http://schemas.microsoft.com/office/drawing/2014/main" id="{D9B645BD-BBAE-9DE0-01CF-FDB67C1D9C21}"/>
                </a:ext>
              </a:extLst>
            </p:cNvPr>
            <p:cNvSpPr/>
            <p:nvPr/>
          </p:nvSpPr>
          <p:spPr>
            <a:xfrm>
              <a:off x="1634338" y="1631087"/>
              <a:ext cx="800219" cy="288000"/>
            </a:xfrm>
            <a:prstGeom prst="homePlate">
              <a:avLst>
                <a:gd name="adj" fmla="val 3283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eiryo" panose="020B0604030504040204" pitchFamily="34" charset="-128"/>
                <a:ea typeface="Meiryo" panose="020B0604030504040204" pitchFamily="34" charset="-128"/>
              </a:endParaRPr>
            </a:p>
          </p:txBody>
        </p:sp>
        <p:sp>
          <p:nvSpPr>
            <p:cNvPr id="75" name="山形 74">
              <a:extLst>
                <a:ext uri="{FF2B5EF4-FFF2-40B4-BE49-F238E27FC236}">
                  <a16:creationId xmlns:a16="http://schemas.microsoft.com/office/drawing/2014/main" id="{FBEA23EB-41AA-3806-BDFA-1D7D22E319D6}"/>
                </a:ext>
              </a:extLst>
            </p:cNvPr>
            <p:cNvSpPr/>
            <p:nvPr/>
          </p:nvSpPr>
          <p:spPr>
            <a:xfrm>
              <a:off x="2359513" y="1631087"/>
              <a:ext cx="854736" cy="288000"/>
            </a:xfrm>
            <a:prstGeom prst="chevron">
              <a:avLst>
                <a:gd name="adj" fmla="val 34983"/>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solidFill>
                <a:latin typeface="Meiryo" panose="020B0604030504040204" pitchFamily="34" charset="-128"/>
                <a:ea typeface="Meiryo" panose="020B0604030504040204" pitchFamily="34" charset="-128"/>
              </a:endParaRPr>
            </a:p>
          </p:txBody>
        </p:sp>
        <p:sp>
          <p:nvSpPr>
            <p:cNvPr id="119" name="山形 118">
              <a:extLst>
                <a:ext uri="{FF2B5EF4-FFF2-40B4-BE49-F238E27FC236}">
                  <a16:creationId xmlns:a16="http://schemas.microsoft.com/office/drawing/2014/main" id="{F2B973EE-17B0-2D97-466C-F049ACAF30C8}"/>
                </a:ext>
              </a:extLst>
            </p:cNvPr>
            <p:cNvSpPr/>
            <p:nvPr/>
          </p:nvSpPr>
          <p:spPr>
            <a:xfrm>
              <a:off x="3138747" y="1631087"/>
              <a:ext cx="862882" cy="288000"/>
            </a:xfrm>
            <a:prstGeom prst="chevron">
              <a:avLst>
                <a:gd name="adj" fmla="val 3283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solidFill>
                <a:latin typeface="Meiryo" panose="020B0604030504040204" pitchFamily="34" charset="-128"/>
                <a:ea typeface="Meiryo" panose="020B0604030504040204" pitchFamily="34" charset="-128"/>
              </a:endParaRPr>
            </a:p>
          </p:txBody>
        </p:sp>
      </p:grpSp>
      <p:sp>
        <p:nvSpPr>
          <p:cNvPr id="120" name="テキスト ボックス 119">
            <a:extLst>
              <a:ext uri="{FF2B5EF4-FFF2-40B4-BE49-F238E27FC236}">
                <a16:creationId xmlns:a16="http://schemas.microsoft.com/office/drawing/2014/main" id="{36317CB6-A1A8-B19C-20E4-EB181D79C68D}"/>
              </a:ext>
            </a:extLst>
          </p:cNvPr>
          <p:cNvSpPr txBox="1"/>
          <p:nvPr/>
        </p:nvSpPr>
        <p:spPr>
          <a:xfrm>
            <a:off x="1438450" y="1351524"/>
            <a:ext cx="737702" cy="276999"/>
          </a:xfrm>
          <a:prstGeom prst="rect">
            <a:avLst/>
          </a:prstGeom>
          <a:noFill/>
        </p:spPr>
        <p:txBody>
          <a:bodyPr wrap="none" rtlCol="0">
            <a:spAutoFit/>
          </a:bodyPr>
          <a:lstStyle/>
          <a:p>
            <a:r>
              <a:rPr kumimoji="1" lang="en-US" altLang="ja-JP" sz="1200" b="1" dirty="0">
                <a:solidFill>
                  <a:schemeClr val="bg1"/>
                </a:solidFill>
                <a:latin typeface="Meiryo" panose="020B0604030504040204" pitchFamily="34" charset="-128"/>
                <a:ea typeface="Meiryo" panose="020B0604030504040204" pitchFamily="34" charset="-128"/>
              </a:rPr>
              <a:t>CM</a:t>
            </a:r>
            <a:r>
              <a:rPr kumimoji="1" lang="ja-JP" altLang="en-US" sz="1200" b="1">
                <a:solidFill>
                  <a:schemeClr val="bg1"/>
                </a:solidFill>
                <a:latin typeface="Meiryo" panose="020B0604030504040204" pitchFamily="34" charset="-128"/>
                <a:ea typeface="Meiryo" panose="020B0604030504040204" pitchFamily="34" charset="-128"/>
              </a:rPr>
              <a:t>制作</a:t>
            </a:r>
          </a:p>
        </p:txBody>
      </p:sp>
      <p:sp>
        <p:nvSpPr>
          <p:cNvPr id="123" name="テキスト ボックス 122">
            <a:extLst>
              <a:ext uri="{FF2B5EF4-FFF2-40B4-BE49-F238E27FC236}">
                <a16:creationId xmlns:a16="http://schemas.microsoft.com/office/drawing/2014/main" id="{7E446FCA-BD5C-24B4-5A4F-526E428111DC}"/>
              </a:ext>
            </a:extLst>
          </p:cNvPr>
          <p:cNvSpPr txBox="1"/>
          <p:nvPr/>
        </p:nvSpPr>
        <p:spPr>
          <a:xfrm>
            <a:off x="2202936" y="1351561"/>
            <a:ext cx="800219" cy="276999"/>
          </a:xfrm>
          <a:prstGeom prst="rect">
            <a:avLst/>
          </a:prstGeom>
          <a:noFill/>
        </p:spPr>
        <p:txBody>
          <a:bodyPr wrap="none" rtlCol="0">
            <a:spAutoFit/>
          </a:bodyPr>
          <a:lstStyle/>
          <a:p>
            <a:r>
              <a:rPr lang="ja-JP" altLang="en-US" sz="1200" b="1">
                <a:solidFill>
                  <a:schemeClr val="bg1"/>
                </a:solidFill>
                <a:latin typeface="Meiryo" panose="020B0604030504040204" pitchFamily="34" charset="-128"/>
                <a:ea typeface="Meiryo" panose="020B0604030504040204" pitchFamily="34" charset="-128"/>
              </a:rPr>
              <a:t>広告出稿</a:t>
            </a:r>
            <a:endParaRPr kumimoji="1" lang="ja-JP" altLang="en-US" sz="1200" b="1">
              <a:solidFill>
                <a:schemeClr val="bg1"/>
              </a:solidFill>
              <a:latin typeface="Meiryo" panose="020B0604030504040204" pitchFamily="34" charset="-128"/>
              <a:ea typeface="Meiryo" panose="020B0604030504040204" pitchFamily="34" charset="-128"/>
            </a:endParaRPr>
          </a:p>
        </p:txBody>
      </p:sp>
      <p:sp>
        <p:nvSpPr>
          <p:cNvPr id="124" name="テキスト ボックス 123">
            <a:extLst>
              <a:ext uri="{FF2B5EF4-FFF2-40B4-BE49-F238E27FC236}">
                <a16:creationId xmlns:a16="http://schemas.microsoft.com/office/drawing/2014/main" id="{50A82C95-23ED-D02D-B7D4-6C258A9A1F33}"/>
              </a:ext>
            </a:extLst>
          </p:cNvPr>
          <p:cNvSpPr txBox="1"/>
          <p:nvPr/>
        </p:nvSpPr>
        <p:spPr>
          <a:xfrm>
            <a:off x="2954317" y="1352183"/>
            <a:ext cx="847897" cy="276999"/>
          </a:xfrm>
          <a:prstGeom prst="rect">
            <a:avLst/>
          </a:prstGeom>
          <a:noFill/>
        </p:spPr>
        <p:txBody>
          <a:bodyPr wrap="square" rtlCol="0">
            <a:spAutoFit/>
          </a:bodyPr>
          <a:lstStyle/>
          <a:p>
            <a:r>
              <a:rPr lang="ja-JP" altLang="en-US" sz="1200" b="1">
                <a:solidFill>
                  <a:schemeClr val="bg1"/>
                </a:solidFill>
                <a:latin typeface="Meiryo" panose="020B0604030504040204" pitchFamily="34" charset="-128"/>
                <a:ea typeface="Meiryo" panose="020B0604030504040204" pitchFamily="34" charset="-128"/>
              </a:rPr>
              <a:t>レポート</a:t>
            </a:r>
            <a:endParaRPr kumimoji="1" lang="ja-JP" altLang="en-US" sz="1200" b="1">
              <a:solidFill>
                <a:schemeClr val="bg1"/>
              </a:solidFill>
              <a:latin typeface="Meiryo" panose="020B0604030504040204" pitchFamily="34" charset="-128"/>
              <a:ea typeface="Meiryo" panose="020B0604030504040204" pitchFamily="34" charset="-128"/>
            </a:endParaRPr>
          </a:p>
        </p:txBody>
      </p:sp>
      <p:sp>
        <p:nvSpPr>
          <p:cNvPr id="125" name="テキスト ボックス 124">
            <a:extLst>
              <a:ext uri="{FF2B5EF4-FFF2-40B4-BE49-F238E27FC236}">
                <a16:creationId xmlns:a16="http://schemas.microsoft.com/office/drawing/2014/main" id="{AAAF4693-F78A-E726-79EC-F2816D221B8C}"/>
              </a:ext>
            </a:extLst>
          </p:cNvPr>
          <p:cNvSpPr txBox="1"/>
          <p:nvPr/>
        </p:nvSpPr>
        <p:spPr>
          <a:xfrm>
            <a:off x="3651182" y="1309467"/>
            <a:ext cx="908224" cy="375487"/>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300"/>
              </a:spcAft>
              <a:buClrTx/>
              <a:buSzTx/>
              <a:buFontTx/>
              <a:buNone/>
              <a:tabLst/>
              <a:defRPr/>
            </a:pPr>
            <a:r>
              <a:rPr kumimoji="1" lang="ja-JP" altLang="en-US" sz="1600" b="1"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までの</a:t>
            </a:r>
            <a:endParaRPr kumimoji="1" lang="en-US" altLang="ja-JP" sz="1600" b="1"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endParaRPr>
          </a:p>
        </p:txBody>
      </p:sp>
      <p:sp>
        <p:nvSpPr>
          <p:cNvPr id="126" name="テキスト ボックス 125">
            <a:extLst>
              <a:ext uri="{FF2B5EF4-FFF2-40B4-BE49-F238E27FC236}">
                <a16:creationId xmlns:a16="http://schemas.microsoft.com/office/drawing/2014/main" id="{9C4CE6A4-B324-3FD9-80B1-460B9B020707}"/>
              </a:ext>
            </a:extLst>
          </p:cNvPr>
          <p:cNvSpPr txBox="1"/>
          <p:nvPr/>
        </p:nvSpPr>
        <p:spPr>
          <a:xfrm>
            <a:off x="4188785" y="2369057"/>
            <a:ext cx="2347117" cy="338554"/>
          </a:xfrm>
          <a:prstGeom prst="rect">
            <a:avLst/>
          </a:prstGeom>
          <a:noFill/>
        </p:spPr>
        <p:txBody>
          <a:bodyPr wrap="none" rtlCol="0">
            <a:spAutoFit/>
          </a:bodyPr>
          <a:lstStyle/>
          <a:p>
            <a:r>
              <a:rPr lang="ja-JP" altLang="en-US" sz="1600" spc="300" dirty="0">
                <a:latin typeface="Meiryo" panose="020B0604030504040204" pitchFamily="34" charset="-128"/>
                <a:ea typeface="Meiryo" panose="020B0604030504040204" pitchFamily="34" charset="-128"/>
              </a:rPr>
              <a:t>実施企業</a:t>
            </a:r>
            <a:r>
              <a:rPr lang="ja-JP" altLang="en-US" sz="1600" dirty="0">
                <a:latin typeface="Meiryo" panose="020B0604030504040204" pitchFamily="34" charset="-128"/>
                <a:ea typeface="Meiryo" panose="020B0604030504040204" pitchFamily="34" charset="-128"/>
              </a:rPr>
              <a:t>様 </a:t>
            </a:r>
            <a:r>
              <a:rPr lang="ja-JP" altLang="en-US" sz="1200" dirty="0">
                <a:latin typeface="Meiryo" panose="020B0604030504040204" pitchFamily="34" charset="-128"/>
                <a:ea typeface="Meiryo" panose="020B0604030504040204" pitchFamily="34" charset="-128"/>
              </a:rPr>
              <a:t>（一部抜粋）</a:t>
            </a:r>
            <a:endParaRPr lang="ja-JP" altLang="en-US" sz="1600" dirty="0">
              <a:latin typeface="Meiryo" panose="020B0604030504040204" pitchFamily="34" charset="-128"/>
              <a:ea typeface="Meiryo" panose="020B0604030504040204" pitchFamily="34" charset="-128"/>
            </a:endParaRPr>
          </a:p>
        </p:txBody>
      </p:sp>
      <p:sp>
        <p:nvSpPr>
          <p:cNvPr id="128" name="テキスト ボックス 127">
            <a:extLst>
              <a:ext uri="{FF2B5EF4-FFF2-40B4-BE49-F238E27FC236}">
                <a16:creationId xmlns:a16="http://schemas.microsoft.com/office/drawing/2014/main" id="{B05A37B2-4E5F-58FB-E205-E47CA04BC534}"/>
              </a:ext>
            </a:extLst>
          </p:cNvPr>
          <p:cNvSpPr txBox="1"/>
          <p:nvPr/>
        </p:nvSpPr>
        <p:spPr>
          <a:xfrm>
            <a:off x="3433185" y="735028"/>
            <a:ext cx="3188693" cy="523220"/>
          </a:xfrm>
          <a:prstGeom prst="rect">
            <a:avLst/>
          </a:prstGeom>
          <a:noFill/>
        </p:spPr>
        <p:txBody>
          <a:bodyPr wrap="none" rtlCol="0">
            <a:spAutoFit/>
          </a:bodyPr>
          <a:lstStyle/>
          <a:p>
            <a:r>
              <a:rPr kumimoji="1" lang="ja-JP" altLang="en-US" sz="1600" b="1" dirty="0">
                <a:solidFill>
                  <a:schemeClr val="bg1"/>
                </a:solidFill>
                <a:latin typeface="Meiryo" panose="020B0604030504040204" pitchFamily="34" charset="-128"/>
                <a:ea typeface="Meiryo" panose="020B0604030504040204" pitchFamily="34" charset="-128"/>
              </a:rPr>
              <a:t>採用実績</a:t>
            </a:r>
            <a:r>
              <a:rPr kumimoji="1" lang="en-US" altLang="ja-JP" sz="2800" b="1" dirty="0">
                <a:solidFill>
                  <a:schemeClr val="bg1"/>
                </a:solidFill>
                <a:latin typeface="Helvetica" pitchFamily="2" charset="0"/>
                <a:ea typeface="Meiryo" panose="020B0604030504040204" pitchFamily="34" charset="-128"/>
              </a:rPr>
              <a:t>1,500</a:t>
            </a:r>
            <a:r>
              <a:rPr kumimoji="1" lang="ja-JP" altLang="en-US" sz="2000" b="1" dirty="0">
                <a:solidFill>
                  <a:schemeClr val="bg1"/>
                </a:solidFill>
                <a:latin typeface="Meiryo" panose="020B0604030504040204" pitchFamily="34" charset="-128"/>
                <a:ea typeface="Meiryo" panose="020B0604030504040204" pitchFamily="34" charset="-128"/>
              </a:rPr>
              <a:t>件</a:t>
            </a:r>
            <a:r>
              <a:rPr kumimoji="1" lang="ja-JP" altLang="en-US" sz="1600" b="1" dirty="0">
                <a:solidFill>
                  <a:schemeClr val="bg1"/>
                </a:solidFill>
                <a:latin typeface="Meiryo" panose="020B0604030504040204" pitchFamily="34" charset="-128"/>
                <a:ea typeface="Meiryo" panose="020B0604030504040204" pitchFamily="34" charset="-128"/>
              </a:rPr>
              <a:t>以上</a:t>
            </a:r>
            <a:r>
              <a:rPr lang="ja-JP" altLang="en-US" sz="1600" b="1" dirty="0">
                <a:solidFill>
                  <a:schemeClr val="bg1"/>
                </a:solidFill>
                <a:latin typeface="Meiryo" panose="020B0604030504040204" pitchFamily="34" charset="-128"/>
                <a:ea typeface="Meiryo" panose="020B0604030504040204" pitchFamily="34" charset="-128"/>
              </a:rPr>
              <a:t>のうち</a:t>
            </a:r>
            <a:endParaRPr kumimoji="1" lang="en-US" altLang="ja-JP" sz="1000" b="1" dirty="0">
              <a:solidFill>
                <a:schemeClr val="bg1"/>
              </a:solidFill>
              <a:latin typeface="Meiryo" panose="020B0604030504040204" pitchFamily="34" charset="-128"/>
              <a:ea typeface="Meiryo" panose="020B0604030504040204" pitchFamily="34" charset="-128"/>
            </a:endParaRPr>
          </a:p>
        </p:txBody>
      </p:sp>
      <p:sp>
        <p:nvSpPr>
          <p:cNvPr id="129" name="テキスト ボックス 128">
            <a:extLst>
              <a:ext uri="{FF2B5EF4-FFF2-40B4-BE49-F238E27FC236}">
                <a16:creationId xmlns:a16="http://schemas.microsoft.com/office/drawing/2014/main" id="{D624A74A-C1FE-DA1D-9A29-9369C9858893}"/>
              </a:ext>
            </a:extLst>
          </p:cNvPr>
          <p:cNvSpPr txBox="1"/>
          <p:nvPr/>
        </p:nvSpPr>
        <p:spPr>
          <a:xfrm>
            <a:off x="4125055" y="909881"/>
            <a:ext cx="5169947" cy="1326069"/>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300"/>
              </a:spcAft>
              <a:buClrTx/>
              <a:buSzTx/>
              <a:buFontTx/>
              <a:buNone/>
              <a:tabLst/>
              <a:defRPr/>
            </a:pPr>
            <a:r>
              <a:rPr kumimoji="1" lang="en-US" altLang="ja-JP" sz="7200" b="1" u="none" strike="noStrike" kern="1200" cap="none" normalizeH="0" noProof="0" dirty="0">
                <a:ln>
                  <a:noFill/>
                </a:ln>
                <a:solidFill>
                  <a:srgbClr val="FFFF00"/>
                </a:solidFill>
                <a:effectLst>
                  <a:outerShdw dist="63500" dir="2700000" algn="tl" rotWithShape="0">
                    <a:prstClr val="black">
                      <a:alpha val="24888"/>
                    </a:prstClr>
                  </a:outerShdw>
                </a:effectLst>
                <a:uLnTx/>
                <a:uFillTx/>
                <a:latin typeface="Helvetica" pitchFamily="2" charset="0"/>
                <a:ea typeface="Meiryo" panose="020B0604030504040204" pitchFamily="34" charset="-128"/>
              </a:rPr>
              <a:t>1</a:t>
            </a:r>
            <a:r>
              <a:rPr kumimoji="1" lang="en-US" altLang="ja-JP" sz="7200" b="1" u="none" strike="noStrike" kern="1200" cap="none" normalizeH="0" baseline="0" noProof="0" dirty="0">
                <a:ln>
                  <a:noFill/>
                </a:ln>
                <a:solidFill>
                  <a:srgbClr val="FFFF00"/>
                </a:solidFill>
                <a:effectLst>
                  <a:outerShdw dist="63500" dir="2700000" algn="tl" rotWithShape="0">
                    <a:prstClr val="black">
                      <a:alpha val="24888"/>
                    </a:prstClr>
                  </a:outerShdw>
                </a:effectLst>
                <a:uLnTx/>
                <a:uFillTx/>
                <a:latin typeface="Helvetica" pitchFamily="2" charset="0"/>
                <a:ea typeface="Meiryo" panose="020B0604030504040204" pitchFamily="34" charset="-128"/>
              </a:rPr>
              <a:t>,000</a:t>
            </a:r>
            <a:r>
              <a:rPr kumimoji="1" lang="ja-JP" altLang="en-US" sz="5400" b="1" i="0" u="none" strike="noStrike" kern="1200" cap="none" normalizeH="0" baseline="0" noProof="0" dirty="0">
                <a:ln>
                  <a:noFill/>
                </a:ln>
                <a:solidFill>
                  <a:srgbClr val="FFFF00"/>
                </a:solidFill>
                <a:effectLst>
                  <a:outerShdw dist="63500" dir="2700000" algn="tl" rotWithShape="0">
                    <a:prstClr val="black">
                      <a:alpha val="24888"/>
                    </a:prstClr>
                  </a:outerShdw>
                </a:effectLst>
                <a:uLnTx/>
                <a:uFillTx/>
                <a:latin typeface="Meiryo" panose="020B0604030504040204" pitchFamily="34" charset="-128"/>
                <a:ea typeface="Meiryo" panose="020B0604030504040204" pitchFamily="34" charset="-128"/>
              </a:rPr>
              <a:t>件</a:t>
            </a:r>
            <a:r>
              <a:rPr kumimoji="1" lang="ja-JP" altLang="en-US" sz="2400" b="1" i="0" u="none" strike="noStrike" kern="1200" cap="none" normalizeH="0" baseline="0" noProof="0" dirty="0">
                <a:ln>
                  <a:noFill/>
                </a:ln>
                <a:solidFill>
                  <a:srgbClr val="FFFF00"/>
                </a:solidFill>
                <a:effectLst>
                  <a:outerShdw dist="63500" dir="2700000" algn="tl" rotWithShape="0">
                    <a:prstClr val="black">
                      <a:alpha val="24888"/>
                    </a:prstClr>
                  </a:outerShdw>
                </a:effectLst>
                <a:uLnTx/>
                <a:uFillTx/>
                <a:latin typeface="Meiryo" panose="020B0604030504040204" pitchFamily="34" charset="-128"/>
                <a:ea typeface="Meiryo" panose="020B0604030504040204" pitchFamily="34" charset="-128"/>
              </a:rPr>
              <a:t>以上の実績</a:t>
            </a:r>
            <a:endParaRPr kumimoji="1" lang="en-US" altLang="ja-JP" b="1" i="0" u="none" strike="noStrike" kern="1200" cap="none" normalizeH="0" baseline="0" noProof="0" dirty="0">
              <a:ln>
                <a:noFill/>
              </a:ln>
              <a:solidFill>
                <a:srgbClr val="FFFF00"/>
              </a:solidFill>
              <a:effectLst>
                <a:outerShdw dist="63500" dir="2700000" algn="tl" rotWithShape="0">
                  <a:prstClr val="black">
                    <a:alpha val="24888"/>
                  </a:prstClr>
                </a:outerShdw>
              </a:effectLst>
              <a:uLnTx/>
              <a:uFillTx/>
              <a:latin typeface="Meiryo" panose="020B0604030504040204" pitchFamily="34" charset="-128"/>
              <a:ea typeface="Meiryo" panose="020B0604030504040204" pitchFamily="34" charset="-128"/>
            </a:endParaRPr>
          </a:p>
        </p:txBody>
      </p:sp>
      <p:sp>
        <p:nvSpPr>
          <p:cNvPr id="20" name="四角形: 角を丸くする 20">
            <a:extLst>
              <a:ext uri="{FF2B5EF4-FFF2-40B4-BE49-F238E27FC236}">
                <a16:creationId xmlns:a16="http://schemas.microsoft.com/office/drawing/2014/main" id="{CA270E88-3115-3F3E-FEA3-5DA59F86EA5A}"/>
              </a:ext>
            </a:extLst>
          </p:cNvPr>
          <p:cNvSpPr/>
          <p:nvPr/>
        </p:nvSpPr>
        <p:spPr>
          <a:xfrm>
            <a:off x="341232" y="2798299"/>
            <a:ext cx="1440000" cy="180000"/>
          </a:xfrm>
          <a:prstGeom prst="roundRect">
            <a:avLst>
              <a:gd name="adj" fmla="val 50000"/>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lnSpc>
                <a:spcPct val="130000"/>
              </a:lnSpc>
              <a:spcAft>
                <a:spcPts val="488"/>
              </a:spcAft>
            </a:pPr>
            <a:r>
              <a:rPr lang="ja-JP" altLang="en-US" sz="1000" b="1">
                <a:solidFill>
                  <a:srgbClr val="FFFFFF"/>
                </a:solidFill>
                <a:latin typeface="Meiryo" panose="020B0604030504040204" pitchFamily="34" charset="-128"/>
                <a:ea typeface="Meiryo" panose="020B0604030504040204" pitchFamily="34" charset="-128"/>
              </a:rPr>
              <a:t>不動産</a:t>
            </a:r>
            <a:endParaRPr lang="ja-JP" altLang="en-US" sz="1000" b="1" dirty="0">
              <a:solidFill>
                <a:srgbClr val="FFFFFF"/>
              </a:solidFill>
              <a:latin typeface="Meiryo" panose="020B0604030504040204" pitchFamily="34" charset="-128"/>
              <a:ea typeface="Meiryo" panose="020B0604030504040204" pitchFamily="34" charset="-128"/>
            </a:endParaRPr>
          </a:p>
        </p:txBody>
      </p:sp>
      <p:sp>
        <p:nvSpPr>
          <p:cNvPr id="22" name="四角形: 角を丸くする 22">
            <a:extLst>
              <a:ext uri="{FF2B5EF4-FFF2-40B4-BE49-F238E27FC236}">
                <a16:creationId xmlns:a16="http://schemas.microsoft.com/office/drawing/2014/main" id="{4D9D33D1-13D1-3FAD-7982-FF72B59CA239}"/>
              </a:ext>
            </a:extLst>
          </p:cNvPr>
          <p:cNvSpPr/>
          <p:nvPr/>
        </p:nvSpPr>
        <p:spPr>
          <a:xfrm>
            <a:off x="341233" y="5473943"/>
            <a:ext cx="1440000" cy="180000"/>
          </a:xfrm>
          <a:prstGeom prst="roundRect">
            <a:avLst>
              <a:gd name="adj" fmla="val 50000"/>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lnSpc>
                <a:spcPct val="130000"/>
              </a:lnSpc>
              <a:spcAft>
                <a:spcPts val="488"/>
              </a:spcAft>
            </a:pPr>
            <a:r>
              <a:rPr lang="ja-JP" altLang="en-US" sz="1000" b="1">
                <a:solidFill>
                  <a:srgbClr val="FFFFFF"/>
                </a:solidFill>
                <a:latin typeface="Meiryo" panose="020B0604030504040204" pitchFamily="34" charset="-128"/>
                <a:ea typeface="Meiryo" panose="020B0604030504040204" pitchFamily="34" charset="-128"/>
              </a:rPr>
              <a:t>通販・美容</a:t>
            </a:r>
            <a:endParaRPr lang="ja-JP" altLang="en-US" sz="1000" b="1" dirty="0">
              <a:solidFill>
                <a:srgbClr val="FFFFFF"/>
              </a:solidFill>
              <a:latin typeface="Meiryo" panose="020B0604030504040204" pitchFamily="34" charset="-128"/>
              <a:ea typeface="Meiryo" panose="020B0604030504040204" pitchFamily="34" charset="-128"/>
            </a:endParaRPr>
          </a:p>
        </p:txBody>
      </p:sp>
      <p:sp>
        <p:nvSpPr>
          <p:cNvPr id="25" name="四角形: 角を丸くする 37">
            <a:extLst>
              <a:ext uri="{FF2B5EF4-FFF2-40B4-BE49-F238E27FC236}">
                <a16:creationId xmlns:a16="http://schemas.microsoft.com/office/drawing/2014/main" id="{BBC4BAF6-A64D-220E-84B2-1ADB40C50D44}"/>
              </a:ext>
            </a:extLst>
          </p:cNvPr>
          <p:cNvSpPr/>
          <p:nvPr/>
        </p:nvSpPr>
        <p:spPr>
          <a:xfrm>
            <a:off x="3545989" y="2798299"/>
            <a:ext cx="1440000" cy="180989"/>
          </a:xfrm>
          <a:prstGeom prst="roundRect">
            <a:avLst>
              <a:gd name="adj" fmla="val 50000"/>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lnSpc>
                <a:spcPct val="130000"/>
              </a:lnSpc>
              <a:spcAft>
                <a:spcPts val="488"/>
              </a:spcAft>
            </a:pPr>
            <a:r>
              <a:rPr lang="ja-JP" altLang="en-US" sz="1000" b="1">
                <a:solidFill>
                  <a:srgbClr val="FFFFFF"/>
                </a:solidFill>
                <a:latin typeface="Meiryo" panose="020B0604030504040204" pitchFamily="34" charset="-128"/>
                <a:ea typeface="Meiryo" panose="020B0604030504040204" pitchFamily="34" charset="-128"/>
              </a:rPr>
              <a:t>製品・サービス</a:t>
            </a:r>
            <a:endParaRPr lang="ja-JP" altLang="en-US" sz="1000" b="1" dirty="0">
              <a:solidFill>
                <a:srgbClr val="FFFFFF"/>
              </a:solidFill>
              <a:latin typeface="Meiryo" panose="020B0604030504040204" pitchFamily="34" charset="-128"/>
              <a:ea typeface="Meiryo" panose="020B0604030504040204" pitchFamily="34" charset="-128"/>
            </a:endParaRPr>
          </a:p>
        </p:txBody>
      </p:sp>
      <p:sp>
        <p:nvSpPr>
          <p:cNvPr id="34" name="四角形: 角を丸くする 88">
            <a:extLst>
              <a:ext uri="{FF2B5EF4-FFF2-40B4-BE49-F238E27FC236}">
                <a16:creationId xmlns:a16="http://schemas.microsoft.com/office/drawing/2014/main" id="{BB36D30C-8691-335D-3520-D93DC4B06B99}"/>
              </a:ext>
            </a:extLst>
          </p:cNvPr>
          <p:cNvSpPr/>
          <p:nvPr/>
        </p:nvSpPr>
        <p:spPr>
          <a:xfrm>
            <a:off x="6787111" y="2798299"/>
            <a:ext cx="1440000" cy="180989"/>
          </a:xfrm>
          <a:prstGeom prst="roundRect">
            <a:avLst>
              <a:gd name="adj" fmla="val 50000"/>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lnSpc>
                <a:spcPct val="130000"/>
              </a:lnSpc>
              <a:spcAft>
                <a:spcPts val="488"/>
              </a:spcAft>
            </a:pPr>
            <a:r>
              <a:rPr lang="ja-JP" altLang="en-US" sz="1000" b="1">
                <a:solidFill>
                  <a:srgbClr val="FFFFFF"/>
                </a:solidFill>
                <a:latin typeface="Meiryo" panose="020B0604030504040204" pitchFamily="34" charset="-128"/>
                <a:ea typeface="Meiryo" panose="020B0604030504040204" pitchFamily="34" charset="-128"/>
              </a:rPr>
              <a:t>施設・店舗</a:t>
            </a:r>
            <a:endParaRPr lang="ja-JP" altLang="en-US" sz="1000" b="1" dirty="0">
              <a:solidFill>
                <a:srgbClr val="FFFFFF"/>
              </a:solidFill>
              <a:latin typeface="Meiryo" panose="020B0604030504040204" pitchFamily="34" charset="-128"/>
              <a:ea typeface="Meiryo" panose="020B0604030504040204" pitchFamily="34" charset="-128"/>
            </a:endParaRPr>
          </a:p>
        </p:txBody>
      </p:sp>
      <p:sp>
        <p:nvSpPr>
          <p:cNvPr id="58" name="四角形: 角を丸くする 22">
            <a:extLst>
              <a:ext uri="{FF2B5EF4-FFF2-40B4-BE49-F238E27FC236}">
                <a16:creationId xmlns:a16="http://schemas.microsoft.com/office/drawing/2014/main" id="{0B0DE7D6-18C2-DE53-C06E-CDE0A7AD067F}"/>
              </a:ext>
            </a:extLst>
          </p:cNvPr>
          <p:cNvSpPr/>
          <p:nvPr/>
        </p:nvSpPr>
        <p:spPr>
          <a:xfrm>
            <a:off x="3545989" y="4485432"/>
            <a:ext cx="1440000" cy="178220"/>
          </a:xfrm>
          <a:prstGeom prst="roundRect">
            <a:avLst>
              <a:gd name="adj" fmla="val 50000"/>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lnSpc>
                <a:spcPct val="130000"/>
              </a:lnSpc>
              <a:spcAft>
                <a:spcPts val="488"/>
              </a:spcAft>
            </a:pPr>
            <a:r>
              <a:rPr lang="ja-JP" altLang="en-US" sz="1000" b="1">
                <a:solidFill>
                  <a:srgbClr val="FFFFFF"/>
                </a:solidFill>
                <a:latin typeface="Meiryo" panose="020B0604030504040204" pitchFamily="34" charset="-128"/>
                <a:ea typeface="Meiryo" panose="020B0604030504040204" pitchFamily="34" charset="-128"/>
              </a:rPr>
              <a:t>金融・保険</a:t>
            </a:r>
            <a:endParaRPr lang="ja-JP" altLang="en-US" sz="1000" b="1" dirty="0">
              <a:solidFill>
                <a:srgbClr val="FFFFFF"/>
              </a:solidFill>
              <a:latin typeface="Meiryo" panose="020B0604030504040204" pitchFamily="34" charset="-128"/>
              <a:ea typeface="Meiryo" panose="020B0604030504040204" pitchFamily="34" charset="-128"/>
            </a:endParaRPr>
          </a:p>
        </p:txBody>
      </p:sp>
      <p:sp>
        <p:nvSpPr>
          <p:cNvPr id="59" name="四角形: 角を丸くする 22">
            <a:extLst>
              <a:ext uri="{FF2B5EF4-FFF2-40B4-BE49-F238E27FC236}">
                <a16:creationId xmlns:a16="http://schemas.microsoft.com/office/drawing/2014/main" id="{FB351A6A-3FF9-CC5A-78C1-A8582C9A9612}"/>
              </a:ext>
            </a:extLst>
          </p:cNvPr>
          <p:cNvSpPr/>
          <p:nvPr/>
        </p:nvSpPr>
        <p:spPr>
          <a:xfrm>
            <a:off x="341232" y="3853999"/>
            <a:ext cx="1440000" cy="180000"/>
          </a:xfrm>
          <a:prstGeom prst="roundRect">
            <a:avLst>
              <a:gd name="adj" fmla="val 50000"/>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lnSpc>
                <a:spcPct val="130000"/>
              </a:lnSpc>
              <a:spcAft>
                <a:spcPts val="488"/>
              </a:spcAft>
            </a:pPr>
            <a:r>
              <a:rPr lang="ja-JP" altLang="en-US" sz="1000" b="1">
                <a:solidFill>
                  <a:srgbClr val="FFFFFF"/>
                </a:solidFill>
                <a:latin typeface="Meiryo" panose="020B0604030504040204" pitchFamily="34" charset="-128"/>
                <a:ea typeface="Meiryo" panose="020B0604030504040204" pitchFamily="34" charset="-128"/>
              </a:rPr>
              <a:t>教育</a:t>
            </a:r>
            <a:r>
              <a:rPr lang="ja-JP" altLang="en-US" sz="600" b="1">
                <a:solidFill>
                  <a:srgbClr val="FFFFFF"/>
                </a:solidFill>
                <a:latin typeface="Meiryo" panose="020B0604030504040204" pitchFamily="34" charset="-128"/>
                <a:ea typeface="Meiryo" panose="020B0604030504040204" pitchFamily="34" charset="-128"/>
              </a:rPr>
              <a:t>（大学・専門・塾・資格）</a:t>
            </a:r>
            <a:endParaRPr lang="ja-JP" altLang="en-US" sz="894" b="1" dirty="0">
              <a:solidFill>
                <a:srgbClr val="FFFFFF"/>
              </a:solidFill>
              <a:latin typeface="Meiryo" panose="020B0604030504040204" pitchFamily="34" charset="-128"/>
              <a:ea typeface="Meiryo" panose="020B0604030504040204" pitchFamily="34" charset="-128"/>
            </a:endParaRPr>
          </a:p>
        </p:txBody>
      </p:sp>
      <p:sp>
        <p:nvSpPr>
          <p:cNvPr id="61" name="四角形: 角を丸くする 22">
            <a:extLst>
              <a:ext uri="{FF2B5EF4-FFF2-40B4-BE49-F238E27FC236}">
                <a16:creationId xmlns:a16="http://schemas.microsoft.com/office/drawing/2014/main" id="{84FE6642-B0D8-9D4D-8A2F-6D6F1891BD2D}"/>
              </a:ext>
            </a:extLst>
          </p:cNvPr>
          <p:cNvSpPr/>
          <p:nvPr/>
        </p:nvSpPr>
        <p:spPr>
          <a:xfrm>
            <a:off x="3545989" y="5475723"/>
            <a:ext cx="1440000" cy="178220"/>
          </a:xfrm>
          <a:prstGeom prst="roundRect">
            <a:avLst>
              <a:gd name="adj" fmla="val 50000"/>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lnSpc>
                <a:spcPct val="130000"/>
              </a:lnSpc>
              <a:spcAft>
                <a:spcPts val="488"/>
              </a:spcAft>
            </a:pPr>
            <a:r>
              <a:rPr lang="ja-JP" altLang="en-US" sz="1000" b="1">
                <a:solidFill>
                  <a:srgbClr val="FFFFFF"/>
                </a:solidFill>
                <a:latin typeface="Meiryo" panose="020B0604030504040204" pitchFamily="34" charset="-128"/>
                <a:ea typeface="Meiryo" panose="020B0604030504040204" pitchFamily="34" charset="-128"/>
              </a:rPr>
              <a:t>自動車・航空・鉄道</a:t>
            </a:r>
            <a:endParaRPr lang="ja-JP" altLang="en-US" sz="1000" b="1" dirty="0">
              <a:solidFill>
                <a:srgbClr val="FFFFFF"/>
              </a:solidFill>
              <a:latin typeface="Meiryo" panose="020B0604030504040204" pitchFamily="34" charset="-128"/>
              <a:ea typeface="Meiryo" panose="020B0604030504040204" pitchFamily="34" charset="-128"/>
            </a:endParaRPr>
          </a:p>
        </p:txBody>
      </p:sp>
      <p:sp>
        <p:nvSpPr>
          <p:cNvPr id="70" name="四角形: 角を丸くする 88">
            <a:extLst>
              <a:ext uri="{FF2B5EF4-FFF2-40B4-BE49-F238E27FC236}">
                <a16:creationId xmlns:a16="http://schemas.microsoft.com/office/drawing/2014/main" id="{9A43A592-9C34-59CC-1DE9-3C501D662BD8}"/>
              </a:ext>
            </a:extLst>
          </p:cNvPr>
          <p:cNvSpPr/>
          <p:nvPr/>
        </p:nvSpPr>
        <p:spPr>
          <a:xfrm>
            <a:off x="6787111" y="4882245"/>
            <a:ext cx="1440000" cy="180989"/>
          </a:xfrm>
          <a:prstGeom prst="roundRect">
            <a:avLst>
              <a:gd name="adj" fmla="val 50000"/>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lnSpc>
                <a:spcPct val="130000"/>
              </a:lnSpc>
              <a:spcAft>
                <a:spcPts val="488"/>
              </a:spcAft>
            </a:pPr>
            <a:r>
              <a:rPr lang="ja-JP" altLang="en-US" sz="1000" b="1">
                <a:solidFill>
                  <a:srgbClr val="FFFFFF"/>
                </a:solidFill>
                <a:latin typeface="Meiryo" panose="020B0604030504040204" pitchFamily="34" charset="-128"/>
                <a:ea typeface="Meiryo" panose="020B0604030504040204" pitchFamily="34" charset="-128"/>
              </a:rPr>
              <a:t>官公庁・自治体</a:t>
            </a:r>
            <a:endParaRPr lang="ja-JP" altLang="en-US" sz="1000" b="1" dirty="0">
              <a:solidFill>
                <a:srgbClr val="FFFFFF"/>
              </a:solidFill>
              <a:latin typeface="Meiryo" panose="020B0604030504040204" pitchFamily="34" charset="-128"/>
              <a:ea typeface="Meiryo" panose="020B0604030504040204" pitchFamily="34" charset="-128"/>
            </a:endParaRPr>
          </a:p>
        </p:txBody>
      </p:sp>
      <p:sp>
        <p:nvSpPr>
          <p:cNvPr id="131" name="正方形/長方形 130">
            <a:extLst>
              <a:ext uri="{FF2B5EF4-FFF2-40B4-BE49-F238E27FC236}">
                <a16:creationId xmlns:a16="http://schemas.microsoft.com/office/drawing/2014/main" id="{2538590D-E035-4AAA-7269-71D33CBD4644}"/>
              </a:ext>
            </a:extLst>
          </p:cNvPr>
          <p:cNvSpPr/>
          <p:nvPr/>
        </p:nvSpPr>
        <p:spPr>
          <a:xfrm>
            <a:off x="4915266" y="4714102"/>
            <a:ext cx="1675355" cy="100919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株式会社仙台銀行</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dirty="0">
                <a:solidFill>
                  <a:srgbClr val="404040"/>
                </a:solidFill>
                <a:latin typeface="Meiryo" panose="020B0604030504040204" pitchFamily="34" charset="-128"/>
                <a:ea typeface="Meiryo" panose="020B0604030504040204" pitchFamily="34" charset="-128"/>
              </a:rPr>
              <a:t>全国共済農業協同組合連合会</a:t>
            </a:r>
            <a:endParaRPr lang="en-US" altLang="ja-JP" sz="800" dirty="0">
              <a:solidFill>
                <a:srgbClr val="404040"/>
              </a:solidFill>
              <a:latin typeface="Meiryo" panose="020B0604030504040204" pitchFamily="34" charset="-128"/>
              <a:ea typeface="Meiryo" panose="020B0604030504040204" pitchFamily="34" charset="-128"/>
            </a:endParaRPr>
          </a:p>
        </p:txBody>
      </p:sp>
      <p:sp>
        <p:nvSpPr>
          <p:cNvPr id="132" name="正方形/長方形 131">
            <a:extLst>
              <a:ext uri="{FF2B5EF4-FFF2-40B4-BE49-F238E27FC236}">
                <a16:creationId xmlns:a16="http://schemas.microsoft.com/office/drawing/2014/main" id="{F1AF6BDF-F35D-7179-0584-7F93879BEA64}"/>
              </a:ext>
            </a:extLst>
          </p:cNvPr>
          <p:cNvSpPr/>
          <p:nvPr/>
        </p:nvSpPr>
        <p:spPr>
          <a:xfrm>
            <a:off x="8164287" y="2995737"/>
            <a:ext cx="1560059" cy="17053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株式会社岩田屋三越</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株式会社プライムプレイス</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株式会社ワークマン</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株式会社天満屋</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株式会社エフ・ジェイエンターテインメントワークス</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株式会社ルック・ヒライ</a:t>
            </a:r>
            <a:endParaRPr lang="en-US" altLang="ja-JP" sz="800" dirty="0">
              <a:solidFill>
                <a:srgbClr val="404040"/>
              </a:solidFill>
              <a:latin typeface="Meiryo" panose="020B0604030504040204" pitchFamily="34" charset="-128"/>
              <a:ea typeface="Meiryo" panose="020B0604030504040204" pitchFamily="34" charset="-128"/>
            </a:endParaRP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株式会社</a:t>
            </a:r>
            <a:r>
              <a:rPr lang="en-US" altLang="ja-JP" sz="800" dirty="0">
                <a:solidFill>
                  <a:srgbClr val="404040"/>
                </a:solidFill>
                <a:latin typeface="Meiryo" panose="020B0604030504040204" pitchFamily="34" charset="-128"/>
                <a:ea typeface="Meiryo" panose="020B0604030504040204" pitchFamily="34" charset="-128"/>
              </a:rPr>
              <a:t>LUXET</a:t>
            </a:r>
          </a:p>
          <a:p>
            <a:pPr marL="139303" indent="-103303" defTabSz="371475">
              <a:spcAft>
                <a:spcPts val="488"/>
              </a:spcAft>
              <a:buFont typeface="Wingdings" panose="05000000000000000000" pitchFamily="2" charset="2"/>
              <a:buChar char="l"/>
            </a:pPr>
            <a:r>
              <a:rPr lang="ja-JP" altLang="en-US" sz="800">
                <a:solidFill>
                  <a:srgbClr val="404040"/>
                </a:solidFill>
                <a:latin typeface="Meiryo" panose="020B0604030504040204" pitchFamily="34" charset="-128"/>
                <a:ea typeface="Meiryo" panose="020B0604030504040204" pitchFamily="34" charset="-128"/>
              </a:rPr>
              <a:t>株式会社フルタパン</a:t>
            </a:r>
            <a:endParaRPr lang="en-US" altLang="ja-JP" sz="800" dirty="0">
              <a:solidFill>
                <a:srgbClr val="404040"/>
              </a:solidFill>
              <a:latin typeface="Meiryo" panose="020B0604030504040204" pitchFamily="34" charset="-128"/>
              <a:ea typeface="Meiryo" panose="020B0604030504040204" pitchFamily="34" charset="-128"/>
            </a:endParaRPr>
          </a:p>
        </p:txBody>
      </p:sp>
      <p:sp>
        <p:nvSpPr>
          <p:cNvPr id="137" name="テキスト ボックス 136">
            <a:extLst>
              <a:ext uri="{FF2B5EF4-FFF2-40B4-BE49-F238E27FC236}">
                <a16:creationId xmlns:a16="http://schemas.microsoft.com/office/drawing/2014/main" id="{F055B226-3ED7-3662-DAA8-CE4D06D2C7C4}"/>
              </a:ext>
            </a:extLst>
          </p:cNvPr>
          <p:cNvSpPr txBox="1"/>
          <p:nvPr/>
        </p:nvSpPr>
        <p:spPr>
          <a:xfrm>
            <a:off x="2887925" y="1196431"/>
            <a:ext cx="35779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1" u="none" strike="noStrike" kern="1200" cap="none" spc="0" normalizeH="0" baseline="0" noProof="0" dirty="0">
                <a:ln>
                  <a:noFill/>
                </a:ln>
                <a:solidFill>
                  <a:prstClr val="white">
                    <a:alpha val="31000"/>
                  </a:prstClr>
                </a:solidFill>
                <a:effectLst/>
                <a:uLnTx/>
                <a:uFillTx/>
                <a:latin typeface="Meiryo" panose="020B0604030504040204" pitchFamily="34" charset="-128"/>
                <a:ea typeface="Meiryo" panose="020B0604030504040204" pitchFamily="34" charset="-128"/>
                <a:cs typeface="+mn-cs"/>
              </a:rPr>
              <a:t>3</a:t>
            </a:r>
            <a:endParaRPr kumimoji="1" lang="ja-JP" altLang="en-US" sz="1100" b="1" i="1" u="none" strike="noStrike" kern="1200" cap="none" spc="0" normalizeH="0" baseline="0" noProof="0">
              <a:ln>
                <a:noFill/>
              </a:ln>
              <a:solidFill>
                <a:prstClr val="white">
                  <a:alpha val="31000"/>
                </a:prstClr>
              </a:solidFill>
              <a:effectLst/>
              <a:uLnTx/>
              <a:uFillTx/>
              <a:latin typeface="Meiryo" panose="020B0604030504040204" pitchFamily="34" charset="-128"/>
              <a:ea typeface="Meiryo" panose="020B0604030504040204" pitchFamily="34" charset="-128"/>
              <a:cs typeface="+mn-cs"/>
            </a:endParaRPr>
          </a:p>
        </p:txBody>
      </p:sp>
      <p:sp>
        <p:nvSpPr>
          <p:cNvPr id="138" name="テキスト ボックス 137">
            <a:extLst>
              <a:ext uri="{FF2B5EF4-FFF2-40B4-BE49-F238E27FC236}">
                <a16:creationId xmlns:a16="http://schemas.microsoft.com/office/drawing/2014/main" id="{D6EAE5D0-AF91-53C3-BB45-61D523EC8000}"/>
              </a:ext>
            </a:extLst>
          </p:cNvPr>
          <p:cNvSpPr txBox="1"/>
          <p:nvPr/>
        </p:nvSpPr>
        <p:spPr>
          <a:xfrm>
            <a:off x="2129049" y="1196431"/>
            <a:ext cx="35779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1" u="none" strike="noStrike" kern="1200" cap="none" spc="0" normalizeH="0" baseline="0" noProof="0" dirty="0">
                <a:ln>
                  <a:noFill/>
                </a:ln>
                <a:solidFill>
                  <a:prstClr val="white">
                    <a:alpha val="31000"/>
                  </a:prstClr>
                </a:solidFill>
                <a:effectLst/>
                <a:uLnTx/>
                <a:uFillTx/>
                <a:latin typeface="Meiryo" panose="020B0604030504040204" pitchFamily="34" charset="-128"/>
                <a:ea typeface="Meiryo" panose="020B0604030504040204" pitchFamily="34" charset="-128"/>
                <a:cs typeface="+mn-cs"/>
              </a:rPr>
              <a:t>2</a:t>
            </a:r>
            <a:endParaRPr kumimoji="1" lang="ja-JP" altLang="en-US" sz="1100" b="1" i="1" u="none" strike="noStrike" kern="1200" cap="none" spc="0" normalizeH="0" baseline="0" noProof="0">
              <a:ln>
                <a:noFill/>
              </a:ln>
              <a:solidFill>
                <a:prstClr val="white">
                  <a:alpha val="31000"/>
                </a:prstClr>
              </a:solidFill>
              <a:effectLst/>
              <a:uLnTx/>
              <a:uFillTx/>
              <a:latin typeface="Meiryo" panose="020B0604030504040204" pitchFamily="34" charset="-128"/>
              <a:ea typeface="Meiryo" panose="020B0604030504040204" pitchFamily="34" charset="-128"/>
              <a:cs typeface="+mn-cs"/>
            </a:endParaRPr>
          </a:p>
        </p:txBody>
      </p:sp>
      <p:sp>
        <p:nvSpPr>
          <p:cNvPr id="139" name="テキスト ボックス 138">
            <a:extLst>
              <a:ext uri="{FF2B5EF4-FFF2-40B4-BE49-F238E27FC236}">
                <a16:creationId xmlns:a16="http://schemas.microsoft.com/office/drawing/2014/main" id="{C76F16FB-4C25-FBE0-9775-10209A43E18C}"/>
              </a:ext>
            </a:extLst>
          </p:cNvPr>
          <p:cNvSpPr txBox="1"/>
          <p:nvPr/>
        </p:nvSpPr>
        <p:spPr>
          <a:xfrm>
            <a:off x="1335854" y="1196431"/>
            <a:ext cx="35779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1" u="none" strike="noStrike" kern="1200" cap="none" spc="0" normalizeH="0" baseline="0" noProof="0" dirty="0">
                <a:ln>
                  <a:noFill/>
                </a:ln>
                <a:solidFill>
                  <a:prstClr val="white">
                    <a:alpha val="31000"/>
                  </a:prstClr>
                </a:solidFill>
                <a:effectLst/>
                <a:uLnTx/>
                <a:uFillTx/>
                <a:latin typeface="Meiryo" panose="020B0604030504040204" pitchFamily="34" charset="-128"/>
                <a:ea typeface="Meiryo" panose="020B0604030504040204" pitchFamily="34" charset="-128"/>
                <a:cs typeface="+mn-cs"/>
              </a:rPr>
              <a:t>1</a:t>
            </a:r>
            <a:endParaRPr kumimoji="1" lang="ja-JP" altLang="en-US" sz="1100" b="1" i="1" u="none" strike="noStrike" kern="1200" cap="none" spc="0" normalizeH="0" baseline="0" noProof="0" dirty="0">
              <a:ln>
                <a:noFill/>
              </a:ln>
              <a:solidFill>
                <a:prstClr val="white">
                  <a:alpha val="31000"/>
                </a:prstClr>
              </a:solidFill>
              <a:effectLst/>
              <a:uLnTx/>
              <a:uFillTx/>
              <a:latin typeface="Meiryo" panose="020B0604030504040204" pitchFamily="34" charset="-128"/>
              <a:ea typeface="Meiryo" panose="020B0604030504040204" pitchFamily="34" charset="-128"/>
              <a:cs typeface="+mn-cs"/>
            </a:endParaRPr>
          </a:p>
        </p:txBody>
      </p:sp>
      <p:sp>
        <p:nvSpPr>
          <p:cNvPr id="2" name="テキスト ボックス 1">
            <a:extLst>
              <a:ext uri="{FF2B5EF4-FFF2-40B4-BE49-F238E27FC236}">
                <a16:creationId xmlns:a16="http://schemas.microsoft.com/office/drawing/2014/main" id="{51FB2601-BF26-2A47-AD5F-11D758355610}"/>
              </a:ext>
            </a:extLst>
          </p:cNvPr>
          <p:cNvSpPr txBox="1"/>
          <p:nvPr/>
        </p:nvSpPr>
        <p:spPr>
          <a:xfrm>
            <a:off x="2428783" y="6284341"/>
            <a:ext cx="5047032" cy="276999"/>
          </a:xfrm>
          <a:prstGeom prst="rect">
            <a:avLst/>
          </a:prstGeom>
          <a:noFill/>
        </p:spPr>
        <p:txBody>
          <a:bodyPr wrap="square" rtlCol="0">
            <a:spAutoFit/>
          </a:bodyPr>
          <a:lstStyle/>
          <a:p>
            <a:pPr algn="ctr"/>
            <a:r>
              <a:rPr lang="ja-JP" altLang="en-US" sz="1200" spc="300" dirty="0">
                <a:latin typeface="メイリオ" panose="020B0604030504040204" pitchFamily="50" charset="-128"/>
                <a:ea typeface="メイリオ" panose="020B0604030504040204" pitchFamily="50" charset="-128"/>
              </a:rPr>
              <a:t>など、様々な企業様、自治体様の実績多数</a:t>
            </a:r>
          </a:p>
        </p:txBody>
      </p:sp>
      <p:sp>
        <p:nvSpPr>
          <p:cNvPr id="6" name="テキスト ボックス 5">
            <a:extLst>
              <a:ext uri="{FF2B5EF4-FFF2-40B4-BE49-F238E27FC236}">
                <a16:creationId xmlns:a16="http://schemas.microsoft.com/office/drawing/2014/main" id="{E9067B5F-B16A-77A8-661B-F34DDB0B073B}"/>
              </a:ext>
            </a:extLst>
          </p:cNvPr>
          <p:cNvSpPr txBox="1"/>
          <p:nvPr/>
        </p:nvSpPr>
        <p:spPr>
          <a:xfrm>
            <a:off x="9526716" y="6638441"/>
            <a:ext cx="357790" cy="246221"/>
          </a:xfrm>
          <a:prstGeom prst="rect">
            <a:avLst/>
          </a:prstGeom>
          <a:noFill/>
        </p:spPr>
        <p:txBody>
          <a:bodyPr wrap="none" rtlCol="0">
            <a:spAutoFit/>
          </a:bodyPr>
          <a:lstStyle/>
          <a:p>
            <a:pPr algn="r"/>
            <a:r>
              <a:rPr kumimoji="1" lang="en-US" altLang="ja-JP" sz="1000" b="1" dirty="0">
                <a:solidFill>
                  <a:srgbClr val="E0232F"/>
                </a:solidFill>
                <a:latin typeface="Meiryo" panose="020B0604030504040204" pitchFamily="34" charset="-128"/>
                <a:ea typeface="Meiryo" panose="020B0604030504040204" pitchFamily="34" charset="-128"/>
              </a:rPr>
              <a:t>03</a:t>
            </a:r>
            <a:endParaRPr kumimoji="1" lang="ja-JP" altLang="en-US" sz="1000" b="1" dirty="0">
              <a:solidFill>
                <a:srgbClr val="E0232F"/>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663416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7449E28C-AAF9-7CDB-2483-3A7DC87A2DEA}"/>
              </a:ext>
            </a:extLst>
          </p:cNvPr>
          <p:cNvSpPr/>
          <p:nvPr/>
        </p:nvSpPr>
        <p:spPr>
          <a:xfrm>
            <a:off x="21494" y="660625"/>
            <a:ext cx="9884506" cy="5941621"/>
          </a:xfrm>
          <a:prstGeom prst="rect">
            <a:avLst/>
          </a:prstGeom>
          <a:solidFill>
            <a:srgbClr val="E02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36AD98E-4644-7BC8-C1D9-0BB6D93D7657}"/>
              </a:ext>
            </a:extLst>
          </p:cNvPr>
          <p:cNvSpPr txBox="1"/>
          <p:nvPr/>
        </p:nvSpPr>
        <p:spPr>
          <a:xfrm>
            <a:off x="568978" y="154955"/>
            <a:ext cx="1954381" cy="400110"/>
          </a:xfrm>
          <a:prstGeom prst="rect">
            <a:avLst/>
          </a:prstGeom>
          <a:noFill/>
        </p:spPr>
        <p:txBody>
          <a:bodyPr wrap="none" rtlCol="0">
            <a:spAutoFit/>
          </a:bodyPr>
          <a:lstStyle/>
          <a:p>
            <a:r>
              <a:rPr lang="ja-JP" altLang="en-US" sz="2000" b="1" spc="300" dirty="0">
                <a:solidFill>
                  <a:srgbClr val="E0232F"/>
                </a:solidFill>
                <a:latin typeface="Meiryo" panose="020B0604030504040204" pitchFamily="34" charset="-128"/>
                <a:ea typeface="Meiryo" panose="020B0604030504040204" pitchFamily="34" charset="-128"/>
              </a:rPr>
              <a:t>選ばれる理由</a:t>
            </a:r>
            <a:endParaRPr kumimoji="1" lang="ja-JP" altLang="en-US" sz="2000" b="1" spc="300" dirty="0">
              <a:solidFill>
                <a:srgbClr val="E0232F"/>
              </a:solidFill>
              <a:latin typeface="Meiryo" panose="020B0604030504040204" pitchFamily="34" charset="-128"/>
              <a:ea typeface="Meiryo" panose="020B0604030504040204" pitchFamily="34" charset="-128"/>
            </a:endParaRPr>
          </a:p>
        </p:txBody>
      </p:sp>
      <p:sp>
        <p:nvSpPr>
          <p:cNvPr id="6" name="片側の 2 つの角を丸めた四角形 5">
            <a:extLst>
              <a:ext uri="{FF2B5EF4-FFF2-40B4-BE49-F238E27FC236}">
                <a16:creationId xmlns:a16="http://schemas.microsoft.com/office/drawing/2014/main" id="{B88BC2BA-B481-EA3D-AB84-3384B6FC17D6}"/>
              </a:ext>
            </a:extLst>
          </p:cNvPr>
          <p:cNvSpPr/>
          <p:nvPr/>
        </p:nvSpPr>
        <p:spPr>
          <a:xfrm flipV="1">
            <a:off x="862351" y="2561180"/>
            <a:ext cx="2700000" cy="3600000"/>
          </a:xfrm>
          <a:prstGeom prst="round2SameRect">
            <a:avLst>
              <a:gd name="adj1" fmla="val 3383"/>
              <a:gd name="adj2" fmla="val 0"/>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片側の 2 つの角を丸めた四角形 12">
            <a:extLst>
              <a:ext uri="{FF2B5EF4-FFF2-40B4-BE49-F238E27FC236}">
                <a16:creationId xmlns:a16="http://schemas.microsoft.com/office/drawing/2014/main" id="{FC9EB205-6C50-3CE6-601B-6C4913997292}"/>
              </a:ext>
            </a:extLst>
          </p:cNvPr>
          <p:cNvSpPr/>
          <p:nvPr/>
        </p:nvSpPr>
        <p:spPr>
          <a:xfrm>
            <a:off x="862351" y="1808797"/>
            <a:ext cx="2700000" cy="774335"/>
          </a:xfrm>
          <a:prstGeom prst="round2SameRect">
            <a:avLst>
              <a:gd name="adj1" fmla="val 15230"/>
              <a:gd name="adj2" fmla="val 0"/>
            </a:avLst>
          </a:prstGeom>
          <a:gradFill>
            <a:gsLst>
              <a:gs pos="100000">
                <a:schemeClr val="accent4"/>
              </a:gs>
              <a:gs pos="21000">
                <a:srgbClr val="FFFF00"/>
              </a:gs>
            </a:gsLst>
            <a:lin ang="5400000" scaled="1"/>
          </a:gradFill>
          <a:ln>
            <a:noFill/>
          </a:ln>
          <a:effectLst>
            <a:outerShdw blurRad="50800" dist="25400" dir="5400000" algn="t" rotWithShape="0">
              <a:prstClr val="black">
                <a:alpha val="2020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三角形 15">
            <a:extLst>
              <a:ext uri="{FF2B5EF4-FFF2-40B4-BE49-F238E27FC236}">
                <a16:creationId xmlns:a16="http://schemas.microsoft.com/office/drawing/2014/main" id="{C8269765-4CD8-2884-4350-DE946BE2CF49}"/>
              </a:ext>
            </a:extLst>
          </p:cNvPr>
          <p:cNvSpPr/>
          <p:nvPr/>
        </p:nvSpPr>
        <p:spPr>
          <a:xfrm rot="10800000">
            <a:off x="1793031" y="2561179"/>
            <a:ext cx="544058" cy="174554"/>
          </a:xfrm>
          <a:prstGeom prst="triangle">
            <a:avLst/>
          </a:prstGeom>
          <a:solidFill>
            <a:schemeClr val="accent4"/>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E4F410FE-25E3-22BD-87C8-3479436C3237}"/>
              </a:ext>
            </a:extLst>
          </p:cNvPr>
          <p:cNvSpPr txBox="1"/>
          <p:nvPr/>
        </p:nvSpPr>
        <p:spPr>
          <a:xfrm>
            <a:off x="993291" y="2063787"/>
            <a:ext cx="2437632" cy="369332"/>
          </a:xfrm>
          <a:prstGeom prst="rect">
            <a:avLst/>
          </a:prstGeom>
          <a:noFill/>
        </p:spPr>
        <p:txBody>
          <a:bodyPr wrap="square">
            <a:spAutoFit/>
          </a:bodyPr>
          <a:lstStyle/>
          <a:p>
            <a:pPr algn="ctr"/>
            <a:r>
              <a:rPr lang="ja-JP" altLang="en-US" b="1" dirty="0">
                <a:solidFill>
                  <a:srgbClr val="C00000"/>
                </a:solidFill>
                <a:latin typeface="メイリオ" panose="020B0604030504040204" pitchFamily="50" charset="-128"/>
                <a:ea typeface="メイリオ" panose="020B0604030504040204" pitchFamily="50" charset="-128"/>
              </a:rPr>
              <a:t>動画制作品質</a:t>
            </a:r>
            <a:endParaRPr lang="en-US" altLang="ja-JP" b="1" dirty="0">
              <a:solidFill>
                <a:srgbClr val="C00000"/>
              </a:solidFill>
              <a:latin typeface="メイリオ" panose="020B0604030504040204" pitchFamily="50" charset="-128"/>
              <a:ea typeface="メイリオ" panose="020B0604030504040204" pitchFamily="50" charset="-128"/>
            </a:endParaRPr>
          </a:p>
        </p:txBody>
      </p:sp>
      <p:sp>
        <p:nvSpPr>
          <p:cNvPr id="37" name="片側の 2 つの角を丸めた四角形 36">
            <a:extLst>
              <a:ext uri="{FF2B5EF4-FFF2-40B4-BE49-F238E27FC236}">
                <a16:creationId xmlns:a16="http://schemas.microsoft.com/office/drawing/2014/main" id="{6AD26A62-FF12-3C76-3D60-D336EEEEEAB9}"/>
              </a:ext>
            </a:extLst>
          </p:cNvPr>
          <p:cNvSpPr/>
          <p:nvPr/>
        </p:nvSpPr>
        <p:spPr>
          <a:xfrm flipV="1">
            <a:off x="3723791" y="2561177"/>
            <a:ext cx="2700000" cy="3600000"/>
          </a:xfrm>
          <a:prstGeom prst="round2SameRect">
            <a:avLst>
              <a:gd name="adj1" fmla="val 3768"/>
              <a:gd name="adj2" fmla="val 0"/>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片側の 2 つの角を丸めた四角形 39">
            <a:extLst>
              <a:ext uri="{FF2B5EF4-FFF2-40B4-BE49-F238E27FC236}">
                <a16:creationId xmlns:a16="http://schemas.microsoft.com/office/drawing/2014/main" id="{76E5837B-BD1B-0C7B-1114-3F1FD243BA48}"/>
              </a:ext>
            </a:extLst>
          </p:cNvPr>
          <p:cNvSpPr/>
          <p:nvPr/>
        </p:nvSpPr>
        <p:spPr>
          <a:xfrm>
            <a:off x="3723791" y="1808797"/>
            <a:ext cx="2700000" cy="774335"/>
          </a:xfrm>
          <a:prstGeom prst="round2SameRect">
            <a:avLst>
              <a:gd name="adj1" fmla="val 14435"/>
              <a:gd name="adj2" fmla="val 0"/>
            </a:avLst>
          </a:prstGeom>
          <a:gradFill>
            <a:gsLst>
              <a:gs pos="100000">
                <a:schemeClr val="accent4"/>
              </a:gs>
              <a:gs pos="21000">
                <a:srgbClr val="FFFF00"/>
              </a:gs>
            </a:gsLst>
            <a:lin ang="5400000" scaled="1"/>
          </a:gradFill>
          <a:ln>
            <a:noFill/>
          </a:ln>
          <a:effectLst>
            <a:outerShdw blurRad="50800" dist="25400" dir="5400000" algn="t" rotWithShape="0">
              <a:prstClr val="black">
                <a:alpha val="2020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三角形 40">
            <a:extLst>
              <a:ext uri="{FF2B5EF4-FFF2-40B4-BE49-F238E27FC236}">
                <a16:creationId xmlns:a16="http://schemas.microsoft.com/office/drawing/2014/main" id="{4A952A13-3FB0-7971-6C07-DDFA3AC41F01}"/>
              </a:ext>
            </a:extLst>
          </p:cNvPr>
          <p:cNvSpPr/>
          <p:nvPr/>
        </p:nvSpPr>
        <p:spPr>
          <a:xfrm rot="10800000">
            <a:off x="4857315" y="2583132"/>
            <a:ext cx="423597" cy="130649"/>
          </a:xfrm>
          <a:prstGeom prst="triangle">
            <a:avLst/>
          </a:prstGeom>
          <a:solidFill>
            <a:schemeClr val="accent4"/>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85C83388-CE51-CC82-48ED-9FFBAF884041}"/>
              </a:ext>
            </a:extLst>
          </p:cNvPr>
          <p:cNvSpPr txBox="1"/>
          <p:nvPr/>
        </p:nvSpPr>
        <p:spPr>
          <a:xfrm>
            <a:off x="3854731" y="2063787"/>
            <a:ext cx="2437632" cy="369332"/>
          </a:xfrm>
          <a:prstGeom prst="rect">
            <a:avLst/>
          </a:prstGeom>
          <a:noFill/>
        </p:spPr>
        <p:txBody>
          <a:bodyPr wrap="square">
            <a:spAutoFit/>
          </a:bodyPr>
          <a:lstStyle/>
          <a:p>
            <a:pPr algn="ctr"/>
            <a:r>
              <a:rPr lang="ja-JP" altLang="en-US" b="1">
                <a:solidFill>
                  <a:srgbClr val="C00000"/>
                </a:solidFill>
                <a:latin typeface="メイリオ" panose="020B0604030504040204" pitchFamily="50" charset="-128"/>
                <a:ea typeface="メイリオ" panose="020B0604030504040204" pitchFamily="50" charset="-128"/>
              </a:rPr>
              <a:t>特別仕様の媒体</a:t>
            </a:r>
            <a:endParaRPr lang="en-US" altLang="ja-JP" b="1" dirty="0">
              <a:solidFill>
                <a:srgbClr val="C00000"/>
              </a:solidFill>
              <a:latin typeface="メイリオ" panose="020B0604030504040204" pitchFamily="50" charset="-128"/>
              <a:ea typeface="メイリオ" panose="020B0604030504040204" pitchFamily="50" charset="-128"/>
            </a:endParaRPr>
          </a:p>
        </p:txBody>
      </p:sp>
      <p:sp>
        <p:nvSpPr>
          <p:cNvPr id="43" name="片側の 2 つの角を丸めた四角形 42">
            <a:extLst>
              <a:ext uri="{FF2B5EF4-FFF2-40B4-BE49-F238E27FC236}">
                <a16:creationId xmlns:a16="http://schemas.microsoft.com/office/drawing/2014/main" id="{80E10554-0425-0425-D05E-DACFAA2ACEB3}"/>
              </a:ext>
            </a:extLst>
          </p:cNvPr>
          <p:cNvSpPr/>
          <p:nvPr/>
        </p:nvSpPr>
        <p:spPr>
          <a:xfrm flipV="1">
            <a:off x="6585231" y="2561177"/>
            <a:ext cx="2700000" cy="3600000"/>
          </a:xfrm>
          <a:prstGeom prst="round2SameRect">
            <a:avLst>
              <a:gd name="adj1" fmla="val 3768"/>
              <a:gd name="adj2" fmla="val 0"/>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4" name="片側の 2 つの角を丸めた四角形 43">
            <a:extLst>
              <a:ext uri="{FF2B5EF4-FFF2-40B4-BE49-F238E27FC236}">
                <a16:creationId xmlns:a16="http://schemas.microsoft.com/office/drawing/2014/main" id="{0C1F512D-2D58-F51A-F77F-92AEF39CA4CF}"/>
              </a:ext>
            </a:extLst>
          </p:cNvPr>
          <p:cNvSpPr/>
          <p:nvPr/>
        </p:nvSpPr>
        <p:spPr>
          <a:xfrm>
            <a:off x="6585231" y="1808797"/>
            <a:ext cx="2700000" cy="774335"/>
          </a:xfrm>
          <a:prstGeom prst="round2SameRect">
            <a:avLst>
              <a:gd name="adj1" fmla="val 15230"/>
              <a:gd name="adj2" fmla="val 0"/>
            </a:avLst>
          </a:prstGeom>
          <a:gradFill>
            <a:gsLst>
              <a:gs pos="100000">
                <a:schemeClr val="accent4"/>
              </a:gs>
              <a:gs pos="21000">
                <a:srgbClr val="FFFF00"/>
              </a:gs>
            </a:gsLst>
            <a:lin ang="5400000" scaled="1"/>
          </a:gradFill>
          <a:ln>
            <a:noFill/>
          </a:ln>
          <a:effectLst>
            <a:outerShdw blurRad="50800" dist="25400" dir="5400000" algn="t" rotWithShape="0">
              <a:prstClr val="black">
                <a:alpha val="2020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三角形 44">
            <a:extLst>
              <a:ext uri="{FF2B5EF4-FFF2-40B4-BE49-F238E27FC236}">
                <a16:creationId xmlns:a16="http://schemas.microsoft.com/office/drawing/2014/main" id="{B573CF94-87F3-00E2-C2D1-A9F749F8545F}"/>
              </a:ext>
            </a:extLst>
          </p:cNvPr>
          <p:cNvSpPr/>
          <p:nvPr/>
        </p:nvSpPr>
        <p:spPr>
          <a:xfrm rot="10800000">
            <a:off x="7718755" y="2583132"/>
            <a:ext cx="423597" cy="130649"/>
          </a:xfrm>
          <a:prstGeom prst="triangle">
            <a:avLst/>
          </a:prstGeom>
          <a:solidFill>
            <a:schemeClr val="accent4"/>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6" name="テキスト ボックス 45">
            <a:extLst>
              <a:ext uri="{FF2B5EF4-FFF2-40B4-BE49-F238E27FC236}">
                <a16:creationId xmlns:a16="http://schemas.microsoft.com/office/drawing/2014/main" id="{26C07135-7441-56F0-4047-D84B3F7E3450}"/>
              </a:ext>
            </a:extLst>
          </p:cNvPr>
          <p:cNvSpPr txBox="1"/>
          <p:nvPr/>
        </p:nvSpPr>
        <p:spPr>
          <a:xfrm>
            <a:off x="6423791" y="2063787"/>
            <a:ext cx="3022392" cy="369332"/>
          </a:xfrm>
          <a:prstGeom prst="rect">
            <a:avLst/>
          </a:prstGeom>
          <a:noFill/>
        </p:spPr>
        <p:txBody>
          <a:bodyPr wrap="square">
            <a:spAutoFit/>
          </a:bodyPr>
          <a:lstStyle/>
          <a:p>
            <a:pPr algn="ctr"/>
            <a:r>
              <a:rPr lang="ja-JP" altLang="en-US" b="1" dirty="0">
                <a:solidFill>
                  <a:srgbClr val="C00000"/>
                </a:solidFill>
                <a:latin typeface="メイリオ" panose="020B0604030504040204" pitchFamily="50" charset="-128"/>
                <a:ea typeface="メイリオ" panose="020B0604030504040204" pitchFamily="50" charset="-128"/>
              </a:rPr>
              <a:t>手軽・手離れ・安心感</a:t>
            </a:r>
            <a:endParaRPr lang="en-US" altLang="ja-JP" b="1" dirty="0">
              <a:solidFill>
                <a:srgbClr val="C00000"/>
              </a:solidFill>
              <a:latin typeface="メイリオ" panose="020B0604030504040204" pitchFamily="50" charset="-128"/>
              <a:ea typeface="メイリオ" panose="020B0604030504040204" pitchFamily="50" charset="-128"/>
            </a:endParaRPr>
          </a:p>
        </p:txBody>
      </p:sp>
      <p:sp>
        <p:nvSpPr>
          <p:cNvPr id="48" name="片側の 2 つの角を丸めた四角形 178">
            <a:extLst>
              <a:ext uri="{FF2B5EF4-FFF2-40B4-BE49-F238E27FC236}">
                <a16:creationId xmlns:a16="http://schemas.microsoft.com/office/drawing/2014/main" id="{648099BA-4763-8B88-3A45-8A8963871142}"/>
              </a:ext>
            </a:extLst>
          </p:cNvPr>
          <p:cNvSpPr/>
          <p:nvPr/>
        </p:nvSpPr>
        <p:spPr>
          <a:xfrm>
            <a:off x="985173" y="4638687"/>
            <a:ext cx="2448000" cy="390026"/>
          </a:xfrm>
          <a:prstGeom prst="round2SameRect">
            <a:avLst>
              <a:gd name="adj1" fmla="val 50000"/>
              <a:gd name="adj2" fmla="val 50000"/>
            </a:avLst>
          </a:prstGeom>
          <a:solidFill>
            <a:srgbClr val="C91B2C">
              <a:alpha val="1548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72000" rIns="36000" rtlCol="0" anchor="ctr"/>
          <a:lstStyle/>
          <a:p>
            <a:r>
              <a:rPr lang="ja-JP" altLang="en-US" sz="1000" dirty="0">
                <a:solidFill>
                  <a:schemeClr val="tx1"/>
                </a:solidFill>
                <a:latin typeface="メイリオ" panose="020B0604030504040204" pitchFamily="50" charset="-128"/>
                <a:ea typeface="メイリオ" panose="020B0604030504040204" pitchFamily="50" charset="-128"/>
              </a:rPr>
              <a:t>テレビ用の入稿規定で動画制作</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49" name="片側の 2 つの角を丸めた四角形 178">
            <a:extLst>
              <a:ext uri="{FF2B5EF4-FFF2-40B4-BE49-F238E27FC236}">
                <a16:creationId xmlns:a16="http://schemas.microsoft.com/office/drawing/2014/main" id="{60386F1C-DB9B-C5B4-E9BA-CFFB77BC684A}"/>
              </a:ext>
            </a:extLst>
          </p:cNvPr>
          <p:cNvSpPr/>
          <p:nvPr/>
        </p:nvSpPr>
        <p:spPr>
          <a:xfrm>
            <a:off x="985173" y="5542889"/>
            <a:ext cx="2448000" cy="390026"/>
          </a:xfrm>
          <a:prstGeom prst="round2SameRect">
            <a:avLst>
              <a:gd name="adj1" fmla="val 50000"/>
              <a:gd name="adj2" fmla="val 50000"/>
            </a:avLst>
          </a:prstGeom>
          <a:solidFill>
            <a:srgbClr val="FADE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72000" rIns="36000" rtlCol="0" anchor="ctr"/>
          <a:lstStyle/>
          <a:p>
            <a:r>
              <a:rPr lang="ja-JP" altLang="en-US" sz="1000">
                <a:solidFill>
                  <a:schemeClr val="tx1"/>
                </a:solidFill>
                <a:latin typeface="メイリオ" panose="020B0604030504040204" pitchFamily="50" charset="-128"/>
                <a:ea typeface="メイリオ" panose="020B0604030504040204" pitchFamily="50" charset="-128"/>
              </a:rPr>
              <a:t>動画の二次利用も可能</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50" name="片側の 2 つの角を丸めた四角形 178">
            <a:extLst>
              <a:ext uri="{FF2B5EF4-FFF2-40B4-BE49-F238E27FC236}">
                <a16:creationId xmlns:a16="http://schemas.microsoft.com/office/drawing/2014/main" id="{99FE2B17-B2B5-BD64-7D13-19E733ECBB89}"/>
              </a:ext>
            </a:extLst>
          </p:cNvPr>
          <p:cNvSpPr/>
          <p:nvPr/>
        </p:nvSpPr>
        <p:spPr>
          <a:xfrm>
            <a:off x="985173" y="5089276"/>
            <a:ext cx="2448000" cy="390026"/>
          </a:xfrm>
          <a:prstGeom prst="round2SameRect">
            <a:avLst>
              <a:gd name="adj1" fmla="val 50000"/>
              <a:gd name="adj2" fmla="val 50000"/>
            </a:avLst>
          </a:prstGeom>
          <a:solidFill>
            <a:srgbClr val="C91B2C">
              <a:alpha val="1548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72000" rIns="36000" rtlCol="0" anchor="ctr"/>
          <a:lstStyle/>
          <a:p>
            <a:r>
              <a:rPr lang="ja-JP" altLang="en-US" sz="1000" dirty="0">
                <a:solidFill>
                  <a:schemeClr val="tx1"/>
                </a:solidFill>
                <a:latin typeface="メイリオ" panose="020B0604030504040204" pitchFamily="50" charset="-128"/>
                <a:ea typeface="メイリオ" panose="020B0604030504040204" pitchFamily="50" charset="-128"/>
              </a:rPr>
              <a:t>高品質動画</a:t>
            </a:r>
            <a:r>
              <a:rPr lang="ja-JP" altLang="en-US" sz="700" dirty="0">
                <a:solidFill>
                  <a:schemeClr val="tx1"/>
                </a:solidFill>
                <a:latin typeface="メイリオ" panose="020B0604030504040204" pitchFamily="50" charset="-128"/>
                <a:ea typeface="メイリオ" panose="020B0604030504040204" pitchFamily="50" charset="-128"/>
              </a:rPr>
              <a:t>（満足度</a:t>
            </a:r>
            <a:r>
              <a:rPr lang="en-US" altLang="ja-JP" sz="700" dirty="0">
                <a:solidFill>
                  <a:schemeClr val="tx1"/>
                </a:solidFill>
                <a:latin typeface="メイリオ" panose="020B0604030504040204" pitchFamily="50" charset="-128"/>
                <a:ea typeface="メイリオ" panose="020B0604030504040204" pitchFamily="50" charset="-128"/>
              </a:rPr>
              <a:t>5</a:t>
            </a:r>
            <a:r>
              <a:rPr lang="ja-JP" altLang="en-US" sz="700" dirty="0">
                <a:solidFill>
                  <a:schemeClr val="tx1"/>
                </a:solidFill>
                <a:latin typeface="メイリオ" panose="020B0604030504040204" pitchFamily="50" charset="-128"/>
                <a:ea typeface="メイリオ" panose="020B0604030504040204" pitchFamily="50" charset="-128"/>
              </a:rPr>
              <a:t>段階の★</a:t>
            </a:r>
            <a:r>
              <a:rPr lang="en-US" altLang="ja-JP" sz="700" dirty="0">
                <a:solidFill>
                  <a:schemeClr val="tx1"/>
                </a:solidFill>
                <a:latin typeface="メイリオ" panose="020B0604030504040204" pitchFamily="50" charset="-128"/>
                <a:ea typeface="メイリオ" panose="020B0604030504040204" pitchFamily="50" charset="-128"/>
              </a:rPr>
              <a:t>4.6</a:t>
            </a:r>
            <a:r>
              <a:rPr lang="ja-JP" altLang="en-US" sz="700" dirty="0">
                <a:solidFill>
                  <a:schemeClr val="tx1"/>
                </a:solidFill>
                <a:latin typeface="メイリオ" panose="020B0604030504040204" pitchFamily="50" charset="-128"/>
                <a:ea typeface="メイリオ" panose="020B0604030504040204" pitchFamily="50" charset="-128"/>
              </a:rPr>
              <a:t>）</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C4F87EA7-98BF-C35A-A387-4A3439142372}"/>
              </a:ext>
            </a:extLst>
          </p:cNvPr>
          <p:cNvSpPr txBox="1"/>
          <p:nvPr/>
        </p:nvSpPr>
        <p:spPr>
          <a:xfrm>
            <a:off x="873183" y="2864259"/>
            <a:ext cx="2700000" cy="292388"/>
          </a:xfrm>
          <a:prstGeom prst="rect">
            <a:avLst/>
          </a:prstGeom>
          <a:noFill/>
        </p:spPr>
        <p:txBody>
          <a:bodyPr wrap="square">
            <a:spAutoFit/>
          </a:bodyPr>
          <a:lstStyle/>
          <a:p>
            <a:pPr algn="ctr"/>
            <a:r>
              <a:rPr lang="ja-JP" altLang="en-US" sz="1300" b="1" dirty="0">
                <a:solidFill>
                  <a:srgbClr val="E0232F"/>
                </a:solidFill>
                <a:latin typeface="メイリオ" panose="020B0604030504040204" pitchFamily="50" charset="-128"/>
                <a:ea typeface="メイリオ" panose="020B0604030504040204" pitchFamily="50" charset="-128"/>
              </a:rPr>
              <a:t>ハイクオリティ動画を安価に制作</a:t>
            </a:r>
            <a:endParaRPr lang="en-US" altLang="ja-JP" sz="1300" b="1" dirty="0">
              <a:solidFill>
                <a:srgbClr val="E0232F"/>
              </a:solidFill>
              <a:latin typeface="メイリオ" panose="020B0604030504040204" pitchFamily="50" charset="-128"/>
              <a:ea typeface="メイリオ" panose="020B0604030504040204" pitchFamily="50" charset="-128"/>
            </a:endParaRPr>
          </a:p>
        </p:txBody>
      </p:sp>
      <p:pic>
        <p:nvPicPr>
          <p:cNvPr id="55" name="図 54">
            <a:extLst>
              <a:ext uri="{FF2B5EF4-FFF2-40B4-BE49-F238E27FC236}">
                <a16:creationId xmlns:a16="http://schemas.microsoft.com/office/drawing/2014/main" id="{4FD55C82-7088-C9DB-CFE2-E35F9E34029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27925" y="3359149"/>
            <a:ext cx="1664633" cy="485518"/>
          </a:xfrm>
          <a:prstGeom prst="rect">
            <a:avLst/>
          </a:prstGeom>
        </p:spPr>
      </p:pic>
      <p:pic>
        <p:nvPicPr>
          <p:cNvPr id="56" name="図 55">
            <a:extLst>
              <a:ext uri="{FF2B5EF4-FFF2-40B4-BE49-F238E27FC236}">
                <a16:creationId xmlns:a16="http://schemas.microsoft.com/office/drawing/2014/main" id="{9F349855-012B-CDA4-A5E9-3415D20E2AE9}"/>
              </a:ext>
            </a:extLst>
          </p:cNvPr>
          <p:cNvPicPr>
            <a:picLocks noChangeAspect="1"/>
          </p:cNvPicPr>
          <p:nvPr/>
        </p:nvPicPr>
        <p:blipFill>
          <a:blip r:embed="rId4"/>
          <a:stretch>
            <a:fillRect/>
          </a:stretch>
        </p:blipFill>
        <p:spPr>
          <a:xfrm>
            <a:off x="4570813" y="3950128"/>
            <a:ext cx="978857" cy="341021"/>
          </a:xfrm>
          <a:prstGeom prst="rect">
            <a:avLst/>
          </a:prstGeom>
        </p:spPr>
      </p:pic>
      <p:sp>
        <p:nvSpPr>
          <p:cNvPr id="57" name="テキスト ボックス 56">
            <a:extLst>
              <a:ext uri="{FF2B5EF4-FFF2-40B4-BE49-F238E27FC236}">
                <a16:creationId xmlns:a16="http://schemas.microsoft.com/office/drawing/2014/main" id="{4AD0E854-DB3B-683C-67A4-86DD8453A246}"/>
              </a:ext>
            </a:extLst>
          </p:cNvPr>
          <p:cNvSpPr txBox="1"/>
          <p:nvPr/>
        </p:nvSpPr>
        <p:spPr>
          <a:xfrm>
            <a:off x="4872486" y="3701821"/>
            <a:ext cx="375511" cy="338554"/>
          </a:xfrm>
          <a:prstGeom prst="rect">
            <a:avLst/>
          </a:prstGeom>
          <a:noFill/>
        </p:spPr>
        <p:txBody>
          <a:bodyPr wrap="square">
            <a:spAutoFit/>
          </a:bodyPr>
          <a:lstStyle/>
          <a:p>
            <a:pPr algn="ctr"/>
            <a:r>
              <a:rPr lang="en-US" altLang="ja-JP" sz="1600" b="1" dirty="0">
                <a:latin typeface="メイリオ" panose="020B0604030504040204" pitchFamily="50" charset="-128"/>
                <a:ea typeface="メイリオ" panose="020B0604030504040204" pitchFamily="50" charset="-128"/>
              </a:rPr>
              <a:t>×</a:t>
            </a:r>
          </a:p>
        </p:txBody>
      </p:sp>
      <p:sp>
        <p:nvSpPr>
          <p:cNvPr id="58" name="テキスト ボックス 57">
            <a:extLst>
              <a:ext uri="{FF2B5EF4-FFF2-40B4-BE49-F238E27FC236}">
                <a16:creationId xmlns:a16="http://schemas.microsoft.com/office/drawing/2014/main" id="{E86776AB-3A68-B726-F37D-8F20D0C3E0AA}"/>
              </a:ext>
            </a:extLst>
          </p:cNvPr>
          <p:cNvSpPr txBox="1"/>
          <p:nvPr/>
        </p:nvSpPr>
        <p:spPr>
          <a:xfrm>
            <a:off x="3723374" y="2864259"/>
            <a:ext cx="2700000" cy="292388"/>
          </a:xfrm>
          <a:prstGeom prst="rect">
            <a:avLst/>
          </a:prstGeom>
          <a:noFill/>
        </p:spPr>
        <p:txBody>
          <a:bodyPr wrap="square">
            <a:spAutoFit/>
          </a:bodyPr>
          <a:lstStyle/>
          <a:p>
            <a:pPr algn="ctr"/>
            <a:r>
              <a:rPr lang="ja-JP" altLang="en-US" sz="1300" b="1" dirty="0">
                <a:solidFill>
                  <a:srgbClr val="E0232F"/>
                </a:solidFill>
                <a:latin typeface="メイリオ" panose="020B0604030504040204" pitchFamily="50" charset="-128"/>
                <a:ea typeface="メイリオ" panose="020B0604030504040204" pitchFamily="50" charset="-128"/>
              </a:rPr>
              <a:t>公式企画ならでは</a:t>
            </a:r>
            <a:r>
              <a:rPr lang="ja-JP" altLang="en-US" sz="1300" b="1">
                <a:solidFill>
                  <a:srgbClr val="E0232F"/>
                </a:solidFill>
                <a:latin typeface="メイリオ" panose="020B0604030504040204" pitchFamily="50" charset="-128"/>
                <a:ea typeface="メイリオ" panose="020B0604030504040204" pitchFamily="50" charset="-128"/>
              </a:rPr>
              <a:t>の媒体仕様</a:t>
            </a:r>
            <a:endParaRPr lang="en-US" altLang="ja-JP" sz="1300" b="1" dirty="0">
              <a:solidFill>
                <a:srgbClr val="E0232F"/>
              </a:solidFill>
              <a:latin typeface="メイリオ" panose="020B0604030504040204" pitchFamily="50" charset="-128"/>
              <a:ea typeface="メイリオ" panose="020B0604030504040204" pitchFamily="50" charset="-128"/>
            </a:endParaRPr>
          </a:p>
        </p:txBody>
      </p:sp>
      <p:sp>
        <p:nvSpPr>
          <p:cNvPr id="63" name="テキスト ボックス 62">
            <a:extLst>
              <a:ext uri="{FF2B5EF4-FFF2-40B4-BE49-F238E27FC236}">
                <a16:creationId xmlns:a16="http://schemas.microsoft.com/office/drawing/2014/main" id="{6142868F-EB4C-51E2-0F7D-19B8C1317C6D}"/>
              </a:ext>
            </a:extLst>
          </p:cNvPr>
          <p:cNvSpPr txBox="1"/>
          <p:nvPr/>
        </p:nvSpPr>
        <p:spPr>
          <a:xfrm>
            <a:off x="6589099" y="2864259"/>
            <a:ext cx="2700000" cy="292388"/>
          </a:xfrm>
          <a:prstGeom prst="rect">
            <a:avLst/>
          </a:prstGeom>
          <a:noFill/>
        </p:spPr>
        <p:txBody>
          <a:bodyPr wrap="square">
            <a:spAutoFit/>
          </a:bodyPr>
          <a:lstStyle/>
          <a:p>
            <a:pPr algn="ctr"/>
            <a:r>
              <a:rPr lang="ja-JP" altLang="en-US" sz="1300" b="1" dirty="0">
                <a:solidFill>
                  <a:srgbClr val="E0232F"/>
                </a:solidFill>
                <a:latin typeface="メイリオ" panose="020B0604030504040204" pitchFamily="50" charset="-128"/>
                <a:ea typeface="メイリオ" panose="020B0604030504040204" pitchFamily="50" charset="-128"/>
              </a:rPr>
              <a:t>シンプル企画・実績多数</a:t>
            </a:r>
            <a:endParaRPr lang="en-US" altLang="ja-JP" sz="1300" b="1" dirty="0">
              <a:solidFill>
                <a:srgbClr val="E0232F"/>
              </a:solidFill>
              <a:latin typeface="メイリオ" panose="020B0604030504040204" pitchFamily="50" charset="-128"/>
              <a:ea typeface="メイリオ" panose="020B0604030504040204" pitchFamily="50" charset="-128"/>
            </a:endParaRPr>
          </a:p>
        </p:txBody>
      </p:sp>
      <p:sp>
        <p:nvSpPr>
          <p:cNvPr id="68" name="テキスト プレースホルダー 3">
            <a:extLst>
              <a:ext uri="{FF2B5EF4-FFF2-40B4-BE49-F238E27FC236}">
                <a16:creationId xmlns:a16="http://schemas.microsoft.com/office/drawing/2014/main" id="{1E04F89F-7BDE-DB0D-F630-BCB4FE35CA2E}"/>
              </a:ext>
            </a:extLst>
          </p:cNvPr>
          <p:cNvSpPr txBox="1">
            <a:spLocks/>
          </p:cNvSpPr>
          <p:nvPr/>
        </p:nvSpPr>
        <p:spPr>
          <a:xfrm>
            <a:off x="769361" y="844520"/>
            <a:ext cx="8381440" cy="724871"/>
          </a:xfrm>
          <a:prstGeom prst="rect">
            <a:avLst/>
          </a:prstGeom>
          <a:noFill/>
        </p:spPr>
        <p:txBody>
          <a:bodyPr vert="horz" lIns="216000" tIns="72000" rIns="216000" bIns="72000" rtlCol="0" anchor="ctr">
            <a:normAutofit/>
          </a:bodyPr>
          <a:lstStyle>
            <a:lvl1pPr marL="0" indent="0" algn="l" defTabSz="742950" rtl="0" eaLnBrk="1" latinLnBrk="0" hangingPunct="1">
              <a:lnSpc>
                <a:spcPct val="120000"/>
              </a:lnSpc>
              <a:spcBef>
                <a:spcPts val="813"/>
              </a:spcBef>
              <a:spcAft>
                <a:spcPts val="244"/>
              </a:spcAft>
              <a:buFont typeface="+mj-lt"/>
              <a:buNone/>
              <a:defRPr kumimoji="1" sz="1463" kern="1200">
                <a:solidFill>
                  <a:schemeClr val="tx1"/>
                </a:solidFill>
                <a:latin typeface="+mn-lt"/>
                <a:ea typeface="+mn-ea"/>
                <a:cs typeface="+mn-cs"/>
              </a:defRPr>
            </a:lvl1pPr>
            <a:lvl2pPr marL="371475" indent="0" algn="l" defTabSz="742950" rtl="0" eaLnBrk="1" latinLnBrk="0" hangingPunct="1">
              <a:lnSpc>
                <a:spcPct val="90000"/>
              </a:lnSpc>
              <a:spcBef>
                <a:spcPts val="406"/>
              </a:spcBef>
              <a:buFontTx/>
              <a:buNone/>
              <a:defRPr kumimoji="1" sz="1950" kern="1200">
                <a:solidFill>
                  <a:schemeClr val="tx1"/>
                </a:solidFill>
                <a:latin typeface="+mn-lt"/>
                <a:ea typeface="+mn-ea"/>
                <a:cs typeface="+mn-cs"/>
              </a:defRPr>
            </a:lvl2pPr>
            <a:lvl3pPr marL="742950" indent="0" algn="l" defTabSz="742950" rtl="0" eaLnBrk="1" latinLnBrk="0" hangingPunct="1">
              <a:lnSpc>
                <a:spcPct val="90000"/>
              </a:lnSpc>
              <a:spcBef>
                <a:spcPts val="406"/>
              </a:spcBef>
              <a:buFontTx/>
              <a:buNone/>
              <a:defRPr kumimoji="1" sz="1625" kern="1200">
                <a:solidFill>
                  <a:schemeClr val="tx1"/>
                </a:solidFill>
                <a:latin typeface="+mn-lt"/>
                <a:ea typeface="+mn-ea"/>
                <a:cs typeface="+mn-cs"/>
              </a:defRPr>
            </a:lvl3pPr>
            <a:lvl4pPr marL="1114425" indent="0" algn="l" defTabSz="742950" rtl="0" eaLnBrk="1" latinLnBrk="0" hangingPunct="1">
              <a:lnSpc>
                <a:spcPct val="90000"/>
              </a:lnSpc>
              <a:spcBef>
                <a:spcPts val="406"/>
              </a:spcBef>
              <a:buFontTx/>
              <a:buNone/>
              <a:defRPr kumimoji="1" sz="1463" kern="1200">
                <a:solidFill>
                  <a:schemeClr val="tx1"/>
                </a:solidFill>
                <a:latin typeface="+mn-lt"/>
                <a:ea typeface="+mn-ea"/>
                <a:cs typeface="+mn-cs"/>
              </a:defRPr>
            </a:lvl4pPr>
            <a:lvl5pPr marL="1485900" indent="0" algn="l" defTabSz="742950" rtl="0" eaLnBrk="1" latinLnBrk="0" hangingPunct="1">
              <a:lnSpc>
                <a:spcPct val="90000"/>
              </a:lnSpc>
              <a:spcBef>
                <a:spcPts val="406"/>
              </a:spcBef>
              <a:buFontTx/>
              <a:buNone/>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marR="0" lvl="0" indent="0" algn="ctr" defTabSz="742950" rtl="0" eaLnBrk="1" fontAlgn="auto" latinLnBrk="0" hangingPunct="1">
              <a:lnSpc>
                <a:spcPct val="120000"/>
              </a:lnSpc>
              <a:spcBef>
                <a:spcPts val="813"/>
              </a:spcBef>
              <a:spcAft>
                <a:spcPts val="244"/>
              </a:spcAft>
              <a:buClrTx/>
              <a:buSzTx/>
              <a:buFont typeface="+mj-lt"/>
              <a:buNone/>
              <a:tabLst/>
              <a:defRPr/>
            </a:pPr>
            <a:r>
              <a:rPr kumimoji="1" lang="ja-JP" altLang="en-US" sz="2400" b="1" i="0" u="none" strike="noStrike" kern="1200" cap="none" normalizeH="0" baseline="0" noProof="0" dirty="0">
                <a:ln>
                  <a:noFill/>
                </a:ln>
                <a:solidFill>
                  <a:schemeClr val="bg1"/>
                </a:solidFill>
                <a:effectLst/>
                <a:uLnTx/>
                <a:uFillTx/>
                <a:latin typeface="Meiryo" panose="020B0604030504040204" pitchFamily="34" charset="-128"/>
                <a:ea typeface="Meiryo" panose="020B0604030504040204" pitchFamily="34" charset="-128"/>
              </a:rPr>
              <a:t>チラシビジョンが選ばれる</a:t>
            </a:r>
            <a:r>
              <a:rPr kumimoji="1" lang="ja-JP" altLang="en-US" sz="2400" b="1" i="0" u="none" strike="noStrike" kern="1200" cap="none" normalizeH="0" baseline="0" noProof="0" dirty="0">
                <a:ln>
                  <a:noFill/>
                </a:ln>
                <a:solidFill>
                  <a:srgbClr val="FFFF00"/>
                </a:solidFill>
                <a:effectLst/>
                <a:uLnTx/>
                <a:uFillTx/>
                <a:latin typeface="Meiryo" panose="020B0604030504040204" pitchFamily="34" charset="-128"/>
                <a:ea typeface="Meiryo" panose="020B0604030504040204" pitchFamily="34" charset="-128"/>
              </a:rPr>
              <a:t>３つのポイント</a:t>
            </a:r>
            <a:endParaRPr kumimoji="1" lang="en-US" altLang="ja-JP" sz="2400" b="1" i="0" u="none" strike="noStrike" kern="1200" cap="none" normalizeH="0" baseline="0" noProof="0" dirty="0">
              <a:ln>
                <a:noFill/>
              </a:ln>
              <a:solidFill>
                <a:srgbClr val="FFFF00"/>
              </a:solidFill>
              <a:effectLst/>
              <a:uLnTx/>
              <a:uFillTx/>
              <a:latin typeface="Meiryo" panose="020B0604030504040204" pitchFamily="34" charset="-128"/>
              <a:ea typeface="Meiryo" panose="020B0604030504040204" pitchFamily="34" charset="-128"/>
            </a:endParaRPr>
          </a:p>
        </p:txBody>
      </p:sp>
      <p:grpSp>
        <p:nvGrpSpPr>
          <p:cNvPr id="73" name="グループ化 72">
            <a:extLst>
              <a:ext uri="{FF2B5EF4-FFF2-40B4-BE49-F238E27FC236}">
                <a16:creationId xmlns:a16="http://schemas.microsoft.com/office/drawing/2014/main" id="{D59DB631-168E-7169-3A3D-3C176FA6716F}"/>
              </a:ext>
            </a:extLst>
          </p:cNvPr>
          <p:cNvGrpSpPr/>
          <p:nvPr/>
        </p:nvGrpSpPr>
        <p:grpSpPr>
          <a:xfrm>
            <a:off x="230769" y="1546561"/>
            <a:ext cx="1049228" cy="1290369"/>
            <a:chOff x="462078" y="1448450"/>
            <a:chExt cx="1143051" cy="1398578"/>
          </a:xfrm>
        </p:grpSpPr>
        <p:sp>
          <p:nvSpPr>
            <p:cNvPr id="74" name="山形 73">
              <a:extLst>
                <a:ext uri="{FF2B5EF4-FFF2-40B4-BE49-F238E27FC236}">
                  <a16:creationId xmlns:a16="http://schemas.microsoft.com/office/drawing/2014/main" id="{5651A4AD-3A2D-9103-C90A-9BB5505B5121}"/>
                </a:ext>
              </a:extLst>
            </p:cNvPr>
            <p:cNvSpPr/>
            <p:nvPr/>
          </p:nvSpPr>
          <p:spPr>
            <a:xfrm rot="16200000">
              <a:off x="535524" y="2034629"/>
              <a:ext cx="1010653" cy="614145"/>
            </a:xfrm>
            <a:prstGeom prst="chevron">
              <a:avLst>
                <a:gd name="adj" fmla="val 23357"/>
              </a:avLst>
            </a:prstGeom>
            <a:solidFill>
              <a:srgbClr val="0D6EB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pic>
          <p:nvPicPr>
            <p:cNvPr id="75" name="図 74">
              <a:extLst>
                <a:ext uri="{FF2B5EF4-FFF2-40B4-BE49-F238E27FC236}">
                  <a16:creationId xmlns:a16="http://schemas.microsoft.com/office/drawing/2014/main" id="{60FC2F06-A89C-F488-1ACD-A1C419718D72}"/>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62078" y="1448450"/>
              <a:ext cx="1143051" cy="1114474"/>
            </a:xfrm>
            <a:prstGeom prst="rect">
              <a:avLst/>
            </a:prstGeom>
            <a:effectLst>
              <a:outerShdw blurRad="50800" dist="38100" dir="2700000" algn="tl" rotWithShape="0">
                <a:prstClr val="black">
                  <a:alpha val="40000"/>
                </a:prstClr>
              </a:outerShdw>
            </a:effectLst>
          </p:spPr>
        </p:pic>
        <p:sp>
          <p:nvSpPr>
            <p:cNvPr id="76" name="正方形/長方形 75">
              <a:extLst>
                <a:ext uri="{FF2B5EF4-FFF2-40B4-BE49-F238E27FC236}">
                  <a16:creationId xmlns:a16="http://schemas.microsoft.com/office/drawing/2014/main" id="{D0666174-588C-0124-7E44-DFB570009D00}"/>
                </a:ext>
              </a:extLst>
            </p:cNvPr>
            <p:cNvSpPr/>
            <p:nvPr/>
          </p:nvSpPr>
          <p:spPr>
            <a:xfrm>
              <a:off x="666403" y="1790458"/>
              <a:ext cx="757058" cy="382460"/>
            </a:xfrm>
            <a:prstGeom prst="rect">
              <a:avLst/>
            </a:prstGeom>
            <a:solidFill>
              <a:srgbClr val="E3B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sp>
        <p:nvSpPr>
          <p:cNvPr id="77" name="テキスト ボックス 76">
            <a:extLst>
              <a:ext uri="{FF2B5EF4-FFF2-40B4-BE49-F238E27FC236}">
                <a16:creationId xmlns:a16="http://schemas.microsoft.com/office/drawing/2014/main" id="{D8663161-4919-73A3-8769-4ECB8C3E6666}"/>
              </a:ext>
            </a:extLst>
          </p:cNvPr>
          <p:cNvSpPr txBox="1"/>
          <p:nvPr/>
        </p:nvSpPr>
        <p:spPr>
          <a:xfrm>
            <a:off x="234269" y="1803864"/>
            <a:ext cx="1049228" cy="600164"/>
          </a:xfrm>
          <a:prstGeom prst="rect">
            <a:avLst/>
          </a:prstGeom>
          <a:noFill/>
        </p:spPr>
        <p:txBody>
          <a:bodyPr wrap="square" rtlCol="0">
            <a:spAutoFit/>
          </a:bodyPr>
          <a:lstStyle/>
          <a:p>
            <a:pPr algn="ctr"/>
            <a:r>
              <a:rPr lang="en-US" altLang="ja-JP" sz="1100" b="1" dirty="0">
                <a:latin typeface="Meiryo" panose="020B0604030504040204" pitchFamily="34" charset="-128"/>
                <a:ea typeface="Meiryo" panose="020B0604030504040204" pitchFamily="34" charset="-128"/>
              </a:rPr>
              <a:t>TV</a:t>
            </a:r>
            <a:r>
              <a:rPr lang="ja-JP" altLang="en-US" sz="1100" b="1" dirty="0">
                <a:latin typeface="Meiryo" panose="020B0604030504040204" pitchFamily="34" charset="-128"/>
                <a:ea typeface="Meiryo" panose="020B0604030504040204" pitchFamily="34" charset="-128"/>
              </a:rPr>
              <a:t>局内制作</a:t>
            </a:r>
            <a:endParaRPr lang="en-US" altLang="ja-JP" sz="1100" b="1" dirty="0">
              <a:latin typeface="Meiryo" panose="020B0604030504040204" pitchFamily="34" charset="-128"/>
              <a:ea typeface="Meiryo" panose="020B0604030504040204" pitchFamily="34" charset="-128"/>
            </a:endParaRPr>
          </a:p>
          <a:p>
            <a:pPr algn="ctr"/>
            <a:r>
              <a:rPr lang="ja-JP" altLang="en-US" sz="1100" dirty="0">
                <a:latin typeface="Meiryo" panose="020B0604030504040204" pitchFamily="34" charset="-128"/>
                <a:ea typeface="Meiryo" panose="020B0604030504040204" pitchFamily="34" charset="-128"/>
              </a:rPr>
              <a:t>＆</a:t>
            </a:r>
            <a:endParaRPr lang="en-US" altLang="ja-JP" sz="1100" dirty="0">
              <a:latin typeface="Meiryo" panose="020B0604030504040204" pitchFamily="34" charset="-128"/>
              <a:ea typeface="Meiryo" panose="020B0604030504040204" pitchFamily="34" charset="-128"/>
            </a:endParaRPr>
          </a:p>
          <a:p>
            <a:pPr algn="ctr"/>
            <a:r>
              <a:rPr kumimoji="1" lang="ja-JP" altLang="en-US" sz="1100" b="1" dirty="0">
                <a:latin typeface="Meiryo" panose="020B0604030504040204" pitchFamily="34" charset="-128"/>
                <a:ea typeface="Meiryo" panose="020B0604030504040204" pitchFamily="34" charset="-128"/>
              </a:rPr>
              <a:t>相場の半額</a:t>
            </a:r>
            <a:endParaRPr kumimoji="1" lang="en-US" altLang="ja-JP" sz="1100" b="1" dirty="0">
              <a:latin typeface="Meiryo" panose="020B0604030504040204" pitchFamily="34" charset="-128"/>
              <a:ea typeface="Meiryo" panose="020B0604030504040204" pitchFamily="34" charset="-128"/>
            </a:endParaRPr>
          </a:p>
        </p:txBody>
      </p:sp>
      <p:pic>
        <p:nvPicPr>
          <p:cNvPr id="79" name="グラフィックス 78" descr="バッジ: チェックマーク 1 単色塗りつぶし">
            <a:extLst>
              <a:ext uri="{FF2B5EF4-FFF2-40B4-BE49-F238E27FC236}">
                <a16:creationId xmlns:a16="http://schemas.microsoft.com/office/drawing/2014/main" id="{7F4BCDCC-4101-BB8A-A09F-BAE6D2FA6F6E}"/>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33246" y="4665807"/>
            <a:ext cx="335785" cy="335785"/>
          </a:xfrm>
          <a:prstGeom prst="rect">
            <a:avLst/>
          </a:prstGeom>
        </p:spPr>
      </p:pic>
      <p:pic>
        <p:nvPicPr>
          <p:cNvPr id="80" name="グラフィックス 79" descr="バッジ: チェックマーク 1 単色塗りつぶし">
            <a:extLst>
              <a:ext uri="{FF2B5EF4-FFF2-40B4-BE49-F238E27FC236}">
                <a16:creationId xmlns:a16="http://schemas.microsoft.com/office/drawing/2014/main" id="{1B805316-E426-D58B-4E9B-2488A50CB92D}"/>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33246" y="5117752"/>
            <a:ext cx="335785" cy="335785"/>
          </a:xfrm>
          <a:prstGeom prst="rect">
            <a:avLst/>
          </a:prstGeom>
        </p:spPr>
      </p:pic>
      <p:pic>
        <p:nvPicPr>
          <p:cNvPr id="81" name="グラフィックス 80" descr="バッジ: チェックマーク 1 単色塗りつぶし">
            <a:extLst>
              <a:ext uri="{FF2B5EF4-FFF2-40B4-BE49-F238E27FC236}">
                <a16:creationId xmlns:a16="http://schemas.microsoft.com/office/drawing/2014/main" id="{3CEBDA93-F4AB-FF28-53C7-E18D193390C8}"/>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33246" y="5569697"/>
            <a:ext cx="335785" cy="335785"/>
          </a:xfrm>
          <a:prstGeom prst="rect">
            <a:avLst/>
          </a:prstGeom>
        </p:spPr>
      </p:pic>
      <p:sp>
        <p:nvSpPr>
          <p:cNvPr id="82" name="片側の 2 つの角を丸めた四角形 178">
            <a:extLst>
              <a:ext uri="{FF2B5EF4-FFF2-40B4-BE49-F238E27FC236}">
                <a16:creationId xmlns:a16="http://schemas.microsoft.com/office/drawing/2014/main" id="{39C7937D-22F4-B28F-7CBA-FDD48D25D088}"/>
              </a:ext>
            </a:extLst>
          </p:cNvPr>
          <p:cNvSpPr/>
          <p:nvPr/>
        </p:nvSpPr>
        <p:spPr>
          <a:xfrm>
            <a:off x="3865008" y="4638687"/>
            <a:ext cx="2448000" cy="390026"/>
          </a:xfrm>
          <a:prstGeom prst="round2SameRect">
            <a:avLst>
              <a:gd name="adj1" fmla="val 50000"/>
              <a:gd name="adj2" fmla="val 50000"/>
            </a:avLst>
          </a:prstGeom>
          <a:solidFill>
            <a:srgbClr val="C91B2C">
              <a:alpha val="1490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72000" rIns="36000" rtlCol="0" anchor="ctr"/>
          <a:lstStyle/>
          <a:p>
            <a:r>
              <a:rPr lang="ja-JP" altLang="en-US" sz="1000">
                <a:solidFill>
                  <a:schemeClr val="tx1"/>
                </a:solidFill>
                <a:latin typeface="メイリオ" panose="020B0604030504040204" pitchFamily="50" charset="-128"/>
                <a:ea typeface="メイリオ" panose="020B0604030504040204" pitchFamily="50" charset="-128"/>
              </a:rPr>
              <a:t>低価格から試せる</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83" name="片側の 2 つの角を丸めた四角形 178">
            <a:extLst>
              <a:ext uri="{FF2B5EF4-FFF2-40B4-BE49-F238E27FC236}">
                <a16:creationId xmlns:a16="http://schemas.microsoft.com/office/drawing/2014/main" id="{07F7669E-59F9-FB68-D53A-D3FAA9599A62}"/>
              </a:ext>
            </a:extLst>
          </p:cNvPr>
          <p:cNvSpPr/>
          <p:nvPr/>
        </p:nvSpPr>
        <p:spPr>
          <a:xfrm>
            <a:off x="3865008" y="5542889"/>
            <a:ext cx="2448000" cy="390026"/>
          </a:xfrm>
          <a:prstGeom prst="round2SameRect">
            <a:avLst>
              <a:gd name="adj1" fmla="val 50000"/>
              <a:gd name="adj2" fmla="val 50000"/>
            </a:avLst>
          </a:prstGeom>
          <a:solidFill>
            <a:srgbClr val="FADE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72000" rIns="36000" rtlCol="0" anchor="ctr"/>
          <a:lstStyle/>
          <a:p>
            <a:r>
              <a:rPr lang="ja-JP" altLang="en-US" sz="1000">
                <a:solidFill>
                  <a:schemeClr val="tx1"/>
                </a:solidFill>
                <a:latin typeface="メイリオ" panose="020B0604030504040204" pitchFamily="50" charset="-128"/>
                <a:ea typeface="メイリオ" panose="020B0604030504040204" pitchFamily="50" charset="-128"/>
              </a:rPr>
              <a:t>他媒体のクロス提案も可能</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84" name="片側の 2 つの角を丸めた四角形 178">
            <a:extLst>
              <a:ext uri="{FF2B5EF4-FFF2-40B4-BE49-F238E27FC236}">
                <a16:creationId xmlns:a16="http://schemas.microsoft.com/office/drawing/2014/main" id="{6FBDAA7E-1178-E054-015E-A7CC2518EB05}"/>
              </a:ext>
            </a:extLst>
          </p:cNvPr>
          <p:cNvSpPr/>
          <p:nvPr/>
        </p:nvSpPr>
        <p:spPr>
          <a:xfrm>
            <a:off x="3865008" y="5089276"/>
            <a:ext cx="2448000" cy="390026"/>
          </a:xfrm>
          <a:prstGeom prst="round2SameRect">
            <a:avLst>
              <a:gd name="adj1" fmla="val 50000"/>
              <a:gd name="adj2" fmla="val 50000"/>
            </a:avLst>
          </a:prstGeom>
          <a:solidFill>
            <a:srgbClr val="C91B2C">
              <a:alpha val="1548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72000" rIns="36000" rtlCol="0" anchor="ctr"/>
          <a:lstStyle/>
          <a:p>
            <a:r>
              <a:rPr lang="ja-JP" altLang="en-US" sz="1000">
                <a:solidFill>
                  <a:schemeClr val="tx1"/>
                </a:solidFill>
                <a:latin typeface="メイリオ" panose="020B0604030504040204" pitchFamily="50" charset="-128"/>
                <a:ea typeface="メイリオ" panose="020B0604030504040204" pitchFamily="50" charset="-128"/>
              </a:rPr>
              <a:t>特別仕様の媒体を付帯</a:t>
            </a:r>
            <a:endParaRPr lang="en-US" altLang="ja-JP" sz="1000" dirty="0">
              <a:solidFill>
                <a:schemeClr val="tx1"/>
              </a:solidFill>
              <a:latin typeface="メイリオ" panose="020B0604030504040204" pitchFamily="50" charset="-128"/>
              <a:ea typeface="メイリオ" panose="020B0604030504040204" pitchFamily="50" charset="-128"/>
            </a:endParaRPr>
          </a:p>
        </p:txBody>
      </p:sp>
      <p:pic>
        <p:nvPicPr>
          <p:cNvPr id="85" name="グラフィックス 84" descr="バッジ: チェックマーク 1 単色塗りつぶし">
            <a:extLst>
              <a:ext uri="{FF2B5EF4-FFF2-40B4-BE49-F238E27FC236}">
                <a16:creationId xmlns:a16="http://schemas.microsoft.com/office/drawing/2014/main" id="{279909FD-B294-EBD3-9CDB-E7FCC956D5A4}"/>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913081" y="4665807"/>
            <a:ext cx="335785" cy="335785"/>
          </a:xfrm>
          <a:prstGeom prst="rect">
            <a:avLst/>
          </a:prstGeom>
        </p:spPr>
      </p:pic>
      <p:pic>
        <p:nvPicPr>
          <p:cNvPr id="86" name="グラフィックス 85" descr="バッジ: チェックマーク 1 単色塗りつぶし">
            <a:extLst>
              <a:ext uri="{FF2B5EF4-FFF2-40B4-BE49-F238E27FC236}">
                <a16:creationId xmlns:a16="http://schemas.microsoft.com/office/drawing/2014/main" id="{0B6ACA1E-451A-1479-E474-C41B7C1FCDB2}"/>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913081" y="5117752"/>
            <a:ext cx="335785" cy="335785"/>
          </a:xfrm>
          <a:prstGeom prst="rect">
            <a:avLst/>
          </a:prstGeom>
        </p:spPr>
      </p:pic>
      <p:pic>
        <p:nvPicPr>
          <p:cNvPr id="87" name="グラフィックス 86" descr="バッジ: チェックマーク 1 単色塗りつぶし">
            <a:extLst>
              <a:ext uri="{FF2B5EF4-FFF2-40B4-BE49-F238E27FC236}">
                <a16:creationId xmlns:a16="http://schemas.microsoft.com/office/drawing/2014/main" id="{C41A27DF-BE1E-ED65-332F-156C0F331132}"/>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913081" y="5569697"/>
            <a:ext cx="335785" cy="335785"/>
          </a:xfrm>
          <a:prstGeom prst="rect">
            <a:avLst/>
          </a:prstGeom>
        </p:spPr>
      </p:pic>
      <p:sp>
        <p:nvSpPr>
          <p:cNvPr id="88" name="片側の 2 つの角を丸めた四角形 178">
            <a:extLst>
              <a:ext uri="{FF2B5EF4-FFF2-40B4-BE49-F238E27FC236}">
                <a16:creationId xmlns:a16="http://schemas.microsoft.com/office/drawing/2014/main" id="{EE1807E7-83BB-BD7E-FBB3-B55760643C10}"/>
              </a:ext>
            </a:extLst>
          </p:cNvPr>
          <p:cNvSpPr/>
          <p:nvPr/>
        </p:nvSpPr>
        <p:spPr>
          <a:xfrm>
            <a:off x="6702801" y="4638687"/>
            <a:ext cx="2448000" cy="390026"/>
          </a:xfrm>
          <a:prstGeom prst="round2SameRect">
            <a:avLst>
              <a:gd name="adj1" fmla="val 50000"/>
              <a:gd name="adj2" fmla="val 50000"/>
            </a:avLst>
          </a:prstGeom>
          <a:solidFill>
            <a:srgbClr val="C91B2C">
              <a:alpha val="1548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72000" rIns="36000" rtlCol="0" anchor="ctr"/>
          <a:lstStyle/>
          <a:p>
            <a:r>
              <a:rPr lang="ja-JP" altLang="en-US" sz="1000" dirty="0">
                <a:solidFill>
                  <a:schemeClr val="tx1"/>
                </a:solidFill>
                <a:latin typeface="メイリオ" panose="020B0604030504040204" pitchFamily="50" charset="-128"/>
                <a:ea typeface="メイリオ" panose="020B0604030504040204" pitchFamily="50" charset="-128"/>
              </a:rPr>
              <a:t>簡単な指示</a:t>
            </a:r>
            <a:r>
              <a:rPr lang="ja-JP" altLang="en-US" sz="1000">
                <a:solidFill>
                  <a:schemeClr val="tx1"/>
                </a:solidFill>
                <a:latin typeface="メイリオ" panose="020B0604030504040204" pitchFamily="50" charset="-128"/>
                <a:ea typeface="メイリオ" panose="020B0604030504040204" pitchFamily="50" charset="-128"/>
              </a:rPr>
              <a:t>でスムーズな進行</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90" name="片側の 2 つの角を丸めた四角形 178">
            <a:extLst>
              <a:ext uri="{FF2B5EF4-FFF2-40B4-BE49-F238E27FC236}">
                <a16:creationId xmlns:a16="http://schemas.microsoft.com/office/drawing/2014/main" id="{C4051722-E40F-5F4E-B155-2342B1E54F56}"/>
              </a:ext>
            </a:extLst>
          </p:cNvPr>
          <p:cNvSpPr/>
          <p:nvPr/>
        </p:nvSpPr>
        <p:spPr>
          <a:xfrm>
            <a:off x="6702801" y="5089276"/>
            <a:ext cx="2448000" cy="390026"/>
          </a:xfrm>
          <a:prstGeom prst="round2SameRect">
            <a:avLst>
              <a:gd name="adj1" fmla="val 50000"/>
              <a:gd name="adj2" fmla="val 50000"/>
            </a:avLst>
          </a:prstGeom>
          <a:solidFill>
            <a:srgbClr val="C91B2C">
              <a:alpha val="1548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72000" rIns="36000" rtlCol="0" anchor="ctr"/>
          <a:lstStyle/>
          <a:p>
            <a:r>
              <a:rPr lang="ja-JP" altLang="en-US" sz="1000" dirty="0">
                <a:solidFill>
                  <a:schemeClr val="tx1"/>
                </a:solidFill>
                <a:latin typeface="メイリオ" panose="020B0604030504040204" pitchFamily="50" charset="-128"/>
                <a:ea typeface="メイリオ" panose="020B0604030504040204" pitchFamily="50" charset="-128"/>
              </a:rPr>
              <a:t>コストと工数の削減を実現</a:t>
            </a:r>
            <a:endParaRPr lang="en-US" altLang="ja-JP" sz="1000" dirty="0">
              <a:solidFill>
                <a:schemeClr val="tx1"/>
              </a:solidFill>
              <a:latin typeface="メイリオ" panose="020B0604030504040204" pitchFamily="50" charset="-128"/>
              <a:ea typeface="メイリオ" panose="020B0604030504040204" pitchFamily="50" charset="-128"/>
            </a:endParaRPr>
          </a:p>
        </p:txBody>
      </p:sp>
      <p:pic>
        <p:nvPicPr>
          <p:cNvPr id="91" name="グラフィックス 90" descr="バッジ: チェックマーク 1 単色塗りつぶし">
            <a:extLst>
              <a:ext uri="{FF2B5EF4-FFF2-40B4-BE49-F238E27FC236}">
                <a16:creationId xmlns:a16="http://schemas.microsoft.com/office/drawing/2014/main" id="{9481CB22-8E96-ED3E-DE64-D0E3F4968471}"/>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50874" y="4665807"/>
            <a:ext cx="335785" cy="335785"/>
          </a:xfrm>
          <a:prstGeom prst="rect">
            <a:avLst/>
          </a:prstGeom>
        </p:spPr>
      </p:pic>
      <p:pic>
        <p:nvPicPr>
          <p:cNvPr id="92" name="グラフィックス 91" descr="バッジ: チェックマーク 1 単色塗りつぶし">
            <a:extLst>
              <a:ext uri="{FF2B5EF4-FFF2-40B4-BE49-F238E27FC236}">
                <a16:creationId xmlns:a16="http://schemas.microsoft.com/office/drawing/2014/main" id="{D5C744F1-E047-2FB5-0B3D-8D607EE68350}"/>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50874" y="5117752"/>
            <a:ext cx="335785" cy="335785"/>
          </a:xfrm>
          <a:prstGeom prst="rect">
            <a:avLst/>
          </a:prstGeom>
        </p:spPr>
      </p:pic>
      <p:sp>
        <p:nvSpPr>
          <p:cNvPr id="3" name="片側の 2 つの角を丸めた四角形 178">
            <a:extLst>
              <a:ext uri="{FF2B5EF4-FFF2-40B4-BE49-F238E27FC236}">
                <a16:creationId xmlns:a16="http://schemas.microsoft.com/office/drawing/2014/main" id="{F1037E2C-7402-B451-F097-1290C7B27FC3}"/>
              </a:ext>
            </a:extLst>
          </p:cNvPr>
          <p:cNvSpPr/>
          <p:nvPr/>
        </p:nvSpPr>
        <p:spPr>
          <a:xfrm>
            <a:off x="6715501" y="5556997"/>
            <a:ext cx="2448000" cy="390026"/>
          </a:xfrm>
          <a:prstGeom prst="round2SameRect">
            <a:avLst>
              <a:gd name="adj1" fmla="val 50000"/>
              <a:gd name="adj2" fmla="val 50000"/>
            </a:avLst>
          </a:prstGeom>
          <a:solidFill>
            <a:srgbClr val="C91B2C">
              <a:alpha val="1548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72000" rIns="36000" rtlCol="0" anchor="ctr"/>
          <a:lstStyle/>
          <a:p>
            <a:r>
              <a:rPr lang="ja-JP" altLang="en-US" sz="1000" dirty="0">
                <a:solidFill>
                  <a:schemeClr val="tx1"/>
                </a:solidFill>
                <a:latin typeface="メイリオ" panose="020B0604030504040204" pitchFamily="50" charset="-128"/>
                <a:ea typeface="メイリオ" panose="020B0604030504040204" pitchFamily="50" charset="-128"/>
              </a:rPr>
              <a:t>制作と広告のプロがサポート</a:t>
            </a:r>
            <a:endParaRPr lang="en-US" altLang="ja-JP" sz="1000" dirty="0">
              <a:solidFill>
                <a:schemeClr val="tx1"/>
              </a:solidFill>
              <a:latin typeface="メイリオ" panose="020B0604030504040204" pitchFamily="50" charset="-128"/>
              <a:ea typeface="メイリオ" panose="020B0604030504040204" pitchFamily="50" charset="-128"/>
            </a:endParaRPr>
          </a:p>
        </p:txBody>
      </p:sp>
      <p:pic>
        <p:nvPicPr>
          <p:cNvPr id="4" name="グラフィックス 3" descr="バッジ: チェックマーク 1 単色塗りつぶし">
            <a:extLst>
              <a:ext uri="{FF2B5EF4-FFF2-40B4-BE49-F238E27FC236}">
                <a16:creationId xmlns:a16="http://schemas.microsoft.com/office/drawing/2014/main" id="{BF9CA720-DFDD-BB84-882C-35D3576D22D9}"/>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63574" y="5585473"/>
            <a:ext cx="335785" cy="335785"/>
          </a:xfrm>
          <a:prstGeom prst="rect">
            <a:avLst/>
          </a:prstGeom>
        </p:spPr>
      </p:pic>
      <p:sp>
        <p:nvSpPr>
          <p:cNvPr id="14" name="テキスト ボックス 13">
            <a:extLst>
              <a:ext uri="{FF2B5EF4-FFF2-40B4-BE49-F238E27FC236}">
                <a16:creationId xmlns:a16="http://schemas.microsoft.com/office/drawing/2014/main" id="{B95301F8-6180-9AAF-55BC-AF558595F6F9}"/>
              </a:ext>
            </a:extLst>
          </p:cNvPr>
          <p:cNvSpPr txBox="1"/>
          <p:nvPr/>
        </p:nvSpPr>
        <p:spPr>
          <a:xfrm>
            <a:off x="9526716" y="6638441"/>
            <a:ext cx="357790" cy="246221"/>
          </a:xfrm>
          <a:prstGeom prst="rect">
            <a:avLst/>
          </a:prstGeom>
          <a:noFill/>
        </p:spPr>
        <p:txBody>
          <a:bodyPr wrap="none" rtlCol="0">
            <a:spAutoFit/>
          </a:bodyPr>
          <a:lstStyle/>
          <a:p>
            <a:pPr algn="r"/>
            <a:r>
              <a:rPr kumimoji="1" lang="en-US" altLang="ja-JP" sz="1000" b="1" dirty="0">
                <a:solidFill>
                  <a:srgbClr val="E0232F"/>
                </a:solidFill>
                <a:latin typeface="Meiryo" panose="020B0604030504040204" pitchFamily="34" charset="-128"/>
                <a:ea typeface="Meiryo" panose="020B0604030504040204" pitchFamily="34" charset="-128"/>
              </a:rPr>
              <a:t>04</a:t>
            </a:r>
            <a:endParaRPr kumimoji="1" lang="ja-JP" altLang="en-US" sz="1000" b="1" dirty="0">
              <a:solidFill>
                <a:srgbClr val="E0232F"/>
              </a:solidFill>
              <a:latin typeface="Meiryo" panose="020B0604030504040204" pitchFamily="34" charset="-128"/>
              <a:ea typeface="Meiryo" panose="020B0604030504040204" pitchFamily="34" charset="-128"/>
            </a:endParaRPr>
          </a:p>
        </p:txBody>
      </p:sp>
      <p:pic>
        <p:nvPicPr>
          <p:cNvPr id="2" name="図 1">
            <a:extLst>
              <a:ext uri="{FF2B5EF4-FFF2-40B4-BE49-F238E27FC236}">
                <a16:creationId xmlns:a16="http://schemas.microsoft.com/office/drawing/2014/main" id="{3FDBC03E-79BF-BC2B-1A3B-228D9BD0468A}"/>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t="-506"/>
          <a:stretch/>
        </p:blipFill>
        <p:spPr>
          <a:xfrm>
            <a:off x="7057655" y="3482821"/>
            <a:ext cx="587597" cy="867583"/>
          </a:xfrm>
          <a:prstGeom prst="rect">
            <a:avLst/>
          </a:prstGeom>
        </p:spPr>
      </p:pic>
      <p:pic>
        <p:nvPicPr>
          <p:cNvPr id="21" name="図 20">
            <a:extLst>
              <a:ext uri="{FF2B5EF4-FFF2-40B4-BE49-F238E27FC236}">
                <a16:creationId xmlns:a16="http://schemas.microsoft.com/office/drawing/2014/main" id="{30259832-8F45-1A92-16F3-44398558F27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917018" y="4040741"/>
            <a:ext cx="246976" cy="338986"/>
          </a:xfrm>
          <a:prstGeom prst="rect">
            <a:avLst/>
          </a:prstGeom>
        </p:spPr>
      </p:pic>
      <p:pic>
        <p:nvPicPr>
          <p:cNvPr id="7" name="図 6">
            <a:extLst>
              <a:ext uri="{FF2B5EF4-FFF2-40B4-BE49-F238E27FC236}">
                <a16:creationId xmlns:a16="http://schemas.microsoft.com/office/drawing/2014/main" id="{A333B2AF-763E-E86C-DBD0-AA732B9D3964}"/>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Lst>
          </a:blip>
          <a:srcRect/>
          <a:stretch/>
        </p:blipFill>
        <p:spPr>
          <a:xfrm>
            <a:off x="7482802" y="3175201"/>
            <a:ext cx="324900" cy="499122"/>
          </a:xfrm>
          <a:prstGeom prst="rect">
            <a:avLst/>
          </a:prstGeom>
        </p:spPr>
      </p:pic>
      <p:pic>
        <p:nvPicPr>
          <p:cNvPr id="9" name="図 8">
            <a:extLst>
              <a:ext uri="{FF2B5EF4-FFF2-40B4-BE49-F238E27FC236}">
                <a16:creationId xmlns:a16="http://schemas.microsoft.com/office/drawing/2014/main" id="{68F7FA74-82C5-7441-6342-0B140C7000B6}"/>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t="-1992"/>
          <a:stretch/>
        </p:blipFill>
        <p:spPr>
          <a:xfrm>
            <a:off x="7807702" y="3481848"/>
            <a:ext cx="1087801" cy="878949"/>
          </a:xfrm>
          <a:prstGeom prst="rect">
            <a:avLst/>
          </a:prstGeom>
        </p:spPr>
      </p:pic>
      <p:grpSp>
        <p:nvGrpSpPr>
          <p:cNvPr id="8" name="グループ化 7">
            <a:extLst>
              <a:ext uri="{FF2B5EF4-FFF2-40B4-BE49-F238E27FC236}">
                <a16:creationId xmlns:a16="http://schemas.microsoft.com/office/drawing/2014/main" id="{4EE817A8-4759-D48A-1003-B32A2A3A8420}"/>
              </a:ext>
            </a:extLst>
          </p:cNvPr>
          <p:cNvGrpSpPr/>
          <p:nvPr/>
        </p:nvGrpSpPr>
        <p:grpSpPr>
          <a:xfrm>
            <a:off x="1245074" y="3259234"/>
            <a:ext cx="1857948" cy="1157224"/>
            <a:chOff x="1245074" y="3144934"/>
            <a:chExt cx="1857948" cy="1157224"/>
          </a:xfrm>
        </p:grpSpPr>
        <p:pic>
          <p:nvPicPr>
            <p:cNvPr id="11" name="図 10">
              <a:extLst>
                <a:ext uri="{FF2B5EF4-FFF2-40B4-BE49-F238E27FC236}">
                  <a16:creationId xmlns:a16="http://schemas.microsoft.com/office/drawing/2014/main" id="{4B7FEC39-E997-D682-E1E8-5099806A28A2}"/>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245074" y="3144934"/>
              <a:ext cx="1857948" cy="1157224"/>
            </a:xfrm>
            <a:prstGeom prst="rect">
              <a:avLst/>
            </a:prstGeom>
          </p:spPr>
        </p:pic>
        <p:sp>
          <p:nvSpPr>
            <p:cNvPr id="12" name="円/楕円 11">
              <a:extLst>
                <a:ext uri="{FF2B5EF4-FFF2-40B4-BE49-F238E27FC236}">
                  <a16:creationId xmlns:a16="http://schemas.microsoft.com/office/drawing/2014/main" id="{0A07BE8F-5E60-57A5-05D1-67463DCDE133}"/>
                </a:ext>
              </a:extLst>
            </p:cNvPr>
            <p:cNvSpPr/>
            <p:nvPr/>
          </p:nvSpPr>
          <p:spPr>
            <a:xfrm>
              <a:off x="1982515" y="3509559"/>
              <a:ext cx="358188" cy="368973"/>
            </a:xfrm>
            <a:prstGeom prst="ellipse">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三角形 14">
              <a:extLst>
                <a:ext uri="{FF2B5EF4-FFF2-40B4-BE49-F238E27FC236}">
                  <a16:creationId xmlns:a16="http://schemas.microsoft.com/office/drawing/2014/main" id="{ECC9C6BA-0BBE-16EA-7D71-E196D9BEBB66}"/>
                </a:ext>
              </a:extLst>
            </p:cNvPr>
            <p:cNvSpPr/>
            <p:nvPr/>
          </p:nvSpPr>
          <p:spPr>
            <a:xfrm rot="5400000">
              <a:off x="2076006" y="3588169"/>
              <a:ext cx="241077" cy="201749"/>
            </a:xfrm>
            <a:prstGeom prst="triangle">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307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F4E2070-8B30-6063-1F77-FC0E74EC0060}"/>
              </a:ext>
            </a:extLst>
          </p:cNvPr>
          <p:cNvSpPr/>
          <p:nvPr/>
        </p:nvSpPr>
        <p:spPr>
          <a:xfrm>
            <a:off x="13697" y="655639"/>
            <a:ext cx="9906000" cy="681708"/>
          </a:xfrm>
          <a:prstGeom prst="rect">
            <a:avLst/>
          </a:prstGeom>
          <a:solidFill>
            <a:srgbClr val="E02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bg1"/>
              </a:solidFill>
              <a:effectLst/>
              <a:uLnTx/>
              <a:uFillTx/>
              <a:latin typeface="Calibri"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5D0F6F63-250E-ACE5-2D60-91B9AA2126CE}"/>
              </a:ext>
            </a:extLst>
          </p:cNvPr>
          <p:cNvSpPr/>
          <p:nvPr/>
        </p:nvSpPr>
        <p:spPr>
          <a:xfrm>
            <a:off x="417066" y="1733027"/>
            <a:ext cx="9166645" cy="579219"/>
          </a:xfrm>
          <a:prstGeom prst="rect">
            <a:avLst/>
          </a:prstGeom>
          <a:solidFill>
            <a:srgbClr val="FFEC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3" name="直線コネクタ 112">
            <a:extLst>
              <a:ext uri="{FF2B5EF4-FFF2-40B4-BE49-F238E27FC236}">
                <a16:creationId xmlns:a16="http://schemas.microsoft.com/office/drawing/2014/main" id="{80296800-DAE9-3543-6606-2AC5A90C16E2}"/>
              </a:ext>
            </a:extLst>
          </p:cNvPr>
          <p:cNvCxnSpPr>
            <a:cxnSpLocks/>
          </p:cNvCxnSpPr>
          <p:nvPr/>
        </p:nvCxnSpPr>
        <p:spPr>
          <a:xfrm>
            <a:off x="3409271" y="1733027"/>
            <a:ext cx="0" cy="4680000"/>
          </a:xfrm>
          <a:prstGeom prst="line">
            <a:avLst/>
          </a:prstGeom>
          <a:ln w="19050">
            <a:solidFill>
              <a:srgbClr val="E0232F"/>
            </a:solidFill>
          </a:ln>
        </p:spPr>
        <p:style>
          <a:lnRef idx="1">
            <a:schemeClr val="accent1"/>
          </a:lnRef>
          <a:fillRef idx="0">
            <a:schemeClr val="accent1"/>
          </a:fillRef>
          <a:effectRef idx="0">
            <a:schemeClr val="accent1"/>
          </a:effectRef>
          <a:fontRef idx="minor">
            <a:schemeClr val="tx1"/>
          </a:fontRef>
        </p:style>
      </p:cxnSp>
      <p:sp>
        <p:nvSpPr>
          <p:cNvPr id="21" name="右矢印 20">
            <a:extLst>
              <a:ext uri="{FF2B5EF4-FFF2-40B4-BE49-F238E27FC236}">
                <a16:creationId xmlns:a16="http://schemas.microsoft.com/office/drawing/2014/main" id="{AFFB0606-236F-4C63-A129-1E5688FF6A52}"/>
              </a:ext>
            </a:extLst>
          </p:cNvPr>
          <p:cNvSpPr/>
          <p:nvPr/>
        </p:nvSpPr>
        <p:spPr>
          <a:xfrm>
            <a:off x="415950" y="1799435"/>
            <a:ext cx="792000" cy="432000"/>
          </a:xfrm>
          <a:prstGeom prst="rightArrow">
            <a:avLst>
              <a:gd name="adj1" fmla="val 100000"/>
              <a:gd name="adj2" fmla="val 23471"/>
            </a:avLst>
          </a:prstGeom>
          <a:solidFill>
            <a:srgbClr val="C41B2C"/>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algn="ctr"/>
            <a:r>
              <a:rPr lang="ja-JP" altLang="en-US" sz="1200" b="1">
                <a:latin typeface="Meiryo" panose="020B0604030504040204" pitchFamily="34" charset="-128"/>
                <a:ea typeface="Meiryo" panose="020B0604030504040204" pitchFamily="34" charset="-128"/>
              </a:rPr>
              <a:t>解決</a:t>
            </a:r>
            <a:r>
              <a:rPr kumimoji="1" lang="en-US" altLang="ja-JP" b="1" i="1" dirty="0">
                <a:latin typeface="Meiryo" panose="020B0604030504040204" pitchFamily="34" charset="-128"/>
                <a:ea typeface="Meiryo" panose="020B0604030504040204" pitchFamily="34" charset="-128"/>
              </a:rPr>
              <a:t>1</a:t>
            </a:r>
            <a:endParaRPr kumimoji="1" lang="ja-JP" altLang="en-US" sz="1200" b="1" i="1" dirty="0">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536AD98E-4644-7BC8-C1D9-0BB6D93D7657}"/>
              </a:ext>
            </a:extLst>
          </p:cNvPr>
          <p:cNvSpPr txBox="1"/>
          <p:nvPr/>
        </p:nvSpPr>
        <p:spPr>
          <a:xfrm>
            <a:off x="568978" y="154955"/>
            <a:ext cx="3134191" cy="400110"/>
          </a:xfrm>
          <a:prstGeom prst="rect">
            <a:avLst/>
          </a:prstGeom>
          <a:noFill/>
        </p:spPr>
        <p:txBody>
          <a:bodyPr wrap="none" rtlCol="0">
            <a:spAutoFit/>
          </a:bodyPr>
          <a:lstStyle/>
          <a:p>
            <a:r>
              <a:rPr lang="ja-JP" altLang="en-US" sz="2000" b="1" spc="300" dirty="0">
                <a:solidFill>
                  <a:srgbClr val="E0232F"/>
                </a:solidFill>
                <a:latin typeface="Meiryo" panose="020B0604030504040204" pitchFamily="34" charset="-128"/>
                <a:ea typeface="Meiryo" panose="020B0604030504040204" pitchFamily="34" charset="-128"/>
              </a:rPr>
              <a:t>動画制作補足①：強み</a:t>
            </a:r>
            <a:endParaRPr lang="en-US" altLang="ja-JP" sz="2000" b="1" spc="300" dirty="0">
              <a:solidFill>
                <a:srgbClr val="E0232F"/>
              </a:solidFill>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8108DCC1-A9A7-AC9F-2D49-211A220BC862}"/>
              </a:ext>
            </a:extLst>
          </p:cNvPr>
          <p:cNvSpPr txBox="1"/>
          <p:nvPr/>
        </p:nvSpPr>
        <p:spPr>
          <a:xfrm>
            <a:off x="144001" y="719174"/>
            <a:ext cx="9761999" cy="587853"/>
          </a:xfrm>
          <a:prstGeom prst="rect">
            <a:avLst/>
          </a:prstGeom>
          <a:noFill/>
        </p:spPr>
        <p:txBody>
          <a:bodyPr wrap="square" rtlCol="0">
            <a:spAutoFit/>
          </a:bodyPr>
          <a:lstStyle/>
          <a:p>
            <a:pPr algn="ctr">
              <a:lnSpc>
                <a:spcPct val="120000"/>
              </a:lnSpc>
            </a:pPr>
            <a:r>
              <a:rPr lang="en-US" altLang="ja-JP" sz="2200" b="1" dirty="0">
                <a:solidFill>
                  <a:schemeClr val="bg1"/>
                </a:solidFill>
                <a:latin typeface="Meiryo" panose="020B0604030504040204" pitchFamily="34" charset="-128"/>
                <a:ea typeface="Meiryo" panose="020B0604030504040204" pitchFamily="34" charset="-128"/>
              </a:rPr>
              <a:t>CM</a:t>
            </a:r>
            <a:r>
              <a:rPr lang="ja-JP" altLang="en-US" sz="2200" b="1" dirty="0">
                <a:solidFill>
                  <a:schemeClr val="bg1"/>
                </a:solidFill>
                <a:latin typeface="Meiryo" panose="020B0604030504040204" pitchFamily="34" charset="-128"/>
                <a:ea typeface="Meiryo" panose="020B0604030504040204" pitchFamily="34" charset="-128"/>
              </a:rPr>
              <a:t>制作</a:t>
            </a:r>
            <a:r>
              <a:rPr lang="ja-JP" altLang="en-US" sz="2200" b="1" dirty="0">
                <a:solidFill>
                  <a:srgbClr val="FFFF00"/>
                </a:solidFill>
                <a:latin typeface="Meiryo" panose="020B0604030504040204" pitchFamily="34" charset="-128"/>
                <a:ea typeface="Meiryo" panose="020B0604030504040204" pitchFamily="34" charset="-128"/>
              </a:rPr>
              <a:t>課題</a:t>
            </a:r>
            <a:r>
              <a:rPr lang="ja-JP" altLang="en-US" sz="2200" b="1" dirty="0">
                <a:solidFill>
                  <a:schemeClr val="bg1"/>
                </a:solidFill>
                <a:latin typeface="Meiryo" panose="020B0604030504040204" pitchFamily="34" charset="-128"/>
                <a:ea typeface="Meiryo" panose="020B0604030504040204" pitchFamily="34" charset="-128"/>
              </a:rPr>
              <a:t>の</a:t>
            </a:r>
            <a:r>
              <a:rPr lang="en-US" altLang="ja-JP" sz="2800" b="1" dirty="0">
                <a:solidFill>
                  <a:schemeClr val="bg1"/>
                </a:solidFill>
                <a:latin typeface="Meiryo" panose="020B0604030504040204" pitchFamily="34" charset="-128"/>
                <a:ea typeface="Meiryo" panose="020B0604030504040204" pitchFamily="34" charset="-128"/>
              </a:rPr>
              <a:t>【</a:t>
            </a:r>
            <a:r>
              <a:rPr lang="ja-JP" altLang="en-US" sz="2800" b="1" dirty="0">
                <a:solidFill>
                  <a:schemeClr val="bg1"/>
                </a:solidFill>
                <a:latin typeface="Meiryo" panose="020B0604030504040204" pitchFamily="34" charset="-128"/>
                <a:ea typeface="Meiryo" panose="020B0604030504040204" pitchFamily="34" charset="-128"/>
              </a:rPr>
              <a:t>コスト・品質・手間</a:t>
            </a:r>
            <a:r>
              <a:rPr lang="en-US" altLang="ja-JP" sz="2800" b="1" dirty="0">
                <a:solidFill>
                  <a:schemeClr val="bg1"/>
                </a:solidFill>
                <a:latin typeface="Meiryo" panose="020B0604030504040204" pitchFamily="34" charset="-128"/>
                <a:ea typeface="Meiryo" panose="020B0604030504040204" pitchFamily="34" charset="-128"/>
              </a:rPr>
              <a:t>】</a:t>
            </a:r>
            <a:r>
              <a:rPr lang="ja-JP" altLang="en-US" sz="2200" b="1" dirty="0">
                <a:solidFill>
                  <a:schemeClr val="bg1"/>
                </a:solidFill>
                <a:latin typeface="Meiryo" panose="020B0604030504040204" pitchFamily="34" charset="-128"/>
                <a:ea typeface="Meiryo" panose="020B0604030504040204" pitchFamily="34" charset="-128"/>
              </a:rPr>
              <a:t>を</a:t>
            </a:r>
            <a:r>
              <a:rPr lang="ja-JP" altLang="en-US" sz="2200" b="1" dirty="0">
                <a:solidFill>
                  <a:srgbClr val="FFFF00"/>
                </a:solidFill>
                <a:latin typeface="Meiryo" panose="020B0604030504040204" pitchFamily="34" charset="-128"/>
                <a:ea typeface="Meiryo" panose="020B0604030504040204" pitchFamily="34" charset="-128"/>
              </a:rPr>
              <a:t>解決するプロ集団</a:t>
            </a:r>
            <a:endParaRPr lang="en-US" altLang="ja-JP" sz="2200" b="1" dirty="0">
              <a:solidFill>
                <a:srgbClr val="FFFF00"/>
              </a:solidFill>
              <a:latin typeface="Meiryo" panose="020B0604030504040204" pitchFamily="34" charset="-128"/>
              <a:ea typeface="Meiryo" panose="020B0604030504040204" pitchFamily="34" charset="-128"/>
            </a:endParaRPr>
          </a:p>
        </p:txBody>
      </p:sp>
      <p:sp>
        <p:nvSpPr>
          <p:cNvPr id="8" name="正方形/長方形 7">
            <a:extLst>
              <a:ext uri="{FF2B5EF4-FFF2-40B4-BE49-F238E27FC236}">
                <a16:creationId xmlns:a16="http://schemas.microsoft.com/office/drawing/2014/main" id="{05C44E67-AAAD-89D1-E764-2D2C0918221E}"/>
              </a:ext>
            </a:extLst>
          </p:cNvPr>
          <p:cNvSpPr/>
          <p:nvPr/>
        </p:nvSpPr>
        <p:spPr>
          <a:xfrm>
            <a:off x="527024" y="2500194"/>
            <a:ext cx="2888446" cy="856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ja-JP" altLang="en-US" sz="1600" b="1" dirty="0">
                <a:solidFill>
                  <a:srgbClr val="E0232F"/>
                </a:solidFill>
                <a:latin typeface="Meiryo" panose="020B0604030504040204" pitchFamily="34" charset="-128"/>
                <a:ea typeface="Meiryo" panose="020B0604030504040204" pitchFamily="34" charset="-128"/>
              </a:rPr>
              <a:t>民放テレビ局</a:t>
            </a:r>
            <a:r>
              <a:rPr lang="ja-JP" altLang="en-US" sz="1200" b="1" dirty="0">
                <a:solidFill>
                  <a:srgbClr val="E0232F"/>
                </a:solidFill>
                <a:latin typeface="Meiryo" panose="020B0604030504040204" pitchFamily="34" charset="-128"/>
                <a:ea typeface="Meiryo" panose="020B0604030504040204" pitchFamily="34" charset="-128"/>
              </a:rPr>
              <a:t>（</a:t>
            </a:r>
            <a:r>
              <a:rPr kumimoji="1" lang="en-US" altLang="ja-JP" sz="1200" b="1" dirty="0">
                <a:solidFill>
                  <a:srgbClr val="E0232F"/>
                </a:solidFill>
                <a:latin typeface="Meiryo" panose="020B0604030504040204" pitchFamily="34" charset="-128"/>
                <a:ea typeface="Meiryo" panose="020B0604030504040204" pitchFamily="34" charset="-128"/>
              </a:rPr>
              <a:t>RKB</a:t>
            </a:r>
            <a:r>
              <a:rPr kumimoji="1" lang="ja-JP" altLang="en-US" sz="1200" b="1" dirty="0">
                <a:solidFill>
                  <a:srgbClr val="E0232F"/>
                </a:solidFill>
                <a:latin typeface="Meiryo" panose="020B0604030504040204" pitchFamily="34" charset="-128"/>
                <a:ea typeface="Meiryo" panose="020B0604030504040204" pitchFamily="34" charset="-128"/>
              </a:rPr>
              <a:t>）</a:t>
            </a:r>
            <a:r>
              <a:rPr kumimoji="1" lang="ja-JP" altLang="en-US" sz="1600" dirty="0">
                <a:solidFill>
                  <a:srgbClr val="E0232F"/>
                </a:solidFill>
                <a:latin typeface="Meiryo" panose="020B0604030504040204" pitchFamily="34" charset="-128"/>
                <a:ea typeface="Meiryo" panose="020B0604030504040204" pitchFamily="34" charset="-128"/>
              </a:rPr>
              <a:t>の</a:t>
            </a:r>
            <a:r>
              <a:rPr kumimoji="1" lang="ja-JP" altLang="en-US" sz="1600" b="1" dirty="0">
                <a:solidFill>
                  <a:srgbClr val="E0232F"/>
                </a:solidFill>
                <a:latin typeface="Meiryo" panose="020B0604030504040204" pitchFamily="34" charset="-128"/>
                <a:ea typeface="Meiryo" panose="020B0604030504040204" pitchFamily="34" charset="-128"/>
              </a:rPr>
              <a:t>機器</a:t>
            </a:r>
            <a:endParaRPr kumimoji="1" lang="en-US" altLang="ja-JP" sz="1600" b="1" dirty="0">
              <a:solidFill>
                <a:srgbClr val="E0232F"/>
              </a:solidFill>
              <a:latin typeface="Meiryo" panose="020B0604030504040204" pitchFamily="34" charset="-128"/>
              <a:ea typeface="Meiryo" panose="020B0604030504040204" pitchFamily="34" charset="-128"/>
            </a:endParaRPr>
          </a:p>
          <a:p>
            <a:pPr>
              <a:lnSpc>
                <a:spcPct val="120000"/>
              </a:lnSpc>
            </a:pPr>
            <a:r>
              <a:rPr lang="ja-JP" altLang="en-US" sz="1600" b="1" u="sng" dirty="0">
                <a:solidFill>
                  <a:srgbClr val="E0232F"/>
                </a:solidFill>
                <a:latin typeface="Meiryo" panose="020B0604030504040204" pitchFamily="34" charset="-128"/>
                <a:ea typeface="Meiryo" panose="020B0604030504040204" pitchFamily="34" charset="-128"/>
              </a:rPr>
              <a:t>無償利用によるコスト削減</a:t>
            </a:r>
            <a:endParaRPr kumimoji="1" lang="ja-JP" altLang="en-US" sz="1600" b="1" u="sng" dirty="0">
              <a:solidFill>
                <a:srgbClr val="E0232F"/>
              </a:solidFill>
              <a:latin typeface="Meiryo" panose="020B0604030504040204" pitchFamily="34" charset="-128"/>
              <a:ea typeface="Meiryo" panose="020B0604030504040204" pitchFamily="34" charset="-128"/>
            </a:endParaRPr>
          </a:p>
        </p:txBody>
      </p:sp>
      <p:sp>
        <p:nvSpPr>
          <p:cNvPr id="12" name="正方形/長方形 11">
            <a:extLst>
              <a:ext uri="{FF2B5EF4-FFF2-40B4-BE49-F238E27FC236}">
                <a16:creationId xmlns:a16="http://schemas.microsoft.com/office/drawing/2014/main" id="{4923F879-63ED-F8E3-0607-4BFA2A010AAB}"/>
              </a:ext>
            </a:extLst>
          </p:cNvPr>
          <p:cNvSpPr/>
          <p:nvPr/>
        </p:nvSpPr>
        <p:spPr>
          <a:xfrm>
            <a:off x="3703609" y="2576394"/>
            <a:ext cx="2888446" cy="751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ja-JP" altLang="en-US" sz="1600" b="1" dirty="0">
                <a:solidFill>
                  <a:srgbClr val="E0232F"/>
                </a:solidFill>
                <a:latin typeface="Meiryo" panose="020B0604030504040204" pitchFamily="34" charset="-128"/>
                <a:ea typeface="Meiryo" panose="020B0604030504040204" pitchFamily="34" charset="-128"/>
              </a:rPr>
              <a:t>過去実績</a:t>
            </a:r>
            <a:r>
              <a:rPr kumimoji="1" lang="ja-JP" altLang="en-US" sz="1600" b="1" u="sng" dirty="0">
                <a:solidFill>
                  <a:srgbClr val="E0232F"/>
                </a:solidFill>
                <a:latin typeface="Meiryo" panose="020B0604030504040204" pitchFamily="34" charset="-128"/>
                <a:ea typeface="Meiryo" panose="020B0604030504040204" pitchFamily="34" charset="-128"/>
              </a:rPr>
              <a:t>データ</a:t>
            </a:r>
            <a:r>
              <a:rPr lang="ja-JP" altLang="en-US" sz="1600" b="1" u="sng" dirty="0">
                <a:solidFill>
                  <a:srgbClr val="E0232F"/>
                </a:solidFill>
                <a:latin typeface="Meiryo" panose="020B0604030504040204" pitchFamily="34" charset="-128"/>
                <a:ea typeface="Meiryo" panose="020B0604030504040204" pitchFamily="34" charset="-128"/>
              </a:rPr>
              <a:t>活用</a:t>
            </a:r>
            <a:r>
              <a:rPr lang="ja-JP" altLang="en-US" sz="1600" dirty="0">
                <a:solidFill>
                  <a:srgbClr val="E0232F"/>
                </a:solidFill>
                <a:latin typeface="Meiryo" panose="020B0604030504040204" pitchFamily="34" charset="-128"/>
                <a:ea typeface="Meiryo" panose="020B0604030504040204" pitchFamily="34" charset="-128"/>
              </a:rPr>
              <a:t>と</a:t>
            </a:r>
            <a:r>
              <a:rPr lang="ja-JP" altLang="en-US" sz="1600" b="1" dirty="0">
                <a:solidFill>
                  <a:srgbClr val="E0232F"/>
                </a:solidFill>
                <a:latin typeface="Meiryo" panose="020B0604030504040204" pitchFamily="34" charset="-128"/>
                <a:ea typeface="Meiryo" panose="020B0604030504040204" pitchFamily="34" charset="-128"/>
              </a:rPr>
              <a:t>制作</a:t>
            </a:r>
            <a:endParaRPr lang="en-US" altLang="ja-JP" sz="1600" b="1" dirty="0">
              <a:solidFill>
                <a:srgbClr val="E0232F"/>
              </a:solidFill>
              <a:latin typeface="Meiryo" panose="020B0604030504040204" pitchFamily="34" charset="-128"/>
              <a:ea typeface="Meiryo" panose="020B0604030504040204" pitchFamily="34" charset="-128"/>
            </a:endParaRPr>
          </a:p>
          <a:p>
            <a:pPr>
              <a:lnSpc>
                <a:spcPct val="120000"/>
              </a:lnSpc>
            </a:pPr>
            <a:r>
              <a:rPr lang="ja-JP" altLang="en-US" sz="1600" b="1" dirty="0">
                <a:solidFill>
                  <a:srgbClr val="E0232F"/>
                </a:solidFill>
                <a:latin typeface="Meiryo" panose="020B0604030504040204" pitchFamily="34" charset="-128"/>
                <a:ea typeface="Meiryo" panose="020B0604030504040204" pitchFamily="34" charset="-128"/>
              </a:rPr>
              <a:t>の</a:t>
            </a:r>
            <a:r>
              <a:rPr lang="ja-JP" altLang="en-US" sz="1600" b="1" u="sng" dirty="0">
                <a:solidFill>
                  <a:srgbClr val="E0232F"/>
                </a:solidFill>
                <a:latin typeface="Meiryo" panose="020B0604030504040204" pitchFamily="34" charset="-128"/>
                <a:ea typeface="Meiryo" panose="020B0604030504040204" pitchFamily="34" charset="-128"/>
              </a:rPr>
              <a:t>プロが構成提案</a:t>
            </a:r>
            <a:r>
              <a:rPr lang="ja-JP" altLang="en-US" sz="1600" dirty="0">
                <a:solidFill>
                  <a:srgbClr val="E0232F"/>
                </a:solidFill>
                <a:latin typeface="Meiryo" panose="020B0604030504040204" pitchFamily="34" charset="-128"/>
                <a:ea typeface="Meiryo" panose="020B0604030504040204" pitchFamily="34" charset="-128"/>
              </a:rPr>
              <a:t>して</a:t>
            </a:r>
            <a:r>
              <a:rPr lang="ja-JP" altLang="en-US" sz="1600" b="1" dirty="0">
                <a:solidFill>
                  <a:srgbClr val="E0232F"/>
                </a:solidFill>
                <a:latin typeface="Meiryo" panose="020B0604030504040204" pitchFamily="34" charset="-128"/>
                <a:ea typeface="Meiryo" panose="020B0604030504040204" pitchFamily="34" charset="-128"/>
              </a:rPr>
              <a:t>解決</a:t>
            </a:r>
          </a:p>
        </p:txBody>
      </p:sp>
      <p:sp>
        <p:nvSpPr>
          <p:cNvPr id="22" name="テキスト ボックス 21">
            <a:extLst>
              <a:ext uri="{FF2B5EF4-FFF2-40B4-BE49-F238E27FC236}">
                <a16:creationId xmlns:a16="http://schemas.microsoft.com/office/drawing/2014/main" id="{95A67EDC-76D5-7E61-0FB8-2A143361808A}"/>
              </a:ext>
            </a:extLst>
          </p:cNvPr>
          <p:cNvSpPr txBox="1"/>
          <p:nvPr/>
        </p:nvSpPr>
        <p:spPr>
          <a:xfrm>
            <a:off x="483277" y="5383522"/>
            <a:ext cx="2807967" cy="920445"/>
          </a:xfrm>
          <a:prstGeom prst="rect">
            <a:avLst/>
          </a:prstGeom>
          <a:noFill/>
        </p:spPr>
        <p:txBody>
          <a:bodyPr wrap="square" rtlCol="0">
            <a:spAutoFit/>
          </a:bodyPr>
          <a:lstStyle/>
          <a:p>
            <a:pPr algn="just">
              <a:lnSpc>
                <a:spcPct val="130000"/>
              </a:lnSpc>
            </a:pPr>
            <a:r>
              <a:rPr lang="ja-JP" altLang="en-US" sz="1050" dirty="0">
                <a:latin typeface="メイリオ" panose="020B0604030504040204" pitchFamily="50" charset="-128"/>
                <a:ea typeface="メイリオ" panose="020B0604030504040204" pitchFamily="50" charset="-128"/>
              </a:rPr>
              <a:t>チラシビジョン事務局は、企画の開発局である「</a:t>
            </a:r>
            <a:r>
              <a:rPr lang="en-US" altLang="ja-JP" sz="1050" dirty="0">
                <a:latin typeface="メイリオ" panose="020B0604030504040204" pitchFamily="50" charset="-128"/>
                <a:ea typeface="メイリオ" panose="020B0604030504040204" pitchFamily="50" charset="-128"/>
              </a:rPr>
              <a:t>RKB</a:t>
            </a:r>
            <a:r>
              <a:rPr lang="ja-JP" altLang="en-US" sz="1050" dirty="0">
                <a:latin typeface="メイリオ" panose="020B0604030504040204" pitchFamily="50" charset="-128"/>
                <a:ea typeface="メイリオ" panose="020B0604030504040204" pitchFamily="50" charset="-128"/>
              </a:rPr>
              <a:t>毎日放送（福岡県）」社屋内にあります。動画制作時に</a:t>
            </a:r>
            <a:r>
              <a:rPr lang="en-US" altLang="ja-JP" sz="1050" b="1" dirty="0">
                <a:solidFill>
                  <a:srgbClr val="C00000"/>
                </a:solidFill>
                <a:latin typeface="メイリオ" panose="020B0604030504040204" pitchFamily="50" charset="-128"/>
                <a:ea typeface="メイリオ" panose="020B0604030504040204" pitchFamily="50" charset="-128"/>
              </a:rPr>
              <a:t>RKB</a:t>
            </a:r>
            <a:r>
              <a:rPr lang="ja-JP" altLang="en-US" sz="1050" b="1" dirty="0">
                <a:solidFill>
                  <a:srgbClr val="C00000"/>
                </a:solidFill>
                <a:latin typeface="メイリオ" panose="020B0604030504040204" pitchFamily="50" charset="-128"/>
                <a:ea typeface="メイリオ" panose="020B0604030504040204" pitchFamily="50" charset="-128"/>
              </a:rPr>
              <a:t>の機器を無償利用できるためコスト削減が可能</a:t>
            </a:r>
            <a:r>
              <a:rPr lang="ja-JP" altLang="en-US" sz="1050" dirty="0">
                <a:latin typeface="メイリオ" panose="020B0604030504040204" pitchFamily="50" charset="-128"/>
                <a:ea typeface="メイリオ" panose="020B0604030504040204" pitchFamily="50" charset="-128"/>
              </a:rPr>
              <a:t>なのです。</a:t>
            </a:r>
            <a:endParaRPr lang="en-US" altLang="ja-JP" sz="1050"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18B62337-9A1E-CD5D-22F3-432ED41006CE}"/>
              </a:ext>
            </a:extLst>
          </p:cNvPr>
          <p:cNvSpPr txBox="1"/>
          <p:nvPr/>
        </p:nvSpPr>
        <p:spPr>
          <a:xfrm>
            <a:off x="3674986" y="5383522"/>
            <a:ext cx="2700000" cy="920445"/>
          </a:xfrm>
          <a:prstGeom prst="rect">
            <a:avLst/>
          </a:prstGeom>
          <a:noFill/>
        </p:spPr>
        <p:txBody>
          <a:bodyPr wrap="square" rtlCol="0">
            <a:spAutoFit/>
          </a:bodyPr>
          <a:lstStyle/>
          <a:p>
            <a:pPr algn="just">
              <a:lnSpc>
                <a:spcPct val="130000"/>
              </a:lnSpc>
            </a:pPr>
            <a:r>
              <a:rPr kumimoji="1" lang="en-US" altLang="ja-JP" sz="1050" b="1" dirty="0">
                <a:solidFill>
                  <a:srgbClr val="C00000"/>
                </a:solidFill>
                <a:latin typeface="メイリオ" panose="020B0604030504040204" pitchFamily="50" charset="-128"/>
                <a:ea typeface="メイリオ" panose="020B0604030504040204" pitchFamily="50" charset="-128"/>
              </a:rPr>
              <a:t>1,000</a:t>
            </a:r>
            <a:r>
              <a:rPr kumimoji="1" lang="ja-JP" altLang="en-US" sz="1050" b="1" dirty="0">
                <a:solidFill>
                  <a:srgbClr val="C00000"/>
                </a:solidFill>
                <a:latin typeface="メイリオ" panose="020B0604030504040204" pitchFamily="50" charset="-128"/>
                <a:ea typeface="メイリオ" panose="020B0604030504040204" pitchFamily="50" charset="-128"/>
              </a:rPr>
              <a:t>件以上の「実績データ</a:t>
            </a:r>
            <a:r>
              <a:rPr lang="ja-JP" altLang="en-US" sz="1050" b="1" dirty="0">
                <a:solidFill>
                  <a:srgbClr val="C00000"/>
                </a:solidFill>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と</a:t>
            </a:r>
            <a:r>
              <a:rPr lang="ja-JP" altLang="en-US" sz="1050">
                <a:latin typeface="メイリオ" panose="020B0604030504040204" pitchFamily="50" charset="-128"/>
                <a:ea typeface="メイリオ" panose="020B0604030504040204" pitchFamily="50" charset="-128"/>
              </a:rPr>
              <a:t>その動画制作</a:t>
            </a:r>
            <a:r>
              <a:rPr lang="ja-JP" altLang="en-US" sz="1050" dirty="0">
                <a:latin typeface="メイリオ" panose="020B0604030504040204" pitchFamily="50" charset="-128"/>
                <a:ea typeface="メイリオ" panose="020B0604030504040204" pitchFamily="50" charset="-128"/>
              </a:rPr>
              <a:t>実績を持つ</a:t>
            </a:r>
            <a:r>
              <a:rPr lang="ja-JP" altLang="en-US" sz="1050" b="1" dirty="0">
                <a:solidFill>
                  <a:srgbClr val="C00000"/>
                </a:solidFill>
                <a:latin typeface="メイリオ" panose="020B0604030504040204" pitchFamily="50" charset="-128"/>
                <a:ea typeface="メイリオ" panose="020B0604030504040204" pitchFamily="50" charset="-128"/>
              </a:rPr>
              <a:t>プロの動画専門ディレクター</a:t>
            </a:r>
            <a:r>
              <a:rPr lang="ja-JP" altLang="en-US" sz="1050" dirty="0">
                <a:latin typeface="メイリオ" panose="020B0604030504040204" pitchFamily="50" charset="-128"/>
                <a:ea typeface="メイリオ" panose="020B0604030504040204" pitchFamily="50" charset="-128"/>
              </a:rPr>
              <a:t>が、貴社目的に合わせた構成や演出をご提案しながら進行していきます。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114" name="直線コネクタ 113">
            <a:extLst>
              <a:ext uri="{FF2B5EF4-FFF2-40B4-BE49-F238E27FC236}">
                <a16:creationId xmlns:a16="http://schemas.microsoft.com/office/drawing/2014/main" id="{B4DE1595-40A7-502D-40DD-ADE58DCC977E}"/>
              </a:ext>
            </a:extLst>
          </p:cNvPr>
          <p:cNvCxnSpPr>
            <a:cxnSpLocks/>
          </p:cNvCxnSpPr>
          <p:nvPr/>
        </p:nvCxnSpPr>
        <p:spPr>
          <a:xfrm>
            <a:off x="6670409" y="1733027"/>
            <a:ext cx="0" cy="4680000"/>
          </a:xfrm>
          <a:prstGeom prst="line">
            <a:avLst/>
          </a:prstGeom>
          <a:ln w="19050">
            <a:solidFill>
              <a:srgbClr val="E0232F"/>
            </a:solidFill>
          </a:ln>
        </p:spPr>
        <p:style>
          <a:lnRef idx="1">
            <a:schemeClr val="accent1"/>
          </a:lnRef>
          <a:fillRef idx="0">
            <a:schemeClr val="accent1"/>
          </a:fillRef>
          <a:effectRef idx="0">
            <a:schemeClr val="accent1"/>
          </a:effectRef>
          <a:fontRef idx="minor">
            <a:schemeClr val="tx1"/>
          </a:fontRef>
        </p:style>
      </p:cxnSp>
      <p:pic>
        <p:nvPicPr>
          <p:cNvPr id="10" name="Picture 4" descr="http://www.rkbmuse.co.jp/images/corp/img_exte.jpg">
            <a:extLst>
              <a:ext uri="{FF2B5EF4-FFF2-40B4-BE49-F238E27FC236}">
                <a16:creationId xmlns:a16="http://schemas.microsoft.com/office/drawing/2014/main" id="{9853A19A-3A73-8ABB-180B-475B1EF14174}"/>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11567" y="3653467"/>
            <a:ext cx="1998904" cy="1361280"/>
          </a:xfrm>
          <a:prstGeom prst="rect">
            <a:avLst/>
          </a:prstGeom>
          <a:noFill/>
        </p:spPr>
      </p:pic>
      <p:sp>
        <p:nvSpPr>
          <p:cNvPr id="13" name="テキスト ボックス 12">
            <a:extLst>
              <a:ext uri="{FF2B5EF4-FFF2-40B4-BE49-F238E27FC236}">
                <a16:creationId xmlns:a16="http://schemas.microsoft.com/office/drawing/2014/main" id="{C3DFBC00-380C-64A0-800C-1415ECE73B1D}"/>
              </a:ext>
            </a:extLst>
          </p:cNvPr>
          <p:cNvSpPr txBox="1"/>
          <p:nvPr/>
        </p:nvSpPr>
        <p:spPr>
          <a:xfrm rot="21117433">
            <a:off x="4060311" y="1731452"/>
            <a:ext cx="1915221" cy="587853"/>
          </a:xfrm>
          <a:prstGeom prst="rect">
            <a:avLst/>
          </a:prstGeom>
          <a:noFill/>
        </p:spPr>
        <p:txBody>
          <a:bodyPr wrap="square" rtlCol="0">
            <a:spAutoFit/>
          </a:bodyPr>
          <a:lstStyle/>
          <a:p>
            <a:pPr algn="ctr">
              <a:lnSpc>
                <a:spcPct val="120000"/>
              </a:lnSpc>
            </a:pPr>
            <a:r>
              <a:rPr lang="ja-JP" altLang="en-US" sz="2800" b="1">
                <a:effectLst>
                  <a:outerShdw blurRad="50800" dist="63500" dir="2700000" algn="tl" rotWithShape="0">
                    <a:srgbClr val="A70202">
                      <a:alpha val="40000"/>
                    </a:srgbClr>
                  </a:outerShdw>
                </a:effectLst>
                <a:latin typeface="Meiryo" panose="020B0604030504040204" pitchFamily="34" charset="-128"/>
                <a:ea typeface="Meiryo" panose="020B0604030504040204" pitchFamily="34" charset="-128"/>
              </a:rPr>
              <a:t>品質</a:t>
            </a:r>
            <a:endParaRPr lang="en-US" altLang="ja-JP" sz="2000" b="1" dirty="0">
              <a:effectLst>
                <a:outerShdw blurRad="50800" dist="63500" dir="2700000" algn="tl" rotWithShape="0">
                  <a:srgbClr val="A70202">
                    <a:alpha val="40000"/>
                  </a:srgbClr>
                </a:outerShdw>
              </a:effectLst>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1BA146A1-64E8-678D-0C7F-7A30BAFFCBF6}"/>
              </a:ext>
            </a:extLst>
          </p:cNvPr>
          <p:cNvSpPr txBox="1"/>
          <p:nvPr/>
        </p:nvSpPr>
        <p:spPr>
          <a:xfrm rot="21117433">
            <a:off x="1026745" y="1784544"/>
            <a:ext cx="1662219" cy="517065"/>
          </a:xfrm>
          <a:prstGeom prst="rect">
            <a:avLst/>
          </a:prstGeom>
          <a:noFill/>
        </p:spPr>
        <p:txBody>
          <a:bodyPr wrap="square" rtlCol="0">
            <a:spAutoFit/>
          </a:bodyPr>
          <a:lstStyle/>
          <a:p>
            <a:pPr algn="ctr">
              <a:lnSpc>
                <a:spcPct val="120000"/>
              </a:lnSpc>
            </a:pPr>
            <a:r>
              <a:rPr lang="ja-JP" altLang="en-US" sz="2400" b="1">
                <a:ln>
                  <a:solidFill>
                    <a:schemeClr val="tx1"/>
                  </a:solidFill>
                </a:ln>
                <a:effectLst>
                  <a:outerShdw blurRad="50800" dist="63500" dir="2700000" algn="tl" rotWithShape="0">
                    <a:srgbClr val="A70202">
                      <a:alpha val="40000"/>
                    </a:srgbClr>
                  </a:outerShdw>
                </a:effectLst>
                <a:latin typeface="Meiryo" panose="020B0604030504040204" pitchFamily="34" charset="-128"/>
                <a:ea typeface="Meiryo" panose="020B0604030504040204" pitchFamily="34" charset="-128"/>
              </a:rPr>
              <a:t>コスト</a:t>
            </a:r>
            <a:endParaRPr lang="en-US" altLang="ja-JP" b="1" dirty="0">
              <a:ln>
                <a:solidFill>
                  <a:schemeClr val="tx1"/>
                </a:solidFill>
              </a:ln>
              <a:effectLst>
                <a:outerShdw blurRad="50800" dist="63500" dir="2700000" algn="tl" rotWithShape="0">
                  <a:srgbClr val="A70202">
                    <a:alpha val="40000"/>
                  </a:srgbClr>
                </a:outerShdw>
              </a:effectLst>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F95A0A51-3B01-007E-AF31-47B84E129DA0}"/>
              </a:ext>
            </a:extLst>
          </p:cNvPr>
          <p:cNvSpPr txBox="1"/>
          <p:nvPr/>
        </p:nvSpPr>
        <p:spPr>
          <a:xfrm rot="21117433">
            <a:off x="7188805" y="1731453"/>
            <a:ext cx="1915221" cy="587853"/>
          </a:xfrm>
          <a:prstGeom prst="rect">
            <a:avLst/>
          </a:prstGeom>
          <a:noFill/>
        </p:spPr>
        <p:txBody>
          <a:bodyPr wrap="square" rtlCol="0">
            <a:spAutoFit/>
          </a:bodyPr>
          <a:lstStyle/>
          <a:p>
            <a:pPr algn="ctr">
              <a:lnSpc>
                <a:spcPct val="120000"/>
              </a:lnSpc>
            </a:pPr>
            <a:r>
              <a:rPr lang="ja-JP" altLang="en-US" sz="2800" b="1">
                <a:effectLst>
                  <a:outerShdw blurRad="50800" dist="63500" dir="2700000" algn="tl" rotWithShape="0">
                    <a:srgbClr val="A70202">
                      <a:alpha val="40000"/>
                    </a:srgbClr>
                  </a:outerShdw>
                </a:effectLst>
                <a:latin typeface="Meiryo" panose="020B0604030504040204" pitchFamily="34" charset="-128"/>
                <a:ea typeface="Meiryo" panose="020B0604030504040204" pitchFamily="34" charset="-128"/>
              </a:rPr>
              <a:t>手間</a:t>
            </a:r>
            <a:endParaRPr lang="en-US" altLang="ja-JP" sz="2000" b="1" dirty="0">
              <a:effectLst>
                <a:outerShdw blurRad="50800" dist="63500" dir="2700000" algn="tl" rotWithShape="0">
                  <a:srgbClr val="A70202">
                    <a:alpha val="40000"/>
                  </a:srgbClr>
                </a:outerShdw>
              </a:effectLst>
              <a:latin typeface="Meiryo" panose="020B0604030504040204" pitchFamily="34" charset="-128"/>
              <a:ea typeface="Meiryo" panose="020B0604030504040204" pitchFamily="34" charset="-128"/>
            </a:endParaRPr>
          </a:p>
        </p:txBody>
      </p:sp>
      <p:sp>
        <p:nvSpPr>
          <p:cNvPr id="20" name="正方形/長方形 19">
            <a:extLst>
              <a:ext uri="{FF2B5EF4-FFF2-40B4-BE49-F238E27FC236}">
                <a16:creationId xmlns:a16="http://schemas.microsoft.com/office/drawing/2014/main" id="{113A99B8-0C29-20FA-98FA-34361CF0556C}"/>
              </a:ext>
            </a:extLst>
          </p:cNvPr>
          <p:cNvSpPr/>
          <p:nvPr/>
        </p:nvSpPr>
        <p:spPr>
          <a:xfrm>
            <a:off x="6778873" y="2576394"/>
            <a:ext cx="2888446" cy="751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ja-JP" altLang="en-US" sz="1600" dirty="0">
                <a:solidFill>
                  <a:srgbClr val="E0232F"/>
                </a:solidFill>
                <a:latin typeface="Meiryo" panose="020B0604030504040204" pitchFamily="34" charset="-128"/>
                <a:ea typeface="Meiryo" panose="020B0604030504040204" pitchFamily="34" charset="-128"/>
              </a:rPr>
              <a:t>品質を担保しながらも</a:t>
            </a:r>
            <a:r>
              <a:rPr lang="ja-JP" altLang="en-US" sz="1600" b="1" u="sng" dirty="0">
                <a:solidFill>
                  <a:srgbClr val="E0232F"/>
                </a:solidFill>
                <a:latin typeface="Meiryo" panose="020B0604030504040204" pitchFamily="34" charset="-128"/>
                <a:ea typeface="Meiryo" panose="020B0604030504040204" pitchFamily="34" charset="-128"/>
              </a:rPr>
              <a:t>工数を削減する独自制作手法</a:t>
            </a:r>
            <a:r>
              <a:rPr lang="ja-JP" altLang="en-US" sz="1600" dirty="0">
                <a:solidFill>
                  <a:srgbClr val="E0232F"/>
                </a:solidFill>
                <a:latin typeface="Meiryo" panose="020B0604030504040204" pitchFamily="34" charset="-128"/>
                <a:ea typeface="Meiryo" panose="020B0604030504040204" pitchFamily="34" charset="-128"/>
              </a:rPr>
              <a:t>が</a:t>
            </a:r>
            <a:r>
              <a:rPr lang="ja-JP" altLang="en-US" sz="1600" b="1" dirty="0">
                <a:solidFill>
                  <a:srgbClr val="E0232F"/>
                </a:solidFill>
                <a:latin typeface="Meiryo" panose="020B0604030504040204" pitchFamily="34" charset="-128"/>
                <a:ea typeface="Meiryo" panose="020B0604030504040204" pitchFamily="34" charset="-128"/>
              </a:rPr>
              <a:t>解決</a:t>
            </a:r>
          </a:p>
        </p:txBody>
      </p:sp>
      <p:sp>
        <p:nvSpPr>
          <p:cNvPr id="26" name="テキスト ボックス 25">
            <a:extLst>
              <a:ext uri="{FF2B5EF4-FFF2-40B4-BE49-F238E27FC236}">
                <a16:creationId xmlns:a16="http://schemas.microsoft.com/office/drawing/2014/main" id="{3387AEC1-0530-1196-348D-B090A6D2DDC6}"/>
              </a:ext>
            </a:extLst>
          </p:cNvPr>
          <p:cNvSpPr txBox="1"/>
          <p:nvPr/>
        </p:nvSpPr>
        <p:spPr>
          <a:xfrm>
            <a:off x="6883710" y="5383522"/>
            <a:ext cx="2783607" cy="920445"/>
          </a:xfrm>
          <a:prstGeom prst="rect">
            <a:avLst/>
          </a:prstGeom>
          <a:noFill/>
        </p:spPr>
        <p:txBody>
          <a:bodyPr wrap="square" rtlCol="0">
            <a:spAutoFit/>
          </a:bodyPr>
          <a:lstStyle/>
          <a:p>
            <a:pPr algn="just">
              <a:lnSpc>
                <a:spcPct val="130000"/>
              </a:lnSpc>
            </a:pPr>
            <a:r>
              <a:rPr kumimoji="1" lang="ja-JP" altLang="en-US" sz="1050">
                <a:latin typeface="メイリオ" panose="020B0604030504040204" pitchFamily="50" charset="-128"/>
                <a:ea typeface="メイリオ" panose="020B0604030504040204" pitchFamily="50" charset="-128"/>
              </a:rPr>
              <a:t>制作イメージの</a:t>
            </a:r>
            <a:r>
              <a:rPr kumimoji="1" lang="ja-JP" altLang="en-US" sz="1050" b="1">
                <a:solidFill>
                  <a:srgbClr val="C00000"/>
                </a:solidFill>
                <a:latin typeface="メイリオ" panose="020B0604030504040204" pitchFamily="50" charset="-128"/>
                <a:ea typeface="メイリオ" panose="020B0604030504040204" pitchFamily="50" charset="-128"/>
              </a:rPr>
              <a:t>齟齬を防止する手法を採</a:t>
            </a:r>
            <a:endParaRPr kumimoji="1" lang="en-US" altLang="ja-JP" sz="1050" b="1" dirty="0">
              <a:solidFill>
                <a:srgbClr val="C00000"/>
              </a:solidFill>
              <a:latin typeface="メイリオ" panose="020B0604030504040204" pitchFamily="50" charset="-128"/>
              <a:ea typeface="メイリオ" panose="020B0604030504040204" pitchFamily="50" charset="-128"/>
            </a:endParaRPr>
          </a:p>
          <a:p>
            <a:pPr algn="just">
              <a:lnSpc>
                <a:spcPct val="130000"/>
              </a:lnSpc>
            </a:pPr>
            <a:r>
              <a:rPr kumimoji="1" lang="ja-JP" altLang="en-US" sz="1050" b="1">
                <a:solidFill>
                  <a:srgbClr val="C00000"/>
                </a:solidFill>
                <a:latin typeface="メイリオ" panose="020B0604030504040204" pitchFamily="50" charset="-128"/>
                <a:ea typeface="メイリオ" panose="020B0604030504040204" pitchFamily="50" charset="-128"/>
              </a:rPr>
              <a:t>用</a:t>
            </a:r>
            <a:r>
              <a:rPr kumimoji="1" lang="ja-JP" altLang="en-US" sz="1050">
                <a:latin typeface="メイリオ" panose="020B0604030504040204" pitchFamily="50" charset="-128"/>
                <a:ea typeface="メイリオ" panose="020B0604030504040204" pitchFamily="50" charset="-128"/>
              </a:rPr>
              <a:t>して</a:t>
            </a:r>
            <a:r>
              <a:rPr kumimoji="1" lang="ja-JP" altLang="en-US" sz="1050" dirty="0">
                <a:latin typeface="メイリオ" panose="020B0604030504040204" pitchFamily="50" charset="-128"/>
                <a:ea typeface="メイリオ" panose="020B0604030504040204" pitchFamily="50" charset="-128"/>
              </a:rPr>
              <a:t>いるため安心してお任せ</a:t>
            </a:r>
            <a:r>
              <a:rPr kumimoji="1" lang="ja-JP" altLang="en-US" sz="1050">
                <a:latin typeface="メイリオ" panose="020B0604030504040204" pitchFamily="50" charset="-128"/>
                <a:ea typeface="メイリオ" panose="020B0604030504040204" pitchFamily="50" charset="-128"/>
              </a:rPr>
              <a:t>ください。</a:t>
            </a:r>
            <a:endParaRPr kumimoji="1" lang="en-US" altLang="ja-JP" sz="1050" dirty="0">
              <a:latin typeface="メイリオ" panose="020B0604030504040204" pitchFamily="50" charset="-128"/>
              <a:ea typeface="メイリオ" panose="020B0604030504040204" pitchFamily="50" charset="-128"/>
            </a:endParaRPr>
          </a:p>
          <a:p>
            <a:pPr algn="just">
              <a:lnSpc>
                <a:spcPct val="130000"/>
              </a:lnSpc>
            </a:pPr>
            <a:r>
              <a:rPr kumimoji="1" lang="ja-JP" altLang="en-US" sz="1050">
                <a:latin typeface="メイリオ" panose="020B0604030504040204" pitchFamily="50" charset="-128"/>
                <a:ea typeface="メイリオ" panose="020B0604030504040204" pitchFamily="50" charset="-128"/>
              </a:rPr>
              <a:t>また</a:t>
            </a:r>
            <a:r>
              <a:rPr kumimoji="1" lang="ja-JP" altLang="en-US" sz="1050" dirty="0">
                <a:latin typeface="メイリオ" panose="020B0604030504040204" pitchFamily="50" charset="-128"/>
                <a:ea typeface="メイリオ" panose="020B0604030504040204" pitchFamily="50" charset="-128"/>
              </a:rPr>
              <a:t>簡単なご要望と素材のご提供</a:t>
            </a:r>
            <a:r>
              <a:rPr kumimoji="1" lang="ja-JP" altLang="en-US" sz="1050">
                <a:latin typeface="メイリオ" panose="020B0604030504040204" pitchFamily="50" charset="-128"/>
                <a:ea typeface="メイリオ" panose="020B0604030504040204" pitchFamily="50" charset="-128"/>
              </a:rPr>
              <a:t>だけで</a:t>
            </a:r>
            <a:endParaRPr kumimoji="1" lang="en-US" altLang="ja-JP" sz="1050" dirty="0">
              <a:latin typeface="メイリオ" panose="020B0604030504040204" pitchFamily="50" charset="-128"/>
              <a:ea typeface="メイリオ" panose="020B0604030504040204" pitchFamily="50" charset="-128"/>
            </a:endParaRPr>
          </a:p>
          <a:p>
            <a:pPr algn="just">
              <a:lnSpc>
                <a:spcPct val="130000"/>
              </a:lnSpc>
            </a:pPr>
            <a:r>
              <a:rPr kumimoji="1" lang="ja-JP" altLang="en-US" sz="1050" b="1">
                <a:solidFill>
                  <a:srgbClr val="C00000"/>
                </a:solidFill>
                <a:latin typeface="メイリオ" panose="020B0604030504040204" pitchFamily="50" charset="-128"/>
                <a:ea typeface="メイリオ" panose="020B0604030504040204" pitchFamily="50" charset="-128"/>
              </a:rPr>
              <a:t>事務局</a:t>
            </a:r>
            <a:r>
              <a:rPr kumimoji="1" lang="ja-JP" altLang="en-US" sz="1050" b="1" dirty="0">
                <a:solidFill>
                  <a:srgbClr val="C00000"/>
                </a:solidFill>
                <a:latin typeface="メイリオ" panose="020B0604030504040204" pitchFamily="50" charset="-128"/>
                <a:ea typeface="メイリオ" panose="020B0604030504040204" pitchFamily="50" charset="-128"/>
              </a:rPr>
              <a:t>がスピーディーに制作進行</a:t>
            </a:r>
            <a:r>
              <a:rPr kumimoji="1" lang="ja-JP" altLang="en-US" sz="1050" dirty="0">
                <a:latin typeface="メイリオ" panose="020B0604030504040204" pitchFamily="50" charset="-128"/>
                <a:ea typeface="メイリオ" panose="020B0604030504040204" pitchFamily="50" charset="-128"/>
              </a:rPr>
              <a:t>します。</a:t>
            </a:r>
            <a:endParaRPr kumimoji="1" lang="en-US" altLang="ja-JP" sz="1050" dirty="0">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9D24957B-A693-3F67-4473-E41CEC286F5F}"/>
              </a:ext>
            </a:extLst>
          </p:cNvPr>
          <p:cNvGrpSpPr/>
          <p:nvPr/>
        </p:nvGrpSpPr>
        <p:grpSpPr>
          <a:xfrm>
            <a:off x="3735035" y="3653467"/>
            <a:ext cx="2711462" cy="1371048"/>
            <a:chOff x="3728376" y="3553659"/>
            <a:chExt cx="2619755" cy="1545246"/>
          </a:xfrm>
        </p:grpSpPr>
        <p:sp>
          <p:nvSpPr>
            <p:cNvPr id="128" name="対角する 2 つの角を丸めた四角形 127">
              <a:extLst>
                <a:ext uri="{FF2B5EF4-FFF2-40B4-BE49-F238E27FC236}">
                  <a16:creationId xmlns:a16="http://schemas.microsoft.com/office/drawing/2014/main" id="{1693F2AF-AAC2-84DE-7F1A-2A6320B42073}"/>
                </a:ext>
              </a:extLst>
            </p:cNvPr>
            <p:cNvSpPr/>
            <p:nvPr/>
          </p:nvSpPr>
          <p:spPr>
            <a:xfrm>
              <a:off x="5049335" y="3553659"/>
              <a:ext cx="1170309" cy="716955"/>
            </a:xfrm>
            <a:prstGeom prst="round2DiagRect">
              <a:avLst>
                <a:gd name="adj1" fmla="val 0"/>
                <a:gd name="adj2" fmla="val 16847"/>
              </a:avLst>
            </a:prstGeom>
            <a:solidFill>
              <a:srgbClr val="65B5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対角する 2 つの角を丸めた四角形 128">
              <a:extLst>
                <a:ext uri="{FF2B5EF4-FFF2-40B4-BE49-F238E27FC236}">
                  <a16:creationId xmlns:a16="http://schemas.microsoft.com/office/drawing/2014/main" id="{A09F7154-E194-6682-32C9-FADBD3702DA5}"/>
                </a:ext>
              </a:extLst>
            </p:cNvPr>
            <p:cNvSpPr/>
            <p:nvPr/>
          </p:nvSpPr>
          <p:spPr>
            <a:xfrm>
              <a:off x="5049335" y="4362252"/>
              <a:ext cx="1170309" cy="716955"/>
            </a:xfrm>
            <a:prstGeom prst="round2DiagRect">
              <a:avLst/>
            </a:prstGeom>
            <a:solidFill>
              <a:srgbClr val="65B5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対角する 2 つの角を丸めた四角形 132">
              <a:extLst>
                <a:ext uri="{FF2B5EF4-FFF2-40B4-BE49-F238E27FC236}">
                  <a16:creationId xmlns:a16="http://schemas.microsoft.com/office/drawing/2014/main" id="{4494B90A-23C1-5EFB-D7AE-0FEC9C67EEEC}"/>
                </a:ext>
              </a:extLst>
            </p:cNvPr>
            <p:cNvSpPr/>
            <p:nvPr/>
          </p:nvSpPr>
          <p:spPr>
            <a:xfrm>
              <a:off x="3773422" y="4367109"/>
              <a:ext cx="1170309" cy="716955"/>
            </a:xfrm>
            <a:prstGeom prst="round2DiagRect">
              <a:avLst>
                <a:gd name="adj1" fmla="val 0"/>
                <a:gd name="adj2" fmla="val 16847"/>
              </a:avLst>
            </a:prstGeom>
            <a:solidFill>
              <a:srgbClr val="65B5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対角する 2 つの角を丸めた四角形 133">
              <a:extLst>
                <a:ext uri="{FF2B5EF4-FFF2-40B4-BE49-F238E27FC236}">
                  <a16:creationId xmlns:a16="http://schemas.microsoft.com/office/drawing/2014/main" id="{993F9DA3-260D-524E-5185-65DBB8CCF29E}"/>
                </a:ext>
              </a:extLst>
            </p:cNvPr>
            <p:cNvSpPr/>
            <p:nvPr/>
          </p:nvSpPr>
          <p:spPr>
            <a:xfrm>
              <a:off x="3773422" y="3557133"/>
              <a:ext cx="1170309" cy="716955"/>
            </a:xfrm>
            <a:prstGeom prst="round2DiagRect">
              <a:avLst/>
            </a:prstGeom>
            <a:solidFill>
              <a:srgbClr val="65B5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34">
              <a:extLst>
                <a:ext uri="{FF2B5EF4-FFF2-40B4-BE49-F238E27FC236}">
                  <a16:creationId xmlns:a16="http://schemas.microsoft.com/office/drawing/2014/main" id="{87C4478A-1305-C411-0B07-05A95F7AF62C}"/>
                </a:ext>
              </a:extLst>
            </p:cNvPr>
            <p:cNvSpPr/>
            <p:nvPr/>
          </p:nvSpPr>
          <p:spPr>
            <a:xfrm>
              <a:off x="4497723" y="3825230"/>
              <a:ext cx="978451" cy="978451"/>
            </a:xfrm>
            <a:prstGeom prst="ellipse">
              <a:avLst/>
            </a:prstGeom>
            <a:solidFill>
              <a:schemeClr val="bg1"/>
            </a:solidFill>
            <a:ln>
              <a:noFill/>
            </a:ln>
            <a:effectLst>
              <a:softEdge rad="889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2A198160-690B-311E-B452-7896DD15318C}"/>
                </a:ext>
              </a:extLst>
            </p:cNvPr>
            <p:cNvGrpSpPr/>
            <p:nvPr/>
          </p:nvGrpSpPr>
          <p:grpSpPr>
            <a:xfrm>
              <a:off x="3728376" y="3716556"/>
              <a:ext cx="2491216" cy="1233593"/>
              <a:chOff x="10460061" y="4919199"/>
              <a:chExt cx="3302306" cy="1233593"/>
            </a:xfrm>
            <a:solidFill>
              <a:schemeClr val="tx2">
                <a:lumMod val="60000"/>
                <a:lumOff val="40000"/>
              </a:schemeClr>
            </a:solidFill>
          </p:grpSpPr>
          <p:sp>
            <p:nvSpPr>
              <p:cNvPr id="27" name="テキスト ボックス 26">
                <a:extLst>
                  <a:ext uri="{FF2B5EF4-FFF2-40B4-BE49-F238E27FC236}">
                    <a16:creationId xmlns:a16="http://schemas.microsoft.com/office/drawing/2014/main" id="{B1DB073E-BAA8-147B-3EE6-6DCF1B24B5E1}"/>
                  </a:ext>
                </a:extLst>
              </p:cNvPr>
              <p:cNvSpPr txBox="1"/>
              <p:nvPr/>
            </p:nvSpPr>
            <p:spPr>
              <a:xfrm>
                <a:off x="10503515" y="4919199"/>
                <a:ext cx="14452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様々な</a:t>
                </a:r>
                <a:r>
                  <a:rPr kumimoji="1" lang="ja-JP" altLang="en-US" sz="1000" b="1"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rPr>
                  <a:t>業界の</a:t>
                </a:r>
                <a:endParaRPr kumimoji="1" lang="en-US" altLang="ja-JP" sz="1000" b="1"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rPr>
                  <a:t>実施</a:t>
                </a:r>
                <a:r>
                  <a:rPr kumimoji="1" lang="ja-JP" altLang="en-US" sz="1000" b="1"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実績</a:t>
                </a:r>
              </a:p>
            </p:txBody>
          </p:sp>
          <p:sp>
            <p:nvSpPr>
              <p:cNvPr id="28" name="テキスト ボックス 27">
                <a:extLst>
                  <a:ext uri="{FF2B5EF4-FFF2-40B4-BE49-F238E27FC236}">
                    <a16:creationId xmlns:a16="http://schemas.microsoft.com/office/drawing/2014/main" id="{AF58083D-A05A-879C-50AD-28917272C6F2}"/>
                  </a:ext>
                </a:extLst>
              </p:cNvPr>
              <p:cNvSpPr txBox="1"/>
              <p:nvPr/>
            </p:nvSpPr>
            <p:spPr>
              <a:xfrm>
                <a:off x="12317144" y="4919199"/>
                <a:ext cx="144522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rPr>
                  <a:t>クリエイティブ</a:t>
                </a:r>
                <a:endParaRPr kumimoji="1" lang="en-US" altLang="ja-JP" sz="1000" b="1"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rPr>
                  <a:t>テスト</a:t>
                </a:r>
                <a:endParaRPr kumimoji="1" lang="ja-JP" altLang="en-US" sz="1000" b="1"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endParaRPr>
              </a:p>
            </p:txBody>
          </p:sp>
          <p:sp>
            <p:nvSpPr>
              <p:cNvPr id="39" name="テキスト ボックス 38">
                <a:extLst>
                  <a:ext uri="{FF2B5EF4-FFF2-40B4-BE49-F238E27FC236}">
                    <a16:creationId xmlns:a16="http://schemas.microsoft.com/office/drawing/2014/main" id="{11891DFB-4A66-C828-52F8-A6E43BA720EE}"/>
                  </a:ext>
                </a:extLst>
              </p:cNvPr>
              <p:cNvSpPr txBox="1"/>
              <p:nvPr/>
            </p:nvSpPr>
            <p:spPr>
              <a:xfrm>
                <a:off x="10460061" y="5752682"/>
                <a:ext cx="141908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メディア別</a:t>
                </a:r>
                <a:endParaRPr kumimoji="1" lang="en-US" altLang="ja-JP" sz="1000" b="1"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出稿テスト</a:t>
                </a:r>
              </a:p>
            </p:txBody>
          </p:sp>
          <p:sp>
            <p:nvSpPr>
              <p:cNvPr id="52" name="テキスト ボックス 51">
                <a:extLst>
                  <a:ext uri="{FF2B5EF4-FFF2-40B4-BE49-F238E27FC236}">
                    <a16:creationId xmlns:a16="http://schemas.microsoft.com/office/drawing/2014/main" id="{7DFA1935-621A-A07B-B148-36E4DB28E25D}"/>
                  </a:ext>
                </a:extLst>
              </p:cNvPr>
              <p:cNvSpPr txBox="1"/>
              <p:nvPr/>
            </p:nvSpPr>
            <p:spPr>
              <a:xfrm>
                <a:off x="12287455" y="5752682"/>
                <a:ext cx="14603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rPr>
                  <a:t>広告反応</a:t>
                </a:r>
                <a:endParaRPr kumimoji="1" lang="en-US" altLang="ja-JP" sz="1000" b="1"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rPr>
                  <a:t>分析</a:t>
                </a:r>
                <a:endParaRPr kumimoji="1" lang="ja-JP" altLang="en-US" sz="1000" b="1"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endParaRPr>
              </a:p>
            </p:txBody>
          </p:sp>
        </p:grpSp>
        <p:pic>
          <p:nvPicPr>
            <p:cNvPr id="4" name="図 3">
              <a:extLst>
                <a:ext uri="{FF2B5EF4-FFF2-40B4-BE49-F238E27FC236}">
                  <a16:creationId xmlns:a16="http://schemas.microsoft.com/office/drawing/2014/main" id="{8F0F5960-D398-B14E-1BC5-6EE5DD1BD5B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4972"/>
            <a:stretch/>
          </p:blipFill>
          <p:spPr>
            <a:xfrm>
              <a:off x="5928929" y="4600357"/>
              <a:ext cx="419202" cy="498548"/>
            </a:xfrm>
            <a:prstGeom prst="rect">
              <a:avLst/>
            </a:prstGeom>
          </p:spPr>
        </p:pic>
        <p:pic>
          <p:nvPicPr>
            <p:cNvPr id="16" name="図 15">
              <a:extLst>
                <a:ext uri="{FF2B5EF4-FFF2-40B4-BE49-F238E27FC236}">
                  <a16:creationId xmlns:a16="http://schemas.microsoft.com/office/drawing/2014/main" id="{6C919A3F-2DC0-5A23-E48C-A3B2B8390BC6}"/>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4646635" y="3940288"/>
              <a:ext cx="682259" cy="837128"/>
            </a:xfrm>
            <a:prstGeom prst="rect">
              <a:avLst/>
            </a:prstGeom>
          </p:spPr>
        </p:pic>
        <p:sp>
          <p:nvSpPr>
            <p:cNvPr id="17" name="テキスト ボックス 16">
              <a:extLst>
                <a:ext uri="{FF2B5EF4-FFF2-40B4-BE49-F238E27FC236}">
                  <a16:creationId xmlns:a16="http://schemas.microsoft.com/office/drawing/2014/main" id="{94566AB0-C636-0069-C69D-5CC82ABF204C}"/>
                </a:ext>
              </a:extLst>
            </p:cNvPr>
            <p:cNvSpPr txBox="1"/>
            <p:nvPr/>
          </p:nvSpPr>
          <p:spPr>
            <a:xfrm>
              <a:off x="4755914" y="4248653"/>
              <a:ext cx="490840" cy="400110"/>
            </a:xfrm>
            <a:prstGeom prst="rect">
              <a:avLst/>
            </a:prstGeom>
            <a:noFill/>
          </p:spPr>
          <p:txBody>
            <a:bodyPr wrap="none" rtlCol="0">
              <a:spAutoFit/>
            </a:bodyPr>
            <a:lstStyle/>
            <a:p>
              <a:r>
                <a:rPr lang="en-US" altLang="ja-JP" sz="2000" b="1" dirty="0">
                  <a:solidFill>
                    <a:schemeClr val="bg1"/>
                  </a:solidFill>
                </a:rPr>
                <a:t>DB</a:t>
              </a:r>
              <a:endParaRPr kumimoji="1" lang="ja-JP" altLang="en-US" sz="2000" b="1">
                <a:solidFill>
                  <a:schemeClr val="bg1"/>
                </a:solidFill>
              </a:endParaRPr>
            </a:p>
          </p:txBody>
        </p:sp>
      </p:grpSp>
      <p:sp>
        <p:nvSpPr>
          <p:cNvPr id="25" name="右矢印 24">
            <a:extLst>
              <a:ext uri="{FF2B5EF4-FFF2-40B4-BE49-F238E27FC236}">
                <a16:creationId xmlns:a16="http://schemas.microsoft.com/office/drawing/2014/main" id="{AA5BD4EC-DE11-556D-799B-CF14B02F60D3}"/>
              </a:ext>
            </a:extLst>
          </p:cNvPr>
          <p:cNvSpPr/>
          <p:nvPr/>
        </p:nvSpPr>
        <p:spPr>
          <a:xfrm>
            <a:off x="3415628" y="1799435"/>
            <a:ext cx="792000" cy="432000"/>
          </a:xfrm>
          <a:prstGeom prst="rightArrow">
            <a:avLst>
              <a:gd name="adj1" fmla="val 100000"/>
              <a:gd name="adj2" fmla="val 23471"/>
            </a:avLst>
          </a:prstGeom>
          <a:solidFill>
            <a:srgbClr val="C41B2C"/>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algn="ctr"/>
            <a:r>
              <a:rPr lang="ja-JP" altLang="en-US" sz="1200" b="1">
                <a:latin typeface="Meiryo" panose="020B0604030504040204" pitchFamily="34" charset="-128"/>
                <a:ea typeface="Meiryo" panose="020B0604030504040204" pitchFamily="34" charset="-128"/>
              </a:rPr>
              <a:t>解決</a:t>
            </a:r>
            <a:r>
              <a:rPr kumimoji="1" lang="en-US" altLang="ja-JP" b="1" i="1" dirty="0">
                <a:latin typeface="Meiryo" panose="020B0604030504040204" pitchFamily="34" charset="-128"/>
                <a:ea typeface="Meiryo" panose="020B0604030504040204" pitchFamily="34" charset="-128"/>
              </a:rPr>
              <a:t>2</a:t>
            </a:r>
            <a:endParaRPr kumimoji="1" lang="ja-JP" altLang="en-US" sz="1200" b="1" i="1" dirty="0">
              <a:latin typeface="Meiryo" panose="020B0604030504040204" pitchFamily="34" charset="-128"/>
              <a:ea typeface="Meiryo" panose="020B0604030504040204" pitchFamily="34" charset="-128"/>
            </a:endParaRPr>
          </a:p>
        </p:txBody>
      </p:sp>
      <p:sp>
        <p:nvSpPr>
          <p:cNvPr id="31" name="右矢印 30">
            <a:extLst>
              <a:ext uri="{FF2B5EF4-FFF2-40B4-BE49-F238E27FC236}">
                <a16:creationId xmlns:a16="http://schemas.microsoft.com/office/drawing/2014/main" id="{213C61CC-EF7C-34A8-71F8-3D55D61E9FC3}"/>
              </a:ext>
            </a:extLst>
          </p:cNvPr>
          <p:cNvSpPr/>
          <p:nvPr/>
        </p:nvSpPr>
        <p:spPr>
          <a:xfrm>
            <a:off x="6671784" y="1799435"/>
            <a:ext cx="792000" cy="432000"/>
          </a:xfrm>
          <a:prstGeom prst="rightArrow">
            <a:avLst>
              <a:gd name="adj1" fmla="val 100000"/>
              <a:gd name="adj2" fmla="val 23471"/>
            </a:avLst>
          </a:prstGeom>
          <a:solidFill>
            <a:srgbClr val="C41B2C"/>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Ins="36000" rtlCol="0" anchor="ctr"/>
          <a:lstStyle/>
          <a:p>
            <a:pPr algn="ctr"/>
            <a:r>
              <a:rPr lang="ja-JP" altLang="en-US" sz="1200" b="1">
                <a:latin typeface="Meiryo" panose="020B0604030504040204" pitchFamily="34" charset="-128"/>
                <a:ea typeface="Meiryo" panose="020B0604030504040204" pitchFamily="34" charset="-128"/>
              </a:rPr>
              <a:t>解決</a:t>
            </a:r>
            <a:r>
              <a:rPr kumimoji="1" lang="en-US" altLang="ja-JP" b="1" i="1" dirty="0">
                <a:latin typeface="Meiryo" panose="020B0604030504040204" pitchFamily="34" charset="-128"/>
                <a:ea typeface="Meiryo" panose="020B0604030504040204" pitchFamily="34" charset="-128"/>
              </a:rPr>
              <a:t>3</a:t>
            </a:r>
            <a:endParaRPr kumimoji="1" lang="ja-JP" altLang="en-US" sz="1200" b="1" i="1" dirty="0">
              <a:latin typeface="Meiryo" panose="020B0604030504040204" pitchFamily="34" charset="-128"/>
              <a:ea typeface="Meiryo" panose="020B0604030504040204" pitchFamily="34" charset="-128"/>
            </a:endParaRPr>
          </a:p>
        </p:txBody>
      </p:sp>
      <p:grpSp>
        <p:nvGrpSpPr>
          <p:cNvPr id="47" name="グループ化 46">
            <a:extLst>
              <a:ext uri="{FF2B5EF4-FFF2-40B4-BE49-F238E27FC236}">
                <a16:creationId xmlns:a16="http://schemas.microsoft.com/office/drawing/2014/main" id="{30BC95B7-F300-7B39-67C7-44AD21CFE8DB}"/>
              </a:ext>
            </a:extLst>
          </p:cNvPr>
          <p:cNvGrpSpPr/>
          <p:nvPr/>
        </p:nvGrpSpPr>
        <p:grpSpPr>
          <a:xfrm>
            <a:off x="553668" y="3536308"/>
            <a:ext cx="691307" cy="691307"/>
            <a:chOff x="516637" y="3280879"/>
            <a:chExt cx="747730" cy="747730"/>
          </a:xfrm>
          <a:solidFill>
            <a:schemeClr val="accent2">
              <a:lumMod val="60000"/>
              <a:lumOff val="40000"/>
            </a:schemeClr>
          </a:solidFill>
          <a:effectLst>
            <a:outerShdw dist="38100" dir="2700000" algn="tl" rotWithShape="0">
              <a:prstClr val="black">
                <a:alpha val="29775"/>
              </a:prstClr>
            </a:outerShdw>
          </a:effectLst>
        </p:grpSpPr>
        <p:sp>
          <p:nvSpPr>
            <p:cNvPr id="41" name="円/楕円 40">
              <a:extLst>
                <a:ext uri="{FF2B5EF4-FFF2-40B4-BE49-F238E27FC236}">
                  <a16:creationId xmlns:a16="http://schemas.microsoft.com/office/drawing/2014/main" id="{F90E95A5-D1C3-264E-690B-061B13D3B303}"/>
                </a:ext>
              </a:extLst>
            </p:cNvPr>
            <p:cNvSpPr/>
            <p:nvPr/>
          </p:nvSpPr>
          <p:spPr>
            <a:xfrm>
              <a:off x="516637" y="3280879"/>
              <a:ext cx="747730" cy="74773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108000" rIns="0" rtlCol="0" anchor="ctr"/>
            <a:lstStyle/>
            <a:p>
              <a:pPr algn="ctr"/>
              <a:r>
                <a:rPr kumimoji="1" lang="ja-JP" altLang="en-US" sz="900" b="1">
                  <a:solidFill>
                    <a:schemeClr val="bg1"/>
                  </a:solidFill>
                  <a:latin typeface="Meiryo" panose="020B0604030504040204" pitchFamily="34" charset="-128"/>
                  <a:ea typeface="Meiryo" panose="020B0604030504040204" pitchFamily="34" charset="-128"/>
                </a:rPr>
                <a:t>事務局は</a:t>
              </a:r>
              <a:endParaRPr kumimoji="1" lang="en-US" altLang="ja-JP" sz="900" b="1" dirty="0">
                <a:solidFill>
                  <a:schemeClr val="bg1"/>
                </a:solidFill>
                <a:latin typeface="Meiryo" panose="020B0604030504040204" pitchFamily="34" charset="-128"/>
                <a:ea typeface="Meiryo" panose="020B0604030504040204" pitchFamily="34" charset="-128"/>
              </a:endParaRPr>
            </a:p>
            <a:p>
              <a:pPr algn="ctr"/>
              <a:r>
                <a:rPr kumimoji="1" lang="ja-JP" altLang="en-US" sz="1100" b="1">
                  <a:solidFill>
                    <a:schemeClr val="bg1"/>
                  </a:solidFill>
                  <a:latin typeface="Meiryo" panose="020B0604030504040204" pitchFamily="34" charset="-128"/>
                  <a:ea typeface="Meiryo" panose="020B0604030504040204" pitchFamily="34" charset="-128"/>
                </a:rPr>
                <a:t>ココ</a:t>
              </a:r>
              <a:r>
                <a:rPr lang="ja-JP" altLang="en-US" sz="1100" b="1">
                  <a:solidFill>
                    <a:schemeClr val="bg1"/>
                  </a:solidFill>
                  <a:latin typeface="Meiryo" panose="020B0604030504040204" pitchFamily="34" charset="-128"/>
                  <a:ea typeface="Meiryo" panose="020B0604030504040204" pitchFamily="34" charset="-128"/>
                </a:rPr>
                <a:t>！</a:t>
              </a:r>
              <a:endParaRPr kumimoji="1" lang="ja-JP" altLang="en-US" sz="1100" b="1" dirty="0">
                <a:solidFill>
                  <a:schemeClr val="bg1"/>
                </a:solidFill>
                <a:latin typeface="Meiryo" panose="020B0604030504040204" pitchFamily="34" charset="-128"/>
                <a:ea typeface="Meiryo" panose="020B0604030504040204" pitchFamily="34" charset="-128"/>
              </a:endParaRPr>
            </a:p>
          </p:txBody>
        </p:sp>
        <p:sp>
          <p:nvSpPr>
            <p:cNvPr id="46" name="三角形 45">
              <a:extLst>
                <a:ext uri="{FF2B5EF4-FFF2-40B4-BE49-F238E27FC236}">
                  <a16:creationId xmlns:a16="http://schemas.microsoft.com/office/drawing/2014/main" id="{56DF6A0E-AC53-BC5C-F9C3-2561CDF96E8A}"/>
                </a:ext>
              </a:extLst>
            </p:cNvPr>
            <p:cNvSpPr/>
            <p:nvPr/>
          </p:nvSpPr>
          <p:spPr>
            <a:xfrm rot="8020617">
              <a:off x="1101617" y="3873611"/>
              <a:ext cx="163590" cy="122183"/>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solidFill>
              </a:endParaRPr>
            </a:p>
          </p:txBody>
        </p:sp>
      </p:grpSp>
      <p:sp>
        <p:nvSpPr>
          <p:cNvPr id="55" name="テキスト ボックス 54">
            <a:extLst>
              <a:ext uri="{FF2B5EF4-FFF2-40B4-BE49-F238E27FC236}">
                <a16:creationId xmlns:a16="http://schemas.microsoft.com/office/drawing/2014/main" id="{9D1BDC58-30A6-C39A-F64B-D408858261C5}"/>
              </a:ext>
            </a:extLst>
          </p:cNvPr>
          <p:cNvSpPr txBox="1"/>
          <p:nvPr/>
        </p:nvSpPr>
        <p:spPr>
          <a:xfrm>
            <a:off x="2228028" y="1868666"/>
            <a:ext cx="800219" cy="338554"/>
          </a:xfrm>
          <a:prstGeom prst="rect">
            <a:avLst/>
          </a:prstGeom>
          <a:noFill/>
        </p:spPr>
        <p:txBody>
          <a:bodyPr wrap="none" rtlCol="0">
            <a:spAutoFit/>
          </a:bodyPr>
          <a:lstStyle/>
          <a:p>
            <a:r>
              <a:rPr lang="ja-JP" altLang="en-US" sz="1600" b="1">
                <a:latin typeface="Meiryo" panose="020B0604030504040204" pitchFamily="34" charset="-128"/>
                <a:ea typeface="Meiryo" panose="020B0604030504040204" pitchFamily="34" charset="-128"/>
              </a:rPr>
              <a:t>の課題</a:t>
            </a:r>
            <a:endParaRPr kumimoji="1" lang="ja-JP" altLang="en-US" sz="1600"/>
          </a:p>
        </p:txBody>
      </p:sp>
      <p:sp>
        <p:nvSpPr>
          <p:cNvPr id="56" name="テキスト ボックス 55">
            <a:extLst>
              <a:ext uri="{FF2B5EF4-FFF2-40B4-BE49-F238E27FC236}">
                <a16:creationId xmlns:a16="http://schemas.microsoft.com/office/drawing/2014/main" id="{62B5EFE9-C871-719D-5A34-C5A77E441098}"/>
              </a:ext>
            </a:extLst>
          </p:cNvPr>
          <p:cNvSpPr txBox="1"/>
          <p:nvPr/>
        </p:nvSpPr>
        <p:spPr>
          <a:xfrm>
            <a:off x="5334483" y="1868666"/>
            <a:ext cx="800219" cy="338554"/>
          </a:xfrm>
          <a:prstGeom prst="rect">
            <a:avLst/>
          </a:prstGeom>
          <a:noFill/>
        </p:spPr>
        <p:txBody>
          <a:bodyPr wrap="none" rtlCol="0">
            <a:spAutoFit/>
          </a:bodyPr>
          <a:lstStyle/>
          <a:p>
            <a:r>
              <a:rPr lang="ja-JP" altLang="en-US" sz="1600" b="1">
                <a:latin typeface="Meiryo" panose="020B0604030504040204" pitchFamily="34" charset="-128"/>
                <a:ea typeface="Meiryo" panose="020B0604030504040204" pitchFamily="34" charset="-128"/>
              </a:rPr>
              <a:t>の課題</a:t>
            </a:r>
            <a:endParaRPr kumimoji="1" lang="ja-JP" altLang="en-US" sz="1600"/>
          </a:p>
        </p:txBody>
      </p:sp>
      <p:sp>
        <p:nvSpPr>
          <p:cNvPr id="57" name="テキスト ボックス 56">
            <a:extLst>
              <a:ext uri="{FF2B5EF4-FFF2-40B4-BE49-F238E27FC236}">
                <a16:creationId xmlns:a16="http://schemas.microsoft.com/office/drawing/2014/main" id="{D498781D-4E43-544C-3BE8-5749EF58276E}"/>
              </a:ext>
            </a:extLst>
          </p:cNvPr>
          <p:cNvSpPr txBox="1"/>
          <p:nvPr/>
        </p:nvSpPr>
        <p:spPr>
          <a:xfrm>
            <a:off x="8453608" y="1868666"/>
            <a:ext cx="800219" cy="338554"/>
          </a:xfrm>
          <a:prstGeom prst="rect">
            <a:avLst/>
          </a:prstGeom>
          <a:noFill/>
        </p:spPr>
        <p:txBody>
          <a:bodyPr wrap="none" rtlCol="0">
            <a:spAutoFit/>
          </a:bodyPr>
          <a:lstStyle/>
          <a:p>
            <a:r>
              <a:rPr lang="ja-JP" altLang="en-US" sz="1600" b="1">
                <a:latin typeface="Meiryo" panose="020B0604030504040204" pitchFamily="34" charset="-128"/>
                <a:ea typeface="Meiryo" panose="020B0604030504040204" pitchFamily="34" charset="-128"/>
              </a:rPr>
              <a:t>の課題</a:t>
            </a:r>
            <a:endParaRPr kumimoji="1" lang="ja-JP" altLang="en-US" sz="1600"/>
          </a:p>
        </p:txBody>
      </p:sp>
      <p:sp>
        <p:nvSpPr>
          <p:cNvPr id="59" name="テキスト ボックス 58">
            <a:extLst>
              <a:ext uri="{FF2B5EF4-FFF2-40B4-BE49-F238E27FC236}">
                <a16:creationId xmlns:a16="http://schemas.microsoft.com/office/drawing/2014/main" id="{DD7CF7F7-3D6C-3CE8-D879-142B3ADDF24E}"/>
              </a:ext>
            </a:extLst>
          </p:cNvPr>
          <p:cNvSpPr txBox="1"/>
          <p:nvPr/>
        </p:nvSpPr>
        <p:spPr>
          <a:xfrm>
            <a:off x="9526715" y="6638441"/>
            <a:ext cx="357791" cy="246221"/>
          </a:xfrm>
          <a:prstGeom prst="rect">
            <a:avLst/>
          </a:prstGeom>
          <a:noFill/>
        </p:spPr>
        <p:txBody>
          <a:bodyPr wrap="none" rtlCol="0">
            <a:spAutoFit/>
          </a:bodyPr>
          <a:lstStyle/>
          <a:p>
            <a:pPr algn="r"/>
            <a:r>
              <a:rPr kumimoji="1" lang="en-US" altLang="ja-JP" sz="1000" b="1" dirty="0">
                <a:solidFill>
                  <a:srgbClr val="E0232F"/>
                </a:solidFill>
                <a:latin typeface="Meiryo" panose="020B0604030504040204" pitchFamily="34" charset="-128"/>
                <a:ea typeface="Meiryo" panose="020B0604030504040204" pitchFamily="34" charset="-128"/>
              </a:rPr>
              <a:t>05</a:t>
            </a:r>
            <a:endParaRPr kumimoji="1" lang="ja-JP" altLang="en-US" sz="1000" b="1" dirty="0">
              <a:solidFill>
                <a:srgbClr val="E0232F"/>
              </a:solidFill>
              <a:latin typeface="Meiryo" panose="020B0604030504040204" pitchFamily="34" charset="-128"/>
              <a:ea typeface="Meiryo" panose="020B0604030504040204" pitchFamily="34" charset="-128"/>
            </a:endParaRPr>
          </a:p>
        </p:txBody>
      </p:sp>
      <p:grpSp>
        <p:nvGrpSpPr>
          <p:cNvPr id="7" name="グループ化 6">
            <a:extLst>
              <a:ext uri="{FF2B5EF4-FFF2-40B4-BE49-F238E27FC236}">
                <a16:creationId xmlns:a16="http://schemas.microsoft.com/office/drawing/2014/main" id="{3E856B06-727B-EDDA-2C4E-14704678DBB1}"/>
              </a:ext>
            </a:extLst>
          </p:cNvPr>
          <p:cNvGrpSpPr/>
          <p:nvPr/>
        </p:nvGrpSpPr>
        <p:grpSpPr>
          <a:xfrm>
            <a:off x="7272695" y="3600636"/>
            <a:ext cx="2139344" cy="1417998"/>
            <a:chOff x="7114482" y="3439362"/>
            <a:chExt cx="2501245" cy="1649705"/>
          </a:xfrm>
        </p:grpSpPr>
        <p:pic>
          <p:nvPicPr>
            <p:cNvPr id="30" name="図 29">
              <a:extLst>
                <a:ext uri="{FF2B5EF4-FFF2-40B4-BE49-F238E27FC236}">
                  <a16:creationId xmlns:a16="http://schemas.microsoft.com/office/drawing/2014/main" id="{E59B1E7F-D289-F682-57DE-5F7728E62D5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735965" y="3519646"/>
              <a:ext cx="1085721" cy="677938"/>
            </a:xfrm>
            <a:prstGeom prst="rect">
              <a:avLst/>
            </a:prstGeom>
          </p:spPr>
        </p:pic>
        <p:sp>
          <p:nvSpPr>
            <p:cNvPr id="44" name="テキスト ボックス 43">
              <a:extLst>
                <a:ext uri="{FF2B5EF4-FFF2-40B4-BE49-F238E27FC236}">
                  <a16:creationId xmlns:a16="http://schemas.microsoft.com/office/drawing/2014/main" id="{6CD2AFB8-F032-E80F-3AE6-BB63E1AF2094}"/>
                </a:ext>
              </a:extLst>
            </p:cNvPr>
            <p:cNvSpPr txBox="1"/>
            <p:nvPr/>
          </p:nvSpPr>
          <p:spPr>
            <a:xfrm rot="20438685">
              <a:off x="9048203" y="3909425"/>
              <a:ext cx="567524" cy="304358"/>
            </a:xfrm>
            <a:prstGeom prst="rect">
              <a:avLst/>
            </a:prstGeom>
            <a:noFill/>
          </p:spPr>
          <p:txBody>
            <a:bodyPr wrap="square" rtlCol="0">
              <a:spAutoFit/>
            </a:bodyPr>
            <a:lstStyle/>
            <a:p>
              <a:r>
                <a:rPr lang="en-US" altLang="ja-JP" sz="1100" b="1" dirty="0">
                  <a:solidFill>
                    <a:schemeClr val="bg1">
                      <a:lumMod val="65000"/>
                    </a:schemeClr>
                  </a:solidFill>
                </a:rPr>
                <a:t>EASY</a:t>
              </a:r>
              <a:endParaRPr kumimoji="1" lang="ja-JP" altLang="en-US" sz="1100" b="1" dirty="0">
                <a:solidFill>
                  <a:schemeClr val="bg1">
                    <a:lumMod val="65000"/>
                  </a:schemeClr>
                </a:solidFill>
              </a:endParaRPr>
            </a:p>
          </p:txBody>
        </p:sp>
        <p:pic>
          <p:nvPicPr>
            <p:cNvPr id="54" name="図 53">
              <a:extLst>
                <a:ext uri="{FF2B5EF4-FFF2-40B4-BE49-F238E27FC236}">
                  <a16:creationId xmlns:a16="http://schemas.microsoft.com/office/drawing/2014/main" id="{B61FF798-552E-C78D-3B77-A0A3D42583F7}"/>
                </a:ext>
              </a:extLst>
            </p:cNvPr>
            <p:cNvPicPr>
              <a:picLocks noChangeAspect="1"/>
            </p:cNvPicPr>
            <p:nvPr/>
          </p:nvPicPr>
          <p:blipFill>
            <a:blip r:embed="rId7"/>
            <a:srcRect/>
            <a:stretch/>
          </p:blipFill>
          <p:spPr>
            <a:xfrm>
              <a:off x="7712399" y="4486342"/>
              <a:ext cx="435712" cy="577572"/>
            </a:xfrm>
            <a:prstGeom prst="rect">
              <a:avLst/>
            </a:prstGeom>
            <a:effectLst>
              <a:outerShdw blurRad="76200" dist="38100" dir="3000000" algn="t" rotWithShape="0">
                <a:prstClr val="black">
                  <a:alpha val="20000"/>
                </a:prstClr>
              </a:outerShdw>
            </a:effectLst>
          </p:spPr>
        </p:pic>
        <p:sp>
          <p:nvSpPr>
            <p:cNvPr id="38" name="右矢印 37">
              <a:extLst>
                <a:ext uri="{FF2B5EF4-FFF2-40B4-BE49-F238E27FC236}">
                  <a16:creationId xmlns:a16="http://schemas.microsoft.com/office/drawing/2014/main" id="{07969F79-C0DC-0BE6-323C-D983C748CE94}"/>
                </a:ext>
              </a:extLst>
            </p:cNvPr>
            <p:cNvSpPr/>
            <p:nvPr/>
          </p:nvSpPr>
          <p:spPr>
            <a:xfrm rot="2890178">
              <a:off x="7500645" y="4246506"/>
              <a:ext cx="373564" cy="196063"/>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0" name="テキスト ボックス 39">
              <a:extLst>
                <a:ext uri="{FF2B5EF4-FFF2-40B4-BE49-F238E27FC236}">
                  <a16:creationId xmlns:a16="http://schemas.microsoft.com/office/drawing/2014/main" id="{BEFD8300-52E4-BFB4-DC5D-0FDECCE74EC9}"/>
                </a:ext>
              </a:extLst>
            </p:cNvPr>
            <p:cNvSpPr txBox="1"/>
            <p:nvPr/>
          </p:nvSpPr>
          <p:spPr>
            <a:xfrm rot="20438685">
              <a:off x="7721144" y="4184912"/>
              <a:ext cx="690071" cy="304358"/>
            </a:xfrm>
            <a:prstGeom prst="rect">
              <a:avLst/>
            </a:prstGeom>
            <a:noFill/>
          </p:spPr>
          <p:txBody>
            <a:bodyPr wrap="none" rtlCol="0">
              <a:spAutoFit/>
            </a:bodyPr>
            <a:lstStyle/>
            <a:p>
              <a:r>
                <a:rPr lang="en-US" altLang="ja-JP" sz="1050" b="1" dirty="0">
                  <a:solidFill>
                    <a:schemeClr val="bg1">
                      <a:lumMod val="65000"/>
                    </a:schemeClr>
                  </a:solidFill>
                </a:rPr>
                <a:t>DOWN</a:t>
              </a:r>
              <a:endParaRPr kumimoji="1" lang="ja-JP" altLang="en-US" sz="1050" b="1">
                <a:solidFill>
                  <a:schemeClr val="bg1">
                    <a:lumMod val="65000"/>
                  </a:schemeClr>
                </a:solidFill>
              </a:endParaRPr>
            </a:p>
          </p:txBody>
        </p:sp>
        <p:sp>
          <p:nvSpPr>
            <p:cNvPr id="19" name="テキスト ボックス 18">
              <a:extLst>
                <a:ext uri="{FF2B5EF4-FFF2-40B4-BE49-F238E27FC236}">
                  <a16:creationId xmlns:a16="http://schemas.microsoft.com/office/drawing/2014/main" id="{2077C409-A943-EDD7-D90E-61063B83C09C}"/>
                </a:ext>
              </a:extLst>
            </p:cNvPr>
            <p:cNvSpPr txBox="1"/>
            <p:nvPr/>
          </p:nvSpPr>
          <p:spPr>
            <a:xfrm>
              <a:off x="7585376" y="4692921"/>
              <a:ext cx="667599" cy="2506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u="none" strike="noStrike" kern="1200" cap="none" spc="0" normalizeH="0" baseline="0" noProof="0">
                  <a:ln>
                    <a:noFill/>
                  </a:ln>
                  <a:solidFill>
                    <a:schemeClr val="bg1"/>
                  </a:solidFill>
                  <a:effectLst>
                    <a:glow rad="101600">
                      <a:schemeClr val="accent2">
                        <a:satMod val="175000"/>
                        <a:alpha val="80000"/>
                      </a:schemeClr>
                    </a:glow>
                  </a:effectLst>
                  <a:uLnTx/>
                  <a:uFillTx/>
                  <a:latin typeface="FOT-TsukuARdGothic Std B" panose="02020400000000000000" pitchFamily="18" charset="-128"/>
                  <a:ea typeface="FOT-TsukuARdGothic Std B" panose="02020400000000000000" pitchFamily="18" charset="-128"/>
                </a:rPr>
                <a:t>工数</a:t>
              </a:r>
              <a:endParaRPr kumimoji="1" lang="ja-JP" altLang="en-US" sz="800" b="1" u="none" strike="noStrike" kern="1200" cap="none" spc="0" normalizeH="0" baseline="0" noProof="0" dirty="0">
                <a:ln>
                  <a:noFill/>
                </a:ln>
                <a:solidFill>
                  <a:schemeClr val="bg1"/>
                </a:solidFill>
                <a:effectLst>
                  <a:glow rad="101600">
                    <a:schemeClr val="accent2">
                      <a:satMod val="175000"/>
                      <a:alpha val="80000"/>
                    </a:schemeClr>
                  </a:glow>
                </a:effectLst>
                <a:uLnTx/>
                <a:uFillTx/>
                <a:latin typeface="FOT-TsukuARdGothic Std B" panose="02020400000000000000" pitchFamily="18" charset="-128"/>
                <a:ea typeface="FOT-TsukuARdGothic Std B" panose="02020400000000000000" pitchFamily="18" charset="-128"/>
              </a:endParaRPr>
            </a:p>
          </p:txBody>
        </p:sp>
        <p:pic>
          <p:nvPicPr>
            <p:cNvPr id="51" name="図 50">
              <a:extLst>
                <a:ext uri="{FF2B5EF4-FFF2-40B4-BE49-F238E27FC236}">
                  <a16:creationId xmlns:a16="http://schemas.microsoft.com/office/drawing/2014/main" id="{FEC30F9F-82CA-D380-EDAC-4429E32EEC91}"/>
                </a:ext>
              </a:extLst>
            </p:cNvPr>
            <p:cNvPicPr>
              <a:picLocks noChangeAspect="1"/>
            </p:cNvPicPr>
            <p:nvPr/>
          </p:nvPicPr>
          <p:blipFill>
            <a:blip r:embed="rId8"/>
            <a:srcRect/>
            <a:stretch/>
          </p:blipFill>
          <p:spPr>
            <a:xfrm>
              <a:off x="7178786" y="4163836"/>
              <a:ext cx="435712" cy="901822"/>
            </a:xfrm>
            <a:prstGeom prst="rect">
              <a:avLst/>
            </a:prstGeom>
            <a:effectLst>
              <a:outerShdw blurRad="76200" dist="38100" dir="3000000" algn="t" rotWithShape="0">
                <a:prstClr val="black">
                  <a:alpha val="20000"/>
                </a:prstClr>
              </a:outerShdw>
            </a:effectLst>
          </p:spPr>
        </p:pic>
        <p:sp>
          <p:nvSpPr>
            <p:cNvPr id="11" name="テキスト ボックス 10">
              <a:extLst>
                <a:ext uri="{FF2B5EF4-FFF2-40B4-BE49-F238E27FC236}">
                  <a16:creationId xmlns:a16="http://schemas.microsoft.com/office/drawing/2014/main" id="{3C9C0278-63EF-A1DF-8A70-86BCAD58171B}"/>
                </a:ext>
              </a:extLst>
            </p:cNvPr>
            <p:cNvSpPr txBox="1"/>
            <p:nvPr/>
          </p:nvSpPr>
          <p:spPr>
            <a:xfrm>
              <a:off x="7114482" y="4431406"/>
              <a:ext cx="530496" cy="268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u="none" strike="noStrike" kern="1200" cap="none" spc="0" normalizeH="0" baseline="0" noProof="0">
                  <a:solidFill>
                    <a:schemeClr val="bg1"/>
                  </a:solidFill>
                  <a:effectLst>
                    <a:glow rad="101600">
                      <a:schemeClr val="accent2">
                        <a:satMod val="175000"/>
                        <a:alpha val="80006"/>
                      </a:schemeClr>
                    </a:glow>
                  </a:effectLst>
                  <a:uLnTx/>
                  <a:uFillTx/>
                  <a:latin typeface="FOT-TsukuARdGothic Std B" panose="02020400000000000000" pitchFamily="18" charset="-128"/>
                  <a:ea typeface="FOT-TsukuARdGothic Std B" panose="02020400000000000000" pitchFamily="18" charset="-128"/>
                </a:rPr>
                <a:t>工数</a:t>
              </a:r>
              <a:endParaRPr kumimoji="1" lang="ja-JP" altLang="en-US" sz="900" b="1" u="none" strike="noStrike" kern="1200" cap="none" spc="0" normalizeH="0" baseline="0" noProof="0" dirty="0">
                <a:solidFill>
                  <a:schemeClr val="bg1"/>
                </a:solidFill>
                <a:effectLst>
                  <a:glow rad="101600">
                    <a:schemeClr val="accent2">
                      <a:satMod val="175000"/>
                      <a:alpha val="80006"/>
                    </a:schemeClr>
                  </a:glow>
                </a:effectLst>
                <a:uLnTx/>
                <a:uFillTx/>
                <a:latin typeface="FOT-TsukuARdGothic Std B" panose="02020400000000000000" pitchFamily="18" charset="-128"/>
                <a:ea typeface="FOT-TsukuARdGothic Std B" panose="02020400000000000000" pitchFamily="18" charset="-128"/>
              </a:endParaRPr>
            </a:p>
          </p:txBody>
        </p:sp>
        <p:sp>
          <p:nvSpPr>
            <p:cNvPr id="29" name="テキスト ボックス 28">
              <a:extLst>
                <a:ext uri="{FF2B5EF4-FFF2-40B4-BE49-F238E27FC236}">
                  <a16:creationId xmlns:a16="http://schemas.microsoft.com/office/drawing/2014/main" id="{05FD7A23-0F20-4869-B951-EE0AA81C2318}"/>
                </a:ext>
              </a:extLst>
            </p:cNvPr>
            <p:cNvSpPr txBox="1"/>
            <p:nvPr/>
          </p:nvSpPr>
          <p:spPr>
            <a:xfrm rot="20438685">
              <a:off x="8727443" y="3520577"/>
              <a:ext cx="423939" cy="304358"/>
            </a:xfrm>
            <a:prstGeom prst="rect">
              <a:avLst/>
            </a:prstGeom>
            <a:noFill/>
          </p:spPr>
          <p:txBody>
            <a:bodyPr wrap="none" rtlCol="0">
              <a:spAutoFit/>
            </a:bodyPr>
            <a:lstStyle/>
            <a:p>
              <a:r>
                <a:rPr lang="en-US" altLang="ja-JP" sz="1100" b="1" dirty="0">
                  <a:solidFill>
                    <a:schemeClr val="bg1">
                      <a:lumMod val="65000"/>
                    </a:schemeClr>
                  </a:solidFill>
                </a:rPr>
                <a:t>FIX</a:t>
              </a:r>
              <a:endParaRPr kumimoji="1" lang="ja-JP" altLang="en-US" sz="1100" b="1">
                <a:solidFill>
                  <a:schemeClr val="bg1">
                    <a:lumMod val="65000"/>
                  </a:schemeClr>
                </a:solidFill>
              </a:endParaRPr>
            </a:p>
          </p:txBody>
        </p:sp>
        <p:pic>
          <p:nvPicPr>
            <p:cNvPr id="35" name="図 34">
              <a:extLst>
                <a:ext uri="{FF2B5EF4-FFF2-40B4-BE49-F238E27FC236}">
                  <a16:creationId xmlns:a16="http://schemas.microsoft.com/office/drawing/2014/main" id="{BF1D2EAD-C746-A2DC-BE8B-459B81768ED5}"/>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Lst>
            </a:blip>
            <a:srcRect/>
            <a:stretch/>
          </p:blipFill>
          <p:spPr>
            <a:xfrm>
              <a:off x="7363838" y="3575743"/>
              <a:ext cx="324900" cy="499122"/>
            </a:xfrm>
            <a:prstGeom prst="rect">
              <a:avLst/>
            </a:prstGeom>
          </p:spPr>
        </p:pic>
        <p:pic>
          <p:nvPicPr>
            <p:cNvPr id="36" name="図 35">
              <a:extLst>
                <a:ext uri="{FF2B5EF4-FFF2-40B4-BE49-F238E27FC236}">
                  <a16:creationId xmlns:a16="http://schemas.microsoft.com/office/drawing/2014/main" id="{63E5A59F-A59F-F972-7F46-13A700E2B29E}"/>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8579532" y="4163544"/>
              <a:ext cx="847248" cy="925523"/>
            </a:xfrm>
            <a:prstGeom prst="rect">
              <a:avLst/>
            </a:prstGeom>
          </p:spPr>
        </p:pic>
        <p:pic>
          <p:nvPicPr>
            <p:cNvPr id="37" name="図 36">
              <a:extLst>
                <a:ext uri="{FF2B5EF4-FFF2-40B4-BE49-F238E27FC236}">
                  <a16:creationId xmlns:a16="http://schemas.microsoft.com/office/drawing/2014/main" id="{8F2F47D6-215C-53F7-C1E3-A4C0050DFA02}"/>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rcRect/>
            <a:stretch/>
          </p:blipFill>
          <p:spPr>
            <a:xfrm>
              <a:off x="9015886" y="3439362"/>
              <a:ext cx="135142" cy="198134"/>
            </a:xfrm>
            <a:prstGeom prst="rect">
              <a:avLst/>
            </a:prstGeom>
          </p:spPr>
        </p:pic>
      </p:grpSp>
    </p:spTree>
    <p:extLst>
      <p:ext uri="{BB962C8B-B14F-4D97-AF65-F5344CB8AC3E}">
        <p14:creationId xmlns:p14="http://schemas.microsoft.com/office/powerpoint/2010/main" val="354452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F71B3B8E-7E39-D411-ABF4-D126448F97B1}"/>
              </a:ext>
            </a:extLst>
          </p:cNvPr>
          <p:cNvSpPr/>
          <p:nvPr/>
        </p:nvSpPr>
        <p:spPr>
          <a:xfrm>
            <a:off x="13697" y="655639"/>
            <a:ext cx="9906000" cy="681708"/>
          </a:xfrm>
          <a:prstGeom prst="rect">
            <a:avLst/>
          </a:prstGeom>
          <a:solidFill>
            <a:srgbClr val="E02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bg1"/>
              </a:solidFill>
              <a:effectLst/>
              <a:uLnTx/>
              <a:uFillTx/>
              <a:latin typeface="Calibri" panose="020F0502020204030204"/>
              <a:ea typeface="游ゴシック" panose="020B0400000000000000" pitchFamily="50" charset="-128"/>
              <a:cs typeface="+mn-cs"/>
            </a:endParaRPr>
          </a:p>
        </p:txBody>
      </p:sp>
      <p:grpSp>
        <p:nvGrpSpPr>
          <p:cNvPr id="164" name="グループ化 163">
            <a:extLst>
              <a:ext uri="{FF2B5EF4-FFF2-40B4-BE49-F238E27FC236}">
                <a16:creationId xmlns:a16="http://schemas.microsoft.com/office/drawing/2014/main" id="{2618A57E-9D40-48A8-350F-BF2CDA12843F}"/>
              </a:ext>
            </a:extLst>
          </p:cNvPr>
          <p:cNvGrpSpPr/>
          <p:nvPr/>
        </p:nvGrpSpPr>
        <p:grpSpPr>
          <a:xfrm>
            <a:off x="495067" y="5316114"/>
            <a:ext cx="5944471" cy="1107679"/>
            <a:chOff x="246403" y="5316113"/>
            <a:chExt cx="6357137" cy="1192861"/>
          </a:xfrm>
        </p:grpSpPr>
        <p:sp>
          <p:nvSpPr>
            <p:cNvPr id="138" name="四角形: 角を丸くする 51">
              <a:extLst>
                <a:ext uri="{FF2B5EF4-FFF2-40B4-BE49-F238E27FC236}">
                  <a16:creationId xmlns:a16="http://schemas.microsoft.com/office/drawing/2014/main" id="{DEDF2BBD-BCD9-C9B8-852A-10948DB32992}"/>
                </a:ext>
              </a:extLst>
            </p:cNvPr>
            <p:cNvSpPr/>
            <p:nvPr/>
          </p:nvSpPr>
          <p:spPr>
            <a:xfrm>
              <a:off x="304272" y="5373689"/>
              <a:ext cx="6228000" cy="1080000"/>
            </a:xfrm>
            <a:prstGeom prst="roundRect">
              <a:avLst>
                <a:gd name="adj" fmla="val 0"/>
              </a:avLst>
            </a:prstGeom>
            <a:solidFill>
              <a:schemeClr val="bg1"/>
            </a:solidFill>
            <a:ln w="19050">
              <a:solidFill>
                <a:srgbClr val="E0232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0" rtl="0" eaLnBrk="1" fontAlgn="auto" latinLnBrk="0" hangingPunct="1">
                <a:lnSpc>
                  <a:spcPct val="130000"/>
                </a:lnSpc>
                <a:spcBef>
                  <a:spcPts val="0"/>
                </a:spcBef>
                <a:spcAft>
                  <a:spcPts val="488"/>
                </a:spcAft>
                <a:buClrTx/>
                <a:buSzTx/>
                <a:buFontTx/>
                <a:buNone/>
                <a:tabLst>
                  <a:tab pos="3305250" algn="r"/>
                </a:tabLst>
                <a:defRPr/>
              </a:pPr>
              <a:endParaRPr kumimoji="1" lang="ja-JP" altLang="en-US" sz="120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cs typeface="+mn-cs"/>
              </a:endParaRPr>
            </a:p>
          </p:txBody>
        </p:sp>
        <p:sp>
          <p:nvSpPr>
            <p:cNvPr id="139" name="直角三角形 138">
              <a:extLst>
                <a:ext uri="{FF2B5EF4-FFF2-40B4-BE49-F238E27FC236}">
                  <a16:creationId xmlns:a16="http://schemas.microsoft.com/office/drawing/2014/main" id="{10E56272-6E20-482B-52AA-1C1D88ECC352}"/>
                </a:ext>
              </a:extLst>
            </p:cNvPr>
            <p:cNvSpPr/>
            <p:nvPr/>
          </p:nvSpPr>
          <p:spPr>
            <a:xfrm rot="5400000">
              <a:off x="246403" y="5316113"/>
              <a:ext cx="406717" cy="406717"/>
            </a:xfrm>
            <a:prstGeom prst="rtTriangle">
              <a:avLst/>
            </a:prstGeom>
            <a:solidFill>
              <a:srgbClr val="E023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直角三角形 139">
              <a:extLst>
                <a:ext uri="{FF2B5EF4-FFF2-40B4-BE49-F238E27FC236}">
                  <a16:creationId xmlns:a16="http://schemas.microsoft.com/office/drawing/2014/main" id="{2D0380AB-C555-4B4E-A52F-433B3AA86589}"/>
                </a:ext>
              </a:extLst>
            </p:cNvPr>
            <p:cNvSpPr/>
            <p:nvPr/>
          </p:nvSpPr>
          <p:spPr>
            <a:xfrm rot="16200000">
              <a:off x="6196823" y="6102257"/>
              <a:ext cx="406717" cy="406717"/>
            </a:xfrm>
            <a:prstGeom prst="rtTriangle">
              <a:avLst/>
            </a:prstGeom>
            <a:solidFill>
              <a:srgbClr val="E023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四角形: 角を丸くする 51">
            <a:extLst>
              <a:ext uri="{FF2B5EF4-FFF2-40B4-BE49-F238E27FC236}">
                <a16:creationId xmlns:a16="http://schemas.microsoft.com/office/drawing/2014/main" id="{991800A4-EC15-1135-5DCB-19B24FD1D1A3}"/>
              </a:ext>
            </a:extLst>
          </p:cNvPr>
          <p:cNvSpPr/>
          <p:nvPr/>
        </p:nvSpPr>
        <p:spPr>
          <a:xfrm>
            <a:off x="478576" y="3460191"/>
            <a:ext cx="2927568" cy="1646314"/>
          </a:xfrm>
          <a:prstGeom prst="roundRect">
            <a:avLst>
              <a:gd name="adj" fmla="val 3966"/>
            </a:avLst>
          </a:prstGeom>
          <a:solidFill>
            <a:srgbClr val="F9D4D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0" rtl="0" eaLnBrk="1" fontAlgn="auto" latinLnBrk="0" hangingPunct="1">
              <a:lnSpc>
                <a:spcPct val="130000"/>
              </a:lnSpc>
              <a:spcBef>
                <a:spcPts val="0"/>
              </a:spcBef>
              <a:spcAft>
                <a:spcPts val="488"/>
              </a:spcAft>
              <a:buClrTx/>
              <a:buSzTx/>
              <a:buFontTx/>
              <a:buNone/>
              <a:tabLst>
                <a:tab pos="3305250" algn="r"/>
              </a:tabLst>
              <a:defRPr/>
            </a:pPr>
            <a:r>
              <a:rPr kumimoji="1" lang="ja-JP" altLang="en-US" sz="120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cs typeface="+mn-cs"/>
              </a:rPr>
              <a:t>株式会社仙台銀行 様</a:t>
            </a:r>
          </a:p>
        </p:txBody>
      </p:sp>
      <p:sp>
        <p:nvSpPr>
          <p:cNvPr id="25" name="四角形: 角を丸くする 51">
            <a:extLst>
              <a:ext uri="{FF2B5EF4-FFF2-40B4-BE49-F238E27FC236}">
                <a16:creationId xmlns:a16="http://schemas.microsoft.com/office/drawing/2014/main" id="{42C346D5-9F14-FEA6-D1F4-FB5C64CAA2EF}"/>
              </a:ext>
            </a:extLst>
          </p:cNvPr>
          <p:cNvSpPr/>
          <p:nvPr/>
        </p:nvSpPr>
        <p:spPr>
          <a:xfrm>
            <a:off x="6520986" y="3460191"/>
            <a:ext cx="2927568" cy="1646314"/>
          </a:xfrm>
          <a:prstGeom prst="roundRect">
            <a:avLst>
              <a:gd name="adj" fmla="val 3966"/>
            </a:avLst>
          </a:prstGeom>
          <a:solidFill>
            <a:srgbClr val="F9D4D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0" rtl="0" eaLnBrk="1" fontAlgn="auto" latinLnBrk="0" hangingPunct="1">
              <a:lnSpc>
                <a:spcPct val="130000"/>
              </a:lnSpc>
              <a:spcBef>
                <a:spcPts val="0"/>
              </a:spcBef>
              <a:spcAft>
                <a:spcPts val="488"/>
              </a:spcAft>
              <a:buClrTx/>
              <a:buSzTx/>
              <a:buFontTx/>
              <a:buNone/>
              <a:tabLst>
                <a:tab pos="3305250" algn="r"/>
              </a:tabLst>
              <a:defRPr/>
            </a:pPr>
            <a:r>
              <a:rPr kumimoji="1" lang="ja-JP" altLang="en-US" sz="120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cs typeface="+mn-cs"/>
              </a:rPr>
              <a:t>クラシエ株式会社 様</a:t>
            </a:r>
          </a:p>
        </p:txBody>
      </p:sp>
      <p:sp>
        <p:nvSpPr>
          <p:cNvPr id="32" name="四角形: 角を丸くする 9">
            <a:extLst>
              <a:ext uri="{FF2B5EF4-FFF2-40B4-BE49-F238E27FC236}">
                <a16:creationId xmlns:a16="http://schemas.microsoft.com/office/drawing/2014/main" id="{90F94046-EE33-A593-F076-6432E3F989EA}"/>
              </a:ext>
            </a:extLst>
          </p:cNvPr>
          <p:cNvSpPr/>
          <p:nvPr/>
        </p:nvSpPr>
        <p:spPr>
          <a:xfrm>
            <a:off x="3503692" y="3460191"/>
            <a:ext cx="2927568" cy="1646314"/>
          </a:xfrm>
          <a:prstGeom prst="roundRect">
            <a:avLst>
              <a:gd name="adj" fmla="val 3966"/>
            </a:avLst>
          </a:prstGeom>
          <a:solidFill>
            <a:srgbClr val="F9D4D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0" rtl="0" eaLnBrk="1" fontAlgn="auto" latinLnBrk="0" hangingPunct="1">
              <a:lnSpc>
                <a:spcPct val="130000"/>
              </a:lnSpc>
              <a:spcBef>
                <a:spcPts val="0"/>
              </a:spcBef>
              <a:spcAft>
                <a:spcPts val="488"/>
              </a:spcAft>
              <a:buClrTx/>
              <a:buSzTx/>
              <a:buFontTx/>
              <a:buNone/>
              <a:tabLst>
                <a:tab pos="3305250" algn="r"/>
              </a:tabLst>
              <a:defRPr/>
            </a:pPr>
            <a:r>
              <a:rPr kumimoji="1" lang="ja-JP" altLang="en-US" sz="120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cs typeface="+mn-cs"/>
              </a:rPr>
              <a:t>株式会社朝日出版社 様</a:t>
            </a:r>
          </a:p>
        </p:txBody>
      </p:sp>
      <p:sp>
        <p:nvSpPr>
          <p:cNvPr id="146" name="四角形: 角を丸くする 9">
            <a:extLst>
              <a:ext uri="{FF2B5EF4-FFF2-40B4-BE49-F238E27FC236}">
                <a16:creationId xmlns:a16="http://schemas.microsoft.com/office/drawing/2014/main" id="{A4C3113F-2054-0D75-AF92-C1C94102010A}"/>
              </a:ext>
            </a:extLst>
          </p:cNvPr>
          <p:cNvSpPr/>
          <p:nvPr/>
        </p:nvSpPr>
        <p:spPr>
          <a:xfrm>
            <a:off x="649044" y="4854539"/>
            <a:ext cx="2560810" cy="158855"/>
          </a:xfrm>
          <a:prstGeom prst="roundRect">
            <a:avLst>
              <a:gd name="adj" fmla="val 50000"/>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0" rtl="0" eaLnBrk="1" fontAlgn="auto" latinLnBrk="0" hangingPunct="1">
              <a:lnSpc>
                <a:spcPct val="130000"/>
              </a:lnSpc>
              <a:spcBef>
                <a:spcPts val="0"/>
              </a:spcBef>
              <a:spcAft>
                <a:spcPts val="488"/>
              </a:spcAft>
              <a:buClrTx/>
              <a:buSzTx/>
              <a:buFontTx/>
              <a:buNone/>
              <a:tabLst>
                <a:tab pos="3305250" algn="r"/>
              </a:tabLst>
              <a:defRPr/>
            </a:pPr>
            <a:r>
              <a:rPr kumimoji="1" lang="ja-JP" altLang="en-US" sz="1200" b="1" i="0" u="none" strike="noStrike" kern="1200" cap="none" spc="0" normalizeH="0" baseline="0" noProof="0">
                <a:ln>
                  <a:noFill/>
                </a:ln>
                <a:solidFill>
                  <a:srgbClr val="E0232F"/>
                </a:solidFill>
                <a:effectLst/>
                <a:uLnTx/>
                <a:uFillTx/>
                <a:latin typeface="Meiryo" panose="020B0604030504040204" pitchFamily="34" charset="-128"/>
                <a:ea typeface="Meiryo" panose="020B0604030504040204" pitchFamily="34" charset="-128"/>
                <a:cs typeface="+mn-cs"/>
              </a:rPr>
              <a:t>　</a:t>
            </a:r>
            <a:endParaRPr kumimoji="1" lang="ja-JP" altLang="en-US" sz="120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cs typeface="+mn-cs"/>
            </a:endParaRPr>
          </a:p>
        </p:txBody>
      </p:sp>
      <p:sp>
        <p:nvSpPr>
          <p:cNvPr id="147" name="四角形: 角を丸くする 9">
            <a:extLst>
              <a:ext uri="{FF2B5EF4-FFF2-40B4-BE49-F238E27FC236}">
                <a16:creationId xmlns:a16="http://schemas.microsoft.com/office/drawing/2014/main" id="{12C78CDF-5E2F-4B3D-7772-86386B859A55}"/>
              </a:ext>
            </a:extLst>
          </p:cNvPr>
          <p:cNvSpPr/>
          <p:nvPr/>
        </p:nvSpPr>
        <p:spPr>
          <a:xfrm>
            <a:off x="3703816" y="4854539"/>
            <a:ext cx="2560810" cy="158855"/>
          </a:xfrm>
          <a:prstGeom prst="roundRect">
            <a:avLst>
              <a:gd name="adj" fmla="val 50000"/>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0" rtl="0" eaLnBrk="1" fontAlgn="auto" latinLnBrk="0" hangingPunct="1">
              <a:lnSpc>
                <a:spcPct val="130000"/>
              </a:lnSpc>
              <a:spcBef>
                <a:spcPts val="0"/>
              </a:spcBef>
              <a:spcAft>
                <a:spcPts val="488"/>
              </a:spcAft>
              <a:buClrTx/>
              <a:buSzTx/>
              <a:buFontTx/>
              <a:buNone/>
              <a:tabLst>
                <a:tab pos="3305250" algn="r"/>
              </a:tabLst>
              <a:defRPr/>
            </a:pPr>
            <a:r>
              <a:rPr kumimoji="1" lang="ja-JP" altLang="en-US" sz="1200" b="1" i="0" u="none" strike="noStrike" kern="1200" cap="none" spc="0" normalizeH="0" baseline="0" noProof="0">
                <a:ln>
                  <a:noFill/>
                </a:ln>
                <a:solidFill>
                  <a:srgbClr val="E0232F"/>
                </a:solidFill>
                <a:effectLst/>
                <a:uLnTx/>
                <a:uFillTx/>
                <a:latin typeface="Meiryo" panose="020B0604030504040204" pitchFamily="34" charset="-128"/>
                <a:ea typeface="Meiryo" panose="020B0604030504040204" pitchFamily="34" charset="-128"/>
                <a:cs typeface="+mn-cs"/>
              </a:rPr>
              <a:t>　</a:t>
            </a:r>
            <a:endParaRPr kumimoji="1" lang="ja-JP" altLang="en-US" sz="120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cs typeface="+mn-cs"/>
            </a:endParaRPr>
          </a:p>
        </p:txBody>
      </p:sp>
      <p:sp>
        <p:nvSpPr>
          <p:cNvPr id="153" name="四角形: 角を丸くする 9">
            <a:extLst>
              <a:ext uri="{FF2B5EF4-FFF2-40B4-BE49-F238E27FC236}">
                <a16:creationId xmlns:a16="http://schemas.microsoft.com/office/drawing/2014/main" id="{6621CD04-2548-FB04-6ACA-117EFB1CA478}"/>
              </a:ext>
            </a:extLst>
          </p:cNvPr>
          <p:cNvSpPr/>
          <p:nvPr/>
        </p:nvSpPr>
        <p:spPr>
          <a:xfrm>
            <a:off x="6694815" y="4854539"/>
            <a:ext cx="2560810" cy="158855"/>
          </a:xfrm>
          <a:prstGeom prst="roundRect">
            <a:avLst>
              <a:gd name="adj" fmla="val 50000"/>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0" rtl="0" eaLnBrk="1" fontAlgn="auto" latinLnBrk="0" hangingPunct="1">
              <a:lnSpc>
                <a:spcPct val="130000"/>
              </a:lnSpc>
              <a:spcBef>
                <a:spcPts val="0"/>
              </a:spcBef>
              <a:spcAft>
                <a:spcPts val="488"/>
              </a:spcAft>
              <a:buClrTx/>
              <a:buSzTx/>
              <a:buFontTx/>
              <a:buNone/>
              <a:tabLst>
                <a:tab pos="3305250" algn="r"/>
              </a:tabLst>
              <a:defRPr/>
            </a:pPr>
            <a:r>
              <a:rPr kumimoji="1" lang="ja-JP" altLang="en-US" sz="1200" b="1" i="0" u="none" strike="noStrike" kern="1200" cap="none" spc="0" normalizeH="0" baseline="0" noProof="0">
                <a:ln>
                  <a:noFill/>
                </a:ln>
                <a:solidFill>
                  <a:srgbClr val="E0232F"/>
                </a:solidFill>
                <a:effectLst/>
                <a:uLnTx/>
                <a:uFillTx/>
                <a:latin typeface="Meiryo" panose="020B0604030504040204" pitchFamily="34" charset="-128"/>
                <a:ea typeface="Meiryo" panose="020B0604030504040204" pitchFamily="34" charset="-128"/>
                <a:cs typeface="+mn-cs"/>
              </a:rPr>
              <a:t>　</a:t>
            </a:r>
            <a:endParaRPr kumimoji="1" lang="ja-JP" altLang="en-US" sz="120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cs typeface="+mn-cs"/>
            </a:endParaRPr>
          </a:p>
        </p:txBody>
      </p:sp>
      <p:sp>
        <p:nvSpPr>
          <p:cNvPr id="161" name="四角形: 角を丸くする 9">
            <a:extLst>
              <a:ext uri="{FF2B5EF4-FFF2-40B4-BE49-F238E27FC236}">
                <a16:creationId xmlns:a16="http://schemas.microsoft.com/office/drawing/2014/main" id="{DEB83729-3638-31AE-5134-9D78AEBF12BC}"/>
              </a:ext>
            </a:extLst>
          </p:cNvPr>
          <p:cNvSpPr/>
          <p:nvPr/>
        </p:nvSpPr>
        <p:spPr>
          <a:xfrm>
            <a:off x="649045" y="4854540"/>
            <a:ext cx="794694" cy="158856"/>
          </a:xfrm>
          <a:custGeom>
            <a:avLst/>
            <a:gdLst>
              <a:gd name="connsiteX0" fmla="*/ 0 w 1080000"/>
              <a:gd name="connsiteY0" fmla="*/ 94987 h 189973"/>
              <a:gd name="connsiteX1" fmla="*/ 94987 w 1080000"/>
              <a:gd name="connsiteY1" fmla="*/ 0 h 189973"/>
              <a:gd name="connsiteX2" fmla="*/ 985014 w 1080000"/>
              <a:gd name="connsiteY2" fmla="*/ 0 h 189973"/>
              <a:gd name="connsiteX3" fmla="*/ 1080001 w 1080000"/>
              <a:gd name="connsiteY3" fmla="*/ 94987 h 189973"/>
              <a:gd name="connsiteX4" fmla="*/ 1080000 w 1080000"/>
              <a:gd name="connsiteY4" fmla="*/ 94987 h 189973"/>
              <a:gd name="connsiteX5" fmla="*/ 985013 w 1080000"/>
              <a:gd name="connsiteY5" fmla="*/ 189974 h 189973"/>
              <a:gd name="connsiteX6" fmla="*/ 94987 w 1080000"/>
              <a:gd name="connsiteY6" fmla="*/ 189973 h 189973"/>
              <a:gd name="connsiteX7" fmla="*/ 0 w 1080000"/>
              <a:gd name="connsiteY7" fmla="*/ 94986 h 189973"/>
              <a:gd name="connsiteX8" fmla="*/ 0 w 1080000"/>
              <a:gd name="connsiteY8" fmla="*/ 94987 h 189973"/>
              <a:gd name="connsiteX0" fmla="*/ 0 w 1080001"/>
              <a:gd name="connsiteY0" fmla="*/ 94987 h 189974"/>
              <a:gd name="connsiteX1" fmla="*/ 94987 w 1080001"/>
              <a:gd name="connsiteY1" fmla="*/ 0 h 189974"/>
              <a:gd name="connsiteX2" fmla="*/ 985014 w 1080001"/>
              <a:gd name="connsiteY2" fmla="*/ 0 h 189974"/>
              <a:gd name="connsiteX3" fmla="*/ 1080001 w 1080001"/>
              <a:gd name="connsiteY3" fmla="*/ 94987 h 189974"/>
              <a:gd name="connsiteX4" fmla="*/ 985013 w 1080001"/>
              <a:gd name="connsiteY4" fmla="*/ 189974 h 189974"/>
              <a:gd name="connsiteX5" fmla="*/ 94987 w 1080001"/>
              <a:gd name="connsiteY5" fmla="*/ 189973 h 189974"/>
              <a:gd name="connsiteX6" fmla="*/ 0 w 1080001"/>
              <a:gd name="connsiteY6" fmla="*/ 94986 h 189974"/>
              <a:gd name="connsiteX7" fmla="*/ 0 w 1080001"/>
              <a:gd name="connsiteY7" fmla="*/ 94987 h 189974"/>
              <a:gd name="connsiteX0" fmla="*/ 0 w 1096267"/>
              <a:gd name="connsiteY0" fmla="*/ 94987 h 189974"/>
              <a:gd name="connsiteX1" fmla="*/ 94987 w 1096267"/>
              <a:gd name="connsiteY1" fmla="*/ 0 h 189974"/>
              <a:gd name="connsiteX2" fmla="*/ 985014 w 1096267"/>
              <a:gd name="connsiteY2" fmla="*/ 0 h 189974"/>
              <a:gd name="connsiteX3" fmla="*/ 985013 w 1096267"/>
              <a:gd name="connsiteY3" fmla="*/ 189974 h 189974"/>
              <a:gd name="connsiteX4" fmla="*/ 94987 w 1096267"/>
              <a:gd name="connsiteY4" fmla="*/ 189973 h 189974"/>
              <a:gd name="connsiteX5" fmla="*/ 0 w 1096267"/>
              <a:gd name="connsiteY5" fmla="*/ 94986 h 189974"/>
              <a:gd name="connsiteX6" fmla="*/ 0 w 1096267"/>
              <a:gd name="connsiteY6" fmla="*/ 94987 h 189974"/>
              <a:gd name="connsiteX0" fmla="*/ 0 w 1051829"/>
              <a:gd name="connsiteY0" fmla="*/ 94987 h 189974"/>
              <a:gd name="connsiteX1" fmla="*/ 94987 w 1051829"/>
              <a:gd name="connsiteY1" fmla="*/ 0 h 189974"/>
              <a:gd name="connsiteX2" fmla="*/ 985014 w 1051829"/>
              <a:gd name="connsiteY2" fmla="*/ 0 h 189974"/>
              <a:gd name="connsiteX3" fmla="*/ 985013 w 1051829"/>
              <a:gd name="connsiteY3" fmla="*/ 189974 h 189974"/>
              <a:gd name="connsiteX4" fmla="*/ 94987 w 1051829"/>
              <a:gd name="connsiteY4" fmla="*/ 189973 h 189974"/>
              <a:gd name="connsiteX5" fmla="*/ 0 w 1051829"/>
              <a:gd name="connsiteY5" fmla="*/ 94986 h 189974"/>
              <a:gd name="connsiteX6" fmla="*/ 0 w 1051829"/>
              <a:gd name="connsiteY6" fmla="*/ 94987 h 189974"/>
              <a:gd name="connsiteX0" fmla="*/ 0 w 987982"/>
              <a:gd name="connsiteY0" fmla="*/ 94987 h 189974"/>
              <a:gd name="connsiteX1" fmla="*/ 94987 w 987982"/>
              <a:gd name="connsiteY1" fmla="*/ 0 h 189974"/>
              <a:gd name="connsiteX2" fmla="*/ 985014 w 987982"/>
              <a:gd name="connsiteY2" fmla="*/ 0 h 189974"/>
              <a:gd name="connsiteX3" fmla="*/ 985013 w 987982"/>
              <a:gd name="connsiteY3" fmla="*/ 189974 h 189974"/>
              <a:gd name="connsiteX4" fmla="*/ 94987 w 987982"/>
              <a:gd name="connsiteY4" fmla="*/ 189973 h 189974"/>
              <a:gd name="connsiteX5" fmla="*/ 0 w 987982"/>
              <a:gd name="connsiteY5" fmla="*/ 94986 h 189974"/>
              <a:gd name="connsiteX6" fmla="*/ 0 w 987982"/>
              <a:gd name="connsiteY6" fmla="*/ 94987 h 1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982" h="189974">
                <a:moveTo>
                  <a:pt x="0" y="94987"/>
                </a:moveTo>
                <a:cubicBezTo>
                  <a:pt x="0" y="42527"/>
                  <a:pt x="42527" y="0"/>
                  <a:pt x="94987" y="0"/>
                </a:cubicBezTo>
                <a:lnTo>
                  <a:pt x="985014" y="0"/>
                </a:lnTo>
                <a:cubicBezTo>
                  <a:pt x="988973" y="79789"/>
                  <a:pt x="988972" y="89560"/>
                  <a:pt x="985013" y="189974"/>
                </a:cubicBezTo>
                <a:lnTo>
                  <a:pt x="94987" y="189973"/>
                </a:lnTo>
                <a:cubicBezTo>
                  <a:pt x="42527" y="189973"/>
                  <a:pt x="0" y="147446"/>
                  <a:pt x="0" y="94986"/>
                </a:cubicBezTo>
                <a:lnTo>
                  <a:pt x="0" y="94987"/>
                </a:lnTo>
                <a:close/>
              </a:path>
            </a:pathLst>
          </a:custGeom>
          <a:solidFill>
            <a:srgbClr val="FFFF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tIns="0" rIns="108000" bIns="0" rtlCol="0" anchor="ctr"/>
          <a:lstStyle/>
          <a:p>
            <a:pPr marL="0" marR="0" lvl="0" indent="0" algn="ctr" defTabSz="0" rtl="0" eaLnBrk="1" fontAlgn="auto" latinLnBrk="0" hangingPunct="1">
              <a:spcBef>
                <a:spcPts val="0"/>
              </a:spcBef>
              <a:spcAft>
                <a:spcPts val="488"/>
              </a:spcAft>
              <a:buClrTx/>
              <a:buSzTx/>
              <a:buFontTx/>
              <a:buNone/>
              <a:tabLst>
                <a:tab pos="3305250" algn="r"/>
              </a:tabLst>
              <a:defRPr/>
            </a:pPr>
            <a:r>
              <a:rPr lang="ja-JP" altLang="en-US" sz="800">
                <a:solidFill>
                  <a:schemeClr val="tx1"/>
                </a:solidFill>
                <a:latin typeface="Meiryo" panose="020B0604030504040204" pitchFamily="34" charset="-128"/>
                <a:ea typeface="Meiryo" panose="020B0604030504040204" pitchFamily="34" charset="-128"/>
              </a:rPr>
              <a:t>活用素材</a:t>
            </a:r>
            <a:r>
              <a:rPr kumimoji="1" lang="ja-JP" altLang="en-US" sz="800" b="1" i="0" u="none" strike="noStrike" kern="1200" cap="none" spc="0" normalizeH="0" baseline="0" noProof="0">
                <a:ln>
                  <a:noFill/>
                </a:ln>
                <a:solidFill>
                  <a:schemeClr val="tx1"/>
                </a:solidFill>
                <a:effectLst/>
                <a:uLnTx/>
                <a:uFillTx/>
                <a:latin typeface="Meiryo" panose="020B0604030504040204" pitchFamily="34" charset="-128"/>
                <a:ea typeface="Meiryo" panose="020B0604030504040204" pitchFamily="34" charset="-128"/>
                <a:cs typeface="+mn-cs"/>
              </a:rPr>
              <a:t>　</a:t>
            </a:r>
            <a:endParaRPr kumimoji="1" lang="ja-JP" altLang="en-US" sz="800" b="1" i="0" u="none" strike="noStrike" kern="1200" cap="none" spc="0" normalizeH="0" baseline="0" noProof="0" dirty="0">
              <a:ln>
                <a:noFill/>
              </a:ln>
              <a:solidFill>
                <a:schemeClr val="tx1"/>
              </a:solidFill>
              <a:effectLst/>
              <a:uLnTx/>
              <a:uFillTx/>
              <a:latin typeface="Meiryo" panose="020B0604030504040204" pitchFamily="34" charset="-128"/>
              <a:ea typeface="Meiryo" panose="020B0604030504040204" pitchFamily="34" charset="-128"/>
              <a:cs typeface="+mn-cs"/>
            </a:endParaRPr>
          </a:p>
        </p:txBody>
      </p:sp>
      <p:sp>
        <p:nvSpPr>
          <p:cNvPr id="162" name="四角形: 角を丸くする 9">
            <a:extLst>
              <a:ext uri="{FF2B5EF4-FFF2-40B4-BE49-F238E27FC236}">
                <a16:creationId xmlns:a16="http://schemas.microsoft.com/office/drawing/2014/main" id="{1C15D6D4-B013-99DD-A5D4-5C35DC8EE2AE}"/>
              </a:ext>
            </a:extLst>
          </p:cNvPr>
          <p:cNvSpPr/>
          <p:nvPr/>
        </p:nvSpPr>
        <p:spPr>
          <a:xfrm>
            <a:off x="3703817" y="4854540"/>
            <a:ext cx="794694" cy="158856"/>
          </a:xfrm>
          <a:custGeom>
            <a:avLst/>
            <a:gdLst>
              <a:gd name="connsiteX0" fmla="*/ 0 w 1080000"/>
              <a:gd name="connsiteY0" fmla="*/ 94987 h 189973"/>
              <a:gd name="connsiteX1" fmla="*/ 94987 w 1080000"/>
              <a:gd name="connsiteY1" fmla="*/ 0 h 189973"/>
              <a:gd name="connsiteX2" fmla="*/ 985014 w 1080000"/>
              <a:gd name="connsiteY2" fmla="*/ 0 h 189973"/>
              <a:gd name="connsiteX3" fmla="*/ 1080001 w 1080000"/>
              <a:gd name="connsiteY3" fmla="*/ 94987 h 189973"/>
              <a:gd name="connsiteX4" fmla="*/ 1080000 w 1080000"/>
              <a:gd name="connsiteY4" fmla="*/ 94987 h 189973"/>
              <a:gd name="connsiteX5" fmla="*/ 985013 w 1080000"/>
              <a:gd name="connsiteY5" fmla="*/ 189974 h 189973"/>
              <a:gd name="connsiteX6" fmla="*/ 94987 w 1080000"/>
              <a:gd name="connsiteY6" fmla="*/ 189973 h 189973"/>
              <a:gd name="connsiteX7" fmla="*/ 0 w 1080000"/>
              <a:gd name="connsiteY7" fmla="*/ 94986 h 189973"/>
              <a:gd name="connsiteX8" fmla="*/ 0 w 1080000"/>
              <a:gd name="connsiteY8" fmla="*/ 94987 h 189973"/>
              <a:gd name="connsiteX0" fmla="*/ 0 w 1080001"/>
              <a:gd name="connsiteY0" fmla="*/ 94987 h 189974"/>
              <a:gd name="connsiteX1" fmla="*/ 94987 w 1080001"/>
              <a:gd name="connsiteY1" fmla="*/ 0 h 189974"/>
              <a:gd name="connsiteX2" fmla="*/ 985014 w 1080001"/>
              <a:gd name="connsiteY2" fmla="*/ 0 h 189974"/>
              <a:gd name="connsiteX3" fmla="*/ 1080001 w 1080001"/>
              <a:gd name="connsiteY3" fmla="*/ 94987 h 189974"/>
              <a:gd name="connsiteX4" fmla="*/ 985013 w 1080001"/>
              <a:gd name="connsiteY4" fmla="*/ 189974 h 189974"/>
              <a:gd name="connsiteX5" fmla="*/ 94987 w 1080001"/>
              <a:gd name="connsiteY5" fmla="*/ 189973 h 189974"/>
              <a:gd name="connsiteX6" fmla="*/ 0 w 1080001"/>
              <a:gd name="connsiteY6" fmla="*/ 94986 h 189974"/>
              <a:gd name="connsiteX7" fmla="*/ 0 w 1080001"/>
              <a:gd name="connsiteY7" fmla="*/ 94987 h 189974"/>
              <a:gd name="connsiteX0" fmla="*/ 0 w 1096267"/>
              <a:gd name="connsiteY0" fmla="*/ 94987 h 189974"/>
              <a:gd name="connsiteX1" fmla="*/ 94987 w 1096267"/>
              <a:gd name="connsiteY1" fmla="*/ 0 h 189974"/>
              <a:gd name="connsiteX2" fmla="*/ 985014 w 1096267"/>
              <a:gd name="connsiteY2" fmla="*/ 0 h 189974"/>
              <a:gd name="connsiteX3" fmla="*/ 985013 w 1096267"/>
              <a:gd name="connsiteY3" fmla="*/ 189974 h 189974"/>
              <a:gd name="connsiteX4" fmla="*/ 94987 w 1096267"/>
              <a:gd name="connsiteY4" fmla="*/ 189973 h 189974"/>
              <a:gd name="connsiteX5" fmla="*/ 0 w 1096267"/>
              <a:gd name="connsiteY5" fmla="*/ 94986 h 189974"/>
              <a:gd name="connsiteX6" fmla="*/ 0 w 1096267"/>
              <a:gd name="connsiteY6" fmla="*/ 94987 h 189974"/>
              <a:gd name="connsiteX0" fmla="*/ 0 w 1051829"/>
              <a:gd name="connsiteY0" fmla="*/ 94987 h 189974"/>
              <a:gd name="connsiteX1" fmla="*/ 94987 w 1051829"/>
              <a:gd name="connsiteY1" fmla="*/ 0 h 189974"/>
              <a:gd name="connsiteX2" fmla="*/ 985014 w 1051829"/>
              <a:gd name="connsiteY2" fmla="*/ 0 h 189974"/>
              <a:gd name="connsiteX3" fmla="*/ 985013 w 1051829"/>
              <a:gd name="connsiteY3" fmla="*/ 189974 h 189974"/>
              <a:gd name="connsiteX4" fmla="*/ 94987 w 1051829"/>
              <a:gd name="connsiteY4" fmla="*/ 189973 h 189974"/>
              <a:gd name="connsiteX5" fmla="*/ 0 w 1051829"/>
              <a:gd name="connsiteY5" fmla="*/ 94986 h 189974"/>
              <a:gd name="connsiteX6" fmla="*/ 0 w 1051829"/>
              <a:gd name="connsiteY6" fmla="*/ 94987 h 189974"/>
              <a:gd name="connsiteX0" fmla="*/ 0 w 987982"/>
              <a:gd name="connsiteY0" fmla="*/ 94987 h 189974"/>
              <a:gd name="connsiteX1" fmla="*/ 94987 w 987982"/>
              <a:gd name="connsiteY1" fmla="*/ 0 h 189974"/>
              <a:gd name="connsiteX2" fmla="*/ 985014 w 987982"/>
              <a:gd name="connsiteY2" fmla="*/ 0 h 189974"/>
              <a:gd name="connsiteX3" fmla="*/ 985013 w 987982"/>
              <a:gd name="connsiteY3" fmla="*/ 189974 h 189974"/>
              <a:gd name="connsiteX4" fmla="*/ 94987 w 987982"/>
              <a:gd name="connsiteY4" fmla="*/ 189973 h 189974"/>
              <a:gd name="connsiteX5" fmla="*/ 0 w 987982"/>
              <a:gd name="connsiteY5" fmla="*/ 94986 h 189974"/>
              <a:gd name="connsiteX6" fmla="*/ 0 w 987982"/>
              <a:gd name="connsiteY6" fmla="*/ 94987 h 1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982" h="189974">
                <a:moveTo>
                  <a:pt x="0" y="94987"/>
                </a:moveTo>
                <a:cubicBezTo>
                  <a:pt x="0" y="42527"/>
                  <a:pt x="42527" y="0"/>
                  <a:pt x="94987" y="0"/>
                </a:cubicBezTo>
                <a:lnTo>
                  <a:pt x="985014" y="0"/>
                </a:lnTo>
                <a:cubicBezTo>
                  <a:pt x="988973" y="79789"/>
                  <a:pt x="988972" y="89560"/>
                  <a:pt x="985013" y="189974"/>
                </a:cubicBezTo>
                <a:lnTo>
                  <a:pt x="94987" y="189973"/>
                </a:lnTo>
                <a:cubicBezTo>
                  <a:pt x="42527" y="189973"/>
                  <a:pt x="0" y="147446"/>
                  <a:pt x="0" y="94986"/>
                </a:cubicBezTo>
                <a:lnTo>
                  <a:pt x="0" y="94987"/>
                </a:lnTo>
                <a:close/>
              </a:path>
            </a:pathLst>
          </a:custGeom>
          <a:solidFill>
            <a:srgbClr val="FFFF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tIns="0" rIns="108000" bIns="0" rtlCol="0" anchor="ctr"/>
          <a:lstStyle/>
          <a:p>
            <a:pPr marL="0" marR="0" lvl="0" indent="0" algn="ctr" defTabSz="0" rtl="0" eaLnBrk="1" fontAlgn="auto" latinLnBrk="0" hangingPunct="1">
              <a:spcBef>
                <a:spcPts val="0"/>
              </a:spcBef>
              <a:spcAft>
                <a:spcPts val="488"/>
              </a:spcAft>
              <a:buClrTx/>
              <a:buSzTx/>
              <a:buFontTx/>
              <a:buNone/>
              <a:tabLst>
                <a:tab pos="3305250" algn="r"/>
              </a:tabLst>
              <a:defRPr/>
            </a:pPr>
            <a:r>
              <a:rPr lang="ja-JP" altLang="en-US" sz="800">
                <a:solidFill>
                  <a:schemeClr val="tx1"/>
                </a:solidFill>
                <a:latin typeface="Meiryo" panose="020B0604030504040204" pitchFamily="34" charset="-128"/>
                <a:ea typeface="Meiryo" panose="020B0604030504040204" pitchFamily="34" charset="-128"/>
              </a:rPr>
              <a:t>活用素材</a:t>
            </a:r>
            <a:r>
              <a:rPr kumimoji="1" lang="ja-JP" altLang="en-US" sz="800" b="1" i="0" u="none" strike="noStrike" kern="1200" cap="none" spc="0" normalizeH="0" baseline="0" noProof="0">
                <a:ln>
                  <a:noFill/>
                </a:ln>
                <a:solidFill>
                  <a:schemeClr val="tx1"/>
                </a:solidFill>
                <a:effectLst/>
                <a:uLnTx/>
                <a:uFillTx/>
                <a:latin typeface="Meiryo" panose="020B0604030504040204" pitchFamily="34" charset="-128"/>
                <a:ea typeface="Meiryo" panose="020B0604030504040204" pitchFamily="34" charset="-128"/>
                <a:cs typeface="+mn-cs"/>
              </a:rPr>
              <a:t>　</a:t>
            </a:r>
            <a:endParaRPr kumimoji="1" lang="ja-JP" altLang="en-US" sz="800" b="1" i="0" u="none" strike="noStrike" kern="1200" cap="none" spc="0" normalizeH="0" baseline="0" noProof="0" dirty="0">
              <a:ln>
                <a:noFill/>
              </a:ln>
              <a:solidFill>
                <a:schemeClr val="tx1"/>
              </a:solidFill>
              <a:effectLst/>
              <a:uLnTx/>
              <a:uFillTx/>
              <a:latin typeface="Meiryo" panose="020B0604030504040204" pitchFamily="34" charset="-128"/>
              <a:ea typeface="Meiryo" panose="020B0604030504040204" pitchFamily="34" charset="-128"/>
              <a:cs typeface="+mn-cs"/>
            </a:endParaRPr>
          </a:p>
        </p:txBody>
      </p:sp>
      <p:sp>
        <p:nvSpPr>
          <p:cNvPr id="163" name="四角形: 角を丸くする 9">
            <a:extLst>
              <a:ext uri="{FF2B5EF4-FFF2-40B4-BE49-F238E27FC236}">
                <a16:creationId xmlns:a16="http://schemas.microsoft.com/office/drawing/2014/main" id="{497712C5-CC81-4AC9-6D4E-529BF5BDAEFE}"/>
              </a:ext>
            </a:extLst>
          </p:cNvPr>
          <p:cNvSpPr/>
          <p:nvPr/>
        </p:nvSpPr>
        <p:spPr>
          <a:xfrm>
            <a:off x="6694816" y="4854540"/>
            <a:ext cx="794694" cy="158856"/>
          </a:xfrm>
          <a:custGeom>
            <a:avLst/>
            <a:gdLst>
              <a:gd name="connsiteX0" fmla="*/ 0 w 1080000"/>
              <a:gd name="connsiteY0" fmla="*/ 94987 h 189973"/>
              <a:gd name="connsiteX1" fmla="*/ 94987 w 1080000"/>
              <a:gd name="connsiteY1" fmla="*/ 0 h 189973"/>
              <a:gd name="connsiteX2" fmla="*/ 985014 w 1080000"/>
              <a:gd name="connsiteY2" fmla="*/ 0 h 189973"/>
              <a:gd name="connsiteX3" fmla="*/ 1080001 w 1080000"/>
              <a:gd name="connsiteY3" fmla="*/ 94987 h 189973"/>
              <a:gd name="connsiteX4" fmla="*/ 1080000 w 1080000"/>
              <a:gd name="connsiteY4" fmla="*/ 94987 h 189973"/>
              <a:gd name="connsiteX5" fmla="*/ 985013 w 1080000"/>
              <a:gd name="connsiteY5" fmla="*/ 189974 h 189973"/>
              <a:gd name="connsiteX6" fmla="*/ 94987 w 1080000"/>
              <a:gd name="connsiteY6" fmla="*/ 189973 h 189973"/>
              <a:gd name="connsiteX7" fmla="*/ 0 w 1080000"/>
              <a:gd name="connsiteY7" fmla="*/ 94986 h 189973"/>
              <a:gd name="connsiteX8" fmla="*/ 0 w 1080000"/>
              <a:gd name="connsiteY8" fmla="*/ 94987 h 189973"/>
              <a:gd name="connsiteX0" fmla="*/ 0 w 1080001"/>
              <a:gd name="connsiteY0" fmla="*/ 94987 h 189974"/>
              <a:gd name="connsiteX1" fmla="*/ 94987 w 1080001"/>
              <a:gd name="connsiteY1" fmla="*/ 0 h 189974"/>
              <a:gd name="connsiteX2" fmla="*/ 985014 w 1080001"/>
              <a:gd name="connsiteY2" fmla="*/ 0 h 189974"/>
              <a:gd name="connsiteX3" fmla="*/ 1080001 w 1080001"/>
              <a:gd name="connsiteY3" fmla="*/ 94987 h 189974"/>
              <a:gd name="connsiteX4" fmla="*/ 985013 w 1080001"/>
              <a:gd name="connsiteY4" fmla="*/ 189974 h 189974"/>
              <a:gd name="connsiteX5" fmla="*/ 94987 w 1080001"/>
              <a:gd name="connsiteY5" fmla="*/ 189973 h 189974"/>
              <a:gd name="connsiteX6" fmla="*/ 0 w 1080001"/>
              <a:gd name="connsiteY6" fmla="*/ 94986 h 189974"/>
              <a:gd name="connsiteX7" fmla="*/ 0 w 1080001"/>
              <a:gd name="connsiteY7" fmla="*/ 94987 h 189974"/>
              <a:gd name="connsiteX0" fmla="*/ 0 w 1096267"/>
              <a:gd name="connsiteY0" fmla="*/ 94987 h 189974"/>
              <a:gd name="connsiteX1" fmla="*/ 94987 w 1096267"/>
              <a:gd name="connsiteY1" fmla="*/ 0 h 189974"/>
              <a:gd name="connsiteX2" fmla="*/ 985014 w 1096267"/>
              <a:gd name="connsiteY2" fmla="*/ 0 h 189974"/>
              <a:gd name="connsiteX3" fmla="*/ 985013 w 1096267"/>
              <a:gd name="connsiteY3" fmla="*/ 189974 h 189974"/>
              <a:gd name="connsiteX4" fmla="*/ 94987 w 1096267"/>
              <a:gd name="connsiteY4" fmla="*/ 189973 h 189974"/>
              <a:gd name="connsiteX5" fmla="*/ 0 w 1096267"/>
              <a:gd name="connsiteY5" fmla="*/ 94986 h 189974"/>
              <a:gd name="connsiteX6" fmla="*/ 0 w 1096267"/>
              <a:gd name="connsiteY6" fmla="*/ 94987 h 189974"/>
              <a:gd name="connsiteX0" fmla="*/ 0 w 1051829"/>
              <a:gd name="connsiteY0" fmla="*/ 94987 h 189974"/>
              <a:gd name="connsiteX1" fmla="*/ 94987 w 1051829"/>
              <a:gd name="connsiteY1" fmla="*/ 0 h 189974"/>
              <a:gd name="connsiteX2" fmla="*/ 985014 w 1051829"/>
              <a:gd name="connsiteY2" fmla="*/ 0 h 189974"/>
              <a:gd name="connsiteX3" fmla="*/ 985013 w 1051829"/>
              <a:gd name="connsiteY3" fmla="*/ 189974 h 189974"/>
              <a:gd name="connsiteX4" fmla="*/ 94987 w 1051829"/>
              <a:gd name="connsiteY4" fmla="*/ 189973 h 189974"/>
              <a:gd name="connsiteX5" fmla="*/ 0 w 1051829"/>
              <a:gd name="connsiteY5" fmla="*/ 94986 h 189974"/>
              <a:gd name="connsiteX6" fmla="*/ 0 w 1051829"/>
              <a:gd name="connsiteY6" fmla="*/ 94987 h 189974"/>
              <a:gd name="connsiteX0" fmla="*/ 0 w 987982"/>
              <a:gd name="connsiteY0" fmla="*/ 94987 h 189974"/>
              <a:gd name="connsiteX1" fmla="*/ 94987 w 987982"/>
              <a:gd name="connsiteY1" fmla="*/ 0 h 189974"/>
              <a:gd name="connsiteX2" fmla="*/ 985014 w 987982"/>
              <a:gd name="connsiteY2" fmla="*/ 0 h 189974"/>
              <a:gd name="connsiteX3" fmla="*/ 985013 w 987982"/>
              <a:gd name="connsiteY3" fmla="*/ 189974 h 189974"/>
              <a:gd name="connsiteX4" fmla="*/ 94987 w 987982"/>
              <a:gd name="connsiteY4" fmla="*/ 189973 h 189974"/>
              <a:gd name="connsiteX5" fmla="*/ 0 w 987982"/>
              <a:gd name="connsiteY5" fmla="*/ 94986 h 189974"/>
              <a:gd name="connsiteX6" fmla="*/ 0 w 987982"/>
              <a:gd name="connsiteY6" fmla="*/ 94987 h 1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982" h="189974">
                <a:moveTo>
                  <a:pt x="0" y="94987"/>
                </a:moveTo>
                <a:cubicBezTo>
                  <a:pt x="0" y="42527"/>
                  <a:pt x="42527" y="0"/>
                  <a:pt x="94987" y="0"/>
                </a:cubicBezTo>
                <a:lnTo>
                  <a:pt x="985014" y="0"/>
                </a:lnTo>
                <a:cubicBezTo>
                  <a:pt x="988973" y="79789"/>
                  <a:pt x="988972" y="89560"/>
                  <a:pt x="985013" y="189974"/>
                </a:cubicBezTo>
                <a:lnTo>
                  <a:pt x="94987" y="189973"/>
                </a:lnTo>
                <a:cubicBezTo>
                  <a:pt x="42527" y="189973"/>
                  <a:pt x="0" y="147446"/>
                  <a:pt x="0" y="94986"/>
                </a:cubicBezTo>
                <a:lnTo>
                  <a:pt x="0" y="94987"/>
                </a:lnTo>
                <a:close/>
              </a:path>
            </a:pathLst>
          </a:custGeom>
          <a:solidFill>
            <a:srgbClr val="FFFF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tIns="0" rIns="108000" bIns="0" rtlCol="0" anchor="ctr"/>
          <a:lstStyle/>
          <a:p>
            <a:pPr marL="0" marR="0" lvl="0" indent="0" algn="ctr" defTabSz="0" rtl="0" eaLnBrk="1" fontAlgn="auto" latinLnBrk="0" hangingPunct="1">
              <a:spcBef>
                <a:spcPts val="0"/>
              </a:spcBef>
              <a:spcAft>
                <a:spcPts val="488"/>
              </a:spcAft>
              <a:buClrTx/>
              <a:buSzTx/>
              <a:buFontTx/>
              <a:buNone/>
              <a:tabLst>
                <a:tab pos="3305250" algn="r"/>
              </a:tabLst>
              <a:defRPr/>
            </a:pPr>
            <a:r>
              <a:rPr lang="ja-JP" altLang="en-US" sz="800">
                <a:solidFill>
                  <a:schemeClr val="tx1"/>
                </a:solidFill>
                <a:latin typeface="Meiryo" panose="020B0604030504040204" pitchFamily="34" charset="-128"/>
                <a:ea typeface="Meiryo" panose="020B0604030504040204" pitchFamily="34" charset="-128"/>
              </a:rPr>
              <a:t>活用素材</a:t>
            </a:r>
            <a:r>
              <a:rPr kumimoji="1" lang="ja-JP" altLang="en-US" sz="800" b="1" i="0" u="none" strike="noStrike" kern="1200" cap="none" spc="0" normalizeH="0" baseline="0" noProof="0">
                <a:ln>
                  <a:noFill/>
                </a:ln>
                <a:solidFill>
                  <a:schemeClr val="tx1"/>
                </a:solidFill>
                <a:effectLst/>
                <a:uLnTx/>
                <a:uFillTx/>
                <a:latin typeface="Meiryo" panose="020B0604030504040204" pitchFamily="34" charset="-128"/>
                <a:ea typeface="Meiryo" panose="020B0604030504040204" pitchFamily="34" charset="-128"/>
                <a:cs typeface="+mn-cs"/>
              </a:rPr>
              <a:t>　</a:t>
            </a:r>
            <a:endParaRPr kumimoji="1" lang="ja-JP" altLang="en-US" sz="800" b="1" i="0" u="none" strike="noStrike" kern="1200" cap="none" spc="0" normalizeH="0" baseline="0" noProof="0" dirty="0">
              <a:ln>
                <a:noFill/>
              </a:ln>
              <a:solidFill>
                <a:schemeClr val="tx1"/>
              </a:solidFill>
              <a:effectLst/>
              <a:uLnTx/>
              <a:uFillTx/>
              <a:latin typeface="Meiryo" panose="020B0604030504040204" pitchFamily="34" charset="-128"/>
              <a:ea typeface="Meiryo" panose="020B0604030504040204" pitchFamily="34" charset="-128"/>
              <a:cs typeface="+mn-cs"/>
            </a:endParaRPr>
          </a:p>
        </p:txBody>
      </p:sp>
      <p:sp>
        <p:nvSpPr>
          <p:cNvPr id="137" name="四角形: 角を丸くする 51">
            <a:extLst>
              <a:ext uri="{FF2B5EF4-FFF2-40B4-BE49-F238E27FC236}">
                <a16:creationId xmlns:a16="http://schemas.microsoft.com/office/drawing/2014/main" id="{4D02D97D-3EBB-0342-AB70-AC0F6697B236}"/>
              </a:ext>
            </a:extLst>
          </p:cNvPr>
          <p:cNvSpPr/>
          <p:nvPr/>
        </p:nvSpPr>
        <p:spPr>
          <a:xfrm>
            <a:off x="6543732" y="5350198"/>
            <a:ext cx="2904822" cy="1073595"/>
          </a:xfrm>
          <a:prstGeom prst="roundRect">
            <a:avLst>
              <a:gd name="adj" fmla="val 5074"/>
            </a:avLst>
          </a:prstGeom>
          <a:solidFill>
            <a:srgbClr val="F9D4D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0" rtl="0" eaLnBrk="1" fontAlgn="auto" latinLnBrk="0" hangingPunct="1">
              <a:lnSpc>
                <a:spcPct val="130000"/>
              </a:lnSpc>
              <a:spcBef>
                <a:spcPts val="0"/>
              </a:spcBef>
              <a:spcAft>
                <a:spcPts val="488"/>
              </a:spcAft>
              <a:buClrTx/>
              <a:buSzTx/>
              <a:buFontTx/>
              <a:buNone/>
              <a:tabLst>
                <a:tab pos="3305250" algn="r"/>
              </a:tabLst>
              <a:defRPr/>
            </a:pPr>
            <a:endParaRPr kumimoji="1" lang="ja-JP" altLang="en-US" sz="120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cs typeface="+mn-cs"/>
            </a:endParaRPr>
          </a:p>
        </p:txBody>
      </p:sp>
      <p:sp>
        <p:nvSpPr>
          <p:cNvPr id="5" name="テキスト ボックス 4">
            <a:extLst>
              <a:ext uri="{FF2B5EF4-FFF2-40B4-BE49-F238E27FC236}">
                <a16:creationId xmlns:a16="http://schemas.microsoft.com/office/drawing/2014/main" id="{536AD98E-4644-7BC8-C1D9-0BB6D93D7657}"/>
              </a:ext>
            </a:extLst>
          </p:cNvPr>
          <p:cNvSpPr txBox="1"/>
          <p:nvPr/>
        </p:nvSpPr>
        <p:spPr>
          <a:xfrm>
            <a:off x="568977" y="142255"/>
            <a:ext cx="6641447" cy="400110"/>
          </a:xfrm>
          <a:prstGeom prst="rect">
            <a:avLst/>
          </a:prstGeom>
          <a:noFill/>
        </p:spPr>
        <p:txBody>
          <a:bodyPr wrap="square" rtlCol="0">
            <a:spAutoFit/>
          </a:bodyPr>
          <a:lstStyle/>
          <a:p>
            <a:pPr>
              <a:defRPr/>
            </a:pPr>
            <a:r>
              <a:rPr lang="ja-JP" altLang="en-US" sz="2000" b="1" spc="300" dirty="0">
                <a:solidFill>
                  <a:srgbClr val="E0232F"/>
                </a:solidFill>
                <a:latin typeface="Meiryo" panose="020B0604030504040204" pitchFamily="34" charset="-128"/>
                <a:ea typeface="Meiryo" panose="020B0604030504040204" pitchFamily="34" charset="-128"/>
              </a:rPr>
              <a:t>動画制作補足②：</a:t>
            </a:r>
            <a:r>
              <a:rPr kumimoji="1" lang="ja-JP" altLang="en-US" sz="2000" b="1" i="0" u="none" strike="noStrike" kern="1200" cap="none" spc="300" normalizeH="0" baseline="0" noProof="0" dirty="0">
                <a:ln>
                  <a:noFill/>
                </a:ln>
                <a:solidFill>
                  <a:srgbClr val="E0232F"/>
                </a:solidFill>
                <a:effectLst/>
                <a:uLnTx/>
                <a:uFillTx/>
                <a:latin typeface="Meiryo" panose="020B0604030504040204" pitchFamily="34" charset="-128"/>
                <a:ea typeface="Meiryo" panose="020B0604030504040204" pitchFamily="34" charset="-128"/>
                <a:cs typeface="+mn-cs"/>
              </a:rPr>
              <a:t>実績動画紹介</a:t>
            </a:r>
            <a:r>
              <a:rPr kumimoji="1" lang="ja-JP" altLang="en-US" sz="1100"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cs typeface="+mn-cs"/>
              </a:rPr>
              <a:t>（順不同・一部抜粋）</a:t>
            </a:r>
            <a:endParaRPr kumimoji="1" lang="ja-JP" altLang="en-US" sz="2000"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cs typeface="+mn-cs"/>
            </a:endParaRPr>
          </a:p>
        </p:txBody>
      </p:sp>
      <p:sp>
        <p:nvSpPr>
          <p:cNvPr id="191" name="テキスト ボックス 190">
            <a:extLst>
              <a:ext uri="{FF2B5EF4-FFF2-40B4-BE49-F238E27FC236}">
                <a16:creationId xmlns:a16="http://schemas.microsoft.com/office/drawing/2014/main" id="{A557ABD3-F473-77DF-14D5-7A5A7AA0C507}"/>
              </a:ext>
            </a:extLst>
          </p:cNvPr>
          <p:cNvSpPr txBox="1"/>
          <p:nvPr/>
        </p:nvSpPr>
        <p:spPr>
          <a:xfrm>
            <a:off x="6594330" y="5629117"/>
            <a:ext cx="1595309" cy="303929"/>
          </a:xfrm>
          <a:prstGeom prst="rect">
            <a:avLst/>
          </a:prstGeom>
          <a:noFill/>
        </p:spPr>
        <p:txBody>
          <a:bodyPr wrap="non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他の</a:t>
            </a:r>
            <a:r>
              <a:rPr kumimoji="1" lang="ja-JP" altLang="en-US" sz="10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実績動画はコチラ</a:t>
            </a:r>
            <a:r>
              <a:rPr kumimoji="1" lang="ja-JP" altLang="en-US" sz="10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pic>
        <p:nvPicPr>
          <p:cNvPr id="192" name="図 191">
            <a:extLst>
              <a:ext uri="{FF2B5EF4-FFF2-40B4-BE49-F238E27FC236}">
                <a16:creationId xmlns:a16="http://schemas.microsoft.com/office/drawing/2014/main" id="{3224C3DC-13BA-8569-4887-48B0BFEB705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80427" y="5580433"/>
            <a:ext cx="613335" cy="619291"/>
          </a:xfrm>
          <a:prstGeom prst="rect">
            <a:avLst/>
          </a:prstGeom>
        </p:spPr>
      </p:pic>
      <p:sp>
        <p:nvSpPr>
          <p:cNvPr id="193" name="テキスト ボックス 192">
            <a:extLst>
              <a:ext uri="{FF2B5EF4-FFF2-40B4-BE49-F238E27FC236}">
                <a16:creationId xmlns:a16="http://schemas.microsoft.com/office/drawing/2014/main" id="{DDF97E2F-D4B1-637D-EF33-E790414C1918}"/>
              </a:ext>
            </a:extLst>
          </p:cNvPr>
          <p:cNvSpPr txBox="1"/>
          <p:nvPr/>
        </p:nvSpPr>
        <p:spPr>
          <a:xfrm>
            <a:off x="6576710" y="5910171"/>
            <a:ext cx="2119490"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hlinkClick r:id="rId4"/>
              </a:rPr>
              <a:t>https://chirashi-v.com/gallery/</a:t>
            </a:r>
            <a:endParaRPr kumimoji="1" lang="en" altLang="ja-JP" sz="1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21" name="テキスト プレースホルダー 3">
            <a:extLst>
              <a:ext uri="{FF2B5EF4-FFF2-40B4-BE49-F238E27FC236}">
                <a16:creationId xmlns:a16="http://schemas.microsoft.com/office/drawing/2014/main" id="{04D3F3CF-2E01-910F-D7BB-AC78CA3AAEEC}"/>
              </a:ext>
            </a:extLst>
          </p:cNvPr>
          <p:cNvSpPr txBox="1">
            <a:spLocks/>
          </p:cNvSpPr>
          <p:nvPr/>
        </p:nvSpPr>
        <p:spPr>
          <a:xfrm>
            <a:off x="1093017" y="639492"/>
            <a:ext cx="7744690" cy="724871"/>
          </a:xfrm>
          <a:prstGeom prst="rect">
            <a:avLst/>
          </a:prstGeom>
          <a:noFill/>
        </p:spPr>
        <p:txBody>
          <a:bodyPr vert="horz" lIns="216000" tIns="72000" rIns="216000" bIns="72000" rtlCol="0" anchor="ctr">
            <a:normAutofit/>
          </a:bodyPr>
          <a:lstStyle>
            <a:lvl1pPr marL="0" indent="0" algn="l" defTabSz="742950" rtl="0" eaLnBrk="1" latinLnBrk="0" hangingPunct="1">
              <a:lnSpc>
                <a:spcPct val="120000"/>
              </a:lnSpc>
              <a:spcBef>
                <a:spcPts val="813"/>
              </a:spcBef>
              <a:spcAft>
                <a:spcPts val="244"/>
              </a:spcAft>
              <a:buFont typeface="+mj-lt"/>
              <a:buNone/>
              <a:defRPr kumimoji="1" sz="1463" kern="1200">
                <a:solidFill>
                  <a:schemeClr val="tx1"/>
                </a:solidFill>
                <a:latin typeface="+mn-lt"/>
                <a:ea typeface="+mn-ea"/>
                <a:cs typeface="+mn-cs"/>
              </a:defRPr>
            </a:lvl1pPr>
            <a:lvl2pPr marL="371475" indent="0" algn="l" defTabSz="742950" rtl="0" eaLnBrk="1" latinLnBrk="0" hangingPunct="1">
              <a:lnSpc>
                <a:spcPct val="90000"/>
              </a:lnSpc>
              <a:spcBef>
                <a:spcPts val="406"/>
              </a:spcBef>
              <a:buFontTx/>
              <a:buNone/>
              <a:defRPr kumimoji="1" sz="1950" kern="1200">
                <a:solidFill>
                  <a:schemeClr val="tx1"/>
                </a:solidFill>
                <a:latin typeface="+mn-lt"/>
                <a:ea typeface="+mn-ea"/>
                <a:cs typeface="+mn-cs"/>
              </a:defRPr>
            </a:lvl2pPr>
            <a:lvl3pPr marL="742950" indent="0" algn="l" defTabSz="742950" rtl="0" eaLnBrk="1" latinLnBrk="0" hangingPunct="1">
              <a:lnSpc>
                <a:spcPct val="90000"/>
              </a:lnSpc>
              <a:spcBef>
                <a:spcPts val="406"/>
              </a:spcBef>
              <a:buFontTx/>
              <a:buNone/>
              <a:defRPr kumimoji="1" sz="1625" kern="1200">
                <a:solidFill>
                  <a:schemeClr val="tx1"/>
                </a:solidFill>
                <a:latin typeface="+mn-lt"/>
                <a:ea typeface="+mn-ea"/>
                <a:cs typeface="+mn-cs"/>
              </a:defRPr>
            </a:lvl3pPr>
            <a:lvl4pPr marL="1114425" indent="0" algn="l" defTabSz="742950" rtl="0" eaLnBrk="1" latinLnBrk="0" hangingPunct="1">
              <a:lnSpc>
                <a:spcPct val="90000"/>
              </a:lnSpc>
              <a:spcBef>
                <a:spcPts val="406"/>
              </a:spcBef>
              <a:buFontTx/>
              <a:buNone/>
              <a:defRPr kumimoji="1" sz="1463" kern="1200">
                <a:solidFill>
                  <a:schemeClr val="tx1"/>
                </a:solidFill>
                <a:latin typeface="+mn-lt"/>
                <a:ea typeface="+mn-ea"/>
                <a:cs typeface="+mn-cs"/>
              </a:defRPr>
            </a:lvl4pPr>
            <a:lvl5pPr marL="1485900" indent="0" algn="l" defTabSz="742950" rtl="0" eaLnBrk="1" latinLnBrk="0" hangingPunct="1">
              <a:lnSpc>
                <a:spcPct val="90000"/>
              </a:lnSpc>
              <a:spcBef>
                <a:spcPts val="406"/>
              </a:spcBef>
              <a:buFontTx/>
              <a:buNone/>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marR="0" lvl="0" indent="0" algn="ctr" defTabSz="742950" rtl="0" eaLnBrk="1" fontAlgn="auto" latinLnBrk="0" hangingPunct="1">
              <a:lnSpc>
                <a:spcPct val="120000"/>
              </a:lnSpc>
              <a:spcBef>
                <a:spcPts val="813"/>
              </a:spcBef>
              <a:spcAft>
                <a:spcPts val="244"/>
              </a:spcAft>
              <a:buClrTx/>
              <a:buSzTx/>
              <a:buFont typeface="+mj-lt"/>
              <a:buNone/>
              <a:tabLst/>
              <a:defRPr/>
            </a:pPr>
            <a:r>
              <a:rPr lang="ja-JP" altLang="en-US" sz="2400" b="1" dirty="0">
                <a:solidFill>
                  <a:schemeClr val="bg1"/>
                </a:solidFill>
                <a:latin typeface="Meiryo" panose="020B0604030504040204" pitchFamily="34" charset="-128"/>
                <a:ea typeface="Meiryo" panose="020B0604030504040204" pitchFamily="34" charset="-128"/>
              </a:rPr>
              <a:t>顧客満足度</a:t>
            </a:r>
            <a:r>
              <a:rPr lang="en-US" altLang="ja-JP" sz="2400" b="1" dirty="0">
                <a:solidFill>
                  <a:schemeClr val="bg1"/>
                </a:solidFill>
                <a:latin typeface="Meiryo" panose="020B0604030504040204" pitchFamily="34" charset="-128"/>
                <a:ea typeface="Meiryo" panose="020B0604030504040204" pitchFamily="34" charset="-128"/>
              </a:rPr>
              <a:t> 4.6</a:t>
            </a:r>
            <a:r>
              <a:rPr lang="ja-JP" altLang="en-US" sz="2400" b="1" dirty="0">
                <a:solidFill>
                  <a:schemeClr val="bg1"/>
                </a:solidFill>
                <a:latin typeface="Meiryo" panose="020B0604030504040204" pitchFamily="34" charset="-128"/>
                <a:ea typeface="Meiryo" panose="020B0604030504040204" pitchFamily="34" charset="-128"/>
              </a:rPr>
              <a:t>　　　　</a:t>
            </a:r>
            <a:r>
              <a:rPr lang="en-US" altLang="ja-JP" sz="2400" b="1" dirty="0">
                <a:solidFill>
                  <a:schemeClr val="bg1"/>
                </a:solidFill>
                <a:latin typeface="Meiryo" panose="020B0604030504040204" pitchFamily="34" charset="-128"/>
                <a:ea typeface="Meiryo" panose="020B0604030504040204" pitchFamily="34" charset="-128"/>
              </a:rPr>
              <a:t> </a:t>
            </a:r>
            <a:r>
              <a:rPr lang="ja-JP" altLang="en-US" sz="2400" b="1" dirty="0">
                <a:solidFill>
                  <a:schemeClr val="bg1"/>
                </a:solidFill>
                <a:latin typeface="Meiryo" panose="020B0604030504040204" pitchFamily="34" charset="-128"/>
                <a:ea typeface="Meiryo" panose="020B0604030504040204" pitchFamily="34" charset="-128"/>
              </a:rPr>
              <a:t>　の制作品質</a:t>
            </a:r>
            <a:endParaRPr kumimoji="1" lang="en-US" altLang="ja-JP" sz="2400" b="1" i="0" u="none" strike="noStrike" kern="1200" cap="none" normalizeH="0" baseline="0" noProof="0" dirty="0">
              <a:ln>
                <a:noFill/>
              </a:ln>
              <a:solidFill>
                <a:schemeClr val="bg1"/>
              </a:solidFill>
              <a:effectLst/>
              <a:uLnTx/>
              <a:uFillTx/>
              <a:latin typeface="Meiryo" panose="020B0604030504040204" pitchFamily="34" charset="-128"/>
              <a:ea typeface="Meiryo" panose="020B0604030504040204" pitchFamily="34" charset="-128"/>
            </a:endParaRPr>
          </a:p>
        </p:txBody>
      </p:sp>
      <p:pic>
        <p:nvPicPr>
          <p:cNvPr id="22" name="図 21">
            <a:extLst>
              <a:ext uri="{FF2B5EF4-FFF2-40B4-BE49-F238E27FC236}">
                <a16:creationId xmlns:a16="http://schemas.microsoft.com/office/drawing/2014/main" id="{2D0C4B5C-03D5-5B9E-B07A-0FFECB45B135}"/>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4494508" y="838996"/>
            <a:ext cx="1564716" cy="289761"/>
          </a:xfrm>
          <a:prstGeom prst="rect">
            <a:avLst/>
          </a:prstGeom>
        </p:spPr>
      </p:pic>
      <p:sp>
        <p:nvSpPr>
          <p:cNvPr id="19" name="右矢印 18">
            <a:extLst>
              <a:ext uri="{FF2B5EF4-FFF2-40B4-BE49-F238E27FC236}">
                <a16:creationId xmlns:a16="http://schemas.microsoft.com/office/drawing/2014/main" id="{C2E822B3-70D0-ED76-6B57-EAD43E8E156A}"/>
              </a:ext>
            </a:extLst>
          </p:cNvPr>
          <p:cNvSpPr/>
          <p:nvPr/>
        </p:nvSpPr>
        <p:spPr>
          <a:xfrm>
            <a:off x="2405120" y="5431860"/>
            <a:ext cx="2724971" cy="862408"/>
          </a:xfrm>
          <a:prstGeom prst="rightArrow">
            <a:avLst>
              <a:gd name="adj1" fmla="val 71124"/>
              <a:gd name="adj2" fmla="val 20688"/>
            </a:avLst>
          </a:prstGeom>
          <a:solidFill>
            <a:srgbClr val="F9D4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プレースホルダー 3">
            <a:extLst>
              <a:ext uri="{FF2B5EF4-FFF2-40B4-BE49-F238E27FC236}">
                <a16:creationId xmlns:a16="http://schemas.microsoft.com/office/drawing/2014/main" id="{654D6B0E-7B12-E50C-8922-51FE7DC6CD6B}"/>
              </a:ext>
            </a:extLst>
          </p:cNvPr>
          <p:cNvSpPr txBox="1">
            <a:spLocks/>
          </p:cNvSpPr>
          <p:nvPr/>
        </p:nvSpPr>
        <p:spPr>
          <a:xfrm>
            <a:off x="529235" y="5514041"/>
            <a:ext cx="2235458" cy="747622"/>
          </a:xfrm>
          <a:prstGeom prst="rect">
            <a:avLst/>
          </a:prstGeom>
          <a:noFill/>
        </p:spPr>
        <p:txBody>
          <a:bodyPr vert="horz" wrap="none" lIns="216000" tIns="72000" rIns="216000" bIns="72000" rtlCol="0" anchor="ctr">
            <a:noAutofit/>
          </a:bodyPr>
          <a:lstStyle>
            <a:lvl1pPr marL="0" indent="0" algn="l" defTabSz="742950" rtl="0" eaLnBrk="1" latinLnBrk="0" hangingPunct="1">
              <a:lnSpc>
                <a:spcPct val="120000"/>
              </a:lnSpc>
              <a:spcBef>
                <a:spcPts val="813"/>
              </a:spcBef>
              <a:spcAft>
                <a:spcPts val="244"/>
              </a:spcAft>
              <a:buFont typeface="+mj-lt"/>
              <a:buNone/>
              <a:defRPr kumimoji="1" sz="1463" kern="1200">
                <a:solidFill>
                  <a:schemeClr val="tx1"/>
                </a:solidFill>
                <a:latin typeface="+mn-lt"/>
                <a:ea typeface="+mn-ea"/>
                <a:cs typeface="+mn-cs"/>
              </a:defRPr>
            </a:lvl1pPr>
            <a:lvl2pPr marL="371475" indent="0" algn="l" defTabSz="742950" rtl="0" eaLnBrk="1" latinLnBrk="0" hangingPunct="1">
              <a:lnSpc>
                <a:spcPct val="90000"/>
              </a:lnSpc>
              <a:spcBef>
                <a:spcPts val="406"/>
              </a:spcBef>
              <a:buFontTx/>
              <a:buNone/>
              <a:defRPr kumimoji="1" sz="1950" kern="1200">
                <a:solidFill>
                  <a:schemeClr val="tx1"/>
                </a:solidFill>
                <a:latin typeface="+mn-lt"/>
                <a:ea typeface="+mn-ea"/>
                <a:cs typeface="+mn-cs"/>
              </a:defRPr>
            </a:lvl2pPr>
            <a:lvl3pPr marL="742950" indent="0" algn="l" defTabSz="742950" rtl="0" eaLnBrk="1" latinLnBrk="0" hangingPunct="1">
              <a:lnSpc>
                <a:spcPct val="90000"/>
              </a:lnSpc>
              <a:spcBef>
                <a:spcPts val="406"/>
              </a:spcBef>
              <a:buFontTx/>
              <a:buNone/>
              <a:defRPr kumimoji="1" sz="1625" kern="1200">
                <a:solidFill>
                  <a:schemeClr val="tx1"/>
                </a:solidFill>
                <a:latin typeface="+mn-lt"/>
                <a:ea typeface="+mn-ea"/>
                <a:cs typeface="+mn-cs"/>
              </a:defRPr>
            </a:lvl3pPr>
            <a:lvl4pPr marL="1114425" indent="0" algn="l" defTabSz="742950" rtl="0" eaLnBrk="1" latinLnBrk="0" hangingPunct="1">
              <a:lnSpc>
                <a:spcPct val="90000"/>
              </a:lnSpc>
              <a:spcBef>
                <a:spcPts val="406"/>
              </a:spcBef>
              <a:buFontTx/>
              <a:buNone/>
              <a:defRPr kumimoji="1" sz="1463" kern="1200">
                <a:solidFill>
                  <a:schemeClr val="tx1"/>
                </a:solidFill>
                <a:latin typeface="+mn-lt"/>
                <a:ea typeface="+mn-ea"/>
                <a:cs typeface="+mn-cs"/>
              </a:defRPr>
            </a:lvl4pPr>
            <a:lvl5pPr marL="1485900" indent="0" algn="l" defTabSz="742950" rtl="0" eaLnBrk="1" latinLnBrk="0" hangingPunct="1">
              <a:lnSpc>
                <a:spcPct val="90000"/>
              </a:lnSpc>
              <a:spcBef>
                <a:spcPts val="406"/>
              </a:spcBef>
              <a:buFontTx/>
              <a:buNone/>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marR="0" lvl="0" indent="0" defTabSz="742950" rtl="0" eaLnBrk="1" fontAlgn="auto" latinLnBrk="0" hangingPunct="1">
              <a:lnSpc>
                <a:spcPct val="100000"/>
              </a:lnSpc>
              <a:spcBef>
                <a:spcPts val="0"/>
              </a:spcBef>
              <a:spcAft>
                <a:spcPts val="0"/>
              </a:spcAft>
              <a:buClrTx/>
              <a:buSzTx/>
              <a:buFont typeface="+mj-lt"/>
              <a:buNone/>
              <a:tabLst/>
              <a:defRPr/>
            </a:pPr>
            <a:r>
              <a:rPr lang="ja-JP" altLang="en-US" sz="1200" b="1" dirty="0">
                <a:latin typeface="Meiryo" panose="020B0604030504040204" pitchFamily="34" charset="-128"/>
                <a:ea typeface="Meiryo" panose="020B0604030504040204" pitchFamily="34" charset="-128"/>
              </a:rPr>
              <a:t>様々な既存</a:t>
            </a:r>
            <a:r>
              <a:rPr lang="ja-JP" altLang="en-US" sz="1200" b="1">
                <a:latin typeface="Meiryo" panose="020B0604030504040204" pitchFamily="34" charset="-128"/>
                <a:ea typeface="Meiryo" panose="020B0604030504040204" pitchFamily="34" charset="-128"/>
              </a:rPr>
              <a:t>データから</a:t>
            </a:r>
            <a:endParaRPr lang="en-US" altLang="ja-JP" sz="1200" b="1" dirty="0">
              <a:latin typeface="Meiryo" panose="020B0604030504040204" pitchFamily="34" charset="-128"/>
              <a:ea typeface="Meiryo" panose="020B0604030504040204" pitchFamily="34" charset="-128"/>
            </a:endParaRPr>
          </a:p>
          <a:p>
            <a:pPr marL="0" marR="0" lvl="0" indent="0" defTabSz="742950" rtl="0" eaLnBrk="1" fontAlgn="auto" latinLnBrk="0" hangingPunct="1">
              <a:lnSpc>
                <a:spcPct val="100000"/>
              </a:lnSpc>
              <a:spcBef>
                <a:spcPts val="0"/>
              </a:spcBef>
              <a:spcAft>
                <a:spcPts val="0"/>
              </a:spcAft>
              <a:buClrTx/>
              <a:buSzTx/>
              <a:buFont typeface="+mj-lt"/>
              <a:buNone/>
              <a:tabLst/>
              <a:defRPr/>
            </a:pPr>
            <a:r>
              <a:rPr lang="en-US" altLang="ja-JP" sz="1200" b="1" dirty="0">
                <a:latin typeface="Meiryo" panose="020B0604030504040204" pitchFamily="34" charset="-128"/>
                <a:ea typeface="Meiryo" panose="020B0604030504040204" pitchFamily="34" charset="-128"/>
              </a:rPr>
              <a:t>CM</a:t>
            </a:r>
            <a:r>
              <a:rPr lang="ja-JP" altLang="en-US" sz="1200" b="1">
                <a:latin typeface="Meiryo" panose="020B0604030504040204" pitchFamily="34" charset="-128"/>
                <a:ea typeface="Meiryo" panose="020B0604030504040204" pitchFamily="34" charset="-128"/>
              </a:rPr>
              <a:t>制作</a:t>
            </a:r>
            <a:r>
              <a:rPr lang="ja-JP" altLang="en-US" sz="1200" b="1" dirty="0">
                <a:latin typeface="Meiryo" panose="020B0604030504040204" pitchFamily="34" charset="-128"/>
                <a:ea typeface="Meiryo" panose="020B0604030504040204" pitchFamily="34" charset="-128"/>
              </a:rPr>
              <a:t>が可能です。</a:t>
            </a:r>
            <a:endParaRPr kumimoji="1" lang="en-US" altLang="ja-JP" sz="1200" b="1" i="0" u="none" strike="noStrike" kern="1200" cap="none" spc="0" normalizeH="0" baseline="0" noProof="0" dirty="0">
              <a:ln>
                <a:noFill/>
              </a:ln>
              <a:effectLst/>
              <a:uLnTx/>
              <a:uFillTx/>
              <a:latin typeface="Meiryo" panose="020B0604030504040204" pitchFamily="34" charset="-128"/>
              <a:ea typeface="Meiryo" panose="020B0604030504040204" pitchFamily="34" charset="-128"/>
              <a:cs typeface="+mn-cs"/>
            </a:endParaRPr>
          </a:p>
        </p:txBody>
      </p:sp>
      <p:sp>
        <p:nvSpPr>
          <p:cNvPr id="2" name="四角形: 角を丸くする 9">
            <a:extLst>
              <a:ext uri="{FF2B5EF4-FFF2-40B4-BE49-F238E27FC236}">
                <a16:creationId xmlns:a16="http://schemas.microsoft.com/office/drawing/2014/main" id="{94C101FF-4879-0D5C-ABC6-7DC7F35EE4C7}"/>
              </a:ext>
            </a:extLst>
          </p:cNvPr>
          <p:cNvSpPr/>
          <p:nvPr/>
        </p:nvSpPr>
        <p:spPr>
          <a:xfrm>
            <a:off x="478576" y="1640153"/>
            <a:ext cx="2927568" cy="1646314"/>
          </a:xfrm>
          <a:prstGeom prst="roundRect">
            <a:avLst>
              <a:gd name="adj" fmla="val 3966"/>
            </a:avLst>
          </a:prstGeom>
          <a:solidFill>
            <a:srgbClr val="F9D4D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0">
              <a:lnSpc>
                <a:spcPct val="130000"/>
              </a:lnSpc>
              <a:spcAft>
                <a:spcPts val="488"/>
              </a:spcAft>
              <a:tabLst>
                <a:tab pos="3305250" algn="r"/>
              </a:tabLst>
              <a:defRPr/>
            </a:pPr>
            <a:r>
              <a:rPr kumimoji="1" lang="ja-JP" altLang="en-US" sz="120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cs typeface="+mn-cs"/>
              </a:rPr>
              <a:t>　日本航空株式会社 様</a:t>
            </a:r>
          </a:p>
        </p:txBody>
      </p:sp>
      <p:sp>
        <p:nvSpPr>
          <p:cNvPr id="6" name="四角形: 角を丸くする 64">
            <a:extLst>
              <a:ext uri="{FF2B5EF4-FFF2-40B4-BE49-F238E27FC236}">
                <a16:creationId xmlns:a16="http://schemas.microsoft.com/office/drawing/2014/main" id="{690C5276-9E5E-0A3A-ABA4-5A178E965E56}"/>
              </a:ext>
            </a:extLst>
          </p:cNvPr>
          <p:cNvSpPr/>
          <p:nvPr/>
        </p:nvSpPr>
        <p:spPr>
          <a:xfrm>
            <a:off x="6520986" y="1640153"/>
            <a:ext cx="2927568" cy="1646314"/>
          </a:xfrm>
          <a:prstGeom prst="roundRect">
            <a:avLst>
              <a:gd name="adj" fmla="val 3966"/>
            </a:avLst>
          </a:prstGeom>
          <a:solidFill>
            <a:srgbClr val="F9D4D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0" rtl="0" eaLnBrk="1" fontAlgn="auto" latinLnBrk="0" hangingPunct="1">
              <a:lnSpc>
                <a:spcPct val="130000"/>
              </a:lnSpc>
              <a:spcBef>
                <a:spcPts val="0"/>
              </a:spcBef>
              <a:spcAft>
                <a:spcPts val="488"/>
              </a:spcAft>
              <a:buClrTx/>
              <a:buSzTx/>
              <a:buFontTx/>
              <a:buNone/>
              <a:tabLst>
                <a:tab pos="3305250" algn="r"/>
              </a:tabLst>
              <a:defRPr/>
            </a:pPr>
            <a:r>
              <a:rPr kumimoji="1" lang="ja-JP" altLang="en-US" sz="120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cs typeface="+mn-cs"/>
              </a:rPr>
              <a:t>（北海道）恵庭市 様</a:t>
            </a:r>
          </a:p>
        </p:txBody>
      </p:sp>
      <p:pic>
        <p:nvPicPr>
          <p:cNvPr id="7" name="図 6">
            <a:extLst>
              <a:ext uri="{FF2B5EF4-FFF2-40B4-BE49-F238E27FC236}">
                <a16:creationId xmlns:a16="http://schemas.microsoft.com/office/drawing/2014/main" id="{7378EFA7-9136-E2FB-2322-B650CF4B7DE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5341" y="1996758"/>
            <a:ext cx="1360810" cy="775966"/>
          </a:xfrm>
          <a:prstGeom prst="rect">
            <a:avLst/>
          </a:prstGeom>
        </p:spPr>
      </p:pic>
      <p:sp>
        <p:nvSpPr>
          <p:cNvPr id="9" name="テキスト ボックス 8">
            <a:extLst>
              <a:ext uri="{FF2B5EF4-FFF2-40B4-BE49-F238E27FC236}">
                <a16:creationId xmlns:a16="http://schemas.microsoft.com/office/drawing/2014/main" id="{EF334D96-0007-9E8D-59A1-4E717150CF7C}"/>
              </a:ext>
            </a:extLst>
          </p:cNvPr>
          <p:cNvSpPr txBox="1"/>
          <p:nvPr/>
        </p:nvSpPr>
        <p:spPr>
          <a:xfrm>
            <a:off x="800953" y="2802868"/>
            <a:ext cx="1107996"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1F1F1F"/>
                </a:solidFill>
                <a:effectLst/>
                <a:uLnTx/>
                <a:uFillTx/>
                <a:latin typeface="Meiryo" panose="020B0604030504040204" pitchFamily="34" charset="-128"/>
                <a:ea typeface="Meiryo" panose="020B0604030504040204" pitchFamily="34" charset="-128"/>
                <a:cs typeface="+mn-cs"/>
              </a:rPr>
              <a:t>訴求内容：旅行企画</a:t>
            </a:r>
            <a:endParaRPr kumimoji="1" lang="ja-JP" altLang="en-US" sz="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pic>
        <p:nvPicPr>
          <p:cNvPr id="13" name="図 12">
            <a:extLst>
              <a:ext uri="{FF2B5EF4-FFF2-40B4-BE49-F238E27FC236}">
                <a16:creationId xmlns:a16="http://schemas.microsoft.com/office/drawing/2014/main" id="{B0C6D731-64E7-285F-14A2-B633327DCC3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683585" y="1996758"/>
            <a:ext cx="1374350" cy="775966"/>
          </a:xfrm>
          <a:prstGeom prst="rect">
            <a:avLst/>
          </a:prstGeom>
        </p:spPr>
      </p:pic>
      <p:sp>
        <p:nvSpPr>
          <p:cNvPr id="16" name="テキスト ボックス 15">
            <a:extLst>
              <a:ext uri="{FF2B5EF4-FFF2-40B4-BE49-F238E27FC236}">
                <a16:creationId xmlns:a16="http://schemas.microsoft.com/office/drawing/2014/main" id="{1AC22C24-18B6-69F9-81C9-6AFB2E1B230D}"/>
              </a:ext>
            </a:extLst>
          </p:cNvPr>
          <p:cNvSpPr txBox="1"/>
          <p:nvPr/>
        </p:nvSpPr>
        <p:spPr>
          <a:xfrm>
            <a:off x="6675025" y="2802868"/>
            <a:ext cx="131318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rgbClr val="1F1F1F"/>
                </a:solidFill>
                <a:effectLst/>
                <a:uLnTx/>
                <a:uFillTx/>
                <a:latin typeface="Meiryo" panose="020B0604030504040204" pitchFamily="34" charset="-128"/>
                <a:ea typeface="Meiryo" panose="020B0604030504040204" pitchFamily="34" charset="-128"/>
                <a:cs typeface="+mn-cs"/>
              </a:rPr>
              <a:t>訴求内容：ふるさと納税</a:t>
            </a:r>
            <a:endParaRPr kumimoji="1" lang="ja-JP" altLang="en-US" sz="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24" name="テキスト ボックス 23">
            <a:extLst>
              <a:ext uri="{FF2B5EF4-FFF2-40B4-BE49-F238E27FC236}">
                <a16:creationId xmlns:a16="http://schemas.microsoft.com/office/drawing/2014/main" id="{A50C5A21-8F7E-647D-2DA0-69CC959131FA}"/>
              </a:ext>
            </a:extLst>
          </p:cNvPr>
          <p:cNvSpPr txBox="1"/>
          <p:nvPr/>
        </p:nvSpPr>
        <p:spPr>
          <a:xfrm>
            <a:off x="663817" y="4626879"/>
            <a:ext cx="131318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1F1F1F"/>
                </a:solidFill>
                <a:effectLst/>
                <a:uLnTx/>
                <a:uFillTx/>
                <a:latin typeface="Meiryo" panose="020B0604030504040204" pitchFamily="34" charset="-128"/>
                <a:ea typeface="Meiryo" panose="020B0604030504040204" pitchFamily="34" charset="-128"/>
                <a:cs typeface="+mn-cs"/>
              </a:rPr>
              <a:t>訴求内容：フリーローン</a:t>
            </a:r>
            <a:endParaRPr kumimoji="1" lang="ja-JP" altLang="en-US" sz="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26" name="テキスト ボックス 25">
            <a:extLst>
              <a:ext uri="{FF2B5EF4-FFF2-40B4-BE49-F238E27FC236}">
                <a16:creationId xmlns:a16="http://schemas.microsoft.com/office/drawing/2014/main" id="{680C2D03-22B1-C7A7-94F2-EC00E462E62C}"/>
              </a:ext>
            </a:extLst>
          </p:cNvPr>
          <p:cNvSpPr txBox="1"/>
          <p:nvPr/>
        </p:nvSpPr>
        <p:spPr>
          <a:xfrm>
            <a:off x="6566925" y="4626879"/>
            <a:ext cx="1620957"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rgbClr val="1F1F1F"/>
                </a:solidFill>
                <a:effectLst/>
                <a:uLnTx/>
                <a:uFillTx/>
                <a:latin typeface="Meiryo" panose="020B0604030504040204" pitchFamily="34" charset="-128"/>
                <a:ea typeface="Meiryo" panose="020B0604030504040204" pitchFamily="34" charset="-128"/>
                <a:cs typeface="+mn-cs"/>
              </a:rPr>
              <a:t>訴求内容：商品告知・流通支援</a:t>
            </a:r>
            <a:endParaRPr kumimoji="1" lang="ja-JP" altLang="en-US" sz="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endParaRPr>
          </a:p>
        </p:txBody>
      </p:sp>
      <p:pic>
        <p:nvPicPr>
          <p:cNvPr id="27" name="図 26">
            <a:extLst>
              <a:ext uri="{FF2B5EF4-FFF2-40B4-BE49-F238E27FC236}">
                <a16:creationId xmlns:a16="http://schemas.microsoft.com/office/drawing/2014/main" id="{4F74CB42-A471-A52D-910E-1DC8B3B713B4}"/>
              </a:ext>
            </a:extLst>
          </p:cNvPr>
          <p:cNvPicPr>
            <a:picLocks noChangeAspect="1"/>
          </p:cNvPicPr>
          <p:nvPr/>
        </p:nvPicPr>
        <p:blipFill>
          <a:blip r:embed="rId9"/>
          <a:stretch>
            <a:fillRect/>
          </a:stretch>
        </p:blipFill>
        <p:spPr>
          <a:xfrm>
            <a:off x="645997" y="3811722"/>
            <a:ext cx="1379496" cy="775966"/>
          </a:xfrm>
          <a:prstGeom prst="rect">
            <a:avLst/>
          </a:prstGeom>
        </p:spPr>
      </p:pic>
      <p:pic>
        <p:nvPicPr>
          <p:cNvPr id="28" name="図 27">
            <a:extLst>
              <a:ext uri="{FF2B5EF4-FFF2-40B4-BE49-F238E27FC236}">
                <a16:creationId xmlns:a16="http://schemas.microsoft.com/office/drawing/2014/main" id="{9C6B7B0C-B07D-6694-276B-676D4281D70A}"/>
              </a:ext>
            </a:extLst>
          </p:cNvPr>
          <p:cNvPicPr>
            <a:picLocks noChangeAspect="1"/>
          </p:cNvPicPr>
          <p:nvPr/>
        </p:nvPicPr>
        <p:blipFill>
          <a:blip r:embed="rId10"/>
          <a:stretch>
            <a:fillRect/>
          </a:stretch>
        </p:blipFill>
        <p:spPr>
          <a:xfrm>
            <a:off x="6678289" y="3811722"/>
            <a:ext cx="1379496" cy="775966"/>
          </a:xfrm>
          <a:prstGeom prst="rect">
            <a:avLst/>
          </a:prstGeom>
        </p:spPr>
      </p:pic>
      <p:sp>
        <p:nvSpPr>
          <p:cNvPr id="29" name="四角形: 角を丸くする 51">
            <a:extLst>
              <a:ext uri="{FF2B5EF4-FFF2-40B4-BE49-F238E27FC236}">
                <a16:creationId xmlns:a16="http://schemas.microsoft.com/office/drawing/2014/main" id="{DAD22F25-8467-ECC0-2907-4D8483FFCFD5}"/>
              </a:ext>
            </a:extLst>
          </p:cNvPr>
          <p:cNvSpPr/>
          <p:nvPr/>
        </p:nvSpPr>
        <p:spPr>
          <a:xfrm>
            <a:off x="3503692" y="1640153"/>
            <a:ext cx="2927568" cy="1646314"/>
          </a:xfrm>
          <a:prstGeom prst="roundRect">
            <a:avLst>
              <a:gd name="adj" fmla="val 3966"/>
            </a:avLst>
          </a:prstGeom>
          <a:solidFill>
            <a:srgbClr val="F9D4D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0" rtl="0" eaLnBrk="1" fontAlgn="auto" latinLnBrk="0" hangingPunct="1">
              <a:lnSpc>
                <a:spcPct val="130000"/>
              </a:lnSpc>
              <a:spcBef>
                <a:spcPts val="0"/>
              </a:spcBef>
              <a:spcAft>
                <a:spcPts val="488"/>
              </a:spcAft>
              <a:buClrTx/>
              <a:buSzTx/>
              <a:buFontTx/>
              <a:buNone/>
              <a:tabLst>
                <a:tab pos="3305250" algn="r"/>
              </a:tabLst>
              <a:defRPr/>
            </a:pPr>
            <a:r>
              <a:rPr kumimoji="1" lang="ja-JP" altLang="en-US" sz="120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cs typeface="+mn-cs"/>
              </a:rPr>
              <a:t>東京都不正軽油撲滅推進協議会 様</a:t>
            </a:r>
          </a:p>
        </p:txBody>
      </p:sp>
      <p:sp>
        <p:nvSpPr>
          <p:cNvPr id="30" name="テキスト ボックス 29">
            <a:extLst>
              <a:ext uri="{FF2B5EF4-FFF2-40B4-BE49-F238E27FC236}">
                <a16:creationId xmlns:a16="http://schemas.microsoft.com/office/drawing/2014/main" id="{9F82701C-67D8-F42D-A60D-E46C0E685E80}"/>
              </a:ext>
            </a:extLst>
          </p:cNvPr>
          <p:cNvSpPr txBox="1"/>
          <p:nvPr/>
        </p:nvSpPr>
        <p:spPr>
          <a:xfrm>
            <a:off x="3698066" y="2802868"/>
            <a:ext cx="1313180"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1F1F1F"/>
                </a:solidFill>
                <a:effectLst/>
                <a:uLnTx/>
                <a:uFillTx/>
                <a:latin typeface="Meiryo" panose="020B0604030504040204" pitchFamily="34" charset="-128"/>
                <a:ea typeface="Meiryo" panose="020B0604030504040204" pitchFamily="34" charset="-128"/>
                <a:cs typeface="+mn-cs"/>
              </a:rPr>
              <a:t>訴求内容：不正軽油防止</a:t>
            </a:r>
            <a:endParaRPr kumimoji="1" lang="ja-JP" altLang="en-US" sz="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pic>
        <p:nvPicPr>
          <p:cNvPr id="31" name="図 30">
            <a:extLst>
              <a:ext uri="{FF2B5EF4-FFF2-40B4-BE49-F238E27FC236}">
                <a16:creationId xmlns:a16="http://schemas.microsoft.com/office/drawing/2014/main" id="{D8E78E5F-7CB8-80AB-2A3C-5277677E09A9}"/>
              </a:ext>
            </a:extLst>
          </p:cNvPr>
          <p:cNvPicPr>
            <a:picLocks noChangeAspect="1"/>
          </p:cNvPicPr>
          <p:nvPr/>
        </p:nvPicPr>
        <p:blipFill>
          <a:blip r:embed="rId11"/>
          <a:stretch>
            <a:fillRect/>
          </a:stretch>
        </p:blipFill>
        <p:spPr>
          <a:xfrm>
            <a:off x="3693351" y="1996758"/>
            <a:ext cx="1379496" cy="775966"/>
          </a:xfrm>
          <a:prstGeom prst="rect">
            <a:avLst/>
          </a:prstGeom>
        </p:spPr>
      </p:pic>
      <p:sp>
        <p:nvSpPr>
          <p:cNvPr id="33" name="テキスト ボックス 32">
            <a:extLst>
              <a:ext uri="{FF2B5EF4-FFF2-40B4-BE49-F238E27FC236}">
                <a16:creationId xmlns:a16="http://schemas.microsoft.com/office/drawing/2014/main" id="{62988503-DDEB-D5D9-374D-59BF1864C2AF}"/>
              </a:ext>
            </a:extLst>
          </p:cNvPr>
          <p:cNvSpPr txBox="1"/>
          <p:nvPr/>
        </p:nvSpPr>
        <p:spPr>
          <a:xfrm>
            <a:off x="3702676" y="4626879"/>
            <a:ext cx="1327608"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rgbClr val="1F1F1F"/>
                </a:solidFill>
                <a:effectLst/>
                <a:uLnTx/>
                <a:uFillTx/>
                <a:latin typeface="Meiryo" panose="020B0604030504040204" pitchFamily="34" charset="-128"/>
                <a:ea typeface="Meiryo" panose="020B0604030504040204" pitchFamily="34" charset="-128"/>
                <a:cs typeface="+mn-cs"/>
              </a:rPr>
              <a:t>訴求内容：</a:t>
            </a:r>
            <a:r>
              <a:rPr kumimoji="1" lang="en-US" altLang="ja-JP" sz="800" b="0" i="0" u="none" strike="noStrike" kern="1200" cap="none" spc="0" normalizeH="0" baseline="0" noProof="0" dirty="0">
                <a:ln>
                  <a:noFill/>
                </a:ln>
                <a:solidFill>
                  <a:srgbClr val="1F1F1F"/>
                </a:solidFill>
                <a:effectLst/>
                <a:uLnTx/>
                <a:uFillTx/>
                <a:latin typeface="Meiryo" panose="020B0604030504040204" pitchFamily="34" charset="-128"/>
                <a:ea typeface="Meiryo" panose="020B0604030504040204" pitchFamily="34" charset="-128"/>
                <a:cs typeface="+mn-cs"/>
              </a:rPr>
              <a:t>CNN</a:t>
            </a:r>
            <a:r>
              <a:rPr kumimoji="1" lang="ja-JP" altLang="en-US" sz="800" b="0" i="0" u="none" strike="noStrike" kern="1200" cap="none" spc="0" normalizeH="0" baseline="0" noProof="0">
                <a:ln>
                  <a:noFill/>
                </a:ln>
                <a:solidFill>
                  <a:srgbClr val="1F1F1F"/>
                </a:solidFill>
                <a:effectLst/>
                <a:uLnTx/>
                <a:uFillTx/>
                <a:latin typeface="Meiryo" panose="020B0604030504040204" pitchFamily="34" charset="-128"/>
                <a:ea typeface="Meiryo" panose="020B0604030504040204" pitchFamily="34" charset="-128"/>
                <a:cs typeface="+mn-cs"/>
              </a:rPr>
              <a:t>英語検定</a:t>
            </a:r>
            <a:endParaRPr kumimoji="1" lang="ja-JP" altLang="en-US" sz="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endParaRPr>
          </a:p>
        </p:txBody>
      </p:sp>
      <p:pic>
        <p:nvPicPr>
          <p:cNvPr id="34" name="図 33">
            <a:extLst>
              <a:ext uri="{FF2B5EF4-FFF2-40B4-BE49-F238E27FC236}">
                <a16:creationId xmlns:a16="http://schemas.microsoft.com/office/drawing/2014/main" id="{AFED85F6-5472-B2D2-E4D1-7B4B4DBF0CA1}"/>
              </a:ext>
            </a:extLst>
          </p:cNvPr>
          <p:cNvPicPr>
            <a:picLocks noChangeAspect="1"/>
          </p:cNvPicPr>
          <p:nvPr/>
        </p:nvPicPr>
        <p:blipFill>
          <a:blip r:embed="rId12"/>
          <a:stretch>
            <a:fillRect/>
          </a:stretch>
        </p:blipFill>
        <p:spPr>
          <a:xfrm>
            <a:off x="3693351" y="3811722"/>
            <a:ext cx="1379498" cy="775966"/>
          </a:xfrm>
          <a:prstGeom prst="rect">
            <a:avLst/>
          </a:prstGeom>
        </p:spPr>
      </p:pic>
      <p:pic>
        <p:nvPicPr>
          <p:cNvPr id="35" name="図 34">
            <a:extLst>
              <a:ext uri="{FF2B5EF4-FFF2-40B4-BE49-F238E27FC236}">
                <a16:creationId xmlns:a16="http://schemas.microsoft.com/office/drawing/2014/main" id="{919543FB-4CDC-1812-8E52-B3E912ABF4C3}"/>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455275" y="4223318"/>
            <a:ext cx="540000" cy="540000"/>
          </a:xfrm>
          <a:prstGeom prst="rect">
            <a:avLst/>
          </a:prstGeom>
        </p:spPr>
      </p:pic>
      <p:pic>
        <p:nvPicPr>
          <p:cNvPr id="36" name="図 35">
            <a:extLst>
              <a:ext uri="{FF2B5EF4-FFF2-40B4-BE49-F238E27FC236}">
                <a16:creationId xmlns:a16="http://schemas.microsoft.com/office/drawing/2014/main" id="{5D70D11E-EB44-A5F0-A688-7A23E03878E8}"/>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428270" y="4223318"/>
            <a:ext cx="540000" cy="540000"/>
          </a:xfrm>
          <a:prstGeom prst="rect">
            <a:avLst/>
          </a:prstGeom>
        </p:spPr>
      </p:pic>
      <p:pic>
        <p:nvPicPr>
          <p:cNvPr id="37" name="図 36">
            <a:extLst>
              <a:ext uri="{FF2B5EF4-FFF2-40B4-BE49-F238E27FC236}">
                <a16:creationId xmlns:a16="http://schemas.microsoft.com/office/drawing/2014/main" id="{8B731D4B-8189-788A-53EA-B03477949EA8}"/>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461961" y="4223318"/>
            <a:ext cx="540000" cy="540000"/>
          </a:xfrm>
          <a:prstGeom prst="rect">
            <a:avLst/>
          </a:prstGeom>
        </p:spPr>
      </p:pic>
      <p:pic>
        <p:nvPicPr>
          <p:cNvPr id="38" name="図 37">
            <a:extLst>
              <a:ext uri="{FF2B5EF4-FFF2-40B4-BE49-F238E27FC236}">
                <a16:creationId xmlns:a16="http://schemas.microsoft.com/office/drawing/2014/main" id="{8FBBFAF9-4960-A6D1-6B6C-0A914ECD644B}"/>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5461159" y="2420011"/>
            <a:ext cx="540000" cy="540000"/>
          </a:xfrm>
          <a:prstGeom prst="rect">
            <a:avLst/>
          </a:prstGeom>
        </p:spPr>
      </p:pic>
      <p:pic>
        <p:nvPicPr>
          <p:cNvPr id="39" name="図 38">
            <a:extLst>
              <a:ext uri="{FF2B5EF4-FFF2-40B4-BE49-F238E27FC236}">
                <a16:creationId xmlns:a16="http://schemas.microsoft.com/office/drawing/2014/main" id="{6B213C16-649F-962F-837B-AD67828D3E19}"/>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2409764" y="2420011"/>
            <a:ext cx="540000" cy="540000"/>
          </a:xfrm>
          <a:prstGeom prst="rect">
            <a:avLst/>
          </a:prstGeom>
        </p:spPr>
      </p:pic>
      <p:pic>
        <p:nvPicPr>
          <p:cNvPr id="40" name="図 39">
            <a:extLst>
              <a:ext uri="{FF2B5EF4-FFF2-40B4-BE49-F238E27FC236}">
                <a16:creationId xmlns:a16="http://schemas.microsoft.com/office/drawing/2014/main" id="{D8F88373-15AE-BB32-8CCE-296931F93D9A}"/>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8464415" y="2420011"/>
            <a:ext cx="540000" cy="540000"/>
          </a:xfrm>
          <a:prstGeom prst="rect">
            <a:avLst/>
          </a:prstGeom>
        </p:spPr>
      </p:pic>
      <p:sp>
        <p:nvSpPr>
          <p:cNvPr id="41" name="テキスト ボックス 40">
            <a:extLst>
              <a:ext uri="{FF2B5EF4-FFF2-40B4-BE49-F238E27FC236}">
                <a16:creationId xmlns:a16="http://schemas.microsoft.com/office/drawing/2014/main" id="{6581554D-353E-B718-8C5E-93BC61EAE93F}"/>
              </a:ext>
            </a:extLst>
          </p:cNvPr>
          <p:cNvSpPr txBox="1"/>
          <p:nvPr/>
        </p:nvSpPr>
        <p:spPr>
          <a:xfrm>
            <a:off x="8158360" y="3957094"/>
            <a:ext cx="1152880" cy="1692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hlinkClick r:id="rId19"/>
              </a:rPr>
              <a:t>https://youtu.be/L6K0845M_is</a:t>
            </a:r>
            <a:endParaRPr kumimoji="1" lang="en" altLang="ja-JP"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42" name="テキスト ボックス 41">
            <a:extLst>
              <a:ext uri="{FF2B5EF4-FFF2-40B4-BE49-F238E27FC236}">
                <a16:creationId xmlns:a16="http://schemas.microsoft.com/office/drawing/2014/main" id="{817EB9BB-CFD5-C13D-7B35-DBCBE3D93F71}"/>
              </a:ext>
            </a:extLst>
          </p:cNvPr>
          <p:cNvSpPr txBox="1"/>
          <p:nvPr/>
        </p:nvSpPr>
        <p:spPr>
          <a:xfrm>
            <a:off x="8171601" y="2153425"/>
            <a:ext cx="1125628" cy="1692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hlinkClick r:id="rId20"/>
              </a:rPr>
              <a:t>https://youtu.be/JdiPn0zgNPc</a:t>
            </a:r>
            <a:endParaRPr kumimoji="1" lang="en" altLang="ja-JP"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43" name="テキスト ボックス 42">
            <a:extLst>
              <a:ext uri="{FF2B5EF4-FFF2-40B4-BE49-F238E27FC236}">
                <a16:creationId xmlns:a16="http://schemas.microsoft.com/office/drawing/2014/main" id="{2A4399C1-B35F-9920-1AF9-96A4C6002C5C}"/>
              </a:ext>
            </a:extLst>
          </p:cNvPr>
          <p:cNvSpPr txBox="1"/>
          <p:nvPr/>
        </p:nvSpPr>
        <p:spPr>
          <a:xfrm>
            <a:off x="2123340" y="3957094"/>
            <a:ext cx="1168910"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hlinkClick r:id="rId21"/>
              </a:rPr>
              <a:t>https://youtu.be/2mKITxD-sKE</a:t>
            </a:r>
            <a:endParaRPr kumimoji="1" lang="en" altLang="ja-JP"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44" name="テキスト ボックス 43">
            <a:extLst>
              <a:ext uri="{FF2B5EF4-FFF2-40B4-BE49-F238E27FC236}">
                <a16:creationId xmlns:a16="http://schemas.microsoft.com/office/drawing/2014/main" id="{721F48F2-6439-7FCB-4809-8078D96396CC}"/>
              </a:ext>
            </a:extLst>
          </p:cNvPr>
          <p:cNvSpPr txBox="1"/>
          <p:nvPr/>
        </p:nvSpPr>
        <p:spPr>
          <a:xfrm>
            <a:off x="5149016" y="3957094"/>
            <a:ext cx="1184940" cy="1692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hlinkClick r:id="rId22"/>
              </a:rPr>
              <a:t>https://youtu.be/Lr50bHxWNOI</a:t>
            </a:r>
            <a:endParaRPr kumimoji="1" lang="en" altLang="ja-JP"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45" name="テキスト ボックス 44">
            <a:extLst>
              <a:ext uri="{FF2B5EF4-FFF2-40B4-BE49-F238E27FC236}">
                <a16:creationId xmlns:a16="http://schemas.microsoft.com/office/drawing/2014/main" id="{072512D2-4917-614E-CDB3-6C80BC56911C}"/>
              </a:ext>
            </a:extLst>
          </p:cNvPr>
          <p:cNvSpPr txBox="1"/>
          <p:nvPr/>
        </p:nvSpPr>
        <p:spPr>
          <a:xfrm>
            <a:off x="5137086" y="2153425"/>
            <a:ext cx="1188146" cy="1692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hlinkClick r:id="rId23"/>
              </a:rPr>
              <a:t>https://youtu.be/3YG8BySxGUg</a:t>
            </a:r>
            <a:endParaRPr kumimoji="1" lang="en" altLang="ja-JP"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46" name="テキスト ボックス 45">
            <a:extLst>
              <a:ext uri="{FF2B5EF4-FFF2-40B4-BE49-F238E27FC236}">
                <a16:creationId xmlns:a16="http://schemas.microsoft.com/office/drawing/2014/main" id="{3A5E8BA4-8D9B-5377-F2A7-0006A3E6A149}"/>
              </a:ext>
            </a:extLst>
          </p:cNvPr>
          <p:cNvSpPr txBox="1"/>
          <p:nvPr/>
        </p:nvSpPr>
        <p:spPr>
          <a:xfrm>
            <a:off x="2112942" y="2153425"/>
            <a:ext cx="1133644" cy="1692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hlinkClick r:id="rId24"/>
              </a:rPr>
              <a:t>https://youtu.be/20sDfi3VY3g</a:t>
            </a:r>
            <a:endParaRPr kumimoji="1" lang="en" altLang="ja-JP"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54" name="四角形: 角を丸くする 9">
            <a:extLst>
              <a:ext uri="{FF2B5EF4-FFF2-40B4-BE49-F238E27FC236}">
                <a16:creationId xmlns:a16="http://schemas.microsoft.com/office/drawing/2014/main" id="{A6F96C8F-C91B-E481-63FE-2E758DA063B4}"/>
              </a:ext>
            </a:extLst>
          </p:cNvPr>
          <p:cNvSpPr/>
          <p:nvPr/>
        </p:nvSpPr>
        <p:spPr>
          <a:xfrm>
            <a:off x="649044" y="3034576"/>
            <a:ext cx="2560810" cy="158855"/>
          </a:xfrm>
          <a:prstGeom prst="roundRect">
            <a:avLst>
              <a:gd name="adj" fmla="val 50000"/>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0" rtl="0" eaLnBrk="1" fontAlgn="auto" latinLnBrk="0" hangingPunct="1">
              <a:lnSpc>
                <a:spcPct val="130000"/>
              </a:lnSpc>
              <a:spcBef>
                <a:spcPts val="0"/>
              </a:spcBef>
              <a:spcAft>
                <a:spcPts val="488"/>
              </a:spcAft>
              <a:buClrTx/>
              <a:buSzTx/>
              <a:buFontTx/>
              <a:buNone/>
              <a:tabLst>
                <a:tab pos="3305250" algn="r"/>
              </a:tabLst>
              <a:defRPr/>
            </a:pPr>
            <a:r>
              <a:rPr kumimoji="1" lang="ja-JP" altLang="en-US" sz="1200" b="1" i="0" u="none" strike="noStrike" kern="1200" cap="none" spc="0" normalizeH="0" baseline="0" noProof="0">
                <a:ln>
                  <a:noFill/>
                </a:ln>
                <a:solidFill>
                  <a:srgbClr val="E0232F"/>
                </a:solidFill>
                <a:effectLst/>
                <a:uLnTx/>
                <a:uFillTx/>
                <a:latin typeface="Meiryo" panose="020B0604030504040204" pitchFamily="34" charset="-128"/>
                <a:ea typeface="Meiryo" panose="020B0604030504040204" pitchFamily="34" charset="-128"/>
                <a:cs typeface="+mn-cs"/>
              </a:rPr>
              <a:t>　</a:t>
            </a:r>
            <a:endParaRPr kumimoji="1" lang="ja-JP" altLang="en-US" sz="120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cs typeface="+mn-cs"/>
            </a:endParaRPr>
          </a:p>
        </p:txBody>
      </p:sp>
      <p:sp>
        <p:nvSpPr>
          <p:cNvPr id="55" name="テキスト ボックス 54">
            <a:extLst>
              <a:ext uri="{FF2B5EF4-FFF2-40B4-BE49-F238E27FC236}">
                <a16:creationId xmlns:a16="http://schemas.microsoft.com/office/drawing/2014/main" id="{4C329093-1221-80E7-3745-A17EE0029110}"/>
              </a:ext>
            </a:extLst>
          </p:cNvPr>
          <p:cNvSpPr txBox="1"/>
          <p:nvPr/>
        </p:nvSpPr>
        <p:spPr>
          <a:xfrm>
            <a:off x="1623424" y="3013795"/>
            <a:ext cx="1313180" cy="215444"/>
          </a:xfrm>
          <a:prstGeom prst="rect">
            <a:avLst/>
          </a:prstGeom>
          <a:noFill/>
        </p:spPr>
        <p:txBody>
          <a:bodyPr wrap="square" rtlCol="0">
            <a:spAutoFit/>
          </a:bodyPr>
          <a:lstStyle/>
          <a:p>
            <a:pPr algn="ctr">
              <a:defRPr/>
            </a:pPr>
            <a:r>
              <a:rPr lang="ja-JP" altLang="en-US" sz="800">
                <a:latin typeface="Meiryo" panose="020B0604030504040204" pitchFamily="34" charset="-128"/>
                <a:ea typeface="Meiryo" panose="020B0604030504040204" pitchFamily="34" charset="-128"/>
              </a:rPr>
              <a:t>チラシ・写真・動画素材</a:t>
            </a:r>
            <a:endParaRPr kumimoji="1" lang="en-US" altLang="ja-JP" sz="800" i="0" u="none" strike="noStrike" kern="1200" cap="none" spc="0" normalizeH="0" baseline="0" noProof="0" dirty="0">
              <a:ln>
                <a:noFill/>
              </a:ln>
              <a:effectLst/>
              <a:uLnTx/>
              <a:uFillTx/>
              <a:latin typeface="Meiryo" panose="020B0604030504040204" pitchFamily="34" charset="-128"/>
              <a:ea typeface="Meiryo" panose="020B0604030504040204" pitchFamily="34" charset="-128"/>
              <a:cs typeface="+mn-cs"/>
            </a:endParaRPr>
          </a:p>
        </p:txBody>
      </p:sp>
      <p:sp>
        <p:nvSpPr>
          <p:cNvPr id="56" name="四角形: 角を丸くする 9">
            <a:extLst>
              <a:ext uri="{FF2B5EF4-FFF2-40B4-BE49-F238E27FC236}">
                <a16:creationId xmlns:a16="http://schemas.microsoft.com/office/drawing/2014/main" id="{46F5B355-318C-DAF2-AAF1-6DAED55B1E4A}"/>
              </a:ext>
            </a:extLst>
          </p:cNvPr>
          <p:cNvSpPr/>
          <p:nvPr/>
        </p:nvSpPr>
        <p:spPr>
          <a:xfrm>
            <a:off x="3703816" y="3034576"/>
            <a:ext cx="2560810" cy="158855"/>
          </a:xfrm>
          <a:prstGeom prst="roundRect">
            <a:avLst>
              <a:gd name="adj" fmla="val 50000"/>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0" rtl="0" eaLnBrk="1" fontAlgn="auto" latinLnBrk="0" hangingPunct="1">
              <a:lnSpc>
                <a:spcPct val="130000"/>
              </a:lnSpc>
              <a:spcBef>
                <a:spcPts val="0"/>
              </a:spcBef>
              <a:spcAft>
                <a:spcPts val="488"/>
              </a:spcAft>
              <a:buClrTx/>
              <a:buSzTx/>
              <a:buFontTx/>
              <a:buNone/>
              <a:tabLst>
                <a:tab pos="3305250" algn="r"/>
              </a:tabLst>
              <a:defRPr/>
            </a:pPr>
            <a:r>
              <a:rPr kumimoji="1" lang="ja-JP" altLang="en-US" sz="1200" b="1" i="0" u="none" strike="noStrike" kern="1200" cap="none" spc="0" normalizeH="0" baseline="0" noProof="0">
                <a:ln>
                  <a:noFill/>
                </a:ln>
                <a:solidFill>
                  <a:srgbClr val="E0232F"/>
                </a:solidFill>
                <a:effectLst/>
                <a:uLnTx/>
                <a:uFillTx/>
                <a:latin typeface="Meiryo" panose="020B0604030504040204" pitchFamily="34" charset="-128"/>
                <a:ea typeface="Meiryo" panose="020B0604030504040204" pitchFamily="34" charset="-128"/>
                <a:cs typeface="+mn-cs"/>
              </a:rPr>
              <a:t>　</a:t>
            </a:r>
            <a:endParaRPr kumimoji="1" lang="ja-JP" altLang="en-US" sz="120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cs typeface="+mn-cs"/>
            </a:endParaRPr>
          </a:p>
        </p:txBody>
      </p:sp>
      <p:sp>
        <p:nvSpPr>
          <p:cNvPr id="57" name="テキスト ボックス 56">
            <a:extLst>
              <a:ext uri="{FF2B5EF4-FFF2-40B4-BE49-F238E27FC236}">
                <a16:creationId xmlns:a16="http://schemas.microsoft.com/office/drawing/2014/main" id="{45FC06C4-186A-0974-7B61-6C64F7544284}"/>
              </a:ext>
            </a:extLst>
          </p:cNvPr>
          <p:cNvSpPr txBox="1"/>
          <p:nvPr/>
        </p:nvSpPr>
        <p:spPr>
          <a:xfrm>
            <a:off x="4887246" y="3013795"/>
            <a:ext cx="1005403" cy="215444"/>
          </a:xfrm>
          <a:prstGeom prst="rect">
            <a:avLst/>
          </a:prstGeom>
          <a:noFill/>
        </p:spPr>
        <p:txBody>
          <a:bodyPr wrap="square" rtlCol="0">
            <a:spAutoFit/>
          </a:bodyPr>
          <a:lstStyle/>
          <a:p>
            <a:pPr algn="ctr">
              <a:defRPr/>
            </a:pPr>
            <a:r>
              <a:rPr lang="ja-JP" altLang="en-US" sz="800">
                <a:latin typeface="Meiryo" panose="020B0604030504040204" pitchFamily="34" charset="-128"/>
                <a:ea typeface="Meiryo" panose="020B0604030504040204" pitchFamily="34" charset="-128"/>
              </a:rPr>
              <a:t>チラシ・ポスター</a:t>
            </a:r>
            <a:endParaRPr kumimoji="1" lang="en-US" altLang="ja-JP" sz="800" i="0" u="none" strike="noStrike" kern="1200" cap="none" spc="0" normalizeH="0" baseline="0" noProof="0" dirty="0">
              <a:ln>
                <a:noFill/>
              </a:ln>
              <a:effectLst/>
              <a:uLnTx/>
              <a:uFillTx/>
              <a:latin typeface="Meiryo" panose="020B0604030504040204" pitchFamily="34" charset="-128"/>
              <a:ea typeface="Meiryo" panose="020B0604030504040204" pitchFamily="34" charset="-128"/>
              <a:cs typeface="+mn-cs"/>
            </a:endParaRPr>
          </a:p>
        </p:txBody>
      </p:sp>
      <p:sp>
        <p:nvSpPr>
          <p:cNvPr id="58" name="四角形: 角を丸くする 9">
            <a:extLst>
              <a:ext uri="{FF2B5EF4-FFF2-40B4-BE49-F238E27FC236}">
                <a16:creationId xmlns:a16="http://schemas.microsoft.com/office/drawing/2014/main" id="{CB915071-B8A3-EF11-1EA8-66CF0AE430E8}"/>
              </a:ext>
            </a:extLst>
          </p:cNvPr>
          <p:cNvSpPr/>
          <p:nvPr/>
        </p:nvSpPr>
        <p:spPr>
          <a:xfrm>
            <a:off x="6694815" y="3034576"/>
            <a:ext cx="2560810" cy="158855"/>
          </a:xfrm>
          <a:prstGeom prst="roundRect">
            <a:avLst>
              <a:gd name="adj" fmla="val 50000"/>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0" rtl="0" eaLnBrk="1" fontAlgn="auto" latinLnBrk="0" hangingPunct="1">
              <a:lnSpc>
                <a:spcPct val="130000"/>
              </a:lnSpc>
              <a:spcBef>
                <a:spcPts val="0"/>
              </a:spcBef>
              <a:spcAft>
                <a:spcPts val="488"/>
              </a:spcAft>
              <a:buClrTx/>
              <a:buSzTx/>
              <a:buFontTx/>
              <a:buNone/>
              <a:tabLst>
                <a:tab pos="3305250" algn="r"/>
              </a:tabLst>
              <a:defRPr/>
            </a:pPr>
            <a:r>
              <a:rPr kumimoji="1" lang="ja-JP" altLang="en-US" sz="1200" b="1" i="0" u="none" strike="noStrike" kern="1200" cap="none" spc="0" normalizeH="0" baseline="0" noProof="0">
                <a:ln>
                  <a:noFill/>
                </a:ln>
                <a:solidFill>
                  <a:srgbClr val="E0232F"/>
                </a:solidFill>
                <a:effectLst/>
                <a:uLnTx/>
                <a:uFillTx/>
                <a:latin typeface="Meiryo" panose="020B0604030504040204" pitchFamily="34" charset="-128"/>
                <a:ea typeface="Meiryo" panose="020B0604030504040204" pitchFamily="34" charset="-128"/>
                <a:cs typeface="+mn-cs"/>
              </a:rPr>
              <a:t>　</a:t>
            </a:r>
            <a:endParaRPr kumimoji="1" lang="ja-JP" altLang="en-US" sz="1200" b="1" i="0" u="none" strike="noStrike" kern="1200" cap="none" spc="0" normalizeH="0" baseline="0" noProof="0" dirty="0">
              <a:ln>
                <a:noFill/>
              </a:ln>
              <a:solidFill>
                <a:srgbClr val="E0232F"/>
              </a:solidFill>
              <a:effectLst/>
              <a:uLnTx/>
              <a:uFillTx/>
              <a:latin typeface="Meiryo" panose="020B0604030504040204" pitchFamily="34" charset="-128"/>
              <a:ea typeface="Meiryo" panose="020B0604030504040204" pitchFamily="34" charset="-128"/>
              <a:cs typeface="+mn-cs"/>
            </a:endParaRPr>
          </a:p>
        </p:txBody>
      </p:sp>
      <p:sp>
        <p:nvSpPr>
          <p:cNvPr id="59" name="テキスト ボックス 58">
            <a:extLst>
              <a:ext uri="{FF2B5EF4-FFF2-40B4-BE49-F238E27FC236}">
                <a16:creationId xmlns:a16="http://schemas.microsoft.com/office/drawing/2014/main" id="{E619985D-241F-625D-01BF-E871287DC362}"/>
              </a:ext>
            </a:extLst>
          </p:cNvPr>
          <p:cNvSpPr txBox="1"/>
          <p:nvPr/>
        </p:nvSpPr>
        <p:spPr>
          <a:xfrm>
            <a:off x="8153092" y="3013795"/>
            <a:ext cx="389850" cy="215444"/>
          </a:xfrm>
          <a:prstGeom prst="rect">
            <a:avLst/>
          </a:prstGeom>
          <a:noFill/>
        </p:spPr>
        <p:txBody>
          <a:bodyPr wrap="square" rtlCol="0">
            <a:spAutoFit/>
          </a:bodyPr>
          <a:lstStyle/>
          <a:p>
            <a:pPr algn="ctr">
              <a:defRPr/>
            </a:pPr>
            <a:r>
              <a:rPr lang="ja-JP" altLang="en-US" sz="800">
                <a:latin typeface="Meiryo" panose="020B0604030504040204" pitchFamily="34" charset="-128"/>
                <a:ea typeface="Meiryo" panose="020B0604030504040204" pitchFamily="34" charset="-128"/>
              </a:rPr>
              <a:t>写真</a:t>
            </a:r>
            <a:endParaRPr kumimoji="1" lang="en-US" altLang="ja-JP" sz="800" i="0" u="none" strike="noStrike" kern="1200" cap="none" spc="0" normalizeH="0" baseline="0" noProof="0" dirty="0">
              <a:ln>
                <a:noFill/>
              </a:ln>
              <a:effectLst/>
              <a:uLnTx/>
              <a:uFillTx/>
              <a:latin typeface="Meiryo" panose="020B0604030504040204" pitchFamily="34" charset="-128"/>
              <a:ea typeface="Meiryo" panose="020B0604030504040204" pitchFamily="34" charset="-128"/>
              <a:cs typeface="+mn-cs"/>
            </a:endParaRPr>
          </a:p>
        </p:txBody>
      </p:sp>
      <p:sp>
        <p:nvSpPr>
          <p:cNvPr id="61" name="テキスト ボックス 60">
            <a:extLst>
              <a:ext uri="{FF2B5EF4-FFF2-40B4-BE49-F238E27FC236}">
                <a16:creationId xmlns:a16="http://schemas.microsoft.com/office/drawing/2014/main" id="{9EE12741-21F3-167D-F94F-310E55FDF012}"/>
              </a:ext>
            </a:extLst>
          </p:cNvPr>
          <p:cNvSpPr txBox="1"/>
          <p:nvPr/>
        </p:nvSpPr>
        <p:spPr>
          <a:xfrm>
            <a:off x="2007659" y="4834270"/>
            <a:ext cx="492443" cy="215444"/>
          </a:xfrm>
          <a:prstGeom prst="rect">
            <a:avLst/>
          </a:prstGeom>
          <a:noFill/>
        </p:spPr>
        <p:txBody>
          <a:bodyPr wrap="none" rtlCol="0">
            <a:spAutoFit/>
          </a:bodyPr>
          <a:lstStyle/>
          <a:p>
            <a:pPr algn="ctr">
              <a:defRPr/>
            </a:pPr>
            <a:r>
              <a:rPr lang="ja-JP" altLang="en-US" sz="800">
                <a:latin typeface="Meiryo" panose="020B0604030504040204" pitchFamily="34" charset="-128"/>
                <a:ea typeface="Meiryo" panose="020B0604030504040204" pitchFamily="34" charset="-128"/>
              </a:rPr>
              <a:t>チラシ</a:t>
            </a:r>
            <a:endParaRPr kumimoji="1" lang="en-US" altLang="ja-JP" sz="800" i="0" u="none" strike="noStrike" kern="1200" cap="none" spc="0" normalizeH="0" baseline="0" noProof="0" dirty="0">
              <a:ln>
                <a:noFill/>
              </a:ln>
              <a:effectLst/>
              <a:uLnTx/>
              <a:uFillTx/>
              <a:latin typeface="Meiryo" panose="020B0604030504040204" pitchFamily="34" charset="-128"/>
              <a:ea typeface="Meiryo" panose="020B0604030504040204" pitchFamily="34" charset="-128"/>
              <a:cs typeface="+mn-cs"/>
            </a:endParaRPr>
          </a:p>
        </p:txBody>
      </p:sp>
      <p:sp>
        <p:nvSpPr>
          <p:cNvPr id="63" name="テキスト ボックス 62">
            <a:extLst>
              <a:ext uri="{FF2B5EF4-FFF2-40B4-BE49-F238E27FC236}">
                <a16:creationId xmlns:a16="http://schemas.microsoft.com/office/drawing/2014/main" id="{54057108-41F3-0B18-56B0-5607EBF17E8A}"/>
              </a:ext>
            </a:extLst>
          </p:cNvPr>
          <p:cNvSpPr txBox="1"/>
          <p:nvPr/>
        </p:nvSpPr>
        <p:spPr>
          <a:xfrm>
            <a:off x="4849539" y="4834270"/>
            <a:ext cx="1005403" cy="215444"/>
          </a:xfrm>
          <a:prstGeom prst="rect">
            <a:avLst/>
          </a:prstGeom>
          <a:noFill/>
        </p:spPr>
        <p:txBody>
          <a:bodyPr wrap="none" rtlCol="0">
            <a:spAutoFit/>
          </a:bodyPr>
          <a:lstStyle/>
          <a:p>
            <a:pPr algn="ctr">
              <a:defRPr/>
            </a:pPr>
            <a:r>
              <a:rPr lang="ja-JP" altLang="en-US" sz="800">
                <a:latin typeface="Meiryo" panose="020B0604030504040204" pitchFamily="34" charset="-128"/>
                <a:ea typeface="Meiryo" panose="020B0604030504040204" pitchFamily="34" charset="-128"/>
              </a:rPr>
              <a:t>チラシ・画像素材</a:t>
            </a:r>
            <a:endParaRPr kumimoji="1" lang="en-US" altLang="ja-JP" sz="800" i="0" u="none" strike="noStrike" kern="1200" cap="none" spc="0" normalizeH="0" baseline="0" noProof="0" dirty="0">
              <a:ln>
                <a:noFill/>
              </a:ln>
              <a:effectLst/>
              <a:uLnTx/>
              <a:uFillTx/>
              <a:latin typeface="Meiryo" panose="020B0604030504040204" pitchFamily="34" charset="-128"/>
              <a:ea typeface="Meiryo" panose="020B0604030504040204" pitchFamily="34" charset="-128"/>
              <a:cs typeface="+mn-cs"/>
            </a:endParaRPr>
          </a:p>
        </p:txBody>
      </p:sp>
      <p:sp>
        <p:nvSpPr>
          <p:cNvPr id="129" name="テキスト ボックス 128">
            <a:extLst>
              <a:ext uri="{FF2B5EF4-FFF2-40B4-BE49-F238E27FC236}">
                <a16:creationId xmlns:a16="http://schemas.microsoft.com/office/drawing/2014/main" id="{C3C06815-620C-1D2A-6CA7-015CAD9A55D0}"/>
              </a:ext>
            </a:extLst>
          </p:cNvPr>
          <p:cNvSpPr txBox="1"/>
          <p:nvPr/>
        </p:nvSpPr>
        <p:spPr>
          <a:xfrm>
            <a:off x="8064087" y="4834270"/>
            <a:ext cx="492443" cy="215444"/>
          </a:xfrm>
          <a:prstGeom prst="rect">
            <a:avLst/>
          </a:prstGeom>
          <a:noFill/>
        </p:spPr>
        <p:txBody>
          <a:bodyPr wrap="none" rtlCol="0">
            <a:spAutoFit/>
          </a:bodyPr>
          <a:lstStyle/>
          <a:p>
            <a:pPr algn="ctr">
              <a:defRPr/>
            </a:pPr>
            <a:r>
              <a:rPr lang="ja-JP" altLang="en-US" sz="800">
                <a:latin typeface="Meiryo" panose="020B0604030504040204" pitchFamily="34" charset="-128"/>
                <a:ea typeface="Meiryo" panose="020B0604030504040204" pitchFamily="34" charset="-128"/>
              </a:rPr>
              <a:t>チラシ</a:t>
            </a:r>
            <a:endParaRPr kumimoji="1" lang="en-US" altLang="ja-JP" sz="800" i="0" u="none" strike="noStrike" kern="1200" cap="none" spc="0" normalizeH="0" baseline="0" noProof="0" dirty="0">
              <a:ln>
                <a:noFill/>
              </a:ln>
              <a:effectLst/>
              <a:uLnTx/>
              <a:uFillTx/>
              <a:latin typeface="Meiryo" panose="020B0604030504040204" pitchFamily="34" charset="-128"/>
              <a:ea typeface="Meiryo" panose="020B0604030504040204" pitchFamily="34" charset="-128"/>
              <a:cs typeface="+mn-cs"/>
            </a:endParaRPr>
          </a:p>
        </p:txBody>
      </p:sp>
      <p:sp>
        <p:nvSpPr>
          <p:cNvPr id="141" name="四角形: 角を丸くする 9">
            <a:extLst>
              <a:ext uri="{FF2B5EF4-FFF2-40B4-BE49-F238E27FC236}">
                <a16:creationId xmlns:a16="http://schemas.microsoft.com/office/drawing/2014/main" id="{050CE26F-6ACA-92EA-3D25-81BE0FAFF75B}"/>
              </a:ext>
            </a:extLst>
          </p:cNvPr>
          <p:cNvSpPr/>
          <p:nvPr/>
        </p:nvSpPr>
        <p:spPr>
          <a:xfrm>
            <a:off x="649045" y="3034577"/>
            <a:ext cx="794694" cy="158856"/>
          </a:xfrm>
          <a:custGeom>
            <a:avLst/>
            <a:gdLst>
              <a:gd name="connsiteX0" fmla="*/ 0 w 1080000"/>
              <a:gd name="connsiteY0" fmla="*/ 94987 h 189973"/>
              <a:gd name="connsiteX1" fmla="*/ 94987 w 1080000"/>
              <a:gd name="connsiteY1" fmla="*/ 0 h 189973"/>
              <a:gd name="connsiteX2" fmla="*/ 985014 w 1080000"/>
              <a:gd name="connsiteY2" fmla="*/ 0 h 189973"/>
              <a:gd name="connsiteX3" fmla="*/ 1080001 w 1080000"/>
              <a:gd name="connsiteY3" fmla="*/ 94987 h 189973"/>
              <a:gd name="connsiteX4" fmla="*/ 1080000 w 1080000"/>
              <a:gd name="connsiteY4" fmla="*/ 94987 h 189973"/>
              <a:gd name="connsiteX5" fmla="*/ 985013 w 1080000"/>
              <a:gd name="connsiteY5" fmla="*/ 189974 h 189973"/>
              <a:gd name="connsiteX6" fmla="*/ 94987 w 1080000"/>
              <a:gd name="connsiteY6" fmla="*/ 189973 h 189973"/>
              <a:gd name="connsiteX7" fmla="*/ 0 w 1080000"/>
              <a:gd name="connsiteY7" fmla="*/ 94986 h 189973"/>
              <a:gd name="connsiteX8" fmla="*/ 0 w 1080000"/>
              <a:gd name="connsiteY8" fmla="*/ 94987 h 189973"/>
              <a:gd name="connsiteX0" fmla="*/ 0 w 1080001"/>
              <a:gd name="connsiteY0" fmla="*/ 94987 h 189974"/>
              <a:gd name="connsiteX1" fmla="*/ 94987 w 1080001"/>
              <a:gd name="connsiteY1" fmla="*/ 0 h 189974"/>
              <a:gd name="connsiteX2" fmla="*/ 985014 w 1080001"/>
              <a:gd name="connsiteY2" fmla="*/ 0 h 189974"/>
              <a:gd name="connsiteX3" fmla="*/ 1080001 w 1080001"/>
              <a:gd name="connsiteY3" fmla="*/ 94987 h 189974"/>
              <a:gd name="connsiteX4" fmla="*/ 985013 w 1080001"/>
              <a:gd name="connsiteY4" fmla="*/ 189974 h 189974"/>
              <a:gd name="connsiteX5" fmla="*/ 94987 w 1080001"/>
              <a:gd name="connsiteY5" fmla="*/ 189973 h 189974"/>
              <a:gd name="connsiteX6" fmla="*/ 0 w 1080001"/>
              <a:gd name="connsiteY6" fmla="*/ 94986 h 189974"/>
              <a:gd name="connsiteX7" fmla="*/ 0 w 1080001"/>
              <a:gd name="connsiteY7" fmla="*/ 94987 h 189974"/>
              <a:gd name="connsiteX0" fmla="*/ 0 w 1096267"/>
              <a:gd name="connsiteY0" fmla="*/ 94987 h 189974"/>
              <a:gd name="connsiteX1" fmla="*/ 94987 w 1096267"/>
              <a:gd name="connsiteY1" fmla="*/ 0 h 189974"/>
              <a:gd name="connsiteX2" fmla="*/ 985014 w 1096267"/>
              <a:gd name="connsiteY2" fmla="*/ 0 h 189974"/>
              <a:gd name="connsiteX3" fmla="*/ 985013 w 1096267"/>
              <a:gd name="connsiteY3" fmla="*/ 189974 h 189974"/>
              <a:gd name="connsiteX4" fmla="*/ 94987 w 1096267"/>
              <a:gd name="connsiteY4" fmla="*/ 189973 h 189974"/>
              <a:gd name="connsiteX5" fmla="*/ 0 w 1096267"/>
              <a:gd name="connsiteY5" fmla="*/ 94986 h 189974"/>
              <a:gd name="connsiteX6" fmla="*/ 0 w 1096267"/>
              <a:gd name="connsiteY6" fmla="*/ 94987 h 189974"/>
              <a:gd name="connsiteX0" fmla="*/ 0 w 1051829"/>
              <a:gd name="connsiteY0" fmla="*/ 94987 h 189974"/>
              <a:gd name="connsiteX1" fmla="*/ 94987 w 1051829"/>
              <a:gd name="connsiteY1" fmla="*/ 0 h 189974"/>
              <a:gd name="connsiteX2" fmla="*/ 985014 w 1051829"/>
              <a:gd name="connsiteY2" fmla="*/ 0 h 189974"/>
              <a:gd name="connsiteX3" fmla="*/ 985013 w 1051829"/>
              <a:gd name="connsiteY3" fmla="*/ 189974 h 189974"/>
              <a:gd name="connsiteX4" fmla="*/ 94987 w 1051829"/>
              <a:gd name="connsiteY4" fmla="*/ 189973 h 189974"/>
              <a:gd name="connsiteX5" fmla="*/ 0 w 1051829"/>
              <a:gd name="connsiteY5" fmla="*/ 94986 h 189974"/>
              <a:gd name="connsiteX6" fmla="*/ 0 w 1051829"/>
              <a:gd name="connsiteY6" fmla="*/ 94987 h 189974"/>
              <a:gd name="connsiteX0" fmla="*/ 0 w 987982"/>
              <a:gd name="connsiteY0" fmla="*/ 94987 h 189974"/>
              <a:gd name="connsiteX1" fmla="*/ 94987 w 987982"/>
              <a:gd name="connsiteY1" fmla="*/ 0 h 189974"/>
              <a:gd name="connsiteX2" fmla="*/ 985014 w 987982"/>
              <a:gd name="connsiteY2" fmla="*/ 0 h 189974"/>
              <a:gd name="connsiteX3" fmla="*/ 985013 w 987982"/>
              <a:gd name="connsiteY3" fmla="*/ 189974 h 189974"/>
              <a:gd name="connsiteX4" fmla="*/ 94987 w 987982"/>
              <a:gd name="connsiteY4" fmla="*/ 189973 h 189974"/>
              <a:gd name="connsiteX5" fmla="*/ 0 w 987982"/>
              <a:gd name="connsiteY5" fmla="*/ 94986 h 189974"/>
              <a:gd name="connsiteX6" fmla="*/ 0 w 987982"/>
              <a:gd name="connsiteY6" fmla="*/ 94987 h 1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982" h="189974">
                <a:moveTo>
                  <a:pt x="0" y="94987"/>
                </a:moveTo>
                <a:cubicBezTo>
                  <a:pt x="0" y="42527"/>
                  <a:pt x="42527" y="0"/>
                  <a:pt x="94987" y="0"/>
                </a:cubicBezTo>
                <a:lnTo>
                  <a:pt x="985014" y="0"/>
                </a:lnTo>
                <a:cubicBezTo>
                  <a:pt x="988973" y="79789"/>
                  <a:pt x="988972" y="89560"/>
                  <a:pt x="985013" y="189974"/>
                </a:cubicBezTo>
                <a:lnTo>
                  <a:pt x="94987" y="189973"/>
                </a:lnTo>
                <a:cubicBezTo>
                  <a:pt x="42527" y="189973"/>
                  <a:pt x="0" y="147446"/>
                  <a:pt x="0" y="94986"/>
                </a:cubicBezTo>
                <a:lnTo>
                  <a:pt x="0" y="94987"/>
                </a:lnTo>
                <a:close/>
              </a:path>
            </a:pathLst>
          </a:custGeom>
          <a:solidFill>
            <a:srgbClr val="FFFF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tIns="0" rIns="108000" bIns="0" rtlCol="0" anchor="ctr"/>
          <a:lstStyle/>
          <a:p>
            <a:pPr marL="0" marR="0" lvl="0" indent="0" algn="ctr" defTabSz="0" rtl="0" eaLnBrk="1" fontAlgn="auto" latinLnBrk="0" hangingPunct="1">
              <a:spcBef>
                <a:spcPts val="0"/>
              </a:spcBef>
              <a:spcAft>
                <a:spcPts val="488"/>
              </a:spcAft>
              <a:buClrTx/>
              <a:buSzTx/>
              <a:buFontTx/>
              <a:buNone/>
              <a:tabLst>
                <a:tab pos="3305250" algn="r"/>
              </a:tabLst>
              <a:defRPr/>
            </a:pPr>
            <a:r>
              <a:rPr lang="ja-JP" altLang="en-US" sz="800">
                <a:solidFill>
                  <a:schemeClr val="tx1"/>
                </a:solidFill>
                <a:latin typeface="Meiryo" panose="020B0604030504040204" pitchFamily="34" charset="-128"/>
                <a:ea typeface="Meiryo" panose="020B0604030504040204" pitchFamily="34" charset="-128"/>
              </a:rPr>
              <a:t>活用素材</a:t>
            </a:r>
            <a:r>
              <a:rPr kumimoji="1" lang="ja-JP" altLang="en-US" sz="800" b="1" i="0" u="none" strike="noStrike" kern="1200" cap="none" spc="0" normalizeH="0" baseline="0" noProof="0">
                <a:ln>
                  <a:noFill/>
                </a:ln>
                <a:solidFill>
                  <a:schemeClr val="tx1"/>
                </a:solidFill>
                <a:effectLst/>
                <a:uLnTx/>
                <a:uFillTx/>
                <a:latin typeface="Meiryo" panose="020B0604030504040204" pitchFamily="34" charset="-128"/>
                <a:ea typeface="Meiryo" panose="020B0604030504040204" pitchFamily="34" charset="-128"/>
                <a:cs typeface="+mn-cs"/>
              </a:rPr>
              <a:t>　</a:t>
            </a:r>
            <a:endParaRPr kumimoji="1" lang="ja-JP" altLang="en-US" sz="800" b="1" i="0" u="none" strike="noStrike" kern="1200" cap="none" spc="0" normalizeH="0" baseline="0" noProof="0" dirty="0">
              <a:ln>
                <a:noFill/>
              </a:ln>
              <a:solidFill>
                <a:schemeClr val="tx1"/>
              </a:solidFill>
              <a:effectLst/>
              <a:uLnTx/>
              <a:uFillTx/>
              <a:latin typeface="Meiryo" panose="020B0604030504040204" pitchFamily="34" charset="-128"/>
              <a:ea typeface="Meiryo" panose="020B0604030504040204" pitchFamily="34" charset="-128"/>
              <a:cs typeface="+mn-cs"/>
            </a:endParaRPr>
          </a:p>
        </p:txBody>
      </p:sp>
      <p:sp>
        <p:nvSpPr>
          <p:cNvPr id="156" name="四角形: 角を丸くする 9">
            <a:extLst>
              <a:ext uri="{FF2B5EF4-FFF2-40B4-BE49-F238E27FC236}">
                <a16:creationId xmlns:a16="http://schemas.microsoft.com/office/drawing/2014/main" id="{CBE91E7C-651C-D1EB-E0F3-E9D73812DDE1}"/>
              </a:ext>
            </a:extLst>
          </p:cNvPr>
          <p:cNvSpPr/>
          <p:nvPr/>
        </p:nvSpPr>
        <p:spPr>
          <a:xfrm>
            <a:off x="3703817" y="3034577"/>
            <a:ext cx="794694" cy="158856"/>
          </a:xfrm>
          <a:custGeom>
            <a:avLst/>
            <a:gdLst>
              <a:gd name="connsiteX0" fmla="*/ 0 w 1080000"/>
              <a:gd name="connsiteY0" fmla="*/ 94987 h 189973"/>
              <a:gd name="connsiteX1" fmla="*/ 94987 w 1080000"/>
              <a:gd name="connsiteY1" fmla="*/ 0 h 189973"/>
              <a:gd name="connsiteX2" fmla="*/ 985014 w 1080000"/>
              <a:gd name="connsiteY2" fmla="*/ 0 h 189973"/>
              <a:gd name="connsiteX3" fmla="*/ 1080001 w 1080000"/>
              <a:gd name="connsiteY3" fmla="*/ 94987 h 189973"/>
              <a:gd name="connsiteX4" fmla="*/ 1080000 w 1080000"/>
              <a:gd name="connsiteY4" fmla="*/ 94987 h 189973"/>
              <a:gd name="connsiteX5" fmla="*/ 985013 w 1080000"/>
              <a:gd name="connsiteY5" fmla="*/ 189974 h 189973"/>
              <a:gd name="connsiteX6" fmla="*/ 94987 w 1080000"/>
              <a:gd name="connsiteY6" fmla="*/ 189973 h 189973"/>
              <a:gd name="connsiteX7" fmla="*/ 0 w 1080000"/>
              <a:gd name="connsiteY7" fmla="*/ 94986 h 189973"/>
              <a:gd name="connsiteX8" fmla="*/ 0 w 1080000"/>
              <a:gd name="connsiteY8" fmla="*/ 94987 h 189973"/>
              <a:gd name="connsiteX0" fmla="*/ 0 w 1080001"/>
              <a:gd name="connsiteY0" fmla="*/ 94987 h 189974"/>
              <a:gd name="connsiteX1" fmla="*/ 94987 w 1080001"/>
              <a:gd name="connsiteY1" fmla="*/ 0 h 189974"/>
              <a:gd name="connsiteX2" fmla="*/ 985014 w 1080001"/>
              <a:gd name="connsiteY2" fmla="*/ 0 h 189974"/>
              <a:gd name="connsiteX3" fmla="*/ 1080001 w 1080001"/>
              <a:gd name="connsiteY3" fmla="*/ 94987 h 189974"/>
              <a:gd name="connsiteX4" fmla="*/ 985013 w 1080001"/>
              <a:gd name="connsiteY4" fmla="*/ 189974 h 189974"/>
              <a:gd name="connsiteX5" fmla="*/ 94987 w 1080001"/>
              <a:gd name="connsiteY5" fmla="*/ 189973 h 189974"/>
              <a:gd name="connsiteX6" fmla="*/ 0 w 1080001"/>
              <a:gd name="connsiteY6" fmla="*/ 94986 h 189974"/>
              <a:gd name="connsiteX7" fmla="*/ 0 w 1080001"/>
              <a:gd name="connsiteY7" fmla="*/ 94987 h 189974"/>
              <a:gd name="connsiteX0" fmla="*/ 0 w 1096267"/>
              <a:gd name="connsiteY0" fmla="*/ 94987 h 189974"/>
              <a:gd name="connsiteX1" fmla="*/ 94987 w 1096267"/>
              <a:gd name="connsiteY1" fmla="*/ 0 h 189974"/>
              <a:gd name="connsiteX2" fmla="*/ 985014 w 1096267"/>
              <a:gd name="connsiteY2" fmla="*/ 0 h 189974"/>
              <a:gd name="connsiteX3" fmla="*/ 985013 w 1096267"/>
              <a:gd name="connsiteY3" fmla="*/ 189974 h 189974"/>
              <a:gd name="connsiteX4" fmla="*/ 94987 w 1096267"/>
              <a:gd name="connsiteY4" fmla="*/ 189973 h 189974"/>
              <a:gd name="connsiteX5" fmla="*/ 0 w 1096267"/>
              <a:gd name="connsiteY5" fmla="*/ 94986 h 189974"/>
              <a:gd name="connsiteX6" fmla="*/ 0 w 1096267"/>
              <a:gd name="connsiteY6" fmla="*/ 94987 h 189974"/>
              <a:gd name="connsiteX0" fmla="*/ 0 w 1051829"/>
              <a:gd name="connsiteY0" fmla="*/ 94987 h 189974"/>
              <a:gd name="connsiteX1" fmla="*/ 94987 w 1051829"/>
              <a:gd name="connsiteY1" fmla="*/ 0 h 189974"/>
              <a:gd name="connsiteX2" fmla="*/ 985014 w 1051829"/>
              <a:gd name="connsiteY2" fmla="*/ 0 h 189974"/>
              <a:gd name="connsiteX3" fmla="*/ 985013 w 1051829"/>
              <a:gd name="connsiteY3" fmla="*/ 189974 h 189974"/>
              <a:gd name="connsiteX4" fmla="*/ 94987 w 1051829"/>
              <a:gd name="connsiteY4" fmla="*/ 189973 h 189974"/>
              <a:gd name="connsiteX5" fmla="*/ 0 w 1051829"/>
              <a:gd name="connsiteY5" fmla="*/ 94986 h 189974"/>
              <a:gd name="connsiteX6" fmla="*/ 0 w 1051829"/>
              <a:gd name="connsiteY6" fmla="*/ 94987 h 189974"/>
              <a:gd name="connsiteX0" fmla="*/ 0 w 987982"/>
              <a:gd name="connsiteY0" fmla="*/ 94987 h 189974"/>
              <a:gd name="connsiteX1" fmla="*/ 94987 w 987982"/>
              <a:gd name="connsiteY1" fmla="*/ 0 h 189974"/>
              <a:gd name="connsiteX2" fmla="*/ 985014 w 987982"/>
              <a:gd name="connsiteY2" fmla="*/ 0 h 189974"/>
              <a:gd name="connsiteX3" fmla="*/ 985013 w 987982"/>
              <a:gd name="connsiteY3" fmla="*/ 189974 h 189974"/>
              <a:gd name="connsiteX4" fmla="*/ 94987 w 987982"/>
              <a:gd name="connsiteY4" fmla="*/ 189973 h 189974"/>
              <a:gd name="connsiteX5" fmla="*/ 0 w 987982"/>
              <a:gd name="connsiteY5" fmla="*/ 94986 h 189974"/>
              <a:gd name="connsiteX6" fmla="*/ 0 w 987982"/>
              <a:gd name="connsiteY6" fmla="*/ 94987 h 1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982" h="189974">
                <a:moveTo>
                  <a:pt x="0" y="94987"/>
                </a:moveTo>
                <a:cubicBezTo>
                  <a:pt x="0" y="42527"/>
                  <a:pt x="42527" y="0"/>
                  <a:pt x="94987" y="0"/>
                </a:cubicBezTo>
                <a:lnTo>
                  <a:pt x="985014" y="0"/>
                </a:lnTo>
                <a:cubicBezTo>
                  <a:pt x="988973" y="79789"/>
                  <a:pt x="988972" y="89560"/>
                  <a:pt x="985013" y="189974"/>
                </a:cubicBezTo>
                <a:lnTo>
                  <a:pt x="94987" y="189973"/>
                </a:lnTo>
                <a:cubicBezTo>
                  <a:pt x="42527" y="189973"/>
                  <a:pt x="0" y="147446"/>
                  <a:pt x="0" y="94986"/>
                </a:cubicBezTo>
                <a:lnTo>
                  <a:pt x="0" y="94987"/>
                </a:lnTo>
                <a:close/>
              </a:path>
            </a:pathLst>
          </a:custGeom>
          <a:solidFill>
            <a:srgbClr val="FFFF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tIns="0" rIns="108000" bIns="0" rtlCol="0" anchor="ctr"/>
          <a:lstStyle/>
          <a:p>
            <a:pPr marL="0" marR="0" lvl="0" indent="0" algn="ctr" defTabSz="0" rtl="0" eaLnBrk="1" fontAlgn="auto" latinLnBrk="0" hangingPunct="1">
              <a:spcBef>
                <a:spcPts val="0"/>
              </a:spcBef>
              <a:spcAft>
                <a:spcPts val="488"/>
              </a:spcAft>
              <a:buClrTx/>
              <a:buSzTx/>
              <a:buFontTx/>
              <a:buNone/>
              <a:tabLst>
                <a:tab pos="3305250" algn="r"/>
              </a:tabLst>
              <a:defRPr/>
            </a:pPr>
            <a:r>
              <a:rPr lang="ja-JP" altLang="en-US" sz="800">
                <a:solidFill>
                  <a:schemeClr val="tx1"/>
                </a:solidFill>
                <a:latin typeface="Meiryo" panose="020B0604030504040204" pitchFamily="34" charset="-128"/>
                <a:ea typeface="Meiryo" panose="020B0604030504040204" pitchFamily="34" charset="-128"/>
              </a:rPr>
              <a:t>活用素材</a:t>
            </a:r>
            <a:r>
              <a:rPr kumimoji="1" lang="ja-JP" altLang="en-US" sz="800" b="1" i="0" u="none" strike="noStrike" kern="1200" cap="none" spc="0" normalizeH="0" baseline="0" noProof="0">
                <a:ln>
                  <a:noFill/>
                </a:ln>
                <a:solidFill>
                  <a:schemeClr val="tx1"/>
                </a:solidFill>
                <a:effectLst/>
                <a:uLnTx/>
                <a:uFillTx/>
                <a:latin typeface="Meiryo" panose="020B0604030504040204" pitchFamily="34" charset="-128"/>
                <a:ea typeface="Meiryo" panose="020B0604030504040204" pitchFamily="34" charset="-128"/>
                <a:cs typeface="+mn-cs"/>
              </a:rPr>
              <a:t>　</a:t>
            </a:r>
            <a:endParaRPr kumimoji="1" lang="ja-JP" altLang="en-US" sz="800" b="1" i="0" u="none" strike="noStrike" kern="1200" cap="none" spc="0" normalizeH="0" baseline="0" noProof="0" dirty="0">
              <a:ln>
                <a:noFill/>
              </a:ln>
              <a:solidFill>
                <a:schemeClr val="tx1"/>
              </a:solidFill>
              <a:effectLst/>
              <a:uLnTx/>
              <a:uFillTx/>
              <a:latin typeface="Meiryo" panose="020B0604030504040204" pitchFamily="34" charset="-128"/>
              <a:ea typeface="Meiryo" panose="020B0604030504040204" pitchFamily="34" charset="-128"/>
              <a:cs typeface="+mn-cs"/>
            </a:endParaRPr>
          </a:p>
        </p:txBody>
      </p:sp>
      <p:sp>
        <p:nvSpPr>
          <p:cNvPr id="158" name="四角形: 角を丸くする 9">
            <a:extLst>
              <a:ext uri="{FF2B5EF4-FFF2-40B4-BE49-F238E27FC236}">
                <a16:creationId xmlns:a16="http://schemas.microsoft.com/office/drawing/2014/main" id="{CB543D98-6C0D-ADED-B8CD-5F379D972B5E}"/>
              </a:ext>
            </a:extLst>
          </p:cNvPr>
          <p:cNvSpPr/>
          <p:nvPr/>
        </p:nvSpPr>
        <p:spPr>
          <a:xfrm>
            <a:off x="6694816" y="3034577"/>
            <a:ext cx="794694" cy="158856"/>
          </a:xfrm>
          <a:custGeom>
            <a:avLst/>
            <a:gdLst>
              <a:gd name="connsiteX0" fmla="*/ 0 w 1080000"/>
              <a:gd name="connsiteY0" fmla="*/ 94987 h 189973"/>
              <a:gd name="connsiteX1" fmla="*/ 94987 w 1080000"/>
              <a:gd name="connsiteY1" fmla="*/ 0 h 189973"/>
              <a:gd name="connsiteX2" fmla="*/ 985014 w 1080000"/>
              <a:gd name="connsiteY2" fmla="*/ 0 h 189973"/>
              <a:gd name="connsiteX3" fmla="*/ 1080001 w 1080000"/>
              <a:gd name="connsiteY3" fmla="*/ 94987 h 189973"/>
              <a:gd name="connsiteX4" fmla="*/ 1080000 w 1080000"/>
              <a:gd name="connsiteY4" fmla="*/ 94987 h 189973"/>
              <a:gd name="connsiteX5" fmla="*/ 985013 w 1080000"/>
              <a:gd name="connsiteY5" fmla="*/ 189974 h 189973"/>
              <a:gd name="connsiteX6" fmla="*/ 94987 w 1080000"/>
              <a:gd name="connsiteY6" fmla="*/ 189973 h 189973"/>
              <a:gd name="connsiteX7" fmla="*/ 0 w 1080000"/>
              <a:gd name="connsiteY7" fmla="*/ 94986 h 189973"/>
              <a:gd name="connsiteX8" fmla="*/ 0 w 1080000"/>
              <a:gd name="connsiteY8" fmla="*/ 94987 h 189973"/>
              <a:gd name="connsiteX0" fmla="*/ 0 w 1080001"/>
              <a:gd name="connsiteY0" fmla="*/ 94987 h 189974"/>
              <a:gd name="connsiteX1" fmla="*/ 94987 w 1080001"/>
              <a:gd name="connsiteY1" fmla="*/ 0 h 189974"/>
              <a:gd name="connsiteX2" fmla="*/ 985014 w 1080001"/>
              <a:gd name="connsiteY2" fmla="*/ 0 h 189974"/>
              <a:gd name="connsiteX3" fmla="*/ 1080001 w 1080001"/>
              <a:gd name="connsiteY3" fmla="*/ 94987 h 189974"/>
              <a:gd name="connsiteX4" fmla="*/ 985013 w 1080001"/>
              <a:gd name="connsiteY4" fmla="*/ 189974 h 189974"/>
              <a:gd name="connsiteX5" fmla="*/ 94987 w 1080001"/>
              <a:gd name="connsiteY5" fmla="*/ 189973 h 189974"/>
              <a:gd name="connsiteX6" fmla="*/ 0 w 1080001"/>
              <a:gd name="connsiteY6" fmla="*/ 94986 h 189974"/>
              <a:gd name="connsiteX7" fmla="*/ 0 w 1080001"/>
              <a:gd name="connsiteY7" fmla="*/ 94987 h 189974"/>
              <a:gd name="connsiteX0" fmla="*/ 0 w 1096267"/>
              <a:gd name="connsiteY0" fmla="*/ 94987 h 189974"/>
              <a:gd name="connsiteX1" fmla="*/ 94987 w 1096267"/>
              <a:gd name="connsiteY1" fmla="*/ 0 h 189974"/>
              <a:gd name="connsiteX2" fmla="*/ 985014 w 1096267"/>
              <a:gd name="connsiteY2" fmla="*/ 0 h 189974"/>
              <a:gd name="connsiteX3" fmla="*/ 985013 w 1096267"/>
              <a:gd name="connsiteY3" fmla="*/ 189974 h 189974"/>
              <a:gd name="connsiteX4" fmla="*/ 94987 w 1096267"/>
              <a:gd name="connsiteY4" fmla="*/ 189973 h 189974"/>
              <a:gd name="connsiteX5" fmla="*/ 0 w 1096267"/>
              <a:gd name="connsiteY5" fmla="*/ 94986 h 189974"/>
              <a:gd name="connsiteX6" fmla="*/ 0 w 1096267"/>
              <a:gd name="connsiteY6" fmla="*/ 94987 h 189974"/>
              <a:gd name="connsiteX0" fmla="*/ 0 w 1051829"/>
              <a:gd name="connsiteY0" fmla="*/ 94987 h 189974"/>
              <a:gd name="connsiteX1" fmla="*/ 94987 w 1051829"/>
              <a:gd name="connsiteY1" fmla="*/ 0 h 189974"/>
              <a:gd name="connsiteX2" fmla="*/ 985014 w 1051829"/>
              <a:gd name="connsiteY2" fmla="*/ 0 h 189974"/>
              <a:gd name="connsiteX3" fmla="*/ 985013 w 1051829"/>
              <a:gd name="connsiteY3" fmla="*/ 189974 h 189974"/>
              <a:gd name="connsiteX4" fmla="*/ 94987 w 1051829"/>
              <a:gd name="connsiteY4" fmla="*/ 189973 h 189974"/>
              <a:gd name="connsiteX5" fmla="*/ 0 w 1051829"/>
              <a:gd name="connsiteY5" fmla="*/ 94986 h 189974"/>
              <a:gd name="connsiteX6" fmla="*/ 0 w 1051829"/>
              <a:gd name="connsiteY6" fmla="*/ 94987 h 189974"/>
              <a:gd name="connsiteX0" fmla="*/ 0 w 987982"/>
              <a:gd name="connsiteY0" fmla="*/ 94987 h 189974"/>
              <a:gd name="connsiteX1" fmla="*/ 94987 w 987982"/>
              <a:gd name="connsiteY1" fmla="*/ 0 h 189974"/>
              <a:gd name="connsiteX2" fmla="*/ 985014 w 987982"/>
              <a:gd name="connsiteY2" fmla="*/ 0 h 189974"/>
              <a:gd name="connsiteX3" fmla="*/ 985013 w 987982"/>
              <a:gd name="connsiteY3" fmla="*/ 189974 h 189974"/>
              <a:gd name="connsiteX4" fmla="*/ 94987 w 987982"/>
              <a:gd name="connsiteY4" fmla="*/ 189973 h 189974"/>
              <a:gd name="connsiteX5" fmla="*/ 0 w 987982"/>
              <a:gd name="connsiteY5" fmla="*/ 94986 h 189974"/>
              <a:gd name="connsiteX6" fmla="*/ 0 w 987982"/>
              <a:gd name="connsiteY6" fmla="*/ 94987 h 1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982" h="189974">
                <a:moveTo>
                  <a:pt x="0" y="94987"/>
                </a:moveTo>
                <a:cubicBezTo>
                  <a:pt x="0" y="42527"/>
                  <a:pt x="42527" y="0"/>
                  <a:pt x="94987" y="0"/>
                </a:cubicBezTo>
                <a:lnTo>
                  <a:pt x="985014" y="0"/>
                </a:lnTo>
                <a:cubicBezTo>
                  <a:pt x="988973" y="79789"/>
                  <a:pt x="988972" y="89560"/>
                  <a:pt x="985013" y="189974"/>
                </a:cubicBezTo>
                <a:lnTo>
                  <a:pt x="94987" y="189973"/>
                </a:lnTo>
                <a:cubicBezTo>
                  <a:pt x="42527" y="189973"/>
                  <a:pt x="0" y="147446"/>
                  <a:pt x="0" y="94986"/>
                </a:cubicBezTo>
                <a:lnTo>
                  <a:pt x="0" y="94987"/>
                </a:lnTo>
                <a:close/>
              </a:path>
            </a:pathLst>
          </a:custGeom>
          <a:solidFill>
            <a:srgbClr val="FFFF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tIns="0" rIns="108000" bIns="0" rtlCol="0" anchor="ctr"/>
          <a:lstStyle/>
          <a:p>
            <a:pPr marL="0" marR="0" lvl="0" indent="0" algn="ctr" defTabSz="0" rtl="0" eaLnBrk="1" fontAlgn="auto" latinLnBrk="0" hangingPunct="1">
              <a:spcBef>
                <a:spcPts val="0"/>
              </a:spcBef>
              <a:spcAft>
                <a:spcPts val="488"/>
              </a:spcAft>
              <a:buClrTx/>
              <a:buSzTx/>
              <a:buFontTx/>
              <a:buNone/>
              <a:tabLst>
                <a:tab pos="3305250" algn="r"/>
              </a:tabLst>
              <a:defRPr/>
            </a:pPr>
            <a:r>
              <a:rPr lang="ja-JP" altLang="en-US" sz="800">
                <a:solidFill>
                  <a:schemeClr val="tx1"/>
                </a:solidFill>
                <a:latin typeface="Meiryo" panose="020B0604030504040204" pitchFamily="34" charset="-128"/>
                <a:ea typeface="Meiryo" panose="020B0604030504040204" pitchFamily="34" charset="-128"/>
              </a:rPr>
              <a:t>活用素材</a:t>
            </a:r>
            <a:r>
              <a:rPr kumimoji="1" lang="ja-JP" altLang="en-US" sz="800" b="1" i="0" u="none" strike="noStrike" kern="1200" cap="none" spc="0" normalizeH="0" baseline="0" noProof="0">
                <a:ln>
                  <a:noFill/>
                </a:ln>
                <a:solidFill>
                  <a:schemeClr val="tx1"/>
                </a:solidFill>
                <a:effectLst/>
                <a:uLnTx/>
                <a:uFillTx/>
                <a:latin typeface="Meiryo" panose="020B0604030504040204" pitchFamily="34" charset="-128"/>
                <a:ea typeface="Meiryo" panose="020B0604030504040204" pitchFamily="34" charset="-128"/>
                <a:cs typeface="+mn-cs"/>
              </a:rPr>
              <a:t>　</a:t>
            </a:r>
            <a:endParaRPr kumimoji="1" lang="ja-JP" altLang="en-US" sz="800" b="1" i="0" u="none" strike="noStrike" kern="1200" cap="none" spc="0" normalizeH="0" baseline="0" noProof="0" dirty="0">
              <a:ln>
                <a:noFill/>
              </a:ln>
              <a:solidFill>
                <a:schemeClr val="tx1"/>
              </a:solidFill>
              <a:effectLst/>
              <a:uLnTx/>
              <a:uFillTx/>
              <a:latin typeface="Meiryo" panose="020B0604030504040204" pitchFamily="34" charset="-128"/>
              <a:ea typeface="Meiryo" panose="020B0604030504040204" pitchFamily="34" charset="-128"/>
              <a:cs typeface="+mn-cs"/>
            </a:endParaRPr>
          </a:p>
        </p:txBody>
      </p:sp>
      <p:sp>
        <p:nvSpPr>
          <p:cNvPr id="160" name="テキスト ボックス 159">
            <a:extLst>
              <a:ext uri="{FF2B5EF4-FFF2-40B4-BE49-F238E27FC236}">
                <a16:creationId xmlns:a16="http://schemas.microsoft.com/office/drawing/2014/main" id="{A5699FA4-1CE7-4AF2-FA6E-72308BB9EF96}"/>
              </a:ext>
            </a:extLst>
          </p:cNvPr>
          <p:cNvSpPr txBox="1"/>
          <p:nvPr/>
        </p:nvSpPr>
        <p:spPr>
          <a:xfrm>
            <a:off x="9526716" y="6638441"/>
            <a:ext cx="357790" cy="246221"/>
          </a:xfrm>
          <a:prstGeom prst="rect">
            <a:avLst/>
          </a:prstGeom>
          <a:noFill/>
        </p:spPr>
        <p:txBody>
          <a:bodyPr wrap="none" rtlCol="0">
            <a:spAutoFit/>
          </a:bodyPr>
          <a:lstStyle/>
          <a:p>
            <a:pPr algn="r"/>
            <a:r>
              <a:rPr kumimoji="1" lang="en-US" altLang="ja-JP" sz="1000" b="1" dirty="0">
                <a:solidFill>
                  <a:srgbClr val="E0232F"/>
                </a:solidFill>
                <a:latin typeface="Meiryo" panose="020B0604030504040204" pitchFamily="34" charset="-128"/>
                <a:ea typeface="Meiryo" panose="020B0604030504040204" pitchFamily="34" charset="-128"/>
              </a:rPr>
              <a:t>06</a:t>
            </a:r>
            <a:endParaRPr kumimoji="1" lang="ja-JP" altLang="en-US" sz="1000" b="1" dirty="0">
              <a:solidFill>
                <a:srgbClr val="E0232F"/>
              </a:solidFill>
              <a:latin typeface="Meiryo" panose="020B0604030504040204" pitchFamily="34" charset="-128"/>
              <a:ea typeface="Meiryo" panose="020B0604030504040204" pitchFamily="34" charset="-128"/>
            </a:endParaRPr>
          </a:p>
        </p:txBody>
      </p:sp>
      <p:grpSp>
        <p:nvGrpSpPr>
          <p:cNvPr id="11" name="グループ化 10">
            <a:extLst>
              <a:ext uri="{FF2B5EF4-FFF2-40B4-BE49-F238E27FC236}">
                <a16:creationId xmlns:a16="http://schemas.microsoft.com/office/drawing/2014/main" id="{42D1ED4D-0E84-6876-B0D9-6505B757310D}"/>
              </a:ext>
            </a:extLst>
          </p:cNvPr>
          <p:cNvGrpSpPr/>
          <p:nvPr/>
        </p:nvGrpSpPr>
        <p:grpSpPr>
          <a:xfrm>
            <a:off x="2518262" y="5571138"/>
            <a:ext cx="2399452" cy="547250"/>
            <a:chOff x="804141" y="5982077"/>
            <a:chExt cx="3382642" cy="771487"/>
          </a:xfrm>
        </p:grpSpPr>
        <p:pic>
          <p:nvPicPr>
            <p:cNvPr id="144" name="図 143">
              <a:extLst>
                <a:ext uri="{FF2B5EF4-FFF2-40B4-BE49-F238E27FC236}">
                  <a16:creationId xmlns:a16="http://schemas.microsoft.com/office/drawing/2014/main" id="{44F5B355-6A92-69F7-606F-39F611EA3951}"/>
                </a:ext>
              </a:extLst>
            </p:cNvPr>
            <p:cNvPicPr>
              <a:picLocks noChangeAspect="1"/>
            </p:cNvPicPr>
            <p:nvPr/>
          </p:nvPicPr>
          <p:blipFill rotWithShape="1">
            <a:blip r:embed="rId25" cstate="print">
              <a:extLst>
                <a:ext uri="{28A0092B-C50C-407E-A947-70E740481C1C}">
                  <a14:useLocalDpi xmlns:a14="http://schemas.microsoft.com/office/drawing/2010/main"/>
                </a:ext>
              </a:extLst>
            </a:blip>
            <a:srcRect/>
            <a:stretch/>
          </p:blipFill>
          <p:spPr>
            <a:xfrm>
              <a:off x="1678649" y="5982077"/>
              <a:ext cx="802463" cy="717241"/>
            </a:xfrm>
            <a:prstGeom prst="rect">
              <a:avLst/>
            </a:prstGeom>
          </p:spPr>
        </p:pic>
        <p:sp>
          <p:nvSpPr>
            <p:cNvPr id="145" name="テキスト ボックス 144">
              <a:extLst>
                <a:ext uri="{FF2B5EF4-FFF2-40B4-BE49-F238E27FC236}">
                  <a16:creationId xmlns:a16="http://schemas.microsoft.com/office/drawing/2014/main" id="{A7B3E194-838E-42BB-2EED-0DD6F82064BF}"/>
                </a:ext>
              </a:extLst>
            </p:cNvPr>
            <p:cNvSpPr txBox="1"/>
            <p:nvPr/>
          </p:nvSpPr>
          <p:spPr>
            <a:xfrm>
              <a:off x="1810731" y="6231691"/>
              <a:ext cx="453972" cy="25391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写真</a:t>
              </a:r>
              <a:endParaRPr kumimoji="1" lang="ja-JP" altLang="en-US" sz="105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pic>
          <p:nvPicPr>
            <p:cNvPr id="148" name="図 147">
              <a:extLst>
                <a:ext uri="{FF2B5EF4-FFF2-40B4-BE49-F238E27FC236}">
                  <a16:creationId xmlns:a16="http://schemas.microsoft.com/office/drawing/2014/main" id="{F2CE5136-AB65-BB63-5F83-18656065BE9E}"/>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a:stretch/>
          </p:blipFill>
          <p:spPr>
            <a:xfrm>
              <a:off x="2413073" y="6035950"/>
              <a:ext cx="894644" cy="717614"/>
            </a:xfrm>
            <a:prstGeom prst="rect">
              <a:avLst/>
            </a:prstGeom>
          </p:spPr>
        </p:pic>
        <p:sp>
          <p:nvSpPr>
            <p:cNvPr id="149" name="テキスト ボックス 148">
              <a:extLst>
                <a:ext uri="{FF2B5EF4-FFF2-40B4-BE49-F238E27FC236}">
                  <a16:creationId xmlns:a16="http://schemas.microsoft.com/office/drawing/2014/main" id="{54574348-B317-C832-A9B3-5A90CBCC9FAF}"/>
                </a:ext>
              </a:extLst>
            </p:cNvPr>
            <p:cNvSpPr txBox="1"/>
            <p:nvPr/>
          </p:nvSpPr>
          <p:spPr>
            <a:xfrm>
              <a:off x="2477116" y="6228441"/>
              <a:ext cx="766557" cy="246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WEB</a:t>
              </a:r>
              <a:r>
                <a:rPr kumimoji="1" lang="ja-JP" altLang="en-US" sz="10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サイト</a:t>
              </a:r>
              <a:endParaRPr kumimoji="1" lang="ja-JP" altLang="en-US" sz="10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pic>
          <p:nvPicPr>
            <p:cNvPr id="150" name="図 149">
              <a:extLst>
                <a:ext uri="{FF2B5EF4-FFF2-40B4-BE49-F238E27FC236}">
                  <a16:creationId xmlns:a16="http://schemas.microsoft.com/office/drawing/2014/main" id="{39EA162B-3575-8E50-63A7-43716748ED61}"/>
                </a:ext>
              </a:extLst>
            </p:cNvPr>
            <p:cNvPicPr>
              <a:picLocks noChangeAspect="1"/>
            </p:cNvPicPr>
            <p:nvPr/>
          </p:nvPicPr>
          <p:blipFill rotWithShape="1">
            <a:blip r:embed="rId27" cstate="print">
              <a:extLst>
                <a:ext uri="{28A0092B-C50C-407E-A947-70E740481C1C}">
                  <a14:useLocalDpi xmlns:a14="http://schemas.microsoft.com/office/drawing/2010/main"/>
                </a:ext>
              </a:extLst>
            </a:blip>
            <a:srcRect/>
            <a:stretch/>
          </p:blipFill>
          <p:spPr>
            <a:xfrm>
              <a:off x="804141" y="6060424"/>
              <a:ext cx="869708" cy="620988"/>
            </a:xfrm>
            <a:prstGeom prst="rect">
              <a:avLst/>
            </a:prstGeom>
          </p:spPr>
        </p:pic>
        <p:sp>
          <p:nvSpPr>
            <p:cNvPr id="151" name="テキスト ボックス 150">
              <a:extLst>
                <a:ext uri="{FF2B5EF4-FFF2-40B4-BE49-F238E27FC236}">
                  <a16:creationId xmlns:a16="http://schemas.microsoft.com/office/drawing/2014/main" id="{D66F0925-BEF1-6FC2-C6C5-F3C341646ECE}"/>
                </a:ext>
              </a:extLst>
            </p:cNvPr>
            <p:cNvSpPr txBox="1"/>
            <p:nvPr/>
          </p:nvSpPr>
          <p:spPr>
            <a:xfrm>
              <a:off x="867840" y="6221118"/>
              <a:ext cx="737703" cy="246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パンフレット</a:t>
              </a:r>
            </a:p>
          </p:txBody>
        </p:sp>
        <p:pic>
          <p:nvPicPr>
            <p:cNvPr id="152" name="図 151">
              <a:extLst>
                <a:ext uri="{FF2B5EF4-FFF2-40B4-BE49-F238E27FC236}">
                  <a16:creationId xmlns:a16="http://schemas.microsoft.com/office/drawing/2014/main" id="{E425752C-C66A-A8A9-B18C-2C03B7B56420}"/>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3361348" y="6079814"/>
              <a:ext cx="825435" cy="579731"/>
            </a:xfrm>
            <a:prstGeom prst="rect">
              <a:avLst/>
            </a:prstGeom>
          </p:spPr>
        </p:pic>
        <p:sp>
          <p:nvSpPr>
            <p:cNvPr id="155" name="テキスト ボックス 154">
              <a:extLst>
                <a:ext uri="{FF2B5EF4-FFF2-40B4-BE49-F238E27FC236}">
                  <a16:creationId xmlns:a16="http://schemas.microsoft.com/office/drawing/2014/main" id="{DD9FAE5E-6A19-598F-E217-AB09CA9C01FA}"/>
                </a:ext>
              </a:extLst>
            </p:cNvPr>
            <p:cNvSpPr txBox="1"/>
            <p:nvPr/>
          </p:nvSpPr>
          <p:spPr>
            <a:xfrm>
              <a:off x="3548466" y="6228441"/>
              <a:ext cx="453970" cy="25391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動画</a:t>
              </a:r>
              <a:endParaRPr kumimoji="1" lang="ja-JP" altLang="en-US" sz="105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grpSp>
      <p:grpSp>
        <p:nvGrpSpPr>
          <p:cNvPr id="3" name="グループ化 2">
            <a:extLst>
              <a:ext uri="{FF2B5EF4-FFF2-40B4-BE49-F238E27FC236}">
                <a16:creationId xmlns:a16="http://schemas.microsoft.com/office/drawing/2014/main" id="{1D47C5F8-536E-DC1A-737C-6D83A34D4A12}"/>
              </a:ext>
            </a:extLst>
          </p:cNvPr>
          <p:cNvGrpSpPr/>
          <p:nvPr/>
        </p:nvGrpSpPr>
        <p:grpSpPr>
          <a:xfrm>
            <a:off x="5135650" y="5531771"/>
            <a:ext cx="1128976" cy="703184"/>
            <a:chOff x="1245074" y="3144934"/>
            <a:chExt cx="1857948" cy="1157224"/>
          </a:xfrm>
        </p:grpSpPr>
        <p:pic>
          <p:nvPicPr>
            <p:cNvPr id="8" name="図 7">
              <a:extLst>
                <a:ext uri="{FF2B5EF4-FFF2-40B4-BE49-F238E27FC236}">
                  <a16:creationId xmlns:a16="http://schemas.microsoft.com/office/drawing/2014/main" id="{08B99E49-2A98-A895-79EE-523DED2271DE}"/>
                </a:ext>
              </a:extLst>
            </p:cNvPr>
            <p:cNvPicPr>
              <a:picLocks noChangeAspect="1"/>
            </p:cNvPicPr>
            <p:nvPr/>
          </p:nvPicPr>
          <p:blipFill rotWithShape="1">
            <a:blip r:embed="rId29" cstate="print">
              <a:extLst>
                <a:ext uri="{28A0092B-C50C-407E-A947-70E740481C1C}">
                  <a14:useLocalDpi xmlns:a14="http://schemas.microsoft.com/office/drawing/2010/main"/>
                </a:ext>
              </a:extLst>
            </a:blip>
            <a:srcRect/>
            <a:stretch/>
          </p:blipFill>
          <p:spPr>
            <a:xfrm>
              <a:off x="1245074" y="3144934"/>
              <a:ext cx="1857948" cy="1157224"/>
            </a:xfrm>
            <a:prstGeom prst="rect">
              <a:avLst/>
            </a:prstGeom>
          </p:spPr>
        </p:pic>
        <p:sp>
          <p:nvSpPr>
            <p:cNvPr id="60" name="円/楕円 59">
              <a:extLst>
                <a:ext uri="{FF2B5EF4-FFF2-40B4-BE49-F238E27FC236}">
                  <a16:creationId xmlns:a16="http://schemas.microsoft.com/office/drawing/2014/main" id="{72F5466C-B9E8-F766-33E7-F2DFF98C6D88}"/>
                </a:ext>
              </a:extLst>
            </p:cNvPr>
            <p:cNvSpPr/>
            <p:nvPr/>
          </p:nvSpPr>
          <p:spPr>
            <a:xfrm>
              <a:off x="1982515" y="3509559"/>
              <a:ext cx="358188" cy="368973"/>
            </a:xfrm>
            <a:prstGeom prst="ellipse">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46FCA372-F50B-DCB3-CAE7-C257888C374A}"/>
                </a:ext>
              </a:extLst>
            </p:cNvPr>
            <p:cNvSpPr/>
            <p:nvPr/>
          </p:nvSpPr>
          <p:spPr>
            <a:xfrm rot="5400000">
              <a:off x="2076006" y="3588169"/>
              <a:ext cx="241077" cy="201749"/>
            </a:xfrm>
            <a:prstGeom prst="triangle">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7" name="グループ化 156">
            <a:extLst>
              <a:ext uri="{FF2B5EF4-FFF2-40B4-BE49-F238E27FC236}">
                <a16:creationId xmlns:a16="http://schemas.microsoft.com/office/drawing/2014/main" id="{2A8AD6B2-51BF-A700-07B2-DA56B71304CE}"/>
              </a:ext>
            </a:extLst>
          </p:cNvPr>
          <p:cNvGrpSpPr/>
          <p:nvPr/>
        </p:nvGrpSpPr>
        <p:grpSpPr>
          <a:xfrm>
            <a:off x="2099395" y="1996758"/>
            <a:ext cx="1159817" cy="200055"/>
            <a:chOff x="-1300890" y="2511214"/>
            <a:chExt cx="1159817" cy="200055"/>
          </a:xfrm>
        </p:grpSpPr>
        <p:pic>
          <p:nvPicPr>
            <p:cNvPr id="18" name="Picture 8" descr="色塗りできる動画アイコン【赤】のイラスト|ぬれよん-ぬれるフリーイラスト さん">
              <a:extLst>
                <a:ext uri="{FF2B5EF4-FFF2-40B4-BE49-F238E27FC236}">
                  <a16:creationId xmlns:a16="http://schemas.microsoft.com/office/drawing/2014/main" id="{21617C84-5288-E040-47E5-B4F57BC1C2A5}"/>
                </a:ext>
              </a:extLst>
            </p:cNvPr>
            <p:cNvPicPr>
              <a:picLocks noChangeAspect="1" noChangeArrowheads="1"/>
            </p:cNvPicPr>
            <p:nvPr/>
          </p:nvPicPr>
          <p:blipFill rotWithShape="1">
            <a:blip r:embed="rId30" cstate="print">
              <a:alphaModFix amt="51000"/>
              <a:extLst>
                <a:ext uri="{28A0092B-C50C-407E-A947-70E740481C1C}">
                  <a14:useLocalDpi xmlns:a14="http://schemas.microsoft.com/office/drawing/2010/main"/>
                </a:ext>
              </a:extLst>
            </a:blip>
            <a:srcRect/>
            <a:stretch/>
          </p:blipFill>
          <p:spPr bwMode="auto">
            <a:xfrm rot="5400000">
              <a:off x="-1300890" y="2535402"/>
              <a:ext cx="134821" cy="134821"/>
            </a:xfrm>
            <a:prstGeom prst="ellipse">
              <a:avLst/>
            </a:prstGeom>
            <a:noFill/>
            <a:extLst>
              <a:ext uri="{909E8E84-426E-40DD-AFC4-6F175D3DCCD1}">
                <a14:hiddenFill xmlns:a14="http://schemas.microsoft.com/office/drawing/2010/main">
                  <a:solidFill>
                    <a:srgbClr val="FFFFFF"/>
                  </a:solidFill>
                </a14:hiddenFill>
              </a:ext>
            </a:extLst>
          </p:spPr>
        </p:pic>
        <p:sp>
          <p:nvSpPr>
            <p:cNvPr id="128" name="テキスト ボックス 127">
              <a:extLst>
                <a:ext uri="{FF2B5EF4-FFF2-40B4-BE49-F238E27FC236}">
                  <a16:creationId xmlns:a16="http://schemas.microsoft.com/office/drawing/2014/main" id="{A869D45C-0997-8F43-810A-7B16CA8B295F}"/>
                </a:ext>
              </a:extLst>
            </p:cNvPr>
            <p:cNvSpPr txBox="1"/>
            <p:nvPr/>
          </p:nvSpPr>
          <p:spPr>
            <a:xfrm>
              <a:off x="-1225024" y="2511214"/>
              <a:ext cx="1083951"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動画視聴</a:t>
              </a:r>
              <a:r>
                <a:rPr lang="ja-JP" altLang="en-US" sz="700" dirty="0">
                  <a:solidFill>
                    <a:prstClr val="black"/>
                  </a:solidFill>
                  <a:latin typeface="Meiryo" panose="020B0604030504040204" pitchFamily="34" charset="-128"/>
                  <a:ea typeface="Meiryo" panose="020B0604030504040204" pitchFamily="34" charset="-128"/>
                </a:rPr>
                <a:t>は</a:t>
              </a:r>
              <a:r>
                <a:rPr lang="en-US" altLang="ja-JP" sz="700" dirty="0">
                  <a:solidFill>
                    <a:prstClr val="black"/>
                  </a:solidFill>
                  <a:latin typeface="Meiryo" panose="020B0604030504040204" pitchFamily="34" charset="-128"/>
                  <a:ea typeface="Meiryo" panose="020B0604030504040204" pitchFamily="34" charset="-128"/>
                </a:rPr>
                <a:t>URL</a:t>
              </a:r>
              <a:r>
                <a:rPr lang="ja-JP" altLang="en-US" sz="700" dirty="0">
                  <a:solidFill>
                    <a:prstClr val="black"/>
                  </a:solidFill>
                  <a:latin typeface="Meiryo" panose="020B0604030504040204" pitchFamily="34" charset="-128"/>
                  <a:ea typeface="Meiryo" panose="020B0604030504040204" pitchFamily="34" charset="-128"/>
                </a:rPr>
                <a:t>を</a:t>
              </a:r>
              <a:r>
                <a:rPr lang="en-US" altLang="ja-JP" sz="700" dirty="0">
                  <a:solidFill>
                    <a:prstClr val="black"/>
                  </a:solidFill>
                  <a:latin typeface="Meiryo" panose="020B0604030504040204" pitchFamily="34" charset="-128"/>
                  <a:ea typeface="Meiryo" panose="020B0604030504040204" pitchFamily="34" charset="-128"/>
                </a:rPr>
                <a:t>click</a:t>
              </a:r>
              <a:endPar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grpSp>
      <p:grpSp>
        <p:nvGrpSpPr>
          <p:cNvPr id="159" name="グループ化 158">
            <a:extLst>
              <a:ext uri="{FF2B5EF4-FFF2-40B4-BE49-F238E27FC236}">
                <a16:creationId xmlns:a16="http://schemas.microsoft.com/office/drawing/2014/main" id="{10AF7994-75A1-16E4-E9D4-83B7B234A12D}"/>
              </a:ext>
            </a:extLst>
          </p:cNvPr>
          <p:cNvGrpSpPr/>
          <p:nvPr/>
        </p:nvGrpSpPr>
        <p:grpSpPr>
          <a:xfrm>
            <a:off x="5185336" y="1996758"/>
            <a:ext cx="1159817" cy="200055"/>
            <a:chOff x="-1300890" y="2511214"/>
            <a:chExt cx="1159817" cy="200055"/>
          </a:xfrm>
        </p:grpSpPr>
        <p:pic>
          <p:nvPicPr>
            <p:cNvPr id="165" name="Picture 8" descr="色塗りできる動画アイコン【赤】のイラスト|ぬれよん-ぬれるフリーイラスト さん">
              <a:extLst>
                <a:ext uri="{FF2B5EF4-FFF2-40B4-BE49-F238E27FC236}">
                  <a16:creationId xmlns:a16="http://schemas.microsoft.com/office/drawing/2014/main" id="{824C5F43-400F-2872-BB67-1C4B016DDE13}"/>
                </a:ext>
              </a:extLst>
            </p:cNvPr>
            <p:cNvPicPr>
              <a:picLocks noChangeAspect="1" noChangeArrowheads="1"/>
            </p:cNvPicPr>
            <p:nvPr/>
          </p:nvPicPr>
          <p:blipFill rotWithShape="1">
            <a:blip r:embed="rId30" cstate="print">
              <a:alphaModFix amt="51000"/>
              <a:extLst>
                <a:ext uri="{28A0092B-C50C-407E-A947-70E740481C1C}">
                  <a14:useLocalDpi xmlns:a14="http://schemas.microsoft.com/office/drawing/2010/main"/>
                </a:ext>
              </a:extLst>
            </a:blip>
            <a:srcRect/>
            <a:stretch/>
          </p:blipFill>
          <p:spPr bwMode="auto">
            <a:xfrm rot="5400000">
              <a:off x="-1300890" y="2535402"/>
              <a:ext cx="134821" cy="134821"/>
            </a:xfrm>
            <a:prstGeom prst="ellipse">
              <a:avLst/>
            </a:prstGeom>
            <a:noFill/>
            <a:extLst>
              <a:ext uri="{909E8E84-426E-40DD-AFC4-6F175D3DCCD1}">
                <a14:hiddenFill xmlns:a14="http://schemas.microsoft.com/office/drawing/2010/main">
                  <a:solidFill>
                    <a:srgbClr val="FFFFFF"/>
                  </a:solidFill>
                </a14:hiddenFill>
              </a:ext>
            </a:extLst>
          </p:spPr>
        </p:pic>
        <p:sp>
          <p:nvSpPr>
            <p:cNvPr id="166" name="テキスト ボックス 165">
              <a:extLst>
                <a:ext uri="{FF2B5EF4-FFF2-40B4-BE49-F238E27FC236}">
                  <a16:creationId xmlns:a16="http://schemas.microsoft.com/office/drawing/2014/main" id="{79F9EC1E-0991-0E95-E3AB-1CA13EDB8722}"/>
                </a:ext>
              </a:extLst>
            </p:cNvPr>
            <p:cNvSpPr txBox="1"/>
            <p:nvPr/>
          </p:nvSpPr>
          <p:spPr>
            <a:xfrm>
              <a:off x="-1225024" y="2511214"/>
              <a:ext cx="1083951"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動画視聴</a:t>
              </a:r>
              <a:r>
                <a:rPr lang="ja-JP" altLang="en-US" sz="700" dirty="0">
                  <a:solidFill>
                    <a:prstClr val="black"/>
                  </a:solidFill>
                  <a:latin typeface="Meiryo" panose="020B0604030504040204" pitchFamily="34" charset="-128"/>
                  <a:ea typeface="Meiryo" panose="020B0604030504040204" pitchFamily="34" charset="-128"/>
                </a:rPr>
                <a:t>は</a:t>
              </a:r>
              <a:r>
                <a:rPr lang="en-US" altLang="ja-JP" sz="700" dirty="0">
                  <a:solidFill>
                    <a:prstClr val="black"/>
                  </a:solidFill>
                  <a:latin typeface="Meiryo" panose="020B0604030504040204" pitchFamily="34" charset="-128"/>
                  <a:ea typeface="Meiryo" panose="020B0604030504040204" pitchFamily="34" charset="-128"/>
                </a:rPr>
                <a:t>URL</a:t>
              </a:r>
              <a:r>
                <a:rPr lang="ja-JP" altLang="en-US" sz="700" dirty="0">
                  <a:solidFill>
                    <a:prstClr val="black"/>
                  </a:solidFill>
                  <a:latin typeface="Meiryo" panose="020B0604030504040204" pitchFamily="34" charset="-128"/>
                  <a:ea typeface="Meiryo" panose="020B0604030504040204" pitchFamily="34" charset="-128"/>
                </a:rPr>
                <a:t>を</a:t>
              </a:r>
              <a:r>
                <a:rPr lang="en-US" altLang="ja-JP" sz="700" dirty="0">
                  <a:solidFill>
                    <a:prstClr val="black"/>
                  </a:solidFill>
                  <a:latin typeface="Meiryo" panose="020B0604030504040204" pitchFamily="34" charset="-128"/>
                  <a:ea typeface="Meiryo" panose="020B0604030504040204" pitchFamily="34" charset="-128"/>
                </a:rPr>
                <a:t>click</a:t>
              </a:r>
              <a:endPar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grpSp>
      <p:grpSp>
        <p:nvGrpSpPr>
          <p:cNvPr id="167" name="グループ化 166">
            <a:extLst>
              <a:ext uri="{FF2B5EF4-FFF2-40B4-BE49-F238E27FC236}">
                <a16:creationId xmlns:a16="http://schemas.microsoft.com/office/drawing/2014/main" id="{DEA782DA-8409-48FA-93E5-49C32AD2D39F}"/>
              </a:ext>
            </a:extLst>
          </p:cNvPr>
          <p:cNvGrpSpPr/>
          <p:nvPr/>
        </p:nvGrpSpPr>
        <p:grpSpPr>
          <a:xfrm>
            <a:off x="8201460" y="1996758"/>
            <a:ext cx="1159817" cy="200055"/>
            <a:chOff x="-1300890" y="2511214"/>
            <a:chExt cx="1159817" cy="200055"/>
          </a:xfrm>
        </p:grpSpPr>
        <p:pic>
          <p:nvPicPr>
            <p:cNvPr id="168" name="Picture 8" descr="色塗りできる動画アイコン【赤】のイラスト|ぬれよん-ぬれるフリーイラスト さん">
              <a:extLst>
                <a:ext uri="{FF2B5EF4-FFF2-40B4-BE49-F238E27FC236}">
                  <a16:creationId xmlns:a16="http://schemas.microsoft.com/office/drawing/2014/main" id="{C973A5FC-4D1F-3935-5126-D9CB72ED90F2}"/>
                </a:ext>
              </a:extLst>
            </p:cNvPr>
            <p:cNvPicPr>
              <a:picLocks noChangeAspect="1" noChangeArrowheads="1"/>
            </p:cNvPicPr>
            <p:nvPr/>
          </p:nvPicPr>
          <p:blipFill rotWithShape="1">
            <a:blip r:embed="rId30" cstate="print">
              <a:alphaModFix amt="51000"/>
              <a:extLst>
                <a:ext uri="{28A0092B-C50C-407E-A947-70E740481C1C}">
                  <a14:useLocalDpi xmlns:a14="http://schemas.microsoft.com/office/drawing/2010/main"/>
                </a:ext>
              </a:extLst>
            </a:blip>
            <a:srcRect/>
            <a:stretch/>
          </p:blipFill>
          <p:spPr bwMode="auto">
            <a:xfrm rot="5400000">
              <a:off x="-1300890" y="2535402"/>
              <a:ext cx="134821" cy="134821"/>
            </a:xfrm>
            <a:prstGeom prst="ellipse">
              <a:avLst/>
            </a:prstGeom>
            <a:noFill/>
            <a:extLst>
              <a:ext uri="{909E8E84-426E-40DD-AFC4-6F175D3DCCD1}">
                <a14:hiddenFill xmlns:a14="http://schemas.microsoft.com/office/drawing/2010/main">
                  <a:solidFill>
                    <a:srgbClr val="FFFFFF"/>
                  </a:solidFill>
                </a14:hiddenFill>
              </a:ext>
            </a:extLst>
          </p:spPr>
        </p:pic>
        <p:sp>
          <p:nvSpPr>
            <p:cNvPr id="169" name="テキスト ボックス 168">
              <a:extLst>
                <a:ext uri="{FF2B5EF4-FFF2-40B4-BE49-F238E27FC236}">
                  <a16:creationId xmlns:a16="http://schemas.microsoft.com/office/drawing/2014/main" id="{009C2380-7EFF-F3E9-0A06-0CC94701605E}"/>
                </a:ext>
              </a:extLst>
            </p:cNvPr>
            <p:cNvSpPr txBox="1"/>
            <p:nvPr/>
          </p:nvSpPr>
          <p:spPr>
            <a:xfrm>
              <a:off x="-1225024" y="2511214"/>
              <a:ext cx="1083951"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動画視聴</a:t>
              </a:r>
              <a:r>
                <a:rPr lang="ja-JP" altLang="en-US" sz="700" dirty="0">
                  <a:solidFill>
                    <a:prstClr val="black"/>
                  </a:solidFill>
                  <a:latin typeface="Meiryo" panose="020B0604030504040204" pitchFamily="34" charset="-128"/>
                  <a:ea typeface="Meiryo" panose="020B0604030504040204" pitchFamily="34" charset="-128"/>
                </a:rPr>
                <a:t>は</a:t>
              </a:r>
              <a:r>
                <a:rPr lang="en-US" altLang="ja-JP" sz="700" dirty="0">
                  <a:solidFill>
                    <a:prstClr val="black"/>
                  </a:solidFill>
                  <a:latin typeface="Meiryo" panose="020B0604030504040204" pitchFamily="34" charset="-128"/>
                  <a:ea typeface="Meiryo" panose="020B0604030504040204" pitchFamily="34" charset="-128"/>
                </a:rPr>
                <a:t>URL</a:t>
              </a:r>
              <a:r>
                <a:rPr lang="ja-JP" altLang="en-US" sz="700" dirty="0">
                  <a:solidFill>
                    <a:prstClr val="black"/>
                  </a:solidFill>
                  <a:latin typeface="Meiryo" panose="020B0604030504040204" pitchFamily="34" charset="-128"/>
                  <a:ea typeface="Meiryo" panose="020B0604030504040204" pitchFamily="34" charset="-128"/>
                </a:rPr>
                <a:t>を</a:t>
              </a:r>
              <a:r>
                <a:rPr lang="en-US" altLang="ja-JP" sz="700" dirty="0">
                  <a:solidFill>
                    <a:prstClr val="black"/>
                  </a:solidFill>
                  <a:latin typeface="Meiryo" panose="020B0604030504040204" pitchFamily="34" charset="-128"/>
                  <a:ea typeface="Meiryo" panose="020B0604030504040204" pitchFamily="34" charset="-128"/>
                </a:rPr>
                <a:t>click</a:t>
              </a:r>
              <a:endPar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grpSp>
      <p:grpSp>
        <p:nvGrpSpPr>
          <p:cNvPr id="179" name="グループ化 178">
            <a:extLst>
              <a:ext uri="{FF2B5EF4-FFF2-40B4-BE49-F238E27FC236}">
                <a16:creationId xmlns:a16="http://schemas.microsoft.com/office/drawing/2014/main" id="{3306473D-BC1F-A4C5-B586-71D4E027469D}"/>
              </a:ext>
            </a:extLst>
          </p:cNvPr>
          <p:cNvGrpSpPr/>
          <p:nvPr/>
        </p:nvGrpSpPr>
        <p:grpSpPr>
          <a:xfrm>
            <a:off x="2110804" y="3797311"/>
            <a:ext cx="1159817" cy="200055"/>
            <a:chOff x="-1300890" y="2511214"/>
            <a:chExt cx="1159817" cy="200055"/>
          </a:xfrm>
        </p:grpSpPr>
        <p:pic>
          <p:nvPicPr>
            <p:cNvPr id="180" name="Picture 8" descr="色塗りできる動画アイコン【赤】のイラスト|ぬれよん-ぬれるフリーイラスト さん">
              <a:extLst>
                <a:ext uri="{FF2B5EF4-FFF2-40B4-BE49-F238E27FC236}">
                  <a16:creationId xmlns:a16="http://schemas.microsoft.com/office/drawing/2014/main" id="{2AB1438E-6F04-794B-8CA2-3B68390003D1}"/>
                </a:ext>
              </a:extLst>
            </p:cNvPr>
            <p:cNvPicPr>
              <a:picLocks noChangeAspect="1" noChangeArrowheads="1"/>
            </p:cNvPicPr>
            <p:nvPr/>
          </p:nvPicPr>
          <p:blipFill rotWithShape="1">
            <a:blip r:embed="rId30" cstate="print">
              <a:alphaModFix amt="51000"/>
              <a:extLst>
                <a:ext uri="{28A0092B-C50C-407E-A947-70E740481C1C}">
                  <a14:useLocalDpi xmlns:a14="http://schemas.microsoft.com/office/drawing/2010/main"/>
                </a:ext>
              </a:extLst>
            </a:blip>
            <a:srcRect/>
            <a:stretch/>
          </p:blipFill>
          <p:spPr bwMode="auto">
            <a:xfrm rot="5400000">
              <a:off x="-1300890" y="2535402"/>
              <a:ext cx="134821" cy="134821"/>
            </a:xfrm>
            <a:prstGeom prst="ellipse">
              <a:avLst/>
            </a:prstGeom>
            <a:noFill/>
            <a:extLst>
              <a:ext uri="{909E8E84-426E-40DD-AFC4-6F175D3DCCD1}">
                <a14:hiddenFill xmlns:a14="http://schemas.microsoft.com/office/drawing/2010/main">
                  <a:solidFill>
                    <a:srgbClr val="FFFFFF"/>
                  </a:solidFill>
                </a14:hiddenFill>
              </a:ext>
            </a:extLst>
          </p:spPr>
        </p:pic>
        <p:sp>
          <p:nvSpPr>
            <p:cNvPr id="181" name="テキスト ボックス 180">
              <a:extLst>
                <a:ext uri="{FF2B5EF4-FFF2-40B4-BE49-F238E27FC236}">
                  <a16:creationId xmlns:a16="http://schemas.microsoft.com/office/drawing/2014/main" id="{9DF29BE9-379C-408B-5CFB-0D41AFE82AE6}"/>
                </a:ext>
              </a:extLst>
            </p:cNvPr>
            <p:cNvSpPr txBox="1"/>
            <p:nvPr/>
          </p:nvSpPr>
          <p:spPr>
            <a:xfrm>
              <a:off x="-1225024" y="2511214"/>
              <a:ext cx="1083951"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動画視聴</a:t>
              </a:r>
              <a:r>
                <a:rPr lang="ja-JP" altLang="en-US" sz="700" dirty="0">
                  <a:solidFill>
                    <a:prstClr val="black"/>
                  </a:solidFill>
                  <a:latin typeface="Meiryo" panose="020B0604030504040204" pitchFamily="34" charset="-128"/>
                  <a:ea typeface="Meiryo" panose="020B0604030504040204" pitchFamily="34" charset="-128"/>
                </a:rPr>
                <a:t>は</a:t>
              </a:r>
              <a:r>
                <a:rPr lang="en-US" altLang="ja-JP" sz="700" dirty="0">
                  <a:solidFill>
                    <a:prstClr val="black"/>
                  </a:solidFill>
                  <a:latin typeface="Meiryo" panose="020B0604030504040204" pitchFamily="34" charset="-128"/>
                  <a:ea typeface="Meiryo" panose="020B0604030504040204" pitchFamily="34" charset="-128"/>
                </a:rPr>
                <a:t>URL</a:t>
              </a:r>
              <a:r>
                <a:rPr lang="ja-JP" altLang="en-US" sz="700" dirty="0">
                  <a:solidFill>
                    <a:prstClr val="black"/>
                  </a:solidFill>
                  <a:latin typeface="Meiryo" panose="020B0604030504040204" pitchFamily="34" charset="-128"/>
                  <a:ea typeface="Meiryo" panose="020B0604030504040204" pitchFamily="34" charset="-128"/>
                </a:rPr>
                <a:t>を</a:t>
              </a:r>
              <a:r>
                <a:rPr lang="en-US" altLang="ja-JP" sz="700" dirty="0">
                  <a:solidFill>
                    <a:prstClr val="black"/>
                  </a:solidFill>
                  <a:latin typeface="Meiryo" panose="020B0604030504040204" pitchFamily="34" charset="-128"/>
                  <a:ea typeface="Meiryo" panose="020B0604030504040204" pitchFamily="34" charset="-128"/>
                </a:rPr>
                <a:t>click</a:t>
              </a:r>
              <a:endPar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grpSp>
      <p:grpSp>
        <p:nvGrpSpPr>
          <p:cNvPr id="182" name="グループ化 181">
            <a:extLst>
              <a:ext uri="{FF2B5EF4-FFF2-40B4-BE49-F238E27FC236}">
                <a16:creationId xmlns:a16="http://schemas.microsoft.com/office/drawing/2014/main" id="{A9C217B4-BDF5-EDBD-301B-82BD8D218F7F}"/>
              </a:ext>
            </a:extLst>
          </p:cNvPr>
          <p:cNvGrpSpPr/>
          <p:nvPr/>
        </p:nvGrpSpPr>
        <p:grpSpPr>
          <a:xfrm>
            <a:off x="5196745" y="3797311"/>
            <a:ext cx="1159817" cy="200055"/>
            <a:chOff x="-1300890" y="2511214"/>
            <a:chExt cx="1159817" cy="200055"/>
          </a:xfrm>
        </p:grpSpPr>
        <p:pic>
          <p:nvPicPr>
            <p:cNvPr id="183" name="Picture 8" descr="色塗りできる動画アイコン【赤】のイラスト|ぬれよん-ぬれるフリーイラスト さん">
              <a:extLst>
                <a:ext uri="{FF2B5EF4-FFF2-40B4-BE49-F238E27FC236}">
                  <a16:creationId xmlns:a16="http://schemas.microsoft.com/office/drawing/2014/main" id="{4A110D77-967B-53E8-3767-2896B5C7AFA0}"/>
                </a:ext>
              </a:extLst>
            </p:cNvPr>
            <p:cNvPicPr>
              <a:picLocks noChangeAspect="1" noChangeArrowheads="1"/>
            </p:cNvPicPr>
            <p:nvPr/>
          </p:nvPicPr>
          <p:blipFill rotWithShape="1">
            <a:blip r:embed="rId30" cstate="print">
              <a:alphaModFix amt="51000"/>
              <a:extLst>
                <a:ext uri="{28A0092B-C50C-407E-A947-70E740481C1C}">
                  <a14:useLocalDpi xmlns:a14="http://schemas.microsoft.com/office/drawing/2010/main"/>
                </a:ext>
              </a:extLst>
            </a:blip>
            <a:srcRect/>
            <a:stretch/>
          </p:blipFill>
          <p:spPr bwMode="auto">
            <a:xfrm rot="5400000">
              <a:off x="-1300890" y="2535402"/>
              <a:ext cx="134821" cy="134821"/>
            </a:xfrm>
            <a:prstGeom prst="ellipse">
              <a:avLst/>
            </a:prstGeom>
            <a:noFill/>
            <a:extLst>
              <a:ext uri="{909E8E84-426E-40DD-AFC4-6F175D3DCCD1}">
                <a14:hiddenFill xmlns:a14="http://schemas.microsoft.com/office/drawing/2010/main">
                  <a:solidFill>
                    <a:srgbClr val="FFFFFF"/>
                  </a:solidFill>
                </a14:hiddenFill>
              </a:ext>
            </a:extLst>
          </p:spPr>
        </p:pic>
        <p:sp>
          <p:nvSpPr>
            <p:cNvPr id="184" name="テキスト ボックス 183">
              <a:extLst>
                <a:ext uri="{FF2B5EF4-FFF2-40B4-BE49-F238E27FC236}">
                  <a16:creationId xmlns:a16="http://schemas.microsoft.com/office/drawing/2014/main" id="{093A9101-17B4-C20B-3AE4-068B2D33B1AD}"/>
                </a:ext>
              </a:extLst>
            </p:cNvPr>
            <p:cNvSpPr txBox="1"/>
            <p:nvPr/>
          </p:nvSpPr>
          <p:spPr>
            <a:xfrm>
              <a:off x="-1225024" y="2511214"/>
              <a:ext cx="1083951"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動画視聴</a:t>
              </a:r>
              <a:r>
                <a:rPr lang="ja-JP" altLang="en-US" sz="700" dirty="0">
                  <a:solidFill>
                    <a:prstClr val="black"/>
                  </a:solidFill>
                  <a:latin typeface="Meiryo" panose="020B0604030504040204" pitchFamily="34" charset="-128"/>
                  <a:ea typeface="Meiryo" panose="020B0604030504040204" pitchFamily="34" charset="-128"/>
                </a:rPr>
                <a:t>は</a:t>
              </a:r>
              <a:r>
                <a:rPr lang="en-US" altLang="ja-JP" sz="700" dirty="0">
                  <a:solidFill>
                    <a:prstClr val="black"/>
                  </a:solidFill>
                  <a:latin typeface="Meiryo" panose="020B0604030504040204" pitchFamily="34" charset="-128"/>
                  <a:ea typeface="Meiryo" panose="020B0604030504040204" pitchFamily="34" charset="-128"/>
                </a:rPr>
                <a:t>URL</a:t>
              </a:r>
              <a:r>
                <a:rPr lang="ja-JP" altLang="en-US" sz="700" dirty="0">
                  <a:solidFill>
                    <a:prstClr val="black"/>
                  </a:solidFill>
                  <a:latin typeface="Meiryo" panose="020B0604030504040204" pitchFamily="34" charset="-128"/>
                  <a:ea typeface="Meiryo" panose="020B0604030504040204" pitchFamily="34" charset="-128"/>
                </a:rPr>
                <a:t>を</a:t>
              </a:r>
              <a:r>
                <a:rPr lang="en-US" altLang="ja-JP" sz="700" dirty="0">
                  <a:solidFill>
                    <a:prstClr val="black"/>
                  </a:solidFill>
                  <a:latin typeface="Meiryo" panose="020B0604030504040204" pitchFamily="34" charset="-128"/>
                  <a:ea typeface="Meiryo" panose="020B0604030504040204" pitchFamily="34" charset="-128"/>
                </a:rPr>
                <a:t>click</a:t>
              </a:r>
              <a:endPar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grpSp>
      <p:grpSp>
        <p:nvGrpSpPr>
          <p:cNvPr id="185" name="グループ化 184">
            <a:extLst>
              <a:ext uri="{FF2B5EF4-FFF2-40B4-BE49-F238E27FC236}">
                <a16:creationId xmlns:a16="http://schemas.microsoft.com/office/drawing/2014/main" id="{59B4D527-FA59-33DD-D990-78D237E59DD9}"/>
              </a:ext>
            </a:extLst>
          </p:cNvPr>
          <p:cNvGrpSpPr/>
          <p:nvPr/>
        </p:nvGrpSpPr>
        <p:grpSpPr>
          <a:xfrm>
            <a:off x="8212869" y="3797311"/>
            <a:ext cx="1159817" cy="200055"/>
            <a:chOff x="-1300890" y="2511214"/>
            <a:chExt cx="1159817" cy="200055"/>
          </a:xfrm>
        </p:grpSpPr>
        <p:pic>
          <p:nvPicPr>
            <p:cNvPr id="186" name="Picture 8" descr="色塗りできる動画アイコン【赤】のイラスト|ぬれよん-ぬれるフリーイラスト さん">
              <a:extLst>
                <a:ext uri="{FF2B5EF4-FFF2-40B4-BE49-F238E27FC236}">
                  <a16:creationId xmlns:a16="http://schemas.microsoft.com/office/drawing/2014/main" id="{FADD1546-417D-595E-8D72-6DD97A3250B8}"/>
                </a:ext>
              </a:extLst>
            </p:cNvPr>
            <p:cNvPicPr>
              <a:picLocks noChangeAspect="1" noChangeArrowheads="1"/>
            </p:cNvPicPr>
            <p:nvPr/>
          </p:nvPicPr>
          <p:blipFill rotWithShape="1">
            <a:blip r:embed="rId30" cstate="print">
              <a:alphaModFix amt="51000"/>
              <a:extLst>
                <a:ext uri="{28A0092B-C50C-407E-A947-70E740481C1C}">
                  <a14:useLocalDpi xmlns:a14="http://schemas.microsoft.com/office/drawing/2010/main"/>
                </a:ext>
              </a:extLst>
            </a:blip>
            <a:srcRect/>
            <a:stretch/>
          </p:blipFill>
          <p:spPr bwMode="auto">
            <a:xfrm rot="5400000">
              <a:off x="-1300890" y="2535402"/>
              <a:ext cx="134821" cy="134821"/>
            </a:xfrm>
            <a:prstGeom prst="ellipse">
              <a:avLst/>
            </a:prstGeom>
            <a:noFill/>
            <a:extLst>
              <a:ext uri="{909E8E84-426E-40DD-AFC4-6F175D3DCCD1}">
                <a14:hiddenFill xmlns:a14="http://schemas.microsoft.com/office/drawing/2010/main">
                  <a:solidFill>
                    <a:srgbClr val="FFFFFF"/>
                  </a:solidFill>
                </a14:hiddenFill>
              </a:ext>
            </a:extLst>
          </p:spPr>
        </p:pic>
        <p:sp>
          <p:nvSpPr>
            <p:cNvPr id="187" name="テキスト ボックス 186">
              <a:extLst>
                <a:ext uri="{FF2B5EF4-FFF2-40B4-BE49-F238E27FC236}">
                  <a16:creationId xmlns:a16="http://schemas.microsoft.com/office/drawing/2014/main" id="{955230C2-4F47-350E-4557-8B1EC9FA0B37}"/>
                </a:ext>
              </a:extLst>
            </p:cNvPr>
            <p:cNvSpPr txBox="1"/>
            <p:nvPr/>
          </p:nvSpPr>
          <p:spPr>
            <a:xfrm>
              <a:off x="-1225024" y="2511214"/>
              <a:ext cx="1083951"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動画視聴</a:t>
              </a:r>
              <a:r>
                <a:rPr lang="ja-JP" altLang="en-US" sz="700" dirty="0">
                  <a:solidFill>
                    <a:prstClr val="black"/>
                  </a:solidFill>
                  <a:latin typeface="Meiryo" panose="020B0604030504040204" pitchFamily="34" charset="-128"/>
                  <a:ea typeface="Meiryo" panose="020B0604030504040204" pitchFamily="34" charset="-128"/>
                </a:rPr>
                <a:t>は</a:t>
              </a:r>
              <a:r>
                <a:rPr lang="en-US" altLang="ja-JP" sz="700" dirty="0">
                  <a:solidFill>
                    <a:prstClr val="black"/>
                  </a:solidFill>
                  <a:latin typeface="Meiryo" panose="020B0604030504040204" pitchFamily="34" charset="-128"/>
                  <a:ea typeface="Meiryo" panose="020B0604030504040204" pitchFamily="34" charset="-128"/>
                </a:rPr>
                <a:t>URL</a:t>
              </a:r>
              <a:r>
                <a:rPr lang="ja-JP" altLang="en-US" sz="700" dirty="0">
                  <a:solidFill>
                    <a:prstClr val="black"/>
                  </a:solidFill>
                  <a:latin typeface="Meiryo" panose="020B0604030504040204" pitchFamily="34" charset="-128"/>
                  <a:ea typeface="Meiryo" panose="020B0604030504040204" pitchFamily="34" charset="-128"/>
                </a:rPr>
                <a:t>を</a:t>
              </a:r>
              <a:r>
                <a:rPr lang="en-US" altLang="ja-JP" sz="700" dirty="0">
                  <a:solidFill>
                    <a:prstClr val="black"/>
                  </a:solidFill>
                  <a:latin typeface="Meiryo" panose="020B0604030504040204" pitchFamily="34" charset="-128"/>
                  <a:ea typeface="Meiryo" panose="020B0604030504040204" pitchFamily="34" charset="-128"/>
                </a:rPr>
                <a:t>click</a:t>
              </a:r>
              <a:endPar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grpSp>
    </p:spTree>
    <p:extLst>
      <p:ext uri="{BB962C8B-B14F-4D97-AF65-F5344CB8AC3E}">
        <p14:creationId xmlns:p14="http://schemas.microsoft.com/office/powerpoint/2010/main" val="2701398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テキスト ボックス 61">
            <a:extLst>
              <a:ext uri="{FF2B5EF4-FFF2-40B4-BE49-F238E27FC236}">
                <a16:creationId xmlns:a16="http://schemas.microsoft.com/office/drawing/2014/main" id="{2D1666A3-CACD-E424-0D7F-FCAB20403469}"/>
              </a:ext>
            </a:extLst>
          </p:cNvPr>
          <p:cNvSpPr txBox="1"/>
          <p:nvPr/>
        </p:nvSpPr>
        <p:spPr>
          <a:xfrm>
            <a:off x="9526715" y="6638441"/>
            <a:ext cx="357791" cy="246221"/>
          </a:xfrm>
          <a:prstGeom prst="rect">
            <a:avLst/>
          </a:prstGeom>
          <a:noFill/>
        </p:spPr>
        <p:txBody>
          <a:bodyPr wrap="none" rtlCol="0">
            <a:spAutoFit/>
          </a:bodyPr>
          <a:lstStyle/>
          <a:p>
            <a:pPr algn="r"/>
            <a:r>
              <a:rPr kumimoji="1" lang="en-US" altLang="ja-JP" sz="1000" b="1" dirty="0">
                <a:solidFill>
                  <a:srgbClr val="E0232F"/>
                </a:solidFill>
                <a:latin typeface="Meiryo" panose="020B0604030504040204" pitchFamily="34" charset="-128"/>
                <a:ea typeface="Meiryo" panose="020B0604030504040204" pitchFamily="34" charset="-128"/>
              </a:rPr>
              <a:t>07</a:t>
            </a:r>
            <a:endParaRPr kumimoji="1" lang="ja-JP" altLang="en-US" sz="1000" b="1" dirty="0">
              <a:solidFill>
                <a:srgbClr val="E0232F"/>
              </a:solidFill>
              <a:latin typeface="Meiryo" panose="020B0604030504040204" pitchFamily="34" charset="-128"/>
              <a:ea typeface="Meiryo" panose="020B0604030504040204" pitchFamily="34" charset="-128"/>
            </a:endParaRPr>
          </a:p>
        </p:txBody>
      </p:sp>
      <p:sp>
        <p:nvSpPr>
          <p:cNvPr id="24" name="片側の 2 つの角を丸めた四角形 23">
            <a:extLst>
              <a:ext uri="{FF2B5EF4-FFF2-40B4-BE49-F238E27FC236}">
                <a16:creationId xmlns:a16="http://schemas.microsoft.com/office/drawing/2014/main" id="{F258CE6E-7926-7099-CFA6-D0D8BDC9C7A1}"/>
              </a:ext>
            </a:extLst>
          </p:cNvPr>
          <p:cNvSpPr/>
          <p:nvPr/>
        </p:nvSpPr>
        <p:spPr>
          <a:xfrm>
            <a:off x="551777" y="1672682"/>
            <a:ext cx="2808000" cy="4778059"/>
          </a:xfrm>
          <a:prstGeom prst="round2SameRect">
            <a:avLst>
              <a:gd name="adj1" fmla="val 0"/>
              <a:gd name="adj2" fmla="val 1674"/>
            </a:avLst>
          </a:prstGeom>
          <a:solidFill>
            <a:srgbClr val="F4E2A4"/>
          </a:solidFill>
          <a:ln w="25400">
            <a:gradFill>
              <a:gsLst>
                <a:gs pos="24000">
                  <a:srgbClr val="CCB86F"/>
                </a:gs>
                <a:gs pos="53000">
                  <a:srgbClr val="E2CC7C"/>
                </a:gs>
                <a:gs pos="0">
                  <a:srgbClr val="F7DF89"/>
                </a:gs>
                <a:gs pos="77000">
                  <a:srgbClr val="CCB86F"/>
                </a:gs>
                <a:gs pos="100000">
                  <a:srgbClr val="F7DF89"/>
                </a:gs>
              </a:gsLst>
              <a:lin ang="5400000" scaled="1"/>
            </a:gradFill>
          </a:ln>
          <a:effectLst>
            <a:outerShdw blurRad="127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144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600" b="1" u="none" strike="noStrike" kern="0" cap="none" spc="-150" normalizeH="0" baseline="0" noProof="0" dirty="0">
              <a:ln>
                <a:noFill/>
              </a:ln>
              <a:gradFill>
                <a:gsLst>
                  <a:gs pos="0">
                    <a:srgbClr val="CCB86F"/>
                  </a:gs>
                  <a:gs pos="35000">
                    <a:srgbClr val="F7DF89"/>
                  </a:gs>
                  <a:gs pos="70000">
                    <a:srgbClr val="CCB86F"/>
                  </a:gs>
                  <a:gs pos="100000">
                    <a:srgbClr val="F7DF89"/>
                  </a:gs>
                </a:gsLst>
                <a:lin ang="5400000" scaled="1"/>
              </a:gradFill>
              <a:effectLst/>
              <a:uLnTx/>
              <a:uFillTx/>
              <a:latin typeface="Meiryo" panose="020B0604030504040204" pitchFamily="34" charset="-128"/>
              <a:ea typeface="Meiryo" panose="020B0604030504040204" pitchFamily="34" charset="-128"/>
              <a:cs typeface="Arial"/>
              <a:sym typeface="Arial"/>
            </a:endParaRPr>
          </a:p>
        </p:txBody>
      </p:sp>
      <p:sp>
        <p:nvSpPr>
          <p:cNvPr id="25" name="テキスト ボックス 24">
            <a:extLst>
              <a:ext uri="{FF2B5EF4-FFF2-40B4-BE49-F238E27FC236}">
                <a16:creationId xmlns:a16="http://schemas.microsoft.com/office/drawing/2014/main" id="{D9FF324A-AE83-F942-4D77-4C51D6EBE7BA}"/>
              </a:ext>
            </a:extLst>
          </p:cNvPr>
          <p:cNvSpPr txBox="1"/>
          <p:nvPr/>
        </p:nvSpPr>
        <p:spPr>
          <a:xfrm>
            <a:off x="568978" y="154955"/>
            <a:ext cx="4917324" cy="400110"/>
          </a:xfrm>
          <a:prstGeom prst="rect">
            <a:avLst/>
          </a:prstGeom>
          <a:noFill/>
        </p:spPr>
        <p:txBody>
          <a:bodyPr wrap="square" rtlCol="0">
            <a:spAutoFit/>
          </a:bodyPr>
          <a:lstStyle/>
          <a:p>
            <a:r>
              <a:rPr lang="ja-JP" altLang="en-US" sz="2000" b="1" spc="300" dirty="0">
                <a:solidFill>
                  <a:srgbClr val="E0232F"/>
                </a:solidFill>
                <a:latin typeface="Meiryo" panose="020B0604030504040204" pitchFamily="34" charset="-128"/>
                <a:ea typeface="Meiryo" panose="020B0604030504040204" pitchFamily="34" charset="-128"/>
              </a:rPr>
              <a:t>チラシビジョン基本プラン一覧①</a:t>
            </a:r>
            <a:endParaRPr kumimoji="1" lang="ja-JP" altLang="en-US" sz="2000" b="1" spc="300" dirty="0">
              <a:solidFill>
                <a:srgbClr val="E0232F"/>
              </a:solidFill>
              <a:latin typeface="Meiryo" panose="020B0604030504040204" pitchFamily="34" charset="-128"/>
              <a:ea typeface="Meiryo" panose="020B0604030504040204" pitchFamily="34" charset="-128"/>
            </a:endParaRPr>
          </a:p>
        </p:txBody>
      </p:sp>
      <p:sp>
        <p:nvSpPr>
          <p:cNvPr id="26" name="片側の 2 つの角を丸めた四角形 25">
            <a:extLst>
              <a:ext uri="{FF2B5EF4-FFF2-40B4-BE49-F238E27FC236}">
                <a16:creationId xmlns:a16="http://schemas.microsoft.com/office/drawing/2014/main" id="{FF661D3F-DA63-C04F-02F5-01FE099E20B9}"/>
              </a:ext>
            </a:extLst>
          </p:cNvPr>
          <p:cNvSpPr/>
          <p:nvPr/>
        </p:nvSpPr>
        <p:spPr>
          <a:xfrm>
            <a:off x="3580912" y="1691483"/>
            <a:ext cx="2808000" cy="4764469"/>
          </a:xfrm>
          <a:prstGeom prst="round2SameRect">
            <a:avLst>
              <a:gd name="adj1" fmla="val 0"/>
              <a:gd name="adj2" fmla="val 2332"/>
            </a:avLst>
          </a:prstGeom>
          <a:solidFill>
            <a:srgbClr val="F9D4D5"/>
          </a:solidFill>
          <a:ln>
            <a:noFill/>
          </a:ln>
          <a:effectLst>
            <a:outerShdw blurRad="127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片側の 2 つの角を丸めた四角形 26">
            <a:extLst>
              <a:ext uri="{FF2B5EF4-FFF2-40B4-BE49-F238E27FC236}">
                <a16:creationId xmlns:a16="http://schemas.microsoft.com/office/drawing/2014/main" id="{E75E628E-9ADA-D8E0-D73E-D2052447EDDD}"/>
              </a:ext>
            </a:extLst>
          </p:cNvPr>
          <p:cNvSpPr/>
          <p:nvPr/>
        </p:nvSpPr>
        <p:spPr>
          <a:xfrm>
            <a:off x="3580914" y="1642123"/>
            <a:ext cx="2808000" cy="511200"/>
          </a:xfrm>
          <a:prstGeom prst="round2SameRect">
            <a:avLst>
              <a:gd name="adj1" fmla="val 10002"/>
              <a:gd name="adj2" fmla="val 0"/>
            </a:avLst>
          </a:prstGeom>
          <a:solidFill>
            <a:srgbClr val="E123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u="none" strike="noStrike" kern="0" cap="none" normalizeH="0" baseline="0" noProof="0">
                <a:ln>
                  <a:noFill/>
                </a:ln>
                <a:solidFill>
                  <a:srgbClr val="FFFFFF"/>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rPr>
              <a:t>ヤフーパッケージ</a:t>
            </a:r>
            <a:endParaRPr kumimoji="0" lang="ja-JP" altLang="en-US" sz="1600" b="1" u="none" strike="noStrike" kern="0" cap="none" normalizeH="0" baseline="0" noProof="0" dirty="0">
              <a:ln>
                <a:noFill/>
              </a:ln>
              <a:solidFill>
                <a:srgbClr val="FFFFFF"/>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endParaRPr>
          </a:p>
        </p:txBody>
      </p:sp>
      <p:sp>
        <p:nvSpPr>
          <p:cNvPr id="28" name="テキスト ボックス 27">
            <a:extLst>
              <a:ext uri="{FF2B5EF4-FFF2-40B4-BE49-F238E27FC236}">
                <a16:creationId xmlns:a16="http://schemas.microsoft.com/office/drawing/2014/main" id="{FBE1C9EA-FE04-CADA-0A41-B105DD0058E3}"/>
              </a:ext>
            </a:extLst>
          </p:cNvPr>
          <p:cNvSpPr txBox="1"/>
          <p:nvPr/>
        </p:nvSpPr>
        <p:spPr>
          <a:xfrm>
            <a:off x="3871110" y="3733928"/>
            <a:ext cx="2405658" cy="698268"/>
          </a:xfrm>
          <a:prstGeom prst="rect">
            <a:avLst/>
          </a:prstGeom>
          <a:noFill/>
        </p:spPr>
        <p:txBody>
          <a:bodyPr wrap="square" rtlCol="0" anchor="ctr">
            <a:spAutoFit/>
          </a:bodyPr>
          <a:lstStyle/>
          <a:p>
            <a:pPr>
              <a:lnSpc>
                <a:spcPct val="150000"/>
              </a:lnSpc>
            </a:pPr>
            <a:r>
              <a:rPr kumimoji="1" lang="ja-JP" altLang="en-US" sz="900" dirty="0">
                <a:latin typeface="Meiryo" panose="020B0604030504040204" pitchFamily="34" charset="-128"/>
                <a:ea typeface="Meiryo" panose="020B0604030504040204" pitchFamily="34" charset="-128"/>
              </a:rPr>
              <a:t>・二次利用可能な動画を制作したい！</a:t>
            </a:r>
            <a:endParaRPr kumimoji="1" lang="en-US" altLang="ja-JP" sz="900" dirty="0">
              <a:latin typeface="Meiryo" panose="020B0604030504040204" pitchFamily="34" charset="-128"/>
              <a:ea typeface="Meiryo" panose="020B0604030504040204" pitchFamily="34" charset="-128"/>
            </a:endParaRPr>
          </a:p>
          <a:p>
            <a:pPr>
              <a:lnSpc>
                <a:spcPct val="150000"/>
              </a:lnSpc>
            </a:pPr>
            <a:r>
              <a:rPr lang="ja-JP" altLang="en-US" sz="900" dirty="0">
                <a:latin typeface="Meiryo" panose="020B0604030504040204" pitchFamily="34" charset="-128"/>
                <a:ea typeface="Meiryo" panose="020B0604030504040204" pitchFamily="34" charset="-128"/>
              </a:rPr>
              <a:t>・ヤフーブラパネにお得</a:t>
            </a:r>
            <a:r>
              <a:rPr lang="ja-JP" altLang="en-US" sz="900">
                <a:latin typeface="Meiryo" panose="020B0604030504040204" pitchFamily="34" charset="-128"/>
                <a:ea typeface="Meiryo" panose="020B0604030504040204" pitchFamily="34" charset="-128"/>
              </a:rPr>
              <a:t>に出稿したい</a:t>
            </a:r>
            <a:r>
              <a:rPr lang="ja-JP" altLang="en-US" sz="900" dirty="0">
                <a:latin typeface="Meiryo" panose="020B0604030504040204" pitchFamily="34" charset="-128"/>
                <a:ea typeface="Meiryo" panose="020B0604030504040204" pitchFamily="34" charset="-128"/>
              </a:rPr>
              <a:t>！</a:t>
            </a:r>
            <a:endParaRPr lang="en-US" altLang="ja-JP" sz="900" dirty="0">
              <a:latin typeface="Meiryo" panose="020B0604030504040204" pitchFamily="34" charset="-128"/>
              <a:ea typeface="Meiryo" panose="020B0604030504040204" pitchFamily="34" charset="-128"/>
            </a:endParaRPr>
          </a:p>
          <a:p>
            <a:pPr>
              <a:lnSpc>
                <a:spcPct val="150000"/>
              </a:lnSpc>
            </a:pPr>
            <a:r>
              <a:rPr lang="ja-JP" altLang="en-US" sz="900" dirty="0">
                <a:latin typeface="Meiryo" panose="020B0604030504040204" pitchFamily="34" charset="-128"/>
                <a:ea typeface="Meiryo" panose="020B0604030504040204" pitchFamily="34" charset="-128"/>
              </a:rPr>
              <a:t>・短期間で強制的に情報を伝達したい！</a:t>
            </a:r>
            <a:endParaRPr lang="en-US" altLang="ja-JP" sz="900" dirty="0">
              <a:latin typeface="Meiryo" panose="020B0604030504040204" pitchFamily="34" charset="-128"/>
              <a:ea typeface="Meiryo" panose="020B0604030504040204" pitchFamily="34" charset="-128"/>
            </a:endParaRPr>
          </a:p>
        </p:txBody>
      </p:sp>
      <p:sp>
        <p:nvSpPr>
          <p:cNvPr id="29" name="テキスト ボックス 28">
            <a:extLst>
              <a:ext uri="{FF2B5EF4-FFF2-40B4-BE49-F238E27FC236}">
                <a16:creationId xmlns:a16="http://schemas.microsoft.com/office/drawing/2014/main" id="{C55B0D1A-EEC9-639C-89FF-194EC3E315B3}"/>
              </a:ext>
            </a:extLst>
          </p:cNvPr>
          <p:cNvSpPr txBox="1"/>
          <p:nvPr/>
        </p:nvSpPr>
        <p:spPr>
          <a:xfrm>
            <a:off x="9451088" y="2666266"/>
            <a:ext cx="369332" cy="3905013"/>
          </a:xfrm>
          <a:prstGeom prst="rect">
            <a:avLst/>
          </a:prstGeom>
          <a:noFill/>
        </p:spPr>
        <p:txBody>
          <a:bodyPr vert="eaVert" wrap="square" rtlCol="0" anchor="ctr">
            <a:spAutoFit/>
          </a:bodyPr>
          <a:lstStyle/>
          <a:p>
            <a:pPr algn="r">
              <a:lnSpc>
                <a:spcPct val="150000"/>
              </a:lnSpc>
            </a:pPr>
            <a:r>
              <a:rPr kumimoji="1" lang="en-US" altLang="ja-JP" sz="800" b="1" dirty="0">
                <a:solidFill>
                  <a:srgbClr val="FF0000"/>
                </a:solidFill>
                <a:latin typeface="Meiryo" panose="020B0604030504040204" pitchFamily="34" charset="-128"/>
                <a:ea typeface="Meiryo" panose="020B0604030504040204" pitchFamily="34" charset="-128"/>
              </a:rPr>
              <a:t>※</a:t>
            </a:r>
            <a:r>
              <a:rPr kumimoji="1" lang="ja-JP" altLang="en-US" sz="800" b="1" dirty="0">
                <a:solidFill>
                  <a:srgbClr val="FF0000"/>
                </a:solidFill>
                <a:latin typeface="Meiryo" panose="020B0604030504040204" pitchFamily="34" charset="-128"/>
                <a:ea typeface="Meiryo" panose="020B0604030504040204" pitchFamily="34" charset="-128"/>
              </a:rPr>
              <a:t>詳細</a:t>
            </a:r>
            <a:r>
              <a:rPr kumimoji="1" lang="ja-JP" altLang="en-US" sz="800" b="1">
                <a:solidFill>
                  <a:srgbClr val="FF0000"/>
                </a:solidFill>
                <a:latin typeface="Meiryo" panose="020B0604030504040204" pitchFamily="34" charset="-128"/>
                <a:ea typeface="Meiryo" panose="020B0604030504040204" pitchFamily="34" charset="-128"/>
              </a:rPr>
              <a:t>は</a:t>
            </a:r>
            <a:r>
              <a:rPr lang="ja-JP" altLang="en-US" sz="800" b="1">
                <a:solidFill>
                  <a:srgbClr val="FF0000"/>
                </a:solidFill>
                <a:latin typeface="Meiryo" panose="020B0604030504040204" pitchFamily="34" charset="-128"/>
                <a:ea typeface="Meiryo" panose="020B0604030504040204" pitchFamily="34" charset="-128"/>
              </a:rPr>
              <a:t>各プラン</a:t>
            </a:r>
            <a:r>
              <a:rPr lang="ja-JP" altLang="en-US" sz="800" b="1" dirty="0">
                <a:solidFill>
                  <a:srgbClr val="FF0000"/>
                </a:solidFill>
                <a:latin typeface="Meiryo" panose="020B0604030504040204" pitchFamily="34" charset="-128"/>
                <a:ea typeface="Meiryo" panose="020B0604030504040204" pitchFamily="34" charset="-128"/>
              </a:rPr>
              <a:t>の</a:t>
            </a:r>
            <a:r>
              <a:rPr kumimoji="1" lang="ja-JP" altLang="en-US" sz="800" b="1" dirty="0">
                <a:solidFill>
                  <a:srgbClr val="FF0000"/>
                </a:solidFill>
                <a:latin typeface="Meiryo" panose="020B0604030504040204" pitchFamily="34" charset="-128"/>
                <a:ea typeface="Meiryo" panose="020B0604030504040204" pitchFamily="34" charset="-128"/>
              </a:rPr>
              <a:t>セールスシートをご確認ください。</a:t>
            </a:r>
          </a:p>
        </p:txBody>
      </p:sp>
      <p:sp>
        <p:nvSpPr>
          <p:cNvPr id="30" name="片側の 2 つの角を丸めた四角形 29">
            <a:extLst>
              <a:ext uri="{FF2B5EF4-FFF2-40B4-BE49-F238E27FC236}">
                <a16:creationId xmlns:a16="http://schemas.microsoft.com/office/drawing/2014/main" id="{E74B8E3B-684A-E546-7310-714CCCA5B116}"/>
              </a:ext>
            </a:extLst>
          </p:cNvPr>
          <p:cNvSpPr/>
          <p:nvPr/>
        </p:nvSpPr>
        <p:spPr>
          <a:xfrm>
            <a:off x="6584689" y="1686272"/>
            <a:ext cx="2808000" cy="4764470"/>
          </a:xfrm>
          <a:prstGeom prst="round2SameRect">
            <a:avLst>
              <a:gd name="adj1" fmla="val 0"/>
              <a:gd name="adj2" fmla="val 2284"/>
            </a:avLst>
          </a:prstGeom>
          <a:solidFill>
            <a:srgbClr val="C9ECEB"/>
          </a:solidFill>
          <a:ln>
            <a:noFill/>
          </a:ln>
          <a:effectLst>
            <a:outerShdw blurRad="127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片側の 2 つの角を丸めた四角形 36">
            <a:extLst>
              <a:ext uri="{FF2B5EF4-FFF2-40B4-BE49-F238E27FC236}">
                <a16:creationId xmlns:a16="http://schemas.microsoft.com/office/drawing/2014/main" id="{8C9316F8-0F6B-E133-EB63-54C742C0210F}"/>
              </a:ext>
            </a:extLst>
          </p:cNvPr>
          <p:cNvSpPr/>
          <p:nvPr/>
        </p:nvSpPr>
        <p:spPr>
          <a:xfrm>
            <a:off x="6584691" y="1636913"/>
            <a:ext cx="2808000" cy="512058"/>
          </a:xfrm>
          <a:prstGeom prst="round2SameRect">
            <a:avLst>
              <a:gd name="adj1" fmla="val 10002"/>
              <a:gd name="adj2" fmla="val 0"/>
            </a:avLst>
          </a:prstGeom>
          <a:solidFill>
            <a:srgbClr val="65B5C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600" b="1" u="none" strike="noStrike" kern="0" cap="none" normalizeH="0" baseline="0" noProof="0" dirty="0">
                <a:ln>
                  <a:noFill/>
                </a:ln>
                <a:solidFill>
                  <a:srgbClr val="FFFFFF"/>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rPr>
              <a:t>TVCM</a:t>
            </a:r>
            <a:r>
              <a:rPr kumimoji="0" lang="ja-JP" altLang="en-US" sz="1600" b="1" u="none" strike="noStrike" kern="0" cap="none" normalizeH="0" baseline="0" noProof="0">
                <a:ln>
                  <a:noFill/>
                </a:ln>
                <a:solidFill>
                  <a:srgbClr val="FFFFFF"/>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rPr>
              <a:t>セット</a:t>
            </a:r>
            <a:endParaRPr kumimoji="0" lang="ja-JP" altLang="en-US" sz="1600" b="1" u="none" strike="noStrike" kern="0" cap="none" normalizeH="0" baseline="0" noProof="0" dirty="0">
              <a:ln>
                <a:noFill/>
              </a:ln>
              <a:solidFill>
                <a:srgbClr val="FFFFFF"/>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endParaRPr>
          </a:p>
        </p:txBody>
      </p:sp>
      <p:sp>
        <p:nvSpPr>
          <p:cNvPr id="39" name="片側の 2 つの角を丸めた四角形 38">
            <a:extLst>
              <a:ext uri="{FF2B5EF4-FFF2-40B4-BE49-F238E27FC236}">
                <a16:creationId xmlns:a16="http://schemas.microsoft.com/office/drawing/2014/main" id="{034BA165-1821-462E-8449-D4C01C5F6CFC}"/>
              </a:ext>
            </a:extLst>
          </p:cNvPr>
          <p:cNvSpPr/>
          <p:nvPr/>
        </p:nvSpPr>
        <p:spPr>
          <a:xfrm>
            <a:off x="551777" y="1636913"/>
            <a:ext cx="2808000" cy="512058"/>
          </a:xfrm>
          <a:prstGeom prst="round2SameRect">
            <a:avLst>
              <a:gd name="adj1" fmla="val 10002"/>
              <a:gd name="adj2" fmla="val 0"/>
            </a:avLst>
          </a:prstGeom>
          <a:gradFill>
            <a:gsLst>
              <a:gs pos="100000">
                <a:srgbClr val="C00000"/>
              </a:gs>
              <a:gs pos="0">
                <a:srgbClr val="A50403"/>
              </a:gs>
            </a:gsLst>
            <a:lin ang="0" scaled="0"/>
          </a:gradFill>
          <a:ln w="25400">
            <a:gradFill>
              <a:gsLst>
                <a:gs pos="0">
                  <a:srgbClr val="CCB86F"/>
                </a:gs>
                <a:gs pos="35000">
                  <a:srgbClr val="F7DF89"/>
                </a:gs>
                <a:gs pos="70000">
                  <a:srgbClr val="CCB86F"/>
                </a:gs>
                <a:gs pos="100000">
                  <a:srgbClr val="F7DF89"/>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u="none" strike="noStrike" kern="0" cap="none" spc="-150" normalizeH="0" baseline="0" noProof="0">
                <a:ln>
                  <a:noFill/>
                </a:ln>
                <a:gradFill>
                  <a:gsLst>
                    <a:gs pos="0">
                      <a:srgbClr val="CCB86F"/>
                    </a:gs>
                    <a:gs pos="35000">
                      <a:srgbClr val="F7DF89"/>
                    </a:gs>
                    <a:gs pos="70000">
                      <a:srgbClr val="CCB86F"/>
                    </a:gs>
                    <a:gs pos="100000">
                      <a:srgbClr val="F7DF89"/>
                    </a:gs>
                  </a:gsLst>
                  <a:lin ang="5400000" scaled="1"/>
                </a:gra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rPr>
              <a:t>　　ヤフーパッケージ</a:t>
            </a:r>
            <a:r>
              <a:rPr kumimoji="0" lang="en-US" altLang="ja-JP" sz="1600" b="1" u="none" strike="noStrike" kern="0" cap="none" spc="-150" normalizeH="0" baseline="0" noProof="0" dirty="0">
                <a:ln>
                  <a:noFill/>
                </a:ln>
                <a:gradFill>
                  <a:gsLst>
                    <a:gs pos="0">
                      <a:srgbClr val="CCB86F"/>
                    </a:gs>
                    <a:gs pos="35000">
                      <a:srgbClr val="F7DF89"/>
                    </a:gs>
                    <a:gs pos="70000">
                      <a:srgbClr val="CCB86F"/>
                    </a:gs>
                    <a:gs pos="100000">
                      <a:srgbClr val="F7DF89"/>
                    </a:gs>
                  </a:gsLst>
                  <a:lin ang="5400000" scaled="1"/>
                </a:gra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rPr>
              <a:t> </a:t>
            </a:r>
            <a:r>
              <a:rPr kumimoji="0" lang="ja-JP" altLang="en-US" sz="1600" b="1" kern="0" spc="-150">
                <a:gradFill>
                  <a:gsLst>
                    <a:gs pos="0">
                      <a:srgbClr val="CCB86F"/>
                    </a:gs>
                    <a:gs pos="35000">
                      <a:srgbClr val="F7DF89"/>
                    </a:gs>
                    <a:gs pos="70000">
                      <a:srgbClr val="CCB86F"/>
                    </a:gs>
                    <a:gs pos="100000">
                      <a:srgbClr val="F7DF89"/>
                    </a:gs>
                  </a:gsLst>
                  <a:lin ang="5400000" scaled="1"/>
                </a:gra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cs typeface="Arial"/>
                <a:sym typeface="Arial"/>
              </a:rPr>
              <a:t>リッチ</a:t>
            </a:r>
            <a:endParaRPr kumimoji="0" lang="ja-JP" altLang="en-US" sz="1600" b="1" u="none" strike="noStrike" kern="0" cap="none" spc="-150" normalizeH="0" baseline="0" noProof="0" dirty="0">
              <a:ln>
                <a:noFill/>
              </a:ln>
              <a:gradFill>
                <a:gsLst>
                  <a:gs pos="0">
                    <a:srgbClr val="CCB86F"/>
                  </a:gs>
                  <a:gs pos="35000">
                    <a:srgbClr val="F7DF89"/>
                  </a:gs>
                  <a:gs pos="70000">
                    <a:srgbClr val="CCB86F"/>
                  </a:gs>
                  <a:gs pos="100000">
                    <a:srgbClr val="F7DF89"/>
                  </a:gs>
                </a:gsLst>
                <a:lin ang="5400000" scaled="1"/>
              </a:gra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endParaRPr>
          </a:p>
        </p:txBody>
      </p:sp>
      <p:sp>
        <p:nvSpPr>
          <p:cNvPr id="48" name="テキスト ボックス 47">
            <a:extLst>
              <a:ext uri="{FF2B5EF4-FFF2-40B4-BE49-F238E27FC236}">
                <a16:creationId xmlns:a16="http://schemas.microsoft.com/office/drawing/2014/main" id="{CF41314F-C4DC-F727-48B3-5A8BA55D0706}"/>
              </a:ext>
            </a:extLst>
          </p:cNvPr>
          <p:cNvSpPr txBox="1"/>
          <p:nvPr/>
        </p:nvSpPr>
        <p:spPr>
          <a:xfrm>
            <a:off x="852972" y="3742095"/>
            <a:ext cx="2591254" cy="698268"/>
          </a:xfrm>
          <a:prstGeom prst="rect">
            <a:avLst/>
          </a:prstGeom>
          <a:noFill/>
        </p:spPr>
        <p:txBody>
          <a:bodyPr wrap="square" rtlCol="0" anchor="ctr">
            <a:spAutoFit/>
          </a:bodyPr>
          <a:lstStyle/>
          <a:p>
            <a:pPr>
              <a:lnSpc>
                <a:spcPct val="150000"/>
              </a:lnSpc>
            </a:pPr>
            <a:r>
              <a:rPr kumimoji="1" lang="ja-JP" altLang="en-US" sz="900">
                <a:latin typeface="Meiryo" panose="020B0604030504040204" pitchFamily="34" charset="-128"/>
                <a:ea typeface="Meiryo" panose="020B0604030504040204" pitchFamily="34" charset="-128"/>
              </a:rPr>
              <a:t>・</a:t>
            </a:r>
            <a:r>
              <a:rPr kumimoji="1" lang="ja-JP" altLang="en-US" sz="900" b="1" u="sng" spc="-100">
                <a:latin typeface="Meiryo" panose="020B0604030504040204" pitchFamily="34" charset="-128"/>
                <a:ea typeface="Meiryo" panose="020B0604030504040204" pitchFamily="34" charset="-128"/>
              </a:rPr>
              <a:t>ヤフートップインパクト</a:t>
            </a:r>
            <a:r>
              <a:rPr kumimoji="1" lang="ja-JP" altLang="en-US" sz="900" spc="-100">
                <a:latin typeface="Meiryo" panose="020B0604030504040204" pitchFamily="34" charset="-128"/>
                <a:ea typeface="Meiryo" panose="020B0604030504040204" pitchFamily="34" charset="-128"/>
              </a:rPr>
              <a:t>に出稿</a:t>
            </a:r>
            <a:r>
              <a:rPr kumimoji="1" lang="ja-JP" altLang="en-US" sz="900" spc="-100" dirty="0">
                <a:latin typeface="Meiryo" panose="020B0604030504040204" pitchFamily="34" charset="-128"/>
                <a:ea typeface="Meiryo" panose="020B0604030504040204" pitchFamily="34" charset="-128"/>
              </a:rPr>
              <a:t>してみたい！</a:t>
            </a:r>
            <a:endParaRPr kumimoji="1" lang="en-US" altLang="ja-JP" sz="900" spc="-100" dirty="0">
              <a:latin typeface="Meiryo" panose="020B0604030504040204" pitchFamily="34" charset="-128"/>
              <a:ea typeface="Meiryo" panose="020B0604030504040204" pitchFamily="34" charset="-128"/>
            </a:endParaRPr>
          </a:p>
          <a:p>
            <a:pPr>
              <a:lnSpc>
                <a:spcPct val="150000"/>
              </a:lnSpc>
            </a:pPr>
            <a:r>
              <a:rPr lang="ja-JP" altLang="en-US" sz="900">
                <a:latin typeface="Meiryo" panose="020B0604030504040204" pitchFamily="34" charset="-128"/>
                <a:ea typeface="Meiryo" panose="020B0604030504040204" pitchFamily="34" charset="-128"/>
              </a:rPr>
              <a:t>・とにかく</a:t>
            </a:r>
            <a:r>
              <a:rPr kumimoji="1" lang="ja-JP" altLang="en-US" sz="900">
                <a:latin typeface="Meiryo" panose="020B0604030504040204" pitchFamily="34" charset="-128"/>
                <a:ea typeface="Meiryo" panose="020B0604030504040204" pitchFamily="34" charset="-128"/>
              </a:rPr>
              <a:t>目立つ広告枠で出稿したい！</a:t>
            </a:r>
            <a:endParaRPr kumimoji="1" lang="en-US" altLang="ja-JP" sz="900" dirty="0">
              <a:latin typeface="Meiryo" panose="020B0604030504040204" pitchFamily="34" charset="-128"/>
              <a:ea typeface="Meiryo" panose="020B0604030504040204" pitchFamily="34" charset="-128"/>
            </a:endParaRPr>
          </a:p>
          <a:p>
            <a:pPr>
              <a:lnSpc>
                <a:spcPct val="150000"/>
              </a:lnSpc>
            </a:pPr>
            <a:r>
              <a:rPr kumimoji="1" lang="ja-JP" altLang="en-US" sz="900" dirty="0">
                <a:latin typeface="Meiryo" panose="020B0604030504040204" pitchFamily="34" charset="-128"/>
                <a:ea typeface="Meiryo" panose="020B0604030504040204" pitchFamily="34" charset="-128"/>
              </a:rPr>
              <a:t>・二次利用可能な動画を保持</a:t>
            </a:r>
            <a:r>
              <a:rPr kumimoji="1" lang="ja-JP" altLang="en-US" sz="900">
                <a:latin typeface="Meiryo" panose="020B0604030504040204" pitchFamily="34" charset="-128"/>
                <a:ea typeface="Meiryo" panose="020B0604030504040204" pitchFamily="34" charset="-128"/>
              </a:rPr>
              <a:t>したい！</a:t>
            </a:r>
            <a:endParaRPr kumimoji="1" lang="en-US" altLang="ja-JP" sz="900" dirty="0">
              <a:latin typeface="Meiryo" panose="020B0604030504040204" pitchFamily="34" charset="-128"/>
              <a:ea typeface="Meiryo" panose="020B0604030504040204" pitchFamily="34" charset="-128"/>
            </a:endParaRPr>
          </a:p>
        </p:txBody>
      </p:sp>
      <p:sp>
        <p:nvSpPr>
          <p:cNvPr id="50" name="正方形/長方形 49">
            <a:extLst>
              <a:ext uri="{FF2B5EF4-FFF2-40B4-BE49-F238E27FC236}">
                <a16:creationId xmlns:a16="http://schemas.microsoft.com/office/drawing/2014/main" id="{78CC8B37-CBBC-FD24-F992-13DB86C91A15}"/>
              </a:ext>
            </a:extLst>
          </p:cNvPr>
          <p:cNvSpPr/>
          <p:nvPr/>
        </p:nvSpPr>
        <p:spPr>
          <a:xfrm>
            <a:off x="4059980" y="4558333"/>
            <a:ext cx="1934297" cy="1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700" b="1" dirty="0">
                <a:solidFill>
                  <a:schemeClr val="tx1"/>
                </a:solidFill>
                <a:latin typeface="Meiryo" charset="-128"/>
                <a:ea typeface="Meiryo" charset="-128"/>
                <a:cs typeface="Meiryo" charset="-128"/>
              </a:rPr>
              <a:t>15</a:t>
            </a:r>
            <a:r>
              <a:rPr lang="ja-JP" altLang="en-US" sz="700" b="1" dirty="0">
                <a:solidFill>
                  <a:schemeClr val="tx1"/>
                </a:solidFill>
                <a:latin typeface="Meiryo" charset="-128"/>
                <a:ea typeface="Meiryo" charset="-128"/>
                <a:cs typeface="Meiryo" charset="-128"/>
              </a:rPr>
              <a:t>秒</a:t>
            </a:r>
            <a:r>
              <a:rPr lang="en-US" altLang="ja-JP" sz="700" b="1" dirty="0">
                <a:solidFill>
                  <a:schemeClr val="tx1"/>
                </a:solidFill>
                <a:latin typeface="Meiryo" charset="-128"/>
                <a:ea typeface="Meiryo" charset="-128"/>
                <a:cs typeface="Meiryo" charset="-128"/>
              </a:rPr>
              <a:t>CM</a:t>
            </a:r>
            <a:endParaRPr lang="ja-JP" altLang="en-US" sz="700" b="1" dirty="0">
              <a:solidFill>
                <a:schemeClr val="tx1"/>
              </a:solidFill>
              <a:latin typeface="Meiryo" charset="-128"/>
              <a:ea typeface="Meiryo" charset="-128"/>
              <a:cs typeface="Meiryo" charset="-128"/>
            </a:endParaRPr>
          </a:p>
        </p:txBody>
      </p:sp>
      <p:pic>
        <p:nvPicPr>
          <p:cNvPr id="51" name="グラフィックス 50" descr="バッジ: チェックマーク 1 単色塗りつぶし">
            <a:extLst>
              <a:ext uri="{FF2B5EF4-FFF2-40B4-BE49-F238E27FC236}">
                <a16:creationId xmlns:a16="http://schemas.microsoft.com/office/drawing/2014/main" id="{A8BFC9D0-B677-9454-3137-4617B3F31E3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40405" y="4557157"/>
            <a:ext cx="164204" cy="162344"/>
          </a:xfrm>
          <a:prstGeom prst="rect">
            <a:avLst/>
          </a:prstGeom>
        </p:spPr>
      </p:pic>
      <p:sp>
        <p:nvSpPr>
          <p:cNvPr id="52" name="正方形/長方形 51">
            <a:extLst>
              <a:ext uri="{FF2B5EF4-FFF2-40B4-BE49-F238E27FC236}">
                <a16:creationId xmlns:a16="http://schemas.microsoft.com/office/drawing/2014/main" id="{0F64646B-9696-DE7C-7E48-4EF73C089323}"/>
              </a:ext>
            </a:extLst>
          </p:cNvPr>
          <p:cNvSpPr/>
          <p:nvPr/>
        </p:nvSpPr>
        <p:spPr>
          <a:xfrm>
            <a:off x="4059980" y="4911001"/>
            <a:ext cx="1934297" cy="268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700" b="1">
                <a:solidFill>
                  <a:schemeClr val="tx1"/>
                </a:solidFill>
                <a:latin typeface="Meiryo" charset="-128"/>
                <a:ea typeface="Meiryo" charset="-128"/>
                <a:cs typeface="Meiryo" charset="-128"/>
              </a:rPr>
              <a:t>ヤフートップページ広告</a:t>
            </a:r>
            <a:endParaRPr lang="en-US" altLang="ja-JP" sz="700" b="1" dirty="0">
              <a:solidFill>
                <a:schemeClr val="tx1"/>
              </a:solidFill>
              <a:latin typeface="Meiryo" charset="-128"/>
              <a:ea typeface="Meiryo" charset="-128"/>
              <a:cs typeface="Meiryo" charset="-128"/>
            </a:endParaRPr>
          </a:p>
          <a:p>
            <a:r>
              <a:rPr lang="ja-JP" altLang="en-US" sz="500" b="1">
                <a:solidFill>
                  <a:schemeClr val="tx1"/>
                </a:solidFill>
                <a:latin typeface="Meiryo" charset="-128"/>
                <a:ea typeface="Meiryo" charset="-128"/>
                <a:cs typeface="Meiryo" charset="-128"/>
              </a:rPr>
              <a:t>（広告面：ヤフーブランドパネル）</a:t>
            </a:r>
            <a:endParaRPr lang="ja-JP" altLang="en-US" sz="700" b="1" dirty="0">
              <a:solidFill>
                <a:schemeClr val="tx1"/>
              </a:solidFill>
              <a:latin typeface="Meiryo" charset="-128"/>
              <a:ea typeface="Meiryo" charset="-128"/>
              <a:cs typeface="Meiryo" charset="-128"/>
            </a:endParaRPr>
          </a:p>
        </p:txBody>
      </p:sp>
      <p:pic>
        <p:nvPicPr>
          <p:cNvPr id="53" name="グラフィックス 52" descr="バッジ: チェックマーク 1 単色塗りつぶし">
            <a:extLst>
              <a:ext uri="{FF2B5EF4-FFF2-40B4-BE49-F238E27FC236}">
                <a16:creationId xmlns:a16="http://schemas.microsoft.com/office/drawing/2014/main" id="{20ECE3B0-C1B1-7975-B381-40BC37C50E98}"/>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40405" y="4909825"/>
            <a:ext cx="164204" cy="162344"/>
          </a:xfrm>
          <a:prstGeom prst="rect">
            <a:avLst/>
          </a:prstGeom>
        </p:spPr>
      </p:pic>
      <p:sp>
        <p:nvSpPr>
          <p:cNvPr id="54" name="テキスト ボックス 53">
            <a:extLst>
              <a:ext uri="{FF2B5EF4-FFF2-40B4-BE49-F238E27FC236}">
                <a16:creationId xmlns:a16="http://schemas.microsoft.com/office/drawing/2014/main" id="{606BA2C3-6832-6CD1-10C4-6F661602B854}"/>
              </a:ext>
            </a:extLst>
          </p:cNvPr>
          <p:cNvSpPr txBox="1"/>
          <p:nvPr/>
        </p:nvSpPr>
        <p:spPr>
          <a:xfrm>
            <a:off x="6846495" y="3728718"/>
            <a:ext cx="2565116" cy="698268"/>
          </a:xfrm>
          <a:prstGeom prst="rect">
            <a:avLst/>
          </a:prstGeom>
          <a:noFill/>
        </p:spPr>
        <p:txBody>
          <a:bodyPr wrap="square" rtlCol="0" anchor="ctr">
            <a:spAutoFit/>
          </a:bodyPr>
          <a:lstStyle/>
          <a:p>
            <a:pPr>
              <a:lnSpc>
                <a:spcPct val="150000"/>
              </a:lnSpc>
            </a:pPr>
            <a:r>
              <a:rPr kumimoji="1" lang="ja-JP" altLang="en-US" sz="900" dirty="0">
                <a:latin typeface="Meiryo" panose="020B0604030504040204" pitchFamily="34" charset="-128"/>
                <a:ea typeface="Meiryo" panose="020B0604030504040204" pitchFamily="34" charset="-128"/>
              </a:rPr>
              <a:t>・</a:t>
            </a:r>
            <a:r>
              <a:rPr kumimoji="1" lang="ja-JP" altLang="en-US" sz="900" b="1" u="sng" dirty="0">
                <a:latin typeface="Meiryo" panose="020B0604030504040204" pitchFamily="34" charset="-128"/>
                <a:ea typeface="Meiryo" panose="020B0604030504040204" pitchFamily="34" charset="-128"/>
              </a:rPr>
              <a:t>瞬時に消費者に</a:t>
            </a:r>
            <a:r>
              <a:rPr kumimoji="1" lang="ja-JP" altLang="en-US" sz="900" b="1" u="sng">
                <a:latin typeface="Meiryo" panose="020B0604030504040204" pitchFamily="34" charset="-128"/>
                <a:ea typeface="Meiryo" panose="020B0604030504040204" pitchFamily="34" charset="-128"/>
              </a:rPr>
              <a:t>情報認知</a:t>
            </a:r>
            <a:r>
              <a:rPr kumimoji="1" lang="ja-JP" altLang="en-US" sz="900">
                <a:latin typeface="Meiryo" panose="020B0604030504040204" pitchFamily="34" charset="-128"/>
                <a:ea typeface="Meiryo" panose="020B0604030504040204" pitchFamily="34" charset="-128"/>
              </a:rPr>
              <a:t>させたい！</a:t>
            </a:r>
            <a:endParaRPr kumimoji="1" lang="en-US" altLang="ja-JP" sz="900" dirty="0">
              <a:latin typeface="Meiryo" panose="020B0604030504040204" pitchFamily="34" charset="-128"/>
              <a:ea typeface="Meiryo" panose="020B0604030504040204" pitchFamily="34" charset="-128"/>
            </a:endParaRPr>
          </a:p>
          <a:p>
            <a:pPr>
              <a:lnSpc>
                <a:spcPct val="150000"/>
              </a:lnSpc>
            </a:pPr>
            <a:r>
              <a:rPr lang="ja-JP" altLang="en-US" sz="900" dirty="0">
                <a:latin typeface="Meiryo" panose="020B0604030504040204" pitchFamily="34" charset="-128"/>
                <a:ea typeface="Meiryo" panose="020B0604030504040204" pitchFamily="34" charset="-128"/>
              </a:rPr>
              <a:t>・テレビ出稿により企業信頼感を上げたい！</a:t>
            </a:r>
            <a:endParaRPr lang="en-US" altLang="ja-JP" sz="900" dirty="0">
              <a:latin typeface="Meiryo" panose="020B0604030504040204" pitchFamily="34" charset="-128"/>
              <a:ea typeface="Meiryo" panose="020B0604030504040204" pitchFamily="34" charset="-128"/>
            </a:endParaRPr>
          </a:p>
          <a:p>
            <a:pPr>
              <a:lnSpc>
                <a:spcPct val="150000"/>
              </a:lnSpc>
            </a:pPr>
            <a:r>
              <a:rPr kumimoji="1" lang="ja-JP" altLang="en-US" sz="900" dirty="0">
                <a:latin typeface="Meiryo" panose="020B0604030504040204" pitchFamily="34" charset="-128"/>
                <a:ea typeface="Meiryo" panose="020B0604030504040204" pitchFamily="34" charset="-128"/>
              </a:rPr>
              <a:t>・テレビと</a:t>
            </a:r>
            <a:r>
              <a:rPr kumimoji="1" lang="en-US" altLang="ja-JP" sz="900" dirty="0">
                <a:latin typeface="Meiryo" panose="020B0604030504040204" pitchFamily="34" charset="-128"/>
                <a:ea typeface="Meiryo" panose="020B0604030504040204" pitchFamily="34" charset="-128"/>
              </a:rPr>
              <a:t>WEB</a:t>
            </a:r>
            <a:r>
              <a:rPr kumimoji="1" lang="ja-JP" altLang="en-US" sz="900" dirty="0">
                <a:latin typeface="Meiryo" panose="020B0604030504040204" pitchFamily="34" charset="-128"/>
                <a:ea typeface="Meiryo" panose="020B0604030504040204" pitchFamily="34" charset="-128"/>
              </a:rPr>
              <a:t>出稿の反応テストをしたい！</a:t>
            </a:r>
            <a:endParaRPr kumimoji="1" lang="en-US" altLang="ja-JP" sz="900" dirty="0">
              <a:latin typeface="Meiryo" panose="020B0604030504040204" pitchFamily="34" charset="-128"/>
              <a:ea typeface="Meiryo" panose="020B0604030504040204" pitchFamily="34" charset="-128"/>
            </a:endParaRPr>
          </a:p>
        </p:txBody>
      </p:sp>
      <p:sp>
        <p:nvSpPr>
          <p:cNvPr id="55" name="正方形/長方形 54">
            <a:extLst>
              <a:ext uri="{FF2B5EF4-FFF2-40B4-BE49-F238E27FC236}">
                <a16:creationId xmlns:a16="http://schemas.microsoft.com/office/drawing/2014/main" id="{2FC85536-7F50-09B2-91E4-E0C1D3764425}"/>
              </a:ext>
            </a:extLst>
          </p:cNvPr>
          <p:cNvSpPr/>
          <p:nvPr/>
        </p:nvSpPr>
        <p:spPr>
          <a:xfrm>
            <a:off x="4059980" y="4732837"/>
            <a:ext cx="1934297" cy="1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700" b="1">
                <a:solidFill>
                  <a:schemeClr val="tx1"/>
                </a:solidFill>
                <a:latin typeface="Meiryo" charset="-128"/>
                <a:ea typeface="Meiryo" charset="-128"/>
                <a:cs typeface="Meiryo" charset="-128"/>
              </a:rPr>
              <a:t>動画の二次利用権利</a:t>
            </a:r>
            <a:endParaRPr lang="en-US" altLang="ja-JP" sz="700" b="1" dirty="0">
              <a:solidFill>
                <a:schemeClr val="tx1"/>
              </a:solidFill>
              <a:latin typeface="Meiryo" charset="-128"/>
              <a:ea typeface="Meiryo" charset="-128"/>
              <a:cs typeface="Meiryo" charset="-128"/>
            </a:endParaRPr>
          </a:p>
        </p:txBody>
      </p:sp>
      <p:pic>
        <p:nvPicPr>
          <p:cNvPr id="56" name="グラフィックス 55" descr="バッジ: チェックマーク 1 単色塗りつぶし">
            <a:extLst>
              <a:ext uri="{FF2B5EF4-FFF2-40B4-BE49-F238E27FC236}">
                <a16:creationId xmlns:a16="http://schemas.microsoft.com/office/drawing/2014/main" id="{43F116AA-E8C1-2B95-4242-F6C97F9D905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40405" y="4731661"/>
            <a:ext cx="164204" cy="162344"/>
          </a:xfrm>
          <a:prstGeom prst="rect">
            <a:avLst/>
          </a:prstGeom>
        </p:spPr>
      </p:pic>
      <p:sp>
        <p:nvSpPr>
          <p:cNvPr id="57" name="正方形/長方形 56">
            <a:extLst>
              <a:ext uri="{FF2B5EF4-FFF2-40B4-BE49-F238E27FC236}">
                <a16:creationId xmlns:a16="http://schemas.microsoft.com/office/drawing/2014/main" id="{214ABB42-02DB-52FA-08B9-6C8F57C373A3}"/>
              </a:ext>
            </a:extLst>
          </p:cNvPr>
          <p:cNvSpPr/>
          <p:nvPr/>
        </p:nvSpPr>
        <p:spPr>
          <a:xfrm>
            <a:off x="1076318" y="4553123"/>
            <a:ext cx="1934297" cy="1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700" b="1" dirty="0">
                <a:solidFill>
                  <a:schemeClr val="tx1"/>
                </a:solidFill>
                <a:latin typeface="Meiryo" charset="-128"/>
                <a:ea typeface="Meiryo" charset="-128"/>
                <a:cs typeface="Meiryo" charset="-128"/>
              </a:rPr>
              <a:t>15</a:t>
            </a:r>
            <a:r>
              <a:rPr lang="ja-JP" altLang="en-US" sz="700" b="1">
                <a:solidFill>
                  <a:schemeClr val="tx1"/>
                </a:solidFill>
                <a:latin typeface="Meiryo" charset="-128"/>
                <a:ea typeface="Meiryo" charset="-128"/>
                <a:cs typeface="Meiryo" charset="-128"/>
              </a:rPr>
              <a:t>秒</a:t>
            </a:r>
            <a:r>
              <a:rPr lang="en-US" altLang="ja-JP" sz="700" b="1" dirty="0">
                <a:solidFill>
                  <a:schemeClr val="tx1"/>
                </a:solidFill>
                <a:latin typeface="Meiryo" charset="-128"/>
                <a:ea typeface="Meiryo" charset="-128"/>
                <a:cs typeface="Meiryo" charset="-128"/>
              </a:rPr>
              <a:t>CM</a:t>
            </a:r>
            <a:endParaRPr lang="ja-JP" altLang="en-US" sz="700" b="1" dirty="0">
              <a:solidFill>
                <a:schemeClr val="tx1"/>
              </a:solidFill>
              <a:latin typeface="Meiryo" charset="-128"/>
              <a:ea typeface="Meiryo" charset="-128"/>
              <a:cs typeface="Meiryo" charset="-128"/>
            </a:endParaRPr>
          </a:p>
        </p:txBody>
      </p:sp>
      <p:pic>
        <p:nvPicPr>
          <p:cNvPr id="59" name="グラフィックス 58" descr="バッジ: チェックマーク 1 単色塗りつぶし">
            <a:extLst>
              <a:ext uri="{FF2B5EF4-FFF2-40B4-BE49-F238E27FC236}">
                <a16:creationId xmlns:a16="http://schemas.microsoft.com/office/drawing/2014/main" id="{DAAD09A1-B985-9381-0BBF-77B2CF81337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56743" y="4551947"/>
            <a:ext cx="164204" cy="162344"/>
          </a:xfrm>
          <a:prstGeom prst="rect">
            <a:avLst/>
          </a:prstGeom>
        </p:spPr>
      </p:pic>
      <p:pic>
        <p:nvPicPr>
          <p:cNvPr id="60" name="グラフィックス 59" descr="バッジ: チェックマーク 1 単色塗りつぶし">
            <a:extLst>
              <a:ext uri="{FF2B5EF4-FFF2-40B4-BE49-F238E27FC236}">
                <a16:creationId xmlns:a16="http://schemas.microsoft.com/office/drawing/2014/main" id="{EB91C394-A15C-BC4F-6840-F907D4471848}"/>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56743" y="4922060"/>
            <a:ext cx="164204" cy="162344"/>
          </a:xfrm>
          <a:prstGeom prst="rect">
            <a:avLst/>
          </a:prstGeom>
        </p:spPr>
      </p:pic>
      <p:sp>
        <p:nvSpPr>
          <p:cNvPr id="61" name="正方形/長方形 60">
            <a:extLst>
              <a:ext uri="{FF2B5EF4-FFF2-40B4-BE49-F238E27FC236}">
                <a16:creationId xmlns:a16="http://schemas.microsoft.com/office/drawing/2014/main" id="{C2AA0E0A-D465-8698-39FB-65D3C425CCD6}"/>
              </a:ext>
            </a:extLst>
          </p:cNvPr>
          <p:cNvSpPr/>
          <p:nvPr/>
        </p:nvSpPr>
        <p:spPr>
          <a:xfrm>
            <a:off x="1076317" y="4917662"/>
            <a:ext cx="1980000" cy="245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700" b="1">
                <a:solidFill>
                  <a:schemeClr val="tx1"/>
                </a:solidFill>
                <a:latin typeface="Meiryo" charset="-128"/>
                <a:ea typeface="Meiryo" charset="-128"/>
                <a:cs typeface="Meiryo" charset="-128"/>
              </a:rPr>
              <a:t>ヤフートップページ広告</a:t>
            </a:r>
            <a:endParaRPr lang="en-US" altLang="ja-JP" sz="700" b="1" dirty="0">
              <a:solidFill>
                <a:schemeClr val="tx1"/>
              </a:solidFill>
              <a:latin typeface="Meiryo" charset="-128"/>
              <a:ea typeface="Meiryo" charset="-128"/>
              <a:cs typeface="Meiryo" charset="-128"/>
            </a:endParaRPr>
          </a:p>
          <a:p>
            <a:r>
              <a:rPr lang="ja-JP" altLang="en-US" sz="500" b="1">
                <a:solidFill>
                  <a:schemeClr val="tx1"/>
                </a:solidFill>
                <a:latin typeface="Meiryo" charset="-128"/>
                <a:ea typeface="Meiryo" charset="-128"/>
                <a:cs typeface="Meiryo" charset="-128"/>
              </a:rPr>
              <a:t>（広告面：ブランドパネル</a:t>
            </a:r>
            <a:r>
              <a:rPr lang="en-US" altLang="ja-JP" sz="500" b="1" dirty="0">
                <a:solidFill>
                  <a:schemeClr val="tx1"/>
                </a:solidFill>
                <a:latin typeface="Meiryo" charset="-128"/>
                <a:ea typeface="Meiryo" charset="-128"/>
                <a:cs typeface="Meiryo" charset="-128"/>
              </a:rPr>
              <a:t> </a:t>
            </a:r>
            <a:r>
              <a:rPr lang="ja-JP" altLang="en-US" sz="500" b="1">
                <a:solidFill>
                  <a:schemeClr val="tx1"/>
                </a:solidFill>
                <a:latin typeface="Meiryo" charset="-128"/>
                <a:ea typeface="Meiryo" charset="-128"/>
                <a:cs typeface="Meiryo" charset="-128"/>
              </a:rPr>
              <a:t>リッチフォーマット</a:t>
            </a:r>
            <a:r>
              <a:rPr lang="en-US" altLang="ja-JP" sz="500" b="1" dirty="0">
                <a:solidFill>
                  <a:schemeClr val="tx1"/>
                </a:solidFill>
                <a:latin typeface="Meiryo" charset="-128"/>
                <a:ea typeface="Meiryo" charset="-128"/>
                <a:cs typeface="Meiryo" charset="-128"/>
              </a:rPr>
              <a:t> MD</a:t>
            </a:r>
            <a:r>
              <a:rPr lang="ja-JP" altLang="en-US" sz="500" b="1">
                <a:solidFill>
                  <a:schemeClr val="tx1"/>
                </a:solidFill>
                <a:latin typeface="Meiryo" charset="-128"/>
                <a:ea typeface="Meiryo" charset="-128"/>
                <a:cs typeface="Meiryo" charset="-128"/>
              </a:rPr>
              <a:t>）</a:t>
            </a:r>
            <a:endParaRPr lang="ja-JP" altLang="en-US" sz="700" b="1" dirty="0">
              <a:solidFill>
                <a:schemeClr val="tx1"/>
              </a:solidFill>
              <a:latin typeface="Meiryo" charset="-128"/>
              <a:ea typeface="Meiryo" charset="-128"/>
              <a:cs typeface="Meiryo" charset="-128"/>
            </a:endParaRPr>
          </a:p>
        </p:txBody>
      </p:sp>
      <p:sp>
        <p:nvSpPr>
          <p:cNvPr id="64" name="正方形/長方形 63">
            <a:extLst>
              <a:ext uri="{FF2B5EF4-FFF2-40B4-BE49-F238E27FC236}">
                <a16:creationId xmlns:a16="http://schemas.microsoft.com/office/drawing/2014/main" id="{348168EC-4D69-E606-491D-1B26D26D22C5}"/>
              </a:ext>
            </a:extLst>
          </p:cNvPr>
          <p:cNvSpPr/>
          <p:nvPr/>
        </p:nvSpPr>
        <p:spPr>
          <a:xfrm>
            <a:off x="1076318" y="4727627"/>
            <a:ext cx="1934297" cy="1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700" b="1">
                <a:solidFill>
                  <a:schemeClr val="tx1"/>
                </a:solidFill>
                <a:latin typeface="Meiryo" charset="-128"/>
                <a:ea typeface="Meiryo" charset="-128"/>
                <a:cs typeface="Meiryo" charset="-128"/>
              </a:rPr>
              <a:t>動画の二次利用権利</a:t>
            </a:r>
            <a:endParaRPr lang="en-US" altLang="ja-JP" sz="700" b="1" dirty="0">
              <a:solidFill>
                <a:schemeClr val="tx1"/>
              </a:solidFill>
              <a:latin typeface="Meiryo" charset="-128"/>
              <a:ea typeface="Meiryo" charset="-128"/>
              <a:cs typeface="Meiryo" charset="-128"/>
            </a:endParaRPr>
          </a:p>
        </p:txBody>
      </p:sp>
      <p:pic>
        <p:nvPicPr>
          <p:cNvPr id="65" name="グラフィックス 64" descr="バッジ: チェックマーク 1 単色塗りつぶし">
            <a:extLst>
              <a:ext uri="{FF2B5EF4-FFF2-40B4-BE49-F238E27FC236}">
                <a16:creationId xmlns:a16="http://schemas.microsoft.com/office/drawing/2014/main" id="{33C74A18-9BC8-AE1A-81DF-953B52FEEAF8}"/>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56743" y="4726451"/>
            <a:ext cx="164204" cy="162344"/>
          </a:xfrm>
          <a:prstGeom prst="rect">
            <a:avLst/>
          </a:prstGeom>
        </p:spPr>
      </p:pic>
      <p:sp>
        <p:nvSpPr>
          <p:cNvPr id="66" name="正方形/長方形 65">
            <a:extLst>
              <a:ext uri="{FF2B5EF4-FFF2-40B4-BE49-F238E27FC236}">
                <a16:creationId xmlns:a16="http://schemas.microsoft.com/office/drawing/2014/main" id="{4F25FFB4-A751-8854-4B41-CA5222747983}"/>
              </a:ext>
            </a:extLst>
          </p:cNvPr>
          <p:cNvSpPr/>
          <p:nvPr/>
        </p:nvSpPr>
        <p:spPr>
          <a:xfrm>
            <a:off x="7075304" y="4553123"/>
            <a:ext cx="1934297" cy="1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700" b="1" dirty="0">
                <a:solidFill>
                  <a:schemeClr val="tx1"/>
                </a:solidFill>
                <a:latin typeface="Meiryo" charset="-128"/>
                <a:ea typeface="Meiryo" charset="-128"/>
                <a:cs typeface="Meiryo" charset="-128"/>
              </a:rPr>
              <a:t>15</a:t>
            </a:r>
            <a:r>
              <a:rPr lang="ja-JP" altLang="en-US" sz="700" b="1" dirty="0">
                <a:solidFill>
                  <a:schemeClr val="tx1"/>
                </a:solidFill>
                <a:latin typeface="Meiryo" charset="-128"/>
                <a:ea typeface="Meiryo" charset="-128"/>
                <a:cs typeface="Meiryo" charset="-128"/>
              </a:rPr>
              <a:t>秒</a:t>
            </a:r>
            <a:r>
              <a:rPr lang="en-US" altLang="ja-JP" sz="700" b="1" dirty="0">
                <a:solidFill>
                  <a:schemeClr val="tx1"/>
                </a:solidFill>
                <a:latin typeface="Meiryo" charset="-128"/>
                <a:ea typeface="Meiryo" charset="-128"/>
                <a:cs typeface="Meiryo" charset="-128"/>
              </a:rPr>
              <a:t>CM</a:t>
            </a:r>
            <a:endParaRPr lang="ja-JP" altLang="en-US" sz="700" b="1" dirty="0">
              <a:solidFill>
                <a:schemeClr val="tx1"/>
              </a:solidFill>
              <a:latin typeface="Meiryo" charset="-128"/>
              <a:ea typeface="Meiryo" charset="-128"/>
              <a:cs typeface="Meiryo" charset="-128"/>
            </a:endParaRPr>
          </a:p>
        </p:txBody>
      </p:sp>
      <p:pic>
        <p:nvPicPr>
          <p:cNvPr id="67" name="グラフィックス 66" descr="バッジ: チェックマーク 1 単色塗りつぶし">
            <a:extLst>
              <a:ext uri="{FF2B5EF4-FFF2-40B4-BE49-F238E27FC236}">
                <a16:creationId xmlns:a16="http://schemas.microsoft.com/office/drawing/2014/main" id="{FD521443-21B2-2899-DDDB-7C59133CA41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5729" y="4551947"/>
            <a:ext cx="164204" cy="162344"/>
          </a:xfrm>
          <a:prstGeom prst="rect">
            <a:avLst/>
          </a:prstGeom>
        </p:spPr>
      </p:pic>
      <p:pic>
        <p:nvPicPr>
          <p:cNvPr id="69" name="グラフィックス 68" descr="バッジ: チェックマーク 1 単色塗りつぶし">
            <a:extLst>
              <a:ext uri="{FF2B5EF4-FFF2-40B4-BE49-F238E27FC236}">
                <a16:creationId xmlns:a16="http://schemas.microsoft.com/office/drawing/2014/main" id="{BB6F6227-0BA7-EDD4-8C82-D18CB389A2E5}"/>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5729" y="4904615"/>
            <a:ext cx="164204" cy="162344"/>
          </a:xfrm>
          <a:prstGeom prst="rect">
            <a:avLst/>
          </a:prstGeom>
        </p:spPr>
      </p:pic>
      <p:sp>
        <p:nvSpPr>
          <p:cNvPr id="70" name="正方形/長方形 69">
            <a:extLst>
              <a:ext uri="{FF2B5EF4-FFF2-40B4-BE49-F238E27FC236}">
                <a16:creationId xmlns:a16="http://schemas.microsoft.com/office/drawing/2014/main" id="{A411F6A8-1D25-9AA0-E41C-20CB7E84C1A3}"/>
              </a:ext>
            </a:extLst>
          </p:cNvPr>
          <p:cNvSpPr/>
          <p:nvPr/>
        </p:nvSpPr>
        <p:spPr>
          <a:xfrm>
            <a:off x="7075304" y="5135568"/>
            <a:ext cx="1934297" cy="1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700" b="1" dirty="0">
                <a:solidFill>
                  <a:schemeClr val="tx1"/>
                </a:solidFill>
                <a:latin typeface="Meiryo" charset="-128"/>
                <a:ea typeface="Meiryo" charset="-128"/>
                <a:cs typeface="Meiryo" charset="-128"/>
              </a:rPr>
              <a:t>TVCM</a:t>
            </a:r>
            <a:r>
              <a:rPr lang="ja-JP" altLang="en-US" sz="700" b="1">
                <a:solidFill>
                  <a:schemeClr val="tx1"/>
                </a:solidFill>
                <a:latin typeface="Meiryo" charset="-128"/>
                <a:ea typeface="Meiryo" charset="-128"/>
                <a:cs typeface="Meiryo" charset="-128"/>
              </a:rPr>
              <a:t>媒体費</a:t>
            </a:r>
            <a:r>
              <a:rPr lang="ja-JP" altLang="en-US" sz="500" b="1">
                <a:solidFill>
                  <a:schemeClr val="tx1"/>
                </a:solidFill>
                <a:latin typeface="Meiryo" charset="-128"/>
                <a:ea typeface="Meiryo" charset="-128"/>
                <a:cs typeface="Meiryo" charset="-128"/>
              </a:rPr>
              <a:t>（納品メディア</a:t>
            </a:r>
            <a:r>
              <a:rPr lang="en-US" altLang="ja-JP" sz="500" b="1" dirty="0">
                <a:solidFill>
                  <a:schemeClr val="tx1"/>
                </a:solidFill>
                <a:latin typeface="Meiryo" charset="-128"/>
                <a:ea typeface="Meiryo" charset="-128"/>
                <a:cs typeface="Meiryo" charset="-128"/>
              </a:rPr>
              <a:t>1</a:t>
            </a:r>
            <a:r>
              <a:rPr lang="ja-JP" altLang="en-US" sz="500" b="1">
                <a:solidFill>
                  <a:schemeClr val="tx1"/>
                </a:solidFill>
                <a:latin typeface="Meiryo" charset="-128"/>
                <a:ea typeface="Meiryo" charset="-128"/>
                <a:cs typeface="Meiryo" charset="-128"/>
              </a:rPr>
              <a:t>本）</a:t>
            </a:r>
            <a:endParaRPr lang="ja-JP" altLang="en-US" sz="700" b="1" dirty="0">
              <a:solidFill>
                <a:schemeClr val="tx1"/>
              </a:solidFill>
              <a:latin typeface="Meiryo" charset="-128"/>
              <a:ea typeface="Meiryo" charset="-128"/>
              <a:cs typeface="Meiryo" charset="-128"/>
            </a:endParaRPr>
          </a:p>
        </p:txBody>
      </p:sp>
      <p:sp>
        <p:nvSpPr>
          <p:cNvPr id="71" name="正方形/長方形 70">
            <a:extLst>
              <a:ext uri="{FF2B5EF4-FFF2-40B4-BE49-F238E27FC236}">
                <a16:creationId xmlns:a16="http://schemas.microsoft.com/office/drawing/2014/main" id="{0323C571-B718-EB48-FEE8-4F57D0F9363F}"/>
              </a:ext>
            </a:extLst>
          </p:cNvPr>
          <p:cNvSpPr/>
          <p:nvPr/>
        </p:nvSpPr>
        <p:spPr>
          <a:xfrm>
            <a:off x="7075304" y="4727627"/>
            <a:ext cx="1934297" cy="1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700" b="1">
                <a:solidFill>
                  <a:schemeClr val="tx1"/>
                </a:solidFill>
                <a:latin typeface="Meiryo" charset="-128"/>
                <a:ea typeface="Meiryo" charset="-128"/>
                <a:cs typeface="Meiryo" charset="-128"/>
              </a:rPr>
              <a:t>動画の二次利用権利</a:t>
            </a:r>
            <a:endParaRPr lang="en-US" altLang="ja-JP" sz="700" b="1" dirty="0">
              <a:solidFill>
                <a:schemeClr val="tx1"/>
              </a:solidFill>
              <a:latin typeface="Meiryo" charset="-128"/>
              <a:ea typeface="Meiryo" charset="-128"/>
              <a:cs typeface="Meiryo" charset="-128"/>
            </a:endParaRPr>
          </a:p>
          <a:p>
            <a:endParaRPr lang="ja-JP" altLang="en-US" sz="900" b="1" dirty="0">
              <a:solidFill>
                <a:schemeClr val="tx1"/>
              </a:solidFill>
              <a:latin typeface="Meiryo" charset="-128"/>
              <a:ea typeface="Meiryo" charset="-128"/>
              <a:cs typeface="Meiryo" charset="-128"/>
            </a:endParaRPr>
          </a:p>
        </p:txBody>
      </p:sp>
      <p:pic>
        <p:nvPicPr>
          <p:cNvPr id="72" name="グラフィックス 71" descr="バッジ: チェックマーク 1 単色塗りつぶし">
            <a:extLst>
              <a:ext uri="{FF2B5EF4-FFF2-40B4-BE49-F238E27FC236}">
                <a16:creationId xmlns:a16="http://schemas.microsoft.com/office/drawing/2014/main" id="{5345BA29-4380-2B19-BCED-4D3E4780A87F}"/>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5729" y="4726451"/>
            <a:ext cx="164204" cy="162344"/>
          </a:xfrm>
          <a:prstGeom prst="rect">
            <a:avLst/>
          </a:prstGeom>
        </p:spPr>
      </p:pic>
      <p:pic>
        <p:nvPicPr>
          <p:cNvPr id="75" name="グラフィックス 74" descr="バッジ: チェックマーク 1 単色塗りつぶし">
            <a:extLst>
              <a:ext uri="{FF2B5EF4-FFF2-40B4-BE49-F238E27FC236}">
                <a16:creationId xmlns:a16="http://schemas.microsoft.com/office/drawing/2014/main" id="{50321A2A-2E70-8025-569C-03787005DA8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5729" y="5122427"/>
            <a:ext cx="164204" cy="162344"/>
          </a:xfrm>
          <a:prstGeom prst="rect">
            <a:avLst/>
          </a:prstGeom>
        </p:spPr>
      </p:pic>
      <p:grpSp>
        <p:nvGrpSpPr>
          <p:cNvPr id="77" name="グループ化 76">
            <a:extLst>
              <a:ext uri="{FF2B5EF4-FFF2-40B4-BE49-F238E27FC236}">
                <a16:creationId xmlns:a16="http://schemas.microsoft.com/office/drawing/2014/main" id="{AE0407C6-BD25-CA16-BE26-1AEA59696946}"/>
              </a:ext>
            </a:extLst>
          </p:cNvPr>
          <p:cNvGrpSpPr/>
          <p:nvPr/>
        </p:nvGrpSpPr>
        <p:grpSpPr>
          <a:xfrm>
            <a:off x="5614967" y="5330800"/>
            <a:ext cx="249126" cy="430761"/>
            <a:chOff x="8229675" y="-3279995"/>
            <a:chExt cx="1348650" cy="2331934"/>
          </a:xfrm>
        </p:grpSpPr>
        <p:sp>
          <p:nvSpPr>
            <p:cNvPr id="78" name="正方形/長方形 77">
              <a:extLst>
                <a:ext uri="{FF2B5EF4-FFF2-40B4-BE49-F238E27FC236}">
                  <a16:creationId xmlns:a16="http://schemas.microsoft.com/office/drawing/2014/main" id="{62E5F419-7386-6BBB-BF48-069FDE0F7357}"/>
                </a:ext>
              </a:extLst>
            </p:cNvPr>
            <p:cNvSpPr/>
            <p:nvPr/>
          </p:nvSpPr>
          <p:spPr>
            <a:xfrm>
              <a:off x="8363415" y="-3153148"/>
              <a:ext cx="1126273" cy="206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9" name="グループ化 78">
              <a:extLst>
                <a:ext uri="{FF2B5EF4-FFF2-40B4-BE49-F238E27FC236}">
                  <a16:creationId xmlns:a16="http://schemas.microsoft.com/office/drawing/2014/main" id="{94B2D1FD-74A5-6DD0-0874-ABBADB670899}"/>
                </a:ext>
              </a:extLst>
            </p:cNvPr>
            <p:cNvGrpSpPr/>
            <p:nvPr/>
          </p:nvGrpSpPr>
          <p:grpSpPr>
            <a:xfrm>
              <a:off x="8229675" y="-3279995"/>
              <a:ext cx="1348650" cy="2331934"/>
              <a:chOff x="5473223" y="0"/>
              <a:chExt cx="1700726" cy="2888348"/>
            </a:xfrm>
          </p:grpSpPr>
          <p:pic>
            <p:nvPicPr>
              <p:cNvPr id="83" name="図 82">
                <a:extLst>
                  <a:ext uri="{FF2B5EF4-FFF2-40B4-BE49-F238E27FC236}">
                    <a16:creationId xmlns:a16="http://schemas.microsoft.com/office/drawing/2014/main" id="{0668F092-CF87-E664-7F09-84C30E6DAC0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473223" y="0"/>
                <a:ext cx="1700726" cy="2888348"/>
              </a:xfrm>
              <a:prstGeom prst="rect">
                <a:avLst/>
              </a:prstGeom>
            </p:spPr>
          </p:pic>
          <p:pic>
            <p:nvPicPr>
              <p:cNvPr id="86" name="図 85">
                <a:extLst>
                  <a:ext uri="{FF2B5EF4-FFF2-40B4-BE49-F238E27FC236}">
                    <a16:creationId xmlns:a16="http://schemas.microsoft.com/office/drawing/2014/main" id="{6B7A5209-6BDE-D47B-B1E3-C50880D01A1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62956" y="306769"/>
                <a:ext cx="1345196" cy="2274810"/>
              </a:xfrm>
              <a:prstGeom prst="rect">
                <a:avLst/>
              </a:prstGeom>
            </p:spPr>
          </p:pic>
          <p:sp>
            <p:nvSpPr>
              <p:cNvPr id="89" name="正方形/長方形 88">
                <a:extLst>
                  <a:ext uri="{FF2B5EF4-FFF2-40B4-BE49-F238E27FC236}">
                    <a16:creationId xmlns:a16="http://schemas.microsoft.com/office/drawing/2014/main" id="{97DBE8CD-2398-FB6F-D7C6-C57434005224}"/>
                  </a:ext>
                </a:extLst>
              </p:cNvPr>
              <p:cNvSpPr/>
              <p:nvPr/>
            </p:nvSpPr>
            <p:spPr>
              <a:xfrm>
                <a:off x="5688039" y="729588"/>
                <a:ext cx="1294769" cy="707982"/>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grpSp>
        <p:nvGrpSpPr>
          <p:cNvPr id="90" name="グループ化 89">
            <a:extLst>
              <a:ext uri="{FF2B5EF4-FFF2-40B4-BE49-F238E27FC236}">
                <a16:creationId xmlns:a16="http://schemas.microsoft.com/office/drawing/2014/main" id="{BA1B181E-5242-04BE-EB82-7B59A3FFFF0A}"/>
              </a:ext>
            </a:extLst>
          </p:cNvPr>
          <p:cNvGrpSpPr/>
          <p:nvPr/>
        </p:nvGrpSpPr>
        <p:grpSpPr>
          <a:xfrm>
            <a:off x="4904804" y="5370708"/>
            <a:ext cx="802191" cy="357372"/>
            <a:chOff x="3171665" y="-3378748"/>
            <a:chExt cx="4021414" cy="1791520"/>
          </a:xfrm>
        </p:grpSpPr>
        <p:sp>
          <p:nvSpPr>
            <p:cNvPr id="94" name="正方形/長方形 93">
              <a:extLst>
                <a:ext uri="{FF2B5EF4-FFF2-40B4-BE49-F238E27FC236}">
                  <a16:creationId xmlns:a16="http://schemas.microsoft.com/office/drawing/2014/main" id="{8A6FA531-55EC-7E6F-90C5-85FCA2D5C06B}"/>
                </a:ext>
              </a:extLst>
            </p:cNvPr>
            <p:cNvSpPr/>
            <p:nvPr/>
          </p:nvSpPr>
          <p:spPr>
            <a:xfrm>
              <a:off x="3757961" y="-3325064"/>
              <a:ext cx="2620537" cy="15408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a:extLst>
                <a:ext uri="{FF2B5EF4-FFF2-40B4-BE49-F238E27FC236}">
                  <a16:creationId xmlns:a16="http://schemas.microsoft.com/office/drawing/2014/main" id="{14F2AA69-03C6-5ACF-8993-5EEBCE205631}"/>
                </a:ext>
              </a:extLst>
            </p:cNvPr>
            <p:cNvGrpSpPr/>
            <p:nvPr/>
          </p:nvGrpSpPr>
          <p:grpSpPr>
            <a:xfrm>
              <a:off x="3171665" y="-3378748"/>
              <a:ext cx="4021414" cy="1791520"/>
              <a:chOff x="0" y="193989"/>
              <a:chExt cx="5543751" cy="2750999"/>
            </a:xfrm>
          </p:grpSpPr>
          <p:pic>
            <p:nvPicPr>
              <p:cNvPr id="96" name="図 95">
                <a:extLst>
                  <a:ext uri="{FF2B5EF4-FFF2-40B4-BE49-F238E27FC236}">
                    <a16:creationId xmlns:a16="http://schemas.microsoft.com/office/drawing/2014/main" id="{F3EF25D1-1298-DED4-7BBE-35BD5D5B44A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193989"/>
                <a:ext cx="5543751" cy="2750999"/>
              </a:xfrm>
              <a:prstGeom prst="rect">
                <a:avLst/>
              </a:prstGeom>
            </p:spPr>
          </p:pic>
          <p:pic>
            <p:nvPicPr>
              <p:cNvPr id="97" name="図 96">
                <a:extLst>
                  <a:ext uri="{FF2B5EF4-FFF2-40B4-BE49-F238E27FC236}">
                    <a16:creationId xmlns:a16="http://schemas.microsoft.com/office/drawing/2014/main" id="{D85F9BE9-195D-8BD2-6885-200D5EECC94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03476" y="388771"/>
                <a:ext cx="2419827" cy="2152534"/>
              </a:xfrm>
              <a:prstGeom prst="rect">
                <a:avLst/>
              </a:prstGeom>
            </p:spPr>
          </p:pic>
          <p:sp>
            <p:nvSpPr>
              <p:cNvPr id="98" name="正方形/長方形 97">
                <a:extLst>
                  <a:ext uri="{FF2B5EF4-FFF2-40B4-BE49-F238E27FC236}">
                    <a16:creationId xmlns:a16="http://schemas.microsoft.com/office/drawing/2014/main" id="{64CAFF00-9D57-6362-5D6E-163EC0E81CDD}"/>
                  </a:ext>
                </a:extLst>
              </p:cNvPr>
              <p:cNvSpPr/>
              <p:nvPr/>
            </p:nvSpPr>
            <p:spPr>
              <a:xfrm>
                <a:off x="2964433" y="899530"/>
                <a:ext cx="1152458" cy="834611"/>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grpSp>
        <p:nvGrpSpPr>
          <p:cNvPr id="99" name="グループ化 98">
            <a:extLst>
              <a:ext uri="{FF2B5EF4-FFF2-40B4-BE49-F238E27FC236}">
                <a16:creationId xmlns:a16="http://schemas.microsoft.com/office/drawing/2014/main" id="{AB6B4D61-C48D-BC8E-4170-5B1321E160B2}"/>
              </a:ext>
            </a:extLst>
          </p:cNvPr>
          <p:cNvGrpSpPr/>
          <p:nvPr/>
        </p:nvGrpSpPr>
        <p:grpSpPr>
          <a:xfrm>
            <a:off x="4043486" y="5321869"/>
            <a:ext cx="753015" cy="447259"/>
            <a:chOff x="3602131" y="1530011"/>
            <a:chExt cx="1501088" cy="891581"/>
          </a:xfrm>
        </p:grpSpPr>
        <p:pic>
          <p:nvPicPr>
            <p:cNvPr id="100" name="図 99">
              <a:extLst>
                <a:ext uri="{FF2B5EF4-FFF2-40B4-BE49-F238E27FC236}">
                  <a16:creationId xmlns:a16="http://schemas.microsoft.com/office/drawing/2014/main" id="{6A80ED2F-5C46-AFDA-F05C-09636BC77ABB}"/>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602131" y="1530011"/>
              <a:ext cx="1501088" cy="891581"/>
            </a:xfrm>
            <a:prstGeom prst="rect">
              <a:avLst/>
            </a:prstGeom>
          </p:spPr>
        </p:pic>
        <p:grpSp>
          <p:nvGrpSpPr>
            <p:cNvPr id="101" name="グループ化 100">
              <a:extLst>
                <a:ext uri="{FF2B5EF4-FFF2-40B4-BE49-F238E27FC236}">
                  <a16:creationId xmlns:a16="http://schemas.microsoft.com/office/drawing/2014/main" id="{4719C1A2-1D6A-BE9F-0D8A-82C40FED3B69}"/>
                </a:ext>
              </a:extLst>
            </p:cNvPr>
            <p:cNvGrpSpPr/>
            <p:nvPr/>
          </p:nvGrpSpPr>
          <p:grpSpPr>
            <a:xfrm>
              <a:off x="4172713" y="1818548"/>
              <a:ext cx="284394" cy="284394"/>
              <a:chOff x="-2018096" y="1248528"/>
              <a:chExt cx="284394" cy="284394"/>
            </a:xfrm>
          </p:grpSpPr>
          <p:sp>
            <p:nvSpPr>
              <p:cNvPr id="102" name="円/楕円 101">
                <a:extLst>
                  <a:ext uri="{FF2B5EF4-FFF2-40B4-BE49-F238E27FC236}">
                    <a16:creationId xmlns:a16="http://schemas.microsoft.com/office/drawing/2014/main" id="{E8A674A2-4D68-0FDE-1028-04EE3A1F6FEC}"/>
                  </a:ext>
                </a:extLst>
              </p:cNvPr>
              <p:cNvSpPr/>
              <p:nvPr/>
            </p:nvSpPr>
            <p:spPr>
              <a:xfrm>
                <a:off x="-2018096" y="1248528"/>
                <a:ext cx="284394" cy="284394"/>
              </a:xfrm>
              <a:prstGeom prst="ellipse">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三角形 102">
                <a:extLst>
                  <a:ext uri="{FF2B5EF4-FFF2-40B4-BE49-F238E27FC236}">
                    <a16:creationId xmlns:a16="http://schemas.microsoft.com/office/drawing/2014/main" id="{F7606180-E962-11A9-C990-3593BB9D7BAB}"/>
                  </a:ext>
                </a:extLst>
              </p:cNvPr>
              <p:cNvSpPr/>
              <p:nvPr/>
            </p:nvSpPr>
            <p:spPr>
              <a:xfrm rot="5400000">
                <a:off x="-1941069" y="1306777"/>
                <a:ext cx="185815" cy="160185"/>
              </a:xfrm>
              <a:prstGeom prst="triangle">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4" name="加算記号 103">
            <a:extLst>
              <a:ext uri="{FF2B5EF4-FFF2-40B4-BE49-F238E27FC236}">
                <a16:creationId xmlns:a16="http://schemas.microsoft.com/office/drawing/2014/main" id="{28FE113C-AA5B-56CD-3157-79EEBA527767}"/>
              </a:ext>
            </a:extLst>
          </p:cNvPr>
          <p:cNvSpPr/>
          <p:nvPr/>
        </p:nvSpPr>
        <p:spPr>
          <a:xfrm>
            <a:off x="4814468" y="5478511"/>
            <a:ext cx="149070" cy="149070"/>
          </a:xfrm>
          <a:prstGeom prst="mathPlus">
            <a:avLst>
              <a:gd name="adj1" fmla="val 1747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5" name="グループ化 104">
            <a:extLst>
              <a:ext uri="{FF2B5EF4-FFF2-40B4-BE49-F238E27FC236}">
                <a16:creationId xmlns:a16="http://schemas.microsoft.com/office/drawing/2014/main" id="{6DE24E49-4416-EC01-F424-51EAFE6E3B1E}"/>
              </a:ext>
            </a:extLst>
          </p:cNvPr>
          <p:cNvGrpSpPr/>
          <p:nvPr/>
        </p:nvGrpSpPr>
        <p:grpSpPr>
          <a:xfrm>
            <a:off x="989703" y="5316659"/>
            <a:ext cx="753015" cy="447259"/>
            <a:chOff x="3602131" y="1530011"/>
            <a:chExt cx="1501088" cy="891581"/>
          </a:xfrm>
        </p:grpSpPr>
        <p:pic>
          <p:nvPicPr>
            <p:cNvPr id="106" name="図 105">
              <a:extLst>
                <a:ext uri="{FF2B5EF4-FFF2-40B4-BE49-F238E27FC236}">
                  <a16:creationId xmlns:a16="http://schemas.microsoft.com/office/drawing/2014/main" id="{AE9FB47B-C01A-6828-7AF2-EF326FAA03C4}"/>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602131" y="1530011"/>
              <a:ext cx="1501088" cy="891581"/>
            </a:xfrm>
            <a:prstGeom prst="rect">
              <a:avLst/>
            </a:prstGeom>
          </p:spPr>
        </p:pic>
        <p:grpSp>
          <p:nvGrpSpPr>
            <p:cNvPr id="113" name="グループ化 112">
              <a:extLst>
                <a:ext uri="{FF2B5EF4-FFF2-40B4-BE49-F238E27FC236}">
                  <a16:creationId xmlns:a16="http://schemas.microsoft.com/office/drawing/2014/main" id="{7F546E24-59F5-073B-9714-E47459189A2E}"/>
                </a:ext>
              </a:extLst>
            </p:cNvPr>
            <p:cNvGrpSpPr/>
            <p:nvPr/>
          </p:nvGrpSpPr>
          <p:grpSpPr>
            <a:xfrm>
              <a:off x="4172713" y="1818548"/>
              <a:ext cx="284394" cy="284394"/>
              <a:chOff x="-2018096" y="1248528"/>
              <a:chExt cx="284394" cy="284394"/>
            </a:xfrm>
          </p:grpSpPr>
          <p:sp>
            <p:nvSpPr>
              <p:cNvPr id="114" name="円/楕円 113">
                <a:extLst>
                  <a:ext uri="{FF2B5EF4-FFF2-40B4-BE49-F238E27FC236}">
                    <a16:creationId xmlns:a16="http://schemas.microsoft.com/office/drawing/2014/main" id="{A4ACE432-9DC7-F863-DFE4-505535EACCC1}"/>
                  </a:ext>
                </a:extLst>
              </p:cNvPr>
              <p:cNvSpPr/>
              <p:nvPr/>
            </p:nvSpPr>
            <p:spPr>
              <a:xfrm>
                <a:off x="-2018096" y="1248528"/>
                <a:ext cx="284394" cy="284394"/>
              </a:xfrm>
              <a:prstGeom prst="ellipse">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三角形 118">
                <a:extLst>
                  <a:ext uri="{FF2B5EF4-FFF2-40B4-BE49-F238E27FC236}">
                    <a16:creationId xmlns:a16="http://schemas.microsoft.com/office/drawing/2014/main" id="{70174D87-86FB-F7C7-2669-EC33EA484D9F}"/>
                  </a:ext>
                </a:extLst>
              </p:cNvPr>
              <p:cNvSpPr/>
              <p:nvPr/>
            </p:nvSpPr>
            <p:spPr>
              <a:xfrm rot="5400000">
                <a:off x="-1941069" y="1306777"/>
                <a:ext cx="185815" cy="160185"/>
              </a:xfrm>
              <a:prstGeom prst="triangle">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22" name="加算記号 121">
            <a:extLst>
              <a:ext uri="{FF2B5EF4-FFF2-40B4-BE49-F238E27FC236}">
                <a16:creationId xmlns:a16="http://schemas.microsoft.com/office/drawing/2014/main" id="{621A847E-1323-B349-BA23-EE142C687E3F}"/>
              </a:ext>
            </a:extLst>
          </p:cNvPr>
          <p:cNvSpPr/>
          <p:nvPr/>
        </p:nvSpPr>
        <p:spPr>
          <a:xfrm>
            <a:off x="1748328" y="5473301"/>
            <a:ext cx="149070" cy="149070"/>
          </a:xfrm>
          <a:prstGeom prst="mathPlus">
            <a:avLst>
              <a:gd name="adj1" fmla="val 1747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5" name="グループ化 124">
            <a:extLst>
              <a:ext uri="{FF2B5EF4-FFF2-40B4-BE49-F238E27FC236}">
                <a16:creationId xmlns:a16="http://schemas.microsoft.com/office/drawing/2014/main" id="{6B129AF2-E056-5D28-F15B-A06161F63D5B}"/>
              </a:ext>
            </a:extLst>
          </p:cNvPr>
          <p:cNvGrpSpPr/>
          <p:nvPr/>
        </p:nvGrpSpPr>
        <p:grpSpPr>
          <a:xfrm>
            <a:off x="1844510" y="5358021"/>
            <a:ext cx="808049" cy="362125"/>
            <a:chOff x="0" y="0"/>
            <a:chExt cx="5543751" cy="2750999"/>
          </a:xfrm>
        </p:grpSpPr>
        <p:sp>
          <p:nvSpPr>
            <p:cNvPr id="126" name="正方形/長方形 125">
              <a:extLst>
                <a:ext uri="{FF2B5EF4-FFF2-40B4-BE49-F238E27FC236}">
                  <a16:creationId xmlns:a16="http://schemas.microsoft.com/office/drawing/2014/main" id="{8EB9EBA8-2184-9443-1A39-6AD3FF112013}"/>
                </a:ext>
              </a:extLst>
            </p:cNvPr>
            <p:cNvSpPr/>
            <p:nvPr/>
          </p:nvSpPr>
          <p:spPr>
            <a:xfrm>
              <a:off x="855128" y="99148"/>
              <a:ext cx="3553494" cy="22602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pic>
          <p:nvPicPr>
            <p:cNvPr id="128" name="図 127">
              <a:extLst>
                <a:ext uri="{FF2B5EF4-FFF2-40B4-BE49-F238E27FC236}">
                  <a16:creationId xmlns:a16="http://schemas.microsoft.com/office/drawing/2014/main" id="{8C558444-0E3F-37ED-83BC-34AFF420B59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0" y="0"/>
              <a:ext cx="5543751" cy="2750999"/>
            </a:xfrm>
            <a:prstGeom prst="rect">
              <a:avLst/>
            </a:prstGeom>
          </p:spPr>
        </p:pic>
        <p:pic>
          <p:nvPicPr>
            <p:cNvPr id="129" name="図 128" descr="グラフィカル ユーザー インターフェイス, テキスト, アプリケーション&#10;&#10;自動的に生成された説明">
              <a:extLst>
                <a:ext uri="{FF2B5EF4-FFF2-40B4-BE49-F238E27FC236}">
                  <a16:creationId xmlns:a16="http://schemas.microsoft.com/office/drawing/2014/main" id="{4CE250AD-D582-58AF-684B-251274A1626F}"/>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153057" y="170132"/>
              <a:ext cx="2925999" cy="2199838"/>
            </a:xfrm>
            <a:prstGeom prst="rect">
              <a:avLst/>
            </a:prstGeom>
          </p:spPr>
        </p:pic>
        <p:sp>
          <p:nvSpPr>
            <p:cNvPr id="132" name="正方形/長方形 131">
              <a:extLst>
                <a:ext uri="{FF2B5EF4-FFF2-40B4-BE49-F238E27FC236}">
                  <a16:creationId xmlns:a16="http://schemas.microsoft.com/office/drawing/2014/main" id="{CEB35BEC-657E-42C5-ADE6-71FA06F09CD9}"/>
                </a:ext>
              </a:extLst>
            </p:cNvPr>
            <p:cNvSpPr/>
            <p:nvPr/>
          </p:nvSpPr>
          <p:spPr>
            <a:xfrm>
              <a:off x="1153057" y="170132"/>
              <a:ext cx="382771" cy="2189272"/>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133" name="正方形/長方形 132">
              <a:extLst>
                <a:ext uri="{FF2B5EF4-FFF2-40B4-BE49-F238E27FC236}">
                  <a16:creationId xmlns:a16="http://schemas.microsoft.com/office/drawing/2014/main" id="{034AF8C2-6276-BF3F-34CB-D7891337CED8}"/>
                </a:ext>
              </a:extLst>
            </p:cNvPr>
            <p:cNvSpPr/>
            <p:nvPr/>
          </p:nvSpPr>
          <p:spPr>
            <a:xfrm>
              <a:off x="3696285" y="170132"/>
              <a:ext cx="382771" cy="439225"/>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134" name="正方形/長方形 133">
              <a:extLst>
                <a:ext uri="{FF2B5EF4-FFF2-40B4-BE49-F238E27FC236}">
                  <a16:creationId xmlns:a16="http://schemas.microsoft.com/office/drawing/2014/main" id="{07C5BE0F-ED68-9045-37D1-B8C663120E16}"/>
                </a:ext>
              </a:extLst>
            </p:cNvPr>
            <p:cNvSpPr/>
            <p:nvPr/>
          </p:nvSpPr>
          <p:spPr>
            <a:xfrm>
              <a:off x="3696284" y="1287730"/>
              <a:ext cx="382771" cy="1071674"/>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135" name="正方形/長方形 134">
              <a:extLst>
                <a:ext uri="{FF2B5EF4-FFF2-40B4-BE49-F238E27FC236}">
                  <a16:creationId xmlns:a16="http://schemas.microsoft.com/office/drawing/2014/main" id="{4844678A-5654-4210-4781-85DFE5435664}"/>
                </a:ext>
              </a:extLst>
            </p:cNvPr>
            <p:cNvSpPr/>
            <p:nvPr/>
          </p:nvSpPr>
          <p:spPr>
            <a:xfrm>
              <a:off x="2922562" y="628896"/>
              <a:ext cx="1156493" cy="640800"/>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182" name="正方形/長方形 181">
              <a:extLst>
                <a:ext uri="{FF2B5EF4-FFF2-40B4-BE49-F238E27FC236}">
                  <a16:creationId xmlns:a16="http://schemas.microsoft.com/office/drawing/2014/main" id="{A9B5A968-EAD3-B6D1-0FE0-06F48548A286}"/>
                </a:ext>
              </a:extLst>
            </p:cNvPr>
            <p:cNvSpPr/>
            <p:nvPr/>
          </p:nvSpPr>
          <p:spPr>
            <a:xfrm>
              <a:off x="1939363" y="1307271"/>
              <a:ext cx="972000" cy="110980"/>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nvGrpSpPr>
          <p:cNvPr id="188" name="グループ化 187">
            <a:extLst>
              <a:ext uri="{FF2B5EF4-FFF2-40B4-BE49-F238E27FC236}">
                <a16:creationId xmlns:a16="http://schemas.microsoft.com/office/drawing/2014/main" id="{1D644006-0321-D9A8-314B-84FC275E17BB}"/>
              </a:ext>
            </a:extLst>
          </p:cNvPr>
          <p:cNvGrpSpPr/>
          <p:nvPr/>
        </p:nvGrpSpPr>
        <p:grpSpPr>
          <a:xfrm>
            <a:off x="2580023" y="5312613"/>
            <a:ext cx="249126" cy="430761"/>
            <a:chOff x="8229675" y="-3279995"/>
            <a:chExt cx="1348650" cy="2331934"/>
          </a:xfrm>
        </p:grpSpPr>
        <p:sp>
          <p:nvSpPr>
            <p:cNvPr id="189" name="正方形/長方形 188">
              <a:extLst>
                <a:ext uri="{FF2B5EF4-FFF2-40B4-BE49-F238E27FC236}">
                  <a16:creationId xmlns:a16="http://schemas.microsoft.com/office/drawing/2014/main" id="{8E9D396A-5844-2C47-C267-81B2FB972800}"/>
                </a:ext>
              </a:extLst>
            </p:cNvPr>
            <p:cNvSpPr/>
            <p:nvPr/>
          </p:nvSpPr>
          <p:spPr>
            <a:xfrm>
              <a:off x="8363415" y="-3153148"/>
              <a:ext cx="1126273" cy="206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0" name="グループ化 189">
              <a:extLst>
                <a:ext uri="{FF2B5EF4-FFF2-40B4-BE49-F238E27FC236}">
                  <a16:creationId xmlns:a16="http://schemas.microsoft.com/office/drawing/2014/main" id="{A2B75C43-4F7C-A633-26E3-B2DF51D3675E}"/>
                </a:ext>
              </a:extLst>
            </p:cNvPr>
            <p:cNvGrpSpPr/>
            <p:nvPr/>
          </p:nvGrpSpPr>
          <p:grpSpPr>
            <a:xfrm>
              <a:off x="8229675" y="-3279995"/>
              <a:ext cx="1348650" cy="2331934"/>
              <a:chOff x="5473223" y="0"/>
              <a:chExt cx="1700726" cy="2888348"/>
            </a:xfrm>
          </p:grpSpPr>
          <p:pic>
            <p:nvPicPr>
              <p:cNvPr id="191" name="図 190">
                <a:extLst>
                  <a:ext uri="{FF2B5EF4-FFF2-40B4-BE49-F238E27FC236}">
                    <a16:creationId xmlns:a16="http://schemas.microsoft.com/office/drawing/2014/main" id="{2E540C1B-803F-004A-243F-A069FEBE514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473223" y="0"/>
                <a:ext cx="1700726" cy="2888348"/>
              </a:xfrm>
              <a:prstGeom prst="rect">
                <a:avLst/>
              </a:prstGeom>
            </p:spPr>
          </p:pic>
          <p:pic>
            <p:nvPicPr>
              <p:cNvPr id="192" name="図 191">
                <a:extLst>
                  <a:ext uri="{FF2B5EF4-FFF2-40B4-BE49-F238E27FC236}">
                    <a16:creationId xmlns:a16="http://schemas.microsoft.com/office/drawing/2014/main" id="{559F654C-ACE3-581A-F4A6-202CDB24316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62956" y="306769"/>
                <a:ext cx="1345196" cy="2274810"/>
              </a:xfrm>
              <a:prstGeom prst="rect">
                <a:avLst/>
              </a:prstGeom>
            </p:spPr>
          </p:pic>
          <p:sp>
            <p:nvSpPr>
              <p:cNvPr id="193" name="正方形/長方形 192">
                <a:extLst>
                  <a:ext uri="{FF2B5EF4-FFF2-40B4-BE49-F238E27FC236}">
                    <a16:creationId xmlns:a16="http://schemas.microsoft.com/office/drawing/2014/main" id="{D53CFA65-04AA-6C0A-5CC9-08F9DC9D0B7C}"/>
                  </a:ext>
                </a:extLst>
              </p:cNvPr>
              <p:cNvSpPr/>
              <p:nvPr/>
            </p:nvSpPr>
            <p:spPr>
              <a:xfrm>
                <a:off x="5688039" y="729588"/>
                <a:ext cx="1294769" cy="707982"/>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sp>
        <p:nvSpPr>
          <p:cNvPr id="194" name="テキスト ボックス 193">
            <a:extLst>
              <a:ext uri="{FF2B5EF4-FFF2-40B4-BE49-F238E27FC236}">
                <a16:creationId xmlns:a16="http://schemas.microsoft.com/office/drawing/2014/main" id="{A394C48F-F1EF-C6A3-FE3D-E821386743A8}"/>
              </a:ext>
            </a:extLst>
          </p:cNvPr>
          <p:cNvSpPr txBox="1"/>
          <p:nvPr/>
        </p:nvSpPr>
        <p:spPr>
          <a:xfrm>
            <a:off x="3633423" y="3798847"/>
            <a:ext cx="307777" cy="605294"/>
          </a:xfrm>
          <a:prstGeom prst="rect">
            <a:avLst/>
          </a:prstGeom>
          <a:noFill/>
        </p:spPr>
        <p:txBody>
          <a:bodyPr vert="eaVert" wrap="none" rtlCol="0">
            <a:spAutoFit/>
          </a:bodyPr>
          <a:lstStyle/>
          <a:p>
            <a:r>
              <a:rPr kumimoji="1" lang="ja-JP" altLang="en-US" sz="800" b="1">
                <a:latin typeface="Meiryo" panose="020B0604030504040204" pitchFamily="34" charset="-128"/>
                <a:ea typeface="Meiryo" panose="020B0604030504040204" pitchFamily="34" charset="-128"/>
              </a:rPr>
              <a:t>活用ケース</a:t>
            </a:r>
            <a:endParaRPr kumimoji="1" lang="en-US" altLang="ja-JP" sz="800" b="1" dirty="0">
              <a:latin typeface="Meiryo" panose="020B0604030504040204" pitchFamily="34" charset="-128"/>
              <a:ea typeface="Meiryo" panose="020B0604030504040204" pitchFamily="34" charset="-128"/>
            </a:endParaRPr>
          </a:p>
        </p:txBody>
      </p:sp>
      <p:sp>
        <p:nvSpPr>
          <p:cNvPr id="195" name="テキスト ボックス 194">
            <a:extLst>
              <a:ext uri="{FF2B5EF4-FFF2-40B4-BE49-F238E27FC236}">
                <a16:creationId xmlns:a16="http://schemas.microsoft.com/office/drawing/2014/main" id="{EC702DED-A8A6-7C4F-0880-C1162CBFFCF5}"/>
              </a:ext>
            </a:extLst>
          </p:cNvPr>
          <p:cNvSpPr txBox="1"/>
          <p:nvPr/>
        </p:nvSpPr>
        <p:spPr>
          <a:xfrm>
            <a:off x="3633423" y="4649046"/>
            <a:ext cx="307777" cy="297517"/>
          </a:xfrm>
          <a:prstGeom prst="rect">
            <a:avLst/>
          </a:prstGeom>
          <a:noFill/>
        </p:spPr>
        <p:txBody>
          <a:bodyPr vert="eaVert" wrap="none" rtlCol="0">
            <a:spAutoFit/>
          </a:bodyPr>
          <a:lstStyle/>
          <a:p>
            <a:r>
              <a:rPr kumimoji="1" lang="ja-JP" altLang="en-US" sz="800" b="1">
                <a:latin typeface="Meiryo" panose="020B0604030504040204" pitchFamily="34" charset="-128"/>
                <a:ea typeface="Meiryo" panose="020B0604030504040204" pitchFamily="34" charset="-128"/>
              </a:rPr>
              <a:t>内容</a:t>
            </a:r>
            <a:endParaRPr kumimoji="1" lang="en-US" altLang="ja-JP" sz="800" b="1" dirty="0">
              <a:latin typeface="Meiryo" panose="020B0604030504040204" pitchFamily="34" charset="-128"/>
              <a:ea typeface="Meiryo" panose="020B0604030504040204" pitchFamily="34" charset="-128"/>
            </a:endParaRPr>
          </a:p>
        </p:txBody>
      </p:sp>
      <p:sp>
        <p:nvSpPr>
          <p:cNvPr id="196" name="テキスト ボックス 195">
            <a:extLst>
              <a:ext uri="{FF2B5EF4-FFF2-40B4-BE49-F238E27FC236}">
                <a16:creationId xmlns:a16="http://schemas.microsoft.com/office/drawing/2014/main" id="{372C397A-4554-BC1D-A803-885D9365FE3A}"/>
              </a:ext>
            </a:extLst>
          </p:cNvPr>
          <p:cNvSpPr txBox="1"/>
          <p:nvPr/>
        </p:nvSpPr>
        <p:spPr>
          <a:xfrm>
            <a:off x="628241" y="3793637"/>
            <a:ext cx="307777" cy="605294"/>
          </a:xfrm>
          <a:prstGeom prst="rect">
            <a:avLst/>
          </a:prstGeom>
          <a:noFill/>
        </p:spPr>
        <p:txBody>
          <a:bodyPr vert="eaVert" wrap="none" rtlCol="0">
            <a:spAutoFit/>
          </a:bodyPr>
          <a:lstStyle/>
          <a:p>
            <a:r>
              <a:rPr kumimoji="1" lang="ja-JP" altLang="en-US" sz="800" b="1">
                <a:latin typeface="Meiryo" panose="020B0604030504040204" pitchFamily="34" charset="-128"/>
                <a:ea typeface="Meiryo" panose="020B0604030504040204" pitchFamily="34" charset="-128"/>
              </a:rPr>
              <a:t>活用ケース</a:t>
            </a:r>
            <a:endParaRPr kumimoji="1" lang="en-US" altLang="ja-JP" sz="800" b="1" dirty="0">
              <a:latin typeface="Meiryo" panose="020B0604030504040204" pitchFamily="34" charset="-128"/>
              <a:ea typeface="Meiryo" panose="020B0604030504040204" pitchFamily="34" charset="-128"/>
            </a:endParaRPr>
          </a:p>
        </p:txBody>
      </p:sp>
      <p:sp>
        <p:nvSpPr>
          <p:cNvPr id="197" name="テキスト ボックス 196">
            <a:extLst>
              <a:ext uri="{FF2B5EF4-FFF2-40B4-BE49-F238E27FC236}">
                <a16:creationId xmlns:a16="http://schemas.microsoft.com/office/drawing/2014/main" id="{0B6F20EC-986B-AAB1-2766-DFCF3DF37B32}"/>
              </a:ext>
            </a:extLst>
          </p:cNvPr>
          <p:cNvSpPr txBox="1"/>
          <p:nvPr/>
        </p:nvSpPr>
        <p:spPr>
          <a:xfrm>
            <a:off x="628241" y="4643836"/>
            <a:ext cx="307777" cy="297517"/>
          </a:xfrm>
          <a:prstGeom prst="rect">
            <a:avLst/>
          </a:prstGeom>
          <a:noFill/>
        </p:spPr>
        <p:txBody>
          <a:bodyPr vert="eaVert" wrap="none" rtlCol="0">
            <a:spAutoFit/>
          </a:bodyPr>
          <a:lstStyle/>
          <a:p>
            <a:r>
              <a:rPr kumimoji="1" lang="ja-JP" altLang="en-US" sz="800" b="1">
                <a:latin typeface="Meiryo" panose="020B0604030504040204" pitchFamily="34" charset="-128"/>
                <a:ea typeface="Meiryo" panose="020B0604030504040204" pitchFamily="34" charset="-128"/>
              </a:rPr>
              <a:t>内容</a:t>
            </a:r>
            <a:endParaRPr kumimoji="1" lang="en-US" altLang="ja-JP" sz="800" b="1" dirty="0">
              <a:latin typeface="Meiryo" panose="020B0604030504040204" pitchFamily="34" charset="-128"/>
              <a:ea typeface="Meiryo" panose="020B0604030504040204" pitchFamily="34" charset="-128"/>
            </a:endParaRPr>
          </a:p>
        </p:txBody>
      </p:sp>
      <p:sp>
        <p:nvSpPr>
          <p:cNvPr id="198" name="テキスト ボックス 197">
            <a:extLst>
              <a:ext uri="{FF2B5EF4-FFF2-40B4-BE49-F238E27FC236}">
                <a16:creationId xmlns:a16="http://schemas.microsoft.com/office/drawing/2014/main" id="{703EF074-6389-1676-1006-CA1EEA3FA71E}"/>
              </a:ext>
            </a:extLst>
          </p:cNvPr>
          <p:cNvSpPr txBox="1"/>
          <p:nvPr/>
        </p:nvSpPr>
        <p:spPr>
          <a:xfrm>
            <a:off x="6660861" y="3793637"/>
            <a:ext cx="307777" cy="605294"/>
          </a:xfrm>
          <a:prstGeom prst="rect">
            <a:avLst/>
          </a:prstGeom>
          <a:noFill/>
        </p:spPr>
        <p:txBody>
          <a:bodyPr vert="eaVert" wrap="none" rtlCol="0">
            <a:spAutoFit/>
          </a:bodyPr>
          <a:lstStyle/>
          <a:p>
            <a:r>
              <a:rPr kumimoji="1" lang="ja-JP" altLang="en-US" sz="800" b="1">
                <a:latin typeface="Meiryo" panose="020B0604030504040204" pitchFamily="34" charset="-128"/>
                <a:ea typeface="Meiryo" panose="020B0604030504040204" pitchFamily="34" charset="-128"/>
              </a:rPr>
              <a:t>活用ケース</a:t>
            </a:r>
            <a:endParaRPr kumimoji="1" lang="en-US" altLang="ja-JP" sz="800" b="1" dirty="0">
              <a:latin typeface="Meiryo" panose="020B0604030504040204" pitchFamily="34" charset="-128"/>
              <a:ea typeface="Meiryo" panose="020B0604030504040204" pitchFamily="34" charset="-128"/>
            </a:endParaRPr>
          </a:p>
        </p:txBody>
      </p:sp>
      <p:sp>
        <p:nvSpPr>
          <p:cNvPr id="199" name="テキスト ボックス 198">
            <a:extLst>
              <a:ext uri="{FF2B5EF4-FFF2-40B4-BE49-F238E27FC236}">
                <a16:creationId xmlns:a16="http://schemas.microsoft.com/office/drawing/2014/main" id="{4E9C3B3B-767B-90E9-1D91-7D16CB0FF289}"/>
              </a:ext>
            </a:extLst>
          </p:cNvPr>
          <p:cNvSpPr txBox="1"/>
          <p:nvPr/>
        </p:nvSpPr>
        <p:spPr>
          <a:xfrm>
            <a:off x="6660861" y="4643836"/>
            <a:ext cx="307777" cy="297517"/>
          </a:xfrm>
          <a:prstGeom prst="rect">
            <a:avLst/>
          </a:prstGeom>
          <a:noFill/>
        </p:spPr>
        <p:txBody>
          <a:bodyPr vert="eaVert" wrap="none" rtlCol="0">
            <a:spAutoFit/>
          </a:bodyPr>
          <a:lstStyle/>
          <a:p>
            <a:r>
              <a:rPr kumimoji="1" lang="ja-JP" altLang="en-US" sz="800" b="1">
                <a:latin typeface="Meiryo" panose="020B0604030504040204" pitchFamily="34" charset="-128"/>
                <a:ea typeface="Meiryo" panose="020B0604030504040204" pitchFamily="34" charset="-128"/>
              </a:rPr>
              <a:t>内容</a:t>
            </a:r>
            <a:endParaRPr kumimoji="1" lang="en-US" altLang="ja-JP" sz="800" b="1" dirty="0">
              <a:latin typeface="Meiryo" panose="020B0604030504040204" pitchFamily="34" charset="-128"/>
              <a:ea typeface="Meiryo" panose="020B0604030504040204" pitchFamily="34" charset="-128"/>
            </a:endParaRPr>
          </a:p>
        </p:txBody>
      </p:sp>
      <p:cxnSp>
        <p:nvCxnSpPr>
          <p:cNvPr id="200" name="直線コネクタ 199">
            <a:extLst>
              <a:ext uri="{FF2B5EF4-FFF2-40B4-BE49-F238E27FC236}">
                <a16:creationId xmlns:a16="http://schemas.microsoft.com/office/drawing/2014/main" id="{03A647A0-EC98-61CD-DB42-7492CA86A94B}"/>
              </a:ext>
            </a:extLst>
          </p:cNvPr>
          <p:cNvCxnSpPr>
            <a:cxnSpLocks/>
          </p:cNvCxnSpPr>
          <p:nvPr/>
        </p:nvCxnSpPr>
        <p:spPr>
          <a:xfrm>
            <a:off x="3720306" y="4479926"/>
            <a:ext cx="25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直線コネクタ 200">
            <a:extLst>
              <a:ext uri="{FF2B5EF4-FFF2-40B4-BE49-F238E27FC236}">
                <a16:creationId xmlns:a16="http://schemas.microsoft.com/office/drawing/2014/main" id="{8B85801B-BBF1-B02E-AE60-9C4D351D9A87}"/>
              </a:ext>
            </a:extLst>
          </p:cNvPr>
          <p:cNvCxnSpPr>
            <a:cxnSpLocks/>
          </p:cNvCxnSpPr>
          <p:nvPr/>
        </p:nvCxnSpPr>
        <p:spPr>
          <a:xfrm>
            <a:off x="690937" y="4474716"/>
            <a:ext cx="25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直線コネクタ 201">
            <a:extLst>
              <a:ext uri="{FF2B5EF4-FFF2-40B4-BE49-F238E27FC236}">
                <a16:creationId xmlns:a16="http://schemas.microsoft.com/office/drawing/2014/main" id="{30359693-31DF-FA51-0F16-86E05D3D49D0}"/>
              </a:ext>
            </a:extLst>
          </p:cNvPr>
          <p:cNvCxnSpPr>
            <a:cxnSpLocks/>
          </p:cNvCxnSpPr>
          <p:nvPr/>
        </p:nvCxnSpPr>
        <p:spPr>
          <a:xfrm>
            <a:off x="6730681" y="4474716"/>
            <a:ext cx="25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3" name="正方形/長方形 202">
            <a:extLst>
              <a:ext uri="{FF2B5EF4-FFF2-40B4-BE49-F238E27FC236}">
                <a16:creationId xmlns:a16="http://schemas.microsoft.com/office/drawing/2014/main" id="{5F11F9D8-B912-9444-BDFE-08006B965698}"/>
              </a:ext>
            </a:extLst>
          </p:cNvPr>
          <p:cNvSpPr/>
          <p:nvPr/>
        </p:nvSpPr>
        <p:spPr>
          <a:xfrm>
            <a:off x="3871110" y="6177923"/>
            <a:ext cx="2123167" cy="12102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テキスト ボックス 203">
            <a:extLst>
              <a:ext uri="{FF2B5EF4-FFF2-40B4-BE49-F238E27FC236}">
                <a16:creationId xmlns:a16="http://schemas.microsoft.com/office/drawing/2014/main" id="{51E4EA50-FE18-7090-51CF-E171529145EC}"/>
              </a:ext>
            </a:extLst>
          </p:cNvPr>
          <p:cNvSpPr txBox="1"/>
          <p:nvPr/>
        </p:nvSpPr>
        <p:spPr>
          <a:xfrm>
            <a:off x="3859338" y="5903836"/>
            <a:ext cx="2185151" cy="523220"/>
          </a:xfrm>
          <a:prstGeom prst="rect">
            <a:avLst/>
          </a:prstGeom>
          <a:noFill/>
        </p:spPr>
        <p:txBody>
          <a:bodyPr wrap="square" rtlCol="0" anchor="b">
            <a:spAutoFit/>
          </a:bodyPr>
          <a:lstStyle/>
          <a:p>
            <a:pPr algn="ctr"/>
            <a:r>
              <a:rPr lang="ja-JP" altLang="en-US" sz="1400" b="1" dirty="0">
                <a:latin typeface="Meiryo" panose="020B0604030504040204" pitchFamily="34" charset="-128"/>
                <a:ea typeface="Meiryo" panose="020B0604030504040204" pitchFamily="34" charset="-128"/>
              </a:rPr>
              <a:t>実施料金　</a:t>
            </a:r>
            <a:r>
              <a:rPr lang="en-US" altLang="ja-JP" sz="2800" b="1" dirty="0">
                <a:latin typeface="Meiryo" panose="020B0604030504040204" pitchFamily="34" charset="-128"/>
                <a:ea typeface="Meiryo" panose="020B0604030504040204" pitchFamily="34" charset="-128"/>
              </a:rPr>
              <a:t>50</a:t>
            </a:r>
            <a:r>
              <a:rPr lang="ja-JP" altLang="en-US" sz="1400" b="1" dirty="0">
                <a:latin typeface="Meiryo" panose="020B0604030504040204" pitchFamily="34" charset="-128"/>
                <a:ea typeface="Meiryo" panose="020B0604030504040204" pitchFamily="34" charset="-128"/>
              </a:rPr>
              <a:t>万円</a:t>
            </a:r>
            <a:r>
              <a:rPr lang="en-US" altLang="ja-JP" sz="1400" b="1" dirty="0">
                <a:latin typeface="Meiryo" panose="020B0604030504040204" pitchFamily="34" charset="-128"/>
                <a:ea typeface="Meiryo" panose="020B0604030504040204" pitchFamily="34" charset="-128"/>
              </a:rPr>
              <a:t>〜</a:t>
            </a:r>
            <a:endParaRPr kumimoji="1" lang="ja-JP" altLang="en-US" sz="1400" b="1" dirty="0">
              <a:latin typeface="Meiryo" panose="020B0604030504040204" pitchFamily="34" charset="-128"/>
              <a:ea typeface="Meiryo" panose="020B0604030504040204" pitchFamily="34" charset="-128"/>
            </a:endParaRPr>
          </a:p>
        </p:txBody>
      </p:sp>
      <p:sp>
        <p:nvSpPr>
          <p:cNvPr id="205" name="正方形/長方形 204">
            <a:extLst>
              <a:ext uri="{FF2B5EF4-FFF2-40B4-BE49-F238E27FC236}">
                <a16:creationId xmlns:a16="http://schemas.microsoft.com/office/drawing/2014/main" id="{3774D506-4FC2-CF4E-9CDF-BF8316961E93}"/>
              </a:ext>
            </a:extLst>
          </p:cNvPr>
          <p:cNvSpPr/>
          <p:nvPr/>
        </p:nvSpPr>
        <p:spPr>
          <a:xfrm>
            <a:off x="863966" y="6172713"/>
            <a:ext cx="2123167" cy="12102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テキスト ボックス 205">
            <a:extLst>
              <a:ext uri="{FF2B5EF4-FFF2-40B4-BE49-F238E27FC236}">
                <a16:creationId xmlns:a16="http://schemas.microsoft.com/office/drawing/2014/main" id="{535454F4-339E-C124-4B0E-ECCA3D9A8223}"/>
              </a:ext>
            </a:extLst>
          </p:cNvPr>
          <p:cNvSpPr txBox="1"/>
          <p:nvPr/>
        </p:nvSpPr>
        <p:spPr>
          <a:xfrm>
            <a:off x="837006" y="5898626"/>
            <a:ext cx="2185151" cy="523220"/>
          </a:xfrm>
          <a:prstGeom prst="rect">
            <a:avLst/>
          </a:prstGeom>
          <a:noFill/>
        </p:spPr>
        <p:txBody>
          <a:bodyPr wrap="square" rtlCol="0" anchor="b">
            <a:spAutoFit/>
          </a:bodyPr>
          <a:lstStyle/>
          <a:p>
            <a:pPr algn="ctr"/>
            <a:r>
              <a:rPr lang="ja-JP" altLang="en-US" sz="1400" b="1">
                <a:latin typeface="Meiryo" panose="020B0604030504040204" pitchFamily="34" charset="-128"/>
                <a:ea typeface="Meiryo" panose="020B0604030504040204" pitchFamily="34" charset="-128"/>
              </a:rPr>
              <a:t>実施料金　</a:t>
            </a:r>
            <a:r>
              <a:rPr lang="en-US" altLang="ja-JP" sz="2800" b="1" dirty="0">
                <a:latin typeface="Meiryo" panose="020B0604030504040204" pitchFamily="34" charset="-128"/>
                <a:ea typeface="Meiryo" panose="020B0604030504040204" pitchFamily="34" charset="-128"/>
              </a:rPr>
              <a:t>50</a:t>
            </a:r>
            <a:r>
              <a:rPr lang="ja-JP" altLang="en-US" sz="1400" b="1">
                <a:latin typeface="Meiryo" panose="020B0604030504040204" pitchFamily="34" charset="-128"/>
                <a:ea typeface="Meiryo" panose="020B0604030504040204" pitchFamily="34" charset="-128"/>
              </a:rPr>
              <a:t>万円</a:t>
            </a:r>
            <a:r>
              <a:rPr lang="en-US" altLang="ja-JP" sz="1400" b="1" dirty="0">
                <a:latin typeface="Meiryo" panose="020B0604030504040204" pitchFamily="34" charset="-128"/>
                <a:ea typeface="Meiryo" panose="020B0604030504040204" pitchFamily="34" charset="-128"/>
              </a:rPr>
              <a:t>〜</a:t>
            </a:r>
            <a:endParaRPr kumimoji="1" lang="ja-JP" altLang="en-US" sz="1400" b="1">
              <a:latin typeface="Meiryo" panose="020B0604030504040204" pitchFamily="34" charset="-128"/>
              <a:ea typeface="Meiryo" panose="020B0604030504040204" pitchFamily="34" charset="-128"/>
            </a:endParaRPr>
          </a:p>
        </p:txBody>
      </p:sp>
      <p:sp>
        <p:nvSpPr>
          <p:cNvPr id="207" name="正方形/長方形 206">
            <a:extLst>
              <a:ext uri="{FF2B5EF4-FFF2-40B4-BE49-F238E27FC236}">
                <a16:creationId xmlns:a16="http://schemas.microsoft.com/office/drawing/2014/main" id="{0D1B44B4-AA74-5779-1BA4-9B79974434D1}"/>
              </a:ext>
            </a:extLst>
          </p:cNvPr>
          <p:cNvSpPr/>
          <p:nvPr/>
        </p:nvSpPr>
        <p:spPr>
          <a:xfrm>
            <a:off x="6896195" y="6172713"/>
            <a:ext cx="2123167" cy="12102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テキスト ボックス 207">
            <a:extLst>
              <a:ext uri="{FF2B5EF4-FFF2-40B4-BE49-F238E27FC236}">
                <a16:creationId xmlns:a16="http://schemas.microsoft.com/office/drawing/2014/main" id="{A07101F8-80D9-6578-6643-28CED6EC2CD5}"/>
              </a:ext>
            </a:extLst>
          </p:cNvPr>
          <p:cNvSpPr txBox="1"/>
          <p:nvPr/>
        </p:nvSpPr>
        <p:spPr>
          <a:xfrm>
            <a:off x="6870152" y="5898626"/>
            <a:ext cx="2185151" cy="523220"/>
          </a:xfrm>
          <a:prstGeom prst="rect">
            <a:avLst/>
          </a:prstGeom>
          <a:noFill/>
        </p:spPr>
        <p:txBody>
          <a:bodyPr wrap="square" rtlCol="0" anchor="b">
            <a:spAutoFit/>
          </a:bodyPr>
          <a:lstStyle/>
          <a:p>
            <a:pPr algn="ctr"/>
            <a:r>
              <a:rPr lang="ja-JP" altLang="en-US" sz="1400" b="1">
                <a:latin typeface="Meiryo" panose="020B0604030504040204" pitchFamily="34" charset="-128"/>
                <a:ea typeface="Meiryo" panose="020B0604030504040204" pitchFamily="34" charset="-128"/>
              </a:rPr>
              <a:t>実施料金　</a:t>
            </a:r>
            <a:r>
              <a:rPr lang="en-US" altLang="ja-JP" sz="2800" b="1" dirty="0">
                <a:latin typeface="Meiryo" panose="020B0604030504040204" pitchFamily="34" charset="-128"/>
                <a:ea typeface="Meiryo" panose="020B0604030504040204" pitchFamily="34" charset="-128"/>
              </a:rPr>
              <a:t>80</a:t>
            </a:r>
            <a:r>
              <a:rPr lang="ja-JP" altLang="en-US" sz="1400" b="1">
                <a:latin typeface="Meiryo" panose="020B0604030504040204" pitchFamily="34" charset="-128"/>
                <a:ea typeface="Meiryo" panose="020B0604030504040204" pitchFamily="34" charset="-128"/>
              </a:rPr>
              <a:t>万円</a:t>
            </a:r>
            <a:r>
              <a:rPr lang="en-US" altLang="ja-JP" sz="1400" b="1" dirty="0">
                <a:latin typeface="Meiryo" panose="020B0604030504040204" pitchFamily="34" charset="-128"/>
                <a:ea typeface="Meiryo" panose="020B0604030504040204" pitchFamily="34" charset="-128"/>
              </a:rPr>
              <a:t>〜</a:t>
            </a:r>
            <a:endParaRPr kumimoji="1" lang="ja-JP" altLang="en-US" sz="1400" b="1">
              <a:latin typeface="Meiryo" panose="020B0604030504040204" pitchFamily="34" charset="-128"/>
              <a:ea typeface="Meiryo" panose="020B0604030504040204" pitchFamily="34" charset="-128"/>
            </a:endParaRPr>
          </a:p>
        </p:txBody>
      </p:sp>
      <p:sp>
        <p:nvSpPr>
          <p:cNvPr id="209" name="正方形/長方形 208">
            <a:extLst>
              <a:ext uri="{FF2B5EF4-FFF2-40B4-BE49-F238E27FC236}">
                <a16:creationId xmlns:a16="http://schemas.microsoft.com/office/drawing/2014/main" id="{C40BBC87-1A35-B6E9-FE54-209ED9875C62}"/>
              </a:ext>
            </a:extLst>
          </p:cNvPr>
          <p:cNvSpPr/>
          <p:nvPr/>
        </p:nvSpPr>
        <p:spPr>
          <a:xfrm>
            <a:off x="7075303" y="4909024"/>
            <a:ext cx="2202455" cy="268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700" b="1" dirty="0">
                <a:solidFill>
                  <a:schemeClr val="tx1"/>
                </a:solidFill>
                <a:latin typeface="Meiryo" charset="-128"/>
                <a:ea typeface="Meiryo" charset="-128"/>
                <a:cs typeface="Meiryo" charset="-128"/>
              </a:rPr>
              <a:t>ヤフートップページ広告</a:t>
            </a:r>
            <a:endParaRPr lang="en-US" altLang="ja-JP" sz="700" b="1" dirty="0">
              <a:solidFill>
                <a:schemeClr val="tx1"/>
              </a:solidFill>
              <a:latin typeface="Meiryo" charset="-128"/>
              <a:ea typeface="Meiryo" charset="-128"/>
              <a:cs typeface="Meiryo" charset="-128"/>
            </a:endParaRPr>
          </a:p>
          <a:p>
            <a:r>
              <a:rPr lang="ja-JP" altLang="en-US" sz="500" dirty="0">
                <a:solidFill>
                  <a:schemeClr val="tx1"/>
                </a:solidFill>
                <a:latin typeface="Meiryo" charset="-128"/>
                <a:ea typeface="Meiryo" charset="-128"/>
                <a:cs typeface="Meiryo" charset="-128"/>
              </a:rPr>
              <a:t>（広告面：ヤフーブランドパネル　</a:t>
            </a:r>
            <a:r>
              <a:rPr lang="en-US" altLang="ja-JP" sz="500" dirty="0">
                <a:solidFill>
                  <a:schemeClr val="tx1"/>
                </a:solidFill>
                <a:latin typeface="Meiryo" charset="-128"/>
                <a:ea typeface="Meiryo" charset="-128"/>
                <a:cs typeface="Meiryo" charset="-128"/>
              </a:rPr>
              <a:t>or</a:t>
            </a:r>
            <a:r>
              <a:rPr lang="ja-JP" altLang="en-US" sz="500" dirty="0">
                <a:solidFill>
                  <a:schemeClr val="tx1"/>
                </a:solidFill>
                <a:latin typeface="Meiryo" charset="-128"/>
                <a:ea typeface="Meiryo" charset="-128"/>
                <a:cs typeface="Meiryo" charset="-128"/>
              </a:rPr>
              <a:t>　リッチフォーマット</a:t>
            </a:r>
            <a:r>
              <a:rPr lang="en-US" altLang="ja-JP" sz="500" dirty="0">
                <a:solidFill>
                  <a:schemeClr val="tx1"/>
                </a:solidFill>
                <a:latin typeface="Meiryo" charset="-128"/>
                <a:ea typeface="Meiryo" charset="-128"/>
                <a:cs typeface="Meiryo" charset="-128"/>
              </a:rPr>
              <a:t>MD</a:t>
            </a:r>
            <a:r>
              <a:rPr lang="ja-JP" altLang="en-US" sz="500" dirty="0">
                <a:solidFill>
                  <a:schemeClr val="tx1"/>
                </a:solidFill>
                <a:latin typeface="Meiryo" charset="-128"/>
                <a:ea typeface="Meiryo" charset="-128"/>
                <a:cs typeface="Meiryo" charset="-128"/>
              </a:rPr>
              <a:t>）</a:t>
            </a:r>
            <a:endParaRPr lang="ja-JP" altLang="en-US" sz="700" dirty="0">
              <a:solidFill>
                <a:schemeClr val="tx1"/>
              </a:solidFill>
              <a:latin typeface="Meiryo" charset="-128"/>
              <a:ea typeface="Meiryo" charset="-128"/>
              <a:cs typeface="Meiryo" charset="-128"/>
            </a:endParaRPr>
          </a:p>
        </p:txBody>
      </p:sp>
      <p:pic>
        <p:nvPicPr>
          <p:cNvPr id="211" name="図 210">
            <a:extLst>
              <a:ext uri="{FF2B5EF4-FFF2-40B4-BE49-F238E27FC236}">
                <a16:creationId xmlns:a16="http://schemas.microsoft.com/office/drawing/2014/main" id="{AA947323-B7E0-C4DF-83B7-0011CA9D402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062824" y="2351266"/>
            <a:ext cx="1818024" cy="1258933"/>
          </a:xfrm>
          <a:prstGeom prst="rect">
            <a:avLst/>
          </a:prstGeom>
        </p:spPr>
      </p:pic>
      <p:pic>
        <p:nvPicPr>
          <p:cNvPr id="212" name="図 211">
            <a:extLst>
              <a:ext uri="{FF2B5EF4-FFF2-40B4-BE49-F238E27FC236}">
                <a16:creationId xmlns:a16="http://schemas.microsoft.com/office/drawing/2014/main" id="{4C18D4CA-787D-9014-3387-031941AC69DC}"/>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041613" y="2342382"/>
            <a:ext cx="1859644" cy="1292732"/>
          </a:xfrm>
          <a:prstGeom prst="rect">
            <a:avLst/>
          </a:prstGeom>
        </p:spPr>
      </p:pic>
      <p:sp>
        <p:nvSpPr>
          <p:cNvPr id="213" name="正方形/長方形 212">
            <a:extLst>
              <a:ext uri="{FF2B5EF4-FFF2-40B4-BE49-F238E27FC236}">
                <a16:creationId xmlns:a16="http://schemas.microsoft.com/office/drawing/2014/main" id="{32C2B4E7-8029-9886-D714-3B2C0B96B231}"/>
              </a:ext>
            </a:extLst>
          </p:cNvPr>
          <p:cNvSpPr/>
          <p:nvPr/>
        </p:nvSpPr>
        <p:spPr>
          <a:xfrm>
            <a:off x="13697" y="655639"/>
            <a:ext cx="9906000" cy="681708"/>
          </a:xfrm>
          <a:prstGeom prst="rect">
            <a:avLst/>
          </a:prstGeom>
          <a:solidFill>
            <a:srgbClr val="E02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4" name="テキスト ボックス 213">
            <a:extLst>
              <a:ext uri="{FF2B5EF4-FFF2-40B4-BE49-F238E27FC236}">
                <a16:creationId xmlns:a16="http://schemas.microsoft.com/office/drawing/2014/main" id="{32889063-2074-0F95-6C0F-E2912862D16C}"/>
              </a:ext>
            </a:extLst>
          </p:cNvPr>
          <p:cNvSpPr txBox="1"/>
          <p:nvPr/>
        </p:nvSpPr>
        <p:spPr>
          <a:xfrm>
            <a:off x="662720" y="777343"/>
            <a:ext cx="8583884" cy="446276"/>
          </a:xfrm>
          <a:prstGeom prst="rect">
            <a:avLst/>
          </a:prstGeom>
          <a:noFill/>
        </p:spPr>
        <p:txBody>
          <a:bodyPr wrap="square" rtlCol="0">
            <a:spAutoFit/>
          </a:bodyPr>
          <a:lstStyle/>
          <a:p>
            <a:pPr marL="0" marR="0" lvl="0" indent="0" algn="ctr" defTabSz="742950" rtl="0" eaLnBrk="1" fontAlgn="auto" latinLnBrk="0" hangingPunct="1">
              <a:lnSpc>
                <a:spcPct val="120000"/>
              </a:lnSpc>
              <a:spcBef>
                <a:spcPts val="813"/>
              </a:spcBef>
              <a:spcAft>
                <a:spcPts val="244"/>
              </a:spcAft>
              <a:buClrTx/>
              <a:buSzTx/>
              <a:buFont typeface="+mj-lt"/>
              <a:buNone/>
              <a:tabLst/>
              <a:defRPr/>
            </a:pPr>
            <a:r>
              <a:rPr lang="ja-JP" altLang="en-US" sz="2000" b="1" dirty="0">
                <a:solidFill>
                  <a:schemeClr val="bg1"/>
                </a:solidFill>
                <a:latin typeface="Meiryo" panose="020B0604030504040204" pitchFamily="34" charset="-128"/>
                <a:ea typeface="Meiryo" panose="020B0604030504040204" pitchFamily="34" charset="-128"/>
              </a:rPr>
              <a:t>目的に合わせて</a:t>
            </a:r>
            <a:r>
              <a:rPr lang="ja-JP" altLang="en-US" sz="2000" b="1" dirty="0">
                <a:solidFill>
                  <a:srgbClr val="FFFF00"/>
                </a:solidFill>
                <a:latin typeface="Meiryo" panose="020B0604030504040204" pitchFamily="34" charset="-128"/>
                <a:ea typeface="Meiryo" panose="020B0604030504040204" pitchFamily="34" charset="-128"/>
              </a:rPr>
              <a:t>各プラン</a:t>
            </a:r>
            <a:r>
              <a:rPr lang="ja-JP" altLang="en-US" sz="2000" b="1" dirty="0">
                <a:solidFill>
                  <a:schemeClr val="bg1"/>
                </a:solidFill>
                <a:latin typeface="Meiryo" panose="020B0604030504040204" pitchFamily="34" charset="-128"/>
                <a:ea typeface="Meiryo" panose="020B0604030504040204" pitchFamily="34" charset="-128"/>
              </a:rPr>
              <a:t>（</a:t>
            </a:r>
            <a:r>
              <a:rPr lang="ja-JP" altLang="en-US" sz="2000" b="1" dirty="0">
                <a:solidFill>
                  <a:srgbClr val="FFFF00"/>
                </a:solidFill>
                <a:latin typeface="Meiryo" panose="020B0604030504040204" pitchFamily="34" charset="-128"/>
                <a:ea typeface="Meiryo" panose="020B0604030504040204" pitchFamily="34" charset="-128"/>
              </a:rPr>
              <a:t>動画制作 </a:t>
            </a:r>
            <a:r>
              <a:rPr lang="ja-JP" altLang="en-US" sz="2000" b="1" dirty="0">
                <a:solidFill>
                  <a:schemeClr val="bg1"/>
                </a:solidFill>
                <a:latin typeface="Meiryo" panose="020B0604030504040204" pitchFamily="34" charset="-128"/>
                <a:ea typeface="Meiryo" panose="020B0604030504040204" pitchFamily="34" charset="-128"/>
              </a:rPr>
              <a:t>＋ </a:t>
            </a:r>
            <a:r>
              <a:rPr lang="ja-JP" altLang="en-US" sz="2000" b="1" dirty="0">
                <a:solidFill>
                  <a:srgbClr val="FFFF00"/>
                </a:solidFill>
                <a:latin typeface="Meiryo" panose="020B0604030504040204" pitchFamily="34" charset="-128"/>
                <a:ea typeface="Meiryo" panose="020B0604030504040204" pitchFamily="34" charset="-128"/>
              </a:rPr>
              <a:t>二次利用 </a:t>
            </a:r>
            <a:r>
              <a:rPr lang="ja-JP" altLang="en-US" sz="2000" b="1" dirty="0">
                <a:solidFill>
                  <a:schemeClr val="bg1"/>
                </a:solidFill>
                <a:latin typeface="Meiryo" panose="020B0604030504040204" pitchFamily="34" charset="-128"/>
                <a:ea typeface="Meiryo" panose="020B0604030504040204" pitchFamily="34" charset="-128"/>
              </a:rPr>
              <a:t>＋ </a:t>
            </a:r>
            <a:r>
              <a:rPr lang="ja-JP" altLang="en-US" sz="2000" b="1" dirty="0">
                <a:solidFill>
                  <a:srgbClr val="FFFF00"/>
                </a:solidFill>
                <a:latin typeface="Meiryo" panose="020B0604030504040204" pitchFamily="34" charset="-128"/>
                <a:ea typeface="Meiryo" panose="020B0604030504040204" pitchFamily="34" charset="-128"/>
              </a:rPr>
              <a:t>広告出稿</a:t>
            </a:r>
            <a:r>
              <a:rPr lang="ja-JP" altLang="en-US" sz="2000" b="1" dirty="0">
                <a:solidFill>
                  <a:schemeClr val="bg1"/>
                </a:solidFill>
                <a:latin typeface="Meiryo" panose="020B0604030504040204" pitchFamily="34" charset="-128"/>
                <a:ea typeface="Meiryo" panose="020B0604030504040204" pitchFamily="34" charset="-128"/>
              </a:rPr>
              <a:t>）</a:t>
            </a:r>
            <a:r>
              <a:rPr lang="ja-JP" altLang="en-US" sz="2000" b="1" dirty="0">
                <a:solidFill>
                  <a:srgbClr val="FFFF00"/>
                </a:solidFill>
                <a:latin typeface="Meiryo" panose="020B0604030504040204" pitchFamily="34" charset="-128"/>
                <a:ea typeface="Meiryo" panose="020B0604030504040204" pitchFamily="34" charset="-128"/>
              </a:rPr>
              <a:t> </a:t>
            </a:r>
            <a:r>
              <a:rPr lang="ja-JP" altLang="en-US" sz="2000" b="1" dirty="0">
                <a:solidFill>
                  <a:schemeClr val="bg1"/>
                </a:solidFill>
                <a:latin typeface="Meiryo" panose="020B0604030504040204" pitchFamily="34" charset="-128"/>
                <a:ea typeface="Meiryo" panose="020B0604030504040204" pitchFamily="34" charset="-128"/>
              </a:rPr>
              <a:t>を選択</a:t>
            </a:r>
            <a:endParaRPr lang="en-US" altLang="ja-JP" sz="2000" b="1" dirty="0">
              <a:solidFill>
                <a:schemeClr val="bg1"/>
              </a:solidFill>
              <a:latin typeface="Meiryo" panose="020B0604030504040204" pitchFamily="34" charset="-128"/>
              <a:ea typeface="Meiryo" panose="020B0604030504040204" pitchFamily="34" charset="-128"/>
            </a:endParaRPr>
          </a:p>
        </p:txBody>
      </p:sp>
      <p:sp>
        <p:nvSpPr>
          <p:cNvPr id="215" name="正方形/長方形 214">
            <a:extLst>
              <a:ext uri="{FF2B5EF4-FFF2-40B4-BE49-F238E27FC236}">
                <a16:creationId xmlns:a16="http://schemas.microsoft.com/office/drawing/2014/main" id="{6013D1B4-17B1-88FF-04F7-B8D4A07C0CEC}"/>
              </a:ext>
            </a:extLst>
          </p:cNvPr>
          <p:cNvSpPr/>
          <p:nvPr/>
        </p:nvSpPr>
        <p:spPr>
          <a:xfrm>
            <a:off x="7288825" y="1997536"/>
            <a:ext cx="1611734" cy="173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600" b="1" dirty="0">
                <a:solidFill>
                  <a:schemeClr val="bg1"/>
                </a:solidFill>
                <a:effectLst>
                  <a:outerShdw blurRad="38100" dist="38100" dir="2700000" algn="tl">
                    <a:srgbClr val="000000">
                      <a:alpha val="43137"/>
                    </a:srgbClr>
                  </a:outerShdw>
                </a:effectLst>
                <a:latin typeface="Meiryo" charset="-128"/>
                <a:ea typeface="Meiryo" charset="-128"/>
                <a:cs typeface="Meiryo" charset="-128"/>
              </a:rPr>
              <a:t>＊公式提携テレビ局は全国で</a:t>
            </a:r>
            <a:r>
              <a:rPr lang="en-US" altLang="ja-JP" sz="600" b="1" dirty="0">
                <a:solidFill>
                  <a:schemeClr val="bg1"/>
                </a:solidFill>
                <a:effectLst>
                  <a:outerShdw blurRad="38100" dist="38100" dir="2700000" algn="tl">
                    <a:srgbClr val="000000">
                      <a:alpha val="43137"/>
                    </a:srgbClr>
                  </a:outerShdw>
                </a:effectLst>
                <a:latin typeface="Meiryo" charset="-128"/>
                <a:ea typeface="Meiryo" charset="-128"/>
                <a:cs typeface="Meiryo" charset="-128"/>
              </a:rPr>
              <a:t>23</a:t>
            </a:r>
            <a:r>
              <a:rPr lang="ja-JP" altLang="en-US" sz="600" b="1" dirty="0">
                <a:solidFill>
                  <a:schemeClr val="bg1"/>
                </a:solidFill>
                <a:effectLst>
                  <a:outerShdw blurRad="38100" dist="38100" dir="2700000" algn="tl">
                    <a:srgbClr val="000000">
                      <a:alpha val="43137"/>
                    </a:srgbClr>
                  </a:outerShdw>
                </a:effectLst>
                <a:latin typeface="Meiryo" charset="-128"/>
                <a:ea typeface="Meiryo" charset="-128"/>
                <a:cs typeface="Meiryo" charset="-128"/>
              </a:rPr>
              <a:t>局</a:t>
            </a:r>
          </a:p>
        </p:txBody>
      </p:sp>
      <p:pic>
        <p:nvPicPr>
          <p:cNvPr id="216" name="図 215">
            <a:extLst>
              <a:ext uri="{FF2B5EF4-FFF2-40B4-BE49-F238E27FC236}">
                <a16:creationId xmlns:a16="http://schemas.microsoft.com/office/drawing/2014/main" id="{36DD8DDF-1377-43AE-6BC7-A0DC166D8C59}"/>
              </a:ext>
            </a:extLst>
          </p:cNvPr>
          <p:cNvPicPr>
            <a:picLocks noChangeAspect="1"/>
          </p:cNvPicPr>
          <p:nvPr/>
        </p:nvPicPr>
        <p:blipFill rotWithShape="1">
          <a:blip r:embed="rId14"/>
          <a:srcRect l="5854" t="5306" r="6756" b="5084"/>
          <a:stretch/>
        </p:blipFill>
        <p:spPr>
          <a:xfrm>
            <a:off x="248538" y="1511914"/>
            <a:ext cx="733595" cy="727760"/>
          </a:xfrm>
          <a:prstGeom prst="ellipse">
            <a:avLst/>
          </a:prstGeom>
        </p:spPr>
      </p:pic>
      <p:sp>
        <p:nvSpPr>
          <p:cNvPr id="217" name="テキスト ボックス 216">
            <a:extLst>
              <a:ext uri="{FF2B5EF4-FFF2-40B4-BE49-F238E27FC236}">
                <a16:creationId xmlns:a16="http://schemas.microsoft.com/office/drawing/2014/main" id="{1920BD0F-B9CB-34A7-021A-275EBBB062A2}"/>
              </a:ext>
            </a:extLst>
          </p:cNvPr>
          <p:cNvSpPr txBox="1"/>
          <p:nvPr/>
        </p:nvSpPr>
        <p:spPr>
          <a:xfrm>
            <a:off x="375642" y="1584212"/>
            <a:ext cx="473207" cy="184666"/>
          </a:xfrm>
          <a:prstGeom prst="rect">
            <a:avLst/>
          </a:prstGeom>
          <a:noFill/>
        </p:spPr>
        <p:txBody>
          <a:bodyPr wrap="square" rtlCol="0">
            <a:spAutoFit/>
          </a:bodyPr>
          <a:lstStyle/>
          <a:p>
            <a:pPr algn="ctr"/>
            <a:r>
              <a:rPr lang="en-US" altLang="ja-JP" sz="600" b="1" dirty="0">
                <a:solidFill>
                  <a:srgbClr val="980000"/>
                </a:solidFill>
                <a:latin typeface="Meiryo" panose="020B0604030504040204" pitchFamily="34" charset="-128"/>
                <a:ea typeface="Meiryo" panose="020B0604030504040204" pitchFamily="34" charset="-128"/>
              </a:rPr>
              <a:t>Point 1</a:t>
            </a:r>
            <a:endParaRPr kumimoji="1" lang="ja-JP" altLang="en-US" sz="600" b="1">
              <a:solidFill>
                <a:srgbClr val="980000"/>
              </a:solidFill>
              <a:latin typeface="Meiryo" panose="020B0604030504040204" pitchFamily="34" charset="-128"/>
              <a:ea typeface="Meiryo" panose="020B0604030504040204" pitchFamily="34" charset="-128"/>
            </a:endParaRPr>
          </a:p>
        </p:txBody>
      </p:sp>
      <p:cxnSp>
        <p:nvCxnSpPr>
          <p:cNvPr id="218" name="直線コネクタ 217">
            <a:extLst>
              <a:ext uri="{FF2B5EF4-FFF2-40B4-BE49-F238E27FC236}">
                <a16:creationId xmlns:a16="http://schemas.microsoft.com/office/drawing/2014/main" id="{864A44DB-94D1-57B0-E528-98C9AB312373}"/>
              </a:ext>
            </a:extLst>
          </p:cNvPr>
          <p:cNvCxnSpPr>
            <a:cxnSpLocks/>
          </p:cNvCxnSpPr>
          <p:nvPr/>
        </p:nvCxnSpPr>
        <p:spPr>
          <a:xfrm>
            <a:off x="427406" y="1730559"/>
            <a:ext cx="369678" cy="0"/>
          </a:xfrm>
          <a:prstGeom prst="line">
            <a:avLst/>
          </a:prstGeom>
          <a:ln w="9525">
            <a:solidFill>
              <a:srgbClr val="980000"/>
            </a:solidFill>
          </a:ln>
        </p:spPr>
        <p:style>
          <a:lnRef idx="1">
            <a:schemeClr val="accent1"/>
          </a:lnRef>
          <a:fillRef idx="0">
            <a:schemeClr val="accent1"/>
          </a:fillRef>
          <a:effectRef idx="0">
            <a:schemeClr val="accent1"/>
          </a:effectRef>
          <a:fontRef idx="minor">
            <a:schemeClr val="tx1"/>
          </a:fontRef>
        </p:style>
      </p:cxnSp>
      <p:sp>
        <p:nvSpPr>
          <p:cNvPr id="219" name="テキスト ボックス 218">
            <a:extLst>
              <a:ext uri="{FF2B5EF4-FFF2-40B4-BE49-F238E27FC236}">
                <a16:creationId xmlns:a16="http://schemas.microsoft.com/office/drawing/2014/main" id="{9C69FEA1-4949-0666-DA85-A889F833FB18}"/>
              </a:ext>
            </a:extLst>
          </p:cNvPr>
          <p:cNvSpPr txBox="1"/>
          <p:nvPr/>
        </p:nvSpPr>
        <p:spPr>
          <a:xfrm>
            <a:off x="264581" y="1724916"/>
            <a:ext cx="717552" cy="446276"/>
          </a:xfrm>
          <a:prstGeom prst="rect">
            <a:avLst/>
          </a:prstGeom>
          <a:noFill/>
        </p:spPr>
        <p:txBody>
          <a:bodyPr wrap="square" lIns="0" rIns="0" rtlCol="0">
            <a:spAutoFit/>
          </a:bodyPr>
          <a:lstStyle/>
          <a:p>
            <a:pPr algn="ctr"/>
            <a:r>
              <a:rPr kumimoji="1" lang="ja-JP" altLang="en-US" sz="500" b="1">
                <a:solidFill>
                  <a:schemeClr val="tx1">
                    <a:lumMod val="95000"/>
                    <a:lumOff val="5000"/>
                  </a:schemeClr>
                </a:solidFill>
                <a:latin typeface="Meiryo" panose="020B0604030504040204" pitchFamily="34" charset="-128"/>
                <a:ea typeface="Meiryo" panose="020B0604030504040204" pitchFamily="34" charset="-128"/>
              </a:rPr>
              <a:t>通常</a:t>
            </a:r>
            <a:r>
              <a:rPr lang="en-US" altLang="ja-JP" sz="700" b="1" dirty="0">
                <a:solidFill>
                  <a:schemeClr val="tx1">
                    <a:lumMod val="95000"/>
                    <a:lumOff val="5000"/>
                  </a:schemeClr>
                </a:solidFill>
                <a:latin typeface="Meiryo" panose="020B0604030504040204" pitchFamily="34" charset="-128"/>
                <a:ea typeface="Meiryo" panose="020B0604030504040204" pitchFamily="34" charset="-128"/>
              </a:rPr>
              <a:t>300</a:t>
            </a:r>
            <a:r>
              <a:rPr lang="ja-JP" altLang="en-US" sz="500" b="1">
                <a:solidFill>
                  <a:schemeClr val="tx1">
                    <a:lumMod val="95000"/>
                    <a:lumOff val="5000"/>
                  </a:schemeClr>
                </a:solidFill>
                <a:latin typeface="Meiryo" panose="020B0604030504040204" pitchFamily="34" charset="-128"/>
                <a:ea typeface="Meiryo" panose="020B0604030504040204" pitchFamily="34" charset="-128"/>
              </a:rPr>
              <a:t>万必要な</a:t>
            </a:r>
            <a:endParaRPr lang="en-US" altLang="ja-JP" sz="500" b="1" dirty="0">
              <a:solidFill>
                <a:schemeClr val="tx1">
                  <a:lumMod val="95000"/>
                  <a:lumOff val="5000"/>
                </a:schemeClr>
              </a:solidFill>
              <a:latin typeface="Meiryo" panose="020B0604030504040204" pitchFamily="34" charset="-128"/>
              <a:ea typeface="Meiryo" panose="020B0604030504040204" pitchFamily="34" charset="-128"/>
            </a:endParaRPr>
          </a:p>
          <a:p>
            <a:pPr algn="ctr"/>
            <a:r>
              <a:rPr lang="ja-JP" altLang="en-US" sz="500" b="1">
                <a:solidFill>
                  <a:schemeClr val="tx1">
                    <a:lumMod val="95000"/>
                    <a:lumOff val="5000"/>
                  </a:schemeClr>
                </a:solidFill>
                <a:latin typeface="Meiryo" panose="020B0604030504040204" pitchFamily="34" charset="-128"/>
                <a:ea typeface="Meiryo" panose="020B0604030504040204" pitchFamily="34" charset="-128"/>
              </a:rPr>
              <a:t>広告を</a:t>
            </a:r>
            <a:r>
              <a:rPr lang="en-US" altLang="ja-JP" sz="900" b="1" dirty="0">
                <a:solidFill>
                  <a:schemeClr val="tx1">
                    <a:lumMod val="95000"/>
                    <a:lumOff val="5000"/>
                  </a:schemeClr>
                </a:solidFill>
                <a:latin typeface="Meiryo" panose="020B0604030504040204" pitchFamily="34" charset="-128"/>
                <a:ea typeface="Meiryo" panose="020B0604030504040204" pitchFamily="34" charset="-128"/>
              </a:rPr>
              <a:t>50</a:t>
            </a:r>
            <a:r>
              <a:rPr lang="ja-JP" altLang="en-US" sz="500" b="1">
                <a:solidFill>
                  <a:schemeClr val="tx1">
                    <a:lumMod val="95000"/>
                    <a:lumOff val="5000"/>
                  </a:schemeClr>
                </a:solidFill>
                <a:latin typeface="Meiryo" panose="020B0604030504040204" pitchFamily="34" charset="-128"/>
                <a:ea typeface="Meiryo" panose="020B0604030504040204" pitchFamily="34" charset="-128"/>
              </a:rPr>
              <a:t>万</a:t>
            </a:r>
            <a:r>
              <a:rPr lang="en-US" altLang="ja-JP" sz="500" b="1" dirty="0">
                <a:solidFill>
                  <a:schemeClr val="tx1">
                    <a:lumMod val="95000"/>
                    <a:lumOff val="5000"/>
                  </a:schemeClr>
                </a:solidFill>
                <a:latin typeface="Meiryo" panose="020B0604030504040204" pitchFamily="34" charset="-128"/>
                <a:ea typeface="Meiryo" panose="020B0604030504040204" pitchFamily="34" charset="-128"/>
              </a:rPr>
              <a:t>〜</a:t>
            </a:r>
          </a:p>
          <a:p>
            <a:pPr algn="ctr"/>
            <a:r>
              <a:rPr lang="ja-JP" altLang="en-US" sz="700" b="1">
                <a:solidFill>
                  <a:schemeClr val="tx1">
                    <a:lumMod val="95000"/>
                    <a:lumOff val="5000"/>
                  </a:schemeClr>
                </a:solidFill>
                <a:latin typeface="Meiryo" panose="020B0604030504040204" pitchFamily="34" charset="-128"/>
                <a:ea typeface="Meiryo" panose="020B0604030504040204" pitchFamily="34" charset="-128"/>
              </a:rPr>
              <a:t>実施可能</a:t>
            </a:r>
            <a:endParaRPr lang="en-US" altLang="ja-JP" sz="700" b="1" dirty="0">
              <a:solidFill>
                <a:schemeClr val="tx1">
                  <a:lumMod val="95000"/>
                  <a:lumOff val="5000"/>
                </a:schemeClr>
              </a:solidFill>
              <a:latin typeface="Meiryo" panose="020B0604030504040204" pitchFamily="34" charset="-128"/>
              <a:ea typeface="Meiryo" panose="020B0604030504040204" pitchFamily="34" charset="-128"/>
            </a:endParaRPr>
          </a:p>
        </p:txBody>
      </p:sp>
      <p:pic>
        <p:nvPicPr>
          <p:cNvPr id="220" name="図 219">
            <a:extLst>
              <a:ext uri="{FF2B5EF4-FFF2-40B4-BE49-F238E27FC236}">
                <a16:creationId xmlns:a16="http://schemas.microsoft.com/office/drawing/2014/main" id="{4F051BF0-8C64-1A84-6F44-5EE0D1D0BFE4}"/>
              </a:ext>
            </a:extLst>
          </p:cNvPr>
          <p:cNvPicPr>
            <a:picLocks noChangeAspect="1"/>
          </p:cNvPicPr>
          <p:nvPr/>
        </p:nvPicPr>
        <p:blipFill rotWithShape="1">
          <a:blip r:embed="rId14"/>
          <a:srcRect l="6754" t="4571" r="5854" b="5820"/>
          <a:stretch/>
        </p:blipFill>
        <p:spPr>
          <a:xfrm>
            <a:off x="256109" y="2244646"/>
            <a:ext cx="733594" cy="727761"/>
          </a:xfrm>
          <a:prstGeom prst="ellipse">
            <a:avLst/>
          </a:prstGeom>
        </p:spPr>
      </p:pic>
      <p:sp>
        <p:nvSpPr>
          <p:cNvPr id="221" name="テキスト ボックス 220">
            <a:extLst>
              <a:ext uri="{FF2B5EF4-FFF2-40B4-BE49-F238E27FC236}">
                <a16:creationId xmlns:a16="http://schemas.microsoft.com/office/drawing/2014/main" id="{D92BDD7F-DED6-0A70-9817-E03605FACC99}"/>
              </a:ext>
            </a:extLst>
          </p:cNvPr>
          <p:cNvSpPr txBox="1"/>
          <p:nvPr/>
        </p:nvSpPr>
        <p:spPr>
          <a:xfrm>
            <a:off x="375642" y="2331430"/>
            <a:ext cx="473207" cy="184666"/>
          </a:xfrm>
          <a:prstGeom prst="rect">
            <a:avLst/>
          </a:prstGeom>
          <a:noFill/>
        </p:spPr>
        <p:txBody>
          <a:bodyPr wrap="square" rtlCol="0">
            <a:spAutoFit/>
          </a:bodyPr>
          <a:lstStyle/>
          <a:p>
            <a:pPr algn="ctr"/>
            <a:r>
              <a:rPr lang="en-US" altLang="ja-JP" sz="600" b="1" dirty="0">
                <a:solidFill>
                  <a:srgbClr val="980000"/>
                </a:solidFill>
                <a:latin typeface="Meiryo" panose="020B0604030504040204" pitchFamily="34" charset="-128"/>
                <a:ea typeface="Meiryo" panose="020B0604030504040204" pitchFamily="34" charset="-128"/>
              </a:rPr>
              <a:t>Point 2</a:t>
            </a:r>
          </a:p>
        </p:txBody>
      </p:sp>
      <p:sp>
        <p:nvSpPr>
          <p:cNvPr id="222" name="テキスト ボックス 221">
            <a:extLst>
              <a:ext uri="{FF2B5EF4-FFF2-40B4-BE49-F238E27FC236}">
                <a16:creationId xmlns:a16="http://schemas.microsoft.com/office/drawing/2014/main" id="{2F0B74BD-F733-FF34-24CE-79B4F7E5FD9D}"/>
              </a:ext>
            </a:extLst>
          </p:cNvPr>
          <p:cNvSpPr txBox="1"/>
          <p:nvPr/>
        </p:nvSpPr>
        <p:spPr>
          <a:xfrm>
            <a:off x="256109" y="2486263"/>
            <a:ext cx="726024" cy="415498"/>
          </a:xfrm>
          <a:prstGeom prst="rect">
            <a:avLst/>
          </a:prstGeom>
          <a:noFill/>
        </p:spPr>
        <p:txBody>
          <a:bodyPr wrap="square" rtlCol="0">
            <a:spAutoFit/>
          </a:bodyPr>
          <a:lstStyle/>
          <a:p>
            <a:pPr algn="ctr"/>
            <a:r>
              <a:rPr lang="ja-JP" altLang="en-US" sz="500" b="1">
                <a:solidFill>
                  <a:schemeClr val="tx1">
                    <a:lumMod val="95000"/>
                    <a:lumOff val="5000"/>
                  </a:schemeClr>
                </a:solidFill>
                <a:latin typeface="Meiryo" panose="020B0604030504040204" pitchFamily="34" charset="-128"/>
                <a:ea typeface="Meiryo" panose="020B0604030504040204" pitchFamily="34" charset="-128"/>
              </a:rPr>
              <a:t>画面の</a:t>
            </a:r>
            <a:r>
              <a:rPr lang="en-US" altLang="ja-JP" sz="900" b="1" dirty="0">
                <a:solidFill>
                  <a:schemeClr val="tx1">
                    <a:lumMod val="95000"/>
                    <a:lumOff val="5000"/>
                  </a:schemeClr>
                </a:solidFill>
                <a:latin typeface="Meiryo" panose="020B0604030504040204" pitchFamily="34" charset="-128"/>
                <a:ea typeface="Meiryo" panose="020B0604030504040204" pitchFamily="34" charset="-128"/>
              </a:rPr>
              <a:t>33</a:t>
            </a:r>
            <a:r>
              <a:rPr lang="en-US" altLang="ja-JP" sz="500" b="1" dirty="0">
                <a:solidFill>
                  <a:schemeClr val="tx1">
                    <a:lumMod val="95000"/>
                    <a:lumOff val="5000"/>
                  </a:schemeClr>
                </a:solidFill>
                <a:latin typeface="Meiryo" panose="020B0604030504040204" pitchFamily="34" charset="-128"/>
                <a:ea typeface="Meiryo" panose="020B0604030504040204" pitchFamily="34" charset="-128"/>
              </a:rPr>
              <a:t>%</a:t>
            </a:r>
            <a:r>
              <a:rPr lang="ja-JP" altLang="en-US" sz="500" b="1">
                <a:solidFill>
                  <a:schemeClr val="tx1">
                    <a:lumMod val="95000"/>
                    <a:lumOff val="5000"/>
                  </a:schemeClr>
                </a:solidFill>
                <a:latin typeface="Meiryo" panose="020B0604030504040204" pitchFamily="34" charset="-128"/>
                <a:ea typeface="Meiryo" panose="020B0604030504040204" pitchFamily="34" charset="-128"/>
              </a:rPr>
              <a:t>に</a:t>
            </a:r>
            <a:endParaRPr lang="en-US" altLang="ja-JP" sz="500" b="1" dirty="0">
              <a:solidFill>
                <a:schemeClr val="tx1">
                  <a:lumMod val="95000"/>
                  <a:lumOff val="5000"/>
                </a:schemeClr>
              </a:solidFill>
              <a:latin typeface="Meiryo" panose="020B0604030504040204" pitchFamily="34" charset="-128"/>
              <a:ea typeface="Meiryo" panose="020B0604030504040204" pitchFamily="34" charset="-128"/>
            </a:endParaRPr>
          </a:p>
          <a:p>
            <a:pPr algn="ctr"/>
            <a:r>
              <a:rPr lang="ja-JP" altLang="en-US" sz="700" b="1">
                <a:solidFill>
                  <a:schemeClr val="tx1">
                    <a:lumMod val="95000"/>
                    <a:lumOff val="5000"/>
                  </a:schemeClr>
                </a:solidFill>
                <a:latin typeface="Meiryo" panose="020B0604030504040204" pitchFamily="34" charset="-128"/>
                <a:ea typeface="Meiryo" panose="020B0604030504040204" pitchFamily="34" charset="-128"/>
              </a:rPr>
              <a:t>広告露出</a:t>
            </a:r>
            <a:endParaRPr lang="en-US" altLang="ja-JP" sz="700" b="1" dirty="0">
              <a:solidFill>
                <a:schemeClr val="tx1">
                  <a:lumMod val="95000"/>
                  <a:lumOff val="5000"/>
                </a:schemeClr>
              </a:solidFill>
              <a:latin typeface="Meiryo" panose="020B0604030504040204" pitchFamily="34" charset="-128"/>
              <a:ea typeface="Meiryo" panose="020B0604030504040204" pitchFamily="34" charset="-128"/>
            </a:endParaRPr>
          </a:p>
          <a:p>
            <a:pPr algn="ctr"/>
            <a:r>
              <a:rPr kumimoji="1" lang="ja-JP" altLang="en-US" sz="500" b="1">
                <a:solidFill>
                  <a:schemeClr val="tx1">
                    <a:lumMod val="95000"/>
                    <a:lumOff val="5000"/>
                  </a:schemeClr>
                </a:solidFill>
                <a:latin typeface="Meiryo" panose="020B0604030504040204" pitchFamily="34" charset="-128"/>
                <a:ea typeface="Meiryo" panose="020B0604030504040204" pitchFamily="34" charset="-128"/>
              </a:rPr>
              <a:t>インパクト大</a:t>
            </a:r>
            <a:r>
              <a:rPr kumimoji="1" lang="en-US" altLang="ja-JP" sz="500" b="1" dirty="0">
                <a:solidFill>
                  <a:schemeClr val="tx1">
                    <a:lumMod val="95000"/>
                    <a:lumOff val="5000"/>
                  </a:schemeClr>
                </a:solidFill>
                <a:latin typeface="Meiryo" panose="020B0604030504040204" pitchFamily="34" charset="-128"/>
                <a:ea typeface="Meiryo" panose="020B0604030504040204" pitchFamily="34" charset="-128"/>
              </a:rPr>
              <a:t>!</a:t>
            </a:r>
            <a:endParaRPr kumimoji="1" lang="ja-JP" altLang="en-US" sz="300" b="1">
              <a:solidFill>
                <a:schemeClr val="tx1">
                  <a:lumMod val="95000"/>
                  <a:lumOff val="5000"/>
                </a:schemeClr>
              </a:solidFill>
              <a:latin typeface="Meiryo" panose="020B0604030504040204" pitchFamily="34" charset="-128"/>
              <a:ea typeface="Meiryo" panose="020B0604030504040204" pitchFamily="34" charset="-128"/>
            </a:endParaRPr>
          </a:p>
        </p:txBody>
      </p:sp>
      <p:cxnSp>
        <p:nvCxnSpPr>
          <p:cNvPr id="223" name="直線コネクタ 222">
            <a:extLst>
              <a:ext uri="{FF2B5EF4-FFF2-40B4-BE49-F238E27FC236}">
                <a16:creationId xmlns:a16="http://schemas.microsoft.com/office/drawing/2014/main" id="{86F02AE0-3101-5B67-254B-D448DAC17220}"/>
              </a:ext>
            </a:extLst>
          </p:cNvPr>
          <p:cNvCxnSpPr>
            <a:cxnSpLocks/>
          </p:cNvCxnSpPr>
          <p:nvPr/>
        </p:nvCxnSpPr>
        <p:spPr>
          <a:xfrm>
            <a:off x="427406" y="2477777"/>
            <a:ext cx="369678" cy="0"/>
          </a:xfrm>
          <a:prstGeom prst="line">
            <a:avLst/>
          </a:prstGeom>
          <a:ln w="9525">
            <a:solidFill>
              <a:srgbClr val="980000"/>
            </a:solidFill>
          </a:ln>
        </p:spPr>
        <p:style>
          <a:lnRef idx="1">
            <a:schemeClr val="accent1"/>
          </a:lnRef>
          <a:fillRef idx="0">
            <a:schemeClr val="accent1"/>
          </a:fillRef>
          <a:effectRef idx="0">
            <a:schemeClr val="accent1"/>
          </a:effectRef>
          <a:fontRef idx="minor">
            <a:schemeClr val="tx1"/>
          </a:fontRef>
        </p:style>
      </p:cxnSp>
      <p:pic>
        <p:nvPicPr>
          <p:cNvPr id="224" name="図 223">
            <a:extLst>
              <a:ext uri="{FF2B5EF4-FFF2-40B4-BE49-F238E27FC236}">
                <a16:creationId xmlns:a16="http://schemas.microsoft.com/office/drawing/2014/main" id="{F7538C05-B085-027E-4663-24D4573F861B}"/>
              </a:ext>
            </a:extLst>
          </p:cNvPr>
          <p:cNvPicPr>
            <a:picLocks noChangeAspect="1"/>
          </p:cNvPicPr>
          <p:nvPr/>
        </p:nvPicPr>
        <p:blipFill rotWithShape="1">
          <a:blip r:embed="rId14"/>
          <a:srcRect l="6743" t="5867" r="5866" b="4523"/>
          <a:stretch/>
        </p:blipFill>
        <p:spPr>
          <a:xfrm>
            <a:off x="255999" y="2979631"/>
            <a:ext cx="733595" cy="727761"/>
          </a:xfrm>
          <a:prstGeom prst="ellipse">
            <a:avLst/>
          </a:prstGeom>
        </p:spPr>
      </p:pic>
      <p:sp>
        <p:nvSpPr>
          <p:cNvPr id="225" name="テキスト ボックス 224">
            <a:extLst>
              <a:ext uri="{FF2B5EF4-FFF2-40B4-BE49-F238E27FC236}">
                <a16:creationId xmlns:a16="http://schemas.microsoft.com/office/drawing/2014/main" id="{7238A332-53A7-2984-7402-596B166DE506}"/>
              </a:ext>
            </a:extLst>
          </p:cNvPr>
          <p:cNvSpPr txBox="1"/>
          <p:nvPr/>
        </p:nvSpPr>
        <p:spPr>
          <a:xfrm>
            <a:off x="375642" y="3053956"/>
            <a:ext cx="473207" cy="184666"/>
          </a:xfrm>
          <a:prstGeom prst="rect">
            <a:avLst/>
          </a:prstGeom>
          <a:noFill/>
        </p:spPr>
        <p:txBody>
          <a:bodyPr wrap="square" rtlCol="0">
            <a:spAutoFit/>
          </a:bodyPr>
          <a:lstStyle/>
          <a:p>
            <a:pPr algn="ctr"/>
            <a:r>
              <a:rPr lang="en-US" altLang="ja-JP" sz="600" b="1" dirty="0">
                <a:solidFill>
                  <a:srgbClr val="980000"/>
                </a:solidFill>
                <a:latin typeface="Meiryo" panose="020B0604030504040204" pitchFamily="34" charset="-128"/>
                <a:ea typeface="Meiryo" panose="020B0604030504040204" pitchFamily="34" charset="-128"/>
              </a:rPr>
              <a:t>Point 3</a:t>
            </a:r>
          </a:p>
        </p:txBody>
      </p:sp>
      <p:sp>
        <p:nvSpPr>
          <p:cNvPr id="226" name="テキスト ボックス 225">
            <a:extLst>
              <a:ext uri="{FF2B5EF4-FFF2-40B4-BE49-F238E27FC236}">
                <a16:creationId xmlns:a16="http://schemas.microsoft.com/office/drawing/2014/main" id="{1436B523-A501-8BE2-2895-D9C3859CE3CC}"/>
              </a:ext>
            </a:extLst>
          </p:cNvPr>
          <p:cNvSpPr txBox="1"/>
          <p:nvPr/>
        </p:nvSpPr>
        <p:spPr>
          <a:xfrm>
            <a:off x="256109" y="3208789"/>
            <a:ext cx="726024" cy="415498"/>
          </a:xfrm>
          <a:prstGeom prst="rect">
            <a:avLst/>
          </a:prstGeom>
          <a:noFill/>
        </p:spPr>
        <p:txBody>
          <a:bodyPr wrap="square" rtlCol="0">
            <a:spAutoFit/>
          </a:bodyPr>
          <a:lstStyle/>
          <a:p>
            <a:pPr algn="ctr"/>
            <a:r>
              <a:rPr lang="ja-JP" altLang="en-US" sz="500" b="1">
                <a:solidFill>
                  <a:schemeClr val="tx1">
                    <a:lumMod val="95000"/>
                    <a:lumOff val="5000"/>
                  </a:schemeClr>
                </a:solidFill>
                <a:latin typeface="Meiryo" panose="020B0604030504040204" pitchFamily="34" charset="-128"/>
                <a:ea typeface="Meiryo" panose="020B0604030504040204" pitchFamily="34" charset="-128"/>
              </a:rPr>
              <a:t>本企画限定</a:t>
            </a:r>
            <a:endParaRPr lang="en-US" altLang="ja-JP" sz="500" b="1" dirty="0">
              <a:solidFill>
                <a:schemeClr val="tx1">
                  <a:lumMod val="95000"/>
                  <a:lumOff val="5000"/>
                </a:schemeClr>
              </a:solidFill>
              <a:latin typeface="Meiryo" panose="020B0604030504040204" pitchFamily="34" charset="-128"/>
              <a:ea typeface="Meiryo" panose="020B0604030504040204" pitchFamily="34" charset="-128"/>
            </a:endParaRPr>
          </a:p>
          <a:p>
            <a:pPr algn="ctr"/>
            <a:r>
              <a:rPr lang="ja-JP" altLang="en-US" sz="900" b="1">
                <a:solidFill>
                  <a:schemeClr val="tx1">
                    <a:lumMod val="95000"/>
                    <a:lumOff val="5000"/>
                  </a:schemeClr>
                </a:solidFill>
                <a:latin typeface="Meiryo" panose="020B0604030504040204" pitchFamily="34" charset="-128"/>
                <a:ea typeface="Meiryo" panose="020B0604030504040204" pitchFamily="34" charset="-128"/>
              </a:rPr>
              <a:t>市区郡</a:t>
            </a:r>
            <a:endParaRPr lang="en-US" altLang="ja-JP" sz="900" b="1" dirty="0">
              <a:solidFill>
                <a:schemeClr val="tx1">
                  <a:lumMod val="95000"/>
                  <a:lumOff val="5000"/>
                </a:schemeClr>
              </a:solidFill>
              <a:latin typeface="Meiryo" panose="020B0604030504040204" pitchFamily="34" charset="-128"/>
              <a:ea typeface="Meiryo" panose="020B0604030504040204" pitchFamily="34" charset="-128"/>
            </a:endParaRPr>
          </a:p>
          <a:p>
            <a:pPr algn="ctr"/>
            <a:r>
              <a:rPr lang="ja-JP" altLang="en-US" sz="700" b="1">
                <a:solidFill>
                  <a:schemeClr val="tx1">
                    <a:lumMod val="95000"/>
                    <a:lumOff val="5000"/>
                  </a:schemeClr>
                </a:solidFill>
                <a:latin typeface="Meiryo" panose="020B0604030504040204" pitchFamily="34" charset="-128"/>
                <a:ea typeface="Meiryo" panose="020B0604030504040204" pitchFamily="34" charset="-128"/>
              </a:rPr>
              <a:t>指定可能</a:t>
            </a:r>
            <a:endParaRPr lang="en-US" altLang="ja-JP" sz="700" b="1" dirty="0">
              <a:solidFill>
                <a:schemeClr val="tx1">
                  <a:lumMod val="95000"/>
                  <a:lumOff val="5000"/>
                </a:schemeClr>
              </a:solidFill>
              <a:latin typeface="Meiryo" panose="020B0604030504040204" pitchFamily="34" charset="-128"/>
              <a:ea typeface="Meiryo" panose="020B0604030504040204" pitchFamily="34" charset="-128"/>
            </a:endParaRPr>
          </a:p>
        </p:txBody>
      </p:sp>
      <p:cxnSp>
        <p:nvCxnSpPr>
          <p:cNvPr id="227" name="直線コネクタ 226">
            <a:extLst>
              <a:ext uri="{FF2B5EF4-FFF2-40B4-BE49-F238E27FC236}">
                <a16:creationId xmlns:a16="http://schemas.microsoft.com/office/drawing/2014/main" id="{4BAECFAB-E914-0D86-BAD9-688B42CB033F}"/>
              </a:ext>
            </a:extLst>
          </p:cNvPr>
          <p:cNvCxnSpPr>
            <a:cxnSpLocks/>
          </p:cNvCxnSpPr>
          <p:nvPr/>
        </p:nvCxnSpPr>
        <p:spPr>
          <a:xfrm>
            <a:off x="427406" y="3200303"/>
            <a:ext cx="369678" cy="0"/>
          </a:xfrm>
          <a:prstGeom prst="line">
            <a:avLst/>
          </a:prstGeom>
          <a:ln w="9525">
            <a:solidFill>
              <a:srgbClr val="980000"/>
            </a:solidFill>
          </a:ln>
        </p:spPr>
        <p:style>
          <a:lnRef idx="1">
            <a:schemeClr val="accent1"/>
          </a:lnRef>
          <a:fillRef idx="0">
            <a:schemeClr val="accent1"/>
          </a:fillRef>
          <a:effectRef idx="0">
            <a:schemeClr val="accent1"/>
          </a:effectRef>
          <a:fontRef idx="minor">
            <a:schemeClr val="tx1"/>
          </a:fontRef>
        </p:style>
      </p:cxnSp>
      <p:grpSp>
        <p:nvGrpSpPr>
          <p:cNvPr id="229" name="グループ化 228">
            <a:extLst>
              <a:ext uri="{FF2B5EF4-FFF2-40B4-BE49-F238E27FC236}">
                <a16:creationId xmlns:a16="http://schemas.microsoft.com/office/drawing/2014/main" id="{C4CE863B-D87E-4DA3-C61C-3C3CCC57A9C8}"/>
              </a:ext>
            </a:extLst>
          </p:cNvPr>
          <p:cNvGrpSpPr/>
          <p:nvPr/>
        </p:nvGrpSpPr>
        <p:grpSpPr>
          <a:xfrm>
            <a:off x="6894033" y="5438233"/>
            <a:ext cx="2263361" cy="360894"/>
            <a:chOff x="4676509" y="6448360"/>
            <a:chExt cx="2263361" cy="360894"/>
          </a:xfrm>
        </p:grpSpPr>
        <p:grpSp>
          <p:nvGrpSpPr>
            <p:cNvPr id="230" name="グループ化 229">
              <a:extLst>
                <a:ext uri="{FF2B5EF4-FFF2-40B4-BE49-F238E27FC236}">
                  <a16:creationId xmlns:a16="http://schemas.microsoft.com/office/drawing/2014/main" id="{6864B727-B2E5-CE6C-0C0D-45A6714AE82F}"/>
                </a:ext>
              </a:extLst>
            </p:cNvPr>
            <p:cNvGrpSpPr/>
            <p:nvPr/>
          </p:nvGrpSpPr>
          <p:grpSpPr>
            <a:xfrm>
              <a:off x="5919845" y="6469303"/>
              <a:ext cx="629489" cy="282104"/>
              <a:chOff x="0" y="0"/>
              <a:chExt cx="5543751" cy="2750999"/>
            </a:xfrm>
          </p:grpSpPr>
          <p:sp>
            <p:nvSpPr>
              <p:cNvPr id="250" name="正方形/長方形 249">
                <a:extLst>
                  <a:ext uri="{FF2B5EF4-FFF2-40B4-BE49-F238E27FC236}">
                    <a16:creationId xmlns:a16="http://schemas.microsoft.com/office/drawing/2014/main" id="{11A94394-9CDA-123A-036B-E2E4A2B77AD1}"/>
                  </a:ext>
                </a:extLst>
              </p:cNvPr>
              <p:cNvSpPr/>
              <p:nvPr/>
            </p:nvSpPr>
            <p:spPr>
              <a:xfrm>
                <a:off x="855128" y="99148"/>
                <a:ext cx="3553494" cy="22602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pic>
            <p:nvPicPr>
              <p:cNvPr id="251" name="図 250">
                <a:extLst>
                  <a:ext uri="{FF2B5EF4-FFF2-40B4-BE49-F238E27FC236}">
                    <a16:creationId xmlns:a16="http://schemas.microsoft.com/office/drawing/2014/main" id="{AF24C59D-630E-74B0-E6E5-DCD9FE234B5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0" y="0"/>
                <a:ext cx="5543751" cy="2750999"/>
              </a:xfrm>
              <a:prstGeom prst="rect">
                <a:avLst/>
              </a:prstGeom>
            </p:spPr>
          </p:pic>
          <p:pic>
            <p:nvPicPr>
              <p:cNvPr id="252" name="図 251" descr="グラフィカル ユーザー インターフェイス, テキスト, アプリケーション&#10;&#10;自動的に生成された説明">
                <a:extLst>
                  <a:ext uri="{FF2B5EF4-FFF2-40B4-BE49-F238E27FC236}">
                    <a16:creationId xmlns:a16="http://schemas.microsoft.com/office/drawing/2014/main" id="{74E11086-4E0B-6EFE-83AF-09A1E986377C}"/>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153057" y="170132"/>
                <a:ext cx="2925999" cy="2199838"/>
              </a:xfrm>
              <a:prstGeom prst="rect">
                <a:avLst/>
              </a:prstGeom>
            </p:spPr>
          </p:pic>
          <p:sp>
            <p:nvSpPr>
              <p:cNvPr id="253" name="正方形/長方形 252">
                <a:extLst>
                  <a:ext uri="{FF2B5EF4-FFF2-40B4-BE49-F238E27FC236}">
                    <a16:creationId xmlns:a16="http://schemas.microsoft.com/office/drawing/2014/main" id="{A784D462-5599-FFC8-F942-02D7076E3BCC}"/>
                  </a:ext>
                </a:extLst>
              </p:cNvPr>
              <p:cNvSpPr/>
              <p:nvPr/>
            </p:nvSpPr>
            <p:spPr>
              <a:xfrm>
                <a:off x="1153057" y="170132"/>
                <a:ext cx="382771" cy="2189272"/>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54" name="正方形/長方形 253">
                <a:extLst>
                  <a:ext uri="{FF2B5EF4-FFF2-40B4-BE49-F238E27FC236}">
                    <a16:creationId xmlns:a16="http://schemas.microsoft.com/office/drawing/2014/main" id="{8792372C-54CF-B4AE-3A19-D1C81D4F4551}"/>
                  </a:ext>
                </a:extLst>
              </p:cNvPr>
              <p:cNvSpPr/>
              <p:nvPr/>
            </p:nvSpPr>
            <p:spPr>
              <a:xfrm>
                <a:off x="3696285" y="170132"/>
                <a:ext cx="382771" cy="439225"/>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55" name="正方形/長方形 254">
                <a:extLst>
                  <a:ext uri="{FF2B5EF4-FFF2-40B4-BE49-F238E27FC236}">
                    <a16:creationId xmlns:a16="http://schemas.microsoft.com/office/drawing/2014/main" id="{67BACE4E-C5EA-648C-E461-0C8FBA10E8CE}"/>
                  </a:ext>
                </a:extLst>
              </p:cNvPr>
              <p:cNvSpPr/>
              <p:nvPr/>
            </p:nvSpPr>
            <p:spPr>
              <a:xfrm>
                <a:off x="3696284" y="1287730"/>
                <a:ext cx="382771" cy="1071674"/>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56" name="正方形/長方形 255">
                <a:extLst>
                  <a:ext uri="{FF2B5EF4-FFF2-40B4-BE49-F238E27FC236}">
                    <a16:creationId xmlns:a16="http://schemas.microsoft.com/office/drawing/2014/main" id="{7FB79B5C-8859-CDDA-5D6C-FE5274F8617B}"/>
                  </a:ext>
                </a:extLst>
              </p:cNvPr>
              <p:cNvSpPr/>
              <p:nvPr/>
            </p:nvSpPr>
            <p:spPr>
              <a:xfrm>
                <a:off x="2922562" y="628896"/>
                <a:ext cx="1156493" cy="640800"/>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57" name="正方形/長方形 256">
                <a:extLst>
                  <a:ext uri="{FF2B5EF4-FFF2-40B4-BE49-F238E27FC236}">
                    <a16:creationId xmlns:a16="http://schemas.microsoft.com/office/drawing/2014/main" id="{09DE1647-B79C-DEA7-7075-80AB56530CC4}"/>
                  </a:ext>
                </a:extLst>
              </p:cNvPr>
              <p:cNvSpPr/>
              <p:nvPr/>
            </p:nvSpPr>
            <p:spPr>
              <a:xfrm>
                <a:off x="1939363" y="1307271"/>
                <a:ext cx="972000" cy="110980"/>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nvGrpSpPr>
            <p:cNvPr id="231" name="グループ化 230">
              <a:extLst>
                <a:ext uri="{FF2B5EF4-FFF2-40B4-BE49-F238E27FC236}">
                  <a16:creationId xmlns:a16="http://schemas.microsoft.com/office/drawing/2014/main" id="{36153E6F-7320-A658-9CDD-10F33B3432B0}"/>
                </a:ext>
              </a:extLst>
            </p:cNvPr>
            <p:cNvGrpSpPr/>
            <p:nvPr/>
          </p:nvGrpSpPr>
          <p:grpSpPr>
            <a:xfrm>
              <a:off x="5239604" y="6468515"/>
              <a:ext cx="624926" cy="278402"/>
              <a:chOff x="3171665" y="-3378748"/>
              <a:chExt cx="4021414" cy="1791520"/>
            </a:xfrm>
          </p:grpSpPr>
          <p:sp>
            <p:nvSpPr>
              <p:cNvPr id="245" name="正方形/長方形 244">
                <a:extLst>
                  <a:ext uri="{FF2B5EF4-FFF2-40B4-BE49-F238E27FC236}">
                    <a16:creationId xmlns:a16="http://schemas.microsoft.com/office/drawing/2014/main" id="{2DB333E2-4D52-6069-C9A0-5A24A40F16C0}"/>
                  </a:ext>
                </a:extLst>
              </p:cNvPr>
              <p:cNvSpPr/>
              <p:nvPr/>
            </p:nvSpPr>
            <p:spPr>
              <a:xfrm>
                <a:off x="3757961" y="-3325064"/>
                <a:ext cx="2620537" cy="15408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6" name="グループ化 245">
                <a:extLst>
                  <a:ext uri="{FF2B5EF4-FFF2-40B4-BE49-F238E27FC236}">
                    <a16:creationId xmlns:a16="http://schemas.microsoft.com/office/drawing/2014/main" id="{3F089104-7800-1E72-8BEF-09731BFA0CE0}"/>
                  </a:ext>
                </a:extLst>
              </p:cNvPr>
              <p:cNvGrpSpPr/>
              <p:nvPr/>
            </p:nvGrpSpPr>
            <p:grpSpPr>
              <a:xfrm>
                <a:off x="3171665" y="-3378748"/>
                <a:ext cx="4021414" cy="1791520"/>
                <a:chOff x="0" y="193989"/>
                <a:chExt cx="5543751" cy="2750999"/>
              </a:xfrm>
            </p:grpSpPr>
            <p:pic>
              <p:nvPicPr>
                <p:cNvPr id="247" name="図 246">
                  <a:extLst>
                    <a:ext uri="{FF2B5EF4-FFF2-40B4-BE49-F238E27FC236}">
                      <a16:creationId xmlns:a16="http://schemas.microsoft.com/office/drawing/2014/main" id="{501B9611-4DA1-48C6-E0CB-1496257A4A7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193989"/>
                  <a:ext cx="5543751" cy="2750999"/>
                </a:xfrm>
                <a:prstGeom prst="rect">
                  <a:avLst/>
                </a:prstGeom>
              </p:spPr>
            </p:pic>
            <p:pic>
              <p:nvPicPr>
                <p:cNvPr id="248" name="図 247">
                  <a:extLst>
                    <a:ext uri="{FF2B5EF4-FFF2-40B4-BE49-F238E27FC236}">
                      <a16:creationId xmlns:a16="http://schemas.microsoft.com/office/drawing/2014/main" id="{9FDEBA92-6551-DFB1-789A-9E2212260F5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03476" y="388771"/>
                  <a:ext cx="2419827" cy="2152534"/>
                </a:xfrm>
                <a:prstGeom prst="rect">
                  <a:avLst/>
                </a:prstGeom>
              </p:spPr>
            </p:pic>
            <p:sp>
              <p:nvSpPr>
                <p:cNvPr id="249" name="正方形/長方形 248">
                  <a:extLst>
                    <a:ext uri="{FF2B5EF4-FFF2-40B4-BE49-F238E27FC236}">
                      <a16:creationId xmlns:a16="http://schemas.microsoft.com/office/drawing/2014/main" id="{0927E40D-1B00-8A35-2C1C-2648F7C6B8FE}"/>
                    </a:ext>
                  </a:extLst>
                </p:cNvPr>
                <p:cNvSpPr/>
                <p:nvPr/>
              </p:nvSpPr>
              <p:spPr>
                <a:xfrm>
                  <a:off x="2964433" y="899530"/>
                  <a:ext cx="1152458" cy="834611"/>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grpSp>
          <p:nvGrpSpPr>
            <p:cNvPr id="232" name="グループ化 231">
              <a:extLst>
                <a:ext uri="{FF2B5EF4-FFF2-40B4-BE49-F238E27FC236}">
                  <a16:creationId xmlns:a16="http://schemas.microsoft.com/office/drawing/2014/main" id="{F2E8A3E2-5565-B83D-585B-6657206B83B4}"/>
                </a:ext>
              </a:extLst>
            </p:cNvPr>
            <p:cNvGrpSpPr/>
            <p:nvPr/>
          </p:nvGrpSpPr>
          <p:grpSpPr>
            <a:xfrm>
              <a:off x="4676509" y="6448360"/>
              <a:ext cx="476180" cy="303750"/>
              <a:chOff x="3602131" y="1530011"/>
              <a:chExt cx="1501088" cy="891581"/>
            </a:xfrm>
          </p:grpSpPr>
          <p:pic>
            <p:nvPicPr>
              <p:cNvPr id="241" name="図 240">
                <a:extLst>
                  <a:ext uri="{FF2B5EF4-FFF2-40B4-BE49-F238E27FC236}">
                    <a16:creationId xmlns:a16="http://schemas.microsoft.com/office/drawing/2014/main" id="{7D4353A5-22DC-21C2-ACE0-38822FA588EE}"/>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602131" y="1530011"/>
                <a:ext cx="1501088" cy="891581"/>
              </a:xfrm>
              <a:prstGeom prst="rect">
                <a:avLst/>
              </a:prstGeom>
            </p:spPr>
          </p:pic>
          <p:grpSp>
            <p:nvGrpSpPr>
              <p:cNvPr id="242" name="グループ化 241">
                <a:extLst>
                  <a:ext uri="{FF2B5EF4-FFF2-40B4-BE49-F238E27FC236}">
                    <a16:creationId xmlns:a16="http://schemas.microsoft.com/office/drawing/2014/main" id="{57B9A037-62F7-AC13-5DE7-652B9015A833}"/>
                  </a:ext>
                </a:extLst>
              </p:cNvPr>
              <p:cNvGrpSpPr/>
              <p:nvPr/>
            </p:nvGrpSpPr>
            <p:grpSpPr>
              <a:xfrm>
                <a:off x="4172713" y="1818548"/>
                <a:ext cx="284394" cy="284394"/>
                <a:chOff x="-2018096" y="1248528"/>
                <a:chExt cx="284394" cy="284394"/>
              </a:xfrm>
            </p:grpSpPr>
            <p:sp>
              <p:nvSpPr>
                <p:cNvPr id="243" name="円/楕円 157">
                  <a:extLst>
                    <a:ext uri="{FF2B5EF4-FFF2-40B4-BE49-F238E27FC236}">
                      <a16:creationId xmlns:a16="http://schemas.microsoft.com/office/drawing/2014/main" id="{71F737E7-1F7F-86E5-982D-A8EA9AEB40C8}"/>
                    </a:ext>
                  </a:extLst>
                </p:cNvPr>
                <p:cNvSpPr/>
                <p:nvPr/>
              </p:nvSpPr>
              <p:spPr>
                <a:xfrm>
                  <a:off x="-2018096" y="1248528"/>
                  <a:ext cx="284394" cy="284394"/>
                </a:xfrm>
                <a:prstGeom prst="ellipse">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三角形 158">
                  <a:extLst>
                    <a:ext uri="{FF2B5EF4-FFF2-40B4-BE49-F238E27FC236}">
                      <a16:creationId xmlns:a16="http://schemas.microsoft.com/office/drawing/2014/main" id="{77C887EF-B3F2-DE26-ED87-69710909EA6B}"/>
                    </a:ext>
                  </a:extLst>
                </p:cNvPr>
                <p:cNvSpPr/>
                <p:nvPr/>
              </p:nvSpPr>
              <p:spPr>
                <a:xfrm rot="5400000">
                  <a:off x="-1941069" y="1306777"/>
                  <a:ext cx="185815" cy="160185"/>
                </a:xfrm>
                <a:prstGeom prst="triangle">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33" name="加算記号 232">
              <a:extLst>
                <a:ext uri="{FF2B5EF4-FFF2-40B4-BE49-F238E27FC236}">
                  <a16:creationId xmlns:a16="http://schemas.microsoft.com/office/drawing/2014/main" id="{3337F60C-01F9-B17F-FE6D-0C57A3CF460E}"/>
                </a:ext>
              </a:extLst>
            </p:cNvPr>
            <p:cNvSpPr/>
            <p:nvPr/>
          </p:nvSpPr>
          <p:spPr>
            <a:xfrm>
              <a:off x="5169230" y="6552496"/>
              <a:ext cx="116129" cy="116129"/>
            </a:xfrm>
            <a:prstGeom prst="mathPlus">
              <a:avLst>
                <a:gd name="adj1" fmla="val 1747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4" name="図 233">
              <a:extLst>
                <a:ext uri="{FF2B5EF4-FFF2-40B4-BE49-F238E27FC236}">
                  <a16:creationId xmlns:a16="http://schemas.microsoft.com/office/drawing/2014/main" id="{AFDEC845-316B-FAFA-3F2C-91160802B566}"/>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r="-7695"/>
            <a:stretch/>
          </p:blipFill>
          <p:spPr>
            <a:xfrm>
              <a:off x="6451712" y="6452073"/>
              <a:ext cx="488158" cy="357181"/>
            </a:xfrm>
            <a:prstGeom prst="rect">
              <a:avLst/>
            </a:prstGeom>
          </p:spPr>
        </p:pic>
        <p:grpSp>
          <p:nvGrpSpPr>
            <p:cNvPr id="235" name="グループ化 234">
              <a:extLst>
                <a:ext uri="{FF2B5EF4-FFF2-40B4-BE49-F238E27FC236}">
                  <a16:creationId xmlns:a16="http://schemas.microsoft.com/office/drawing/2014/main" id="{4214BD52-99A8-52A8-9BB4-34B5C799D680}"/>
                </a:ext>
              </a:extLst>
            </p:cNvPr>
            <p:cNvGrpSpPr/>
            <p:nvPr/>
          </p:nvGrpSpPr>
          <p:grpSpPr>
            <a:xfrm>
              <a:off x="5799316" y="6467605"/>
              <a:ext cx="157406" cy="272169"/>
              <a:chOff x="8229675" y="-3279995"/>
              <a:chExt cx="1348650" cy="2331934"/>
            </a:xfrm>
          </p:grpSpPr>
          <p:sp>
            <p:nvSpPr>
              <p:cNvPr id="236" name="正方形/長方形 235">
                <a:extLst>
                  <a:ext uri="{FF2B5EF4-FFF2-40B4-BE49-F238E27FC236}">
                    <a16:creationId xmlns:a16="http://schemas.microsoft.com/office/drawing/2014/main" id="{4582A1EE-07B8-5AFD-AAF0-1E6434F62487}"/>
                  </a:ext>
                </a:extLst>
              </p:cNvPr>
              <p:cNvSpPr/>
              <p:nvPr/>
            </p:nvSpPr>
            <p:spPr>
              <a:xfrm>
                <a:off x="8363415" y="-3153148"/>
                <a:ext cx="1126273" cy="206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7" name="グループ化 236">
                <a:extLst>
                  <a:ext uri="{FF2B5EF4-FFF2-40B4-BE49-F238E27FC236}">
                    <a16:creationId xmlns:a16="http://schemas.microsoft.com/office/drawing/2014/main" id="{D58A4F76-4538-2BF3-3C46-342A0E224249}"/>
                  </a:ext>
                </a:extLst>
              </p:cNvPr>
              <p:cNvGrpSpPr/>
              <p:nvPr/>
            </p:nvGrpSpPr>
            <p:grpSpPr>
              <a:xfrm>
                <a:off x="8229675" y="-3279995"/>
                <a:ext cx="1348650" cy="2331934"/>
                <a:chOff x="5473223" y="0"/>
                <a:chExt cx="1700726" cy="2888348"/>
              </a:xfrm>
            </p:grpSpPr>
            <p:pic>
              <p:nvPicPr>
                <p:cNvPr id="238" name="図 237">
                  <a:extLst>
                    <a:ext uri="{FF2B5EF4-FFF2-40B4-BE49-F238E27FC236}">
                      <a16:creationId xmlns:a16="http://schemas.microsoft.com/office/drawing/2014/main" id="{FD14C372-FCAF-8F7A-25E7-1220C83C834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473223" y="0"/>
                  <a:ext cx="1700726" cy="2888348"/>
                </a:xfrm>
                <a:prstGeom prst="rect">
                  <a:avLst/>
                </a:prstGeom>
              </p:spPr>
            </p:pic>
            <p:pic>
              <p:nvPicPr>
                <p:cNvPr id="239" name="図 238">
                  <a:extLst>
                    <a:ext uri="{FF2B5EF4-FFF2-40B4-BE49-F238E27FC236}">
                      <a16:creationId xmlns:a16="http://schemas.microsoft.com/office/drawing/2014/main" id="{A23BC21C-385C-8D57-CE4A-0817347BEB6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62956" y="306769"/>
                  <a:ext cx="1345196" cy="2274810"/>
                </a:xfrm>
                <a:prstGeom prst="rect">
                  <a:avLst/>
                </a:prstGeom>
              </p:spPr>
            </p:pic>
            <p:sp>
              <p:nvSpPr>
                <p:cNvPr id="240" name="正方形/長方形 239">
                  <a:extLst>
                    <a:ext uri="{FF2B5EF4-FFF2-40B4-BE49-F238E27FC236}">
                      <a16:creationId xmlns:a16="http://schemas.microsoft.com/office/drawing/2014/main" id="{3AA37815-86BE-8958-DBC0-7AF3DF640068}"/>
                    </a:ext>
                  </a:extLst>
                </p:cNvPr>
                <p:cNvSpPr/>
                <p:nvPr/>
              </p:nvSpPr>
              <p:spPr>
                <a:xfrm>
                  <a:off x="5688039" y="729588"/>
                  <a:ext cx="1294769" cy="707982"/>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grpSp>
      <p:pic>
        <p:nvPicPr>
          <p:cNvPr id="2" name="図 1">
            <a:extLst>
              <a:ext uri="{FF2B5EF4-FFF2-40B4-BE49-F238E27FC236}">
                <a16:creationId xmlns:a16="http://schemas.microsoft.com/office/drawing/2014/main" id="{D5EE4F87-5960-94D1-795F-B989D00BF230}"/>
              </a:ext>
            </a:extLst>
          </p:cNvPr>
          <p:cNvPicPr>
            <a:picLocks noChangeAspect="1"/>
          </p:cNvPicPr>
          <p:nvPr/>
        </p:nvPicPr>
        <p:blipFill>
          <a:blip r:embed="rId16"/>
          <a:stretch>
            <a:fillRect/>
          </a:stretch>
        </p:blipFill>
        <p:spPr>
          <a:xfrm>
            <a:off x="7026616" y="2351266"/>
            <a:ext cx="1852287" cy="1282192"/>
          </a:xfrm>
          <a:prstGeom prst="rect">
            <a:avLst/>
          </a:prstGeom>
        </p:spPr>
      </p:pic>
    </p:spTree>
    <p:extLst>
      <p:ext uri="{BB962C8B-B14F-4D97-AF65-F5344CB8AC3E}">
        <p14:creationId xmlns:p14="http://schemas.microsoft.com/office/powerpoint/2010/main" val="90772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a:extLst>
              <a:ext uri="{FF2B5EF4-FFF2-40B4-BE49-F238E27FC236}">
                <a16:creationId xmlns:a16="http://schemas.microsoft.com/office/drawing/2014/main" id="{218B6CDE-1C64-1227-8F6A-AA6013B17FB5}"/>
              </a:ext>
            </a:extLst>
          </p:cNvPr>
          <p:cNvSpPr txBox="1"/>
          <p:nvPr/>
        </p:nvSpPr>
        <p:spPr>
          <a:xfrm>
            <a:off x="9526715" y="6638441"/>
            <a:ext cx="357791" cy="246221"/>
          </a:xfrm>
          <a:prstGeom prst="rect">
            <a:avLst/>
          </a:prstGeom>
          <a:noFill/>
        </p:spPr>
        <p:txBody>
          <a:bodyPr wrap="none" rtlCol="0">
            <a:spAutoFit/>
          </a:bodyPr>
          <a:lstStyle/>
          <a:p>
            <a:pPr algn="r"/>
            <a:r>
              <a:rPr kumimoji="1" lang="en-US" altLang="ja-JP" sz="1000" b="1" dirty="0">
                <a:solidFill>
                  <a:srgbClr val="E0232F"/>
                </a:solidFill>
                <a:latin typeface="Meiryo" panose="020B0604030504040204" pitchFamily="34" charset="-128"/>
                <a:ea typeface="Meiryo" panose="020B0604030504040204" pitchFamily="34" charset="-128"/>
              </a:rPr>
              <a:t>08</a:t>
            </a:r>
            <a:endParaRPr kumimoji="1" lang="ja-JP" altLang="en-US" sz="1000" b="1" dirty="0">
              <a:solidFill>
                <a:srgbClr val="E0232F"/>
              </a:solidFill>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D9937845-1979-4766-9D35-8FEE7DECD25B}"/>
              </a:ext>
            </a:extLst>
          </p:cNvPr>
          <p:cNvSpPr/>
          <p:nvPr/>
        </p:nvSpPr>
        <p:spPr>
          <a:xfrm>
            <a:off x="13697" y="655639"/>
            <a:ext cx="9906000" cy="681708"/>
          </a:xfrm>
          <a:prstGeom prst="rect">
            <a:avLst/>
          </a:prstGeom>
          <a:solidFill>
            <a:srgbClr val="E02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片側の 2 つの角を丸めた四角形 39">
            <a:extLst>
              <a:ext uri="{FF2B5EF4-FFF2-40B4-BE49-F238E27FC236}">
                <a16:creationId xmlns:a16="http://schemas.microsoft.com/office/drawing/2014/main" id="{3CDB2910-1B0F-855D-91EA-B5B6BEAA4876}"/>
              </a:ext>
            </a:extLst>
          </p:cNvPr>
          <p:cNvSpPr/>
          <p:nvPr/>
        </p:nvSpPr>
        <p:spPr>
          <a:xfrm>
            <a:off x="3537786" y="1699063"/>
            <a:ext cx="2808000" cy="4778059"/>
          </a:xfrm>
          <a:prstGeom prst="round2SameRect">
            <a:avLst>
              <a:gd name="adj1" fmla="val 0"/>
              <a:gd name="adj2" fmla="val 1674"/>
            </a:avLst>
          </a:prstGeom>
          <a:solidFill>
            <a:srgbClr val="CFECA0"/>
          </a:solidFill>
          <a:ln w="25400">
            <a:noFill/>
          </a:ln>
          <a:effectLst>
            <a:outerShdw blurRad="127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144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600" b="1" u="none" strike="noStrike" kern="0" cap="none" spc="-150" normalizeH="0" baseline="0" noProof="0" dirty="0">
              <a:ln>
                <a:noFill/>
              </a:ln>
              <a:gradFill>
                <a:gsLst>
                  <a:gs pos="0">
                    <a:srgbClr val="CCB86F"/>
                  </a:gs>
                  <a:gs pos="35000">
                    <a:srgbClr val="F7DF89"/>
                  </a:gs>
                  <a:gs pos="70000">
                    <a:srgbClr val="CCB86F"/>
                  </a:gs>
                  <a:gs pos="100000">
                    <a:srgbClr val="F7DF89"/>
                  </a:gs>
                </a:gsLst>
                <a:lin ang="5400000" scaled="1"/>
              </a:gradFill>
              <a:effectLst/>
              <a:uLnTx/>
              <a:uFillTx/>
              <a:latin typeface="Meiryo" panose="020B0604030504040204" pitchFamily="34" charset="-128"/>
              <a:ea typeface="Meiryo" panose="020B0604030504040204" pitchFamily="34" charset="-128"/>
              <a:cs typeface="Arial"/>
              <a:sym typeface="Arial"/>
            </a:endParaRPr>
          </a:p>
        </p:txBody>
      </p:sp>
      <p:sp>
        <p:nvSpPr>
          <p:cNvPr id="45" name="片側の 2 つの角を丸めた四角形 44">
            <a:extLst>
              <a:ext uri="{FF2B5EF4-FFF2-40B4-BE49-F238E27FC236}">
                <a16:creationId xmlns:a16="http://schemas.microsoft.com/office/drawing/2014/main" id="{DFACB7D5-8AD1-D1F5-21A1-57A30D882CA4}"/>
              </a:ext>
            </a:extLst>
          </p:cNvPr>
          <p:cNvSpPr/>
          <p:nvPr/>
        </p:nvSpPr>
        <p:spPr>
          <a:xfrm>
            <a:off x="535109" y="1712654"/>
            <a:ext cx="2808000" cy="4764469"/>
          </a:xfrm>
          <a:prstGeom prst="round2SameRect">
            <a:avLst>
              <a:gd name="adj1" fmla="val 0"/>
              <a:gd name="adj2" fmla="val 2332"/>
            </a:avLst>
          </a:prstGeom>
          <a:solidFill>
            <a:srgbClr val="EDE4F5"/>
          </a:solidFill>
          <a:ln>
            <a:noFill/>
          </a:ln>
          <a:effectLst>
            <a:outerShdw blurRad="127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4" name="片側の 2 つの角を丸めた四角形 83">
            <a:extLst>
              <a:ext uri="{FF2B5EF4-FFF2-40B4-BE49-F238E27FC236}">
                <a16:creationId xmlns:a16="http://schemas.microsoft.com/office/drawing/2014/main" id="{98EBCBC1-DFCE-C441-82C9-1DD0054BDDD0}"/>
              </a:ext>
            </a:extLst>
          </p:cNvPr>
          <p:cNvSpPr/>
          <p:nvPr/>
        </p:nvSpPr>
        <p:spPr>
          <a:xfrm>
            <a:off x="535111" y="1663294"/>
            <a:ext cx="2808000" cy="511200"/>
          </a:xfrm>
          <a:prstGeom prst="round2SameRect">
            <a:avLst>
              <a:gd name="adj1" fmla="val 10002"/>
              <a:gd name="adj2" fmla="val 0"/>
            </a:avLst>
          </a:prstGeom>
          <a:solidFill>
            <a:srgbClr val="7D3A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600" b="1" i="0" u="none" strike="noStrike" kern="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rPr>
              <a:t>WEB</a:t>
            </a:r>
            <a:r>
              <a:rPr kumimoji="0" lang="ja-JP" altLang="en-US" sz="1600" b="1" i="0" u="none" strike="noStrike" kern="0" cap="none" spc="0" normalizeH="0" baseline="0" noProof="0">
                <a:ln>
                  <a:noFill/>
                </a:ln>
                <a:solidFill>
                  <a:srgbClr val="FFFFFF"/>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rPr>
              <a:t>メディアセット</a:t>
            </a:r>
            <a:endParaRPr kumimoji="0" lang="ja-JP" altLang="en-US" sz="1600" b="1" i="0" u="none" strike="noStrike" kern="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endParaRPr>
          </a:p>
        </p:txBody>
      </p:sp>
      <p:sp>
        <p:nvSpPr>
          <p:cNvPr id="85" name="テキスト ボックス 84">
            <a:extLst>
              <a:ext uri="{FF2B5EF4-FFF2-40B4-BE49-F238E27FC236}">
                <a16:creationId xmlns:a16="http://schemas.microsoft.com/office/drawing/2014/main" id="{D20AC56F-D276-57AF-65DE-374B31CE62C0}"/>
              </a:ext>
            </a:extLst>
          </p:cNvPr>
          <p:cNvSpPr txBox="1"/>
          <p:nvPr/>
        </p:nvSpPr>
        <p:spPr>
          <a:xfrm>
            <a:off x="825307" y="3771231"/>
            <a:ext cx="2405658" cy="698268"/>
          </a:xfrm>
          <a:prstGeom prst="rect">
            <a:avLst/>
          </a:prstGeom>
          <a:noFill/>
        </p:spPr>
        <p:txBody>
          <a:bodyPr wrap="square" rtlCol="0" anchor="ctr">
            <a:spAutoFit/>
          </a:bodyPr>
          <a:lstStyle/>
          <a:p>
            <a:pPr>
              <a:lnSpc>
                <a:spcPct val="150000"/>
              </a:lnSpc>
            </a:pPr>
            <a:r>
              <a:rPr kumimoji="1" lang="ja-JP" altLang="en-US" sz="900">
                <a:latin typeface="Meiryo" panose="020B0604030504040204" pitchFamily="34" charset="-128"/>
                <a:ea typeface="Meiryo" panose="020B0604030504040204" pitchFamily="34" charset="-128"/>
              </a:rPr>
              <a:t>・</a:t>
            </a:r>
            <a:r>
              <a:rPr kumimoji="1" lang="ja-JP" altLang="en-US" sz="900" b="1" u="sng">
                <a:latin typeface="Meiryo" panose="020B0604030504040204" pitchFamily="34" charset="-128"/>
                <a:ea typeface="Meiryo" panose="020B0604030504040204" pitchFamily="34" charset="-128"/>
              </a:rPr>
              <a:t>ターゲットを限定</a:t>
            </a:r>
            <a:r>
              <a:rPr kumimoji="1" lang="ja-JP" altLang="en-US" sz="900">
                <a:latin typeface="Meiryo" panose="020B0604030504040204" pitchFamily="34" charset="-128"/>
                <a:ea typeface="Meiryo" panose="020B0604030504040204" pitchFamily="34" charset="-128"/>
              </a:rPr>
              <a:t>して出稿をしたい！</a:t>
            </a:r>
            <a:endParaRPr kumimoji="1" lang="en-US" altLang="ja-JP" sz="900" dirty="0">
              <a:latin typeface="Meiryo" panose="020B0604030504040204" pitchFamily="34" charset="-128"/>
              <a:ea typeface="Meiryo" panose="020B0604030504040204" pitchFamily="34" charset="-128"/>
            </a:endParaRPr>
          </a:p>
          <a:p>
            <a:pPr>
              <a:lnSpc>
                <a:spcPct val="150000"/>
              </a:lnSpc>
            </a:pPr>
            <a:r>
              <a:rPr lang="ja-JP" altLang="en-US" sz="900">
                <a:latin typeface="Meiryo" panose="020B0604030504040204" pitchFamily="34" charset="-128"/>
                <a:ea typeface="Meiryo" panose="020B0604030504040204" pitchFamily="34" charset="-128"/>
              </a:rPr>
              <a:t>・認知より獲得を優先した出稿をしたい！</a:t>
            </a:r>
            <a:endParaRPr lang="en-US" altLang="ja-JP" sz="900" dirty="0">
              <a:latin typeface="Meiryo" panose="020B0604030504040204" pitchFamily="34" charset="-128"/>
              <a:ea typeface="Meiryo" panose="020B0604030504040204" pitchFamily="34" charset="-128"/>
            </a:endParaRPr>
          </a:p>
          <a:p>
            <a:pPr>
              <a:lnSpc>
                <a:spcPct val="150000"/>
              </a:lnSpc>
            </a:pPr>
            <a:r>
              <a:rPr lang="ja-JP" altLang="en-US" sz="900">
                <a:latin typeface="Meiryo" panose="020B0604030504040204" pitchFamily="34" charset="-128"/>
                <a:ea typeface="Meiryo" panose="020B0604030504040204" pitchFamily="34" charset="-128"/>
              </a:rPr>
              <a:t>・</a:t>
            </a:r>
            <a:r>
              <a:rPr kumimoji="1" lang="ja-JP" altLang="en-US" sz="900">
                <a:latin typeface="Meiryo" panose="020B0604030504040204" pitchFamily="34" charset="-128"/>
                <a:ea typeface="Meiryo" panose="020B0604030504040204" pitchFamily="34" charset="-128"/>
              </a:rPr>
              <a:t>二次利用可能な動画を保持したい！</a:t>
            </a:r>
            <a:endParaRPr lang="en-US" altLang="ja-JP" sz="900" dirty="0">
              <a:latin typeface="Meiryo" panose="020B0604030504040204" pitchFamily="34" charset="-128"/>
              <a:ea typeface="Meiryo" panose="020B0604030504040204" pitchFamily="34" charset="-128"/>
            </a:endParaRPr>
          </a:p>
        </p:txBody>
      </p:sp>
      <p:cxnSp>
        <p:nvCxnSpPr>
          <p:cNvPr id="86" name="直線コネクタ 85">
            <a:extLst>
              <a:ext uri="{FF2B5EF4-FFF2-40B4-BE49-F238E27FC236}">
                <a16:creationId xmlns:a16="http://schemas.microsoft.com/office/drawing/2014/main" id="{CD3D9D17-0901-E699-0B97-81476E590498}"/>
              </a:ext>
            </a:extLst>
          </p:cNvPr>
          <p:cNvCxnSpPr>
            <a:cxnSpLocks/>
          </p:cNvCxnSpPr>
          <p:nvPr/>
        </p:nvCxnSpPr>
        <p:spPr>
          <a:xfrm>
            <a:off x="674503" y="4517229"/>
            <a:ext cx="25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片側の 2 つの角を丸めた四角形 87">
            <a:extLst>
              <a:ext uri="{FF2B5EF4-FFF2-40B4-BE49-F238E27FC236}">
                <a16:creationId xmlns:a16="http://schemas.microsoft.com/office/drawing/2014/main" id="{0D260BE2-70BD-626E-6CB8-7935D4EEEDE0}"/>
              </a:ext>
            </a:extLst>
          </p:cNvPr>
          <p:cNvSpPr/>
          <p:nvPr/>
        </p:nvSpPr>
        <p:spPr>
          <a:xfrm>
            <a:off x="7170323" y="2901601"/>
            <a:ext cx="2448000" cy="1895075"/>
          </a:xfrm>
          <a:prstGeom prst="round2SameRect">
            <a:avLst>
              <a:gd name="adj1" fmla="val 0"/>
              <a:gd name="adj2" fmla="val 2284"/>
            </a:avLst>
          </a:prstGeom>
          <a:solidFill>
            <a:schemeClr val="bg1"/>
          </a:solidFill>
          <a:ln>
            <a:solidFill>
              <a:schemeClr val="tx1"/>
            </a:solidFill>
          </a:ln>
          <a:effectLst>
            <a:outerShdw blurRad="127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0" name="片側の 2 つの角を丸めた四角形 89">
            <a:extLst>
              <a:ext uri="{FF2B5EF4-FFF2-40B4-BE49-F238E27FC236}">
                <a16:creationId xmlns:a16="http://schemas.microsoft.com/office/drawing/2014/main" id="{40467B2C-3FB6-95AE-5410-EAA4D1D297C9}"/>
              </a:ext>
            </a:extLst>
          </p:cNvPr>
          <p:cNvSpPr/>
          <p:nvPr/>
        </p:nvSpPr>
        <p:spPr>
          <a:xfrm>
            <a:off x="7170323" y="2739895"/>
            <a:ext cx="2448001" cy="329266"/>
          </a:xfrm>
          <a:prstGeom prst="round2SameRect">
            <a:avLst>
              <a:gd name="adj1" fmla="val 10002"/>
              <a:gd name="adj2" fmla="val 0"/>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144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600" b="1" i="0" u="none" strike="noStrike" kern="0" cap="none" spc="-150" normalizeH="0" baseline="0" noProof="0" dirty="0">
              <a:ln>
                <a:noFill/>
              </a:ln>
              <a:solidFill>
                <a:srgbClr val="FFFFFF"/>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endParaRPr>
          </a:p>
        </p:txBody>
      </p:sp>
      <p:sp>
        <p:nvSpPr>
          <p:cNvPr id="91" name="片側の 2 つの角を丸めた四角形 90">
            <a:extLst>
              <a:ext uri="{FF2B5EF4-FFF2-40B4-BE49-F238E27FC236}">
                <a16:creationId xmlns:a16="http://schemas.microsoft.com/office/drawing/2014/main" id="{A03A503D-F7D7-8298-EDDF-C8EE0A11D8A0}"/>
              </a:ext>
            </a:extLst>
          </p:cNvPr>
          <p:cNvSpPr/>
          <p:nvPr/>
        </p:nvSpPr>
        <p:spPr>
          <a:xfrm>
            <a:off x="3537786" y="1663294"/>
            <a:ext cx="2808000" cy="511200"/>
          </a:xfrm>
          <a:prstGeom prst="round2SameRect">
            <a:avLst>
              <a:gd name="adj1" fmla="val 10002"/>
              <a:gd name="adj2" fmla="val 0"/>
            </a:avLst>
          </a:prstGeom>
          <a:solidFill>
            <a:schemeClr val="accent6"/>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a:ln>
                  <a:noFill/>
                </a:ln>
                <a:solidFill>
                  <a:schemeClr val="bg1"/>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rPr>
              <a:t>サイネージセット</a:t>
            </a:r>
            <a:endParaRPr kumimoji="0" lang="ja-JP" altLang="en-US" sz="1600" b="1" i="0" u="none" strike="noStrike" kern="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endParaRPr>
          </a:p>
        </p:txBody>
      </p:sp>
      <p:sp>
        <p:nvSpPr>
          <p:cNvPr id="101" name="テキスト ボックス 100">
            <a:extLst>
              <a:ext uri="{FF2B5EF4-FFF2-40B4-BE49-F238E27FC236}">
                <a16:creationId xmlns:a16="http://schemas.microsoft.com/office/drawing/2014/main" id="{4B900DE9-73B9-BCCB-8135-1F788BD908AA}"/>
              </a:ext>
            </a:extLst>
          </p:cNvPr>
          <p:cNvSpPr txBox="1"/>
          <p:nvPr/>
        </p:nvSpPr>
        <p:spPr>
          <a:xfrm>
            <a:off x="3838981" y="3784608"/>
            <a:ext cx="2591254" cy="698268"/>
          </a:xfrm>
          <a:prstGeom prst="rect">
            <a:avLst/>
          </a:prstGeom>
          <a:noFill/>
        </p:spPr>
        <p:txBody>
          <a:bodyPr wrap="square" rtlCol="0" anchor="ctr">
            <a:spAutoFit/>
          </a:bodyPr>
          <a:lstStyle/>
          <a:p>
            <a:pPr>
              <a:lnSpc>
                <a:spcPct val="150000"/>
              </a:lnSpc>
            </a:pPr>
            <a:r>
              <a:rPr kumimoji="1" lang="ja-JP" altLang="en-US" sz="900" dirty="0">
                <a:latin typeface="Meiryo" panose="020B0604030504040204" pitchFamily="34" charset="-128"/>
                <a:ea typeface="Meiryo" panose="020B0604030504040204" pitchFamily="34" charset="-128"/>
              </a:rPr>
              <a:t>・</a:t>
            </a:r>
            <a:r>
              <a:rPr kumimoji="1" lang="ja-JP" altLang="en-US" sz="900" b="1" u="sng" dirty="0">
                <a:latin typeface="Meiryo" panose="020B0604030504040204" pitchFamily="34" charset="-128"/>
                <a:ea typeface="Meiryo" panose="020B0604030504040204" pitchFamily="34" charset="-128"/>
              </a:rPr>
              <a:t>特定エリアの認知</a:t>
            </a:r>
            <a:r>
              <a:rPr kumimoji="1" lang="ja-JP" altLang="en-US" sz="900" dirty="0">
                <a:latin typeface="Meiryo" panose="020B0604030504040204" pitchFamily="34" charset="-128"/>
                <a:ea typeface="Meiryo" panose="020B0604030504040204" pitchFamily="34" charset="-128"/>
              </a:rPr>
              <a:t>を</a:t>
            </a:r>
            <a:r>
              <a:rPr lang="ja-JP" altLang="en-US" sz="900" dirty="0">
                <a:latin typeface="Meiryo" panose="020B0604030504040204" pitchFamily="34" charset="-128"/>
                <a:ea typeface="Meiryo" panose="020B0604030504040204" pitchFamily="34" charset="-128"/>
              </a:rPr>
              <a:t>強化</a:t>
            </a:r>
            <a:r>
              <a:rPr kumimoji="1" lang="ja-JP" altLang="en-US" sz="900" dirty="0">
                <a:latin typeface="Meiryo" panose="020B0604030504040204" pitchFamily="34" charset="-128"/>
                <a:ea typeface="Meiryo" panose="020B0604030504040204" pitchFamily="34" charset="-128"/>
              </a:rPr>
              <a:t>したい！</a:t>
            </a:r>
            <a:endParaRPr kumimoji="1" lang="en-US" altLang="ja-JP" sz="900" dirty="0">
              <a:latin typeface="Meiryo" panose="020B0604030504040204" pitchFamily="34" charset="-128"/>
              <a:ea typeface="Meiryo" panose="020B0604030504040204" pitchFamily="34" charset="-128"/>
            </a:endParaRPr>
          </a:p>
          <a:p>
            <a:pPr>
              <a:lnSpc>
                <a:spcPct val="150000"/>
              </a:lnSpc>
            </a:pPr>
            <a:r>
              <a:rPr lang="ja-JP" altLang="en-US" sz="900" dirty="0">
                <a:latin typeface="Meiryo" panose="020B0604030504040204" pitchFamily="34" charset="-128"/>
                <a:ea typeface="Meiryo" panose="020B0604030504040204" pitchFamily="34" charset="-128"/>
              </a:rPr>
              <a:t>・サイネージをお得に出稿したい！</a:t>
            </a:r>
            <a:endParaRPr lang="en-US" altLang="ja-JP" sz="900" dirty="0">
              <a:latin typeface="Meiryo" panose="020B0604030504040204" pitchFamily="34" charset="-128"/>
              <a:ea typeface="Meiryo" panose="020B0604030504040204" pitchFamily="34" charset="-128"/>
            </a:endParaRPr>
          </a:p>
          <a:p>
            <a:pPr>
              <a:lnSpc>
                <a:spcPct val="150000"/>
              </a:lnSpc>
            </a:pPr>
            <a:r>
              <a:rPr lang="ja-JP" altLang="en-US" sz="900" dirty="0">
                <a:latin typeface="Meiryo" panose="020B0604030504040204" pitchFamily="34" charset="-128"/>
                <a:ea typeface="Meiryo" panose="020B0604030504040204" pitchFamily="34" charset="-128"/>
              </a:rPr>
              <a:t>・</a:t>
            </a:r>
            <a:r>
              <a:rPr kumimoji="1" lang="ja-JP" altLang="en-US" sz="900" dirty="0">
                <a:latin typeface="Meiryo" panose="020B0604030504040204" pitchFamily="34" charset="-128"/>
                <a:ea typeface="Meiryo" panose="020B0604030504040204" pitchFamily="34" charset="-128"/>
              </a:rPr>
              <a:t>二次利用可能な動画を保持したい！</a:t>
            </a:r>
            <a:endParaRPr kumimoji="1" lang="en-US" altLang="ja-JP" sz="900" dirty="0">
              <a:latin typeface="Meiryo" panose="020B0604030504040204" pitchFamily="34" charset="-128"/>
              <a:ea typeface="Meiryo" panose="020B0604030504040204" pitchFamily="34" charset="-128"/>
            </a:endParaRPr>
          </a:p>
        </p:txBody>
      </p:sp>
      <p:cxnSp>
        <p:nvCxnSpPr>
          <p:cNvPr id="102" name="直線コネクタ 101">
            <a:extLst>
              <a:ext uri="{FF2B5EF4-FFF2-40B4-BE49-F238E27FC236}">
                <a16:creationId xmlns:a16="http://schemas.microsoft.com/office/drawing/2014/main" id="{320023C3-66A3-3FEA-1EBC-3763A05C64A3}"/>
              </a:ext>
            </a:extLst>
          </p:cNvPr>
          <p:cNvCxnSpPr>
            <a:cxnSpLocks/>
          </p:cNvCxnSpPr>
          <p:nvPr/>
        </p:nvCxnSpPr>
        <p:spPr>
          <a:xfrm>
            <a:off x="3676946" y="4517229"/>
            <a:ext cx="25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57755908-15D0-B62D-16AE-B477B44F7CBD}"/>
              </a:ext>
            </a:extLst>
          </p:cNvPr>
          <p:cNvSpPr txBox="1"/>
          <p:nvPr/>
        </p:nvSpPr>
        <p:spPr>
          <a:xfrm>
            <a:off x="587620" y="3836150"/>
            <a:ext cx="307777" cy="605294"/>
          </a:xfrm>
          <a:prstGeom prst="rect">
            <a:avLst/>
          </a:prstGeom>
          <a:noFill/>
        </p:spPr>
        <p:txBody>
          <a:bodyPr vert="eaVert" wrap="none" rtlCol="0">
            <a:spAutoFit/>
          </a:bodyPr>
          <a:lstStyle/>
          <a:p>
            <a:r>
              <a:rPr kumimoji="1" lang="ja-JP" altLang="en-US" sz="800" b="1">
                <a:latin typeface="Meiryo" panose="020B0604030504040204" pitchFamily="34" charset="-128"/>
                <a:ea typeface="Meiryo" panose="020B0604030504040204" pitchFamily="34" charset="-128"/>
              </a:rPr>
              <a:t>活用ケース</a:t>
            </a:r>
            <a:endParaRPr kumimoji="1" lang="en-US" altLang="ja-JP" sz="800" b="1" dirty="0">
              <a:latin typeface="Meiryo" panose="020B0604030504040204" pitchFamily="34" charset="-128"/>
              <a:ea typeface="Meiryo" panose="020B0604030504040204" pitchFamily="34" charset="-128"/>
            </a:endParaRPr>
          </a:p>
        </p:txBody>
      </p:sp>
      <p:sp>
        <p:nvSpPr>
          <p:cNvPr id="107" name="テキスト ボックス 106">
            <a:extLst>
              <a:ext uri="{FF2B5EF4-FFF2-40B4-BE49-F238E27FC236}">
                <a16:creationId xmlns:a16="http://schemas.microsoft.com/office/drawing/2014/main" id="{F0097BBB-27AB-7260-E669-21B4E102F1B4}"/>
              </a:ext>
            </a:extLst>
          </p:cNvPr>
          <p:cNvSpPr txBox="1"/>
          <p:nvPr/>
        </p:nvSpPr>
        <p:spPr>
          <a:xfrm>
            <a:off x="587620" y="4602269"/>
            <a:ext cx="307777" cy="297517"/>
          </a:xfrm>
          <a:prstGeom prst="rect">
            <a:avLst/>
          </a:prstGeom>
          <a:noFill/>
        </p:spPr>
        <p:txBody>
          <a:bodyPr vert="eaVert" wrap="none" rtlCol="0">
            <a:spAutoFit/>
          </a:bodyPr>
          <a:lstStyle/>
          <a:p>
            <a:r>
              <a:rPr kumimoji="1" lang="ja-JP" altLang="en-US" sz="800" b="1">
                <a:latin typeface="Meiryo" panose="020B0604030504040204" pitchFamily="34" charset="-128"/>
                <a:ea typeface="Meiryo" panose="020B0604030504040204" pitchFamily="34" charset="-128"/>
              </a:rPr>
              <a:t>内容</a:t>
            </a:r>
            <a:endParaRPr kumimoji="1" lang="en-US" altLang="ja-JP" sz="800" b="1" dirty="0">
              <a:latin typeface="Meiryo" panose="020B0604030504040204" pitchFamily="34" charset="-128"/>
              <a:ea typeface="Meiryo" panose="020B0604030504040204" pitchFamily="34" charset="-128"/>
            </a:endParaRPr>
          </a:p>
        </p:txBody>
      </p:sp>
      <p:sp>
        <p:nvSpPr>
          <p:cNvPr id="108" name="テキスト ボックス 107">
            <a:extLst>
              <a:ext uri="{FF2B5EF4-FFF2-40B4-BE49-F238E27FC236}">
                <a16:creationId xmlns:a16="http://schemas.microsoft.com/office/drawing/2014/main" id="{CA312AB3-A840-3207-1B9F-64B1F57B601E}"/>
              </a:ext>
            </a:extLst>
          </p:cNvPr>
          <p:cNvSpPr txBox="1"/>
          <p:nvPr/>
        </p:nvSpPr>
        <p:spPr>
          <a:xfrm>
            <a:off x="3643000" y="3836150"/>
            <a:ext cx="307777" cy="605294"/>
          </a:xfrm>
          <a:prstGeom prst="rect">
            <a:avLst/>
          </a:prstGeom>
          <a:noFill/>
        </p:spPr>
        <p:txBody>
          <a:bodyPr vert="eaVert" wrap="none" rtlCol="0">
            <a:spAutoFit/>
          </a:bodyPr>
          <a:lstStyle/>
          <a:p>
            <a:r>
              <a:rPr kumimoji="1" lang="ja-JP" altLang="en-US" sz="800" b="1" dirty="0">
                <a:latin typeface="Meiryo" panose="020B0604030504040204" pitchFamily="34" charset="-128"/>
                <a:ea typeface="Meiryo" panose="020B0604030504040204" pitchFamily="34" charset="-128"/>
              </a:rPr>
              <a:t>活用ケース</a:t>
            </a:r>
            <a:endParaRPr kumimoji="1" lang="en-US" altLang="ja-JP" sz="800" b="1" dirty="0">
              <a:latin typeface="Meiryo" panose="020B0604030504040204" pitchFamily="34" charset="-128"/>
              <a:ea typeface="Meiryo" panose="020B0604030504040204" pitchFamily="34" charset="-128"/>
            </a:endParaRPr>
          </a:p>
        </p:txBody>
      </p:sp>
      <p:sp>
        <p:nvSpPr>
          <p:cNvPr id="109" name="テキスト ボックス 108">
            <a:extLst>
              <a:ext uri="{FF2B5EF4-FFF2-40B4-BE49-F238E27FC236}">
                <a16:creationId xmlns:a16="http://schemas.microsoft.com/office/drawing/2014/main" id="{BF20A4F6-D599-6E97-C6A1-3A77CC8797D3}"/>
              </a:ext>
            </a:extLst>
          </p:cNvPr>
          <p:cNvSpPr txBox="1"/>
          <p:nvPr/>
        </p:nvSpPr>
        <p:spPr>
          <a:xfrm>
            <a:off x="3643000" y="4602269"/>
            <a:ext cx="307777" cy="297517"/>
          </a:xfrm>
          <a:prstGeom prst="rect">
            <a:avLst/>
          </a:prstGeom>
          <a:noFill/>
        </p:spPr>
        <p:txBody>
          <a:bodyPr vert="eaVert" wrap="none" rtlCol="0">
            <a:spAutoFit/>
          </a:bodyPr>
          <a:lstStyle/>
          <a:p>
            <a:r>
              <a:rPr kumimoji="1" lang="ja-JP" altLang="en-US" sz="800" b="1" dirty="0">
                <a:latin typeface="Meiryo" panose="020B0604030504040204" pitchFamily="34" charset="-128"/>
                <a:ea typeface="Meiryo" panose="020B0604030504040204" pitchFamily="34" charset="-128"/>
              </a:rPr>
              <a:t>内容</a:t>
            </a:r>
            <a:endParaRPr kumimoji="1" lang="en-US" altLang="ja-JP" sz="800" b="1" dirty="0">
              <a:latin typeface="Meiryo" panose="020B0604030504040204" pitchFamily="34" charset="-128"/>
              <a:ea typeface="Meiryo" panose="020B0604030504040204" pitchFamily="34" charset="-128"/>
            </a:endParaRPr>
          </a:p>
        </p:txBody>
      </p:sp>
      <p:sp>
        <p:nvSpPr>
          <p:cNvPr id="110" name="正方形/長方形 109">
            <a:extLst>
              <a:ext uri="{FF2B5EF4-FFF2-40B4-BE49-F238E27FC236}">
                <a16:creationId xmlns:a16="http://schemas.microsoft.com/office/drawing/2014/main" id="{D0331C61-5278-31DA-BE02-4E9392AEFB0A}"/>
              </a:ext>
            </a:extLst>
          </p:cNvPr>
          <p:cNvSpPr/>
          <p:nvPr/>
        </p:nvSpPr>
        <p:spPr>
          <a:xfrm>
            <a:off x="1016472" y="4592643"/>
            <a:ext cx="1934297" cy="1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700" b="1" dirty="0">
                <a:solidFill>
                  <a:schemeClr val="tx1"/>
                </a:solidFill>
                <a:latin typeface="Meiryo" charset="-128"/>
                <a:ea typeface="Meiryo" charset="-128"/>
                <a:cs typeface="Meiryo" charset="-128"/>
              </a:rPr>
              <a:t>15</a:t>
            </a:r>
            <a:r>
              <a:rPr lang="ja-JP" altLang="en-US" sz="700" b="1">
                <a:solidFill>
                  <a:schemeClr val="tx1"/>
                </a:solidFill>
                <a:latin typeface="Meiryo" charset="-128"/>
                <a:ea typeface="Meiryo" charset="-128"/>
                <a:cs typeface="Meiryo" charset="-128"/>
              </a:rPr>
              <a:t>秒</a:t>
            </a:r>
            <a:r>
              <a:rPr lang="en-US" altLang="ja-JP" sz="700" b="1" dirty="0">
                <a:solidFill>
                  <a:schemeClr val="tx1"/>
                </a:solidFill>
                <a:latin typeface="Meiryo" charset="-128"/>
                <a:ea typeface="Meiryo" charset="-128"/>
                <a:cs typeface="Meiryo" charset="-128"/>
              </a:rPr>
              <a:t>CM</a:t>
            </a:r>
            <a:endParaRPr lang="ja-JP" altLang="en-US" sz="700" b="1" dirty="0">
              <a:solidFill>
                <a:schemeClr val="tx1"/>
              </a:solidFill>
              <a:latin typeface="Meiryo" charset="-128"/>
              <a:ea typeface="Meiryo" charset="-128"/>
              <a:cs typeface="Meiryo" charset="-128"/>
            </a:endParaRPr>
          </a:p>
        </p:txBody>
      </p:sp>
      <p:pic>
        <p:nvPicPr>
          <p:cNvPr id="111" name="グラフィックス 110" descr="バッジ: チェックマーク 1 単色塗りつぶし">
            <a:extLst>
              <a:ext uri="{FF2B5EF4-FFF2-40B4-BE49-F238E27FC236}">
                <a16:creationId xmlns:a16="http://schemas.microsoft.com/office/drawing/2014/main" id="{D720E256-46A3-0DB6-1B27-FE33FCC92AD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6897" y="4591467"/>
            <a:ext cx="164204" cy="162344"/>
          </a:xfrm>
          <a:prstGeom prst="rect">
            <a:avLst/>
          </a:prstGeom>
        </p:spPr>
      </p:pic>
      <p:pic>
        <p:nvPicPr>
          <p:cNvPr id="112" name="グラフィックス 111" descr="バッジ: チェックマーク 1 単色塗りつぶし">
            <a:extLst>
              <a:ext uri="{FF2B5EF4-FFF2-40B4-BE49-F238E27FC236}">
                <a16:creationId xmlns:a16="http://schemas.microsoft.com/office/drawing/2014/main" id="{BB4BD622-C7E5-52A3-7CE9-84BC1552D5A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6897" y="4944135"/>
            <a:ext cx="164204" cy="162344"/>
          </a:xfrm>
          <a:prstGeom prst="rect">
            <a:avLst/>
          </a:prstGeom>
        </p:spPr>
      </p:pic>
      <p:sp>
        <p:nvSpPr>
          <p:cNvPr id="115" name="正方形/長方形 114">
            <a:extLst>
              <a:ext uri="{FF2B5EF4-FFF2-40B4-BE49-F238E27FC236}">
                <a16:creationId xmlns:a16="http://schemas.microsoft.com/office/drawing/2014/main" id="{F3A7520C-4F57-A7A0-B304-9E2BA95E2480}"/>
              </a:ext>
            </a:extLst>
          </p:cNvPr>
          <p:cNvSpPr/>
          <p:nvPr/>
        </p:nvSpPr>
        <p:spPr>
          <a:xfrm>
            <a:off x="1016472" y="4767147"/>
            <a:ext cx="1934297" cy="1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700" b="1">
                <a:solidFill>
                  <a:schemeClr val="tx1"/>
                </a:solidFill>
                <a:latin typeface="Meiryo" charset="-128"/>
                <a:ea typeface="Meiryo" charset="-128"/>
                <a:cs typeface="Meiryo" charset="-128"/>
              </a:rPr>
              <a:t>動画の二次利用権利</a:t>
            </a:r>
            <a:endParaRPr lang="en-US" altLang="ja-JP" sz="700" b="1" dirty="0">
              <a:solidFill>
                <a:schemeClr val="tx1"/>
              </a:solidFill>
              <a:latin typeface="Meiryo" charset="-128"/>
              <a:ea typeface="Meiryo" charset="-128"/>
              <a:cs typeface="Meiryo" charset="-128"/>
            </a:endParaRPr>
          </a:p>
          <a:p>
            <a:endParaRPr lang="ja-JP" altLang="en-US" sz="900" b="1" dirty="0">
              <a:solidFill>
                <a:schemeClr val="tx1"/>
              </a:solidFill>
              <a:latin typeface="Meiryo" charset="-128"/>
              <a:ea typeface="Meiryo" charset="-128"/>
              <a:cs typeface="Meiryo" charset="-128"/>
            </a:endParaRPr>
          </a:p>
        </p:txBody>
      </p:sp>
      <p:pic>
        <p:nvPicPr>
          <p:cNvPr id="116" name="グラフィックス 115" descr="バッジ: チェックマーク 1 単色塗りつぶし">
            <a:extLst>
              <a:ext uri="{FF2B5EF4-FFF2-40B4-BE49-F238E27FC236}">
                <a16:creationId xmlns:a16="http://schemas.microsoft.com/office/drawing/2014/main" id="{009BE731-3D97-DE77-39AC-87AC8A8947A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6897" y="4765971"/>
            <a:ext cx="164204" cy="162344"/>
          </a:xfrm>
          <a:prstGeom prst="rect">
            <a:avLst/>
          </a:prstGeom>
        </p:spPr>
      </p:pic>
      <p:sp>
        <p:nvSpPr>
          <p:cNvPr id="117" name="正方形/長方形 116">
            <a:extLst>
              <a:ext uri="{FF2B5EF4-FFF2-40B4-BE49-F238E27FC236}">
                <a16:creationId xmlns:a16="http://schemas.microsoft.com/office/drawing/2014/main" id="{0965A039-06BA-F2ED-6C20-17DFB4E940FE}"/>
              </a:ext>
            </a:extLst>
          </p:cNvPr>
          <p:cNvSpPr/>
          <p:nvPr/>
        </p:nvSpPr>
        <p:spPr>
          <a:xfrm>
            <a:off x="1016472" y="5172934"/>
            <a:ext cx="1934297" cy="1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700" b="1" dirty="0">
                <a:solidFill>
                  <a:schemeClr val="tx1"/>
                </a:solidFill>
                <a:latin typeface="Meiryo" charset="-128"/>
                <a:ea typeface="Meiryo" charset="-128"/>
                <a:cs typeface="Meiryo" charset="-128"/>
              </a:rPr>
              <a:t>WEB</a:t>
            </a:r>
            <a:r>
              <a:rPr lang="ja-JP" altLang="en-US" sz="700" b="1">
                <a:solidFill>
                  <a:schemeClr val="tx1"/>
                </a:solidFill>
                <a:latin typeface="Meiryo" charset="-128"/>
                <a:ea typeface="Meiryo" charset="-128"/>
                <a:cs typeface="Meiryo" charset="-128"/>
              </a:rPr>
              <a:t>メディア媒体費</a:t>
            </a:r>
            <a:r>
              <a:rPr lang="ja-JP" altLang="en-US" sz="500" b="1">
                <a:solidFill>
                  <a:schemeClr val="tx1"/>
                </a:solidFill>
                <a:latin typeface="Meiryo" charset="-128"/>
                <a:ea typeface="Meiryo" charset="-128"/>
                <a:cs typeface="Meiryo" charset="-128"/>
              </a:rPr>
              <a:t>（データ変換費含む）</a:t>
            </a:r>
            <a:endParaRPr lang="ja-JP" altLang="en-US" sz="700" b="1">
              <a:solidFill>
                <a:schemeClr val="tx1"/>
              </a:solidFill>
              <a:latin typeface="Meiryo" charset="-128"/>
              <a:ea typeface="Meiryo" charset="-128"/>
              <a:cs typeface="Meiryo" charset="-128"/>
            </a:endParaRPr>
          </a:p>
        </p:txBody>
      </p:sp>
      <p:pic>
        <p:nvPicPr>
          <p:cNvPr id="118" name="グラフィックス 117" descr="バッジ: チェックマーク 1 単色塗りつぶし">
            <a:extLst>
              <a:ext uri="{FF2B5EF4-FFF2-40B4-BE49-F238E27FC236}">
                <a16:creationId xmlns:a16="http://schemas.microsoft.com/office/drawing/2014/main" id="{A0B843F3-FE29-48B2-C927-413A5661276D}"/>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6897" y="5161840"/>
            <a:ext cx="164204" cy="162344"/>
          </a:xfrm>
          <a:prstGeom prst="rect">
            <a:avLst/>
          </a:prstGeom>
        </p:spPr>
      </p:pic>
      <p:sp>
        <p:nvSpPr>
          <p:cNvPr id="119" name="正方形/長方形 118">
            <a:extLst>
              <a:ext uri="{FF2B5EF4-FFF2-40B4-BE49-F238E27FC236}">
                <a16:creationId xmlns:a16="http://schemas.microsoft.com/office/drawing/2014/main" id="{DF242909-B15D-28B2-FED5-222AE3F50889}"/>
              </a:ext>
            </a:extLst>
          </p:cNvPr>
          <p:cNvSpPr/>
          <p:nvPr/>
        </p:nvSpPr>
        <p:spPr>
          <a:xfrm>
            <a:off x="4070716" y="4592643"/>
            <a:ext cx="1934297" cy="1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700" b="1" dirty="0">
                <a:solidFill>
                  <a:schemeClr val="tx1"/>
                </a:solidFill>
                <a:latin typeface="Meiryo" charset="-128"/>
                <a:ea typeface="Meiryo" charset="-128"/>
                <a:cs typeface="Meiryo" charset="-128"/>
              </a:rPr>
              <a:t>15</a:t>
            </a:r>
            <a:r>
              <a:rPr lang="ja-JP" altLang="en-US" sz="700" b="1">
                <a:solidFill>
                  <a:schemeClr val="tx1"/>
                </a:solidFill>
                <a:latin typeface="Meiryo" charset="-128"/>
                <a:ea typeface="Meiryo" charset="-128"/>
                <a:cs typeface="Meiryo" charset="-128"/>
              </a:rPr>
              <a:t>秒</a:t>
            </a:r>
            <a:r>
              <a:rPr lang="en-US" altLang="ja-JP" sz="700" b="1" dirty="0">
                <a:solidFill>
                  <a:schemeClr val="tx1"/>
                </a:solidFill>
                <a:latin typeface="Meiryo" charset="-128"/>
                <a:ea typeface="Meiryo" charset="-128"/>
                <a:cs typeface="Meiryo" charset="-128"/>
              </a:rPr>
              <a:t>CM</a:t>
            </a:r>
            <a:endParaRPr lang="ja-JP" altLang="en-US" sz="700" b="1" dirty="0">
              <a:solidFill>
                <a:schemeClr val="tx1"/>
              </a:solidFill>
              <a:latin typeface="Meiryo" charset="-128"/>
              <a:ea typeface="Meiryo" charset="-128"/>
              <a:cs typeface="Meiryo" charset="-128"/>
            </a:endParaRPr>
          </a:p>
        </p:txBody>
      </p:sp>
      <p:pic>
        <p:nvPicPr>
          <p:cNvPr id="120" name="グラフィックス 119" descr="バッジ: チェックマーク 1 単色塗りつぶし">
            <a:extLst>
              <a:ext uri="{FF2B5EF4-FFF2-40B4-BE49-F238E27FC236}">
                <a16:creationId xmlns:a16="http://schemas.microsoft.com/office/drawing/2014/main" id="{621F6897-1577-7C9F-E393-6DA3EFF82F2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37946" y="4591467"/>
            <a:ext cx="164204" cy="162344"/>
          </a:xfrm>
          <a:prstGeom prst="rect">
            <a:avLst/>
          </a:prstGeom>
        </p:spPr>
      </p:pic>
      <p:pic>
        <p:nvPicPr>
          <p:cNvPr id="121" name="グラフィックス 120" descr="バッジ: チェックマーク 1 単色塗りつぶし">
            <a:extLst>
              <a:ext uri="{FF2B5EF4-FFF2-40B4-BE49-F238E27FC236}">
                <a16:creationId xmlns:a16="http://schemas.microsoft.com/office/drawing/2014/main" id="{F9FBBC37-9103-2375-6147-FBF7700A7F9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37946" y="4944135"/>
            <a:ext cx="164204" cy="162344"/>
          </a:xfrm>
          <a:prstGeom prst="rect">
            <a:avLst/>
          </a:prstGeom>
        </p:spPr>
      </p:pic>
      <p:sp>
        <p:nvSpPr>
          <p:cNvPr id="122" name="正方形/長方形 121">
            <a:extLst>
              <a:ext uri="{FF2B5EF4-FFF2-40B4-BE49-F238E27FC236}">
                <a16:creationId xmlns:a16="http://schemas.microsoft.com/office/drawing/2014/main" id="{467C4B22-9128-30BB-F7A6-750D73DB41FF}"/>
              </a:ext>
            </a:extLst>
          </p:cNvPr>
          <p:cNvSpPr/>
          <p:nvPr/>
        </p:nvSpPr>
        <p:spPr>
          <a:xfrm>
            <a:off x="4070716" y="4767147"/>
            <a:ext cx="1934297" cy="1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700" b="1">
                <a:solidFill>
                  <a:schemeClr val="tx1"/>
                </a:solidFill>
                <a:latin typeface="Meiryo" charset="-128"/>
                <a:ea typeface="Meiryo" charset="-128"/>
                <a:cs typeface="Meiryo" charset="-128"/>
              </a:rPr>
              <a:t>動画の二次利用権利</a:t>
            </a:r>
            <a:endParaRPr lang="en-US" altLang="ja-JP" sz="700" b="1" dirty="0">
              <a:solidFill>
                <a:schemeClr val="tx1"/>
              </a:solidFill>
              <a:latin typeface="Meiryo" charset="-128"/>
              <a:ea typeface="Meiryo" charset="-128"/>
              <a:cs typeface="Meiryo" charset="-128"/>
            </a:endParaRPr>
          </a:p>
          <a:p>
            <a:endParaRPr lang="ja-JP" altLang="en-US" sz="900" b="1" dirty="0">
              <a:solidFill>
                <a:schemeClr val="tx1"/>
              </a:solidFill>
              <a:latin typeface="Meiryo" charset="-128"/>
              <a:ea typeface="Meiryo" charset="-128"/>
              <a:cs typeface="Meiryo" charset="-128"/>
            </a:endParaRPr>
          </a:p>
        </p:txBody>
      </p:sp>
      <p:pic>
        <p:nvPicPr>
          <p:cNvPr id="131" name="グラフィックス 130" descr="バッジ: チェックマーク 1 単色塗りつぶし">
            <a:extLst>
              <a:ext uri="{FF2B5EF4-FFF2-40B4-BE49-F238E27FC236}">
                <a16:creationId xmlns:a16="http://schemas.microsoft.com/office/drawing/2014/main" id="{6DCD32E2-22E3-06B3-37FA-E4CE3EA85F0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37946" y="4765971"/>
            <a:ext cx="164204" cy="162344"/>
          </a:xfrm>
          <a:prstGeom prst="rect">
            <a:avLst/>
          </a:prstGeom>
        </p:spPr>
      </p:pic>
      <p:sp>
        <p:nvSpPr>
          <p:cNvPr id="136" name="正方形/長方形 135">
            <a:extLst>
              <a:ext uri="{FF2B5EF4-FFF2-40B4-BE49-F238E27FC236}">
                <a16:creationId xmlns:a16="http://schemas.microsoft.com/office/drawing/2014/main" id="{77A2DC36-DB99-FE02-3440-EEF844A61F8B}"/>
              </a:ext>
            </a:extLst>
          </p:cNvPr>
          <p:cNvSpPr/>
          <p:nvPr/>
        </p:nvSpPr>
        <p:spPr>
          <a:xfrm>
            <a:off x="4070716" y="5176701"/>
            <a:ext cx="1934297" cy="1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700" b="1">
                <a:solidFill>
                  <a:schemeClr val="tx1"/>
                </a:solidFill>
                <a:latin typeface="Meiryo" charset="-128"/>
                <a:ea typeface="Meiryo" charset="-128"/>
                <a:cs typeface="Meiryo" charset="-128"/>
              </a:rPr>
              <a:t>サイネージ媒体費</a:t>
            </a:r>
            <a:r>
              <a:rPr lang="ja-JP" altLang="en-US" sz="500" b="1">
                <a:solidFill>
                  <a:schemeClr val="tx1"/>
                </a:solidFill>
                <a:latin typeface="Meiryo" charset="-128"/>
                <a:ea typeface="Meiryo" charset="-128"/>
                <a:cs typeface="Meiryo" charset="-128"/>
              </a:rPr>
              <a:t>（データ変換費含む）</a:t>
            </a:r>
            <a:endParaRPr lang="ja-JP" altLang="en-US" sz="700" b="1" dirty="0">
              <a:solidFill>
                <a:schemeClr val="tx1"/>
              </a:solidFill>
              <a:latin typeface="Meiryo" charset="-128"/>
              <a:ea typeface="Meiryo" charset="-128"/>
              <a:cs typeface="Meiryo" charset="-128"/>
            </a:endParaRPr>
          </a:p>
        </p:txBody>
      </p:sp>
      <p:pic>
        <p:nvPicPr>
          <p:cNvPr id="137" name="グラフィックス 136" descr="バッジ: チェックマーク 1 単色塗りつぶし">
            <a:extLst>
              <a:ext uri="{FF2B5EF4-FFF2-40B4-BE49-F238E27FC236}">
                <a16:creationId xmlns:a16="http://schemas.microsoft.com/office/drawing/2014/main" id="{24945F75-43EE-F4BE-898B-1AF85DDC322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37946" y="5169074"/>
            <a:ext cx="164204" cy="162344"/>
          </a:xfrm>
          <a:prstGeom prst="rect">
            <a:avLst/>
          </a:prstGeom>
        </p:spPr>
      </p:pic>
      <p:cxnSp>
        <p:nvCxnSpPr>
          <p:cNvPr id="138" name="直線コネクタ 137">
            <a:extLst>
              <a:ext uri="{FF2B5EF4-FFF2-40B4-BE49-F238E27FC236}">
                <a16:creationId xmlns:a16="http://schemas.microsoft.com/office/drawing/2014/main" id="{6E806AB1-3C67-21B5-3D69-E4FEE5664ECD}"/>
              </a:ext>
            </a:extLst>
          </p:cNvPr>
          <p:cNvCxnSpPr>
            <a:cxnSpLocks/>
          </p:cNvCxnSpPr>
          <p:nvPr/>
        </p:nvCxnSpPr>
        <p:spPr>
          <a:xfrm>
            <a:off x="7419860" y="3787799"/>
            <a:ext cx="19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9" name="グラフィックス 138" descr="バッジ: チェックマーク 1 単色塗りつぶし">
            <a:extLst>
              <a:ext uri="{FF2B5EF4-FFF2-40B4-BE49-F238E27FC236}">
                <a16:creationId xmlns:a16="http://schemas.microsoft.com/office/drawing/2014/main" id="{C5D3498A-5720-BB90-9C9C-1A324AFD671E}"/>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41071" y="4043226"/>
            <a:ext cx="164204" cy="162344"/>
          </a:xfrm>
          <a:prstGeom prst="rect">
            <a:avLst/>
          </a:prstGeom>
        </p:spPr>
      </p:pic>
      <p:sp>
        <p:nvSpPr>
          <p:cNvPr id="140" name="正方形/長方形 139">
            <a:extLst>
              <a:ext uri="{FF2B5EF4-FFF2-40B4-BE49-F238E27FC236}">
                <a16:creationId xmlns:a16="http://schemas.microsoft.com/office/drawing/2014/main" id="{F4660971-83B0-BA1A-6FDE-38429AABE121}"/>
              </a:ext>
            </a:extLst>
          </p:cNvPr>
          <p:cNvSpPr/>
          <p:nvPr/>
        </p:nvSpPr>
        <p:spPr>
          <a:xfrm>
            <a:off x="7760646" y="3873288"/>
            <a:ext cx="1672595" cy="1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600" b="1">
                <a:solidFill>
                  <a:schemeClr val="tx1"/>
                </a:solidFill>
                <a:latin typeface="Meiryo" charset="-128"/>
                <a:ea typeface="Meiryo" charset="-128"/>
                <a:cs typeface="Meiryo" charset="-128"/>
              </a:rPr>
              <a:t>静止画バナー制作（無料サービス！）</a:t>
            </a:r>
            <a:endParaRPr lang="ja-JP" altLang="en-US" sz="600" b="1" dirty="0">
              <a:solidFill>
                <a:schemeClr val="tx1"/>
              </a:solidFill>
              <a:latin typeface="Meiryo" charset="-128"/>
              <a:ea typeface="Meiryo" charset="-128"/>
              <a:cs typeface="Meiryo" charset="-128"/>
            </a:endParaRPr>
          </a:p>
        </p:txBody>
      </p:sp>
      <p:pic>
        <p:nvPicPr>
          <p:cNvPr id="141" name="グラフィックス 140" descr="バッジ: チェックマーク 1 単色塗りつぶし">
            <a:extLst>
              <a:ext uri="{FF2B5EF4-FFF2-40B4-BE49-F238E27FC236}">
                <a16:creationId xmlns:a16="http://schemas.microsoft.com/office/drawing/2014/main" id="{7481BB3D-49D9-0897-B339-0FA8CDC014E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41071" y="3873377"/>
            <a:ext cx="164204" cy="162344"/>
          </a:xfrm>
          <a:prstGeom prst="rect">
            <a:avLst/>
          </a:prstGeom>
        </p:spPr>
      </p:pic>
      <p:sp>
        <p:nvSpPr>
          <p:cNvPr id="142" name="加算記号 141">
            <a:extLst>
              <a:ext uri="{FF2B5EF4-FFF2-40B4-BE49-F238E27FC236}">
                <a16:creationId xmlns:a16="http://schemas.microsoft.com/office/drawing/2014/main" id="{EE096EAA-B0CC-10EA-FFED-E842C8300B47}"/>
              </a:ext>
            </a:extLst>
          </p:cNvPr>
          <p:cNvSpPr/>
          <p:nvPr/>
        </p:nvSpPr>
        <p:spPr>
          <a:xfrm>
            <a:off x="8211215" y="4459759"/>
            <a:ext cx="139816" cy="139816"/>
          </a:xfrm>
          <a:prstGeom prst="mathPlus">
            <a:avLst>
              <a:gd name="adj1" fmla="val 1747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テキスト ボックス 142">
            <a:extLst>
              <a:ext uri="{FF2B5EF4-FFF2-40B4-BE49-F238E27FC236}">
                <a16:creationId xmlns:a16="http://schemas.microsoft.com/office/drawing/2014/main" id="{6E4894F5-12FD-1E7F-03C4-11DC018586D3}"/>
              </a:ext>
            </a:extLst>
          </p:cNvPr>
          <p:cNvSpPr txBox="1"/>
          <p:nvPr/>
        </p:nvSpPr>
        <p:spPr>
          <a:xfrm>
            <a:off x="7395548" y="2001486"/>
            <a:ext cx="2447998" cy="698268"/>
          </a:xfrm>
          <a:prstGeom prst="rect">
            <a:avLst/>
          </a:prstGeom>
          <a:noFill/>
        </p:spPr>
        <p:txBody>
          <a:bodyPr wrap="square" rtlCol="0" anchor="ctr">
            <a:spAutoFit/>
          </a:bodyPr>
          <a:lstStyle/>
          <a:p>
            <a:pPr>
              <a:lnSpc>
                <a:spcPct val="150000"/>
              </a:lnSpc>
            </a:pPr>
            <a:r>
              <a:rPr lang="ja-JP" altLang="en-US" sz="900">
                <a:latin typeface="Meiryo" panose="020B0604030504040204" pitchFamily="34" charset="-128"/>
                <a:ea typeface="Meiryo" panose="020B0604030504040204" pitchFamily="34" charset="-128"/>
              </a:rPr>
              <a:t>・</a:t>
            </a:r>
            <a:r>
              <a:rPr lang="ja-JP" altLang="en-US" sz="900" dirty="0">
                <a:latin typeface="Meiryo" panose="020B0604030504040204" pitchFamily="34" charset="-128"/>
                <a:ea typeface="Meiryo" panose="020B0604030504040204" pitchFamily="34" charset="-128"/>
              </a:rPr>
              <a:t>出稿希望日まで</a:t>
            </a:r>
            <a:r>
              <a:rPr lang="ja-JP" altLang="en-US" sz="900" b="1" u="sng" dirty="0">
                <a:latin typeface="Meiryo" panose="020B0604030504040204" pitchFamily="34" charset="-128"/>
                <a:ea typeface="Meiryo" panose="020B0604030504040204" pitchFamily="34" charset="-128"/>
              </a:rPr>
              <a:t>時間が</a:t>
            </a:r>
            <a:r>
              <a:rPr lang="ja-JP" altLang="en-US" sz="900" b="1" u="sng">
                <a:latin typeface="Meiryo" panose="020B0604030504040204" pitchFamily="34" charset="-128"/>
                <a:ea typeface="Meiryo" panose="020B0604030504040204" pitchFamily="34" charset="-128"/>
              </a:rPr>
              <a:t>ない！</a:t>
            </a:r>
            <a:endParaRPr lang="en-US" altLang="ja-JP" sz="900" b="1" u="sng" dirty="0">
              <a:latin typeface="Meiryo" panose="020B0604030504040204" pitchFamily="34" charset="-128"/>
              <a:ea typeface="Meiryo" panose="020B0604030504040204" pitchFamily="34" charset="-128"/>
            </a:endParaRPr>
          </a:p>
          <a:p>
            <a:pPr>
              <a:lnSpc>
                <a:spcPct val="150000"/>
              </a:lnSpc>
            </a:pPr>
            <a:r>
              <a:rPr lang="ja-JP" altLang="en-US" sz="900">
                <a:latin typeface="Meiryo" panose="020B0604030504040204" pitchFamily="34" charset="-128"/>
                <a:ea typeface="Meiryo" panose="020B0604030504040204" pitchFamily="34" charset="-128"/>
              </a:rPr>
              <a:t>・広告を</a:t>
            </a:r>
            <a:r>
              <a:rPr lang="ja-JP" altLang="en-US" sz="900" b="1" u="sng">
                <a:latin typeface="Meiryo" panose="020B0604030504040204" pitchFamily="34" charset="-128"/>
                <a:ea typeface="Meiryo" panose="020B0604030504040204" pitchFamily="34" charset="-128"/>
              </a:rPr>
              <a:t>安く、手軽に試したい！</a:t>
            </a:r>
            <a:endParaRPr lang="en-US" altLang="ja-JP" sz="900" b="1" u="sng" dirty="0">
              <a:latin typeface="Meiryo" panose="020B0604030504040204" pitchFamily="34" charset="-128"/>
              <a:ea typeface="Meiryo" panose="020B0604030504040204" pitchFamily="34" charset="-128"/>
            </a:endParaRPr>
          </a:p>
          <a:p>
            <a:pPr>
              <a:lnSpc>
                <a:spcPct val="150000"/>
              </a:lnSpc>
            </a:pPr>
            <a:r>
              <a:rPr lang="ja-JP" altLang="en-US" sz="900">
                <a:latin typeface="Meiryo" panose="020B0604030504040204" pitchFamily="34" charset="-128"/>
                <a:ea typeface="Meiryo" panose="020B0604030504040204" pitchFamily="34" charset="-128"/>
              </a:rPr>
              <a:t>・予算内で</a:t>
            </a:r>
            <a:r>
              <a:rPr lang="ja-JP" altLang="en-US" sz="900" b="1" u="sng">
                <a:latin typeface="Meiryo" panose="020B0604030504040204" pitchFamily="34" charset="-128"/>
                <a:ea typeface="Meiryo" panose="020B0604030504040204" pitchFamily="34" charset="-128"/>
              </a:rPr>
              <a:t>広告掲載量を重視</a:t>
            </a:r>
            <a:r>
              <a:rPr lang="ja-JP" altLang="en-US" sz="900">
                <a:latin typeface="Meiryo" panose="020B0604030504040204" pitchFamily="34" charset="-128"/>
                <a:ea typeface="Meiryo" panose="020B0604030504040204" pitchFamily="34" charset="-128"/>
              </a:rPr>
              <a:t>したい！</a:t>
            </a:r>
            <a:endParaRPr lang="en-US" altLang="ja-JP" sz="900" dirty="0">
              <a:latin typeface="Meiryo" panose="020B0604030504040204" pitchFamily="34" charset="-128"/>
              <a:ea typeface="Meiryo" panose="020B0604030504040204" pitchFamily="34" charset="-128"/>
            </a:endParaRPr>
          </a:p>
        </p:txBody>
      </p:sp>
      <p:cxnSp>
        <p:nvCxnSpPr>
          <p:cNvPr id="144" name="直線コネクタ 143">
            <a:extLst>
              <a:ext uri="{FF2B5EF4-FFF2-40B4-BE49-F238E27FC236}">
                <a16:creationId xmlns:a16="http://schemas.microsoft.com/office/drawing/2014/main" id="{98A53871-D01E-37B0-C1A1-49F8554BC47A}"/>
              </a:ext>
            </a:extLst>
          </p:cNvPr>
          <p:cNvCxnSpPr>
            <a:cxnSpLocks/>
          </p:cNvCxnSpPr>
          <p:nvPr/>
        </p:nvCxnSpPr>
        <p:spPr>
          <a:xfrm>
            <a:off x="6839668" y="1591502"/>
            <a:ext cx="0" cy="4989793"/>
          </a:xfrm>
          <a:prstGeom prst="line">
            <a:avLst/>
          </a:prstGeom>
          <a:ln w="19050">
            <a:solidFill>
              <a:schemeClr val="tx1">
                <a:lumMod val="50000"/>
                <a:lumOff val="50000"/>
              </a:schemeClr>
            </a:solidFill>
            <a:prstDash val="sysDot"/>
          </a:ln>
        </p:spPr>
        <p:style>
          <a:lnRef idx="1">
            <a:schemeClr val="dk1"/>
          </a:lnRef>
          <a:fillRef idx="0">
            <a:schemeClr val="dk1"/>
          </a:fillRef>
          <a:effectRef idx="0">
            <a:schemeClr val="dk1"/>
          </a:effectRef>
          <a:fontRef idx="minor">
            <a:schemeClr val="tx1"/>
          </a:fontRef>
        </p:style>
      </p:cxnSp>
      <p:sp>
        <p:nvSpPr>
          <p:cNvPr id="145" name="テキスト ボックス 144">
            <a:extLst>
              <a:ext uri="{FF2B5EF4-FFF2-40B4-BE49-F238E27FC236}">
                <a16:creationId xmlns:a16="http://schemas.microsoft.com/office/drawing/2014/main" id="{30510913-831A-3C8D-72A8-5EB9E3369A8E}"/>
              </a:ext>
            </a:extLst>
          </p:cNvPr>
          <p:cNvSpPr txBox="1"/>
          <p:nvPr/>
        </p:nvSpPr>
        <p:spPr>
          <a:xfrm>
            <a:off x="7317297" y="3837381"/>
            <a:ext cx="292388" cy="271869"/>
          </a:xfrm>
          <a:prstGeom prst="rect">
            <a:avLst/>
          </a:prstGeom>
          <a:noFill/>
        </p:spPr>
        <p:txBody>
          <a:bodyPr vert="eaVert" wrap="none" rtlCol="0">
            <a:spAutoFit/>
          </a:bodyPr>
          <a:lstStyle/>
          <a:p>
            <a:r>
              <a:rPr kumimoji="1" lang="ja-JP" altLang="en-US" sz="700" b="1" dirty="0">
                <a:latin typeface="Meiryo" panose="020B0604030504040204" pitchFamily="34" charset="-128"/>
                <a:ea typeface="Meiryo" panose="020B0604030504040204" pitchFamily="34" charset="-128"/>
              </a:rPr>
              <a:t>内容</a:t>
            </a:r>
            <a:endParaRPr kumimoji="1" lang="en-US" altLang="ja-JP" sz="700" b="1" dirty="0">
              <a:latin typeface="Meiryo" panose="020B0604030504040204" pitchFamily="34" charset="-128"/>
              <a:ea typeface="Meiryo" panose="020B0604030504040204" pitchFamily="34" charset="-128"/>
            </a:endParaRPr>
          </a:p>
        </p:txBody>
      </p:sp>
      <p:sp>
        <p:nvSpPr>
          <p:cNvPr id="146" name="テキスト ボックス 145">
            <a:extLst>
              <a:ext uri="{FF2B5EF4-FFF2-40B4-BE49-F238E27FC236}">
                <a16:creationId xmlns:a16="http://schemas.microsoft.com/office/drawing/2014/main" id="{40CBB413-6FEE-3308-9C07-66C282D62FB5}"/>
              </a:ext>
            </a:extLst>
          </p:cNvPr>
          <p:cNvSpPr txBox="1"/>
          <p:nvPr/>
        </p:nvSpPr>
        <p:spPr>
          <a:xfrm>
            <a:off x="568978" y="154955"/>
            <a:ext cx="4917324" cy="400110"/>
          </a:xfrm>
          <a:prstGeom prst="rect">
            <a:avLst/>
          </a:prstGeom>
          <a:noFill/>
        </p:spPr>
        <p:txBody>
          <a:bodyPr wrap="square" rtlCol="0">
            <a:spAutoFit/>
          </a:bodyPr>
          <a:lstStyle/>
          <a:p>
            <a:r>
              <a:rPr lang="ja-JP" altLang="en-US" sz="2000" b="1" spc="300" dirty="0">
                <a:solidFill>
                  <a:srgbClr val="E0232F"/>
                </a:solidFill>
                <a:latin typeface="Meiryo" panose="020B0604030504040204" pitchFamily="34" charset="-128"/>
                <a:ea typeface="Meiryo" panose="020B0604030504040204" pitchFamily="34" charset="-128"/>
              </a:rPr>
              <a:t>チラシビジョン基本プラン一覧②</a:t>
            </a:r>
            <a:endParaRPr kumimoji="1" lang="ja-JP" altLang="en-US" sz="2000" b="1" spc="300" dirty="0">
              <a:solidFill>
                <a:srgbClr val="E0232F"/>
              </a:solidFill>
              <a:latin typeface="Meiryo" panose="020B0604030504040204" pitchFamily="34" charset="-128"/>
              <a:ea typeface="Meiryo" panose="020B0604030504040204" pitchFamily="34" charset="-128"/>
            </a:endParaRPr>
          </a:p>
        </p:txBody>
      </p:sp>
      <p:sp>
        <p:nvSpPr>
          <p:cNvPr id="147" name="テキスト ボックス 146">
            <a:extLst>
              <a:ext uri="{FF2B5EF4-FFF2-40B4-BE49-F238E27FC236}">
                <a16:creationId xmlns:a16="http://schemas.microsoft.com/office/drawing/2014/main" id="{FCBF695F-D047-D5C9-4E91-2B881FCA1B58}"/>
              </a:ext>
            </a:extLst>
          </p:cNvPr>
          <p:cNvSpPr txBox="1"/>
          <p:nvPr/>
        </p:nvSpPr>
        <p:spPr>
          <a:xfrm>
            <a:off x="6427836" y="2730329"/>
            <a:ext cx="369332" cy="3905013"/>
          </a:xfrm>
          <a:prstGeom prst="rect">
            <a:avLst/>
          </a:prstGeom>
          <a:noFill/>
        </p:spPr>
        <p:txBody>
          <a:bodyPr vert="eaVert" wrap="square" rtlCol="0" anchor="ctr">
            <a:spAutoFit/>
          </a:bodyPr>
          <a:lstStyle/>
          <a:p>
            <a:pPr algn="r">
              <a:lnSpc>
                <a:spcPct val="150000"/>
              </a:lnSpc>
            </a:pPr>
            <a:r>
              <a:rPr kumimoji="1" lang="en-US" altLang="ja-JP" sz="800" b="1" dirty="0">
                <a:solidFill>
                  <a:srgbClr val="FF0000"/>
                </a:solidFill>
                <a:latin typeface="Meiryo" panose="020B0604030504040204" pitchFamily="34" charset="-128"/>
                <a:ea typeface="Meiryo" panose="020B0604030504040204" pitchFamily="34" charset="-128"/>
              </a:rPr>
              <a:t>※</a:t>
            </a:r>
            <a:r>
              <a:rPr kumimoji="1" lang="ja-JP" altLang="en-US" sz="800" b="1" dirty="0">
                <a:solidFill>
                  <a:srgbClr val="FF0000"/>
                </a:solidFill>
                <a:latin typeface="Meiryo" panose="020B0604030504040204" pitchFamily="34" charset="-128"/>
                <a:ea typeface="Meiryo" panose="020B0604030504040204" pitchFamily="34" charset="-128"/>
              </a:rPr>
              <a:t>詳細</a:t>
            </a:r>
            <a:r>
              <a:rPr kumimoji="1" lang="ja-JP" altLang="en-US" sz="800" b="1">
                <a:solidFill>
                  <a:srgbClr val="FF0000"/>
                </a:solidFill>
                <a:latin typeface="Meiryo" panose="020B0604030504040204" pitchFamily="34" charset="-128"/>
                <a:ea typeface="Meiryo" panose="020B0604030504040204" pitchFamily="34" charset="-128"/>
              </a:rPr>
              <a:t>は</a:t>
            </a:r>
            <a:r>
              <a:rPr lang="ja-JP" altLang="en-US" sz="800" b="1">
                <a:solidFill>
                  <a:srgbClr val="FF0000"/>
                </a:solidFill>
                <a:latin typeface="Meiryo" panose="020B0604030504040204" pitchFamily="34" charset="-128"/>
                <a:ea typeface="Meiryo" panose="020B0604030504040204" pitchFamily="34" charset="-128"/>
              </a:rPr>
              <a:t>各プラン</a:t>
            </a:r>
            <a:r>
              <a:rPr lang="ja-JP" altLang="en-US" sz="800" b="1" dirty="0">
                <a:solidFill>
                  <a:srgbClr val="FF0000"/>
                </a:solidFill>
                <a:latin typeface="Meiryo" panose="020B0604030504040204" pitchFamily="34" charset="-128"/>
                <a:ea typeface="Meiryo" panose="020B0604030504040204" pitchFamily="34" charset="-128"/>
              </a:rPr>
              <a:t>の</a:t>
            </a:r>
            <a:r>
              <a:rPr kumimoji="1" lang="ja-JP" altLang="en-US" sz="800" b="1" dirty="0">
                <a:solidFill>
                  <a:srgbClr val="FF0000"/>
                </a:solidFill>
                <a:latin typeface="Meiryo" panose="020B0604030504040204" pitchFamily="34" charset="-128"/>
                <a:ea typeface="Meiryo" panose="020B0604030504040204" pitchFamily="34" charset="-128"/>
              </a:rPr>
              <a:t>セールスシートをご確認ください。</a:t>
            </a:r>
          </a:p>
        </p:txBody>
      </p:sp>
      <p:sp>
        <p:nvSpPr>
          <p:cNvPr id="148" name="片側の 2 つの角を丸めた四角形 33">
            <a:extLst>
              <a:ext uri="{FF2B5EF4-FFF2-40B4-BE49-F238E27FC236}">
                <a16:creationId xmlns:a16="http://schemas.microsoft.com/office/drawing/2014/main" id="{10321C1A-768B-0E2E-D4DC-EE31CC8947F0}"/>
              </a:ext>
            </a:extLst>
          </p:cNvPr>
          <p:cNvSpPr/>
          <p:nvPr/>
        </p:nvSpPr>
        <p:spPr>
          <a:xfrm>
            <a:off x="7168743" y="2821709"/>
            <a:ext cx="2448001" cy="271943"/>
          </a:xfrm>
          <a:prstGeom prst="round2SameRect">
            <a:avLst>
              <a:gd name="adj1" fmla="val 0"/>
              <a:gd name="adj2"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144000" rtlCol="0" anchor="t"/>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1" i="0" u="none" strike="noStrike" kern="0" cap="none" spc="-150" normalizeH="0" baseline="0" noProof="0">
                <a:ln>
                  <a:noFill/>
                </a:ln>
                <a:solidFill>
                  <a:srgbClr val="FFFFFF"/>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rPr>
              <a:t>クイック</a:t>
            </a:r>
            <a:r>
              <a:rPr kumimoji="0" lang="en-US" altLang="ja-JP" sz="1200" b="1" i="0" u="none" strike="noStrike" kern="0" cap="none" spc="-150" normalizeH="0" baseline="0" noProof="0" dirty="0">
                <a:ln>
                  <a:noFill/>
                </a:ln>
                <a:solidFill>
                  <a:srgbClr val="FFFFFF"/>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rPr>
              <a:t>  </a:t>
            </a:r>
            <a:r>
              <a:rPr kumimoji="0" lang="ja-JP" altLang="en-US" sz="1200" b="1" i="0" u="none" strike="noStrike" kern="0" cap="none" spc="-150" normalizeH="0" baseline="0" noProof="0">
                <a:ln>
                  <a:noFill/>
                </a:ln>
                <a:solidFill>
                  <a:srgbClr val="FFFFFF"/>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rPr>
              <a:t>ヤフーパッケージ</a:t>
            </a:r>
            <a:r>
              <a:rPr kumimoji="0" lang="en-US" altLang="ja-JP" sz="1200" b="1" i="0" u="none" strike="noStrike" kern="0" cap="none" spc="-150" normalizeH="0" baseline="0" noProof="0" dirty="0">
                <a:ln>
                  <a:noFill/>
                </a:ln>
                <a:solidFill>
                  <a:srgbClr val="FFFFFF"/>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rPr>
              <a:t>  </a:t>
            </a:r>
            <a:r>
              <a:rPr kumimoji="0" lang="ja-JP" altLang="en-US" sz="1200" b="1" i="0" u="none" strike="noStrike" kern="0" cap="none" spc="-150" normalizeH="0" baseline="0" noProof="0">
                <a:ln>
                  <a:noFill/>
                </a:ln>
                <a:solidFill>
                  <a:srgbClr val="FFFFFF"/>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rPr>
              <a:t>リッチ</a:t>
            </a:r>
            <a:endParaRPr kumimoji="0" lang="ja-JP" altLang="en-US" sz="1200" b="1" i="0" u="none" strike="noStrike" kern="0" cap="none" spc="-150" normalizeH="0" baseline="0" noProof="0" dirty="0">
              <a:ln>
                <a:noFill/>
              </a:ln>
              <a:solidFill>
                <a:srgbClr val="FFFFFF"/>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endParaRPr>
          </a:p>
        </p:txBody>
      </p:sp>
      <p:sp>
        <p:nvSpPr>
          <p:cNvPr id="149" name="片側の 2 つの角を丸めた四角形 64">
            <a:extLst>
              <a:ext uri="{FF2B5EF4-FFF2-40B4-BE49-F238E27FC236}">
                <a16:creationId xmlns:a16="http://schemas.microsoft.com/office/drawing/2014/main" id="{25344E6A-FADC-BBE6-936E-8FFD0275CC7A}"/>
              </a:ext>
            </a:extLst>
          </p:cNvPr>
          <p:cNvSpPr/>
          <p:nvPr/>
        </p:nvSpPr>
        <p:spPr>
          <a:xfrm>
            <a:off x="7423595" y="1694401"/>
            <a:ext cx="1893348" cy="262310"/>
          </a:xfrm>
          <a:prstGeom prst="round2SameRect">
            <a:avLst>
              <a:gd name="adj1" fmla="val 50000"/>
              <a:gd name="adj2" fmla="val 50000"/>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0" name="テキスト ボックス 149">
            <a:extLst>
              <a:ext uri="{FF2B5EF4-FFF2-40B4-BE49-F238E27FC236}">
                <a16:creationId xmlns:a16="http://schemas.microsoft.com/office/drawing/2014/main" id="{D7FB67D7-BFEB-2ACA-1F63-E9B7672C01FB}"/>
              </a:ext>
            </a:extLst>
          </p:cNvPr>
          <p:cNvSpPr txBox="1"/>
          <p:nvPr/>
        </p:nvSpPr>
        <p:spPr>
          <a:xfrm>
            <a:off x="7370922" y="1704263"/>
            <a:ext cx="2004572"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1" kern="0">
                <a:solidFill>
                  <a:srgbClr val="FFFFFF"/>
                </a:solidFill>
                <a:latin typeface="Meiryo" panose="020B0604030504040204" pitchFamily="34" charset="-128"/>
                <a:ea typeface="Meiryo" panose="020B0604030504040204" pitchFamily="34" charset="-128"/>
                <a:cs typeface="Arial"/>
                <a:sym typeface="Arial"/>
              </a:rPr>
              <a:t>静止画バナー</a:t>
            </a:r>
            <a:r>
              <a:rPr kumimoji="0" lang="en-US" altLang="ja-JP" sz="1200" b="1" kern="0" dirty="0">
                <a:solidFill>
                  <a:srgbClr val="FFFFFF"/>
                </a:solidFill>
                <a:latin typeface="Meiryo" panose="020B0604030504040204" pitchFamily="34" charset="-128"/>
                <a:ea typeface="Meiryo" panose="020B0604030504040204" pitchFamily="34" charset="-128"/>
                <a:cs typeface="Arial"/>
                <a:sym typeface="Arial"/>
              </a:rPr>
              <a:t> </a:t>
            </a:r>
            <a:r>
              <a:rPr kumimoji="0" lang="ja-JP" altLang="en-US" sz="1200" b="1" kern="0">
                <a:solidFill>
                  <a:srgbClr val="FFFFFF"/>
                </a:solidFill>
                <a:latin typeface="Meiryo" panose="020B0604030504040204" pitchFamily="34" charset="-128"/>
                <a:ea typeface="Meiryo" panose="020B0604030504040204" pitchFamily="34" charset="-128"/>
                <a:cs typeface="Arial"/>
                <a:sym typeface="Arial"/>
              </a:rPr>
              <a:t>プラン</a:t>
            </a:r>
            <a:endParaRPr kumimoji="0" lang="ja-JP" altLang="en-US" sz="1200" b="1" i="0" u="none" strike="noStrike" kern="0" cap="none" spc="0" normalizeH="0" baseline="0" noProof="0" dirty="0">
              <a:ln>
                <a:noFill/>
              </a:ln>
              <a:solidFill>
                <a:srgbClr val="FFFFFF"/>
              </a:solidFill>
              <a:effectLst/>
              <a:uLnTx/>
              <a:uFillTx/>
              <a:latin typeface="Meiryo" panose="020B0604030504040204" pitchFamily="34" charset="-128"/>
              <a:ea typeface="Meiryo" panose="020B0604030504040204" pitchFamily="34" charset="-128"/>
              <a:cs typeface="Arial"/>
              <a:sym typeface="Arial"/>
            </a:endParaRPr>
          </a:p>
        </p:txBody>
      </p:sp>
      <p:sp>
        <p:nvSpPr>
          <p:cNvPr id="151" name="正方形/長方形 150">
            <a:extLst>
              <a:ext uri="{FF2B5EF4-FFF2-40B4-BE49-F238E27FC236}">
                <a16:creationId xmlns:a16="http://schemas.microsoft.com/office/drawing/2014/main" id="{5CAA6D20-6C34-0563-1ECC-4658758C1775}"/>
              </a:ext>
            </a:extLst>
          </p:cNvPr>
          <p:cNvSpPr/>
          <p:nvPr/>
        </p:nvSpPr>
        <p:spPr>
          <a:xfrm>
            <a:off x="803590" y="6199094"/>
            <a:ext cx="2263913" cy="12102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テキスト ボックス 151">
            <a:extLst>
              <a:ext uri="{FF2B5EF4-FFF2-40B4-BE49-F238E27FC236}">
                <a16:creationId xmlns:a16="http://schemas.microsoft.com/office/drawing/2014/main" id="{1502B13D-6D3F-920A-DDF1-C4047288DC2F}"/>
              </a:ext>
            </a:extLst>
          </p:cNvPr>
          <p:cNvSpPr txBox="1"/>
          <p:nvPr/>
        </p:nvSpPr>
        <p:spPr>
          <a:xfrm>
            <a:off x="528905" y="5928027"/>
            <a:ext cx="2811196" cy="523220"/>
          </a:xfrm>
          <a:prstGeom prst="rect">
            <a:avLst/>
          </a:prstGeom>
          <a:noFill/>
        </p:spPr>
        <p:txBody>
          <a:bodyPr wrap="square" rtlCol="0" anchor="b">
            <a:spAutoFit/>
          </a:bodyPr>
          <a:lstStyle/>
          <a:p>
            <a:pPr algn="ctr"/>
            <a:r>
              <a:rPr lang="ja-JP" altLang="en-US" sz="1400" b="1" dirty="0">
                <a:latin typeface="Meiryo" panose="020B0604030504040204" pitchFamily="34" charset="-128"/>
                <a:ea typeface="Meiryo" panose="020B0604030504040204" pitchFamily="34" charset="-128"/>
              </a:rPr>
              <a:t>実施</a:t>
            </a:r>
            <a:r>
              <a:rPr lang="ja-JP" altLang="en-US" sz="1400" b="1">
                <a:latin typeface="Meiryo" panose="020B0604030504040204" pitchFamily="34" charset="-128"/>
                <a:ea typeface="Meiryo" panose="020B0604030504040204" pitchFamily="34" charset="-128"/>
              </a:rPr>
              <a:t>料金　</a:t>
            </a:r>
            <a:r>
              <a:rPr lang="en-US" altLang="ja-JP" sz="2800" b="1" dirty="0">
                <a:latin typeface="Meiryo" panose="020B0604030504040204" pitchFamily="34" charset="-128"/>
                <a:ea typeface="Meiryo" panose="020B0604030504040204" pitchFamily="34" charset="-128"/>
              </a:rPr>
              <a:t>100</a:t>
            </a:r>
            <a:r>
              <a:rPr lang="ja-JP" altLang="en-US" sz="1400" b="1">
                <a:latin typeface="Meiryo" panose="020B0604030504040204" pitchFamily="34" charset="-128"/>
                <a:ea typeface="Meiryo" panose="020B0604030504040204" pitchFamily="34" charset="-128"/>
              </a:rPr>
              <a:t>万</a:t>
            </a:r>
            <a:r>
              <a:rPr lang="ja-JP" altLang="en-US" sz="1400" b="1" dirty="0">
                <a:latin typeface="Meiryo" panose="020B0604030504040204" pitchFamily="34" charset="-128"/>
                <a:ea typeface="Meiryo" panose="020B0604030504040204" pitchFamily="34" charset="-128"/>
              </a:rPr>
              <a:t>円</a:t>
            </a:r>
            <a:r>
              <a:rPr lang="en-US" altLang="ja-JP" sz="1400" b="1" dirty="0">
                <a:latin typeface="Meiryo" panose="020B0604030504040204" pitchFamily="34" charset="-128"/>
                <a:ea typeface="Meiryo" panose="020B0604030504040204" pitchFamily="34" charset="-128"/>
              </a:rPr>
              <a:t>〜</a:t>
            </a:r>
            <a:endParaRPr kumimoji="1" lang="ja-JP" altLang="en-US" sz="1400" b="1" dirty="0">
              <a:latin typeface="Meiryo" panose="020B0604030504040204" pitchFamily="34" charset="-128"/>
              <a:ea typeface="Meiryo" panose="020B0604030504040204" pitchFamily="34" charset="-128"/>
            </a:endParaRPr>
          </a:p>
        </p:txBody>
      </p:sp>
      <p:sp>
        <p:nvSpPr>
          <p:cNvPr id="153" name="正方形/長方形 152">
            <a:extLst>
              <a:ext uri="{FF2B5EF4-FFF2-40B4-BE49-F238E27FC236}">
                <a16:creationId xmlns:a16="http://schemas.microsoft.com/office/drawing/2014/main" id="{8A9044C3-7A87-BC01-8DA1-3E7CBC637E8A}"/>
              </a:ext>
            </a:extLst>
          </p:cNvPr>
          <p:cNvSpPr/>
          <p:nvPr/>
        </p:nvSpPr>
        <p:spPr>
          <a:xfrm>
            <a:off x="3892426" y="6199094"/>
            <a:ext cx="2123167" cy="12102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テキスト ボックス 153">
            <a:extLst>
              <a:ext uri="{FF2B5EF4-FFF2-40B4-BE49-F238E27FC236}">
                <a16:creationId xmlns:a16="http://schemas.microsoft.com/office/drawing/2014/main" id="{9A962F6D-263A-B011-9A9B-508A7AEEC6CC}"/>
              </a:ext>
            </a:extLst>
          </p:cNvPr>
          <p:cNvSpPr txBox="1"/>
          <p:nvPr/>
        </p:nvSpPr>
        <p:spPr>
          <a:xfrm>
            <a:off x="3528541" y="5928027"/>
            <a:ext cx="2811196" cy="523220"/>
          </a:xfrm>
          <a:prstGeom prst="rect">
            <a:avLst/>
          </a:prstGeom>
          <a:noFill/>
        </p:spPr>
        <p:txBody>
          <a:bodyPr wrap="square" rtlCol="0" anchor="b">
            <a:spAutoFit/>
          </a:bodyPr>
          <a:lstStyle/>
          <a:p>
            <a:pPr algn="ctr"/>
            <a:r>
              <a:rPr lang="ja-JP" altLang="en-US" sz="1400" b="1">
                <a:latin typeface="Meiryo" panose="020B0604030504040204" pitchFamily="34" charset="-128"/>
                <a:ea typeface="Meiryo" panose="020B0604030504040204" pitchFamily="34" charset="-128"/>
              </a:rPr>
              <a:t>実施料金　</a:t>
            </a:r>
            <a:r>
              <a:rPr lang="en-US" altLang="ja-JP" sz="2800" b="1" dirty="0">
                <a:latin typeface="Meiryo" panose="020B0604030504040204" pitchFamily="34" charset="-128"/>
                <a:ea typeface="Meiryo" panose="020B0604030504040204" pitchFamily="34" charset="-128"/>
              </a:rPr>
              <a:t>70</a:t>
            </a:r>
            <a:r>
              <a:rPr lang="ja-JP" altLang="en-US" sz="1400" b="1">
                <a:latin typeface="Meiryo" panose="020B0604030504040204" pitchFamily="34" charset="-128"/>
                <a:ea typeface="Meiryo" panose="020B0604030504040204" pitchFamily="34" charset="-128"/>
              </a:rPr>
              <a:t>万円</a:t>
            </a:r>
            <a:r>
              <a:rPr lang="en-US" altLang="ja-JP" sz="1400" b="1" dirty="0">
                <a:latin typeface="Meiryo" panose="020B0604030504040204" pitchFamily="34" charset="-128"/>
                <a:ea typeface="Meiryo" panose="020B0604030504040204" pitchFamily="34" charset="-128"/>
              </a:rPr>
              <a:t>〜</a:t>
            </a:r>
            <a:endParaRPr kumimoji="1" lang="ja-JP" altLang="en-US" sz="1400" b="1">
              <a:latin typeface="Meiryo" panose="020B0604030504040204" pitchFamily="34" charset="-128"/>
              <a:ea typeface="Meiryo" panose="020B0604030504040204" pitchFamily="34" charset="-128"/>
            </a:endParaRPr>
          </a:p>
        </p:txBody>
      </p:sp>
      <p:sp>
        <p:nvSpPr>
          <p:cNvPr id="156" name="正方形/長方形 155">
            <a:extLst>
              <a:ext uri="{FF2B5EF4-FFF2-40B4-BE49-F238E27FC236}">
                <a16:creationId xmlns:a16="http://schemas.microsoft.com/office/drawing/2014/main" id="{F04EF231-87C5-8D4A-A33A-44852954390C}"/>
              </a:ext>
            </a:extLst>
          </p:cNvPr>
          <p:cNvSpPr/>
          <p:nvPr/>
        </p:nvSpPr>
        <p:spPr>
          <a:xfrm>
            <a:off x="1016472" y="4938757"/>
            <a:ext cx="2178031" cy="268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700" b="1" dirty="0">
                <a:solidFill>
                  <a:schemeClr val="tx1"/>
                </a:solidFill>
                <a:latin typeface="Meiryo" charset="-128"/>
                <a:ea typeface="Meiryo" charset="-128"/>
                <a:cs typeface="Meiryo" charset="-128"/>
              </a:rPr>
              <a:t>ヤフートップページ広告</a:t>
            </a:r>
            <a:endParaRPr lang="en-US" altLang="ja-JP" sz="700" b="1" dirty="0">
              <a:solidFill>
                <a:schemeClr val="tx1"/>
              </a:solidFill>
              <a:latin typeface="Meiryo" charset="-128"/>
              <a:ea typeface="Meiryo" charset="-128"/>
              <a:cs typeface="Meiryo" charset="-128"/>
            </a:endParaRPr>
          </a:p>
          <a:p>
            <a:r>
              <a:rPr lang="ja-JP" altLang="en-US" sz="500" dirty="0">
                <a:solidFill>
                  <a:schemeClr val="tx1"/>
                </a:solidFill>
                <a:latin typeface="Meiryo" charset="-128"/>
                <a:ea typeface="Meiryo" charset="-128"/>
                <a:cs typeface="Meiryo" charset="-128"/>
              </a:rPr>
              <a:t>（広告面：ヤフーブランドパネル　</a:t>
            </a:r>
            <a:r>
              <a:rPr lang="en-US" altLang="ja-JP" sz="500" dirty="0">
                <a:solidFill>
                  <a:schemeClr val="tx1"/>
                </a:solidFill>
                <a:latin typeface="Meiryo" charset="-128"/>
                <a:ea typeface="Meiryo" charset="-128"/>
                <a:cs typeface="Meiryo" charset="-128"/>
              </a:rPr>
              <a:t>or</a:t>
            </a:r>
            <a:r>
              <a:rPr lang="ja-JP" altLang="en-US" sz="500" dirty="0">
                <a:solidFill>
                  <a:schemeClr val="tx1"/>
                </a:solidFill>
                <a:latin typeface="Meiryo" charset="-128"/>
                <a:ea typeface="Meiryo" charset="-128"/>
                <a:cs typeface="Meiryo" charset="-128"/>
              </a:rPr>
              <a:t>　リッチフォーマット</a:t>
            </a:r>
            <a:r>
              <a:rPr lang="en-US" altLang="ja-JP" sz="500" dirty="0">
                <a:solidFill>
                  <a:schemeClr val="tx1"/>
                </a:solidFill>
                <a:latin typeface="Meiryo" charset="-128"/>
                <a:ea typeface="Meiryo" charset="-128"/>
                <a:cs typeface="Meiryo" charset="-128"/>
              </a:rPr>
              <a:t>MD</a:t>
            </a:r>
            <a:r>
              <a:rPr lang="ja-JP" altLang="en-US" sz="500" dirty="0">
                <a:solidFill>
                  <a:schemeClr val="tx1"/>
                </a:solidFill>
                <a:latin typeface="Meiryo" charset="-128"/>
                <a:ea typeface="Meiryo" charset="-128"/>
                <a:cs typeface="Meiryo" charset="-128"/>
              </a:rPr>
              <a:t>）</a:t>
            </a:r>
          </a:p>
        </p:txBody>
      </p:sp>
      <p:sp>
        <p:nvSpPr>
          <p:cNvPr id="157" name="正方形/長方形 156">
            <a:extLst>
              <a:ext uri="{FF2B5EF4-FFF2-40B4-BE49-F238E27FC236}">
                <a16:creationId xmlns:a16="http://schemas.microsoft.com/office/drawing/2014/main" id="{9B84047A-50E6-508A-780B-746A74EC8A2F}"/>
              </a:ext>
            </a:extLst>
          </p:cNvPr>
          <p:cNvSpPr/>
          <p:nvPr/>
        </p:nvSpPr>
        <p:spPr>
          <a:xfrm>
            <a:off x="4070716" y="4938757"/>
            <a:ext cx="2185026" cy="268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700" b="1" dirty="0">
                <a:solidFill>
                  <a:schemeClr val="tx1"/>
                </a:solidFill>
                <a:latin typeface="Meiryo" charset="-128"/>
                <a:ea typeface="Meiryo" charset="-128"/>
                <a:cs typeface="Meiryo" charset="-128"/>
              </a:rPr>
              <a:t>ヤフートップページ広告</a:t>
            </a:r>
            <a:endParaRPr lang="en-US" altLang="ja-JP" sz="700" b="1" dirty="0">
              <a:solidFill>
                <a:schemeClr val="tx1"/>
              </a:solidFill>
              <a:latin typeface="Meiryo" charset="-128"/>
              <a:ea typeface="Meiryo" charset="-128"/>
              <a:cs typeface="Meiryo" charset="-128"/>
            </a:endParaRPr>
          </a:p>
          <a:p>
            <a:r>
              <a:rPr lang="ja-JP" altLang="en-US" sz="500" dirty="0">
                <a:solidFill>
                  <a:schemeClr val="tx1"/>
                </a:solidFill>
                <a:latin typeface="Meiryo" charset="-128"/>
                <a:ea typeface="Meiryo" charset="-128"/>
                <a:cs typeface="Meiryo" charset="-128"/>
              </a:rPr>
              <a:t>（広告面：ヤフーブランドパネル　</a:t>
            </a:r>
            <a:r>
              <a:rPr lang="en-US" altLang="ja-JP" sz="500" dirty="0">
                <a:solidFill>
                  <a:schemeClr val="tx1"/>
                </a:solidFill>
                <a:latin typeface="Meiryo" charset="-128"/>
                <a:ea typeface="Meiryo" charset="-128"/>
                <a:cs typeface="Meiryo" charset="-128"/>
              </a:rPr>
              <a:t>or</a:t>
            </a:r>
            <a:r>
              <a:rPr lang="ja-JP" altLang="en-US" sz="500" dirty="0">
                <a:solidFill>
                  <a:schemeClr val="tx1"/>
                </a:solidFill>
                <a:latin typeface="Meiryo" charset="-128"/>
                <a:ea typeface="Meiryo" charset="-128"/>
                <a:cs typeface="Meiryo" charset="-128"/>
              </a:rPr>
              <a:t>　リッチフォーマット</a:t>
            </a:r>
            <a:r>
              <a:rPr lang="en-US" altLang="ja-JP" sz="500" dirty="0">
                <a:solidFill>
                  <a:schemeClr val="tx1"/>
                </a:solidFill>
                <a:latin typeface="Meiryo" charset="-128"/>
                <a:ea typeface="Meiryo" charset="-128"/>
                <a:cs typeface="Meiryo" charset="-128"/>
              </a:rPr>
              <a:t>MD</a:t>
            </a:r>
            <a:r>
              <a:rPr lang="ja-JP" altLang="en-US" sz="500" dirty="0">
                <a:solidFill>
                  <a:schemeClr val="tx1"/>
                </a:solidFill>
                <a:latin typeface="Meiryo" charset="-128"/>
                <a:ea typeface="Meiryo" charset="-128"/>
                <a:cs typeface="Meiryo" charset="-128"/>
              </a:rPr>
              <a:t>）</a:t>
            </a:r>
            <a:endParaRPr lang="ja-JP" altLang="en-US" sz="700" dirty="0">
              <a:solidFill>
                <a:schemeClr val="tx1"/>
              </a:solidFill>
              <a:latin typeface="Meiryo" charset="-128"/>
              <a:ea typeface="Meiryo" charset="-128"/>
              <a:cs typeface="Meiryo" charset="-128"/>
            </a:endParaRPr>
          </a:p>
          <a:p>
            <a:endParaRPr lang="ja-JP" altLang="en-US" sz="700" b="1" dirty="0">
              <a:solidFill>
                <a:schemeClr val="tx1"/>
              </a:solidFill>
              <a:latin typeface="Meiryo" charset="-128"/>
              <a:ea typeface="Meiryo" charset="-128"/>
              <a:cs typeface="Meiryo" charset="-128"/>
            </a:endParaRPr>
          </a:p>
        </p:txBody>
      </p:sp>
      <p:sp>
        <p:nvSpPr>
          <p:cNvPr id="158" name="正方形/長方形 157">
            <a:extLst>
              <a:ext uri="{FF2B5EF4-FFF2-40B4-BE49-F238E27FC236}">
                <a16:creationId xmlns:a16="http://schemas.microsoft.com/office/drawing/2014/main" id="{EE977FB4-CD10-43E3-0B85-14D992CA6348}"/>
              </a:ext>
            </a:extLst>
          </p:cNvPr>
          <p:cNvSpPr/>
          <p:nvPr/>
        </p:nvSpPr>
        <p:spPr>
          <a:xfrm>
            <a:off x="7760647" y="4050536"/>
            <a:ext cx="1639214" cy="274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600" b="1">
                <a:solidFill>
                  <a:schemeClr val="tx1"/>
                </a:solidFill>
                <a:latin typeface="Meiryo" charset="-128"/>
                <a:ea typeface="Meiryo" charset="-128"/>
                <a:cs typeface="Meiryo" charset="-128"/>
              </a:rPr>
              <a:t>ヤフートップページ広告</a:t>
            </a:r>
            <a:endParaRPr lang="en-US" altLang="ja-JP" sz="600" b="1" dirty="0">
              <a:solidFill>
                <a:schemeClr val="tx1"/>
              </a:solidFill>
              <a:latin typeface="Meiryo" charset="-128"/>
              <a:ea typeface="Meiryo" charset="-128"/>
              <a:cs typeface="Meiryo" charset="-128"/>
            </a:endParaRPr>
          </a:p>
          <a:p>
            <a:r>
              <a:rPr lang="ja-JP" altLang="en-US" sz="400" b="1">
                <a:solidFill>
                  <a:schemeClr val="tx1"/>
                </a:solidFill>
                <a:latin typeface="Meiryo" charset="-128"/>
                <a:ea typeface="Meiryo" charset="-128"/>
                <a:cs typeface="Meiryo" charset="-128"/>
              </a:rPr>
              <a:t>（広告面：ブランドパネル</a:t>
            </a:r>
            <a:r>
              <a:rPr lang="en-US" altLang="ja-JP" sz="400" b="1" dirty="0">
                <a:solidFill>
                  <a:schemeClr val="tx1"/>
                </a:solidFill>
                <a:latin typeface="Meiryo" charset="-128"/>
                <a:ea typeface="Meiryo" charset="-128"/>
                <a:cs typeface="Meiryo" charset="-128"/>
              </a:rPr>
              <a:t> </a:t>
            </a:r>
            <a:r>
              <a:rPr lang="ja-JP" altLang="en-US" sz="400" b="1">
                <a:solidFill>
                  <a:schemeClr val="tx1"/>
                </a:solidFill>
                <a:latin typeface="Meiryo" charset="-128"/>
                <a:ea typeface="Meiryo" charset="-128"/>
                <a:cs typeface="Meiryo" charset="-128"/>
              </a:rPr>
              <a:t>リッチフォーマット</a:t>
            </a:r>
            <a:r>
              <a:rPr lang="en-US" altLang="ja-JP" sz="400" b="1" dirty="0">
                <a:solidFill>
                  <a:schemeClr val="tx1"/>
                </a:solidFill>
                <a:latin typeface="Meiryo" charset="-128"/>
                <a:ea typeface="Meiryo" charset="-128"/>
                <a:cs typeface="Meiryo" charset="-128"/>
              </a:rPr>
              <a:t> MD</a:t>
            </a:r>
            <a:r>
              <a:rPr lang="ja-JP" altLang="en-US" sz="400" b="1">
                <a:solidFill>
                  <a:schemeClr val="tx1"/>
                </a:solidFill>
                <a:latin typeface="Meiryo" charset="-128"/>
                <a:ea typeface="Meiryo" charset="-128"/>
                <a:cs typeface="Meiryo" charset="-128"/>
              </a:rPr>
              <a:t>）</a:t>
            </a:r>
            <a:endParaRPr lang="ja-JP" altLang="en-US" sz="600" b="1" dirty="0">
              <a:solidFill>
                <a:schemeClr val="tx1"/>
              </a:solidFill>
              <a:latin typeface="Meiryo" charset="-128"/>
              <a:ea typeface="Meiryo" charset="-128"/>
              <a:cs typeface="Meiryo" charset="-128"/>
            </a:endParaRPr>
          </a:p>
        </p:txBody>
      </p:sp>
      <p:sp>
        <p:nvSpPr>
          <p:cNvPr id="160" name="テキスト ボックス 159">
            <a:extLst>
              <a:ext uri="{FF2B5EF4-FFF2-40B4-BE49-F238E27FC236}">
                <a16:creationId xmlns:a16="http://schemas.microsoft.com/office/drawing/2014/main" id="{B98A5DC4-8D3B-EE87-1D86-65FE3D7EC1A5}"/>
              </a:ext>
            </a:extLst>
          </p:cNvPr>
          <p:cNvSpPr txBox="1"/>
          <p:nvPr/>
        </p:nvSpPr>
        <p:spPr>
          <a:xfrm>
            <a:off x="662720" y="777343"/>
            <a:ext cx="8583884" cy="446276"/>
          </a:xfrm>
          <a:prstGeom prst="rect">
            <a:avLst/>
          </a:prstGeom>
          <a:noFill/>
        </p:spPr>
        <p:txBody>
          <a:bodyPr wrap="square" rtlCol="0">
            <a:spAutoFit/>
          </a:bodyPr>
          <a:lstStyle/>
          <a:p>
            <a:pPr marL="0" marR="0" lvl="0" indent="0" algn="ctr" defTabSz="742950" rtl="0" eaLnBrk="1" fontAlgn="auto" latinLnBrk="0" hangingPunct="1">
              <a:lnSpc>
                <a:spcPct val="120000"/>
              </a:lnSpc>
              <a:spcBef>
                <a:spcPts val="813"/>
              </a:spcBef>
              <a:spcAft>
                <a:spcPts val="244"/>
              </a:spcAft>
              <a:buClrTx/>
              <a:buSzTx/>
              <a:buFont typeface="+mj-lt"/>
              <a:buNone/>
              <a:tabLst/>
              <a:defRPr/>
            </a:pPr>
            <a:r>
              <a:rPr lang="ja-JP" altLang="en-US" sz="2000" b="1" dirty="0">
                <a:solidFill>
                  <a:schemeClr val="bg1"/>
                </a:solidFill>
                <a:latin typeface="Meiryo" panose="020B0604030504040204" pitchFamily="34" charset="-128"/>
                <a:ea typeface="Meiryo" panose="020B0604030504040204" pitchFamily="34" charset="-128"/>
              </a:rPr>
              <a:t>目的に合わせて</a:t>
            </a:r>
            <a:r>
              <a:rPr lang="ja-JP" altLang="en-US" sz="2000" b="1" dirty="0">
                <a:solidFill>
                  <a:srgbClr val="FFFF00"/>
                </a:solidFill>
                <a:latin typeface="Meiryo" panose="020B0604030504040204" pitchFamily="34" charset="-128"/>
                <a:ea typeface="Meiryo" panose="020B0604030504040204" pitchFamily="34" charset="-128"/>
              </a:rPr>
              <a:t>各プラン</a:t>
            </a:r>
            <a:r>
              <a:rPr lang="ja-JP" altLang="en-US" sz="2000" b="1" dirty="0">
                <a:solidFill>
                  <a:schemeClr val="bg1"/>
                </a:solidFill>
                <a:latin typeface="Meiryo" panose="020B0604030504040204" pitchFamily="34" charset="-128"/>
                <a:ea typeface="Meiryo" panose="020B0604030504040204" pitchFamily="34" charset="-128"/>
              </a:rPr>
              <a:t>（</a:t>
            </a:r>
            <a:r>
              <a:rPr lang="ja-JP" altLang="en-US" sz="2000" b="1" dirty="0">
                <a:solidFill>
                  <a:srgbClr val="FFFF00"/>
                </a:solidFill>
                <a:latin typeface="Meiryo" panose="020B0604030504040204" pitchFamily="34" charset="-128"/>
                <a:ea typeface="Meiryo" panose="020B0604030504040204" pitchFamily="34" charset="-128"/>
              </a:rPr>
              <a:t>動画制作 </a:t>
            </a:r>
            <a:r>
              <a:rPr lang="ja-JP" altLang="en-US" sz="2000" b="1" dirty="0">
                <a:solidFill>
                  <a:schemeClr val="bg1"/>
                </a:solidFill>
                <a:latin typeface="Meiryo" panose="020B0604030504040204" pitchFamily="34" charset="-128"/>
                <a:ea typeface="Meiryo" panose="020B0604030504040204" pitchFamily="34" charset="-128"/>
              </a:rPr>
              <a:t>＋ </a:t>
            </a:r>
            <a:r>
              <a:rPr lang="ja-JP" altLang="en-US" sz="2000" b="1" dirty="0">
                <a:solidFill>
                  <a:srgbClr val="FFFF00"/>
                </a:solidFill>
                <a:latin typeface="Meiryo" panose="020B0604030504040204" pitchFamily="34" charset="-128"/>
                <a:ea typeface="Meiryo" panose="020B0604030504040204" pitchFamily="34" charset="-128"/>
              </a:rPr>
              <a:t>二次利用 </a:t>
            </a:r>
            <a:r>
              <a:rPr lang="ja-JP" altLang="en-US" sz="2000" b="1" dirty="0">
                <a:solidFill>
                  <a:schemeClr val="bg1"/>
                </a:solidFill>
                <a:latin typeface="Meiryo" panose="020B0604030504040204" pitchFamily="34" charset="-128"/>
                <a:ea typeface="Meiryo" panose="020B0604030504040204" pitchFamily="34" charset="-128"/>
              </a:rPr>
              <a:t>＋ </a:t>
            </a:r>
            <a:r>
              <a:rPr lang="ja-JP" altLang="en-US" sz="2000" b="1" dirty="0">
                <a:solidFill>
                  <a:srgbClr val="FFFF00"/>
                </a:solidFill>
                <a:latin typeface="Meiryo" panose="020B0604030504040204" pitchFamily="34" charset="-128"/>
                <a:ea typeface="Meiryo" panose="020B0604030504040204" pitchFamily="34" charset="-128"/>
              </a:rPr>
              <a:t>広告出稿</a:t>
            </a:r>
            <a:r>
              <a:rPr lang="ja-JP" altLang="en-US" sz="2000" b="1" dirty="0">
                <a:solidFill>
                  <a:schemeClr val="bg1"/>
                </a:solidFill>
                <a:latin typeface="Meiryo" panose="020B0604030504040204" pitchFamily="34" charset="-128"/>
                <a:ea typeface="Meiryo" panose="020B0604030504040204" pitchFamily="34" charset="-128"/>
              </a:rPr>
              <a:t>）</a:t>
            </a:r>
            <a:r>
              <a:rPr lang="ja-JP" altLang="en-US" sz="2000" b="1" dirty="0">
                <a:solidFill>
                  <a:srgbClr val="FFFF00"/>
                </a:solidFill>
                <a:latin typeface="Meiryo" panose="020B0604030504040204" pitchFamily="34" charset="-128"/>
                <a:ea typeface="Meiryo" panose="020B0604030504040204" pitchFamily="34" charset="-128"/>
              </a:rPr>
              <a:t> </a:t>
            </a:r>
            <a:r>
              <a:rPr lang="ja-JP" altLang="en-US" sz="2000" b="1" dirty="0">
                <a:solidFill>
                  <a:schemeClr val="bg1"/>
                </a:solidFill>
                <a:latin typeface="Meiryo" panose="020B0604030504040204" pitchFamily="34" charset="-128"/>
                <a:ea typeface="Meiryo" panose="020B0604030504040204" pitchFamily="34" charset="-128"/>
              </a:rPr>
              <a:t>を選択</a:t>
            </a:r>
            <a:endParaRPr lang="en-US" altLang="ja-JP" sz="2000" b="1" dirty="0">
              <a:solidFill>
                <a:schemeClr val="bg1"/>
              </a:solidFill>
              <a:latin typeface="Meiryo" panose="020B0604030504040204" pitchFamily="34" charset="-128"/>
              <a:ea typeface="Meiryo" panose="020B0604030504040204" pitchFamily="34" charset="-128"/>
            </a:endParaRPr>
          </a:p>
        </p:txBody>
      </p:sp>
      <p:grpSp>
        <p:nvGrpSpPr>
          <p:cNvPr id="161" name="グループ化 160">
            <a:extLst>
              <a:ext uri="{FF2B5EF4-FFF2-40B4-BE49-F238E27FC236}">
                <a16:creationId xmlns:a16="http://schemas.microsoft.com/office/drawing/2014/main" id="{992877A4-5A42-21AF-E505-7E7F1BC0A7A1}"/>
              </a:ext>
            </a:extLst>
          </p:cNvPr>
          <p:cNvGrpSpPr/>
          <p:nvPr/>
        </p:nvGrpSpPr>
        <p:grpSpPr>
          <a:xfrm rot="1410817">
            <a:off x="6687100" y="1824615"/>
            <a:ext cx="802272" cy="718409"/>
            <a:chOff x="4893640" y="3201546"/>
            <a:chExt cx="1012786" cy="906917"/>
          </a:xfrm>
        </p:grpSpPr>
        <p:sp>
          <p:nvSpPr>
            <p:cNvPr id="162" name="円/楕円 184">
              <a:extLst>
                <a:ext uri="{FF2B5EF4-FFF2-40B4-BE49-F238E27FC236}">
                  <a16:creationId xmlns:a16="http://schemas.microsoft.com/office/drawing/2014/main" id="{77F7E57D-A285-997C-3D18-CE8266864D59}"/>
                </a:ext>
              </a:extLst>
            </p:cNvPr>
            <p:cNvSpPr/>
            <p:nvPr/>
          </p:nvSpPr>
          <p:spPr>
            <a:xfrm>
              <a:off x="4893640" y="3201546"/>
              <a:ext cx="906916" cy="906917"/>
            </a:xfrm>
            <a:prstGeom prst="ellipse">
              <a:avLst/>
            </a:prstGeom>
            <a:solidFill>
              <a:srgbClr val="E02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3" name="三角形 162">
              <a:extLst>
                <a:ext uri="{FF2B5EF4-FFF2-40B4-BE49-F238E27FC236}">
                  <a16:creationId xmlns:a16="http://schemas.microsoft.com/office/drawing/2014/main" id="{7DE23380-CAC8-8303-9E8F-25C2AD4A75DF}"/>
                </a:ext>
              </a:extLst>
            </p:cNvPr>
            <p:cNvSpPr/>
            <p:nvPr/>
          </p:nvSpPr>
          <p:spPr>
            <a:xfrm rot="6300000">
              <a:off x="5693857" y="3652154"/>
              <a:ext cx="199622" cy="225516"/>
            </a:xfrm>
            <a:prstGeom prst="triangle">
              <a:avLst/>
            </a:prstGeom>
            <a:solidFill>
              <a:srgbClr val="E02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4" name="テキスト ボックス 163">
            <a:extLst>
              <a:ext uri="{FF2B5EF4-FFF2-40B4-BE49-F238E27FC236}">
                <a16:creationId xmlns:a16="http://schemas.microsoft.com/office/drawing/2014/main" id="{8190B955-91AC-98C7-535C-E59BC4637F4C}"/>
              </a:ext>
            </a:extLst>
          </p:cNvPr>
          <p:cNvSpPr txBox="1"/>
          <p:nvPr/>
        </p:nvSpPr>
        <p:spPr>
          <a:xfrm rot="20993290">
            <a:off x="6632254" y="1990820"/>
            <a:ext cx="836568"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900" b="1" kern="0">
                <a:solidFill>
                  <a:srgbClr val="FFFFFF"/>
                </a:solidFill>
                <a:latin typeface="Meiryo" panose="020B0604030504040204" pitchFamily="34" charset="-128"/>
                <a:ea typeface="Meiryo" panose="020B0604030504040204" pitchFamily="34" charset="-128"/>
                <a:cs typeface="Arial"/>
                <a:sym typeface="Arial"/>
              </a:rPr>
              <a:t>こんな人に</a:t>
            </a:r>
            <a:endParaRPr kumimoji="0" lang="en-US" altLang="ja-JP" sz="900" b="1" kern="0" dirty="0">
              <a:solidFill>
                <a:srgbClr val="FFFFFF"/>
              </a:solidFill>
              <a:latin typeface="Meiryo" panose="020B0604030504040204" pitchFamily="34" charset="-128"/>
              <a:ea typeface="Meiryo" panose="020B0604030504040204" pitchFamily="34" charset="-128"/>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9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Arial"/>
                <a:sym typeface="Arial"/>
              </a:rPr>
              <a:t>おすすめ！</a:t>
            </a:r>
            <a:endParaRPr kumimoji="0" lang="ja-JP" altLang="en-US" sz="900" b="1" i="0" u="none" strike="noStrike" kern="0" cap="none" spc="0" normalizeH="0" baseline="0" noProof="0" dirty="0">
              <a:ln>
                <a:noFill/>
              </a:ln>
              <a:solidFill>
                <a:srgbClr val="FFFFFF"/>
              </a:solidFill>
              <a:effectLst/>
              <a:uLnTx/>
              <a:uFillTx/>
              <a:latin typeface="Meiryo" panose="020B0604030504040204" pitchFamily="34" charset="-128"/>
              <a:ea typeface="Meiryo" panose="020B0604030504040204" pitchFamily="34" charset="-128"/>
              <a:cs typeface="Arial"/>
              <a:sym typeface="Arial"/>
            </a:endParaRPr>
          </a:p>
        </p:txBody>
      </p:sp>
      <p:pic>
        <p:nvPicPr>
          <p:cNvPr id="165" name="図 164">
            <a:extLst>
              <a:ext uri="{FF2B5EF4-FFF2-40B4-BE49-F238E27FC236}">
                <a16:creationId xmlns:a16="http://schemas.microsoft.com/office/drawing/2014/main" id="{89AD8143-0E14-B807-D8C9-FACCFCC2D1B9}"/>
              </a:ext>
            </a:extLst>
          </p:cNvPr>
          <p:cNvPicPr>
            <a:picLocks noChangeAspect="1"/>
          </p:cNvPicPr>
          <p:nvPr/>
        </p:nvPicPr>
        <p:blipFill>
          <a:blip r:embed="rId5"/>
          <a:stretch>
            <a:fillRect/>
          </a:stretch>
        </p:blipFill>
        <p:spPr>
          <a:xfrm>
            <a:off x="8467008" y="3167850"/>
            <a:ext cx="774747" cy="537982"/>
          </a:xfrm>
          <a:prstGeom prst="rect">
            <a:avLst/>
          </a:prstGeom>
        </p:spPr>
      </p:pic>
      <p:sp>
        <p:nvSpPr>
          <p:cNvPr id="166" name="正方形/長方形 165">
            <a:extLst>
              <a:ext uri="{FF2B5EF4-FFF2-40B4-BE49-F238E27FC236}">
                <a16:creationId xmlns:a16="http://schemas.microsoft.com/office/drawing/2014/main" id="{E4E8DEB6-0A5D-FFEE-25A1-4D3DB677C52F}"/>
              </a:ext>
            </a:extLst>
          </p:cNvPr>
          <p:cNvSpPr/>
          <p:nvPr/>
        </p:nvSpPr>
        <p:spPr>
          <a:xfrm>
            <a:off x="7560453" y="3535306"/>
            <a:ext cx="778111" cy="14606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テキスト ボックス 166">
            <a:extLst>
              <a:ext uri="{FF2B5EF4-FFF2-40B4-BE49-F238E27FC236}">
                <a16:creationId xmlns:a16="http://schemas.microsoft.com/office/drawing/2014/main" id="{AECB8F49-E347-D1ED-B248-C8DC4D0859C7}"/>
              </a:ext>
            </a:extLst>
          </p:cNvPr>
          <p:cNvSpPr txBox="1"/>
          <p:nvPr/>
        </p:nvSpPr>
        <p:spPr>
          <a:xfrm>
            <a:off x="7506781" y="3202161"/>
            <a:ext cx="1036375" cy="530915"/>
          </a:xfrm>
          <a:prstGeom prst="rect">
            <a:avLst/>
          </a:prstGeom>
          <a:noFill/>
        </p:spPr>
        <p:txBody>
          <a:bodyPr wrap="square" rtlCol="0" anchor="b">
            <a:spAutoFit/>
          </a:bodyPr>
          <a:lstStyle/>
          <a:p>
            <a:r>
              <a:rPr lang="ja-JP" altLang="en-US" sz="1050" b="1" dirty="0">
                <a:latin typeface="Meiryo" panose="020B0604030504040204" pitchFamily="34" charset="-128"/>
                <a:ea typeface="Meiryo" panose="020B0604030504040204" pitchFamily="34" charset="-128"/>
              </a:rPr>
              <a:t>実施料金</a:t>
            </a:r>
            <a:endParaRPr lang="en-US" altLang="ja-JP" sz="1050" b="1" dirty="0">
              <a:latin typeface="Meiryo" panose="020B0604030504040204" pitchFamily="34" charset="-128"/>
              <a:ea typeface="Meiryo" panose="020B0604030504040204" pitchFamily="34" charset="-128"/>
            </a:endParaRPr>
          </a:p>
          <a:p>
            <a:r>
              <a:rPr lang="en-US" altLang="ja-JP" b="1" dirty="0">
                <a:latin typeface="Meiryo" panose="020B0604030504040204" pitchFamily="34" charset="-128"/>
                <a:ea typeface="Meiryo" panose="020B0604030504040204" pitchFamily="34" charset="-128"/>
              </a:rPr>
              <a:t>50</a:t>
            </a:r>
            <a:r>
              <a:rPr lang="ja-JP" altLang="en-US" sz="1050" b="1">
                <a:latin typeface="Meiryo" panose="020B0604030504040204" pitchFamily="34" charset="-128"/>
                <a:ea typeface="Meiryo" panose="020B0604030504040204" pitchFamily="34" charset="-128"/>
              </a:rPr>
              <a:t>万</a:t>
            </a:r>
            <a:r>
              <a:rPr lang="ja-JP" altLang="en-US" sz="1050" b="1" dirty="0">
                <a:latin typeface="Meiryo" panose="020B0604030504040204" pitchFamily="34" charset="-128"/>
                <a:ea typeface="Meiryo" panose="020B0604030504040204" pitchFamily="34" charset="-128"/>
              </a:rPr>
              <a:t>円</a:t>
            </a:r>
            <a:r>
              <a:rPr lang="en-US" altLang="ja-JP" sz="1050" b="1" dirty="0">
                <a:latin typeface="Meiryo" panose="020B0604030504040204" pitchFamily="34" charset="-128"/>
                <a:ea typeface="Meiryo" panose="020B0604030504040204" pitchFamily="34" charset="-128"/>
              </a:rPr>
              <a:t>〜</a:t>
            </a:r>
            <a:endParaRPr kumimoji="1" lang="ja-JP" altLang="en-US" sz="1050" b="1" dirty="0">
              <a:latin typeface="Meiryo" panose="020B0604030504040204" pitchFamily="34" charset="-128"/>
              <a:ea typeface="Meiryo" panose="020B0604030504040204" pitchFamily="34" charset="-128"/>
            </a:endParaRPr>
          </a:p>
        </p:txBody>
      </p:sp>
      <p:pic>
        <p:nvPicPr>
          <p:cNvPr id="168" name="図 167">
            <a:extLst>
              <a:ext uri="{FF2B5EF4-FFF2-40B4-BE49-F238E27FC236}">
                <a16:creationId xmlns:a16="http://schemas.microsoft.com/office/drawing/2014/main" id="{97E4E5C4-0020-EF55-7331-B17364742A01}"/>
              </a:ext>
            </a:extLst>
          </p:cNvPr>
          <p:cNvPicPr>
            <a:picLocks noChangeAspect="1"/>
          </p:cNvPicPr>
          <p:nvPr/>
        </p:nvPicPr>
        <p:blipFill>
          <a:blip r:embed="rId6"/>
          <a:stretch>
            <a:fillRect/>
          </a:stretch>
        </p:blipFill>
        <p:spPr>
          <a:xfrm>
            <a:off x="7609685" y="4362000"/>
            <a:ext cx="550285" cy="311650"/>
          </a:xfrm>
          <a:prstGeom prst="rect">
            <a:avLst/>
          </a:prstGeom>
        </p:spPr>
      </p:pic>
      <p:grpSp>
        <p:nvGrpSpPr>
          <p:cNvPr id="169" name="グループ化 168">
            <a:extLst>
              <a:ext uri="{FF2B5EF4-FFF2-40B4-BE49-F238E27FC236}">
                <a16:creationId xmlns:a16="http://schemas.microsoft.com/office/drawing/2014/main" id="{8F9F06DE-6DA7-DF70-81C9-2FA736634FFD}"/>
              </a:ext>
            </a:extLst>
          </p:cNvPr>
          <p:cNvGrpSpPr/>
          <p:nvPr/>
        </p:nvGrpSpPr>
        <p:grpSpPr>
          <a:xfrm>
            <a:off x="8275511" y="4341858"/>
            <a:ext cx="808049" cy="362125"/>
            <a:chOff x="0" y="0"/>
            <a:chExt cx="5543751" cy="2750999"/>
          </a:xfrm>
        </p:grpSpPr>
        <p:sp>
          <p:nvSpPr>
            <p:cNvPr id="170" name="正方形/長方形 169">
              <a:extLst>
                <a:ext uri="{FF2B5EF4-FFF2-40B4-BE49-F238E27FC236}">
                  <a16:creationId xmlns:a16="http://schemas.microsoft.com/office/drawing/2014/main" id="{9769395C-1902-9A1F-36BE-D167F4994A6B}"/>
                </a:ext>
              </a:extLst>
            </p:cNvPr>
            <p:cNvSpPr/>
            <p:nvPr/>
          </p:nvSpPr>
          <p:spPr>
            <a:xfrm>
              <a:off x="855128" y="99148"/>
              <a:ext cx="3553494" cy="22602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pic>
          <p:nvPicPr>
            <p:cNvPr id="171" name="図 170">
              <a:extLst>
                <a:ext uri="{FF2B5EF4-FFF2-40B4-BE49-F238E27FC236}">
                  <a16:creationId xmlns:a16="http://schemas.microsoft.com/office/drawing/2014/main" id="{9B74978E-1B60-1663-24E9-F25B7175124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0"/>
              <a:ext cx="5543751" cy="2750999"/>
            </a:xfrm>
            <a:prstGeom prst="rect">
              <a:avLst/>
            </a:prstGeom>
          </p:spPr>
        </p:pic>
        <p:pic>
          <p:nvPicPr>
            <p:cNvPr id="172" name="図 171" descr="グラフィカル ユーザー インターフェイス, テキスト, アプリケーション&#10;&#10;自動的に生成された説明">
              <a:extLst>
                <a:ext uri="{FF2B5EF4-FFF2-40B4-BE49-F238E27FC236}">
                  <a16:creationId xmlns:a16="http://schemas.microsoft.com/office/drawing/2014/main" id="{8078E5F7-8F5B-DE87-BF6F-48D97C8BECC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53057" y="170132"/>
              <a:ext cx="2925999" cy="2199838"/>
            </a:xfrm>
            <a:prstGeom prst="rect">
              <a:avLst/>
            </a:prstGeom>
          </p:spPr>
        </p:pic>
        <p:sp>
          <p:nvSpPr>
            <p:cNvPr id="173" name="正方形/長方形 172">
              <a:extLst>
                <a:ext uri="{FF2B5EF4-FFF2-40B4-BE49-F238E27FC236}">
                  <a16:creationId xmlns:a16="http://schemas.microsoft.com/office/drawing/2014/main" id="{6D4455FD-6C65-5695-6CA6-DDF7CA0CDB34}"/>
                </a:ext>
              </a:extLst>
            </p:cNvPr>
            <p:cNvSpPr/>
            <p:nvPr/>
          </p:nvSpPr>
          <p:spPr>
            <a:xfrm>
              <a:off x="1153057" y="170132"/>
              <a:ext cx="382771" cy="2189272"/>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174" name="正方形/長方形 173">
              <a:extLst>
                <a:ext uri="{FF2B5EF4-FFF2-40B4-BE49-F238E27FC236}">
                  <a16:creationId xmlns:a16="http://schemas.microsoft.com/office/drawing/2014/main" id="{3AA0B5DA-2FA0-C669-2B7C-FC365FAE9999}"/>
                </a:ext>
              </a:extLst>
            </p:cNvPr>
            <p:cNvSpPr/>
            <p:nvPr/>
          </p:nvSpPr>
          <p:spPr>
            <a:xfrm>
              <a:off x="3696285" y="170132"/>
              <a:ext cx="382771" cy="439225"/>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175" name="正方形/長方形 174">
              <a:extLst>
                <a:ext uri="{FF2B5EF4-FFF2-40B4-BE49-F238E27FC236}">
                  <a16:creationId xmlns:a16="http://schemas.microsoft.com/office/drawing/2014/main" id="{07496D9B-0FFC-ACF3-5D6F-FD9A542E6C5A}"/>
                </a:ext>
              </a:extLst>
            </p:cNvPr>
            <p:cNvSpPr/>
            <p:nvPr/>
          </p:nvSpPr>
          <p:spPr>
            <a:xfrm>
              <a:off x="3696284" y="1287730"/>
              <a:ext cx="382771" cy="1071674"/>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176" name="正方形/長方形 175">
              <a:extLst>
                <a:ext uri="{FF2B5EF4-FFF2-40B4-BE49-F238E27FC236}">
                  <a16:creationId xmlns:a16="http://schemas.microsoft.com/office/drawing/2014/main" id="{7F505CA4-CCF0-68E1-BFB9-4104E4231A52}"/>
                </a:ext>
              </a:extLst>
            </p:cNvPr>
            <p:cNvSpPr/>
            <p:nvPr/>
          </p:nvSpPr>
          <p:spPr>
            <a:xfrm>
              <a:off x="2922562" y="628896"/>
              <a:ext cx="1156493" cy="640800"/>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183" name="正方形/長方形 182">
              <a:extLst>
                <a:ext uri="{FF2B5EF4-FFF2-40B4-BE49-F238E27FC236}">
                  <a16:creationId xmlns:a16="http://schemas.microsoft.com/office/drawing/2014/main" id="{EFBE6790-AF4B-3C04-37DB-08A74CB0D8F5}"/>
                </a:ext>
              </a:extLst>
            </p:cNvPr>
            <p:cNvSpPr/>
            <p:nvPr/>
          </p:nvSpPr>
          <p:spPr>
            <a:xfrm>
              <a:off x="1939363" y="1307271"/>
              <a:ext cx="972000" cy="110980"/>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nvGrpSpPr>
          <p:cNvPr id="184" name="グループ化 183">
            <a:extLst>
              <a:ext uri="{FF2B5EF4-FFF2-40B4-BE49-F238E27FC236}">
                <a16:creationId xmlns:a16="http://schemas.microsoft.com/office/drawing/2014/main" id="{AD2E2BE2-4537-B7EC-7972-D495FB114AFF}"/>
              </a:ext>
            </a:extLst>
          </p:cNvPr>
          <p:cNvGrpSpPr/>
          <p:nvPr/>
        </p:nvGrpSpPr>
        <p:grpSpPr>
          <a:xfrm>
            <a:off x="9011024" y="4296450"/>
            <a:ext cx="249126" cy="430761"/>
            <a:chOff x="8229675" y="-3279995"/>
            <a:chExt cx="1348650" cy="2331934"/>
          </a:xfrm>
        </p:grpSpPr>
        <p:sp>
          <p:nvSpPr>
            <p:cNvPr id="198" name="正方形/長方形 197">
              <a:extLst>
                <a:ext uri="{FF2B5EF4-FFF2-40B4-BE49-F238E27FC236}">
                  <a16:creationId xmlns:a16="http://schemas.microsoft.com/office/drawing/2014/main" id="{EB906091-FCD5-AA75-25C7-459925136980}"/>
                </a:ext>
              </a:extLst>
            </p:cNvPr>
            <p:cNvSpPr/>
            <p:nvPr/>
          </p:nvSpPr>
          <p:spPr>
            <a:xfrm>
              <a:off x="8363415" y="-3153148"/>
              <a:ext cx="1126273" cy="206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0" name="グループ化 199">
              <a:extLst>
                <a:ext uri="{FF2B5EF4-FFF2-40B4-BE49-F238E27FC236}">
                  <a16:creationId xmlns:a16="http://schemas.microsoft.com/office/drawing/2014/main" id="{AC68CFF8-E30C-90A8-2DEF-556D76A3356B}"/>
                </a:ext>
              </a:extLst>
            </p:cNvPr>
            <p:cNvGrpSpPr/>
            <p:nvPr/>
          </p:nvGrpSpPr>
          <p:grpSpPr>
            <a:xfrm>
              <a:off x="8229675" y="-3279995"/>
              <a:ext cx="1348650" cy="2331934"/>
              <a:chOff x="5473223" y="0"/>
              <a:chExt cx="1700726" cy="2888348"/>
            </a:xfrm>
          </p:grpSpPr>
          <p:pic>
            <p:nvPicPr>
              <p:cNvPr id="202" name="図 201">
                <a:extLst>
                  <a:ext uri="{FF2B5EF4-FFF2-40B4-BE49-F238E27FC236}">
                    <a16:creationId xmlns:a16="http://schemas.microsoft.com/office/drawing/2014/main" id="{A69CAA95-CCE9-E55E-62D6-8DF3527447A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473223" y="0"/>
                <a:ext cx="1700726" cy="2888348"/>
              </a:xfrm>
              <a:prstGeom prst="rect">
                <a:avLst/>
              </a:prstGeom>
            </p:spPr>
          </p:pic>
          <p:pic>
            <p:nvPicPr>
              <p:cNvPr id="204" name="図 203">
                <a:extLst>
                  <a:ext uri="{FF2B5EF4-FFF2-40B4-BE49-F238E27FC236}">
                    <a16:creationId xmlns:a16="http://schemas.microsoft.com/office/drawing/2014/main" id="{C973CC2B-4487-3FDE-0D9A-A251BF41820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662956" y="306769"/>
                <a:ext cx="1345196" cy="2274810"/>
              </a:xfrm>
              <a:prstGeom prst="rect">
                <a:avLst/>
              </a:prstGeom>
            </p:spPr>
          </p:pic>
          <p:sp>
            <p:nvSpPr>
              <p:cNvPr id="205" name="正方形/長方形 204">
                <a:extLst>
                  <a:ext uri="{FF2B5EF4-FFF2-40B4-BE49-F238E27FC236}">
                    <a16:creationId xmlns:a16="http://schemas.microsoft.com/office/drawing/2014/main" id="{5F5079D9-5BCD-ED79-B459-DE146D657317}"/>
                  </a:ext>
                </a:extLst>
              </p:cNvPr>
              <p:cNvSpPr/>
              <p:nvPr/>
            </p:nvSpPr>
            <p:spPr>
              <a:xfrm>
                <a:off x="5688039" y="729588"/>
                <a:ext cx="1294769" cy="707982"/>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sp>
        <p:nvSpPr>
          <p:cNvPr id="221" name="片側の 2 つの角を丸めた四角形 220">
            <a:extLst>
              <a:ext uri="{FF2B5EF4-FFF2-40B4-BE49-F238E27FC236}">
                <a16:creationId xmlns:a16="http://schemas.microsoft.com/office/drawing/2014/main" id="{8B73E051-5B02-0F8F-82CD-222994944E02}"/>
              </a:ext>
            </a:extLst>
          </p:cNvPr>
          <p:cNvSpPr/>
          <p:nvPr/>
        </p:nvSpPr>
        <p:spPr>
          <a:xfrm>
            <a:off x="7170323" y="5086193"/>
            <a:ext cx="2448000" cy="1394302"/>
          </a:xfrm>
          <a:prstGeom prst="round2SameRect">
            <a:avLst>
              <a:gd name="adj1" fmla="val 0"/>
              <a:gd name="adj2" fmla="val 2284"/>
            </a:avLst>
          </a:prstGeom>
          <a:solidFill>
            <a:schemeClr val="bg1"/>
          </a:solidFill>
          <a:ln>
            <a:solidFill>
              <a:schemeClr val="tx1">
                <a:lumMod val="50000"/>
                <a:lumOff val="50000"/>
              </a:schemeClr>
            </a:solidFill>
          </a:ln>
          <a:effectLst>
            <a:outerShdw blurRad="127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2" name="片側の 2 つの角を丸めた四角形 221">
            <a:extLst>
              <a:ext uri="{FF2B5EF4-FFF2-40B4-BE49-F238E27FC236}">
                <a16:creationId xmlns:a16="http://schemas.microsoft.com/office/drawing/2014/main" id="{8687DC29-2BB1-5024-01A6-1340B3767FA7}"/>
              </a:ext>
            </a:extLst>
          </p:cNvPr>
          <p:cNvSpPr/>
          <p:nvPr/>
        </p:nvSpPr>
        <p:spPr>
          <a:xfrm>
            <a:off x="7170323" y="4924486"/>
            <a:ext cx="2448001" cy="329266"/>
          </a:xfrm>
          <a:prstGeom prst="round2SameRect">
            <a:avLst>
              <a:gd name="adj1" fmla="val 10002"/>
              <a:gd name="adj2" fmla="val 0"/>
            </a:avLst>
          </a:prstGeom>
          <a:solidFill>
            <a:schemeClr val="tx1">
              <a:lumMod val="50000"/>
              <a:lumOff val="50000"/>
            </a:schemeClr>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144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600" b="1" i="0" u="none" strike="noStrike" kern="0" cap="none" spc="-150" normalizeH="0" baseline="0" noProof="0" dirty="0">
              <a:ln>
                <a:noFill/>
              </a:ln>
              <a:solidFill>
                <a:srgbClr val="FFFFFF"/>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endParaRPr>
          </a:p>
        </p:txBody>
      </p:sp>
      <p:cxnSp>
        <p:nvCxnSpPr>
          <p:cNvPr id="223" name="直線コネクタ 222">
            <a:extLst>
              <a:ext uri="{FF2B5EF4-FFF2-40B4-BE49-F238E27FC236}">
                <a16:creationId xmlns:a16="http://schemas.microsoft.com/office/drawing/2014/main" id="{89B8672A-9536-23E2-65FD-7405CA5EF598}"/>
              </a:ext>
            </a:extLst>
          </p:cNvPr>
          <p:cNvCxnSpPr>
            <a:cxnSpLocks/>
          </p:cNvCxnSpPr>
          <p:nvPr/>
        </p:nvCxnSpPr>
        <p:spPr>
          <a:xfrm>
            <a:off x="7419860" y="5637018"/>
            <a:ext cx="19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4" name="加算記号 223">
            <a:extLst>
              <a:ext uri="{FF2B5EF4-FFF2-40B4-BE49-F238E27FC236}">
                <a16:creationId xmlns:a16="http://schemas.microsoft.com/office/drawing/2014/main" id="{468B7EA9-195E-BB8C-7627-EF52FF6C37EA}"/>
              </a:ext>
            </a:extLst>
          </p:cNvPr>
          <p:cNvSpPr/>
          <p:nvPr/>
        </p:nvSpPr>
        <p:spPr>
          <a:xfrm>
            <a:off x="8211215" y="6181779"/>
            <a:ext cx="139816" cy="139816"/>
          </a:xfrm>
          <a:prstGeom prst="mathPlus">
            <a:avLst>
              <a:gd name="adj1" fmla="val 1747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片側の 2 つの角を丸めた四角形 33">
            <a:extLst>
              <a:ext uri="{FF2B5EF4-FFF2-40B4-BE49-F238E27FC236}">
                <a16:creationId xmlns:a16="http://schemas.microsoft.com/office/drawing/2014/main" id="{20BB3E1C-7FAB-6ED9-C8CB-ADBEBB371C50}"/>
              </a:ext>
            </a:extLst>
          </p:cNvPr>
          <p:cNvSpPr/>
          <p:nvPr/>
        </p:nvSpPr>
        <p:spPr>
          <a:xfrm>
            <a:off x="7168743" y="5006300"/>
            <a:ext cx="2448001" cy="271943"/>
          </a:xfrm>
          <a:prstGeom prst="round2SameRect">
            <a:avLst>
              <a:gd name="adj1" fmla="val 0"/>
              <a:gd name="adj2"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144000" rtlCol="0" anchor="t"/>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1" i="0" u="none" strike="noStrike" kern="0" cap="none" spc="-150" normalizeH="0" baseline="0" noProof="0">
                <a:ln>
                  <a:noFill/>
                </a:ln>
                <a:solidFill>
                  <a:srgbClr val="FFFFFF"/>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rPr>
              <a:t>クイック</a:t>
            </a:r>
            <a:r>
              <a:rPr kumimoji="0" lang="en-US" altLang="ja-JP" sz="1200" b="1" i="0" u="none" strike="noStrike" kern="0" cap="none" spc="-150" normalizeH="0" baseline="0" noProof="0" dirty="0">
                <a:ln>
                  <a:noFill/>
                </a:ln>
                <a:solidFill>
                  <a:srgbClr val="FFFFFF"/>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rPr>
              <a:t>  </a:t>
            </a:r>
            <a:r>
              <a:rPr kumimoji="0" lang="ja-JP" altLang="en-US" sz="1200" b="1" i="0" u="none" strike="noStrike" kern="0" cap="none" spc="-150" normalizeH="0" baseline="0" noProof="0">
                <a:ln>
                  <a:noFill/>
                </a:ln>
                <a:solidFill>
                  <a:srgbClr val="FFFFFF"/>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rPr>
              <a:t>ヤフーパッケージ</a:t>
            </a:r>
            <a:endParaRPr kumimoji="0" lang="ja-JP" altLang="en-US" sz="1200" b="1" i="0" u="none" strike="noStrike" kern="0" cap="none" spc="-150" normalizeH="0" baseline="0" noProof="0" dirty="0">
              <a:ln>
                <a:noFill/>
              </a:ln>
              <a:solidFill>
                <a:srgbClr val="FFFFFF"/>
              </a:solidFill>
              <a:effectLst>
                <a:outerShdw blurRad="50800" dist="38100" dir="2700000" algn="tl" rotWithShape="0">
                  <a:prstClr val="black">
                    <a:alpha val="40000"/>
                  </a:prstClr>
                </a:outerShdw>
              </a:effectLst>
              <a:uLnTx/>
              <a:uFillTx/>
              <a:latin typeface="Meiryo" panose="020B0604030504040204" pitchFamily="34" charset="-128"/>
              <a:ea typeface="Meiryo" panose="020B0604030504040204" pitchFamily="34" charset="-128"/>
              <a:cs typeface="Arial"/>
              <a:sym typeface="Arial"/>
            </a:endParaRPr>
          </a:p>
        </p:txBody>
      </p:sp>
      <p:sp>
        <p:nvSpPr>
          <p:cNvPr id="226" name="正方形/長方形 225">
            <a:extLst>
              <a:ext uri="{FF2B5EF4-FFF2-40B4-BE49-F238E27FC236}">
                <a16:creationId xmlns:a16="http://schemas.microsoft.com/office/drawing/2014/main" id="{EC8F5FA6-C96B-2561-556B-C04FB360EE7F}"/>
              </a:ext>
            </a:extLst>
          </p:cNvPr>
          <p:cNvSpPr/>
          <p:nvPr/>
        </p:nvSpPr>
        <p:spPr>
          <a:xfrm>
            <a:off x="8297521" y="5424733"/>
            <a:ext cx="778111" cy="14606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テキスト ボックス 226">
            <a:extLst>
              <a:ext uri="{FF2B5EF4-FFF2-40B4-BE49-F238E27FC236}">
                <a16:creationId xmlns:a16="http://schemas.microsoft.com/office/drawing/2014/main" id="{D3D5C0BB-962B-4500-68A5-2AC7E584E50A}"/>
              </a:ext>
            </a:extLst>
          </p:cNvPr>
          <p:cNvSpPr txBox="1"/>
          <p:nvPr/>
        </p:nvSpPr>
        <p:spPr>
          <a:xfrm>
            <a:off x="7605393" y="5284475"/>
            <a:ext cx="1695588" cy="369332"/>
          </a:xfrm>
          <a:prstGeom prst="rect">
            <a:avLst/>
          </a:prstGeom>
          <a:noFill/>
        </p:spPr>
        <p:txBody>
          <a:bodyPr wrap="square" rtlCol="0" anchor="b">
            <a:spAutoFit/>
          </a:bodyPr>
          <a:lstStyle/>
          <a:p>
            <a:r>
              <a:rPr lang="ja-JP" altLang="en-US" sz="1050" b="1">
                <a:latin typeface="Meiryo" panose="020B0604030504040204" pitchFamily="34" charset="-128"/>
                <a:ea typeface="Meiryo" panose="020B0604030504040204" pitchFamily="34" charset="-128"/>
              </a:rPr>
              <a:t>実施料金　</a:t>
            </a:r>
            <a:r>
              <a:rPr lang="en-US" altLang="ja-JP" b="1" dirty="0">
                <a:latin typeface="Meiryo" panose="020B0604030504040204" pitchFamily="34" charset="-128"/>
                <a:ea typeface="Meiryo" panose="020B0604030504040204" pitchFamily="34" charset="-128"/>
              </a:rPr>
              <a:t>30</a:t>
            </a:r>
            <a:r>
              <a:rPr lang="ja-JP" altLang="en-US" sz="1050" b="1">
                <a:latin typeface="Meiryo" panose="020B0604030504040204" pitchFamily="34" charset="-128"/>
                <a:ea typeface="Meiryo" panose="020B0604030504040204" pitchFamily="34" charset="-128"/>
              </a:rPr>
              <a:t>万</a:t>
            </a:r>
            <a:r>
              <a:rPr lang="ja-JP" altLang="en-US" sz="1050" b="1" dirty="0">
                <a:latin typeface="Meiryo" panose="020B0604030504040204" pitchFamily="34" charset="-128"/>
                <a:ea typeface="Meiryo" panose="020B0604030504040204" pitchFamily="34" charset="-128"/>
              </a:rPr>
              <a:t>円</a:t>
            </a:r>
            <a:r>
              <a:rPr lang="en-US" altLang="ja-JP" sz="1050" b="1" dirty="0">
                <a:latin typeface="Meiryo" panose="020B0604030504040204" pitchFamily="34" charset="-128"/>
                <a:ea typeface="Meiryo" panose="020B0604030504040204" pitchFamily="34" charset="-128"/>
              </a:rPr>
              <a:t>〜</a:t>
            </a:r>
            <a:endParaRPr kumimoji="1" lang="ja-JP" altLang="en-US" sz="1050" b="1" dirty="0">
              <a:latin typeface="Meiryo" panose="020B0604030504040204" pitchFamily="34" charset="-128"/>
              <a:ea typeface="Meiryo" panose="020B0604030504040204" pitchFamily="34" charset="-128"/>
            </a:endParaRPr>
          </a:p>
        </p:txBody>
      </p:sp>
      <p:pic>
        <p:nvPicPr>
          <p:cNvPr id="228" name="図 227">
            <a:extLst>
              <a:ext uri="{FF2B5EF4-FFF2-40B4-BE49-F238E27FC236}">
                <a16:creationId xmlns:a16="http://schemas.microsoft.com/office/drawing/2014/main" id="{61F1CC57-1A8B-703C-000B-D1328E04F0CB}"/>
              </a:ext>
            </a:extLst>
          </p:cNvPr>
          <p:cNvPicPr>
            <a:picLocks noChangeAspect="1"/>
          </p:cNvPicPr>
          <p:nvPr/>
        </p:nvPicPr>
        <p:blipFill>
          <a:blip r:embed="rId6"/>
          <a:stretch>
            <a:fillRect/>
          </a:stretch>
        </p:blipFill>
        <p:spPr>
          <a:xfrm>
            <a:off x="7609685" y="6084020"/>
            <a:ext cx="550285" cy="311650"/>
          </a:xfrm>
          <a:prstGeom prst="rect">
            <a:avLst/>
          </a:prstGeom>
        </p:spPr>
      </p:pic>
      <p:grpSp>
        <p:nvGrpSpPr>
          <p:cNvPr id="229" name="グループ化 228">
            <a:extLst>
              <a:ext uri="{FF2B5EF4-FFF2-40B4-BE49-F238E27FC236}">
                <a16:creationId xmlns:a16="http://schemas.microsoft.com/office/drawing/2014/main" id="{88173732-3C4B-D259-B7D4-474992AF3F07}"/>
              </a:ext>
            </a:extLst>
          </p:cNvPr>
          <p:cNvGrpSpPr/>
          <p:nvPr/>
        </p:nvGrpSpPr>
        <p:grpSpPr>
          <a:xfrm>
            <a:off x="9016037" y="6041113"/>
            <a:ext cx="233661" cy="404021"/>
            <a:chOff x="8229675" y="-3279995"/>
            <a:chExt cx="1348650" cy="2331934"/>
          </a:xfrm>
        </p:grpSpPr>
        <p:sp>
          <p:nvSpPr>
            <p:cNvPr id="230" name="正方形/長方形 229">
              <a:extLst>
                <a:ext uri="{FF2B5EF4-FFF2-40B4-BE49-F238E27FC236}">
                  <a16:creationId xmlns:a16="http://schemas.microsoft.com/office/drawing/2014/main" id="{95346710-9938-1984-46DC-254AE45BFFE7}"/>
                </a:ext>
              </a:extLst>
            </p:cNvPr>
            <p:cNvSpPr/>
            <p:nvPr/>
          </p:nvSpPr>
          <p:spPr>
            <a:xfrm>
              <a:off x="8363415" y="-3153148"/>
              <a:ext cx="1126273" cy="206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3" name="グループ化 232">
              <a:extLst>
                <a:ext uri="{FF2B5EF4-FFF2-40B4-BE49-F238E27FC236}">
                  <a16:creationId xmlns:a16="http://schemas.microsoft.com/office/drawing/2014/main" id="{6EB08CFD-6E88-4AF3-73FE-74F1062624A0}"/>
                </a:ext>
              </a:extLst>
            </p:cNvPr>
            <p:cNvGrpSpPr/>
            <p:nvPr/>
          </p:nvGrpSpPr>
          <p:grpSpPr>
            <a:xfrm>
              <a:off x="8229675" y="-3279995"/>
              <a:ext cx="1348650" cy="2331934"/>
              <a:chOff x="5473223" y="0"/>
              <a:chExt cx="1700726" cy="2888348"/>
            </a:xfrm>
          </p:grpSpPr>
          <p:pic>
            <p:nvPicPr>
              <p:cNvPr id="234" name="図 233">
                <a:extLst>
                  <a:ext uri="{FF2B5EF4-FFF2-40B4-BE49-F238E27FC236}">
                    <a16:creationId xmlns:a16="http://schemas.microsoft.com/office/drawing/2014/main" id="{9F662BEB-F451-6709-B01D-29A9A147BCDD}"/>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5473223" y="0"/>
                <a:ext cx="1700726" cy="2888348"/>
              </a:xfrm>
              <a:prstGeom prst="rect">
                <a:avLst/>
              </a:prstGeom>
            </p:spPr>
          </p:pic>
          <p:pic>
            <p:nvPicPr>
              <p:cNvPr id="236" name="図 235">
                <a:extLst>
                  <a:ext uri="{FF2B5EF4-FFF2-40B4-BE49-F238E27FC236}">
                    <a16:creationId xmlns:a16="http://schemas.microsoft.com/office/drawing/2014/main" id="{E5AF4E5A-6770-F765-30ED-EBFF328F186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662956" y="306769"/>
                <a:ext cx="1345196" cy="2274810"/>
              </a:xfrm>
              <a:prstGeom prst="rect">
                <a:avLst/>
              </a:prstGeom>
            </p:spPr>
          </p:pic>
          <p:sp>
            <p:nvSpPr>
              <p:cNvPr id="237" name="正方形/長方形 236">
                <a:extLst>
                  <a:ext uri="{FF2B5EF4-FFF2-40B4-BE49-F238E27FC236}">
                    <a16:creationId xmlns:a16="http://schemas.microsoft.com/office/drawing/2014/main" id="{1EEC0D6B-8F56-2A12-3FDA-45B62DB6BE89}"/>
                  </a:ext>
                </a:extLst>
              </p:cNvPr>
              <p:cNvSpPr/>
              <p:nvPr/>
            </p:nvSpPr>
            <p:spPr>
              <a:xfrm>
                <a:off x="5688039" y="729588"/>
                <a:ext cx="1294769" cy="707982"/>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grpSp>
        <p:nvGrpSpPr>
          <p:cNvPr id="238" name="グループ化 237">
            <a:extLst>
              <a:ext uri="{FF2B5EF4-FFF2-40B4-BE49-F238E27FC236}">
                <a16:creationId xmlns:a16="http://schemas.microsoft.com/office/drawing/2014/main" id="{5766A953-03C9-92FD-CB13-D60CC182D962}"/>
              </a:ext>
            </a:extLst>
          </p:cNvPr>
          <p:cNvGrpSpPr/>
          <p:nvPr/>
        </p:nvGrpSpPr>
        <p:grpSpPr>
          <a:xfrm>
            <a:off x="8305874" y="6081021"/>
            <a:ext cx="752395" cy="335188"/>
            <a:chOff x="3171665" y="-3378748"/>
            <a:chExt cx="4021414" cy="1791520"/>
          </a:xfrm>
        </p:grpSpPr>
        <p:sp>
          <p:nvSpPr>
            <p:cNvPr id="239" name="正方形/長方形 238">
              <a:extLst>
                <a:ext uri="{FF2B5EF4-FFF2-40B4-BE49-F238E27FC236}">
                  <a16:creationId xmlns:a16="http://schemas.microsoft.com/office/drawing/2014/main" id="{519ABAA9-AC7A-D135-E413-C4ACD70870A7}"/>
                </a:ext>
              </a:extLst>
            </p:cNvPr>
            <p:cNvSpPr/>
            <p:nvPr/>
          </p:nvSpPr>
          <p:spPr>
            <a:xfrm>
              <a:off x="3757961" y="-3325064"/>
              <a:ext cx="2620537" cy="15408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0" name="グループ化 239">
              <a:extLst>
                <a:ext uri="{FF2B5EF4-FFF2-40B4-BE49-F238E27FC236}">
                  <a16:creationId xmlns:a16="http://schemas.microsoft.com/office/drawing/2014/main" id="{FAE74596-483E-B776-F88D-7A6A6748AED6}"/>
                </a:ext>
              </a:extLst>
            </p:cNvPr>
            <p:cNvGrpSpPr/>
            <p:nvPr/>
          </p:nvGrpSpPr>
          <p:grpSpPr>
            <a:xfrm>
              <a:off x="3171665" y="-3378748"/>
              <a:ext cx="4021414" cy="1791520"/>
              <a:chOff x="0" y="193989"/>
              <a:chExt cx="5543751" cy="2750999"/>
            </a:xfrm>
          </p:grpSpPr>
          <p:pic>
            <p:nvPicPr>
              <p:cNvPr id="241" name="図 240">
                <a:extLst>
                  <a:ext uri="{FF2B5EF4-FFF2-40B4-BE49-F238E27FC236}">
                    <a16:creationId xmlns:a16="http://schemas.microsoft.com/office/drawing/2014/main" id="{A86B22AE-4B24-B71C-17B9-29144966DF40}"/>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0" y="193989"/>
                <a:ext cx="5543751" cy="2750999"/>
              </a:xfrm>
              <a:prstGeom prst="rect">
                <a:avLst/>
              </a:prstGeom>
            </p:spPr>
          </p:pic>
          <p:pic>
            <p:nvPicPr>
              <p:cNvPr id="242" name="図 241">
                <a:extLst>
                  <a:ext uri="{FF2B5EF4-FFF2-40B4-BE49-F238E27FC236}">
                    <a16:creationId xmlns:a16="http://schemas.microsoft.com/office/drawing/2014/main" id="{9DD88B5F-EC8B-01FA-AB10-75AF85996B5B}"/>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403476" y="388771"/>
                <a:ext cx="2419827" cy="2152534"/>
              </a:xfrm>
              <a:prstGeom prst="rect">
                <a:avLst/>
              </a:prstGeom>
            </p:spPr>
          </p:pic>
          <p:sp>
            <p:nvSpPr>
              <p:cNvPr id="243" name="正方形/長方形 242">
                <a:extLst>
                  <a:ext uri="{FF2B5EF4-FFF2-40B4-BE49-F238E27FC236}">
                    <a16:creationId xmlns:a16="http://schemas.microsoft.com/office/drawing/2014/main" id="{B32AD7C3-F179-B365-3B77-B0C8585FC167}"/>
                  </a:ext>
                </a:extLst>
              </p:cNvPr>
              <p:cNvSpPr/>
              <p:nvPr/>
            </p:nvSpPr>
            <p:spPr>
              <a:xfrm>
                <a:off x="2964433" y="899530"/>
                <a:ext cx="1152458" cy="834611"/>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pic>
        <p:nvPicPr>
          <p:cNvPr id="244" name="グラフィックス 243" descr="バッジ: チェックマーク 1 単色塗りつぶし">
            <a:extLst>
              <a:ext uri="{FF2B5EF4-FFF2-40B4-BE49-F238E27FC236}">
                <a16:creationId xmlns:a16="http://schemas.microsoft.com/office/drawing/2014/main" id="{0B78C730-0D2C-38B2-BE58-973B076326D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41071" y="5846049"/>
            <a:ext cx="164204" cy="162344"/>
          </a:xfrm>
          <a:prstGeom prst="rect">
            <a:avLst/>
          </a:prstGeom>
        </p:spPr>
      </p:pic>
      <p:sp>
        <p:nvSpPr>
          <p:cNvPr id="245" name="正方形/長方形 244">
            <a:extLst>
              <a:ext uri="{FF2B5EF4-FFF2-40B4-BE49-F238E27FC236}">
                <a16:creationId xmlns:a16="http://schemas.microsoft.com/office/drawing/2014/main" id="{B6A83AA8-1780-C670-D2D0-4147468B0321}"/>
              </a:ext>
            </a:extLst>
          </p:cNvPr>
          <p:cNvSpPr/>
          <p:nvPr/>
        </p:nvSpPr>
        <p:spPr>
          <a:xfrm>
            <a:off x="7760646" y="5676111"/>
            <a:ext cx="1672595" cy="1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600" b="1">
                <a:solidFill>
                  <a:schemeClr val="tx1"/>
                </a:solidFill>
                <a:latin typeface="Meiryo" charset="-128"/>
                <a:ea typeface="Meiryo" charset="-128"/>
                <a:cs typeface="Meiryo" charset="-128"/>
              </a:rPr>
              <a:t>静止画バナー制作（無料サービス！）</a:t>
            </a:r>
            <a:endParaRPr lang="ja-JP" altLang="en-US" sz="600" b="1" dirty="0">
              <a:solidFill>
                <a:schemeClr val="tx1"/>
              </a:solidFill>
              <a:latin typeface="Meiryo" charset="-128"/>
              <a:ea typeface="Meiryo" charset="-128"/>
              <a:cs typeface="Meiryo" charset="-128"/>
            </a:endParaRPr>
          </a:p>
        </p:txBody>
      </p:sp>
      <p:pic>
        <p:nvPicPr>
          <p:cNvPr id="246" name="グラフィックス 245" descr="バッジ: チェックマーク 1 単色塗りつぶし">
            <a:extLst>
              <a:ext uri="{FF2B5EF4-FFF2-40B4-BE49-F238E27FC236}">
                <a16:creationId xmlns:a16="http://schemas.microsoft.com/office/drawing/2014/main" id="{6DA2E525-3A44-7E47-592C-8D2CFB8AF7C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41071" y="5676200"/>
            <a:ext cx="164204" cy="162344"/>
          </a:xfrm>
          <a:prstGeom prst="rect">
            <a:avLst/>
          </a:prstGeom>
        </p:spPr>
      </p:pic>
      <p:sp>
        <p:nvSpPr>
          <p:cNvPr id="247" name="テキスト ボックス 246">
            <a:extLst>
              <a:ext uri="{FF2B5EF4-FFF2-40B4-BE49-F238E27FC236}">
                <a16:creationId xmlns:a16="http://schemas.microsoft.com/office/drawing/2014/main" id="{1BAFD9B5-E9F9-804E-5E2B-9589CE567411}"/>
              </a:ext>
            </a:extLst>
          </p:cNvPr>
          <p:cNvSpPr txBox="1"/>
          <p:nvPr/>
        </p:nvSpPr>
        <p:spPr>
          <a:xfrm>
            <a:off x="7317297" y="5640204"/>
            <a:ext cx="292388" cy="271869"/>
          </a:xfrm>
          <a:prstGeom prst="rect">
            <a:avLst/>
          </a:prstGeom>
          <a:noFill/>
        </p:spPr>
        <p:txBody>
          <a:bodyPr vert="eaVert" wrap="none" rtlCol="0">
            <a:spAutoFit/>
          </a:bodyPr>
          <a:lstStyle/>
          <a:p>
            <a:r>
              <a:rPr kumimoji="1" lang="ja-JP" altLang="en-US" sz="700" b="1" dirty="0">
                <a:latin typeface="Meiryo" panose="020B0604030504040204" pitchFamily="34" charset="-128"/>
                <a:ea typeface="Meiryo" panose="020B0604030504040204" pitchFamily="34" charset="-128"/>
              </a:rPr>
              <a:t>内容</a:t>
            </a:r>
            <a:endParaRPr kumimoji="1" lang="en-US" altLang="ja-JP" sz="700" b="1" dirty="0">
              <a:latin typeface="Meiryo" panose="020B0604030504040204" pitchFamily="34" charset="-128"/>
              <a:ea typeface="Meiryo" panose="020B0604030504040204" pitchFamily="34" charset="-128"/>
            </a:endParaRPr>
          </a:p>
        </p:txBody>
      </p:sp>
      <p:sp>
        <p:nvSpPr>
          <p:cNvPr id="248" name="正方形/長方形 247">
            <a:extLst>
              <a:ext uri="{FF2B5EF4-FFF2-40B4-BE49-F238E27FC236}">
                <a16:creationId xmlns:a16="http://schemas.microsoft.com/office/drawing/2014/main" id="{0B6E3CB4-F582-77E4-3753-E86A430ADE67}"/>
              </a:ext>
            </a:extLst>
          </p:cNvPr>
          <p:cNvSpPr/>
          <p:nvPr/>
        </p:nvSpPr>
        <p:spPr>
          <a:xfrm>
            <a:off x="7760646" y="5853359"/>
            <a:ext cx="1856097" cy="274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600" b="1">
                <a:solidFill>
                  <a:schemeClr val="tx1"/>
                </a:solidFill>
                <a:latin typeface="Meiryo" charset="-128"/>
                <a:ea typeface="Meiryo" charset="-128"/>
                <a:cs typeface="Meiryo" charset="-128"/>
              </a:rPr>
              <a:t>ヤフートップページ広告</a:t>
            </a:r>
            <a:r>
              <a:rPr lang="ja-JP" altLang="en-US" sz="400" b="1">
                <a:solidFill>
                  <a:schemeClr val="tx1"/>
                </a:solidFill>
                <a:latin typeface="Meiryo" charset="-128"/>
                <a:ea typeface="Meiryo" charset="-128"/>
                <a:cs typeface="Meiryo" charset="-128"/>
              </a:rPr>
              <a:t>（広告面：ヤフーブランドパネル）</a:t>
            </a:r>
            <a:endParaRPr lang="ja-JP" altLang="en-US" sz="600" b="1" dirty="0">
              <a:solidFill>
                <a:schemeClr val="tx1"/>
              </a:solidFill>
              <a:latin typeface="Meiryo" charset="-128"/>
              <a:ea typeface="Meiryo" charset="-128"/>
              <a:cs typeface="Meiryo" charset="-128"/>
            </a:endParaRPr>
          </a:p>
        </p:txBody>
      </p:sp>
      <p:grpSp>
        <p:nvGrpSpPr>
          <p:cNvPr id="249" name="グループ化 248">
            <a:extLst>
              <a:ext uri="{FF2B5EF4-FFF2-40B4-BE49-F238E27FC236}">
                <a16:creationId xmlns:a16="http://schemas.microsoft.com/office/drawing/2014/main" id="{9174CB8B-190C-84C2-C842-8B71C3305A8C}"/>
              </a:ext>
            </a:extLst>
          </p:cNvPr>
          <p:cNvGrpSpPr/>
          <p:nvPr/>
        </p:nvGrpSpPr>
        <p:grpSpPr>
          <a:xfrm>
            <a:off x="1975230" y="5535465"/>
            <a:ext cx="629489" cy="282104"/>
            <a:chOff x="0" y="0"/>
            <a:chExt cx="5543751" cy="2750999"/>
          </a:xfrm>
        </p:grpSpPr>
        <p:sp>
          <p:nvSpPr>
            <p:cNvPr id="250" name="正方形/長方形 249">
              <a:extLst>
                <a:ext uri="{FF2B5EF4-FFF2-40B4-BE49-F238E27FC236}">
                  <a16:creationId xmlns:a16="http://schemas.microsoft.com/office/drawing/2014/main" id="{323CD843-898D-A7AB-905F-573A541CA509}"/>
                </a:ext>
              </a:extLst>
            </p:cNvPr>
            <p:cNvSpPr/>
            <p:nvPr/>
          </p:nvSpPr>
          <p:spPr>
            <a:xfrm>
              <a:off x="855128" y="99148"/>
              <a:ext cx="3553494" cy="22602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pic>
          <p:nvPicPr>
            <p:cNvPr id="251" name="図 250">
              <a:extLst>
                <a:ext uri="{FF2B5EF4-FFF2-40B4-BE49-F238E27FC236}">
                  <a16:creationId xmlns:a16="http://schemas.microsoft.com/office/drawing/2014/main" id="{ED10FE22-F8B0-D6B9-EF4B-A7A706CF32F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0"/>
              <a:ext cx="5543751" cy="2750999"/>
            </a:xfrm>
            <a:prstGeom prst="rect">
              <a:avLst/>
            </a:prstGeom>
          </p:spPr>
        </p:pic>
        <p:pic>
          <p:nvPicPr>
            <p:cNvPr id="252" name="図 251" descr="グラフィカル ユーザー インターフェイス, テキスト, アプリケーション&#10;&#10;自動的に生成された説明">
              <a:extLst>
                <a:ext uri="{FF2B5EF4-FFF2-40B4-BE49-F238E27FC236}">
                  <a16:creationId xmlns:a16="http://schemas.microsoft.com/office/drawing/2014/main" id="{FC8E9846-D6A2-DF38-B01B-2C4FFF1E941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53057" y="170132"/>
              <a:ext cx="2925999" cy="2199838"/>
            </a:xfrm>
            <a:prstGeom prst="rect">
              <a:avLst/>
            </a:prstGeom>
          </p:spPr>
        </p:pic>
        <p:sp>
          <p:nvSpPr>
            <p:cNvPr id="253" name="正方形/長方形 252">
              <a:extLst>
                <a:ext uri="{FF2B5EF4-FFF2-40B4-BE49-F238E27FC236}">
                  <a16:creationId xmlns:a16="http://schemas.microsoft.com/office/drawing/2014/main" id="{6D0A2ED2-F47F-7227-DE8E-6A857E0EC8AC}"/>
                </a:ext>
              </a:extLst>
            </p:cNvPr>
            <p:cNvSpPr/>
            <p:nvPr/>
          </p:nvSpPr>
          <p:spPr>
            <a:xfrm>
              <a:off x="1153057" y="170132"/>
              <a:ext cx="382771" cy="2189272"/>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54" name="正方形/長方形 253">
              <a:extLst>
                <a:ext uri="{FF2B5EF4-FFF2-40B4-BE49-F238E27FC236}">
                  <a16:creationId xmlns:a16="http://schemas.microsoft.com/office/drawing/2014/main" id="{61A929FA-E0C0-9804-61FD-7BBA16D2F260}"/>
                </a:ext>
              </a:extLst>
            </p:cNvPr>
            <p:cNvSpPr/>
            <p:nvPr/>
          </p:nvSpPr>
          <p:spPr>
            <a:xfrm>
              <a:off x="3696285" y="170132"/>
              <a:ext cx="382771" cy="439225"/>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55" name="正方形/長方形 254">
              <a:extLst>
                <a:ext uri="{FF2B5EF4-FFF2-40B4-BE49-F238E27FC236}">
                  <a16:creationId xmlns:a16="http://schemas.microsoft.com/office/drawing/2014/main" id="{18B76CF8-4526-2FFC-277B-2E819950BD0B}"/>
                </a:ext>
              </a:extLst>
            </p:cNvPr>
            <p:cNvSpPr/>
            <p:nvPr/>
          </p:nvSpPr>
          <p:spPr>
            <a:xfrm>
              <a:off x="3696284" y="1287730"/>
              <a:ext cx="382771" cy="1071674"/>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56" name="正方形/長方形 255">
              <a:extLst>
                <a:ext uri="{FF2B5EF4-FFF2-40B4-BE49-F238E27FC236}">
                  <a16:creationId xmlns:a16="http://schemas.microsoft.com/office/drawing/2014/main" id="{74603648-FB58-F1FE-7E57-3A57F942E569}"/>
                </a:ext>
              </a:extLst>
            </p:cNvPr>
            <p:cNvSpPr/>
            <p:nvPr/>
          </p:nvSpPr>
          <p:spPr>
            <a:xfrm>
              <a:off x="2922562" y="628896"/>
              <a:ext cx="1156493" cy="640800"/>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57" name="正方形/長方形 256">
              <a:extLst>
                <a:ext uri="{FF2B5EF4-FFF2-40B4-BE49-F238E27FC236}">
                  <a16:creationId xmlns:a16="http://schemas.microsoft.com/office/drawing/2014/main" id="{6EB9C948-8E86-F328-9837-94C8F7F9B538}"/>
                </a:ext>
              </a:extLst>
            </p:cNvPr>
            <p:cNvSpPr/>
            <p:nvPr/>
          </p:nvSpPr>
          <p:spPr>
            <a:xfrm>
              <a:off x="1939363" y="1307271"/>
              <a:ext cx="972000" cy="110980"/>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nvGrpSpPr>
          <p:cNvPr id="258" name="グループ化 257">
            <a:extLst>
              <a:ext uri="{FF2B5EF4-FFF2-40B4-BE49-F238E27FC236}">
                <a16:creationId xmlns:a16="http://schemas.microsoft.com/office/drawing/2014/main" id="{DE18861A-50A9-2BE9-2EEE-9483D9E413C8}"/>
              </a:ext>
            </a:extLst>
          </p:cNvPr>
          <p:cNvGrpSpPr/>
          <p:nvPr/>
        </p:nvGrpSpPr>
        <p:grpSpPr>
          <a:xfrm>
            <a:off x="1294989" y="5534677"/>
            <a:ext cx="624926" cy="278402"/>
            <a:chOff x="3171665" y="-3378748"/>
            <a:chExt cx="4021414" cy="1791520"/>
          </a:xfrm>
        </p:grpSpPr>
        <p:sp>
          <p:nvSpPr>
            <p:cNvPr id="259" name="正方形/長方形 258">
              <a:extLst>
                <a:ext uri="{FF2B5EF4-FFF2-40B4-BE49-F238E27FC236}">
                  <a16:creationId xmlns:a16="http://schemas.microsoft.com/office/drawing/2014/main" id="{0460C51A-12CA-B41A-46D2-7DEEBA8166EE}"/>
                </a:ext>
              </a:extLst>
            </p:cNvPr>
            <p:cNvSpPr/>
            <p:nvPr/>
          </p:nvSpPr>
          <p:spPr>
            <a:xfrm>
              <a:off x="3757961" y="-3325064"/>
              <a:ext cx="2620537" cy="15408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0" name="グループ化 259">
              <a:extLst>
                <a:ext uri="{FF2B5EF4-FFF2-40B4-BE49-F238E27FC236}">
                  <a16:creationId xmlns:a16="http://schemas.microsoft.com/office/drawing/2014/main" id="{13517821-3A9D-8BE2-1DD1-14DC1132E836}"/>
                </a:ext>
              </a:extLst>
            </p:cNvPr>
            <p:cNvGrpSpPr/>
            <p:nvPr/>
          </p:nvGrpSpPr>
          <p:grpSpPr>
            <a:xfrm>
              <a:off x="3171665" y="-3378748"/>
              <a:ext cx="4021414" cy="1791520"/>
              <a:chOff x="0" y="193989"/>
              <a:chExt cx="5543751" cy="2750999"/>
            </a:xfrm>
          </p:grpSpPr>
          <p:pic>
            <p:nvPicPr>
              <p:cNvPr id="261" name="図 260">
                <a:extLst>
                  <a:ext uri="{FF2B5EF4-FFF2-40B4-BE49-F238E27FC236}">
                    <a16:creationId xmlns:a16="http://schemas.microsoft.com/office/drawing/2014/main" id="{189BE854-AF30-43B6-4C72-11EEA3BA16E3}"/>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0" y="193989"/>
                <a:ext cx="5543751" cy="2750999"/>
              </a:xfrm>
              <a:prstGeom prst="rect">
                <a:avLst/>
              </a:prstGeom>
            </p:spPr>
          </p:pic>
          <p:pic>
            <p:nvPicPr>
              <p:cNvPr id="262" name="図 261">
                <a:extLst>
                  <a:ext uri="{FF2B5EF4-FFF2-40B4-BE49-F238E27FC236}">
                    <a16:creationId xmlns:a16="http://schemas.microsoft.com/office/drawing/2014/main" id="{82FEBB6E-D368-4B0B-2C3C-7427E3A7ABF4}"/>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403476" y="388771"/>
                <a:ext cx="2419827" cy="2152534"/>
              </a:xfrm>
              <a:prstGeom prst="rect">
                <a:avLst/>
              </a:prstGeom>
            </p:spPr>
          </p:pic>
          <p:sp>
            <p:nvSpPr>
              <p:cNvPr id="263" name="正方形/長方形 262">
                <a:extLst>
                  <a:ext uri="{FF2B5EF4-FFF2-40B4-BE49-F238E27FC236}">
                    <a16:creationId xmlns:a16="http://schemas.microsoft.com/office/drawing/2014/main" id="{C682D789-9EC2-09D1-AD19-680D9505D734}"/>
                  </a:ext>
                </a:extLst>
              </p:cNvPr>
              <p:cNvSpPr/>
              <p:nvPr/>
            </p:nvSpPr>
            <p:spPr>
              <a:xfrm>
                <a:off x="2964433" y="899530"/>
                <a:ext cx="1152458" cy="834611"/>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grpSp>
        <p:nvGrpSpPr>
          <p:cNvPr id="264" name="グループ化 263">
            <a:extLst>
              <a:ext uri="{FF2B5EF4-FFF2-40B4-BE49-F238E27FC236}">
                <a16:creationId xmlns:a16="http://schemas.microsoft.com/office/drawing/2014/main" id="{424E1582-DBC2-C9E3-55A0-E5C83E4DE8CD}"/>
              </a:ext>
            </a:extLst>
          </p:cNvPr>
          <p:cNvGrpSpPr/>
          <p:nvPr/>
        </p:nvGrpSpPr>
        <p:grpSpPr>
          <a:xfrm>
            <a:off x="731894" y="5514522"/>
            <a:ext cx="476180" cy="303750"/>
            <a:chOff x="3602131" y="1530011"/>
            <a:chExt cx="1501088" cy="891581"/>
          </a:xfrm>
        </p:grpSpPr>
        <p:pic>
          <p:nvPicPr>
            <p:cNvPr id="265" name="図 264">
              <a:extLst>
                <a:ext uri="{FF2B5EF4-FFF2-40B4-BE49-F238E27FC236}">
                  <a16:creationId xmlns:a16="http://schemas.microsoft.com/office/drawing/2014/main" id="{E41C174F-EE39-00A2-0E34-BB1BD2B699F1}"/>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3602131" y="1530011"/>
              <a:ext cx="1501088" cy="891581"/>
            </a:xfrm>
            <a:prstGeom prst="rect">
              <a:avLst/>
            </a:prstGeom>
          </p:spPr>
        </p:pic>
        <p:grpSp>
          <p:nvGrpSpPr>
            <p:cNvPr id="266" name="グループ化 265">
              <a:extLst>
                <a:ext uri="{FF2B5EF4-FFF2-40B4-BE49-F238E27FC236}">
                  <a16:creationId xmlns:a16="http://schemas.microsoft.com/office/drawing/2014/main" id="{292CF463-813D-5892-838F-393564B6A273}"/>
                </a:ext>
              </a:extLst>
            </p:cNvPr>
            <p:cNvGrpSpPr/>
            <p:nvPr/>
          </p:nvGrpSpPr>
          <p:grpSpPr>
            <a:xfrm>
              <a:off x="4172713" y="1818548"/>
              <a:ext cx="284394" cy="284394"/>
              <a:chOff x="-2018096" y="1248528"/>
              <a:chExt cx="284394" cy="284394"/>
            </a:xfrm>
          </p:grpSpPr>
          <p:sp>
            <p:nvSpPr>
              <p:cNvPr id="267" name="円/楕円 157">
                <a:extLst>
                  <a:ext uri="{FF2B5EF4-FFF2-40B4-BE49-F238E27FC236}">
                    <a16:creationId xmlns:a16="http://schemas.microsoft.com/office/drawing/2014/main" id="{B355DE4A-91F7-8BA2-D15F-AF36C60CDBE9}"/>
                  </a:ext>
                </a:extLst>
              </p:cNvPr>
              <p:cNvSpPr/>
              <p:nvPr/>
            </p:nvSpPr>
            <p:spPr>
              <a:xfrm>
                <a:off x="-2018096" y="1248528"/>
                <a:ext cx="284394" cy="284394"/>
              </a:xfrm>
              <a:prstGeom prst="ellipse">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三角形 158">
                <a:extLst>
                  <a:ext uri="{FF2B5EF4-FFF2-40B4-BE49-F238E27FC236}">
                    <a16:creationId xmlns:a16="http://schemas.microsoft.com/office/drawing/2014/main" id="{DA86E0B1-4004-C415-B800-E7165F672A58}"/>
                  </a:ext>
                </a:extLst>
              </p:cNvPr>
              <p:cNvSpPr/>
              <p:nvPr/>
            </p:nvSpPr>
            <p:spPr>
              <a:xfrm rot="5400000">
                <a:off x="-1941069" y="1306777"/>
                <a:ext cx="185815" cy="160185"/>
              </a:xfrm>
              <a:prstGeom prst="triangle">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69" name="加算記号 268">
            <a:extLst>
              <a:ext uri="{FF2B5EF4-FFF2-40B4-BE49-F238E27FC236}">
                <a16:creationId xmlns:a16="http://schemas.microsoft.com/office/drawing/2014/main" id="{D806AEA9-96B2-3E4C-B2AB-9CBAC5100DE5}"/>
              </a:ext>
            </a:extLst>
          </p:cNvPr>
          <p:cNvSpPr/>
          <p:nvPr/>
        </p:nvSpPr>
        <p:spPr>
          <a:xfrm>
            <a:off x="1224615" y="5618658"/>
            <a:ext cx="116129" cy="116129"/>
          </a:xfrm>
          <a:prstGeom prst="mathPlus">
            <a:avLst>
              <a:gd name="adj1" fmla="val 1747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0" name="グループ化 269">
            <a:extLst>
              <a:ext uri="{FF2B5EF4-FFF2-40B4-BE49-F238E27FC236}">
                <a16:creationId xmlns:a16="http://schemas.microsoft.com/office/drawing/2014/main" id="{D8113D06-B2F1-3F45-9BF0-50B1505280EA}"/>
              </a:ext>
            </a:extLst>
          </p:cNvPr>
          <p:cNvGrpSpPr/>
          <p:nvPr/>
        </p:nvGrpSpPr>
        <p:grpSpPr>
          <a:xfrm>
            <a:off x="1854701" y="5533767"/>
            <a:ext cx="157406" cy="272169"/>
            <a:chOff x="8229675" y="-3279995"/>
            <a:chExt cx="1348650" cy="2331934"/>
          </a:xfrm>
        </p:grpSpPr>
        <p:sp>
          <p:nvSpPr>
            <p:cNvPr id="271" name="正方形/長方形 270">
              <a:extLst>
                <a:ext uri="{FF2B5EF4-FFF2-40B4-BE49-F238E27FC236}">
                  <a16:creationId xmlns:a16="http://schemas.microsoft.com/office/drawing/2014/main" id="{D6812804-E6CB-2EA0-C733-641D30611093}"/>
                </a:ext>
              </a:extLst>
            </p:cNvPr>
            <p:cNvSpPr/>
            <p:nvPr/>
          </p:nvSpPr>
          <p:spPr>
            <a:xfrm>
              <a:off x="8363415" y="-3153148"/>
              <a:ext cx="1126273" cy="206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2" name="グループ化 271">
              <a:extLst>
                <a:ext uri="{FF2B5EF4-FFF2-40B4-BE49-F238E27FC236}">
                  <a16:creationId xmlns:a16="http://schemas.microsoft.com/office/drawing/2014/main" id="{FE1B3C4B-FF1E-1DCB-1015-6C2F88D1FF09}"/>
                </a:ext>
              </a:extLst>
            </p:cNvPr>
            <p:cNvGrpSpPr/>
            <p:nvPr/>
          </p:nvGrpSpPr>
          <p:grpSpPr>
            <a:xfrm>
              <a:off x="8229675" y="-3279995"/>
              <a:ext cx="1348650" cy="2331934"/>
              <a:chOff x="5473223" y="0"/>
              <a:chExt cx="1700726" cy="2888348"/>
            </a:xfrm>
          </p:grpSpPr>
          <p:pic>
            <p:nvPicPr>
              <p:cNvPr id="273" name="図 272">
                <a:extLst>
                  <a:ext uri="{FF2B5EF4-FFF2-40B4-BE49-F238E27FC236}">
                    <a16:creationId xmlns:a16="http://schemas.microsoft.com/office/drawing/2014/main" id="{CF95FB0B-75E2-2832-19B0-8603B9DDE5B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473223" y="0"/>
                <a:ext cx="1700726" cy="2888348"/>
              </a:xfrm>
              <a:prstGeom prst="rect">
                <a:avLst/>
              </a:prstGeom>
            </p:spPr>
          </p:pic>
          <p:pic>
            <p:nvPicPr>
              <p:cNvPr id="274" name="図 273">
                <a:extLst>
                  <a:ext uri="{FF2B5EF4-FFF2-40B4-BE49-F238E27FC236}">
                    <a16:creationId xmlns:a16="http://schemas.microsoft.com/office/drawing/2014/main" id="{F45E38B1-63DB-0535-5432-F990DE5C43D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662956" y="306769"/>
                <a:ext cx="1345196" cy="2274810"/>
              </a:xfrm>
              <a:prstGeom prst="rect">
                <a:avLst/>
              </a:prstGeom>
            </p:spPr>
          </p:pic>
          <p:sp>
            <p:nvSpPr>
              <p:cNvPr id="275" name="正方形/長方形 274">
                <a:extLst>
                  <a:ext uri="{FF2B5EF4-FFF2-40B4-BE49-F238E27FC236}">
                    <a16:creationId xmlns:a16="http://schemas.microsoft.com/office/drawing/2014/main" id="{79201C54-7995-63AA-72F5-D9103E386516}"/>
                  </a:ext>
                </a:extLst>
              </p:cNvPr>
              <p:cNvSpPr/>
              <p:nvPr/>
            </p:nvSpPr>
            <p:spPr>
              <a:xfrm>
                <a:off x="5688039" y="729588"/>
                <a:ext cx="1294769" cy="707982"/>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grpSp>
        <p:nvGrpSpPr>
          <p:cNvPr id="276" name="グループ化 275">
            <a:extLst>
              <a:ext uri="{FF2B5EF4-FFF2-40B4-BE49-F238E27FC236}">
                <a16:creationId xmlns:a16="http://schemas.microsoft.com/office/drawing/2014/main" id="{00558517-EADC-E6E7-DBB4-D9F7ECFAC843}"/>
              </a:ext>
            </a:extLst>
          </p:cNvPr>
          <p:cNvGrpSpPr/>
          <p:nvPr/>
        </p:nvGrpSpPr>
        <p:grpSpPr>
          <a:xfrm>
            <a:off x="2527216" y="5498428"/>
            <a:ext cx="637662" cy="325834"/>
            <a:chOff x="5703298" y="3933701"/>
            <a:chExt cx="2881659" cy="1472477"/>
          </a:xfrm>
        </p:grpSpPr>
        <p:pic>
          <p:nvPicPr>
            <p:cNvPr id="277" name="図 276">
              <a:extLst>
                <a:ext uri="{FF2B5EF4-FFF2-40B4-BE49-F238E27FC236}">
                  <a16:creationId xmlns:a16="http://schemas.microsoft.com/office/drawing/2014/main" id="{7232CD36-A8FE-030C-D455-7EC2163F3A99}"/>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159069" y="3990558"/>
              <a:ext cx="669433" cy="669432"/>
            </a:xfrm>
            <a:prstGeom prst="rect">
              <a:avLst/>
            </a:prstGeom>
          </p:spPr>
        </p:pic>
        <p:pic>
          <p:nvPicPr>
            <p:cNvPr id="278" name="図 277">
              <a:extLst>
                <a:ext uri="{FF2B5EF4-FFF2-40B4-BE49-F238E27FC236}">
                  <a16:creationId xmlns:a16="http://schemas.microsoft.com/office/drawing/2014/main" id="{2965737E-FA1A-52E1-5AB8-096442E5F0FC}"/>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rot="1555255">
              <a:off x="6390301" y="3933701"/>
              <a:ext cx="765065" cy="765066"/>
            </a:xfrm>
            <a:prstGeom prst="rect">
              <a:avLst/>
            </a:prstGeom>
          </p:spPr>
        </p:pic>
        <p:pic>
          <p:nvPicPr>
            <p:cNvPr id="279" name="図 278">
              <a:extLst>
                <a:ext uri="{FF2B5EF4-FFF2-40B4-BE49-F238E27FC236}">
                  <a16:creationId xmlns:a16="http://schemas.microsoft.com/office/drawing/2014/main" id="{8AE69114-BD9F-4561-92E8-B19E63C6C19B}"/>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rot="1468462">
              <a:off x="7819892" y="3939776"/>
              <a:ext cx="765065" cy="765066"/>
            </a:xfrm>
            <a:prstGeom prst="rect">
              <a:avLst/>
            </a:prstGeom>
          </p:spPr>
        </p:pic>
        <p:pic>
          <p:nvPicPr>
            <p:cNvPr id="280" name="図 279">
              <a:extLst>
                <a:ext uri="{FF2B5EF4-FFF2-40B4-BE49-F238E27FC236}">
                  <a16:creationId xmlns:a16="http://schemas.microsoft.com/office/drawing/2014/main" id="{958D9DCA-0822-1166-DA01-10C20A7747EC}"/>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rot="21132852">
              <a:off x="6764442" y="4688929"/>
              <a:ext cx="717250" cy="717249"/>
            </a:xfrm>
            <a:prstGeom prst="rect">
              <a:avLst/>
            </a:prstGeom>
          </p:spPr>
        </p:pic>
        <p:sp>
          <p:nvSpPr>
            <p:cNvPr id="281" name="角丸四角形 95">
              <a:extLst>
                <a:ext uri="{FF2B5EF4-FFF2-40B4-BE49-F238E27FC236}">
                  <a16:creationId xmlns:a16="http://schemas.microsoft.com/office/drawing/2014/main" id="{328559CE-7FD9-61E6-F208-B396EEF3734F}"/>
                </a:ext>
              </a:extLst>
            </p:cNvPr>
            <p:cNvSpPr/>
            <p:nvPr/>
          </p:nvSpPr>
          <p:spPr>
            <a:xfrm>
              <a:off x="5703298" y="3996154"/>
              <a:ext cx="662899" cy="662899"/>
            </a:xfrm>
            <a:prstGeom prst="roundRect">
              <a:avLst>
                <a:gd name="adj" fmla="val 24864"/>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2" name="Picture 2" descr="TVer - Wikipedia">
              <a:extLst>
                <a:ext uri="{FF2B5EF4-FFF2-40B4-BE49-F238E27FC236}">
                  <a16:creationId xmlns:a16="http://schemas.microsoft.com/office/drawing/2014/main" id="{D96043EA-D7A0-959F-0708-A3F309B3CE24}"/>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5763236" y="4178037"/>
              <a:ext cx="563818" cy="292753"/>
            </a:xfrm>
            <a:prstGeom prst="rect">
              <a:avLst/>
            </a:prstGeom>
            <a:noFill/>
            <a:extLst>
              <a:ext uri="{909E8E84-426E-40DD-AFC4-6F175D3DCCD1}">
                <a14:hiddenFill xmlns:a14="http://schemas.microsoft.com/office/drawing/2010/main">
                  <a:solidFill>
                    <a:srgbClr val="FFFFFF"/>
                  </a:solidFill>
                </a14:hiddenFill>
              </a:ext>
            </a:extLst>
          </p:spPr>
        </p:pic>
        <p:pic>
          <p:nvPicPr>
            <p:cNvPr id="283" name="Picture 4" descr="X」のロゴ、そういえばアレに似てない？ - ITmedia NEWS">
              <a:extLst>
                <a:ext uri="{FF2B5EF4-FFF2-40B4-BE49-F238E27FC236}">
                  <a16:creationId xmlns:a16="http://schemas.microsoft.com/office/drawing/2014/main" id="{969A7E80-79E9-871A-3D9A-E1DAAB2AB57D}"/>
                </a:ext>
              </a:extLst>
            </p:cNvPr>
            <p:cNvPicPr>
              <a:picLocks noChangeAspect="1" noChangeArrowheads="1"/>
            </p:cNvPicPr>
            <p:nvPr/>
          </p:nvPicPr>
          <p:blipFill rotWithShape="1">
            <a:blip r:embed="rId23" cstate="print">
              <a:extLst>
                <a:ext uri="{28A0092B-C50C-407E-A947-70E740481C1C}">
                  <a14:useLocalDpi xmlns:a14="http://schemas.microsoft.com/office/drawing/2010/main"/>
                </a:ext>
              </a:extLst>
            </a:blip>
            <a:srcRect/>
            <a:stretch/>
          </p:blipFill>
          <p:spPr bwMode="auto">
            <a:xfrm>
              <a:off x="6075895" y="4715267"/>
              <a:ext cx="643270" cy="669432"/>
            </a:xfrm>
            <a:prstGeom prst="roundRect">
              <a:avLst>
                <a:gd name="adj" fmla="val 28513"/>
              </a:avLst>
            </a:prstGeom>
            <a:noFill/>
            <a:extLst>
              <a:ext uri="{909E8E84-426E-40DD-AFC4-6F175D3DCCD1}">
                <a14:hiddenFill xmlns:a14="http://schemas.microsoft.com/office/drawing/2010/main">
                  <a:solidFill>
                    <a:srgbClr val="FFFFFF"/>
                  </a:solidFill>
                </a14:hiddenFill>
              </a:ext>
            </a:extLst>
          </p:spPr>
        </p:pic>
        <p:pic>
          <p:nvPicPr>
            <p:cNvPr id="284" name="図 283">
              <a:extLst>
                <a:ext uri="{FF2B5EF4-FFF2-40B4-BE49-F238E27FC236}">
                  <a16:creationId xmlns:a16="http://schemas.microsoft.com/office/drawing/2014/main" id="{E035B125-866D-B9A9-2651-0EED773AF6E9}"/>
                </a:ext>
              </a:extLst>
            </p:cNvPr>
            <p:cNvPicPr>
              <a:picLocks noChangeAspect="1"/>
            </p:cNvPicPr>
            <p:nvPr/>
          </p:nvPicPr>
          <p:blipFill rotWithShape="1">
            <a:blip r:embed="rId24" cstate="print">
              <a:clrChange>
                <a:clrFrom>
                  <a:srgbClr val="F8F8F8"/>
                </a:clrFrom>
                <a:clrTo>
                  <a:srgbClr val="F8F8F8">
                    <a:alpha val="0"/>
                  </a:srgbClr>
                </a:clrTo>
              </a:clrChange>
              <a:extLst>
                <a:ext uri="{28A0092B-C50C-407E-A947-70E740481C1C}">
                  <a14:useLocalDpi xmlns:a14="http://schemas.microsoft.com/office/drawing/2010/main"/>
                </a:ext>
              </a:extLst>
            </a:blip>
            <a:srcRect/>
            <a:stretch/>
          </p:blipFill>
          <p:spPr>
            <a:xfrm>
              <a:off x="7482612" y="4696149"/>
              <a:ext cx="710463" cy="684000"/>
            </a:xfrm>
            <a:prstGeom prst="rect">
              <a:avLst/>
            </a:prstGeom>
          </p:spPr>
        </p:pic>
      </p:grpSp>
      <p:grpSp>
        <p:nvGrpSpPr>
          <p:cNvPr id="285" name="グループ化 284">
            <a:extLst>
              <a:ext uri="{FF2B5EF4-FFF2-40B4-BE49-F238E27FC236}">
                <a16:creationId xmlns:a16="http://schemas.microsoft.com/office/drawing/2014/main" id="{DD726965-9F68-990A-C4B9-D942EC6C8CD3}"/>
              </a:ext>
            </a:extLst>
          </p:cNvPr>
          <p:cNvGrpSpPr/>
          <p:nvPr/>
        </p:nvGrpSpPr>
        <p:grpSpPr>
          <a:xfrm>
            <a:off x="3825414" y="5514522"/>
            <a:ext cx="2217449" cy="341429"/>
            <a:chOff x="3950777" y="6472432"/>
            <a:chExt cx="2217449" cy="341429"/>
          </a:xfrm>
        </p:grpSpPr>
        <p:pic>
          <p:nvPicPr>
            <p:cNvPr id="286" name="図 285">
              <a:extLst>
                <a:ext uri="{FF2B5EF4-FFF2-40B4-BE49-F238E27FC236}">
                  <a16:creationId xmlns:a16="http://schemas.microsoft.com/office/drawing/2014/main" id="{4F3FC0DC-4566-1538-1BA1-29EB9DB75546}"/>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5784815" y="6495436"/>
              <a:ext cx="383411" cy="318425"/>
            </a:xfrm>
            <a:prstGeom prst="rect">
              <a:avLst/>
            </a:prstGeom>
          </p:spPr>
        </p:pic>
        <p:grpSp>
          <p:nvGrpSpPr>
            <p:cNvPr id="287" name="グループ化 286">
              <a:extLst>
                <a:ext uri="{FF2B5EF4-FFF2-40B4-BE49-F238E27FC236}">
                  <a16:creationId xmlns:a16="http://schemas.microsoft.com/office/drawing/2014/main" id="{3B59B0AE-B4CC-5339-BC49-9A501E5DA6C6}"/>
                </a:ext>
              </a:extLst>
            </p:cNvPr>
            <p:cNvGrpSpPr/>
            <p:nvPr/>
          </p:nvGrpSpPr>
          <p:grpSpPr>
            <a:xfrm>
              <a:off x="5194113" y="6493375"/>
              <a:ext cx="629489" cy="282104"/>
              <a:chOff x="0" y="0"/>
              <a:chExt cx="5543751" cy="2750999"/>
            </a:xfrm>
          </p:grpSpPr>
          <p:sp>
            <p:nvSpPr>
              <p:cNvPr id="306" name="正方形/長方形 305">
                <a:extLst>
                  <a:ext uri="{FF2B5EF4-FFF2-40B4-BE49-F238E27FC236}">
                    <a16:creationId xmlns:a16="http://schemas.microsoft.com/office/drawing/2014/main" id="{6B13BC41-59A6-EE9E-F5C1-84DE937A2DD5}"/>
                  </a:ext>
                </a:extLst>
              </p:cNvPr>
              <p:cNvSpPr/>
              <p:nvPr/>
            </p:nvSpPr>
            <p:spPr>
              <a:xfrm>
                <a:off x="855128" y="99148"/>
                <a:ext cx="3553494" cy="22602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pic>
            <p:nvPicPr>
              <p:cNvPr id="307" name="図 306">
                <a:extLst>
                  <a:ext uri="{FF2B5EF4-FFF2-40B4-BE49-F238E27FC236}">
                    <a16:creationId xmlns:a16="http://schemas.microsoft.com/office/drawing/2014/main" id="{7C395DAD-DDD1-43D3-7063-45BD74B534E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0"/>
                <a:ext cx="5543751" cy="2750999"/>
              </a:xfrm>
              <a:prstGeom prst="rect">
                <a:avLst/>
              </a:prstGeom>
            </p:spPr>
          </p:pic>
          <p:pic>
            <p:nvPicPr>
              <p:cNvPr id="308" name="図 307" descr="グラフィカル ユーザー インターフェイス, テキスト, アプリケーション&#10;&#10;自動的に生成された説明">
                <a:extLst>
                  <a:ext uri="{FF2B5EF4-FFF2-40B4-BE49-F238E27FC236}">
                    <a16:creationId xmlns:a16="http://schemas.microsoft.com/office/drawing/2014/main" id="{1E51EC36-F4A5-7319-AAAD-85A4F670C8D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53057" y="170132"/>
                <a:ext cx="2925999" cy="2199838"/>
              </a:xfrm>
              <a:prstGeom prst="rect">
                <a:avLst/>
              </a:prstGeom>
            </p:spPr>
          </p:pic>
          <p:sp>
            <p:nvSpPr>
              <p:cNvPr id="309" name="正方形/長方形 308">
                <a:extLst>
                  <a:ext uri="{FF2B5EF4-FFF2-40B4-BE49-F238E27FC236}">
                    <a16:creationId xmlns:a16="http://schemas.microsoft.com/office/drawing/2014/main" id="{28CCD652-0777-8317-E1BC-383DBEFC4995}"/>
                  </a:ext>
                </a:extLst>
              </p:cNvPr>
              <p:cNvSpPr/>
              <p:nvPr/>
            </p:nvSpPr>
            <p:spPr>
              <a:xfrm>
                <a:off x="1153057" y="170132"/>
                <a:ext cx="382771" cy="2189272"/>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310" name="正方形/長方形 309">
                <a:extLst>
                  <a:ext uri="{FF2B5EF4-FFF2-40B4-BE49-F238E27FC236}">
                    <a16:creationId xmlns:a16="http://schemas.microsoft.com/office/drawing/2014/main" id="{F42415FC-58D1-69C8-47FE-17D0B4AECAEA}"/>
                  </a:ext>
                </a:extLst>
              </p:cNvPr>
              <p:cNvSpPr/>
              <p:nvPr/>
            </p:nvSpPr>
            <p:spPr>
              <a:xfrm>
                <a:off x="3696285" y="170132"/>
                <a:ext cx="382771" cy="439225"/>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311" name="正方形/長方形 310">
                <a:extLst>
                  <a:ext uri="{FF2B5EF4-FFF2-40B4-BE49-F238E27FC236}">
                    <a16:creationId xmlns:a16="http://schemas.microsoft.com/office/drawing/2014/main" id="{CD3C93BB-6E92-46A4-5160-29316A53F798}"/>
                  </a:ext>
                </a:extLst>
              </p:cNvPr>
              <p:cNvSpPr/>
              <p:nvPr/>
            </p:nvSpPr>
            <p:spPr>
              <a:xfrm>
                <a:off x="3696284" y="1287730"/>
                <a:ext cx="382771" cy="1071674"/>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312" name="正方形/長方形 311">
                <a:extLst>
                  <a:ext uri="{FF2B5EF4-FFF2-40B4-BE49-F238E27FC236}">
                    <a16:creationId xmlns:a16="http://schemas.microsoft.com/office/drawing/2014/main" id="{9F211A87-6C56-9CF9-CF37-0E49F6DD564F}"/>
                  </a:ext>
                </a:extLst>
              </p:cNvPr>
              <p:cNvSpPr/>
              <p:nvPr/>
            </p:nvSpPr>
            <p:spPr>
              <a:xfrm>
                <a:off x="2922562" y="628896"/>
                <a:ext cx="1156493" cy="640800"/>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313" name="正方形/長方形 312">
                <a:extLst>
                  <a:ext uri="{FF2B5EF4-FFF2-40B4-BE49-F238E27FC236}">
                    <a16:creationId xmlns:a16="http://schemas.microsoft.com/office/drawing/2014/main" id="{E545C910-A273-2D95-E6A6-C417ED463FA3}"/>
                  </a:ext>
                </a:extLst>
              </p:cNvPr>
              <p:cNvSpPr/>
              <p:nvPr/>
            </p:nvSpPr>
            <p:spPr>
              <a:xfrm>
                <a:off x="1939363" y="1307271"/>
                <a:ext cx="972000" cy="110980"/>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nvGrpSpPr>
            <p:cNvPr id="288" name="グループ化 287">
              <a:extLst>
                <a:ext uri="{FF2B5EF4-FFF2-40B4-BE49-F238E27FC236}">
                  <a16:creationId xmlns:a16="http://schemas.microsoft.com/office/drawing/2014/main" id="{39A9684C-FBE9-A85D-47C3-66F0AE3B1B8C}"/>
                </a:ext>
              </a:extLst>
            </p:cNvPr>
            <p:cNvGrpSpPr/>
            <p:nvPr/>
          </p:nvGrpSpPr>
          <p:grpSpPr>
            <a:xfrm>
              <a:off x="4513872" y="6492587"/>
              <a:ext cx="624926" cy="278402"/>
              <a:chOff x="3171665" y="-3378748"/>
              <a:chExt cx="4021414" cy="1791520"/>
            </a:xfrm>
          </p:grpSpPr>
          <p:sp>
            <p:nvSpPr>
              <p:cNvPr id="301" name="正方形/長方形 300">
                <a:extLst>
                  <a:ext uri="{FF2B5EF4-FFF2-40B4-BE49-F238E27FC236}">
                    <a16:creationId xmlns:a16="http://schemas.microsoft.com/office/drawing/2014/main" id="{59FD3A17-A692-9CBE-F599-69F2D9EB0C77}"/>
                  </a:ext>
                </a:extLst>
              </p:cNvPr>
              <p:cNvSpPr/>
              <p:nvPr/>
            </p:nvSpPr>
            <p:spPr>
              <a:xfrm>
                <a:off x="3757961" y="-3325064"/>
                <a:ext cx="2620537" cy="15408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2" name="グループ化 301">
                <a:extLst>
                  <a:ext uri="{FF2B5EF4-FFF2-40B4-BE49-F238E27FC236}">
                    <a16:creationId xmlns:a16="http://schemas.microsoft.com/office/drawing/2014/main" id="{8E276C80-5516-4330-D738-FE87816046DE}"/>
                  </a:ext>
                </a:extLst>
              </p:cNvPr>
              <p:cNvGrpSpPr/>
              <p:nvPr/>
            </p:nvGrpSpPr>
            <p:grpSpPr>
              <a:xfrm>
                <a:off x="3171665" y="-3378748"/>
                <a:ext cx="4021414" cy="1791520"/>
                <a:chOff x="0" y="193989"/>
                <a:chExt cx="5543751" cy="2750999"/>
              </a:xfrm>
            </p:grpSpPr>
            <p:pic>
              <p:nvPicPr>
                <p:cNvPr id="303" name="図 302">
                  <a:extLst>
                    <a:ext uri="{FF2B5EF4-FFF2-40B4-BE49-F238E27FC236}">
                      <a16:creationId xmlns:a16="http://schemas.microsoft.com/office/drawing/2014/main" id="{F46D325B-58B2-DBC3-0EDF-06A0922C912D}"/>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0" y="193989"/>
                  <a:ext cx="5543751" cy="2750999"/>
                </a:xfrm>
                <a:prstGeom prst="rect">
                  <a:avLst/>
                </a:prstGeom>
              </p:spPr>
            </p:pic>
            <p:pic>
              <p:nvPicPr>
                <p:cNvPr id="304" name="図 303">
                  <a:extLst>
                    <a:ext uri="{FF2B5EF4-FFF2-40B4-BE49-F238E27FC236}">
                      <a16:creationId xmlns:a16="http://schemas.microsoft.com/office/drawing/2014/main" id="{94E1450D-7721-F980-D96E-538F4A344AD9}"/>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403476" y="388771"/>
                  <a:ext cx="2419827" cy="2152534"/>
                </a:xfrm>
                <a:prstGeom prst="rect">
                  <a:avLst/>
                </a:prstGeom>
              </p:spPr>
            </p:pic>
            <p:sp>
              <p:nvSpPr>
                <p:cNvPr id="305" name="正方形/長方形 304">
                  <a:extLst>
                    <a:ext uri="{FF2B5EF4-FFF2-40B4-BE49-F238E27FC236}">
                      <a16:creationId xmlns:a16="http://schemas.microsoft.com/office/drawing/2014/main" id="{D464A893-8A6B-0F06-77B7-E82E7EECCE44}"/>
                    </a:ext>
                  </a:extLst>
                </p:cNvPr>
                <p:cNvSpPr/>
                <p:nvPr/>
              </p:nvSpPr>
              <p:spPr>
                <a:xfrm>
                  <a:off x="2964433" y="899530"/>
                  <a:ext cx="1152458" cy="834611"/>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grpSp>
          <p:nvGrpSpPr>
            <p:cNvPr id="289" name="グループ化 288">
              <a:extLst>
                <a:ext uri="{FF2B5EF4-FFF2-40B4-BE49-F238E27FC236}">
                  <a16:creationId xmlns:a16="http://schemas.microsoft.com/office/drawing/2014/main" id="{227861C2-E31C-3733-B038-957C1BAA05FD}"/>
                </a:ext>
              </a:extLst>
            </p:cNvPr>
            <p:cNvGrpSpPr/>
            <p:nvPr/>
          </p:nvGrpSpPr>
          <p:grpSpPr>
            <a:xfrm>
              <a:off x="3950777" y="6472432"/>
              <a:ext cx="476180" cy="303750"/>
              <a:chOff x="3602131" y="1530011"/>
              <a:chExt cx="1501088" cy="891581"/>
            </a:xfrm>
          </p:grpSpPr>
          <p:pic>
            <p:nvPicPr>
              <p:cNvPr id="297" name="図 296">
                <a:extLst>
                  <a:ext uri="{FF2B5EF4-FFF2-40B4-BE49-F238E27FC236}">
                    <a16:creationId xmlns:a16="http://schemas.microsoft.com/office/drawing/2014/main" id="{CD0F4619-153A-5C4A-CC80-221F6DCCE8B0}"/>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3602131" y="1530011"/>
                <a:ext cx="1501088" cy="891581"/>
              </a:xfrm>
              <a:prstGeom prst="rect">
                <a:avLst/>
              </a:prstGeom>
            </p:spPr>
          </p:pic>
          <p:grpSp>
            <p:nvGrpSpPr>
              <p:cNvPr id="298" name="グループ化 297">
                <a:extLst>
                  <a:ext uri="{FF2B5EF4-FFF2-40B4-BE49-F238E27FC236}">
                    <a16:creationId xmlns:a16="http://schemas.microsoft.com/office/drawing/2014/main" id="{2141C42D-1186-DC47-26AA-BB1AF44113F3}"/>
                  </a:ext>
                </a:extLst>
              </p:cNvPr>
              <p:cNvGrpSpPr/>
              <p:nvPr/>
            </p:nvGrpSpPr>
            <p:grpSpPr>
              <a:xfrm>
                <a:off x="4172713" y="1818548"/>
                <a:ext cx="284394" cy="284394"/>
                <a:chOff x="-2018096" y="1248528"/>
                <a:chExt cx="284394" cy="284394"/>
              </a:xfrm>
            </p:grpSpPr>
            <p:sp>
              <p:nvSpPr>
                <p:cNvPr id="299" name="円/楕円 157">
                  <a:extLst>
                    <a:ext uri="{FF2B5EF4-FFF2-40B4-BE49-F238E27FC236}">
                      <a16:creationId xmlns:a16="http://schemas.microsoft.com/office/drawing/2014/main" id="{3EB8E92F-286D-A79F-3E48-4B3D9E122D59}"/>
                    </a:ext>
                  </a:extLst>
                </p:cNvPr>
                <p:cNvSpPr/>
                <p:nvPr/>
              </p:nvSpPr>
              <p:spPr>
                <a:xfrm>
                  <a:off x="-2018096" y="1248528"/>
                  <a:ext cx="284394" cy="284394"/>
                </a:xfrm>
                <a:prstGeom prst="ellipse">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三角形 158">
                  <a:extLst>
                    <a:ext uri="{FF2B5EF4-FFF2-40B4-BE49-F238E27FC236}">
                      <a16:creationId xmlns:a16="http://schemas.microsoft.com/office/drawing/2014/main" id="{5D5600DA-A1A8-B956-5B76-059CB4417AEA}"/>
                    </a:ext>
                  </a:extLst>
                </p:cNvPr>
                <p:cNvSpPr/>
                <p:nvPr/>
              </p:nvSpPr>
              <p:spPr>
                <a:xfrm rot="5400000">
                  <a:off x="-1941069" y="1306777"/>
                  <a:ext cx="185815" cy="160185"/>
                </a:xfrm>
                <a:prstGeom prst="triangle">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90" name="加算記号 289">
              <a:extLst>
                <a:ext uri="{FF2B5EF4-FFF2-40B4-BE49-F238E27FC236}">
                  <a16:creationId xmlns:a16="http://schemas.microsoft.com/office/drawing/2014/main" id="{64AF26EB-8FD6-5488-7529-CE03E4E4B74B}"/>
                </a:ext>
              </a:extLst>
            </p:cNvPr>
            <p:cNvSpPr/>
            <p:nvPr/>
          </p:nvSpPr>
          <p:spPr>
            <a:xfrm>
              <a:off x="4443498" y="6576568"/>
              <a:ext cx="116129" cy="116129"/>
            </a:xfrm>
            <a:prstGeom prst="mathPlus">
              <a:avLst>
                <a:gd name="adj1" fmla="val 1747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1" name="グループ化 290">
              <a:extLst>
                <a:ext uri="{FF2B5EF4-FFF2-40B4-BE49-F238E27FC236}">
                  <a16:creationId xmlns:a16="http://schemas.microsoft.com/office/drawing/2014/main" id="{5A9E901E-C04A-C41A-7033-69A5212ADCEE}"/>
                </a:ext>
              </a:extLst>
            </p:cNvPr>
            <p:cNvGrpSpPr/>
            <p:nvPr/>
          </p:nvGrpSpPr>
          <p:grpSpPr>
            <a:xfrm>
              <a:off x="5073584" y="6491677"/>
              <a:ext cx="157406" cy="272169"/>
              <a:chOff x="8229675" y="-3279995"/>
              <a:chExt cx="1348650" cy="2331934"/>
            </a:xfrm>
          </p:grpSpPr>
          <p:sp>
            <p:nvSpPr>
              <p:cNvPr id="292" name="正方形/長方形 291">
                <a:extLst>
                  <a:ext uri="{FF2B5EF4-FFF2-40B4-BE49-F238E27FC236}">
                    <a16:creationId xmlns:a16="http://schemas.microsoft.com/office/drawing/2014/main" id="{BACAB675-F9EB-51E9-6E41-A13C4F669088}"/>
                  </a:ext>
                </a:extLst>
              </p:cNvPr>
              <p:cNvSpPr/>
              <p:nvPr/>
            </p:nvSpPr>
            <p:spPr>
              <a:xfrm>
                <a:off x="8363415" y="-3153148"/>
                <a:ext cx="1126273" cy="206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3" name="グループ化 292">
                <a:extLst>
                  <a:ext uri="{FF2B5EF4-FFF2-40B4-BE49-F238E27FC236}">
                    <a16:creationId xmlns:a16="http://schemas.microsoft.com/office/drawing/2014/main" id="{476B1FBE-97AF-89F6-6125-864E36546166}"/>
                  </a:ext>
                </a:extLst>
              </p:cNvPr>
              <p:cNvGrpSpPr/>
              <p:nvPr/>
            </p:nvGrpSpPr>
            <p:grpSpPr>
              <a:xfrm>
                <a:off x="8229675" y="-3279995"/>
                <a:ext cx="1348650" cy="2331934"/>
                <a:chOff x="5473223" y="0"/>
                <a:chExt cx="1700726" cy="2888348"/>
              </a:xfrm>
            </p:grpSpPr>
            <p:pic>
              <p:nvPicPr>
                <p:cNvPr id="294" name="図 293">
                  <a:extLst>
                    <a:ext uri="{FF2B5EF4-FFF2-40B4-BE49-F238E27FC236}">
                      <a16:creationId xmlns:a16="http://schemas.microsoft.com/office/drawing/2014/main" id="{35161A2E-DD55-0AE2-BF00-417326B9F1EE}"/>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473223" y="0"/>
                  <a:ext cx="1700726" cy="2888348"/>
                </a:xfrm>
                <a:prstGeom prst="rect">
                  <a:avLst/>
                </a:prstGeom>
              </p:spPr>
            </p:pic>
            <p:pic>
              <p:nvPicPr>
                <p:cNvPr id="295" name="図 294">
                  <a:extLst>
                    <a:ext uri="{FF2B5EF4-FFF2-40B4-BE49-F238E27FC236}">
                      <a16:creationId xmlns:a16="http://schemas.microsoft.com/office/drawing/2014/main" id="{E959FD80-B0E2-95E2-FB70-F23878B03D5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662956" y="306769"/>
                  <a:ext cx="1345196" cy="2274810"/>
                </a:xfrm>
                <a:prstGeom prst="rect">
                  <a:avLst/>
                </a:prstGeom>
              </p:spPr>
            </p:pic>
            <p:sp>
              <p:nvSpPr>
                <p:cNvPr id="296" name="正方形/長方形 295">
                  <a:extLst>
                    <a:ext uri="{FF2B5EF4-FFF2-40B4-BE49-F238E27FC236}">
                      <a16:creationId xmlns:a16="http://schemas.microsoft.com/office/drawing/2014/main" id="{C18DF6C6-8A28-A329-FA8E-AECEC6182792}"/>
                    </a:ext>
                  </a:extLst>
                </p:cNvPr>
                <p:cNvSpPr/>
                <p:nvPr/>
              </p:nvSpPr>
              <p:spPr>
                <a:xfrm>
                  <a:off x="5688039" y="729588"/>
                  <a:ext cx="1294769" cy="707982"/>
                </a:xfrm>
                <a:prstGeom prst="rect">
                  <a:avLst/>
                </a:prstGeom>
                <a:pattFill prst="dkDnDiag">
                  <a:fgClr>
                    <a:srgbClr val="FF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grpSp>
      </p:grpSp>
      <p:pic>
        <p:nvPicPr>
          <p:cNvPr id="3" name="図 2">
            <a:extLst>
              <a:ext uri="{FF2B5EF4-FFF2-40B4-BE49-F238E27FC236}">
                <a16:creationId xmlns:a16="http://schemas.microsoft.com/office/drawing/2014/main" id="{7A66961E-DED8-E6BF-8B76-DE59E581595A}"/>
              </a:ext>
            </a:extLst>
          </p:cNvPr>
          <p:cNvPicPr>
            <a:picLocks noChangeAspect="1"/>
          </p:cNvPicPr>
          <p:nvPr/>
        </p:nvPicPr>
        <p:blipFill>
          <a:blip r:embed="rId26"/>
          <a:stretch>
            <a:fillRect/>
          </a:stretch>
        </p:blipFill>
        <p:spPr>
          <a:xfrm>
            <a:off x="987895" y="2339457"/>
            <a:ext cx="1851292" cy="1281664"/>
          </a:xfrm>
          <a:prstGeom prst="rect">
            <a:avLst/>
          </a:prstGeom>
        </p:spPr>
      </p:pic>
      <p:pic>
        <p:nvPicPr>
          <p:cNvPr id="5" name="図 4">
            <a:extLst>
              <a:ext uri="{FF2B5EF4-FFF2-40B4-BE49-F238E27FC236}">
                <a16:creationId xmlns:a16="http://schemas.microsoft.com/office/drawing/2014/main" id="{B5DADE24-7ACE-A1A1-FD23-9995B7347C27}"/>
              </a:ext>
            </a:extLst>
          </p:cNvPr>
          <p:cNvPicPr>
            <a:picLocks noChangeAspect="1"/>
          </p:cNvPicPr>
          <p:nvPr/>
        </p:nvPicPr>
        <p:blipFill>
          <a:blip r:embed="rId27"/>
          <a:stretch>
            <a:fillRect/>
          </a:stretch>
        </p:blipFill>
        <p:spPr>
          <a:xfrm>
            <a:off x="4015195" y="2339457"/>
            <a:ext cx="1828716" cy="1264024"/>
          </a:xfrm>
          <a:prstGeom prst="rect">
            <a:avLst/>
          </a:prstGeom>
        </p:spPr>
      </p:pic>
    </p:spTree>
    <p:extLst>
      <p:ext uri="{BB962C8B-B14F-4D97-AF65-F5344CB8AC3E}">
        <p14:creationId xmlns:p14="http://schemas.microsoft.com/office/powerpoint/2010/main" val="31250415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23209</TotalTime>
  <Words>3988</Words>
  <Application>Microsoft Macintosh PowerPoint</Application>
  <PresentationFormat>A4 210 x 297 mm</PresentationFormat>
  <Paragraphs>754</Paragraphs>
  <Slides>16</Slides>
  <Notes>16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16</vt:i4>
      </vt:variant>
    </vt:vector>
  </HeadingPairs>
  <TitlesOfParts>
    <vt:vector size="27" baseType="lpstr">
      <vt:lpstr>FOT-TsukuARdGothic Std B</vt:lpstr>
      <vt:lpstr>Meiryo UI</vt:lpstr>
      <vt:lpstr>メイリオ</vt:lpstr>
      <vt:lpstr>メイリオ</vt:lpstr>
      <vt:lpstr>游ゴシック</vt:lpstr>
      <vt:lpstr>Arial</vt:lpstr>
      <vt:lpstr>Calibri</vt:lpstr>
      <vt:lpstr>Calibri Light</vt:lpstr>
      <vt:lpstr>Helvetica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ユーザー</dc:creator>
  <cp:lastModifiedBy>メディアラボ西口</cp:lastModifiedBy>
  <cp:revision>766</cp:revision>
  <cp:lastPrinted>2025-03-17T08:19:24Z</cp:lastPrinted>
  <dcterms:created xsi:type="dcterms:W3CDTF">2021-01-28T01:06:32Z</dcterms:created>
  <dcterms:modified xsi:type="dcterms:W3CDTF">2025-04-01T02:02:19Z</dcterms:modified>
</cp:coreProperties>
</file>