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929" r:id="rId2"/>
    <p:sldId id="936" r:id="rId3"/>
    <p:sldId id="937" r:id="rId4"/>
    <p:sldId id="938" r:id="rId5"/>
    <p:sldId id="939" r:id="rId6"/>
    <p:sldId id="940" r:id="rId7"/>
    <p:sldId id="866" r:id="rId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D94"/>
    <a:srgbClr val="6FB3BB"/>
    <a:srgbClr val="71B5BD"/>
    <a:srgbClr val="404040"/>
    <a:srgbClr val="D9ECED"/>
    <a:srgbClr val="7F7F7F"/>
    <a:srgbClr val="FF0000"/>
    <a:srgbClr val="F9F35C"/>
    <a:srgbClr val="C23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6000"/>
  </p:normalViewPr>
  <p:slideViewPr>
    <p:cSldViewPr snapToGrid="0" snapToObjects="1" showGuides="1">
      <p:cViewPr varScale="1">
        <p:scale>
          <a:sx n="131" d="100"/>
          <a:sy n="131" d="100"/>
        </p:scale>
        <p:origin x="1120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8460-3A31-2D4F-995A-2D8C42E90DD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F55BF-B68A-9746-BD3A-AD830588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41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19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06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9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27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9F05-A39B-90AD-324B-1D28F1722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787227-5955-1459-9B10-D6E19A980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E7BBAC-6897-4D1D-2164-E09EE7C01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0EF3AE-4A10-3CDA-41B4-B6D226D41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5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66AE6-5AB5-7C74-159A-0817B2ABD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B53625-8102-799C-931C-DE095D434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5A8FED-7A49-7D16-1244-033033BB6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1101B-06CD-3E00-579A-5BA4B27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1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8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01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91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5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5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78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4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59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3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26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16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8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C339-F359-0448-AEEE-27E6EEF5F885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05EF-3523-7342-863D-C87CAD3F6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3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C10562D9-BBFD-F841-E38B-C01111C29954}"/>
              </a:ext>
            </a:extLst>
          </p:cNvPr>
          <p:cNvSpPr/>
          <p:nvPr/>
        </p:nvSpPr>
        <p:spPr>
          <a:xfrm>
            <a:off x="319489" y="225022"/>
            <a:ext cx="9276203" cy="3098495"/>
          </a:xfrm>
          <a:prstGeom prst="roundRect">
            <a:avLst>
              <a:gd name="adj" fmla="val 2696"/>
            </a:avLst>
          </a:prstGeom>
          <a:solidFill>
            <a:srgbClr val="71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8120E9-10D1-2123-6790-8F8ADD2E5B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44" t="64698" r="-1651" b="7886"/>
          <a:stretch/>
        </p:blipFill>
        <p:spPr>
          <a:xfrm>
            <a:off x="6358922" y="3893311"/>
            <a:ext cx="1979736" cy="14485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十字形 5">
            <a:extLst>
              <a:ext uri="{FF2B5EF4-FFF2-40B4-BE49-F238E27FC236}">
                <a16:creationId xmlns:a16="http://schemas.microsoft.com/office/drawing/2014/main" id="{5EB8431C-A162-349A-6FD8-D972330A16B5}"/>
              </a:ext>
            </a:extLst>
          </p:cNvPr>
          <p:cNvSpPr/>
          <p:nvPr/>
        </p:nvSpPr>
        <p:spPr>
          <a:xfrm>
            <a:off x="5742262" y="4307532"/>
            <a:ext cx="391885" cy="391885"/>
          </a:xfrm>
          <a:prstGeom prst="plus">
            <a:avLst>
              <a:gd name="adj" fmla="val 37122"/>
            </a:avLst>
          </a:prstGeom>
          <a:solidFill>
            <a:srgbClr val="71B5B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7A5B1EB-36EF-8440-B5A1-9364707468E9}"/>
              </a:ext>
            </a:extLst>
          </p:cNvPr>
          <p:cNvGrpSpPr/>
          <p:nvPr/>
        </p:nvGrpSpPr>
        <p:grpSpPr>
          <a:xfrm>
            <a:off x="2244433" y="1411646"/>
            <a:ext cx="5421719" cy="936212"/>
            <a:chOff x="2244433" y="1116279"/>
            <a:chExt cx="5421719" cy="93621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D3F8AF0-70C0-3E1A-6887-7864189C4D93}"/>
                </a:ext>
              </a:extLst>
            </p:cNvPr>
            <p:cNvSpPr/>
            <p:nvPr/>
          </p:nvSpPr>
          <p:spPr>
            <a:xfrm>
              <a:off x="2244433" y="1116279"/>
              <a:ext cx="5421719" cy="93621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05F21D8-1AAE-363C-A424-78220A317718}"/>
                </a:ext>
              </a:extLst>
            </p:cNvPr>
            <p:cNvSpPr txBox="1"/>
            <p:nvPr/>
          </p:nvSpPr>
          <p:spPr>
            <a:xfrm>
              <a:off x="3633570" y="1354866"/>
              <a:ext cx="2638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TVCM</a:t>
              </a:r>
              <a:r>
                <a:rPr kumimoji="1" lang="ja-JP" altLang="en-US" sz="32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セット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E17ACDBB-B2B4-B44C-F56E-7309AB10A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398" y="373884"/>
            <a:ext cx="1324471" cy="1568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F2EE6B-BFF1-33B6-456B-A3DAEBC5E294}"/>
              </a:ext>
            </a:extLst>
          </p:cNvPr>
          <p:cNvSpPr txBox="1"/>
          <p:nvPr/>
        </p:nvSpPr>
        <p:spPr>
          <a:xfrm>
            <a:off x="4307987" y="6086104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2025.04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030F80-CA54-CFFD-CC40-48C77E4D3B99}"/>
              </a:ext>
            </a:extLst>
          </p:cNvPr>
          <p:cNvSpPr txBox="1"/>
          <p:nvPr/>
        </p:nvSpPr>
        <p:spPr>
          <a:xfrm>
            <a:off x="4307987" y="6086104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2025.04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644AEAD-97ED-2C82-8514-82E4B42B570C}"/>
              </a:ext>
            </a:extLst>
          </p:cNvPr>
          <p:cNvGrpSpPr/>
          <p:nvPr/>
        </p:nvGrpSpPr>
        <p:grpSpPr>
          <a:xfrm>
            <a:off x="1417425" y="3964453"/>
            <a:ext cx="4191096" cy="1012323"/>
            <a:chOff x="-2730596" y="3645870"/>
            <a:chExt cx="5868036" cy="1417375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CDD766D-AAA4-360C-C8B0-F84EA94A4932}"/>
                </a:ext>
              </a:extLst>
            </p:cNvPr>
            <p:cNvGrpSpPr/>
            <p:nvPr/>
          </p:nvGrpSpPr>
          <p:grpSpPr>
            <a:xfrm>
              <a:off x="479663" y="3655017"/>
              <a:ext cx="2657777" cy="1408228"/>
              <a:chOff x="2542263" y="3219493"/>
              <a:chExt cx="2399632" cy="1271449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44CC4C2D-D70D-721F-FA23-936F1CBA1E4C}"/>
                  </a:ext>
                </a:extLst>
              </p:cNvPr>
              <p:cNvSpPr/>
              <p:nvPr/>
            </p:nvSpPr>
            <p:spPr>
              <a:xfrm>
                <a:off x="2937484" y="3265313"/>
                <a:ext cx="1642345" cy="1044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8FECCF24-D693-428F-1278-1D2D16732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345"/>
              <a:stretch/>
            </p:blipFill>
            <p:spPr>
              <a:xfrm>
                <a:off x="2542263" y="3219493"/>
                <a:ext cx="2399632" cy="1271449"/>
              </a:xfrm>
              <a:prstGeom prst="rect">
                <a:avLst/>
              </a:prstGeom>
            </p:spPr>
          </p:pic>
          <p:pic>
            <p:nvPicPr>
              <p:cNvPr id="20" name="図 19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39B917B1-A01C-CD7E-6B78-E81B64215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5180" y="3298120"/>
                <a:ext cx="1352331" cy="1016715"/>
              </a:xfrm>
              <a:prstGeom prst="rect">
                <a:avLst/>
              </a:prstGeom>
            </p:spPr>
          </p:pic>
        </p:grp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FE9D309F-3DA4-1929-CE32-8E6C8E68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4226" y="3678633"/>
              <a:ext cx="973180" cy="127520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704D108-AC81-BD47-5926-3454BAE45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730596" y="3645870"/>
              <a:ext cx="2651990" cy="1408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67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3B0F4C3E-734A-C546-8246-0ED960B45BCB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4" name="直線コネクタ 303">
            <a:extLst>
              <a:ext uri="{FF2B5EF4-FFF2-40B4-BE49-F238E27FC236}">
                <a16:creationId xmlns:a16="http://schemas.microsoft.com/office/drawing/2014/main" id="{1C1B22B1-D48A-4A4E-9E2E-DFA80D556317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47696"/>
            <a:ext cx="5205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公式提携テレビ局 </a:t>
            </a:r>
            <a:r>
              <a:rPr lang="en-US" altLang="ja-JP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セット概要</a:t>
            </a:r>
            <a:endParaRPr lang="en-US" altLang="ja-JP" sz="2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301" name="平行四辺形 300">
            <a:extLst>
              <a:ext uri="{FF2B5EF4-FFF2-40B4-BE49-F238E27FC236}">
                <a16:creationId xmlns:a16="http://schemas.microsoft.com/office/drawing/2014/main" id="{E34C82A2-0209-A34F-95AB-D6F553709AE8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603153F0-6F04-274A-B288-A5409C3DC94A}"/>
              </a:ext>
            </a:extLst>
          </p:cNvPr>
          <p:cNvSpPr txBox="1"/>
          <p:nvPr/>
        </p:nvSpPr>
        <p:spPr>
          <a:xfrm>
            <a:off x="1945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CFA7CF2D-4DEA-E349-A3A3-1CFDD51E61EF}"/>
              </a:ext>
            </a:extLst>
          </p:cNvPr>
          <p:cNvSpPr txBox="1"/>
          <p:nvPr/>
        </p:nvSpPr>
        <p:spPr>
          <a:xfrm>
            <a:off x="7408146" y="121929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b="1" dirty="0">
                <a:latin typeface="Meiryo" charset="-128"/>
                <a:ea typeface="Meiryo" charset="-128"/>
                <a:cs typeface="Meiryo" charset="-128"/>
              </a:rPr>
              <a:t>各提携テレビ局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82A0801-198E-1E4E-AD54-502C05B7015A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E9DA4B2-674C-BA41-8B1D-22E0E01C2B4F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ニ次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95617F86-F431-404C-BF0B-86283A0382B1}"/>
              </a:ext>
            </a:extLst>
          </p:cNvPr>
          <p:cNvSpPr/>
          <p:nvPr/>
        </p:nvSpPr>
        <p:spPr>
          <a:xfrm flipV="1">
            <a:off x="361191" y="589285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0" name="直線コネクタ 199">
            <a:extLst>
              <a:ext uri="{FF2B5EF4-FFF2-40B4-BE49-F238E27FC236}">
                <a16:creationId xmlns:a16="http://schemas.microsoft.com/office/drawing/2014/main" id="{9E8F7A2F-BEBC-4DCA-8FA1-00765B3069FF}"/>
              </a:ext>
            </a:extLst>
          </p:cNvPr>
          <p:cNvCxnSpPr>
            <a:cxnSpLocks/>
          </p:cNvCxnSpPr>
          <p:nvPr/>
        </p:nvCxnSpPr>
        <p:spPr>
          <a:xfrm flipV="1">
            <a:off x="361585" y="5888651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平行四辺形 201">
            <a:extLst>
              <a:ext uri="{FF2B5EF4-FFF2-40B4-BE49-F238E27FC236}">
                <a16:creationId xmlns:a16="http://schemas.microsoft.com/office/drawing/2014/main" id="{396A8931-0B85-422E-B018-5CC9628EC4C9}"/>
              </a:ext>
            </a:extLst>
          </p:cNvPr>
          <p:cNvSpPr/>
          <p:nvPr/>
        </p:nvSpPr>
        <p:spPr>
          <a:xfrm>
            <a:off x="177693" y="587602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B38655A7-F239-4816-867D-C7C11EBAFF93}"/>
              </a:ext>
            </a:extLst>
          </p:cNvPr>
          <p:cNvSpPr txBox="1"/>
          <p:nvPr/>
        </p:nvSpPr>
        <p:spPr>
          <a:xfrm>
            <a:off x="194517" y="576964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8" name="角丸四角形 204">
            <a:extLst>
              <a:ext uri="{FF2B5EF4-FFF2-40B4-BE49-F238E27FC236}">
                <a16:creationId xmlns:a16="http://schemas.microsoft.com/office/drawing/2014/main" id="{BBE142A6-88A0-4D0E-9A9B-9A151DD9F3BD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1B5BD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9" name="台形 208">
            <a:extLst>
              <a:ext uri="{FF2B5EF4-FFF2-40B4-BE49-F238E27FC236}">
                <a16:creationId xmlns:a16="http://schemas.microsoft.com/office/drawing/2014/main" id="{047DE6BA-ADEE-4FB2-B766-75EAB316E813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1B5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259A4AF5-F244-4BF2-800A-437889A61AE9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FBB10796-8824-4523-8384-A6834C79A309}"/>
              </a:ext>
            </a:extLst>
          </p:cNvPr>
          <p:cNvSpPr txBox="1"/>
          <p:nvPr/>
        </p:nvSpPr>
        <p:spPr>
          <a:xfrm>
            <a:off x="967805" y="5953872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C6CD8F3E-7034-41DA-836F-B90D1E811B37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CB1402F2-9613-DF4C-8692-AF40ACA91D34}"/>
              </a:ext>
            </a:extLst>
          </p:cNvPr>
          <p:cNvSpPr txBox="1"/>
          <p:nvPr/>
        </p:nvSpPr>
        <p:spPr>
          <a:xfrm>
            <a:off x="5669576" y="6236936"/>
            <a:ext cx="297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80</a:t>
            </a:r>
            <a:r>
              <a:rPr lang="ja-JP" altLang="en-US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万円</a:t>
            </a:r>
            <a:r>
              <a:rPr lang="en-US" altLang="ja-JP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r>
              <a:rPr lang="en-US" altLang="ja-JP" sz="2800" b="1" dirty="0">
                <a:solidFill>
                  <a:prstClr val="white"/>
                </a:solidFill>
                <a:latin typeface="Meiryo" charset="-128"/>
                <a:ea typeface="Meiryo" charset="-128"/>
                <a:cs typeface="Meiryo" charset="-128"/>
              </a:rPr>
              <a:t>200</a:t>
            </a:r>
            <a:r>
              <a:rPr lang="ja-JP" altLang="en-US" sz="20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万円</a:t>
            </a:r>
            <a:endParaRPr kumimoji="1" lang="ja-JP" altLang="en-US" sz="2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4EE9C5-4E91-45D2-F013-932B0FBDEAF3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0AE9583-B975-AEC5-0FA0-4E9902920A8F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34D8493B-3E55-B1C8-09B5-04F45C117A13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1B5BD"/>
              </a:gs>
              <a:gs pos="0">
                <a:srgbClr val="D9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D"/>
                </a:gs>
                <a:gs pos="97000">
                  <a:srgbClr val="D9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7D04B6-450B-4377-AFAC-EAA96A2BE45D}"/>
              </a:ext>
            </a:extLst>
          </p:cNvPr>
          <p:cNvSpPr txBox="1"/>
          <p:nvPr/>
        </p:nvSpPr>
        <p:spPr>
          <a:xfrm>
            <a:off x="1907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F9232A-823A-FB91-841A-B58F33BE145F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DCABD5A-C237-7EAC-E94B-5D7FB74F91EC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402A7CB-B784-8FED-FE52-9E65F03A52E5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13B0768A-00DC-C41F-9B52-7B56F5E69E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812F633-1B03-CBCB-AB90-A4C7AB887FFB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13" name="角丸四角形 204">
              <a:extLst>
                <a:ext uri="{FF2B5EF4-FFF2-40B4-BE49-F238E27FC236}">
                  <a16:creationId xmlns:a16="http://schemas.microsoft.com/office/drawing/2014/main" id="{689B3899-2B9F-548F-7B4A-4E891EC55F0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14" name="角丸四角形 204">
              <a:extLst>
                <a:ext uri="{FF2B5EF4-FFF2-40B4-BE49-F238E27FC236}">
                  <a16:creationId xmlns:a16="http://schemas.microsoft.com/office/drawing/2014/main" id="{5443923A-E70B-5F60-179A-7A913938191D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5" name="角丸四角形 204">
              <a:extLst>
                <a:ext uri="{FF2B5EF4-FFF2-40B4-BE49-F238E27FC236}">
                  <a16:creationId xmlns:a16="http://schemas.microsoft.com/office/drawing/2014/main" id="{598DD4E8-ADCD-7D09-A7BF-1898BF29B407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6" name="角丸四角形 204">
              <a:extLst>
                <a:ext uri="{FF2B5EF4-FFF2-40B4-BE49-F238E27FC236}">
                  <a16:creationId xmlns:a16="http://schemas.microsoft.com/office/drawing/2014/main" id="{BD69635B-BFFA-0B2D-162A-700E5DF23190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17" name="角丸四角形 204">
              <a:extLst>
                <a:ext uri="{FF2B5EF4-FFF2-40B4-BE49-F238E27FC236}">
                  <a16:creationId xmlns:a16="http://schemas.microsoft.com/office/drawing/2014/main" id="{0EDA8CA5-D798-AB59-5CBE-77471B359265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18" name="角丸四角形 204">
              <a:extLst>
                <a:ext uri="{FF2B5EF4-FFF2-40B4-BE49-F238E27FC236}">
                  <a16:creationId xmlns:a16="http://schemas.microsoft.com/office/drawing/2014/main" id="{C1B5E926-58CD-0E11-D608-634FF81F417F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9" name="角丸四角形 204">
              <a:extLst>
                <a:ext uri="{FF2B5EF4-FFF2-40B4-BE49-F238E27FC236}">
                  <a16:creationId xmlns:a16="http://schemas.microsoft.com/office/drawing/2014/main" id="{11E131B2-1AC9-BC23-D9F8-2DF563BAFCBC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0" name="角丸四角形 204">
              <a:extLst>
                <a:ext uri="{FF2B5EF4-FFF2-40B4-BE49-F238E27FC236}">
                  <a16:creationId xmlns:a16="http://schemas.microsoft.com/office/drawing/2014/main" id="{E278E226-67D7-46A0-13A0-96289EFD926C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2" name="角丸四角形 204">
              <a:extLst>
                <a:ext uri="{FF2B5EF4-FFF2-40B4-BE49-F238E27FC236}">
                  <a16:creationId xmlns:a16="http://schemas.microsoft.com/office/drawing/2014/main" id="{13B227A7-F10B-BBBA-4082-3941B3D710AB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C419602-9D81-0FD0-1EB2-3D068F3D4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CEA2766-815D-E0C5-D4DB-838CD47B8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7FF23A4-852E-5544-FE3C-34E27C37C71D}"/>
              </a:ext>
            </a:extLst>
          </p:cNvPr>
          <p:cNvCxnSpPr>
            <a:cxnSpLocks/>
            <a:endCxn id="208" idx="1"/>
          </p:cNvCxnSpPr>
          <p:nvPr/>
        </p:nvCxnSpPr>
        <p:spPr>
          <a:xfrm>
            <a:off x="840827" y="6277069"/>
            <a:ext cx="4565224" cy="12828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090AE5-F0BA-5C00-3F87-927E6A85BD2D}"/>
              </a:ext>
            </a:extLst>
          </p:cNvPr>
          <p:cNvSpPr txBox="1"/>
          <p:nvPr/>
        </p:nvSpPr>
        <p:spPr>
          <a:xfrm>
            <a:off x="1410759" y="6452042"/>
            <a:ext cx="3716778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CF944151-F692-4B5D-4954-BF76F52F0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66" y="6479104"/>
            <a:ext cx="597393" cy="275105"/>
          </a:xfrm>
          <a:prstGeom prst="rect">
            <a:avLst/>
          </a:prstGeom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D690D53-DCEA-34E0-8C62-2B397991F4FA}"/>
              </a:ext>
            </a:extLst>
          </p:cNvPr>
          <p:cNvSpPr/>
          <p:nvPr/>
        </p:nvSpPr>
        <p:spPr>
          <a:xfrm>
            <a:off x="1410758" y="6561627"/>
            <a:ext cx="3934907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7E833FD-EA0C-1617-2BF6-263355DFFC02}"/>
              </a:ext>
            </a:extLst>
          </p:cNvPr>
          <p:cNvSpPr txBox="1"/>
          <p:nvPr/>
        </p:nvSpPr>
        <p:spPr>
          <a:xfrm>
            <a:off x="728373" y="6302469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F73EC1B-FFC3-3165-E1E2-9A3D6E68E626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116" name="右矢印 115">
            <a:extLst>
              <a:ext uri="{FF2B5EF4-FFF2-40B4-BE49-F238E27FC236}">
                <a16:creationId xmlns:a16="http://schemas.microsoft.com/office/drawing/2014/main" id="{6ED2CC7E-9453-69EB-5228-EE991FB363A1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D6D62DD5-D18A-65B2-02D6-CF67C024D6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F35D441C-8E8D-CFAA-B154-05EB121B83E9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F9BD1338-109A-87E0-81B2-4D5079FE9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481A4B1B-C3B8-3919-D0CD-0B13263792BE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121" name="円/楕円 120">
                <a:extLst>
                  <a:ext uri="{FF2B5EF4-FFF2-40B4-BE49-F238E27FC236}">
                    <a16:creationId xmlns:a16="http://schemas.microsoft.com/office/drawing/2014/main" id="{DB91B543-4AC4-715E-1049-624E88538F1F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三角形 121">
                <a:extLst>
                  <a:ext uri="{FF2B5EF4-FFF2-40B4-BE49-F238E27FC236}">
                    <a16:creationId xmlns:a16="http://schemas.microsoft.com/office/drawing/2014/main" id="{A8C778B9-40E9-AD84-5A18-DC33ADB6C353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23" name="図 122">
            <a:extLst>
              <a:ext uri="{FF2B5EF4-FFF2-40B4-BE49-F238E27FC236}">
                <a16:creationId xmlns:a16="http://schemas.microsoft.com/office/drawing/2014/main" id="{DECE1C8D-6C7C-4DB2-9D4B-04E9A3F20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122BA2C9-EBAB-237C-949E-92DF7112057F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5FD6C5E5-0A0A-79AF-8584-06736820709F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130" name="円/楕円 184">
                <a:extLst>
                  <a:ext uri="{FF2B5EF4-FFF2-40B4-BE49-F238E27FC236}">
                    <a16:creationId xmlns:a16="http://schemas.microsoft.com/office/drawing/2014/main" id="{28AE3ECE-E017-2786-BB17-F3AA3FCD49FF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B54FF911-86BC-99AB-2AEE-78CFEB089368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7592A244-A442-945E-1546-007AB89A39B7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F16F375F-1BC2-8E64-A5FA-C8FFA11EE652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33" name="角丸四角形 204">
            <a:extLst>
              <a:ext uri="{FF2B5EF4-FFF2-40B4-BE49-F238E27FC236}">
                <a16:creationId xmlns:a16="http://schemas.microsoft.com/office/drawing/2014/main" id="{37A16A87-219D-8937-0C28-256AFAA31601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1" name="角丸四角形 204">
            <a:extLst>
              <a:ext uri="{FF2B5EF4-FFF2-40B4-BE49-F238E27FC236}">
                <a16:creationId xmlns:a16="http://schemas.microsoft.com/office/drawing/2014/main" id="{D845E0D5-9780-84D0-34EB-A58312F114C5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42" name="図 141">
            <a:extLst>
              <a:ext uri="{FF2B5EF4-FFF2-40B4-BE49-F238E27FC236}">
                <a16:creationId xmlns:a16="http://schemas.microsoft.com/office/drawing/2014/main" id="{524CAB69-D030-0528-DE04-24F73C9615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144" name="円/楕円 143">
            <a:extLst>
              <a:ext uri="{FF2B5EF4-FFF2-40B4-BE49-F238E27FC236}">
                <a16:creationId xmlns:a16="http://schemas.microsoft.com/office/drawing/2014/main" id="{3C6F1F9A-45DF-FA25-E8BF-775EE1DDDAE2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AE683C3B-05A8-2349-945C-07B9597ED36F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578D9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146" name="カギ線コネクタ 145">
            <a:extLst>
              <a:ext uri="{FF2B5EF4-FFF2-40B4-BE49-F238E27FC236}">
                <a16:creationId xmlns:a16="http://schemas.microsoft.com/office/drawing/2014/main" id="{8FBE5FBC-0A28-9D17-30B6-C9767EAD95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6FB3B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DEBE163D-183D-1480-03FD-FB92A822CEB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48" name="角丸四角形 204">
              <a:extLst>
                <a:ext uri="{FF2B5EF4-FFF2-40B4-BE49-F238E27FC236}">
                  <a16:creationId xmlns:a16="http://schemas.microsoft.com/office/drawing/2014/main" id="{1A7D7DA2-B43A-520B-22CC-5EE297944E8D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91F334FA-73AF-768A-3B5C-6A35D81C4C2F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51" name="図 150">
              <a:extLst>
                <a:ext uri="{FF2B5EF4-FFF2-40B4-BE49-F238E27FC236}">
                  <a16:creationId xmlns:a16="http://schemas.microsoft.com/office/drawing/2014/main" id="{96D5B0AD-AB10-7910-CC1D-EE11AD161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94297A5E-1719-BA40-C7E2-F8B846EB6EB0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A7F7BC04-F656-7931-DA53-6D4658C3A5A7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7" name="左大かっこ 156">
            <a:extLst>
              <a:ext uri="{FF2B5EF4-FFF2-40B4-BE49-F238E27FC236}">
                <a16:creationId xmlns:a16="http://schemas.microsoft.com/office/drawing/2014/main" id="{B38BAC49-FFA1-2921-A04E-390E70DD4C2A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6F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E2FFC166-7953-E91B-4892-16D840653DBE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160" name="円/楕円 184">
              <a:extLst>
                <a:ext uri="{FF2B5EF4-FFF2-40B4-BE49-F238E27FC236}">
                  <a16:creationId xmlns:a16="http://schemas.microsoft.com/office/drawing/2014/main" id="{83995FD3-99AA-7712-DEDF-E31E2C2CC941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1" name="図 160">
              <a:extLst>
                <a:ext uri="{FF2B5EF4-FFF2-40B4-BE49-F238E27FC236}">
                  <a16:creationId xmlns:a16="http://schemas.microsoft.com/office/drawing/2014/main" id="{23BE968B-DCB5-68CD-5E76-F6499059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9543BD45-4705-E428-AFF5-18B3230E93A1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65" name="図 164">
              <a:extLst>
                <a:ext uri="{FF2B5EF4-FFF2-40B4-BE49-F238E27FC236}">
                  <a16:creationId xmlns:a16="http://schemas.microsoft.com/office/drawing/2014/main" id="{7A8AA58E-33F9-E5F1-DCAA-7ED7E84F9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D1344CF9-33DF-BE97-CEE9-EB466FCFD51C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67" name="三角形 166">
              <a:extLst>
                <a:ext uri="{FF2B5EF4-FFF2-40B4-BE49-F238E27FC236}">
                  <a16:creationId xmlns:a16="http://schemas.microsoft.com/office/drawing/2014/main" id="{17C09D65-9151-62AB-648A-980F01CD18D0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8" name="図 167">
              <a:extLst>
                <a:ext uri="{FF2B5EF4-FFF2-40B4-BE49-F238E27FC236}">
                  <a16:creationId xmlns:a16="http://schemas.microsoft.com/office/drawing/2014/main" id="{FC84FD02-49F7-E310-7DDC-A88F74098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69" name="テキスト ボックス 168">
              <a:extLst>
                <a:ext uri="{FF2B5EF4-FFF2-40B4-BE49-F238E27FC236}">
                  <a16:creationId xmlns:a16="http://schemas.microsoft.com/office/drawing/2014/main" id="{7CF0E038-236C-FDDC-22B4-2B9331E000E0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70" name="図 169">
              <a:extLst>
                <a:ext uri="{FF2B5EF4-FFF2-40B4-BE49-F238E27FC236}">
                  <a16:creationId xmlns:a16="http://schemas.microsoft.com/office/drawing/2014/main" id="{DBF9958F-F533-492E-A107-DBBAD5321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AC4221B3-EAFC-A58F-8D4E-2869E95197E9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4942A467-256B-E7BE-6586-0A72C2A0547C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6FB3BB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6FB3BB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0CAF4669-4088-5800-774C-7844BC781AA4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4A2A6535-CABE-1A7F-3B67-9CBAFDD08E9E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FEB723CF-80D8-505A-80EE-5DCA64940D48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6667A0-D8C2-1ACA-7260-532462DA684F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30" name="角丸四角形 204">
            <a:extLst>
              <a:ext uri="{FF2B5EF4-FFF2-40B4-BE49-F238E27FC236}">
                <a16:creationId xmlns:a16="http://schemas.microsoft.com/office/drawing/2014/main" id="{BF1BB67A-A9CA-ECD6-2013-173D1312EF00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1B5BC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sp>
        <p:nvSpPr>
          <p:cNvPr id="31" name="角丸四角形 204">
            <a:extLst>
              <a:ext uri="{FF2B5EF4-FFF2-40B4-BE49-F238E27FC236}">
                <a16:creationId xmlns:a16="http://schemas.microsoft.com/office/drawing/2014/main" id="{DB9AD8EC-448A-6BAB-EE04-8AAD4A23665C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A81AAC7-0403-C77B-FCF7-CB8021BFF381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218" name="ホームベース 136">
              <a:extLst>
                <a:ext uri="{FF2B5EF4-FFF2-40B4-BE49-F238E27FC236}">
                  <a16:creationId xmlns:a16="http://schemas.microsoft.com/office/drawing/2014/main" id="{593B70D4-1F74-A15C-0146-E1D22F1C9AAD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20" name="ホームベース 141">
              <a:extLst>
                <a:ext uri="{FF2B5EF4-FFF2-40B4-BE49-F238E27FC236}">
                  <a16:creationId xmlns:a16="http://schemas.microsoft.com/office/drawing/2014/main" id="{8F759A53-3AE9-F350-4DAC-C3BB147D05DE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33" name="片側の 2 つの角を丸めた四角形 131">
            <a:extLst>
              <a:ext uri="{FF2B5EF4-FFF2-40B4-BE49-F238E27FC236}">
                <a16:creationId xmlns:a16="http://schemas.microsoft.com/office/drawing/2014/main" id="{37A9FBD2-3913-BB58-6B64-6DF95C70804D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142">
            <a:extLst>
              <a:ext uri="{FF2B5EF4-FFF2-40B4-BE49-F238E27FC236}">
                <a16:creationId xmlns:a16="http://schemas.microsoft.com/office/drawing/2014/main" id="{1C52A43E-56B6-B162-DE48-7FB0C80D037B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片側の 2 つの角を丸めた四角形 123">
            <a:extLst>
              <a:ext uri="{FF2B5EF4-FFF2-40B4-BE49-F238E27FC236}">
                <a16:creationId xmlns:a16="http://schemas.microsoft.com/office/drawing/2014/main" id="{7C8C3EEA-5B38-566A-38C5-C32535C976CC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596D7DB-27DB-803B-EB8E-1B1B4DA38D3B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D1AC62-CB8B-E252-2532-2BA49A9F22D0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8" name="円/楕円 162">
            <a:extLst>
              <a:ext uri="{FF2B5EF4-FFF2-40B4-BE49-F238E27FC236}">
                <a16:creationId xmlns:a16="http://schemas.microsoft.com/office/drawing/2014/main" id="{15729458-F74B-F3CF-114C-00193A96E58A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A18BDE7-8490-BF20-436B-6D69A4AC72C5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0" name="ホームベース 142">
            <a:extLst>
              <a:ext uri="{FF2B5EF4-FFF2-40B4-BE49-F238E27FC236}">
                <a16:creationId xmlns:a16="http://schemas.microsoft.com/office/drawing/2014/main" id="{5C7E52CD-8C43-7B62-64CA-23AC45E15F53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片側の 2 つの角を丸めた四角形 123">
            <a:extLst>
              <a:ext uri="{FF2B5EF4-FFF2-40B4-BE49-F238E27FC236}">
                <a16:creationId xmlns:a16="http://schemas.microsoft.com/office/drawing/2014/main" id="{7982A02D-EF1F-0186-D5DC-58245EEEB34A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D8FA876-BEFA-4DF3-CE1B-B95B2575225D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7566D76-B8D3-E3F3-9B80-FA0507464C90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7DA67EF-CC36-090A-1FAA-4194D80CD8D9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ACC65934-0A44-A3AF-5A7A-B019DB1FC06F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27AA0F7-9AE4-1FD2-FB62-0CD2F462C221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6738185-D3F8-44D4-767F-3887774ACB39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6" name="台形 215">
              <a:extLst>
                <a:ext uri="{FF2B5EF4-FFF2-40B4-BE49-F238E27FC236}">
                  <a16:creationId xmlns:a16="http://schemas.microsoft.com/office/drawing/2014/main" id="{999C9046-06B5-4BBC-2E66-B7E47878D873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1B5BC"/>
            </a:solidFill>
            <a:ln w="57150" cap="rnd">
              <a:solidFill>
                <a:srgbClr val="71B5B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15D3C3CF-FCFD-D0E1-9570-33049DA12525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A8685E3-7205-D6EB-7C99-AEE95F34E218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4" name="台形 213">
              <a:extLst>
                <a:ext uri="{FF2B5EF4-FFF2-40B4-BE49-F238E27FC236}">
                  <a16:creationId xmlns:a16="http://schemas.microsoft.com/office/drawing/2014/main" id="{D2B1812F-1466-5C36-9491-731539632CF8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1B5BC"/>
            </a:solidFill>
            <a:ln w="57150" cap="rnd">
              <a:solidFill>
                <a:srgbClr val="71B5B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テキスト ボックス 214">
              <a:extLst>
                <a:ext uri="{FF2B5EF4-FFF2-40B4-BE49-F238E27FC236}">
                  <a16:creationId xmlns:a16="http://schemas.microsoft.com/office/drawing/2014/main" id="{51C0C891-FE73-11DC-14FD-8D8D4243D430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638E01E-7A5A-ADE1-2998-D63BF9027363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6" name="台形 205">
              <a:extLst>
                <a:ext uri="{FF2B5EF4-FFF2-40B4-BE49-F238E27FC236}">
                  <a16:creationId xmlns:a16="http://schemas.microsoft.com/office/drawing/2014/main" id="{C9D67E50-56B9-A8E0-D7B5-ABA6243A973D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1B5BC"/>
            </a:solidFill>
            <a:ln w="57150" cap="rnd">
              <a:solidFill>
                <a:srgbClr val="71B5B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606A93B7-2416-7575-BC82-26367B9A08DF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</a:p>
          </p:txBody>
        </p:sp>
      </p:grpSp>
      <p:sp>
        <p:nvSpPr>
          <p:cNvPr id="50" name="円/楕円 221">
            <a:extLst>
              <a:ext uri="{FF2B5EF4-FFF2-40B4-BE49-F238E27FC236}">
                <a16:creationId xmlns:a16="http://schemas.microsoft.com/office/drawing/2014/main" id="{A844F239-4121-5372-8936-FA040C98A58E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1" name="円/楕円 222">
            <a:extLst>
              <a:ext uri="{FF2B5EF4-FFF2-40B4-BE49-F238E27FC236}">
                <a16:creationId xmlns:a16="http://schemas.microsoft.com/office/drawing/2014/main" id="{75F0149A-5F66-D2A3-1032-93D1071E15C6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B55FD71-CA96-91C4-45D4-063F798C62DD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39BD3EF-62BC-E86D-3BDD-D708692B9FA9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BE078E7-46DD-9E5F-25EC-EAE21FC4D638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279">
            <a:extLst>
              <a:ext uri="{FF2B5EF4-FFF2-40B4-BE49-F238E27FC236}">
                <a16:creationId xmlns:a16="http://schemas.microsoft.com/office/drawing/2014/main" id="{43FCB0AE-BA82-8625-A84A-DE471F929AD3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C710126-7264-541B-DB51-7341CD39C1C6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00C20EC-B2E7-004E-6324-4EC03DAE73F1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1A3653A1-C661-CFFC-97C1-5042325145B5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/楕円 279">
            <a:extLst>
              <a:ext uri="{FF2B5EF4-FFF2-40B4-BE49-F238E27FC236}">
                <a16:creationId xmlns:a16="http://schemas.microsoft.com/office/drawing/2014/main" id="{83572CC6-204A-D7D3-4A20-5A42FA4D82A8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B44B5780-874A-1249-FA49-A0C3428D7940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1A71853-05F0-246A-0C18-FAFB0AB24087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0068E949-94C1-9A19-290C-C8E44F2FD497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279">
            <a:extLst>
              <a:ext uri="{FF2B5EF4-FFF2-40B4-BE49-F238E27FC236}">
                <a16:creationId xmlns:a16="http://schemas.microsoft.com/office/drawing/2014/main" id="{523DE266-8563-6AF3-6EF5-D8BADCFB9B5B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8079B151-41F6-8D42-24E4-FFF90AFC95EC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BE9512D2-EE95-9B47-8D75-185E4854D98C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BE499F0-0001-05B0-C571-474099FF361E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円/楕円 279">
            <a:extLst>
              <a:ext uri="{FF2B5EF4-FFF2-40B4-BE49-F238E27FC236}">
                <a16:creationId xmlns:a16="http://schemas.microsoft.com/office/drawing/2014/main" id="{C6A9BAF3-735E-2F3F-2948-AF468282E45C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1B5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1B5B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213F9FC1-5504-BC79-8630-1084B68B57D4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195" name="図 194">
              <a:extLst>
                <a:ext uri="{FF2B5EF4-FFF2-40B4-BE49-F238E27FC236}">
                  <a16:creationId xmlns:a16="http://schemas.microsoft.com/office/drawing/2014/main" id="{220B3E7C-9C3A-6114-46FF-87842593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96" name="正方形/長方形 195">
              <a:extLst>
                <a:ext uri="{FF2B5EF4-FFF2-40B4-BE49-F238E27FC236}">
                  <a16:creationId xmlns:a16="http://schemas.microsoft.com/office/drawing/2014/main" id="{F30C13A9-1AD7-7FFC-C3C0-328412790E54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7" name="図 196">
              <a:extLst>
                <a:ext uri="{FF2B5EF4-FFF2-40B4-BE49-F238E27FC236}">
                  <a16:creationId xmlns:a16="http://schemas.microsoft.com/office/drawing/2014/main" id="{FAA66587-1151-1293-CA8D-F4D31DD29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98" name="図 197">
              <a:extLst>
                <a:ext uri="{FF2B5EF4-FFF2-40B4-BE49-F238E27FC236}">
                  <a16:creationId xmlns:a16="http://schemas.microsoft.com/office/drawing/2014/main" id="{40C6825C-02F8-0746-A9FF-63B5008B5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05" name="正方形/長方形 204">
              <a:extLst>
                <a:ext uri="{FF2B5EF4-FFF2-40B4-BE49-F238E27FC236}">
                  <a16:creationId xmlns:a16="http://schemas.microsoft.com/office/drawing/2014/main" id="{7C0E2B1D-5D48-0B33-C86D-FC928F6740AF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A78382A5-6C50-EC82-77C3-93DF86161750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193" name="図 192">
              <a:extLst>
                <a:ext uri="{FF2B5EF4-FFF2-40B4-BE49-F238E27FC236}">
                  <a16:creationId xmlns:a16="http://schemas.microsoft.com/office/drawing/2014/main" id="{6FE32964-E2D5-E739-1B61-524AD4CB6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75CFFB53-50AF-B710-2C34-996B688EB837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50826D23-CE90-81B3-08B6-F5097043751E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187" name="図 186">
              <a:extLst>
                <a:ext uri="{FF2B5EF4-FFF2-40B4-BE49-F238E27FC236}">
                  <a16:creationId xmlns:a16="http://schemas.microsoft.com/office/drawing/2014/main" id="{BF521C2A-40E8-2DB6-5472-F01AA33B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C3357971-CB69-8D93-3552-98A98BA560D1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9" name="図 188">
              <a:extLst>
                <a:ext uri="{FF2B5EF4-FFF2-40B4-BE49-F238E27FC236}">
                  <a16:creationId xmlns:a16="http://schemas.microsoft.com/office/drawing/2014/main" id="{16E1D73C-90B0-544D-018F-6B8DD04EA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90" name="図 189">
              <a:extLst>
                <a:ext uri="{FF2B5EF4-FFF2-40B4-BE49-F238E27FC236}">
                  <a16:creationId xmlns:a16="http://schemas.microsoft.com/office/drawing/2014/main" id="{04F72246-3FF9-3DB6-8596-8E34A1CC8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F257FF1C-D8E8-6364-2DB2-74DC5E6C2994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F26330A9-5836-EF24-5022-544E2E00C50B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185" name="図 184">
              <a:extLst>
                <a:ext uri="{FF2B5EF4-FFF2-40B4-BE49-F238E27FC236}">
                  <a16:creationId xmlns:a16="http://schemas.microsoft.com/office/drawing/2014/main" id="{5EB92ED6-2BBD-6598-3C60-58FE45A9A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A62A9457-ABFF-87EC-AD4F-07BD9C1BB11A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6888F647-B080-4DA5-F79C-09B02CE8BB12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177" name="図 176">
              <a:extLst>
                <a:ext uri="{FF2B5EF4-FFF2-40B4-BE49-F238E27FC236}">
                  <a16:creationId xmlns:a16="http://schemas.microsoft.com/office/drawing/2014/main" id="{F07C01A4-883C-BB34-24FB-9782B7234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178" name="正方形/長方形 177">
              <a:extLst>
                <a:ext uri="{FF2B5EF4-FFF2-40B4-BE49-F238E27FC236}">
                  <a16:creationId xmlns:a16="http://schemas.microsoft.com/office/drawing/2014/main" id="{8E6DF263-08FE-F50E-6CBD-36380A031452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9" name="図 178">
              <a:extLst>
                <a:ext uri="{FF2B5EF4-FFF2-40B4-BE49-F238E27FC236}">
                  <a16:creationId xmlns:a16="http://schemas.microsoft.com/office/drawing/2014/main" id="{735F68A3-7905-F21D-CF54-E61FC8C2B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180" name="正方形/長方形 179">
              <a:extLst>
                <a:ext uri="{FF2B5EF4-FFF2-40B4-BE49-F238E27FC236}">
                  <a16:creationId xmlns:a16="http://schemas.microsoft.com/office/drawing/2014/main" id="{1BE9C20B-F7BF-AA51-288B-8759D8ABDEA2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正方形/長方形 180">
              <a:extLst>
                <a:ext uri="{FF2B5EF4-FFF2-40B4-BE49-F238E27FC236}">
                  <a16:creationId xmlns:a16="http://schemas.microsoft.com/office/drawing/2014/main" id="{C33E4C7D-42E5-498C-902B-A103A8B3414B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2" name="図 181">
              <a:extLst>
                <a:ext uri="{FF2B5EF4-FFF2-40B4-BE49-F238E27FC236}">
                  <a16:creationId xmlns:a16="http://schemas.microsoft.com/office/drawing/2014/main" id="{53C3850A-DE6C-31D9-B648-F51A1EC99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183" name="正方形/長方形 182">
              <a:extLst>
                <a:ext uri="{FF2B5EF4-FFF2-40B4-BE49-F238E27FC236}">
                  <a16:creationId xmlns:a16="http://schemas.microsoft.com/office/drawing/2014/main" id="{8A09F7F6-4559-6EBA-45A5-DDA1CDD2662A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正方形/長方形 183">
              <a:extLst>
                <a:ext uri="{FF2B5EF4-FFF2-40B4-BE49-F238E27FC236}">
                  <a16:creationId xmlns:a16="http://schemas.microsoft.com/office/drawing/2014/main" id="{B6871F22-9ACC-2122-CF92-FEC432D69FA4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D4C6D275-F2A1-199B-533F-6934B26FD6D8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B257F075-3CC9-E986-64C1-850829629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76" name="正方形/長方形 175">
              <a:extLst>
                <a:ext uri="{FF2B5EF4-FFF2-40B4-BE49-F238E27FC236}">
                  <a16:creationId xmlns:a16="http://schemas.microsoft.com/office/drawing/2014/main" id="{BA6D6D3D-9E65-87D3-FC4D-546127B9F281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0" name="台形 89">
            <a:extLst>
              <a:ext uri="{FF2B5EF4-FFF2-40B4-BE49-F238E27FC236}">
                <a16:creationId xmlns:a16="http://schemas.microsoft.com/office/drawing/2014/main" id="{7A11ADD8-8837-BF08-22F6-859D88059AE9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DF59314-E385-F547-BF4F-10C60E1D4911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92" name="円/楕円 400">
            <a:extLst>
              <a:ext uri="{FF2B5EF4-FFF2-40B4-BE49-F238E27FC236}">
                <a16:creationId xmlns:a16="http://schemas.microsoft.com/office/drawing/2014/main" id="{E9073622-6B05-8B02-9913-C78C893B4E4A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F5241143-3176-A0C9-D6C4-B02D747D6AF2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E1005DB-D0C8-CF1B-B607-9B896F19A631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5" name="三角形 414">
            <a:extLst>
              <a:ext uri="{FF2B5EF4-FFF2-40B4-BE49-F238E27FC236}">
                <a16:creationId xmlns:a16="http://schemas.microsoft.com/office/drawing/2014/main" id="{1B618439-FC97-57E3-2368-A989B2BF7232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5BD0971-D7CD-B4A6-6AC2-942828260077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97" name="角丸四角形 380">
            <a:extLst>
              <a:ext uri="{FF2B5EF4-FFF2-40B4-BE49-F238E27FC236}">
                <a16:creationId xmlns:a16="http://schemas.microsoft.com/office/drawing/2014/main" id="{8FE6EBE8-9B36-4DAA-723C-CD0214D9CB3D}"/>
              </a:ext>
            </a:extLst>
          </p:cNvPr>
          <p:cNvSpPr/>
          <p:nvPr/>
        </p:nvSpPr>
        <p:spPr>
          <a:xfrm>
            <a:off x="1725285" y="5403837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Text Box 11">
            <a:extLst>
              <a:ext uri="{FF2B5EF4-FFF2-40B4-BE49-F238E27FC236}">
                <a16:creationId xmlns:a16="http://schemas.microsoft.com/office/drawing/2014/main" id="{97E54125-25FD-2E5D-B337-1B763B82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05335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9" name="Text Box 11">
            <a:extLst>
              <a:ext uri="{FF2B5EF4-FFF2-40B4-BE49-F238E27FC236}">
                <a16:creationId xmlns:a16="http://schemas.microsoft.com/office/drawing/2014/main" id="{DBD85FF9-25AC-1106-DC53-CCC26281F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595406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0" name="角丸四角形 204">
            <a:extLst>
              <a:ext uri="{FF2B5EF4-FFF2-40B4-BE49-F238E27FC236}">
                <a16:creationId xmlns:a16="http://schemas.microsoft.com/office/drawing/2014/main" id="{BE412F17-87DF-63A7-B0C9-BC837C174ACB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8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01" name="台形 100">
            <a:extLst>
              <a:ext uri="{FF2B5EF4-FFF2-40B4-BE49-F238E27FC236}">
                <a16:creationId xmlns:a16="http://schemas.microsoft.com/office/drawing/2014/main" id="{D8A42791-2CDB-8B42-2DCB-A7C5AF63AD1E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588D94"/>
          </a:solidFill>
          <a:ln w="57150" cap="rnd">
            <a:solidFill>
              <a:srgbClr val="588D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8B37939-3476-228F-3DBC-A2DCC7B951B6}"/>
              </a:ext>
            </a:extLst>
          </p:cNvPr>
          <p:cNvSpPr txBox="1"/>
          <p:nvPr/>
        </p:nvSpPr>
        <p:spPr>
          <a:xfrm>
            <a:off x="7594701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10" name="十字形 109">
            <a:extLst>
              <a:ext uri="{FF2B5EF4-FFF2-40B4-BE49-F238E27FC236}">
                <a16:creationId xmlns:a16="http://schemas.microsoft.com/office/drawing/2014/main" id="{F7ECC7D7-2305-DDC2-7EE2-A3D7856C899A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0D72774C-3EBC-AC40-9121-5BBC9149FE6A}"/>
              </a:ext>
            </a:extLst>
          </p:cNvPr>
          <p:cNvSpPr txBox="1"/>
          <p:nvPr/>
        </p:nvSpPr>
        <p:spPr>
          <a:xfrm>
            <a:off x="7544958" y="5123266"/>
            <a:ext cx="2278587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5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5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5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5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5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5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5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5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50" dirty="0">
                <a:latin typeface="Meiryo" charset="-128"/>
                <a:ea typeface="Meiryo" charset="-128"/>
                <a:cs typeface="Meiryo" charset="-128"/>
              </a:rPr>
              <a:t>フリースポットのため、放送時間の事前開示はありません。</a:t>
            </a:r>
            <a:endParaRPr lang="en-US" altLang="ja-JP" sz="55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5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</a:p>
          <a:p>
            <a:pPr>
              <a:lnSpc>
                <a:spcPct val="120000"/>
              </a:lnSpc>
            </a:pPr>
            <a:r>
              <a:rPr lang="en-US" altLang="ja-JP" sz="55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5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30CD8B44-73AB-504B-A01E-39293A71F0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44" t="64698" r="-1651" b="7886"/>
          <a:stretch/>
        </p:blipFill>
        <p:spPr>
          <a:xfrm>
            <a:off x="8092261" y="3699091"/>
            <a:ext cx="984946" cy="720677"/>
          </a:xfrm>
          <a:prstGeom prst="rect">
            <a:avLst/>
          </a:prstGeom>
        </p:spPr>
      </p:pic>
      <p:sp>
        <p:nvSpPr>
          <p:cNvPr id="136" name="角丸四角形 135">
            <a:extLst>
              <a:ext uri="{FF2B5EF4-FFF2-40B4-BE49-F238E27FC236}">
                <a16:creationId xmlns:a16="http://schemas.microsoft.com/office/drawing/2014/main" id="{6343BFB4-B4DF-614E-BF9B-8DFF0521C237}"/>
              </a:ext>
            </a:extLst>
          </p:cNvPr>
          <p:cNvSpPr/>
          <p:nvPr/>
        </p:nvSpPr>
        <p:spPr>
          <a:xfrm>
            <a:off x="7666800" y="4480264"/>
            <a:ext cx="1835868" cy="367640"/>
          </a:xfrm>
          <a:prstGeom prst="roundRect">
            <a:avLst>
              <a:gd name="adj" fmla="val 990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E9D63C02-0670-FB45-8C89-B764005B3978}"/>
              </a:ext>
            </a:extLst>
          </p:cNvPr>
          <p:cNvSpPr txBox="1"/>
          <p:nvPr/>
        </p:nvSpPr>
        <p:spPr>
          <a:xfrm>
            <a:off x="7622756" y="4468021"/>
            <a:ext cx="1918299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各テレビ局の投下本数は</a:t>
            </a:r>
            <a:endParaRPr kumimoji="1" lang="en-US" altLang="ja-JP" sz="9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次頁の</a:t>
            </a:r>
            <a:r>
              <a:rPr kumimoji="1" lang="ja-JP" alt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一覧でご確認ください。</a:t>
            </a:r>
            <a:endParaRPr kumimoji="1" lang="en-US" altLang="ja-JP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9" name="角丸四角形 138">
            <a:extLst>
              <a:ext uri="{FF2B5EF4-FFF2-40B4-BE49-F238E27FC236}">
                <a16:creationId xmlns:a16="http://schemas.microsoft.com/office/drawing/2014/main" id="{4D980687-00F5-5D40-B13B-72BF601E5E35}"/>
              </a:ext>
            </a:extLst>
          </p:cNvPr>
          <p:cNvSpPr/>
          <p:nvPr/>
        </p:nvSpPr>
        <p:spPr>
          <a:xfrm>
            <a:off x="7587557" y="5071660"/>
            <a:ext cx="1988696" cy="528198"/>
          </a:xfrm>
          <a:prstGeom prst="roundRect">
            <a:avLst>
              <a:gd name="adj" fmla="val 9903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0" name="角丸四角形 229">
            <a:extLst>
              <a:ext uri="{FF2B5EF4-FFF2-40B4-BE49-F238E27FC236}">
                <a16:creationId xmlns:a16="http://schemas.microsoft.com/office/drawing/2014/main" id="{E5D595B4-FAF3-CD45-955F-FF3ACDBAE59E}"/>
              </a:ext>
            </a:extLst>
          </p:cNvPr>
          <p:cNvSpPr/>
          <p:nvPr/>
        </p:nvSpPr>
        <p:spPr>
          <a:xfrm>
            <a:off x="7977296" y="4992833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C15310F7-0954-D54C-8083-ED09796F9BD2}"/>
              </a:ext>
            </a:extLst>
          </p:cNvPr>
          <p:cNvSpPr txBox="1"/>
          <p:nvPr/>
        </p:nvSpPr>
        <p:spPr>
          <a:xfrm>
            <a:off x="8220268" y="4982866"/>
            <a:ext cx="7232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共通留意事項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98A83D0-D741-53A4-7484-885B145835CD}"/>
              </a:ext>
            </a:extLst>
          </p:cNvPr>
          <p:cNvGrpSpPr/>
          <p:nvPr/>
        </p:nvGrpSpPr>
        <p:grpSpPr>
          <a:xfrm>
            <a:off x="1614716" y="4999038"/>
            <a:ext cx="5497542" cy="251607"/>
            <a:chOff x="1614716" y="4975223"/>
            <a:chExt cx="5497542" cy="251607"/>
          </a:xfrm>
        </p:grpSpPr>
        <p:sp>
          <p:nvSpPr>
            <p:cNvPr id="5" name="角丸四角形 243">
              <a:extLst>
                <a:ext uri="{FF2B5EF4-FFF2-40B4-BE49-F238E27FC236}">
                  <a16:creationId xmlns:a16="http://schemas.microsoft.com/office/drawing/2014/main" id="{C1329C3D-4ED1-8950-6D71-992F10F2BE55}"/>
                </a:ext>
              </a:extLst>
            </p:cNvPr>
            <p:cNvSpPr/>
            <p:nvPr/>
          </p:nvSpPr>
          <p:spPr>
            <a:xfrm>
              <a:off x="1614716" y="4978211"/>
              <a:ext cx="5497542" cy="217116"/>
            </a:xfrm>
            <a:prstGeom prst="roundRect">
              <a:avLst>
                <a:gd name="adj" fmla="val 39959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E549962-552D-4FB9-478D-7CA1857D7CC7}"/>
                </a:ext>
              </a:extLst>
            </p:cNvPr>
            <p:cNvSpPr txBox="1"/>
            <p:nvPr/>
          </p:nvSpPr>
          <p:spPr>
            <a:xfrm>
              <a:off x="2089761" y="4975223"/>
              <a:ext cx="4537822" cy="251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掲載保証回数は次頁の一覧</a:t>
              </a:r>
              <a:r>
                <a:rPr kumimoji="1" lang="ja-JP" altLang="en-US" sz="9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でご確認ください。</a:t>
              </a:r>
              <a:endParaRPr kumimoji="1" lang="en-US" altLang="ja-JP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5931EEFA-4298-0044-8F5B-8A5E7F3292E1}"/>
              </a:ext>
            </a:extLst>
          </p:cNvPr>
          <p:cNvGrpSpPr/>
          <p:nvPr/>
        </p:nvGrpSpPr>
        <p:grpSpPr>
          <a:xfrm>
            <a:off x="1614716" y="4473521"/>
            <a:ext cx="5497542" cy="251607"/>
            <a:chOff x="1614716" y="4449706"/>
            <a:chExt cx="5497542" cy="251607"/>
          </a:xfrm>
        </p:grpSpPr>
        <p:sp>
          <p:nvSpPr>
            <p:cNvPr id="27" name="角丸四角形 243">
              <a:extLst>
                <a:ext uri="{FF2B5EF4-FFF2-40B4-BE49-F238E27FC236}">
                  <a16:creationId xmlns:a16="http://schemas.microsoft.com/office/drawing/2014/main" id="{FBD243F2-0F42-5212-F256-D4D55E82F789}"/>
                </a:ext>
              </a:extLst>
            </p:cNvPr>
            <p:cNvSpPr/>
            <p:nvPr/>
          </p:nvSpPr>
          <p:spPr>
            <a:xfrm>
              <a:off x="1614716" y="4452694"/>
              <a:ext cx="5497542" cy="217116"/>
            </a:xfrm>
            <a:prstGeom prst="roundRect">
              <a:avLst>
                <a:gd name="adj" fmla="val 39959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24B202B-9495-32E5-78B8-B8701DE4ED34}"/>
                </a:ext>
              </a:extLst>
            </p:cNvPr>
            <p:cNvSpPr txBox="1"/>
            <p:nvPr/>
          </p:nvSpPr>
          <p:spPr>
            <a:xfrm>
              <a:off x="2089761" y="4449706"/>
              <a:ext cx="4537822" cy="251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掲載保証回数は次頁の一覧でご確認ください。</a:t>
              </a:r>
              <a:endParaRPr kumimoji="1" lang="en-US" altLang="ja-JP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7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辺形 4">
            <a:extLst>
              <a:ext uri="{FF2B5EF4-FFF2-40B4-BE49-F238E27FC236}">
                <a16:creationId xmlns:a16="http://schemas.microsoft.com/office/drawing/2014/main" id="{1351CD8F-0CFB-FE48-9EDD-521D67128B81}"/>
              </a:ext>
            </a:extLst>
          </p:cNvPr>
          <p:cNvSpPr/>
          <p:nvPr/>
        </p:nvSpPr>
        <p:spPr>
          <a:xfrm>
            <a:off x="225385" y="136957"/>
            <a:ext cx="7761781" cy="338555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29134F-925F-B94C-9C93-58F42322B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8172223" y="191387"/>
            <a:ext cx="1357574" cy="2509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3F83A9-E755-4842-B828-377BF2A624D2}"/>
              </a:ext>
            </a:extLst>
          </p:cNvPr>
          <p:cNvSpPr txBox="1"/>
          <p:nvPr/>
        </p:nvSpPr>
        <p:spPr>
          <a:xfrm>
            <a:off x="2841711" y="137674"/>
            <a:ext cx="496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セット一覧（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エリア指定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[</a:t>
            </a: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都道府県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or </a:t>
            </a: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市区郡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] 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）　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40178F9-A39A-F046-90EF-01BEB3CD7C60}"/>
              </a:ext>
            </a:extLst>
          </p:cNvPr>
          <p:cNvCxnSpPr>
            <a:cxnSpLocks/>
          </p:cNvCxnSpPr>
          <p:nvPr/>
        </p:nvCxnSpPr>
        <p:spPr>
          <a:xfrm>
            <a:off x="2872731" y="158688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FAE1F5-AD82-FE45-AADD-ACCC59843615}"/>
              </a:ext>
            </a:extLst>
          </p:cNvPr>
          <p:cNvSpPr txBox="1"/>
          <p:nvPr/>
        </p:nvSpPr>
        <p:spPr>
          <a:xfrm>
            <a:off x="343545" y="138390"/>
            <a:ext cx="249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チラシビジョン提携テレビ局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E09AA7-7FF2-2E3B-9FDE-5FBA73A968DB}"/>
              </a:ext>
            </a:extLst>
          </p:cNvPr>
          <p:cNvSpPr txBox="1"/>
          <p:nvPr/>
        </p:nvSpPr>
        <p:spPr>
          <a:xfrm>
            <a:off x="10213848" y="14264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92694FA2-DC2E-FC44-66B0-3FEC7F83123D}"/>
              </a:ext>
            </a:extLst>
          </p:cNvPr>
          <p:cNvGraphicFramePr>
            <a:graphicFrameLocks noGrp="1"/>
          </p:cNvGraphicFramePr>
          <p:nvPr/>
        </p:nvGraphicFramePr>
        <p:xfrm>
          <a:off x="249448" y="617459"/>
          <a:ext cx="9304412" cy="6143642"/>
        </p:xfrm>
        <a:graphic>
          <a:graphicData uri="http://schemas.openxmlformats.org/drawingml/2006/table">
            <a:tbl>
              <a:tblPr/>
              <a:tblGrid>
                <a:gridCol w="632144">
                  <a:extLst>
                    <a:ext uri="{9D8B030D-6E8A-4147-A177-3AD203B41FA5}">
                      <a16:colId xmlns:a16="http://schemas.microsoft.com/office/drawing/2014/main" val="1232444640"/>
                    </a:ext>
                  </a:extLst>
                </a:gridCol>
                <a:gridCol w="594959">
                  <a:extLst>
                    <a:ext uri="{9D8B030D-6E8A-4147-A177-3AD203B41FA5}">
                      <a16:colId xmlns:a16="http://schemas.microsoft.com/office/drawing/2014/main" val="2931641811"/>
                    </a:ext>
                  </a:extLst>
                </a:gridCol>
                <a:gridCol w="780884">
                  <a:extLst>
                    <a:ext uri="{9D8B030D-6E8A-4147-A177-3AD203B41FA5}">
                      <a16:colId xmlns:a16="http://schemas.microsoft.com/office/drawing/2014/main" val="1340705319"/>
                    </a:ext>
                  </a:extLst>
                </a:gridCol>
                <a:gridCol w="780884">
                  <a:extLst>
                    <a:ext uri="{9D8B030D-6E8A-4147-A177-3AD203B41FA5}">
                      <a16:colId xmlns:a16="http://schemas.microsoft.com/office/drawing/2014/main" val="1015864780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780762997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627374185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4249649212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475800962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3838732187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461741561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233077731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2707759539"/>
                    </a:ext>
                  </a:extLst>
                </a:gridCol>
                <a:gridCol w="538024">
                  <a:extLst>
                    <a:ext uri="{9D8B030D-6E8A-4147-A177-3AD203B41FA5}">
                      <a16:colId xmlns:a16="http://schemas.microsoft.com/office/drawing/2014/main" val="2989293737"/>
                    </a:ext>
                  </a:extLst>
                </a:gridCol>
                <a:gridCol w="185925">
                  <a:extLst>
                    <a:ext uri="{9D8B030D-6E8A-4147-A177-3AD203B41FA5}">
                      <a16:colId xmlns:a16="http://schemas.microsoft.com/office/drawing/2014/main" val="1721975577"/>
                    </a:ext>
                  </a:extLst>
                </a:gridCol>
                <a:gridCol w="371850">
                  <a:extLst>
                    <a:ext uri="{9D8B030D-6E8A-4147-A177-3AD203B41FA5}">
                      <a16:colId xmlns:a16="http://schemas.microsoft.com/office/drawing/2014/main" val="3469230405"/>
                    </a:ext>
                  </a:extLst>
                </a:gridCol>
                <a:gridCol w="371850">
                  <a:extLst>
                    <a:ext uri="{9D8B030D-6E8A-4147-A177-3AD203B41FA5}">
                      <a16:colId xmlns:a16="http://schemas.microsoft.com/office/drawing/2014/main" val="3460020537"/>
                    </a:ext>
                  </a:extLst>
                </a:gridCol>
                <a:gridCol w="371850">
                  <a:extLst>
                    <a:ext uri="{9D8B030D-6E8A-4147-A177-3AD203B41FA5}">
                      <a16:colId xmlns:a16="http://schemas.microsoft.com/office/drawing/2014/main" val="1028668871"/>
                    </a:ext>
                  </a:extLst>
                </a:gridCol>
                <a:gridCol w="371850">
                  <a:extLst>
                    <a:ext uri="{9D8B030D-6E8A-4147-A177-3AD203B41FA5}">
                      <a16:colId xmlns:a16="http://schemas.microsoft.com/office/drawing/2014/main" val="2019596156"/>
                    </a:ext>
                  </a:extLst>
                </a:gridCol>
              </a:tblGrid>
              <a:tr h="216000">
                <a:tc rowSpan="4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エリア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公式セット</a:t>
                      </a:r>
                      <a:b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提携放送局名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実施料金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各局セット詳細（掲載保証回数および放送本数）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08847"/>
                  </a:ext>
                </a:extLst>
              </a:tr>
              <a:tr h="2880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ヤフーブランドパネル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ヤフーリッチ</a:t>
                      </a:r>
                      <a:endParaRPr lang="en-US" altLang="ja-JP" sz="7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フォーマット</a:t>
                      </a:r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MD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</a:t>
                      </a:r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CM15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秒　保証内容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073121"/>
                  </a:ext>
                </a:extLst>
              </a:tr>
              <a:tr h="17781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の場合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スマホの場合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PC＋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スマホの場合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PC＋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スマホ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合計本数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タイムランク別本数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54244"/>
                  </a:ext>
                </a:extLst>
              </a:tr>
              <a:tr h="2520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b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市区郡</a:t>
                      </a:r>
                      <a:b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b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市区郡</a:t>
                      </a:r>
                      <a:b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b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市区郡</a:t>
                      </a:r>
                      <a:b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b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市区郡</a:t>
                      </a:r>
                      <a:b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A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特</a:t>
                      </a:r>
                      <a:r>
                        <a:rPr lang="e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12586"/>
                  </a:ext>
                </a:extLst>
              </a:tr>
              <a:tr h="17781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北海道放送①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62515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北海道放送②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1,025,000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899,000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641,000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562,000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759,000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514,000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36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123498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山形テレビ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35007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宮城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東北放送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17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907595"/>
                  </a:ext>
                </a:extLst>
              </a:tr>
              <a:tr h="17781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関東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栃木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とちぎテレビ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0634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MX①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998872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MX②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1,025,000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899,000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641,000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562,000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759,000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514,000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98532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神奈川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テレビ神奈川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98422"/>
                  </a:ext>
                </a:extLst>
              </a:tr>
              <a:tr h="17781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中部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石川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北陸朝日放送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44479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静岡朝日テレビ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350745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愛知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テレビ愛知①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16923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テレビ愛知②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1,025,000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899,000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641,000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562,000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759,000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514,000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823465"/>
                  </a:ext>
                </a:extLst>
              </a:tr>
              <a:tr h="2044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岐阜放送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34" charset="-128"/>
                        </a:rPr>
                        <a:t>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570818"/>
                  </a:ext>
                </a:extLst>
              </a:tr>
              <a:tr h="20448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近畿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三重テレビ放送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34" charset="-128"/>
                        </a:rPr>
                        <a:t>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05235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KBS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94550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大阪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テレビ大阪①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0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06313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テレビ大阪②　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1,025,000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899,000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641,000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562,000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759,000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514,000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44343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兵庫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サンテレビジョン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 </a:t>
                      </a:r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  <a:r>
                        <a:rPr lang="ja-JP" altLang="en-US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533244"/>
                  </a:ext>
                </a:extLst>
              </a:tr>
              <a:tr h="17781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中国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四国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岡山・香川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RSK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山陽放送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13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03648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広島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テレビ新広島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64539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鳥取・島根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山陰放送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12211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山口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テレビ山口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89153"/>
                  </a:ext>
                </a:extLst>
              </a:tr>
              <a:tr h="17781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九州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福岡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毎日放送①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41133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毎日放送②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1,025,000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899,000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641,000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562,000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759,000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514,000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28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81248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長崎放送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51421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大分放送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14328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鹿児島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南日本放送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89091"/>
                  </a:ext>
                </a:extLst>
              </a:tr>
              <a:tr h="17781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BS11①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349,000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218,000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35648"/>
                  </a:ext>
                </a:extLst>
              </a:tr>
              <a:tr h="177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BS11②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1,025,000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899,000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641,000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562,000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759,000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514,000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4747" marR="36000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4747" marR="4747" marT="4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15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4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69EBED7-1E39-A64A-83FA-F3DEE6E26990}"/>
              </a:ext>
            </a:extLst>
          </p:cNvPr>
          <p:cNvGraphicFramePr>
            <a:graphicFrameLocks noGrp="1"/>
          </p:cNvGraphicFramePr>
          <p:nvPr/>
        </p:nvGraphicFramePr>
        <p:xfrm>
          <a:off x="280602" y="968824"/>
          <a:ext cx="9344796" cy="5810729"/>
        </p:xfrm>
        <a:graphic>
          <a:graphicData uri="http://schemas.openxmlformats.org/drawingml/2006/table">
            <a:tbl>
              <a:tblPr/>
              <a:tblGrid>
                <a:gridCol w="1008000">
                  <a:extLst>
                    <a:ext uri="{9D8B030D-6E8A-4147-A177-3AD203B41FA5}">
                      <a16:colId xmlns:a16="http://schemas.microsoft.com/office/drawing/2014/main" val="24558875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423726797"/>
                    </a:ext>
                  </a:extLst>
                </a:gridCol>
                <a:gridCol w="1128902">
                  <a:extLst>
                    <a:ext uri="{9D8B030D-6E8A-4147-A177-3AD203B41FA5}">
                      <a16:colId xmlns:a16="http://schemas.microsoft.com/office/drawing/2014/main" val="399754701"/>
                    </a:ext>
                  </a:extLst>
                </a:gridCol>
                <a:gridCol w="896065">
                  <a:extLst>
                    <a:ext uri="{9D8B030D-6E8A-4147-A177-3AD203B41FA5}">
                      <a16:colId xmlns:a16="http://schemas.microsoft.com/office/drawing/2014/main" val="15613687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42862676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3676362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037485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8932992"/>
                    </a:ext>
                  </a:extLst>
                </a:gridCol>
                <a:gridCol w="368453">
                  <a:extLst>
                    <a:ext uri="{9D8B030D-6E8A-4147-A177-3AD203B41FA5}">
                      <a16:colId xmlns:a16="http://schemas.microsoft.com/office/drawing/2014/main" val="1304372753"/>
                    </a:ext>
                  </a:extLst>
                </a:gridCol>
                <a:gridCol w="231068">
                  <a:extLst>
                    <a:ext uri="{9D8B030D-6E8A-4147-A177-3AD203B41FA5}">
                      <a16:colId xmlns:a16="http://schemas.microsoft.com/office/drawing/2014/main" val="1067394345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2718567384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3130994314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55719941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2981233998"/>
                    </a:ext>
                  </a:extLst>
                </a:gridCol>
              </a:tblGrid>
              <a:tr h="214928">
                <a:tc rowSpan="4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エリア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公式セット</a:t>
                      </a:r>
                      <a:b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提携放送局名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実施料金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各局セット詳細（掲載保証回数および放送本数）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27643"/>
                  </a:ext>
                </a:extLst>
              </a:tr>
              <a:tr h="2880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ヤフーブランドパネル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ヤフーリッチ</a:t>
                      </a:r>
                      <a:b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フォーマット</a:t>
                      </a:r>
                      <a:r>
                        <a:rPr lang="en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MD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</a:t>
                      </a:r>
                      <a:r>
                        <a:rPr lang="en-US" altLang="ja-JP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CM15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秒　保証内容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58970"/>
                  </a:ext>
                </a:extLst>
              </a:tr>
              <a:tr h="21492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の場合　</a:t>
                      </a:r>
                    </a:p>
                  </a:txBody>
                  <a:tcPr marL="5315" marR="5315" marT="531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＋スマホの場合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＋スマホの場合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合計本数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タイムランク別本数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31185"/>
                  </a:ext>
                </a:extLst>
              </a:tr>
              <a:tr h="21492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A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特</a:t>
                      </a:r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9006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663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854,000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534,000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633,000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435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山形テレビ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12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宮城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東北放送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17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11015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関東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栃木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とちぎテレビ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05017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549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854,000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534,000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633,000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8662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神奈川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テレビ神奈川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617469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中部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石川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北陸朝日放送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4005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静岡朝日テレビ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03556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愛知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テレビ愛知①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289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854,000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534,000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633,000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098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06254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近畿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三重テレビ放送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28135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KBS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5675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大阪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テレビ大阪①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1130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テレビ大阪②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854,000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534,000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633,000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47074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兵庫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サンテレビジョン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 </a:t>
                      </a:r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03285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中国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四国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岡山・香川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RSK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山陽放送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13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18632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広島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テレビ新広島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10337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鳥取・島根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山陰放送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158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山口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テレビ山口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40335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九州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福岡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69103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854,000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534,000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633,000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6406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60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08401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鹿児島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南日本放送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18008"/>
                  </a:ext>
                </a:extLst>
              </a:tr>
              <a:tr h="1682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291,000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182,000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201,000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0441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854,000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534,000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633,000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446841"/>
                  </a:ext>
                </a:extLst>
              </a:tr>
            </a:tbl>
          </a:graphicData>
        </a:graphic>
      </p:graphicFrame>
      <p:sp>
        <p:nvSpPr>
          <p:cNvPr id="5" name="平行四辺形 4">
            <a:extLst>
              <a:ext uri="{FF2B5EF4-FFF2-40B4-BE49-F238E27FC236}">
                <a16:creationId xmlns:a16="http://schemas.microsoft.com/office/drawing/2014/main" id="{1351CD8F-0CFB-FE48-9EDD-521D67128B81}"/>
              </a:ext>
            </a:extLst>
          </p:cNvPr>
          <p:cNvSpPr/>
          <p:nvPr/>
        </p:nvSpPr>
        <p:spPr>
          <a:xfrm>
            <a:off x="225385" y="136957"/>
            <a:ext cx="7761781" cy="338555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29134F-925F-B94C-9C93-58F42322B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8172223" y="191387"/>
            <a:ext cx="1357574" cy="2509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3F83A9-E755-4842-B828-377BF2A624D2}"/>
              </a:ext>
            </a:extLst>
          </p:cNvPr>
          <p:cNvSpPr txBox="1"/>
          <p:nvPr/>
        </p:nvSpPr>
        <p:spPr>
          <a:xfrm>
            <a:off x="2976799" y="137674"/>
            <a:ext cx="456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セット一覧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lang="en-US" altLang="ja-JP" sz="160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/ </a:t>
            </a:r>
            <a:r>
              <a:rPr lang="ja-JP" altLang="en-US" sz="1600" b="1" ker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セグメント指定別掲載回数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　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40178F9-A39A-F046-90EF-01BEB3CD7C60}"/>
              </a:ext>
            </a:extLst>
          </p:cNvPr>
          <p:cNvCxnSpPr>
            <a:cxnSpLocks/>
          </p:cNvCxnSpPr>
          <p:nvPr/>
        </p:nvCxnSpPr>
        <p:spPr>
          <a:xfrm>
            <a:off x="2872731" y="158688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FAE1F5-AD82-FE45-AADD-ACCC59843615}"/>
              </a:ext>
            </a:extLst>
          </p:cNvPr>
          <p:cNvSpPr txBox="1"/>
          <p:nvPr/>
        </p:nvSpPr>
        <p:spPr>
          <a:xfrm>
            <a:off x="343545" y="138390"/>
            <a:ext cx="249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チラシビジョン提携テレビ局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B87C53B-E28C-8C4D-58E0-DA31E007F9AF}"/>
              </a:ext>
            </a:extLst>
          </p:cNvPr>
          <p:cNvGrpSpPr/>
          <p:nvPr/>
        </p:nvGrpSpPr>
        <p:grpSpPr>
          <a:xfrm>
            <a:off x="1493790" y="592996"/>
            <a:ext cx="6919117" cy="338554"/>
            <a:chOff x="1692096" y="592996"/>
            <a:chExt cx="6919117" cy="33855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B2ABF8C-18F4-93C6-278A-9BB296FCAB76}"/>
                </a:ext>
              </a:extLst>
            </p:cNvPr>
            <p:cNvGrpSpPr/>
            <p:nvPr/>
          </p:nvGrpSpPr>
          <p:grpSpPr>
            <a:xfrm>
              <a:off x="1692096" y="630270"/>
              <a:ext cx="1284703" cy="282378"/>
              <a:chOff x="5312986" y="4840158"/>
              <a:chExt cx="793244" cy="174355"/>
            </a:xfrm>
          </p:grpSpPr>
          <p:sp>
            <p:nvSpPr>
              <p:cNvPr id="3" name="角丸四角形 2">
                <a:extLst>
                  <a:ext uri="{FF2B5EF4-FFF2-40B4-BE49-F238E27FC236}">
                    <a16:creationId xmlns:a16="http://schemas.microsoft.com/office/drawing/2014/main" id="{9A94664C-3BC4-5837-146D-0FA43A2DBAFA}"/>
                  </a:ext>
                </a:extLst>
              </p:cNvPr>
              <p:cNvSpPr/>
              <p:nvPr/>
            </p:nvSpPr>
            <p:spPr>
              <a:xfrm>
                <a:off x="5333853" y="4840158"/>
                <a:ext cx="772377" cy="156410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r>
                  <a:rPr kumimoji="1" lang="ja-JP" altLang="en-US" sz="1000" b="1">
                    <a:latin typeface="Meiryo" panose="020B0604030504040204" pitchFamily="34" charset="-128"/>
                    <a:ea typeface="Meiryo" panose="020B0604030504040204" pitchFamily="34" charset="-128"/>
                  </a:rPr>
                  <a:t>　</a:t>
                </a:r>
                <a:r>
                  <a:rPr kumimoji="1" lang="en-US" altLang="ja-JP" sz="1000" b="1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   </a:t>
                </a:r>
                <a:r>
                  <a:rPr kumimoji="1" lang="ja-JP" altLang="en-US" sz="1000" b="1">
                    <a:latin typeface="Meiryo" panose="020B0604030504040204" pitchFamily="34" charset="-128"/>
                    <a:ea typeface="Meiryo" panose="020B0604030504040204" pitchFamily="34" charset="-128"/>
                  </a:rPr>
                  <a:t>都道府県限定</a:t>
                </a:r>
              </a:p>
            </p:txBody>
          </p: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3A0C96B3-8B52-401C-3B8D-0C55238E6362}"/>
                  </a:ext>
                </a:extLst>
              </p:cNvPr>
              <p:cNvSpPr/>
              <p:nvPr/>
            </p:nvSpPr>
            <p:spPr>
              <a:xfrm>
                <a:off x="5351871" y="4854137"/>
                <a:ext cx="131272" cy="131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185C5DA-409B-5675-414F-60EA5EE3EAE3}"/>
                  </a:ext>
                </a:extLst>
              </p:cNvPr>
              <p:cNvSpPr txBox="1"/>
              <p:nvPr/>
            </p:nvSpPr>
            <p:spPr>
              <a:xfrm>
                <a:off x="5312986" y="4843479"/>
                <a:ext cx="209041" cy="171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！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5B57F83-CC65-EE83-AC63-CCAF052F274C}"/>
                </a:ext>
              </a:extLst>
            </p:cNvPr>
            <p:cNvSpPr txBox="1"/>
            <p:nvPr/>
          </p:nvSpPr>
          <p:spPr>
            <a:xfrm>
              <a:off x="2929850" y="592996"/>
              <a:ext cx="5681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性別</a:t>
              </a:r>
              <a:r>
                <a:rPr kumimoji="1" lang="en-US" altLang="ja-JP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 or </a:t>
              </a:r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年代</a:t>
              </a:r>
              <a:r>
                <a:rPr kumimoji="1" lang="ja-JP" altLang="en-US" sz="1600" b="1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を指定して実施する場合の各プランの掲載回数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69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A367C-8C37-E851-E359-DCF3FCCA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辺形 4">
            <a:extLst>
              <a:ext uri="{FF2B5EF4-FFF2-40B4-BE49-F238E27FC236}">
                <a16:creationId xmlns:a16="http://schemas.microsoft.com/office/drawing/2014/main" id="{2CF563DD-B5F2-EAF0-FC93-01FE830C20FA}"/>
              </a:ext>
            </a:extLst>
          </p:cNvPr>
          <p:cNvSpPr/>
          <p:nvPr/>
        </p:nvSpPr>
        <p:spPr>
          <a:xfrm>
            <a:off x="225385" y="136957"/>
            <a:ext cx="7761781" cy="338555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FE6E25-91E9-E592-22C5-F9EC3B081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8172223" y="191387"/>
            <a:ext cx="1357574" cy="2509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1313DF-5E56-E6C7-9CC0-011EF2EBCDDB}"/>
              </a:ext>
            </a:extLst>
          </p:cNvPr>
          <p:cNvSpPr txBox="1"/>
          <p:nvPr/>
        </p:nvSpPr>
        <p:spPr>
          <a:xfrm>
            <a:off x="2976799" y="137674"/>
            <a:ext cx="456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セット一覧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lang="en-US" altLang="ja-JP" sz="160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/ </a:t>
            </a:r>
            <a:r>
              <a:rPr lang="ja-JP" altLang="en-US" sz="1600" b="1" ker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セグメント指定別掲載回数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　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376EA6A-1FB4-D73D-B555-900940EF4BF6}"/>
              </a:ext>
            </a:extLst>
          </p:cNvPr>
          <p:cNvCxnSpPr>
            <a:cxnSpLocks/>
          </p:cNvCxnSpPr>
          <p:nvPr/>
        </p:nvCxnSpPr>
        <p:spPr>
          <a:xfrm>
            <a:off x="2872731" y="158688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0ED3DE-AF06-1F10-5659-501B75EBFDB9}"/>
              </a:ext>
            </a:extLst>
          </p:cNvPr>
          <p:cNvSpPr txBox="1"/>
          <p:nvPr/>
        </p:nvSpPr>
        <p:spPr>
          <a:xfrm>
            <a:off x="343545" y="138390"/>
            <a:ext cx="249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チラシビジョン提携テレビ局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FD09D23-B505-4952-E701-8320735B4C41}"/>
              </a:ext>
            </a:extLst>
          </p:cNvPr>
          <p:cNvGrpSpPr/>
          <p:nvPr/>
        </p:nvGrpSpPr>
        <p:grpSpPr>
          <a:xfrm>
            <a:off x="1493790" y="592996"/>
            <a:ext cx="6919117" cy="338554"/>
            <a:chOff x="1692096" y="592996"/>
            <a:chExt cx="6919117" cy="33855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22046265-3A37-1B5C-A513-F92388BCF272}"/>
                </a:ext>
              </a:extLst>
            </p:cNvPr>
            <p:cNvGrpSpPr/>
            <p:nvPr/>
          </p:nvGrpSpPr>
          <p:grpSpPr>
            <a:xfrm>
              <a:off x="1692096" y="630270"/>
              <a:ext cx="1284703" cy="282378"/>
              <a:chOff x="5312986" y="4840158"/>
              <a:chExt cx="793244" cy="174355"/>
            </a:xfrm>
          </p:grpSpPr>
          <p:sp>
            <p:nvSpPr>
              <p:cNvPr id="3" name="角丸四角形 2">
                <a:extLst>
                  <a:ext uri="{FF2B5EF4-FFF2-40B4-BE49-F238E27FC236}">
                    <a16:creationId xmlns:a16="http://schemas.microsoft.com/office/drawing/2014/main" id="{72AE28E3-4370-B740-508C-5B8B0398267D}"/>
                  </a:ext>
                </a:extLst>
              </p:cNvPr>
              <p:cNvSpPr/>
              <p:nvPr/>
            </p:nvSpPr>
            <p:spPr>
              <a:xfrm>
                <a:off x="5333853" y="4840158"/>
                <a:ext cx="772377" cy="156410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r>
                  <a:rPr kumimoji="1" lang="ja-JP" altLang="en-US" sz="1000" b="1">
                    <a:latin typeface="Meiryo" panose="020B0604030504040204" pitchFamily="34" charset="-128"/>
                    <a:ea typeface="Meiryo" panose="020B0604030504040204" pitchFamily="34" charset="-128"/>
                  </a:rPr>
                  <a:t>　</a:t>
                </a:r>
                <a:r>
                  <a:rPr kumimoji="1" lang="en-US" altLang="ja-JP" sz="1000" b="1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   </a:t>
                </a:r>
                <a:r>
                  <a:rPr kumimoji="1" lang="ja-JP" altLang="en-US" sz="1000" b="1">
                    <a:latin typeface="Meiryo" panose="020B0604030504040204" pitchFamily="34" charset="-128"/>
                    <a:ea typeface="Meiryo" panose="020B0604030504040204" pitchFamily="34" charset="-128"/>
                  </a:rPr>
                  <a:t>都道府県限定</a:t>
                </a:r>
              </a:p>
            </p:txBody>
          </p: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127765C8-3AAE-9693-FA86-73482CDD14B4}"/>
                  </a:ext>
                </a:extLst>
              </p:cNvPr>
              <p:cNvSpPr/>
              <p:nvPr/>
            </p:nvSpPr>
            <p:spPr>
              <a:xfrm>
                <a:off x="5351871" y="4854137"/>
                <a:ext cx="131272" cy="131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A8C101B-9B0A-E201-FE8E-4BD272E62140}"/>
                  </a:ext>
                </a:extLst>
              </p:cNvPr>
              <p:cNvSpPr txBox="1"/>
              <p:nvPr/>
            </p:nvSpPr>
            <p:spPr>
              <a:xfrm>
                <a:off x="5312986" y="4843479"/>
                <a:ext cx="209041" cy="171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！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3E069AD-07E4-6F90-C22D-53CC3FF77FC1}"/>
                </a:ext>
              </a:extLst>
            </p:cNvPr>
            <p:cNvSpPr txBox="1"/>
            <p:nvPr/>
          </p:nvSpPr>
          <p:spPr>
            <a:xfrm>
              <a:off x="2953895" y="592996"/>
              <a:ext cx="5657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性別</a:t>
              </a:r>
              <a:r>
                <a:rPr kumimoji="1" lang="en-US" altLang="ja-JP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＋</a:t>
              </a:r>
              <a:r>
                <a:rPr kumimoji="1" lang="en-US" altLang="ja-JP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年代</a:t>
              </a:r>
              <a:r>
                <a:rPr kumimoji="1" lang="ja-JP" altLang="en-US" sz="1600" b="1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を指定して実施する場合の各プランの掲載回数</a:t>
              </a:r>
            </a:p>
          </p:txBody>
        </p:sp>
      </p:grp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CE66D1CE-1276-EDB7-5BEE-AAA2F0A7B08D}"/>
              </a:ext>
            </a:extLst>
          </p:cNvPr>
          <p:cNvGraphicFramePr>
            <a:graphicFrameLocks noGrp="1"/>
          </p:cNvGraphicFramePr>
          <p:nvPr/>
        </p:nvGraphicFramePr>
        <p:xfrm>
          <a:off x="280602" y="968824"/>
          <a:ext cx="9344796" cy="5810729"/>
        </p:xfrm>
        <a:graphic>
          <a:graphicData uri="http://schemas.openxmlformats.org/drawingml/2006/table">
            <a:tbl>
              <a:tblPr/>
              <a:tblGrid>
                <a:gridCol w="1008000">
                  <a:extLst>
                    <a:ext uri="{9D8B030D-6E8A-4147-A177-3AD203B41FA5}">
                      <a16:colId xmlns:a16="http://schemas.microsoft.com/office/drawing/2014/main" val="24558875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423726797"/>
                    </a:ext>
                  </a:extLst>
                </a:gridCol>
                <a:gridCol w="1128902">
                  <a:extLst>
                    <a:ext uri="{9D8B030D-6E8A-4147-A177-3AD203B41FA5}">
                      <a16:colId xmlns:a16="http://schemas.microsoft.com/office/drawing/2014/main" val="399754701"/>
                    </a:ext>
                  </a:extLst>
                </a:gridCol>
                <a:gridCol w="896065">
                  <a:extLst>
                    <a:ext uri="{9D8B030D-6E8A-4147-A177-3AD203B41FA5}">
                      <a16:colId xmlns:a16="http://schemas.microsoft.com/office/drawing/2014/main" val="15613687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42862676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3676362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037485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8932992"/>
                    </a:ext>
                  </a:extLst>
                </a:gridCol>
                <a:gridCol w="368453">
                  <a:extLst>
                    <a:ext uri="{9D8B030D-6E8A-4147-A177-3AD203B41FA5}">
                      <a16:colId xmlns:a16="http://schemas.microsoft.com/office/drawing/2014/main" val="1304372753"/>
                    </a:ext>
                  </a:extLst>
                </a:gridCol>
                <a:gridCol w="231068">
                  <a:extLst>
                    <a:ext uri="{9D8B030D-6E8A-4147-A177-3AD203B41FA5}">
                      <a16:colId xmlns:a16="http://schemas.microsoft.com/office/drawing/2014/main" val="1067394345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2718567384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3130994314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55719941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2981233998"/>
                    </a:ext>
                  </a:extLst>
                </a:gridCol>
              </a:tblGrid>
              <a:tr h="214928">
                <a:tc rowSpan="4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エリア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公式セット</a:t>
                      </a:r>
                      <a:b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提携放送局名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実施料金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各局セット詳細（掲載保証回数および放送本数）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27643"/>
                  </a:ext>
                </a:extLst>
              </a:tr>
              <a:tr h="2880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ヤフーブランドパネル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ヤフーリッチ</a:t>
                      </a:r>
                      <a:b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フォーマット</a:t>
                      </a:r>
                      <a:r>
                        <a:rPr lang="en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MD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</a:t>
                      </a:r>
                      <a:r>
                        <a:rPr lang="en-US" altLang="ja-JP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CM15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秒　保証内容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58970"/>
                  </a:ext>
                </a:extLst>
              </a:tr>
              <a:tr h="21492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の場合　</a:t>
                      </a:r>
                    </a:p>
                  </a:txBody>
                  <a:tcPr marL="5315" marR="5315" marT="531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＋スマホの場合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＋スマホの場合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合計本数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タイムランク別本数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31185"/>
                  </a:ext>
                </a:extLst>
              </a:tr>
              <a:tr h="21492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A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特</a:t>
                      </a:r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9006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663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712,000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445,000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527,000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357,000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435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山形テレビ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12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宮城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東北放送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17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11015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関東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栃木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とちぎテレビ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05017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549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712,000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445,000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527,000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357,000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8662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神奈川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テレビ神奈川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617469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中部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石川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北陸朝日放送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4005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静岡朝日テレビ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03556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愛知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テレビ愛知①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289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712,000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445,000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527,000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357,000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098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06254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近畿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三重テレビ放送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28135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KBS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5675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大阪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テレビ大阪①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1130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テレビ大阪②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712,000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445,000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527,000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357,000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47074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兵庫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サンテレビジョン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 </a:t>
                      </a:r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03285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中国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四国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岡山・香川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RSK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山陽放送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13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18632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広島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テレビ新広島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10337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鳥取・島根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山陰放送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158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山口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テレビ山口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40335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九州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福岡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69103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712,000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445,000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527,000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357,000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6406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60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08401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鹿児島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南日本放送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18008"/>
                  </a:ext>
                </a:extLst>
              </a:tr>
              <a:tr h="1682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242,000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151,000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168,000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100,000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0441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712,000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445,000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527,000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357,000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44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7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5D17B-29C6-CD91-66FC-82A72DA7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辺形 4">
            <a:extLst>
              <a:ext uri="{FF2B5EF4-FFF2-40B4-BE49-F238E27FC236}">
                <a16:creationId xmlns:a16="http://schemas.microsoft.com/office/drawing/2014/main" id="{BD26F4F6-3433-710A-4CC0-9CF39D41C523}"/>
              </a:ext>
            </a:extLst>
          </p:cNvPr>
          <p:cNvSpPr/>
          <p:nvPr/>
        </p:nvSpPr>
        <p:spPr>
          <a:xfrm>
            <a:off x="225385" y="136957"/>
            <a:ext cx="7761781" cy="338555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66442C-1D38-AAAA-9613-F9A3DEB9A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8172223" y="191387"/>
            <a:ext cx="1357574" cy="2509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D13B4-F522-69C3-EFEA-0BB31BF160E1}"/>
              </a:ext>
            </a:extLst>
          </p:cNvPr>
          <p:cNvSpPr txBox="1"/>
          <p:nvPr/>
        </p:nvSpPr>
        <p:spPr>
          <a:xfrm>
            <a:off x="2976799" y="137674"/>
            <a:ext cx="456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セット一覧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lang="en-US" altLang="ja-JP" sz="160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/ </a:t>
            </a:r>
            <a:r>
              <a:rPr lang="ja-JP" altLang="en-US" sz="1600" b="1" ker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セグメント指定別掲載回数</a:t>
            </a: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　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7774D3C-4F9A-E049-063B-22D985D0CA78}"/>
              </a:ext>
            </a:extLst>
          </p:cNvPr>
          <p:cNvCxnSpPr>
            <a:cxnSpLocks/>
          </p:cNvCxnSpPr>
          <p:nvPr/>
        </p:nvCxnSpPr>
        <p:spPr>
          <a:xfrm>
            <a:off x="2872731" y="158688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870B3E-8944-FF5D-E677-0D30B44D3E85}"/>
              </a:ext>
            </a:extLst>
          </p:cNvPr>
          <p:cNvSpPr txBox="1"/>
          <p:nvPr/>
        </p:nvSpPr>
        <p:spPr>
          <a:xfrm>
            <a:off x="343545" y="138390"/>
            <a:ext cx="249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チラシビジョン提携テレビ局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01A2244-7C11-1DA5-C40E-AFEABEA62DAF}"/>
              </a:ext>
            </a:extLst>
          </p:cNvPr>
          <p:cNvGrpSpPr/>
          <p:nvPr/>
        </p:nvGrpSpPr>
        <p:grpSpPr>
          <a:xfrm>
            <a:off x="1134560" y="592996"/>
            <a:ext cx="7637574" cy="338554"/>
            <a:chOff x="1199876" y="592996"/>
            <a:chExt cx="7637574" cy="338554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E8E2ED0-9405-E160-5625-8DE3AD3D7FC4}"/>
                </a:ext>
              </a:extLst>
            </p:cNvPr>
            <p:cNvSpPr txBox="1"/>
            <p:nvPr/>
          </p:nvSpPr>
          <p:spPr>
            <a:xfrm>
              <a:off x="1645972" y="592996"/>
              <a:ext cx="71914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性別</a:t>
              </a:r>
              <a:r>
                <a:rPr kumimoji="1" lang="en-US" altLang="ja-JP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＋</a:t>
              </a:r>
              <a:r>
                <a:rPr kumimoji="1" lang="en-US" altLang="ja-JP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kumimoji="1" lang="ja-JP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eiryo" panose="020B0604030504040204" pitchFamily="34" charset="-128"/>
                  <a:ea typeface="Meiryo" panose="020B0604030504040204" pitchFamily="34" charset="-128"/>
                </a:rPr>
                <a:t>年代 ＋ 属性</a:t>
              </a:r>
              <a:r>
                <a:rPr kumimoji="1" lang="ja-JP" altLang="en-US" sz="1600" b="1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を指定して実施する場合の各プランの掲載回数</a:t>
              </a: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E59BF31-3C18-B29D-147F-5CC5C30F86CC}"/>
                </a:ext>
              </a:extLst>
            </p:cNvPr>
            <p:cNvGrpSpPr/>
            <p:nvPr/>
          </p:nvGrpSpPr>
          <p:grpSpPr>
            <a:xfrm>
              <a:off x="1199876" y="630270"/>
              <a:ext cx="1284703" cy="282378"/>
              <a:chOff x="5312986" y="4840158"/>
              <a:chExt cx="793244" cy="174355"/>
            </a:xfrm>
          </p:grpSpPr>
          <p:sp>
            <p:nvSpPr>
              <p:cNvPr id="18" name="角丸四角形 14">
                <a:extLst>
                  <a:ext uri="{FF2B5EF4-FFF2-40B4-BE49-F238E27FC236}">
                    <a16:creationId xmlns:a16="http://schemas.microsoft.com/office/drawing/2014/main" id="{D468F034-242F-47AF-04F0-298BE964E55E}"/>
                  </a:ext>
                </a:extLst>
              </p:cNvPr>
              <p:cNvSpPr/>
              <p:nvPr/>
            </p:nvSpPr>
            <p:spPr>
              <a:xfrm>
                <a:off x="5333853" y="4840158"/>
                <a:ext cx="772377" cy="156410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r>
                  <a:rPr kumimoji="1" lang="ja-JP" altLang="en-US" sz="1000" b="1">
                    <a:latin typeface="Meiryo" panose="020B0604030504040204" pitchFamily="34" charset="-128"/>
                    <a:ea typeface="Meiryo" panose="020B0604030504040204" pitchFamily="34" charset="-128"/>
                  </a:rPr>
                  <a:t>　</a:t>
                </a:r>
                <a:r>
                  <a:rPr kumimoji="1" lang="en-US" altLang="ja-JP" sz="1000" b="1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   </a:t>
                </a:r>
                <a:r>
                  <a:rPr kumimoji="1" lang="ja-JP" altLang="en-US" sz="1000" b="1">
                    <a:latin typeface="Meiryo" panose="020B0604030504040204" pitchFamily="34" charset="-128"/>
                    <a:ea typeface="Meiryo" panose="020B0604030504040204" pitchFamily="34" charset="-128"/>
                  </a:rPr>
                  <a:t>都道府県限定</a:t>
                </a:r>
              </a:p>
            </p:txBody>
          </p:sp>
          <p:sp>
            <p:nvSpPr>
              <p:cNvPr id="19" name="円/楕円 15">
                <a:extLst>
                  <a:ext uri="{FF2B5EF4-FFF2-40B4-BE49-F238E27FC236}">
                    <a16:creationId xmlns:a16="http://schemas.microsoft.com/office/drawing/2014/main" id="{ADFB3FEB-D3BC-8D51-E69D-03BA49590D36}"/>
                  </a:ext>
                </a:extLst>
              </p:cNvPr>
              <p:cNvSpPr/>
              <p:nvPr/>
            </p:nvSpPr>
            <p:spPr>
              <a:xfrm>
                <a:off x="5351871" y="4854137"/>
                <a:ext cx="131272" cy="131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EAD46A1-B26C-02D1-C596-F6B2D3A9FAF2}"/>
                  </a:ext>
                </a:extLst>
              </p:cNvPr>
              <p:cNvSpPr txBox="1"/>
              <p:nvPr/>
            </p:nvSpPr>
            <p:spPr>
              <a:xfrm>
                <a:off x="5312986" y="4843479"/>
                <a:ext cx="209041" cy="171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！</a:t>
                </a:r>
              </a:p>
            </p:txBody>
          </p:sp>
        </p:grpSp>
      </p:grp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A60BD5F-45D3-D824-1200-D3FBD604F3E6}"/>
              </a:ext>
            </a:extLst>
          </p:cNvPr>
          <p:cNvGraphicFramePr>
            <a:graphicFrameLocks noGrp="1"/>
          </p:cNvGraphicFramePr>
          <p:nvPr/>
        </p:nvGraphicFramePr>
        <p:xfrm>
          <a:off x="280602" y="968824"/>
          <a:ext cx="9344796" cy="5810729"/>
        </p:xfrm>
        <a:graphic>
          <a:graphicData uri="http://schemas.openxmlformats.org/drawingml/2006/table">
            <a:tbl>
              <a:tblPr/>
              <a:tblGrid>
                <a:gridCol w="1008000">
                  <a:extLst>
                    <a:ext uri="{9D8B030D-6E8A-4147-A177-3AD203B41FA5}">
                      <a16:colId xmlns:a16="http://schemas.microsoft.com/office/drawing/2014/main" val="24558875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423726797"/>
                    </a:ext>
                  </a:extLst>
                </a:gridCol>
                <a:gridCol w="1128902">
                  <a:extLst>
                    <a:ext uri="{9D8B030D-6E8A-4147-A177-3AD203B41FA5}">
                      <a16:colId xmlns:a16="http://schemas.microsoft.com/office/drawing/2014/main" val="399754701"/>
                    </a:ext>
                  </a:extLst>
                </a:gridCol>
                <a:gridCol w="896065">
                  <a:extLst>
                    <a:ext uri="{9D8B030D-6E8A-4147-A177-3AD203B41FA5}">
                      <a16:colId xmlns:a16="http://schemas.microsoft.com/office/drawing/2014/main" val="15613687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42862676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3676362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0374858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8932992"/>
                    </a:ext>
                  </a:extLst>
                </a:gridCol>
                <a:gridCol w="368453">
                  <a:extLst>
                    <a:ext uri="{9D8B030D-6E8A-4147-A177-3AD203B41FA5}">
                      <a16:colId xmlns:a16="http://schemas.microsoft.com/office/drawing/2014/main" val="1304372753"/>
                    </a:ext>
                  </a:extLst>
                </a:gridCol>
                <a:gridCol w="231068">
                  <a:extLst>
                    <a:ext uri="{9D8B030D-6E8A-4147-A177-3AD203B41FA5}">
                      <a16:colId xmlns:a16="http://schemas.microsoft.com/office/drawing/2014/main" val="1067394345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2718567384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3130994314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55719941"/>
                    </a:ext>
                  </a:extLst>
                </a:gridCol>
                <a:gridCol w="348077">
                  <a:extLst>
                    <a:ext uri="{9D8B030D-6E8A-4147-A177-3AD203B41FA5}">
                      <a16:colId xmlns:a16="http://schemas.microsoft.com/office/drawing/2014/main" val="2981233998"/>
                    </a:ext>
                  </a:extLst>
                </a:gridCol>
              </a:tblGrid>
              <a:tr h="214928">
                <a:tc rowSpan="4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エリア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公式セット</a:t>
                      </a:r>
                      <a:b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提携放送局名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実施料金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各局セット詳細（掲載保証回数および放送本数）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27643"/>
                  </a:ext>
                </a:extLst>
              </a:tr>
              <a:tr h="2880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ヤフーブランドパネル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ヤフーリッチ</a:t>
                      </a:r>
                      <a:b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</a:br>
                      <a:r>
                        <a:rPr lang="ja-JP" alt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フォーマット</a:t>
                      </a:r>
                      <a:r>
                        <a:rPr lang="en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MD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</a:t>
                      </a:r>
                      <a:r>
                        <a:rPr lang="en-US" altLang="ja-JP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CM15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秒　保証内容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58970"/>
                  </a:ext>
                </a:extLst>
              </a:tr>
              <a:tr h="21492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の場合　</a:t>
                      </a:r>
                    </a:p>
                  </a:txBody>
                  <a:tcPr marL="5315" marR="5315" marT="531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＋スマホの場合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＋スマホの場合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合計本数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タイムランク別本数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31185"/>
                  </a:ext>
                </a:extLst>
              </a:tr>
              <a:tr h="21492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34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都道府県</a:t>
                      </a:r>
                      <a:endParaRPr lang="en-US" altLang="ja-JP" sz="6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4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指定の場合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A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特</a:t>
                      </a:r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9006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663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北海道放送②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416,000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334,000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435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山形テレビ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12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宮城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東北放送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17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11015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関東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栃木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とちぎテレビ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05017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549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TOKYO MX②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416,000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334,000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8662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神奈川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テレビ神奈川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  <a:r>
                        <a:rPr lang="ja-JP" alt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　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617469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中部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石川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北陸朝日放送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4005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静岡朝日テレビ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03556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愛知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テレビ愛知①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289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テレビ愛知②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416,000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334,000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7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098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岐阜放送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06254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近畿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三重テレビ放送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595959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28135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KBS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京都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5675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大阪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テレビ大阪①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1130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テレビ大阪②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416,000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334,000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47074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兵庫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サンテレビジョン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 </a:t>
                      </a:r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03285"/>
                  </a:ext>
                </a:extLst>
              </a:tr>
              <a:tr h="16820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中国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四国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岡山・香川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RSK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山陽放送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13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18632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広島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テレビ新広島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10337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鳥取・島根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山陰放送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1588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山口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テレビ山口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40335"/>
                  </a:ext>
                </a:extLst>
              </a:tr>
              <a:tr h="16820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九州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福岡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69103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RKB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毎日放送②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416,000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334,000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28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6406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長崎放送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6040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大分放送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08401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鹿児島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南日本放送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800,000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　　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18008"/>
                  </a:ext>
                </a:extLst>
              </a:tr>
              <a:tr h="1682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5315" marR="5315" marT="531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全国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BS11①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1,000,000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142,000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157,000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10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04419"/>
                  </a:ext>
                </a:extLst>
              </a:tr>
              <a:tr h="1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BS11②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2,000,000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666,000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416,000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493,000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334,000</a:t>
                      </a:r>
                    </a:p>
                  </a:txBody>
                  <a:tcPr marL="9525" marR="36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26</a:t>
                      </a:r>
                    </a:p>
                  </a:txBody>
                  <a:tcPr marL="5315" marR="36000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フリースポット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44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61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片側の 2 つの角を丸めた四角形 27">
            <a:extLst>
              <a:ext uri="{FF2B5EF4-FFF2-40B4-BE49-F238E27FC236}">
                <a16:creationId xmlns:a16="http://schemas.microsoft.com/office/drawing/2014/main" id="{73B7D9EE-F07E-494A-98C0-CEC3560BA982}"/>
              </a:ext>
            </a:extLst>
          </p:cNvPr>
          <p:cNvSpPr/>
          <p:nvPr/>
        </p:nvSpPr>
        <p:spPr>
          <a:xfrm>
            <a:off x="3093629" y="849460"/>
            <a:ext cx="4389873" cy="5916743"/>
          </a:xfrm>
          <a:prstGeom prst="round2SameRect">
            <a:avLst>
              <a:gd name="adj1" fmla="val 4218"/>
              <a:gd name="adj2" fmla="val 454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D4D4"/>
              </a:solidFill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26C48475-CB99-754A-B717-27592F8E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44" t="64698" r="-1651" b="7886"/>
          <a:stretch/>
        </p:blipFill>
        <p:spPr>
          <a:xfrm>
            <a:off x="3248735" y="939948"/>
            <a:ext cx="984946" cy="720677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A583966-823B-8646-BA98-0C5620C8715F}"/>
              </a:ext>
            </a:extLst>
          </p:cNvPr>
          <p:cNvSpPr txBox="1"/>
          <p:nvPr/>
        </p:nvSpPr>
        <p:spPr>
          <a:xfrm>
            <a:off x="4233681" y="939948"/>
            <a:ext cx="3942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提携外のテレビ局もバイイング代行可能です。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D09C6B7-B3EF-0840-8DFD-D2120089007A}"/>
              </a:ext>
            </a:extLst>
          </p:cNvPr>
          <p:cNvSpPr txBox="1"/>
          <p:nvPr/>
        </p:nvSpPr>
        <p:spPr>
          <a:xfrm>
            <a:off x="4225812" y="1186295"/>
            <a:ext cx="2252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※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お見積もりのご提出には</a:t>
            </a: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5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営業日程度かかります。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93B6C3C-9156-C94C-A4A0-69AD35FEDC40}"/>
              </a:ext>
            </a:extLst>
          </p:cNvPr>
          <p:cNvSpPr txBox="1"/>
          <p:nvPr/>
        </p:nvSpPr>
        <p:spPr>
          <a:xfrm>
            <a:off x="4233681" y="1321982"/>
            <a:ext cx="2443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※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媒体費以外に局納品用のメディア</a:t>
            </a:r>
            <a:r>
              <a:rPr lang="ja-JP" altLang="en-US" sz="80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費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が必要です。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9" name="片側の 2 つの角を丸めた四角形 27">
            <a:extLst>
              <a:ext uri="{FF2B5EF4-FFF2-40B4-BE49-F238E27FC236}">
                <a16:creationId xmlns:a16="http://schemas.microsoft.com/office/drawing/2014/main" id="{FE0FAFF3-79B5-4A8B-907B-E95BB7D645EB}"/>
              </a:ext>
            </a:extLst>
          </p:cNvPr>
          <p:cNvSpPr/>
          <p:nvPr/>
        </p:nvSpPr>
        <p:spPr>
          <a:xfrm>
            <a:off x="490357" y="849461"/>
            <a:ext cx="2327604" cy="3369974"/>
          </a:xfrm>
          <a:prstGeom prst="round2SameRect">
            <a:avLst>
              <a:gd name="adj1" fmla="val 6612"/>
              <a:gd name="adj2" fmla="val 4545"/>
            </a:avLst>
          </a:prstGeom>
          <a:solidFill>
            <a:srgbClr val="F9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D4D4"/>
              </a:solidFill>
            </a:endParaRPr>
          </a:p>
        </p:txBody>
      </p:sp>
      <p:sp>
        <p:nvSpPr>
          <p:cNvPr id="50" name="角丸四角形 28">
            <a:extLst>
              <a:ext uri="{FF2B5EF4-FFF2-40B4-BE49-F238E27FC236}">
                <a16:creationId xmlns:a16="http://schemas.microsoft.com/office/drawing/2014/main" id="{C884C608-4C2A-4BD8-A187-A6349CD84203}"/>
              </a:ext>
            </a:extLst>
          </p:cNvPr>
          <p:cNvSpPr/>
          <p:nvPr/>
        </p:nvSpPr>
        <p:spPr>
          <a:xfrm>
            <a:off x="650357" y="984922"/>
            <a:ext cx="1986066" cy="444948"/>
          </a:xfrm>
          <a:prstGeom prst="roundRect">
            <a:avLst>
              <a:gd name="adj" fmla="val 50000"/>
            </a:avLst>
          </a:prstGeom>
          <a:solidFill>
            <a:srgbClr val="D31F1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ja-JP" alt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2FBA7C0-DD30-4467-B329-BF97CF1766B8}"/>
              </a:ext>
            </a:extLst>
          </p:cNvPr>
          <p:cNvSpPr txBox="1"/>
          <p:nvPr/>
        </p:nvSpPr>
        <p:spPr>
          <a:xfrm>
            <a:off x="692668" y="1038693"/>
            <a:ext cx="189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ヤフーパッケージ</a:t>
            </a:r>
          </a:p>
        </p:txBody>
      </p:sp>
      <p:sp>
        <p:nvSpPr>
          <p:cNvPr id="54" name="片側の 2 つの角を丸めた四角形 37">
            <a:extLst>
              <a:ext uri="{FF2B5EF4-FFF2-40B4-BE49-F238E27FC236}">
                <a16:creationId xmlns:a16="http://schemas.microsoft.com/office/drawing/2014/main" id="{FC1F5DCF-3B75-4189-A5D4-B798E4687140}"/>
              </a:ext>
            </a:extLst>
          </p:cNvPr>
          <p:cNvSpPr/>
          <p:nvPr/>
        </p:nvSpPr>
        <p:spPr>
          <a:xfrm>
            <a:off x="618964" y="1573963"/>
            <a:ext cx="2018982" cy="2029207"/>
          </a:xfrm>
          <a:prstGeom prst="round2SameRect">
            <a:avLst>
              <a:gd name="adj1" fmla="val 6612"/>
              <a:gd name="adj2" fmla="val 45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D4D4"/>
              </a:solidFill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50184E1-CD2C-47C4-991C-2D0FD2AD0D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51" t="8929" r="35346" b="63273"/>
          <a:stretch/>
        </p:blipFill>
        <p:spPr>
          <a:xfrm>
            <a:off x="1257128" y="2346597"/>
            <a:ext cx="622164" cy="515484"/>
          </a:xfrm>
          <a:prstGeom prst="rect">
            <a:avLst/>
          </a:prstGeom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1F6A15E1-6E16-4F95-A20F-771CCBABAF64}"/>
              </a:ext>
            </a:extLst>
          </p:cNvPr>
          <p:cNvGrpSpPr/>
          <p:nvPr/>
        </p:nvGrpSpPr>
        <p:grpSpPr>
          <a:xfrm>
            <a:off x="1685237" y="2317975"/>
            <a:ext cx="514885" cy="476009"/>
            <a:chOff x="3538097" y="1544532"/>
            <a:chExt cx="816550" cy="754898"/>
          </a:xfrm>
        </p:grpSpPr>
        <p:sp>
          <p:nvSpPr>
            <p:cNvPr id="60" name="円/楕円 33">
              <a:extLst>
                <a:ext uri="{FF2B5EF4-FFF2-40B4-BE49-F238E27FC236}">
                  <a16:creationId xmlns:a16="http://schemas.microsoft.com/office/drawing/2014/main" id="{A612861F-2008-455F-8DD1-285A7D78BC62}"/>
                </a:ext>
              </a:extLst>
            </p:cNvPr>
            <p:cNvSpPr/>
            <p:nvPr/>
          </p:nvSpPr>
          <p:spPr>
            <a:xfrm>
              <a:off x="3577777" y="1565044"/>
              <a:ext cx="734386" cy="73438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9EA0269-CA7F-4750-8D79-36933F3600AA}"/>
                </a:ext>
              </a:extLst>
            </p:cNvPr>
            <p:cNvSpPr txBox="1"/>
            <p:nvPr/>
          </p:nvSpPr>
          <p:spPr>
            <a:xfrm>
              <a:off x="3538097" y="1544532"/>
              <a:ext cx="816550" cy="72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en-US" altLang="ja-JP" sz="700" b="1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15</a:t>
              </a:r>
              <a:r>
                <a:rPr lang="ja-JP" altLang="en-US" sz="700" b="1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秒</a:t>
              </a:r>
              <a:endParaRPr lang="en-US" altLang="ja-JP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algn="ctr">
                <a:lnSpc>
                  <a:spcPct val="180000"/>
                </a:lnSpc>
              </a:pPr>
              <a:r>
                <a:rPr lang="en-US" altLang="ja-JP" sz="700" b="1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lang="ja-JP" altLang="en-US" sz="700" b="1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lang="ja-JP" altLang="en-US" sz="7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C1F2166-D7FE-47FD-9310-E394F77DD93A}"/>
              </a:ext>
            </a:extLst>
          </p:cNvPr>
          <p:cNvCxnSpPr>
            <a:cxnSpLocks/>
          </p:cNvCxnSpPr>
          <p:nvPr/>
        </p:nvCxnSpPr>
        <p:spPr>
          <a:xfrm>
            <a:off x="1726130" y="2541624"/>
            <a:ext cx="42516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図 57">
            <a:extLst>
              <a:ext uri="{FF2B5EF4-FFF2-40B4-BE49-F238E27FC236}">
                <a16:creationId xmlns:a16="http://schemas.microsoft.com/office/drawing/2014/main" id="{53B534AA-F35E-49D7-B652-07962F519A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92" t="64136" r="5024" b="7935"/>
          <a:stretch/>
        </p:blipFill>
        <p:spPr>
          <a:xfrm>
            <a:off x="1240463" y="3018672"/>
            <a:ext cx="781967" cy="547602"/>
          </a:xfrm>
          <a:prstGeom prst="rect">
            <a:avLst/>
          </a:prstGeom>
        </p:spPr>
      </p:pic>
      <p:sp>
        <p:nvSpPr>
          <p:cNvPr id="59" name="下矢印 39">
            <a:extLst>
              <a:ext uri="{FF2B5EF4-FFF2-40B4-BE49-F238E27FC236}">
                <a16:creationId xmlns:a16="http://schemas.microsoft.com/office/drawing/2014/main" id="{051310C1-16A2-4490-999A-C91075586912}"/>
              </a:ext>
            </a:extLst>
          </p:cNvPr>
          <p:cNvSpPr/>
          <p:nvPr/>
        </p:nvSpPr>
        <p:spPr>
          <a:xfrm>
            <a:off x="1532350" y="2184420"/>
            <a:ext cx="216807" cy="162177"/>
          </a:xfrm>
          <a:prstGeom prst="downArrow">
            <a:avLst>
              <a:gd name="adj1" fmla="val 65036"/>
              <a:gd name="adj2" fmla="val 6036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十字形 61">
            <a:extLst>
              <a:ext uri="{FF2B5EF4-FFF2-40B4-BE49-F238E27FC236}">
                <a16:creationId xmlns:a16="http://schemas.microsoft.com/office/drawing/2014/main" id="{0B556A03-4F46-463B-A388-4D287DE60758}"/>
              </a:ext>
            </a:extLst>
          </p:cNvPr>
          <p:cNvSpPr/>
          <p:nvPr/>
        </p:nvSpPr>
        <p:spPr>
          <a:xfrm>
            <a:off x="2729009" y="1270900"/>
            <a:ext cx="405057" cy="405057"/>
          </a:xfrm>
          <a:prstGeom prst="plus">
            <a:avLst>
              <a:gd name="adj" fmla="val 3732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2C1F277-5259-9D40-901A-28A1FC4A4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03112"/>
              </p:ext>
            </p:extLst>
          </p:nvPr>
        </p:nvGraphicFramePr>
        <p:xfrm>
          <a:off x="3245575" y="1897026"/>
          <a:ext cx="4096723" cy="4562532"/>
        </p:xfrm>
        <a:graphic>
          <a:graphicData uri="http://schemas.openxmlformats.org/drawingml/2006/table">
            <a:tbl>
              <a:tblPr/>
              <a:tblGrid>
                <a:gridCol w="426125">
                  <a:extLst>
                    <a:ext uri="{9D8B030D-6E8A-4147-A177-3AD203B41FA5}">
                      <a16:colId xmlns:a16="http://schemas.microsoft.com/office/drawing/2014/main" val="2691723449"/>
                    </a:ext>
                  </a:extLst>
                </a:gridCol>
                <a:gridCol w="419139">
                  <a:extLst>
                    <a:ext uri="{9D8B030D-6E8A-4147-A177-3AD203B41FA5}">
                      <a16:colId xmlns:a16="http://schemas.microsoft.com/office/drawing/2014/main" val="2967203547"/>
                    </a:ext>
                  </a:extLst>
                </a:gridCol>
                <a:gridCol w="488996">
                  <a:extLst>
                    <a:ext uri="{9D8B030D-6E8A-4147-A177-3AD203B41FA5}">
                      <a16:colId xmlns:a16="http://schemas.microsoft.com/office/drawing/2014/main" val="43018539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909810379"/>
                    </a:ext>
                  </a:extLst>
                </a:gridCol>
                <a:gridCol w="204208">
                  <a:extLst>
                    <a:ext uri="{9D8B030D-6E8A-4147-A177-3AD203B41FA5}">
                      <a16:colId xmlns:a16="http://schemas.microsoft.com/office/drawing/2014/main" val="329019164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10190637"/>
                    </a:ext>
                  </a:extLst>
                </a:gridCol>
                <a:gridCol w="209570">
                  <a:extLst>
                    <a:ext uri="{9D8B030D-6E8A-4147-A177-3AD203B41FA5}">
                      <a16:colId xmlns:a16="http://schemas.microsoft.com/office/drawing/2014/main" val="2246724401"/>
                    </a:ext>
                  </a:extLst>
                </a:gridCol>
                <a:gridCol w="223541">
                  <a:extLst>
                    <a:ext uri="{9D8B030D-6E8A-4147-A177-3AD203B41FA5}">
                      <a16:colId xmlns:a16="http://schemas.microsoft.com/office/drawing/2014/main" val="366747258"/>
                    </a:ext>
                  </a:extLst>
                </a:gridCol>
                <a:gridCol w="225286">
                  <a:extLst>
                    <a:ext uri="{9D8B030D-6E8A-4147-A177-3AD203B41FA5}">
                      <a16:colId xmlns:a16="http://schemas.microsoft.com/office/drawing/2014/main" val="2454919822"/>
                    </a:ext>
                  </a:extLst>
                </a:gridCol>
                <a:gridCol w="225286">
                  <a:extLst>
                    <a:ext uri="{9D8B030D-6E8A-4147-A177-3AD203B41FA5}">
                      <a16:colId xmlns:a16="http://schemas.microsoft.com/office/drawing/2014/main" val="1370636012"/>
                    </a:ext>
                  </a:extLst>
                </a:gridCol>
                <a:gridCol w="225286">
                  <a:extLst>
                    <a:ext uri="{9D8B030D-6E8A-4147-A177-3AD203B41FA5}">
                      <a16:colId xmlns:a16="http://schemas.microsoft.com/office/drawing/2014/main" val="141715373"/>
                    </a:ext>
                  </a:extLst>
                </a:gridCol>
                <a:gridCol w="225286">
                  <a:extLst>
                    <a:ext uri="{9D8B030D-6E8A-4147-A177-3AD203B41FA5}">
                      <a16:colId xmlns:a16="http://schemas.microsoft.com/office/drawing/2014/main" val="149214067"/>
                    </a:ext>
                  </a:extLst>
                </a:gridCol>
              </a:tblGrid>
              <a:tr h="175482">
                <a:tc rowSpan="4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エリア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放送局数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各エリア</a:t>
                      </a:r>
                      <a:r>
                        <a:rPr lang="en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TVCM15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秒</a:t>
                      </a:r>
                      <a:r>
                        <a:rPr lang="en-US" altLang="ja-JP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×14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　</a:t>
                      </a:r>
                      <a:r>
                        <a:rPr lang="en-US" altLang="ja-JP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局あたりの目安料金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68645"/>
                  </a:ext>
                </a:extLst>
              </a:tr>
              <a:tr h="175482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1" i="0" u="none" strike="noStrike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※</a:t>
                      </a:r>
                      <a:r>
                        <a:rPr lang="ja-JP" alt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正式なお見積りではありません。あくまでイメージです。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64328"/>
                  </a:ext>
                </a:extLst>
              </a:tr>
              <a:tr h="175482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目安料金（右記</a:t>
                      </a:r>
                      <a:r>
                        <a:rPr lang="en-US" altLang="ja-JP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本の場合）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合計本数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タイムランク別本数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65813"/>
                  </a:ext>
                </a:extLst>
              </a:tr>
              <a:tr h="175482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A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特</a:t>
                      </a:r>
                      <a:r>
                        <a:rPr lang="en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B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C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60252"/>
                  </a:ext>
                </a:extLst>
              </a:tr>
              <a:tr h="17548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東北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青森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97772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岩手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36818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秋田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320,000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370,000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47416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福島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220,000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270,000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26551"/>
                  </a:ext>
                </a:extLst>
              </a:tr>
              <a:tr h="1754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関東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群馬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U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280,000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16364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千葉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U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96587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埼玉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U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17388"/>
                  </a:ext>
                </a:extLst>
              </a:tr>
              <a:tr h="175482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中部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山梨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13759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長野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959462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新潟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04605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富山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64198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福井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280,000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14888"/>
                  </a:ext>
                </a:extLst>
              </a:tr>
              <a:tr h="1754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近畿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和歌山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U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61439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奈良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U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8779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滋賀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U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96126"/>
                  </a:ext>
                </a:extLst>
              </a:tr>
              <a:tr h="1754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中国</a:t>
                      </a:r>
                      <a:r>
                        <a:rPr lang="en-US" altLang="ja-JP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/</a:t>
                      </a:r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四国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徳島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370,000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420,000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27169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高知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150,000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06001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愛媛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87266"/>
                  </a:ext>
                </a:extLst>
              </a:tr>
              <a:tr h="17548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九州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佐賀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250,000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42834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熊本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4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300,000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350,000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33468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宮崎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280,000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330,000</a:t>
                      </a: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83402"/>
                  </a:ext>
                </a:extLst>
              </a:tr>
              <a:tr h="175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沖縄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系列</a:t>
                      </a:r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3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局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180,000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～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230,000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円</a:t>
                      </a:r>
                    </a:p>
                  </a:txBody>
                  <a:tcPr marL="6044" marR="36000" marT="6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14</a:t>
                      </a:r>
                    </a:p>
                  </a:txBody>
                  <a:tcPr marL="6044" marR="36000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本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11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メイリオ" panose="020B0604030504040204" pitchFamily="34" charset="-128"/>
                          <a:ea typeface="メイリオ" panose="020B0604030504040204" pitchFamily="34" charset="-128"/>
                        </a:rPr>
                        <a:t>－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153483"/>
                  </a:ext>
                </a:extLst>
              </a:tr>
            </a:tbl>
          </a:graphicData>
        </a:graphic>
      </p:graphicFrame>
      <p:sp>
        <p:nvSpPr>
          <p:cNvPr id="28" name="角丸四角形 28">
            <a:extLst>
              <a:ext uri="{FF2B5EF4-FFF2-40B4-BE49-F238E27FC236}">
                <a16:creationId xmlns:a16="http://schemas.microsoft.com/office/drawing/2014/main" id="{C6F3517C-8A12-234E-AB32-5B160B66F715}"/>
              </a:ext>
            </a:extLst>
          </p:cNvPr>
          <p:cNvSpPr/>
          <p:nvPr/>
        </p:nvSpPr>
        <p:spPr>
          <a:xfrm>
            <a:off x="640732" y="3742427"/>
            <a:ext cx="1986066" cy="346686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ja-JP" alt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351D35E-67D7-9F43-AAC3-5B92BC00A7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0" t="13197" r="290"/>
          <a:stretch/>
        </p:blipFill>
        <p:spPr>
          <a:xfrm>
            <a:off x="754935" y="1592004"/>
            <a:ext cx="1747039" cy="567804"/>
          </a:xfrm>
          <a:prstGeom prst="rect">
            <a:avLst/>
          </a:prstGeom>
        </p:spPr>
      </p:pic>
      <p:sp>
        <p:nvSpPr>
          <p:cNvPr id="32" name="下矢印 39">
            <a:extLst>
              <a:ext uri="{FF2B5EF4-FFF2-40B4-BE49-F238E27FC236}">
                <a16:creationId xmlns:a16="http://schemas.microsoft.com/office/drawing/2014/main" id="{EB00777E-DC64-324D-AFEC-94CEBF9195FA}"/>
              </a:ext>
            </a:extLst>
          </p:cNvPr>
          <p:cNvSpPr/>
          <p:nvPr/>
        </p:nvSpPr>
        <p:spPr>
          <a:xfrm>
            <a:off x="1532350" y="2883667"/>
            <a:ext cx="216807" cy="162177"/>
          </a:xfrm>
          <a:prstGeom prst="downArrow">
            <a:avLst>
              <a:gd name="adj1" fmla="val 65036"/>
              <a:gd name="adj2" fmla="val 6036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A3CB33-889F-0F4B-BCDA-39D4AED356DF}"/>
              </a:ext>
            </a:extLst>
          </p:cNvPr>
          <p:cNvSpPr txBox="1"/>
          <p:nvPr/>
        </p:nvSpPr>
        <p:spPr>
          <a:xfrm>
            <a:off x="1008778" y="3760520"/>
            <a:ext cx="128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kumimoji="1" lang="ja-JP" altLang="en-US" sz="1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万</a:t>
            </a:r>
            <a:r>
              <a:rPr kumimoji="1" lang="en-US" altLang="ja-JP" sz="1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プラン</a:t>
            </a:r>
          </a:p>
        </p:txBody>
      </p:sp>
      <p:sp>
        <p:nvSpPr>
          <p:cNvPr id="46" name="片側の 2 つの角を丸めた四角形 27">
            <a:extLst>
              <a:ext uri="{FF2B5EF4-FFF2-40B4-BE49-F238E27FC236}">
                <a16:creationId xmlns:a16="http://schemas.microsoft.com/office/drawing/2014/main" id="{16FB8EDA-8D8C-5D46-8869-6A50120ACE88}"/>
              </a:ext>
            </a:extLst>
          </p:cNvPr>
          <p:cNvSpPr/>
          <p:nvPr/>
        </p:nvSpPr>
        <p:spPr>
          <a:xfrm>
            <a:off x="7724425" y="849460"/>
            <a:ext cx="1590397" cy="1692164"/>
          </a:xfrm>
          <a:prstGeom prst="round2SameRect">
            <a:avLst>
              <a:gd name="adj1" fmla="val 12088"/>
              <a:gd name="adj2" fmla="val 13443"/>
            </a:avLst>
          </a:prstGeom>
          <a:solidFill>
            <a:srgbClr val="F9F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D4D4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A2FFA32-6CB6-1F43-9587-9F553546EA7D}"/>
              </a:ext>
            </a:extLst>
          </p:cNvPr>
          <p:cNvSpPr txBox="1"/>
          <p:nvPr/>
        </p:nvSpPr>
        <p:spPr>
          <a:xfrm>
            <a:off x="7638233" y="1168126"/>
            <a:ext cx="175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カスタマイズ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altLang="ja-JP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</a:t>
            </a:r>
            <a:r>
              <a:rPr lang="ja-JP" altLang="en-US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セット</a:t>
            </a:r>
            <a:endParaRPr lang="en-US" altLang="ja-JP" b="1" kern="0" dirty="0"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lvl="0" algn="ctr" defTabSz="914400">
              <a:buClr>
                <a:srgbClr val="000000"/>
              </a:buClr>
              <a:defRPr/>
            </a:pPr>
            <a:r>
              <a:rPr lang="ja-JP" altLang="en-US" sz="2800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提案</a:t>
            </a:r>
            <a:endParaRPr kumimoji="0" lang="en-US" altLang="ja-JP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740C604C-6502-5A41-B371-C040626FD59E}"/>
              </a:ext>
            </a:extLst>
          </p:cNvPr>
          <p:cNvSpPr/>
          <p:nvPr/>
        </p:nvSpPr>
        <p:spPr>
          <a:xfrm>
            <a:off x="7393669" y="1156921"/>
            <a:ext cx="409003" cy="607082"/>
          </a:xfrm>
          <a:prstGeom prst="rightArrow">
            <a:avLst>
              <a:gd name="adj1" fmla="val 50000"/>
              <a:gd name="adj2" fmla="val 46804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958656CD-5D23-44F0-A6F7-26228FCBF372}"/>
              </a:ext>
            </a:extLst>
          </p:cNvPr>
          <p:cNvSpPr/>
          <p:nvPr/>
        </p:nvSpPr>
        <p:spPr>
          <a:xfrm>
            <a:off x="225385" y="136957"/>
            <a:ext cx="7761781" cy="338555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 w="76200"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8F6EAFF-735A-4BCC-A531-EC7BC6283B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924" b="-12618"/>
          <a:stretch/>
        </p:blipFill>
        <p:spPr>
          <a:xfrm>
            <a:off x="8172223" y="191387"/>
            <a:ext cx="1357574" cy="250990"/>
          </a:xfrm>
          <a:prstGeom prst="rect">
            <a:avLst/>
          </a:prstGeom>
        </p:spPr>
      </p:pic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FD1E59F-7BA4-411D-929D-F5DBA64469CA}"/>
              </a:ext>
            </a:extLst>
          </p:cNvPr>
          <p:cNvCxnSpPr>
            <a:cxnSpLocks/>
          </p:cNvCxnSpPr>
          <p:nvPr/>
        </p:nvCxnSpPr>
        <p:spPr>
          <a:xfrm>
            <a:off x="2567929" y="158688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AA0C11A-8DAA-4D96-81EA-93950A087FED}"/>
              </a:ext>
            </a:extLst>
          </p:cNvPr>
          <p:cNvSpPr txBox="1"/>
          <p:nvPr/>
        </p:nvSpPr>
        <p:spPr>
          <a:xfrm>
            <a:off x="343545" y="138390"/>
            <a:ext cx="231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ja-JP" altLang="en-US" sz="1600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カスタマイズ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815CA7B-EEF4-4844-9D04-BB9B99D5C486}"/>
              </a:ext>
            </a:extLst>
          </p:cNvPr>
          <p:cNvSpPr txBox="1"/>
          <p:nvPr/>
        </p:nvSpPr>
        <p:spPr>
          <a:xfrm>
            <a:off x="2768151" y="91797"/>
            <a:ext cx="526962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公式の</a:t>
            </a: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</a:t>
            </a: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セットが無いエリアは</a:t>
            </a:r>
            <a:r>
              <a:rPr lang="ja-JP" altLang="en-US" sz="1100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、</a:t>
            </a:r>
            <a:endParaRPr lang="en-US" altLang="ja-JP" sz="1100" b="1" kern="0" dirty="0"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defRPr/>
            </a:pPr>
            <a:r>
              <a:rPr lang="ja-JP" altLang="en-US" sz="1100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「ヤフーパッケージ」などとご希望エリアの</a:t>
            </a:r>
            <a:r>
              <a:rPr lang="en-US" altLang="ja-JP" sz="1100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</a:t>
            </a:r>
            <a:r>
              <a:rPr lang="ja-JP" altLang="en-US" sz="1100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を組み合わせて</a:t>
            </a:r>
            <a:r>
              <a:rPr lang="ja-JP" altLang="en-US" sz="1100" b="1" kern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ご提案をいたします</a:t>
            </a:r>
            <a:r>
              <a:rPr lang="ja-JP" altLang="en-US" sz="1100" b="1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。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B5E913D-CFA0-4940-BBD4-5095FBB46CA9}"/>
              </a:ext>
            </a:extLst>
          </p:cNvPr>
          <p:cNvSpPr txBox="1"/>
          <p:nvPr/>
        </p:nvSpPr>
        <p:spPr>
          <a:xfrm>
            <a:off x="555459" y="4338121"/>
            <a:ext cx="2246658" cy="56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ja-JP" sz="1050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※WEB</a:t>
            </a:r>
            <a:r>
              <a:rPr lang="ja-JP" altLang="en-US" sz="1050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メディアセットやサイネージセット</a:t>
            </a:r>
            <a:endParaRPr lang="en-US" altLang="ja-JP" sz="1050" kern="0" dirty="0"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ja-JP" altLang="en-US" sz="1050" kern="0" dirty="0"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　 などの組み合わせも可能です。</a:t>
            </a:r>
            <a:endParaRPr kumimoji="0" lang="ja-JP" altLang="en-US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/>
              <a:sym typeface="Arial"/>
            </a:endParaRPr>
          </a:p>
        </p:txBody>
      </p:sp>
      <p:sp>
        <p:nvSpPr>
          <p:cNvPr id="37" name="角丸四角形 28">
            <a:extLst>
              <a:ext uri="{FF2B5EF4-FFF2-40B4-BE49-F238E27FC236}">
                <a16:creationId xmlns:a16="http://schemas.microsoft.com/office/drawing/2014/main" id="{A8C90860-EF15-4EB0-98F6-B4F00FD87A18}"/>
              </a:ext>
            </a:extLst>
          </p:cNvPr>
          <p:cNvSpPr/>
          <p:nvPr/>
        </p:nvSpPr>
        <p:spPr>
          <a:xfrm>
            <a:off x="3712062" y="1691106"/>
            <a:ext cx="3166910" cy="215444"/>
          </a:xfrm>
          <a:prstGeom prst="roundRect">
            <a:avLst>
              <a:gd name="adj" fmla="val 25684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ja-JP" altLang="en-U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BD224F2-DA7C-493D-A37B-6AE17C54A009}"/>
              </a:ext>
            </a:extLst>
          </p:cNvPr>
          <p:cNvSpPr txBox="1"/>
          <p:nvPr/>
        </p:nvSpPr>
        <p:spPr>
          <a:xfrm>
            <a:off x="3842237" y="1657550"/>
            <a:ext cx="287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提携外エリア 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TVCM15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秒目安金額表</a:t>
            </a:r>
          </a:p>
        </p:txBody>
      </p:sp>
    </p:spTree>
    <p:extLst>
      <p:ext uri="{BB962C8B-B14F-4D97-AF65-F5344CB8AC3E}">
        <p14:creationId xmlns:p14="http://schemas.microsoft.com/office/powerpoint/2010/main" val="80683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3211</Words>
  <Application>Microsoft Macintosh PowerPoint</Application>
  <PresentationFormat>A4 210 x 297 mm</PresentationFormat>
  <Paragraphs>2064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61</cp:revision>
  <cp:lastPrinted>2024-02-08T07:19:08Z</cp:lastPrinted>
  <dcterms:created xsi:type="dcterms:W3CDTF">2022-02-25T05:12:57Z</dcterms:created>
  <dcterms:modified xsi:type="dcterms:W3CDTF">2025-04-01T02:05:33Z</dcterms:modified>
</cp:coreProperties>
</file>