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936" r:id="rId2"/>
    <p:sldId id="868" r:id="rId3"/>
    <p:sldId id="939" r:id="rId4"/>
    <p:sldId id="940" r:id="rId5"/>
    <p:sldId id="897" r:id="rId6"/>
    <p:sldId id="842" r:id="rId7"/>
    <p:sldId id="941" r:id="rId8"/>
    <p:sldId id="942" r:id="rId9"/>
    <p:sldId id="898"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CBB"/>
    <a:srgbClr val="A15993"/>
    <a:srgbClr val="404040"/>
    <a:srgbClr val="1B4E93"/>
    <a:srgbClr val="DCE5F4"/>
    <a:srgbClr val="DAE3F3"/>
    <a:srgbClr val="834878"/>
    <a:srgbClr val="7B99C3"/>
    <a:srgbClr val="E6D4E3"/>
    <a:srgbClr val="DEE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5"/>
    <p:restoredTop sz="96029"/>
  </p:normalViewPr>
  <p:slideViewPr>
    <p:cSldViewPr snapToGrid="0" snapToObjects="1" showGuides="1">
      <p:cViewPr varScale="1">
        <p:scale>
          <a:sx n="131" d="100"/>
          <a:sy n="131" d="100"/>
        </p:scale>
        <p:origin x="1440" y="184"/>
      </p:cViewPr>
      <p:guideLst>
        <p:guide orient="horz" pos="2614"/>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DBF3B3-8649-034F-BBE6-AAF56D7544E3}" type="datetimeFigureOut">
              <a:rPr kumimoji="1" lang="ja-JP" altLang="en-US" smtClean="0"/>
              <a:t>2025/4/1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7779C18-D885-5641-8C31-D49213BC5A45}" type="slidenum">
              <a:rPr kumimoji="1" lang="ja-JP" altLang="en-US" smtClean="0"/>
              <a:t>‹#›</a:t>
            </a:fld>
            <a:endParaRPr kumimoji="1" lang="ja-JP" altLang="en-US"/>
          </a:p>
        </p:txBody>
      </p:sp>
    </p:spTree>
    <p:extLst>
      <p:ext uri="{BB962C8B-B14F-4D97-AF65-F5344CB8AC3E}">
        <p14:creationId xmlns:p14="http://schemas.microsoft.com/office/powerpoint/2010/main" val="4438571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943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2</a:t>
            </a:fld>
            <a:endParaRPr kumimoji="1" lang="ja-JP" altLang="en-US"/>
          </a:p>
        </p:txBody>
      </p:sp>
    </p:spTree>
    <p:extLst>
      <p:ext uri="{BB962C8B-B14F-4D97-AF65-F5344CB8AC3E}">
        <p14:creationId xmlns:p14="http://schemas.microsoft.com/office/powerpoint/2010/main" val="363853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3</a:t>
            </a:fld>
            <a:endParaRPr kumimoji="1" lang="ja-JP" altLang="en-US"/>
          </a:p>
        </p:txBody>
      </p:sp>
    </p:spTree>
    <p:extLst>
      <p:ext uri="{BB962C8B-B14F-4D97-AF65-F5344CB8AC3E}">
        <p14:creationId xmlns:p14="http://schemas.microsoft.com/office/powerpoint/2010/main" val="142494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6739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009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348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7</a:t>
            </a:fld>
            <a:endParaRPr kumimoji="1" lang="ja-JP" altLang="en-US"/>
          </a:p>
        </p:txBody>
      </p:sp>
    </p:spTree>
    <p:extLst>
      <p:ext uri="{BB962C8B-B14F-4D97-AF65-F5344CB8AC3E}">
        <p14:creationId xmlns:p14="http://schemas.microsoft.com/office/powerpoint/2010/main" val="154962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1949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6822C-3A83-6143-8558-7841D4196EF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4653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251E9-BC0C-AF48-82F8-436150BCCDF0}" type="datetimeFigureOut">
              <a:rPr kumimoji="1" lang="ja-JP" altLang="en-US" smtClean="0"/>
              <a:t>2025/4/1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0CF3B3-F5D7-C248-A45D-47773DAEF038}" type="slidenum">
              <a:rPr kumimoji="1" lang="ja-JP" altLang="en-US" smtClean="0"/>
              <a:t>‹#›</a:t>
            </a:fld>
            <a:endParaRPr kumimoji="1" lang="ja-JP" altLang="en-US"/>
          </a:p>
        </p:txBody>
      </p:sp>
    </p:spTree>
    <p:extLst>
      <p:ext uri="{BB962C8B-B14F-4D97-AF65-F5344CB8AC3E}">
        <p14:creationId xmlns:p14="http://schemas.microsoft.com/office/powerpoint/2010/main" val="427789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1D4ADCB4-0EE4-1D4B-ACAF-C67E85E2408E}"/>
              </a:ext>
            </a:extLst>
          </p:cNvPr>
          <p:cNvSpPr/>
          <p:nvPr userDrawn="1"/>
        </p:nvSpPr>
        <p:spPr>
          <a:xfrm>
            <a:off x="0" y="0"/>
            <a:ext cx="9905999" cy="6858000"/>
          </a:xfrm>
          <a:prstGeom prst="roundRect">
            <a:avLst>
              <a:gd name="adj" fmla="val 0"/>
            </a:avLst>
          </a:prstGeom>
          <a:pattFill prst="pct90">
            <a:fgClr>
              <a:srgbClr val="DCE5F4"/>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290141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431849CE-EEF6-3C45-A42C-A1E559FE3AB8}"/>
              </a:ext>
            </a:extLst>
          </p:cNvPr>
          <p:cNvSpPr/>
          <p:nvPr userDrawn="1"/>
        </p:nvSpPr>
        <p:spPr>
          <a:xfrm>
            <a:off x="0" y="0"/>
            <a:ext cx="9905999" cy="6858000"/>
          </a:xfrm>
          <a:prstGeom prst="roundRect">
            <a:avLst>
              <a:gd name="adj" fmla="val 0"/>
            </a:avLst>
          </a:prstGeom>
          <a:pattFill prst="pct90">
            <a:fgClr>
              <a:srgbClr val="FFEAF7"/>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51052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B5DE98D-7076-6747-8AC7-408718821CA4}"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E62E24-86D3-984A-9627-D8339157BDE7}" type="slidenum">
              <a:rPr kumimoji="1" lang="ja-JP" altLang="en-US" smtClean="0"/>
              <a:t>‹#›</a:t>
            </a:fld>
            <a:endParaRPr kumimoji="1" lang="ja-JP" altLang="en-US"/>
          </a:p>
        </p:txBody>
      </p:sp>
    </p:spTree>
    <p:extLst>
      <p:ext uri="{BB962C8B-B14F-4D97-AF65-F5344CB8AC3E}">
        <p14:creationId xmlns:p14="http://schemas.microsoft.com/office/powerpoint/2010/main" val="1543692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251E9-BC0C-AF48-82F8-436150BCCDF0}" type="datetimeFigureOut">
              <a:rPr kumimoji="1" lang="ja-JP" altLang="en-US" smtClean="0"/>
              <a:t>2025/4/1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CF3B3-F5D7-C248-A45D-47773DAEF038}" type="slidenum">
              <a:rPr kumimoji="1" lang="ja-JP" altLang="en-US" smtClean="0"/>
              <a:t>‹#›</a:t>
            </a:fld>
            <a:endParaRPr kumimoji="1" lang="ja-JP" altLang="en-US"/>
          </a:p>
        </p:txBody>
      </p:sp>
    </p:spTree>
    <p:extLst>
      <p:ext uri="{BB962C8B-B14F-4D97-AF65-F5344CB8AC3E}">
        <p14:creationId xmlns:p14="http://schemas.microsoft.com/office/powerpoint/2010/main" val="1608271446"/>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tiff"/><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18.pn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tiff"/><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3.png"/><Relationship Id="rId21" Type="http://schemas.openxmlformats.org/officeDocument/2006/relationships/image" Target="../media/image41.pn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8.png"/><Relationship Id="rId24" Type="http://schemas.openxmlformats.org/officeDocument/2006/relationships/image" Target="../media/image8.png"/><Relationship Id="rId5" Type="http://schemas.openxmlformats.org/officeDocument/2006/relationships/image" Target="../media/image14.jpeg"/><Relationship Id="rId15" Type="http://schemas.openxmlformats.org/officeDocument/2006/relationships/image" Target="../media/image22.png"/><Relationship Id="rId23" Type="http://schemas.openxmlformats.org/officeDocument/2006/relationships/image" Target="../media/image7.jpeg"/><Relationship Id="rId10" Type="http://schemas.openxmlformats.org/officeDocument/2006/relationships/image" Target="../media/image38.png"/><Relationship Id="rId19" Type="http://schemas.openxmlformats.org/officeDocument/2006/relationships/image" Target="../media/image39.png"/><Relationship Id="rId4"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9" Type="http://schemas.openxmlformats.org/officeDocument/2006/relationships/image" Target="../media/image29.png"/><Relationship Id="rId14" Type="http://schemas.openxmlformats.org/officeDocument/2006/relationships/image" Target="../media/image21.png"/><Relationship Id="rId22" Type="http://schemas.openxmlformats.org/officeDocument/2006/relationships/image" Target="../media/image42.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C10562D9-BBFD-F841-E38B-C01111C29954}"/>
              </a:ext>
            </a:extLst>
          </p:cNvPr>
          <p:cNvSpPr/>
          <p:nvPr/>
        </p:nvSpPr>
        <p:spPr>
          <a:xfrm>
            <a:off x="319489" y="265189"/>
            <a:ext cx="9276203" cy="3098495"/>
          </a:xfrm>
          <a:prstGeom prst="roundRect">
            <a:avLst>
              <a:gd name="adj" fmla="val 2696"/>
            </a:avLst>
          </a:prstGeom>
          <a:solidFill>
            <a:srgbClr val="8B3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十字形 5">
            <a:extLst>
              <a:ext uri="{FF2B5EF4-FFF2-40B4-BE49-F238E27FC236}">
                <a16:creationId xmlns:a16="http://schemas.microsoft.com/office/drawing/2014/main" id="{5EB8431C-A162-349A-6FD8-D972330A16B5}"/>
              </a:ext>
            </a:extLst>
          </p:cNvPr>
          <p:cNvSpPr/>
          <p:nvPr/>
        </p:nvSpPr>
        <p:spPr>
          <a:xfrm>
            <a:off x="5139825" y="4508868"/>
            <a:ext cx="391885" cy="391885"/>
          </a:xfrm>
          <a:prstGeom prst="plus">
            <a:avLst>
              <a:gd name="adj" fmla="val 37122"/>
            </a:avLst>
          </a:prstGeom>
          <a:solidFill>
            <a:srgbClr val="A159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2CB66991-4A71-4A83-463F-6A335816360E}"/>
              </a:ext>
            </a:extLst>
          </p:cNvPr>
          <p:cNvGrpSpPr/>
          <p:nvPr/>
        </p:nvGrpSpPr>
        <p:grpSpPr>
          <a:xfrm>
            <a:off x="2244433" y="1411646"/>
            <a:ext cx="5421719" cy="936212"/>
            <a:chOff x="2244433" y="1116279"/>
            <a:chExt cx="5421719" cy="936212"/>
          </a:xfrm>
        </p:grpSpPr>
        <p:sp>
          <p:nvSpPr>
            <p:cNvPr id="12" name="正方形/長方形 11">
              <a:extLst>
                <a:ext uri="{FF2B5EF4-FFF2-40B4-BE49-F238E27FC236}">
                  <a16:creationId xmlns:a16="http://schemas.microsoft.com/office/drawing/2014/main" id="{CD3F8AF0-70C0-3E1A-6887-7864189C4D93}"/>
                </a:ext>
              </a:extLst>
            </p:cNvPr>
            <p:cNvSpPr/>
            <p:nvPr/>
          </p:nvSpPr>
          <p:spPr>
            <a:xfrm>
              <a:off x="2244433" y="1116279"/>
              <a:ext cx="5421719" cy="93621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05F21D8-1AAE-363C-A424-78220A317718}"/>
                </a:ext>
              </a:extLst>
            </p:cNvPr>
            <p:cNvSpPr txBox="1"/>
            <p:nvPr/>
          </p:nvSpPr>
          <p:spPr>
            <a:xfrm>
              <a:off x="2925044" y="1354866"/>
              <a:ext cx="4055919" cy="584775"/>
            </a:xfrm>
            <a:prstGeom prst="rect">
              <a:avLst/>
            </a:prstGeom>
            <a:noFill/>
          </p:spPr>
          <p:txBody>
            <a:bodyPr wrap="none" rtlCol="0">
              <a:spAutoFit/>
            </a:bodyPr>
            <a:lstStyle/>
            <a:p>
              <a:pPr algn="ctr"/>
              <a:r>
                <a:rPr kumimoji="1" lang="en-US" altLang="ja-JP" sz="3200" b="1" dirty="0">
                  <a:solidFill>
                    <a:schemeClr val="bg1"/>
                  </a:solidFill>
                  <a:latin typeface="Meiryo" panose="020B0604030504040204" pitchFamily="34" charset="-128"/>
                  <a:ea typeface="Meiryo" panose="020B0604030504040204" pitchFamily="34" charset="-128"/>
                </a:rPr>
                <a:t>WEB</a:t>
              </a:r>
              <a:r>
                <a:rPr kumimoji="1" lang="ja-JP" altLang="en-US" sz="3200" b="1">
                  <a:solidFill>
                    <a:schemeClr val="bg1"/>
                  </a:solidFill>
                  <a:latin typeface="Meiryo" panose="020B0604030504040204" pitchFamily="34" charset="-128"/>
                  <a:ea typeface="Meiryo" panose="020B0604030504040204" pitchFamily="34" charset="-128"/>
                </a:rPr>
                <a:t>メディアセット</a:t>
              </a:r>
            </a:p>
          </p:txBody>
        </p:sp>
      </p:grpSp>
      <p:sp>
        <p:nvSpPr>
          <p:cNvPr id="2" name="テキスト ボックス 1">
            <a:extLst>
              <a:ext uri="{FF2B5EF4-FFF2-40B4-BE49-F238E27FC236}">
                <a16:creationId xmlns:a16="http://schemas.microsoft.com/office/drawing/2014/main" id="{2FAEFB9F-745D-2097-E397-050946663E7E}"/>
              </a:ext>
            </a:extLst>
          </p:cNvPr>
          <p:cNvSpPr txBox="1"/>
          <p:nvPr/>
        </p:nvSpPr>
        <p:spPr>
          <a:xfrm>
            <a:off x="4307987" y="6086104"/>
            <a:ext cx="1313180" cy="400110"/>
          </a:xfrm>
          <a:prstGeom prst="rect">
            <a:avLst/>
          </a:prstGeom>
          <a:noFill/>
        </p:spPr>
        <p:txBody>
          <a:bodyPr wrap="none" rtlCol="0">
            <a:spAutoFit/>
          </a:bodyPr>
          <a:lstStyle/>
          <a:p>
            <a:pPr algn="ctr"/>
            <a:r>
              <a:rPr kumimoji="1" lang="en-US" altLang="ja-JP" sz="2000" b="1" dirty="0">
                <a:latin typeface="Meiryo" panose="020B0604030504040204" pitchFamily="34" charset="-128"/>
                <a:ea typeface="Meiryo" panose="020B0604030504040204" pitchFamily="34" charset="-128"/>
              </a:rPr>
              <a:t>2025.04</a:t>
            </a:r>
          </a:p>
        </p:txBody>
      </p:sp>
      <p:pic>
        <p:nvPicPr>
          <p:cNvPr id="14" name="図 13">
            <a:extLst>
              <a:ext uri="{FF2B5EF4-FFF2-40B4-BE49-F238E27FC236}">
                <a16:creationId xmlns:a16="http://schemas.microsoft.com/office/drawing/2014/main" id="{8C2A8AC4-1606-C42D-63D1-C3D0BD100D0A}"/>
              </a:ext>
            </a:extLst>
          </p:cNvPr>
          <p:cNvPicPr>
            <a:picLocks noChangeAspect="1"/>
          </p:cNvPicPr>
          <p:nvPr/>
        </p:nvPicPr>
        <p:blipFill>
          <a:blip r:embed="rId3"/>
          <a:stretch>
            <a:fillRect/>
          </a:stretch>
        </p:blipFill>
        <p:spPr>
          <a:xfrm>
            <a:off x="8097398" y="373884"/>
            <a:ext cx="1324471" cy="156845"/>
          </a:xfrm>
          <a:prstGeom prst="rect">
            <a:avLst/>
          </a:prstGeom>
        </p:spPr>
      </p:pic>
      <p:grpSp>
        <p:nvGrpSpPr>
          <p:cNvPr id="21" name="グループ化 20">
            <a:extLst>
              <a:ext uri="{FF2B5EF4-FFF2-40B4-BE49-F238E27FC236}">
                <a16:creationId xmlns:a16="http://schemas.microsoft.com/office/drawing/2014/main" id="{F893148C-1D77-2B8D-6D75-728C8ADB4C81}"/>
              </a:ext>
            </a:extLst>
          </p:cNvPr>
          <p:cNvGrpSpPr/>
          <p:nvPr/>
        </p:nvGrpSpPr>
        <p:grpSpPr>
          <a:xfrm>
            <a:off x="5779498" y="3933701"/>
            <a:ext cx="2881659" cy="1472477"/>
            <a:chOff x="5703298" y="3933701"/>
            <a:chExt cx="2881659" cy="1472477"/>
          </a:xfrm>
        </p:grpSpPr>
        <p:pic>
          <p:nvPicPr>
            <p:cNvPr id="9" name="図 8">
              <a:extLst>
                <a:ext uri="{FF2B5EF4-FFF2-40B4-BE49-F238E27FC236}">
                  <a16:creationId xmlns:a16="http://schemas.microsoft.com/office/drawing/2014/main" id="{A4F2D3C0-7C8F-E255-3437-7236AEC29629}"/>
                </a:ext>
              </a:extLst>
            </p:cNvPr>
            <p:cNvPicPr>
              <a:picLocks noChangeAspect="1"/>
            </p:cNvPicPr>
            <p:nvPr/>
          </p:nvPicPr>
          <p:blipFill>
            <a:blip r:embed="rId4"/>
            <a:stretch>
              <a:fillRect/>
            </a:stretch>
          </p:blipFill>
          <p:spPr>
            <a:xfrm>
              <a:off x="7159069" y="3990558"/>
              <a:ext cx="669433" cy="669432"/>
            </a:xfrm>
            <a:prstGeom prst="rect">
              <a:avLst/>
            </a:prstGeom>
          </p:spPr>
        </p:pic>
        <p:pic>
          <p:nvPicPr>
            <p:cNvPr id="10" name="図 9">
              <a:extLst>
                <a:ext uri="{FF2B5EF4-FFF2-40B4-BE49-F238E27FC236}">
                  <a16:creationId xmlns:a16="http://schemas.microsoft.com/office/drawing/2014/main" id="{0F0DC682-099F-2242-BEA4-79BDB702BB4D}"/>
                </a:ext>
              </a:extLst>
            </p:cNvPr>
            <p:cNvPicPr>
              <a:picLocks noChangeAspect="1"/>
            </p:cNvPicPr>
            <p:nvPr/>
          </p:nvPicPr>
          <p:blipFill>
            <a:blip r:embed="rId5"/>
            <a:stretch>
              <a:fillRect/>
            </a:stretch>
          </p:blipFill>
          <p:spPr>
            <a:xfrm rot="1555255">
              <a:off x="6390301" y="3933701"/>
              <a:ext cx="765065" cy="765066"/>
            </a:xfrm>
            <a:prstGeom prst="rect">
              <a:avLst/>
            </a:prstGeom>
          </p:spPr>
        </p:pic>
        <p:pic>
          <p:nvPicPr>
            <p:cNvPr id="11" name="図 10">
              <a:extLst>
                <a:ext uri="{FF2B5EF4-FFF2-40B4-BE49-F238E27FC236}">
                  <a16:creationId xmlns:a16="http://schemas.microsoft.com/office/drawing/2014/main" id="{A60CD748-BA8B-DE06-0EDE-4EA0F2620F69}"/>
                </a:ext>
              </a:extLst>
            </p:cNvPr>
            <p:cNvPicPr>
              <a:picLocks noChangeAspect="1"/>
            </p:cNvPicPr>
            <p:nvPr/>
          </p:nvPicPr>
          <p:blipFill>
            <a:blip r:embed="rId6"/>
            <a:stretch>
              <a:fillRect/>
            </a:stretch>
          </p:blipFill>
          <p:spPr>
            <a:xfrm rot="1468462">
              <a:off x="7819892" y="3939776"/>
              <a:ext cx="765065" cy="765066"/>
            </a:xfrm>
            <a:prstGeom prst="rect">
              <a:avLst/>
            </a:prstGeom>
          </p:spPr>
        </p:pic>
        <p:pic>
          <p:nvPicPr>
            <p:cNvPr id="15" name="図 14">
              <a:extLst>
                <a:ext uri="{FF2B5EF4-FFF2-40B4-BE49-F238E27FC236}">
                  <a16:creationId xmlns:a16="http://schemas.microsoft.com/office/drawing/2014/main" id="{E06D5D98-D207-3B0C-B015-047C73EC0989}"/>
                </a:ext>
              </a:extLst>
            </p:cNvPr>
            <p:cNvPicPr>
              <a:picLocks noChangeAspect="1"/>
            </p:cNvPicPr>
            <p:nvPr/>
          </p:nvPicPr>
          <p:blipFill>
            <a:blip r:embed="rId7"/>
            <a:stretch>
              <a:fillRect/>
            </a:stretch>
          </p:blipFill>
          <p:spPr>
            <a:xfrm rot="21132852">
              <a:off x="6764442" y="4688929"/>
              <a:ext cx="717250" cy="717249"/>
            </a:xfrm>
            <a:prstGeom prst="rect">
              <a:avLst/>
            </a:prstGeom>
          </p:spPr>
        </p:pic>
        <p:sp>
          <p:nvSpPr>
            <p:cNvPr id="16" name="角丸四角形 15">
              <a:extLst>
                <a:ext uri="{FF2B5EF4-FFF2-40B4-BE49-F238E27FC236}">
                  <a16:creationId xmlns:a16="http://schemas.microsoft.com/office/drawing/2014/main" id="{06EAA64E-24DC-EF5E-2F95-4289D0A38FB6}"/>
                </a:ext>
              </a:extLst>
            </p:cNvPr>
            <p:cNvSpPr/>
            <p:nvPr/>
          </p:nvSpPr>
          <p:spPr>
            <a:xfrm>
              <a:off x="5703298" y="3996154"/>
              <a:ext cx="662899" cy="662899"/>
            </a:xfrm>
            <a:prstGeom prst="roundRect">
              <a:avLst>
                <a:gd name="adj" fmla="val 24864"/>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2" descr="TVer - Wikipedia">
              <a:extLst>
                <a:ext uri="{FF2B5EF4-FFF2-40B4-BE49-F238E27FC236}">
                  <a16:creationId xmlns:a16="http://schemas.microsoft.com/office/drawing/2014/main" id="{CFD60C1B-7974-4C8C-8A9E-9A8DDE9FACF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763236" y="4178037"/>
              <a:ext cx="563818" cy="2927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X」のロゴ、そういえばアレに似てない？ - ITmedia NEWS">
              <a:extLst>
                <a:ext uri="{FF2B5EF4-FFF2-40B4-BE49-F238E27FC236}">
                  <a16:creationId xmlns:a16="http://schemas.microsoft.com/office/drawing/2014/main" id="{96825499-F277-48E1-EBE5-C93B74798E90}"/>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6075895" y="4715267"/>
              <a:ext cx="643270" cy="669432"/>
            </a:xfrm>
            <a:prstGeom prst="roundRect">
              <a:avLst>
                <a:gd name="adj" fmla="val 28513"/>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64621271-3C9E-CD0A-AE2F-E74239E36782}"/>
                </a:ext>
              </a:extLst>
            </p:cNvPr>
            <p:cNvPicPr>
              <a:picLocks noChangeAspect="1"/>
            </p:cNvPicPr>
            <p:nvPr/>
          </p:nvPicPr>
          <p:blipFill rotWithShape="1">
            <a:blip r:embed="rId10">
              <a:clrChange>
                <a:clrFrom>
                  <a:srgbClr val="F8F8F8"/>
                </a:clrFrom>
                <a:clrTo>
                  <a:srgbClr val="F8F8F8">
                    <a:alpha val="0"/>
                  </a:srgbClr>
                </a:clrTo>
              </a:clrChange>
            </a:blip>
            <a:srcRect l="30241" t="12667" r="31307" b="13293"/>
            <a:stretch/>
          </p:blipFill>
          <p:spPr>
            <a:xfrm>
              <a:off x="7482612" y="4696149"/>
              <a:ext cx="710463" cy="684000"/>
            </a:xfrm>
            <a:prstGeom prst="rect">
              <a:avLst/>
            </a:prstGeom>
          </p:spPr>
        </p:pic>
      </p:grpSp>
      <p:grpSp>
        <p:nvGrpSpPr>
          <p:cNvPr id="28" name="グループ化 27">
            <a:extLst>
              <a:ext uri="{FF2B5EF4-FFF2-40B4-BE49-F238E27FC236}">
                <a16:creationId xmlns:a16="http://schemas.microsoft.com/office/drawing/2014/main" id="{6BED0FA2-A2BF-6E40-4000-726E2AD657B8}"/>
              </a:ext>
            </a:extLst>
          </p:cNvPr>
          <p:cNvGrpSpPr/>
          <p:nvPr/>
        </p:nvGrpSpPr>
        <p:grpSpPr>
          <a:xfrm>
            <a:off x="905696" y="3998009"/>
            <a:ext cx="4191096" cy="1012323"/>
            <a:chOff x="-2730596" y="3645870"/>
            <a:chExt cx="5868036" cy="1417375"/>
          </a:xfrm>
        </p:grpSpPr>
        <p:grpSp>
          <p:nvGrpSpPr>
            <p:cNvPr id="22" name="グループ化 21">
              <a:extLst>
                <a:ext uri="{FF2B5EF4-FFF2-40B4-BE49-F238E27FC236}">
                  <a16:creationId xmlns:a16="http://schemas.microsoft.com/office/drawing/2014/main" id="{2CFA26E9-50BA-655C-38D2-86AB7085711C}"/>
                </a:ext>
              </a:extLst>
            </p:cNvPr>
            <p:cNvGrpSpPr/>
            <p:nvPr/>
          </p:nvGrpSpPr>
          <p:grpSpPr>
            <a:xfrm>
              <a:off x="479663" y="3655017"/>
              <a:ext cx="2657777" cy="1408228"/>
              <a:chOff x="2542263" y="3219493"/>
              <a:chExt cx="2399632" cy="1271449"/>
            </a:xfrm>
          </p:grpSpPr>
          <p:sp>
            <p:nvSpPr>
              <p:cNvPr id="24" name="正方形/長方形 23">
                <a:extLst>
                  <a:ext uri="{FF2B5EF4-FFF2-40B4-BE49-F238E27FC236}">
                    <a16:creationId xmlns:a16="http://schemas.microsoft.com/office/drawing/2014/main" id="{2663BC6A-8962-5FA5-B510-F9F868B468B1}"/>
                  </a:ext>
                </a:extLst>
              </p:cNvPr>
              <p:cNvSpPr/>
              <p:nvPr/>
            </p:nvSpPr>
            <p:spPr>
              <a:xfrm>
                <a:off x="2937484" y="3265313"/>
                <a:ext cx="1642345" cy="1044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C0FF4E24-0774-C85E-642A-F58953B7386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6345"/>
              <a:stretch/>
            </p:blipFill>
            <p:spPr>
              <a:xfrm>
                <a:off x="2542263" y="3219493"/>
                <a:ext cx="2399632" cy="1271449"/>
              </a:xfrm>
              <a:prstGeom prst="rect">
                <a:avLst/>
              </a:prstGeom>
            </p:spPr>
          </p:pic>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56AA8D88-4132-94B9-E13E-619CC5C5228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075180" y="3298120"/>
                <a:ext cx="1352331" cy="1016715"/>
              </a:xfrm>
              <a:prstGeom prst="rect">
                <a:avLst/>
              </a:prstGeom>
            </p:spPr>
          </p:pic>
        </p:grpSp>
        <p:pic>
          <p:nvPicPr>
            <p:cNvPr id="23" name="図 22">
              <a:extLst>
                <a:ext uri="{FF2B5EF4-FFF2-40B4-BE49-F238E27FC236}">
                  <a16:creationId xmlns:a16="http://schemas.microsoft.com/office/drawing/2014/main" id="{5881B52E-6040-153E-6323-1405036F4C0D}"/>
                </a:ext>
              </a:extLst>
            </p:cNvPr>
            <p:cNvPicPr>
              <a:picLocks noChangeAspect="1"/>
            </p:cNvPicPr>
            <p:nvPr/>
          </p:nvPicPr>
          <p:blipFill>
            <a:blip r:embed="rId13"/>
            <a:stretch>
              <a:fillRect/>
            </a:stretch>
          </p:blipFill>
          <p:spPr>
            <a:xfrm>
              <a:off x="-264226" y="3678633"/>
              <a:ext cx="973180" cy="1275200"/>
            </a:xfrm>
            <a:prstGeom prst="rect">
              <a:avLst/>
            </a:prstGeom>
          </p:spPr>
        </p:pic>
        <p:pic>
          <p:nvPicPr>
            <p:cNvPr id="27" name="図 26">
              <a:extLst>
                <a:ext uri="{FF2B5EF4-FFF2-40B4-BE49-F238E27FC236}">
                  <a16:creationId xmlns:a16="http://schemas.microsoft.com/office/drawing/2014/main" id="{D497013E-2E95-869B-FDCA-3989D7B45AAE}"/>
                </a:ext>
              </a:extLst>
            </p:cNvPr>
            <p:cNvPicPr>
              <a:picLocks noChangeAspect="1"/>
            </p:cNvPicPr>
            <p:nvPr/>
          </p:nvPicPr>
          <p:blipFill>
            <a:blip r:embed="rId14"/>
            <a:stretch>
              <a:fillRect/>
            </a:stretch>
          </p:blipFill>
          <p:spPr>
            <a:xfrm>
              <a:off x="-2730596" y="3645870"/>
              <a:ext cx="2651990" cy="1408297"/>
            </a:xfrm>
            <a:prstGeom prst="rect">
              <a:avLst/>
            </a:prstGeom>
          </p:spPr>
        </p:pic>
      </p:grpSp>
    </p:spTree>
    <p:extLst>
      <p:ext uri="{BB962C8B-B14F-4D97-AF65-F5344CB8AC3E}">
        <p14:creationId xmlns:p14="http://schemas.microsoft.com/office/powerpoint/2010/main" val="388615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938278"/>
            <a:ext cx="9283101" cy="576000"/>
          </a:xfrm>
          <a:prstGeom prst="rect">
            <a:avLst/>
          </a:prstGeom>
          <a:gradFill flip="none" rotWithShape="1">
            <a:gsLst>
              <a:gs pos="100000">
                <a:schemeClr val="bg1"/>
              </a:gs>
              <a:gs pos="0">
                <a:srgbClr val="DAE3F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938278"/>
            <a:ext cx="9293209" cy="7144"/>
          </a:xfrm>
          <a:prstGeom prst="line">
            <a:avLst/>
          </a:prstGeom>
          <a:ln>
            <a:solidFill>
              <a:srgbClr val="1B4E93"/>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CAD6BA1F-6EB2-B319-24FA-5807E289300B}"/>
              </a:ext>
            </a:extLst>
          </p:cNvPr>
          <p:cNvSpPr/>
          <p:nvPr/>
        </p:nvSpPr>
        <p:spPr>
          <a:xfrm flipV="1">
            <a:off x="361191" y="2812044"/>
            <a:ext cx="9283101" cy="576000"/>
          </a:xfrm>
          <a:prstGeom prst="rect">
            <a:avLst/>
          </a:prstGeom>
          <a:gradFill flip="none" rotWithShape="1">
            <a:gsLst>
              <a:gs pos="100000">
                <a:schemeClr val="bg1"/>
              </a:gs>
              <a:gs pos="0">
                <a:srgbClr val="DBE3F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平行四辺形 307">
            <a:extLst>
              <a:ext uri="{FF2B5EF4-FFF2-40B4-BE49-F238E27FC236}">
                <a16:creationId xmlns:a16="http://schemas.microsoft.com/office/drawing/2014/main" id="{A52B71FD-1DC9-0740-A11F-7BAE949CC15A}"/>
              </a:ext>
            </a:extLst>
          </p:cNvPr>
          <p:cNvSpPr/>
          <p:nvPr/>
        </p:nvSpPr>
        <p:spPr>
          <a:xfrm>
            <a:off x="177693" y="5930065"/>
            <a:ext cx="673027" cy="689838"/>
          </a:xfrm>
          <a:prstGeom prst="parallelogram">
            <a:avLst>
              <a:gd name="adj" fmla="val 27873"/>
            </a:avLst>
          </a:prstGeom>
          <a:gradFill>
            <a:gsLst>
              <a:gs pos="100000">
                <a:srgbClr val="1B4E93"/>
              </a:gs>
              <a:gs pos="0">
                <a:srgbClr val="DAE3F3"/>
              </a:gs>
            </a:gsLst>
            <a:lin ang="16200000" scaled="1"/>
          </a:gradFill>
          <a:ln w="76200" cap="rnd">
            <a:gradFill>
              <a:gsLst>
                <a:gs pos="0">
                  <a:srgbClr val="1B4E93"/>
                </a:gs>
                <a:gs pos="100000">
                  <a:srgbClr val="DAE3F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87554" y="5823692"/>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a:srcRect t="22924" b="-12618"/>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2108334" cy="492443"/>
          </a:xfrm>
          <a:prstGeom prst="rect">
            <a:avLst/>
          </a:prstGeom>
        </p:spPr>
        <p:txBody>
          <a:bodyPr wrap="none">
            <a:spAutoFit/>
          </a:bodyPr>
          <a:lstStyle/>
          <a:p>
            <a:pPr defTabSz="990570">
              <a:spcBef>
                <a:spcPct val="0"/>
              </a:spcBef>
              <a:defRPr/>
            </a:pPr>
            <a:r>
              <a:rPr lang="en-US" altLang="ja-JP" sz="2600" b="1" dirty="0" err="1">
                <a:solidFill>
                  <a:schemeClr val="bg1"/>
                </a:solidFill>
                <a:latin typeface="Meiryo" charset="-128"/>
                <a:ea typeface="Meiryo" charset="-128"/>
                <a:cs typeface="Meiryo" charset="-128"/>
              </a:rPr>
              <a:t>TVer</a:t>
            </a:r>
            <a:r>
              <a:rPr lang="en-US" altLang="ja-JP" sz="2600" b="1" dirty="0">
                <a:solidFill>
                  <a:schemeClr val="bg1"/>
                </a:solidFill>
                <a:latin typeface="Meiryo" charset="-128"/>
                <a:ea typeface="Meiryo" charset="-128"/>
                <a:cs typeface="Meiryo" charset="-128"/>
              </a:rPr>
              <a:t> </a:t>
            </a:r>
            <a:r>
              <a:rPr lang="ja-JP" altLang="en-US" sz="2600" b="1" dirty="0">
                <a:solidFill>
                  <a:schemeClr val="bg1"/>
                </a:solidFill>
                <a:latin typeface="Meiryo" charset="-128"/>
                <a:ea typeface="Meiryo" charset="-128"/>
                <a:cs typeface="Meiryo" charset="-128"/>
              </a:rPr>
              <a:t>セット</a:t>
            </a:r>
            <a:endParaRPr lang="en-US" altLang="ja-JP" sz="2600" b="1" dirty="0">
              <a:solidFill>
                <a:schemeClr val="bg1"/>
              </a:solidFill>
              <a:latin typeface="Meiryo" charset="-128"/>
              <a:ea typeface="Meiryo" charset="-128"/>
              <a:cs typeface="Meiryo" charset="-128"/>
            </a:endParaRPr>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1B4E93"/>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9824" t="25462" r="8404" b="23947"/>
          <a:stretch/>
        </p:blipFill>
        <p:spPr bwMode="auto">
          <a:xfrm>
            <a:off x="8875566" y="132399"/>
            <a:ext cx="669243" cy="210957"/>
          </a:xfrm>
          <a:prstGeom prst="rect">
            <a:avLst/>
          </a:prstGeom>
          <a:noFill/>
        </p:spPr>
      </p:pic>
      <p:cxnSp>
        <p:nvCxnSpPr>
          <p:cNvPr id="158" name="直線コネクタ 157">
            <a:extLst>
              <a:ext uri="{FF2B5EF4-FFF2-40B4-BE49-F238E27FC236}">
                <a16:creationId xmlns:a16="http://schemas.microsoft.com/office/drawing/2014/main" id="{CF84FA75-67D2-0841-9E21-57ED117636CA}"/>
              </a:ext>
            </a:extLst>
          </p:cNvPr>
          <p:cNvCxnSpPr/>
          <p:nvPr/>
        </p:nvCxnSpPr>
        <p:spPr>
          <a:xfrm>
            <a:off x="2572096" y="451406"/>
            <a:ext cx="0" cy="376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正方形/長方形 158">
            <a:extLst>
              <a:ext uri="{FF2B5EF4-FFF2-40B4-BE49-F238E27FC236}">
                <a16:creationId xmlns:a16="http://schemas.microsoft.com/office/drawing/2014/main" id="{789E3B9E-1CA0-294F-AB70-623BCDF30112}"/>
              </a:ext>
            </a:extLst>
          </p:cNvPr>
          <p:cNvSpPr/>
          <p:nvPr/>
        </p:nvSpPr>
        <p:spPr>
          <a:xfrm>
            <a:off x="2630231" y="478439"/>
            <a:ext cx="683007" cy="338554"/>
          </a:xfrm>
          <a:prstGeom prst="rect">
            <a:avLst/>
          </a:prstGeom>
        </p:spPr>
        <p:txBody>
          <a:bodyPr wrap="none">
            <a:spAutoFit/>
          </a:bodyPr>
          <a:lstStyle/>
          <a:p>
            <a:pPr defTabSz="990570">
              <a:spcBef>
                <a:spcPct val="0"/>
              </a:spcBef>
              <a:defRPr/>
            </a:pPr>
            <a:r>
              <a:rPr lang="en-US" altLang="ja-JP" sz="1600" b="1" dirty="0" err="1">
                <a:solidFill>
                  <a:schemeClr val="bg1"/>
                </a:solidFill>
                <a:latin typeface="メイリオ" panose="020B0604030504040204" pitchFamily="50" charset="-128"/>
                <a:ea typeface="メイリオ" panose="020B0604030504040204" pitchFamily="50" charset="-128"/>
                <a:cs typeface="Hiragino Kaku Gothic StdN W8" charset="-128"/>
              </a:rPr>
              <a:t>TVer</a:t>
            </a:r>
            <a:endParaRPr lang="en-US" altLang="ja-JP" sz="1600" b="1" spc="300" dirty="0">
              <a:solidFill>
                <a:schemeClr val="bg1"/>
              </a:solidFill>
              <a:latin typeface="Meiryo" charset="-128"/>
              <a:ea typeface="Meiryo" charset="-128"/>
              <a:cs typeface="Meiryo" charset="-128"/>
            </a:endParaRPr>
          </a:p>
        </p:txBody>
      </p:sp>
      <p:sp>
        <p:nvSpPr>
          <p:cNvPr id="156" name="テキスト ボックス 155">
            <a:extLst>
              <a:ext uri="{FF2B5EF4-FFF2-40B4-BE49-F238E27FC236}">
                <a16:creationId xmlns:a16="http://schemas.microsoft.com/office/drawing/2014/main" id="{E99C81A5-596E-1545-B7E4-D24F0EC60C26}"/>
              </a:ext>
            </a:extLst>
          </p:cNvPr>
          <p:cNvSpPr txBox="1"/>
          <p:nvPr/>
        </p:nvSpPr>
        <p:spPr>
          <a:xfrm>
            <a:off x="6219594"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en-US" altLang="ja-JP" sz="900" b="1" u="sng" dirty="0" err="1">
                <a:solidFill>
                  <a:schemeClr val="bg1"/>
                </a:solidFill>
                <a:latin typeface="Meiryo" panose="020B0604030504040204" pitchFamily="34" charset="-128"/>
                <a:ea typeface="Meiryo" panose="020B0604030504040204" pitchFamily="34" charset="-128"/>
              </a:rPr>
              <a:t>TVer</a:t>
            </a:r>
            <a:r>
              <a:rPr lang="en-US" altLang="ja-JP" sz="900" b="1" u="sng" dirty="0">
                <a:solidFill>
                  <a:schemeClr val="bg1"/>
                </a:solidFill>
                <a:latin typeface="Meiryo" panose="020B0604030504040204" pitchFamily="34" charset="-128"/>
                <a:ea typeface="Meiryo" panose="020B0604030504040204" pitchFamily="34" charset="-128"/>
              </a:rPr>
              <a:t> </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67" name="テキスト ボックス 166">
            <a:extLst>
              <a:ext uri="{FF2B5EF4-FFF2-40B4-BE49-F238E27FC236}">
                <a16:creationId xmlns:a16="http://schemas.microsoft.com/office/drawing/2014/main" id="{54A1B064-16F9-FB4A-AE37-1372C570ADE0}"/>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78" name="平行四辺形 277">
            <a:extLst>
              <a:ext uri="{FF2B5EF4-FFF2-40B4-BE49-F238E27FC236}">
                <a16:creationId xmlns:a16="http://schemas.microsoft.com/office/drawing/2014/main" id="{3DA8F637-83F5-4582-B9E2-C57D4B0D53A7}"/>
              </a:ext>
            </a:extLst>
          </p:cNvPr>
          <p:cNvSpPr/>
          <p:nvPr/>
        </p:nvSpPr>
        <p:spPr>
          <a:xfrm>
            <a:off x="7490875" y="56634"/>
            <a:ext cx="1105926" cy="323405"/>
          </a:xfrm>
          <a:prstGeom prst="parallelogram">
            <a:avLst/>
          </a:prstGeom>
          <a:solidFill>
            <a:schemeClr val="bg1"/>
          </a:solidFill>
          <a:ln w="50800" cap="rnd">
            <a:solidFill>
              <a:srgbClr val="1B4E93"/>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9" name="Google Shape;23;p17" descr="freakout_color2.png">
            <a:extLst>
              <a:ext uri="{FF2B5EF4-FFF2-40B4-BE49-F238E27FC236}">
                <a16:creationId xmlns:a16="http://schemas.microsoft.com/office/drawing/2014/main" id="{72023BE1-FD84-4E2E-A97A-2A05F99084D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725446" y="108409"/>
            <a:ext cx="628112" cy="178688"/>
          </a:xfrm>
          <a:prstGeom prst="rect">
            <a:avLst/>
          </a:prstGeom>
          <a:noFill/>
          <a:ln>
            <a:noFill/>
          </a:ln>
        </p:spPr>
      </p:pic>
      <p:sp>
        <p:nvSpPr>
          <p:cNvPr id="325" name="テキスト ボックス 324">
            <a:extLst>
              <a:ext uri="{FF2B5EF4-FFF2-40B4-BE49-F238E27FC236}">
                <a16:creationId xmlns:a16="http://schemas.microsoft.com/office/drawing/2014/main" id="{D21A7ACC-2085-445E-BA14-BA8BE5C7FD8E}"/>
              </a:ext>
            </a:extLst>
          </p:cNvPr>
          <p:cNvSpPr txBox="1"/>
          <p:nvPr/>
        </p:nvSpPr>
        <p:spPr>
          <a:xfrm>
            <a:off x="967805" y="5979885"/>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cxnSp>
        <p:nvCxnSpPr>
          <p:cNvPr id="4" name="直線コネクタ 3">
            <a:extLst>
              <a:ext uri="{FF2B5EF4-FFF2-40B4-BE49-F238E27FC236}">
                <a16:creationId xmlns:a16="http://schemas.microsoft.com/office/drawing/2014/main" id="{B52B56FF-369D-7248-BC74-E99D6947627C}"/>
              </a:ext>
            </a:extLst>
          </p:cNvPr>
          <p:cNvCxnSpPr>
            <a:cxnSpLocks/>
          </p:cNvCxnSpPr>
          <p:nvPr/>
        </p:nvCxnSpPr>
        <p:spPr>
          <a:xfrm flipV="1">
            <a:off x="361585" y="2802537"/>
            <a:ext cx="9293209" cy="7144"/>
          </a:xfrm>
          <a:prstGeom prst="line">
            <a:avLst/>
          </a:prstGeom>
          <a:ln>
            <a:solidFill>
              <a:srgbClr val="1B4E93"/>
            </a:solidFill>
          </a:ln>
        </p:spPr>
        <p:style>
          <a:lnRef idx="1">
            <a:schemeClr val="accent1"/>
          </a:lnRef>
          <a:fillRef idx="0">
            <a:schemeClr val="accent1"/>
          </a:fillRef>
          <a:effectRef idx="0">
            <a:schemeClr val="accent1"/>
          </a:effectRef>
          <a:fontRef idx="minor">
            <a:schemeClr val="tx1"/>
          </a:fontRef>
        </p:style>
      </p:cxnSp>
      <p:sp>
        <p:nvSpPr>
          <p:cNvPr id="48" name="平行四辺形 47">
            <a:extLst>
              <a:ext uri="{FF2B5EF4-FFF2-40B4-BE49-F238E27FC236}">
                <a16:creationId xmlns:a16="http://schemas.microsoft.com/office/drawing/2014/main" id="{BD08C280-0995-D72D-228B-9A2630FF6CCD}"/>
              </a:ext>
            </a:extLst>
          </p:cNvPr>
          <p:cNvSpPr/>
          <p:nvPr/>
        </p:nvSpPr>
        <p:spPr>
          <a:xfrm>
            <a:off x="177693" y="2779720"/>
            <a:ext cx="673027" cy="689838"/>
          </a:xfrm>
          <a:prstGeom prst="parallelogram">
            <a:avLst>
              <a:gd name="adj" fmla="val 27873"/>
            </a:avLst>
          </a:prstGeom>
          <a:gradFill>
            <a:gsLst>
              <a:gs pos="100000">
                <a:srgbClr val="1B4E93"/>
              </a:gs>
              <a:gs pos="0">
                <a:srgbClr val="DBE3F3"/>
              </a:gs>
            </a:gsLst>
            <a:lin ang="16200000" scaled="1"/>
          </a:gradFill>
          <a:ln w="76200" cap="rnd">
            <a:gradFill>
              <a:gsLst>
                <a:gs pos="0">
                  <a:srgbClr val="1B4E93"/>
                </a:gs>
                <a:gs pos="100000">
                  <a:srgbClr val="DBE3F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32FECED5-574C-7882-5FFC-48CAC73C9F43}"/>
              </a:ext>
            </a:extLst>
          </p:cNvPr>
          <p:cNvSpPr txBox="1"/>
          <p:nvPr/>
        </p:nvSpPr>
        <p:spPr>
          <a:xfrm>
            <a:off x="187554" y="2643890"/>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75" name="正方形/長方形 74">
            <a:extLst>
              <a:ext uri="{FF2B5EF4-FFF2-40B4-BE49-F238E27FC236}">
                <a16:creationId xmlns:a16="http://schemas.microsoft.com/office/drawing/2014/main" id="{9D63B4AD-AABB-382D-CD00-45F951A2CB59}"/>
              </a:ext>
            </a:extLst>
          </p:cNvPr>
          <p:cNvSpPr/>
          <p:nvPr/>
        </p:nvSpPr>
        <p:spPr>
          <a:xfrm flipV="1">
            <a:off x="361190" y="1062010"/>
            <a:ext cx="9288000" cy="576000"/>
          </a:xfrm>
          <a:prstGeom prst="rect">
            <a:avLst/>
          </a:prstGeom>
          <a:gradFill flip="none" rotWithShape="1">
            <a:gsLst>
              <a:gs pos="100000">
                <a:schemeClr val="bg1"/>
              </a:gs>
              <a:gs pos="0">
                <a:srgbClr val="DBE3F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76" name="直線コネクタ 75">
            <a:extLst>
              <a:ext uri="{FF2B5EF4-FFF2-40B4-BE49-F238E27FC236}">
                <a16:creationId xmlns:a16="http://schemas.microsoft.com/office/drawing/2014/main" id="{2111D33E-65E8-B604-BC5C-642B8B907E48}"/>
              </a:ext>
            </a:extLst>
          </p:cNvPr>
          <p:cNvCxnSpPr>
            <a:cxnSpLocks/>
          </p:cNvCxnSpPr>
          <p:nvPr/>
        </p:nvCxnSpPr>
        <p:spPr>
          <a:xfrm flipV="1">
            <a:off x="361585" y="1061828"/>
            <a:ext cx="9293209" cy="7144"/>
          </a:xfrm>
          <a:prstGeom prst="line">
            <a:avLst/>
          </a:prstGeom>
          <a:ln>
            <a:solidFill>
              <a:srgbClr val="1B4E93"/>
            </a:solidFill>
          </a:ln>
        </p:spPr>
        <p:style>
          <a:lnRef idx="1">
            <a:schemeClr val="accent1"/>
          </a:lnRef>
          <a:fillRef idx="0">
            <a:schemeClr val="accent1"/>
          </a:fillRef>
          <a:effectRef idx="0">
            <a:schemeClr val="accent1"/>
          </a:effectRef>
          <a:fontRef idx="minor">
            <a:schemeClr val="tx1"/>
          </a:fontRef>
        </p:style>
      </p:cxnSp>
      <p:sp>
        <p:nvSpPr>
          <p:cNvPr id="77" name="平行四辺形 76">
            <a:extLst>
              <a:ext uri="{FF2B5EF4-FFF2-40B4-BE49-F238E27FC236}">
                <a16:creationId xmlns:a16="http://schemas.microsoft.com/office/drawing/2014/main" id="{7C54DA5D-E33D-75E7-C773-010934BAFADE}"/>
              </a:ext>
            </a:extLst>
          </p:cNvPr>
          <p:cNvSpPr/>
          <p:nvPr/>
        </p:nvSpPr>
        <p:spPr>
          <a:xfrm>
            <a:off x="177693" y="1047311"/>
            <a:ext cx="673027" cy="689838"/>
          </a:xfrm>
          <a:prstGeom prst="parallelogram">
            <a:avLst>
              <a:gd name="adj" fmla="val 27873"/>
            </a:avLst>
          </a:prstGeom>
          <a:gradFill>
            <a:gsLst>
              <a:gs pos="99000">
                <a:srgbClr val="1B4E93"/>
              </a:gs>
              <a:gs pos="0">
                <a:srgbClr val="DBE3F3"/>
              </a:gs>
            </a:gsLst>
            <a:lin ang="16200000" scaled="1"/>
          </a:gradFill>
          <a:ln w="76200" cap="rnd">
            <a:gradFill>
              <a:gsLst>
                <a:gs pos="0">
                  <a:srgbClr val="1B4E93"/>
                </a:gs>
                <a:gs pos="97000">
                  <a:srgbClr val="DBE3F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0576317E-0337-EE43-48DD-3F0404B17C3D}"/>
              </a:ext>
            </a:extLst>
          </p:cNvPr>
          <p:cNvSpPr txBox="1"/>
          <p:nvPr/>
        </p:nvSpPr>
        <p:spPr>
          <a:xfrm>
            <a:off x="187554"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sp>
        <p:nvSpPr>
          <p:cNvPr id="79" name="テキスト ボックス 78">
            <a:extLst>
              <a:ext uri="{FF2B5EF4-FFF2-40B4-BE49-F238E27FC236}">
                <a16:creationId xmlns:a16="http://schemas.microsoft.com/office/drawing/2014/main" id="{8968F38C-E34A-DE12-D2CC-A12CBE6FC9FB}"/>
              </a:ext>
            </a:extLst>
          </p:cNvPr>
          <p:cNvSpPr txBox="1"/>
          <p:nvPr/>
        </p:nvSpPr>
        <p:spPr>
          <a:xfrm>
            <a:off x="7156285" y="16071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80" name="直線コネクタ 79">
            <a:extLst>
              <a:ext uri="{FF2B5EF4-FFF2-40B4-BE49-F238E27FC236}">
                <a16:creationId xmlns:a16="http://schemas.microsoft.com/office/drawing/2014/main" id="{B65B6080-4FEC-D1D2-59EE-C5F8E0843F8E}"/>
              </a:ext>
            </a:extLst>
          </p:cNvPr>
          <p:cNvCxnSpPr>
            <a:cxnSpLocks/>
          </p:cNvCxnSpPr>
          <p:nvPr/>
        </p:nvCxnSpPr>
        <p:spPr>
          <a:xfrm>
            <a:off x="6096459" y="16996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E2F621CA-88B8-DDB4-3EA5-945D3A1A87E4}"/>
              </a:ext>
            </a:extLst>
          </p:cNvPr>
          <p:cNvCxnSpPr>
            <a:cxnSpLocks/>
          </p:cNvCxnSpPr>
          <p:nvPr/>
        </p:nvCxnSpPr>
        <p:spPr>
          <a:xfrm>
            <a:off x="8396287" y="16996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82" name="図 81">
            <a:extLst>
              <a:ext uri="{FF2B5EF4-FFF2-40B4-BE49-F238E27FC236}">
                <a16:creationId xmlns:a16="http://schemas.microsoft.com/office/drawing/2014/main" id="{7298811E-9A80-4244-2D94-566A9A37481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47370"/>
          <a:stretch/>
        </p:blipFill>
        <p:spPr>
          <a:xfrm>
            <a:off x="6210122" y="1488869"/>
            <a:ext cx="433858" cy="337750"/>
          </a:xfrm>
          <a:prstGeom prst="rect">
            <a:avLst/>
          </a:prstGeom>
          <a:effectLst/>
        </p:spPr>
      </p:pic>
      <p:grpSp>
        <p:nvGrpSpPr>
          <p:cNvPr id="83" name="グループ化 82">
            <a:extLst>
              <a:ext uri="{FF2B5EF4-FFF2-40B4-BE49-F238E27FC236}">
                <a16:creationId xmlns:a16="http://schemas.microsoft.com/office/drawing/2014/main" id="{FFFA5586-D980-1294-E5F9-E1336CC53B10}"/>
              </a:ext>
            </a:extLst>
          </p:cNvPr>
          <p:cNvGrpSpPr/>
          <p:nvPr/>
        </p:nvGrpSpPr>
        <p:grpSpPr>
          <a:xfrm>
            <a:off x="6096459" y="1826036"/>
            <a:ext cx="3296376" cy="799568"/>
            <a:chOff x="6007983" y="1829346"/>
            <a:chExt cx="3707438" cy="756000"/>
          </a:xfrm>
        </p:grpSpPr>
        <p:sp>
          <p:nvSpPr>
            <p:cNvPr id="84" name="角丸四角形 204">
              <a:extLst>
                <a:ext uri="{FF2B5EF4-FFF2-40B4-BE49-F238E27FC236}">
                  <a16:creationId xmlns:a16="http://schemas.microsoft.com/office/drawing/2014/main" id="{03A83961-9028-E7AD-4B4B-6828A0466BAB}"/>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ニ次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85" name="角丸四角形 204">
              <a:extLst>
                <a:ext uri="{FF2B5EF4-FFF2-40B4-BE49-F238E27FC236}">
                  <a16:creationId xmlns:a16="http://schemas.microsoft.com/office/drawing/2014/main" id="{119108B5-6538-1DE5-2AEE-C29805992AAF}"/>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6" name="角丸四角形 204">
              <a:extLst>
                <a:ext uri="{FF2B5EF4-FFF2-40B4-BE49-F238E27FC236}">
                  <a16:creationId xmlns:a16="http://schemas.microsoft.com/office/drawing/2014/main" id="{3741755A-7202-DA11-5E47-EB9AA305E081}"/>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7" name="角丸四角形 204">
              <a:extLst>
                <a:ext uri="{FF2B5EF4-FFF2-40B4-BE49-F238E27FC236}">
                  <a16:creationId xmlns:a16="http://schemas.microsoft.com/office/drawing/2014/main" id="{568AA201-3D7B-6435-6866-CB9C002DBB94}"/>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88" name="角丸四角形 204">
              <a:extLst>
                <a:ext uri="{FF2B5EF4-FFF2-40B4-BE49-F238E27FC236}">
                  <a16:creationId xmlns:a16="http://schemas.microsoft.com/office/drawing/2014/main" id="{19D30BEC-0A43-9C5F-D367-F383B5DA7661}"/>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89" name="角丸四角形 204">
              <a:extLst>
                <a:ext uri="{FF2B5EF4-FFF2-40B4-BE49-F238E27FC236}">
                  <a16:creationId xmlns:a16="http://schemas.microsoft.com/office/drawing/2014/main" id="{4279D180-F7DC-AD41-7922-D595244C56DC}"/>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90" name="角丸四角形 204">
              <a:extLst>
                <a:ext uri="{FF2B5EF4-FFF2-40B4-BE49-F238E27FC236}">
                  <a16:creationId xmlns:a16="http://schemas.microsoft.com/office/drawing/2014/main" id="{BB3A721E-94E0-DD35-EB29-7901DD3A5B60}"/>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91" name="角丸四角形 204">
              <a:extLst>
                <a:ext uri="{FF2B5EF4-FFF2-40B4-BE49-F238E27FC236}">
                  <a16:creationId xmlns:a16="http://schemas.microsoft.com/office/drawing/2014/main" id="{17439CA3-6E15-EB0A-951B-E09D9D9DEE2A}"/>
                </a:ext>
              </a:extLst>
            </p:cNvPr>
            <p:cNvSpPr>
              <a:spLocks/>
            </p:cNvSpPr>
            <p:nvPr/>
          </p:nvSpPr>
          <p:spPr>
            <a:xfrm>
              <a:off x="8388776"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92" name="角丸四角形 204">
              <a:extLst>
                <a:ext uri="{FF2B5EF4-FFF2-40B4-BE49-F238E27FC236}">
                  <a16:creationId xmlns:a16="http://schemas.microsoft.com/office/drawing/2014/main" id="{61517E3B-882F-91E6-2854-B50D70AC1BDF}"/>
                </a:ext>
              </a:extLst>
            </p:cNvPr>
            <p:cNvSpPr>
              <a:spLocks/>
            </p:cNvSpPr>
            <p:nvPr/>
          </p:nvSpPr>
          <p:spPr>
            <a:xfrm>
              <a:off x="9067421" y="2224687"/>
              <a:ext cx="648000" cy="360000"/>
            </a:xfrm>
            <a:prstGeom prst="roundRect">
              <a:avLst>
                <a:gd name="adj" fmla="val 12240"/>
              </a:avLst>
            </a:prstGeom>
            <a:no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p>
          </p:txBody>
        </p:sp>
        <p:cxnSp>
          <p:nvCxnSpPr>
            <p:cNvPr id="93" name="直線コネクタ 92">
              <a:extLst>
                <a:ext uri="{FF2B5EF4-FFF2-40B4-BE49-F238E27FC236}">
                  <a16:creationId xmlns:a16="http://schemas.microsoft.com/office/drawing/2014/main" id="{E3B19D71-5DB8-36AF-0D9C-8ED823D8F242}"/>
                </a:ext>
              </a:extLst>
            </p:cNvPr>
            <p:cNvCxnSpPr>
              <a:cxnSpLocks/>
            </p:cNvCxnSpPr>
            <p:nvPr/>
          </p:nvCxnSpPr>
          <p:spPr>
            <a:xfrm flipH="1">
              <a:off x="9079016"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4FDBA83-1F55-D7DB-D5FB-284FACE2D8B2}"/>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7" name="テキスト ボックス 156">
            <a:extLst>
              <a:ext uri="{FF2B5EF4-FFF2-40B4-BE49-F238E27FC236}">
                <a16:creationId xmlns:a16="http://schemas.microsoft.com/office/drawing/2014/main" id="{29A39502-92E6-2AEB-B134-2046F7C948E5}"/>
              </a:ext>
            </a:extLst>
          </p:cNvPr>
          <p:cNvSpPr txBox="1"/>
          <p:nvPr/>
        </p:nvSpPr>
        <p:spPr>
          <a:xfrm>
            <a:off x="1423463" y="6438631"/>
            <a:ext cx="3900041" cy="200055"/>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a:solidFill>
                  <a:prstClr val="black"/>
                </a:solidFill>
                <a:latin typeface="メイリオ" panose="020B0604030504040204" pitchFamily="50" charset="-128"/>
                <a:ea typeface="メイリオ" panose="020B0604030504040204" pitchFamily="50" charset="-128"/>
                <a:cs typeface="Meiryo" charset="-128"/>
              </a:rPr>
              <a:t>をご準備ください。</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160" name="図 159">
            <a:extLst>
              <a:ext uri="{FF2B5EF4-FFF2-40B4-BE49-F238E27FC236}">
                <a16:creationId xmlns:a16="http://schemas.microsoft.com/office/drawing/2014/main" id="{83ABD9B1-B141-53E6-30E3-4A1751C42BD6}"/>
              </a:ext>
            </a:extLst>
          </p:cNvPr>
          <p:cNvPicPr>
            <a:picLocks noChangeAspect="1"/>
          </p:cNvPicPr>
          <p:nvPr/>
        </p:nvPicPr>
        <p:blipFill>
          <a:blip r:embed="rId8"/>
          <a:srcRect l="154" r="154"/>
          <a:stretch/>
        </p:blipFill>
        <p:spPr>
          <a:xfrm>
            <a:off x="826071" y="6465693"/>
            <a:ext cx="597393" cy="275105"/>
          </a:xfrm>
          <a:prstGeom prst="rect">
            <a:avLst/>
          </a:prstGeom>
        </p:spPr>
      </p:pic>
      <p:sp>
        <p:nvSpPr>
          <p:cNvPr id="162" name="テキスト ボックス 161">
            <a:extLst>
              <a:ext uri="{FF2B5EF4-FFF2-40B4-BE49-F238E27FC236}">
                <a16:creationId xmlns:a16="http://schemas.microsoft.com/office/drawing/2014/main" id="{5240AAC4-AF71-621D-D618-A1E169B42A3F}"/>
              </a:ext>
            </a:extLst>
          </p:cNvPr>
          <p:cNvSpPr txBox="1"/>
          <p:nvPr/>
        </p:nvSpPr>
        <p:spPr>
          <a:xfrm>
            <a:off x="741078" y="6289058"/>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cxnSp>
        <p:nvCxnSpPr>
          <p:cNvPr id="166" name="直線コネクタ 165">
            <a:extLst>
              <a:ext uri="{FF2B5EF4-FFF2-40B4-BE49-F238E27FC236}">
                <a16:creationId xmlns:a16="http://schemas.microsoft.com/office/drawing/2014/main" id="{7DAD0423-A692-8A59-6A22-83E4A338D013}"/>
              </a:ext>
            </a:extLst>
          </p:cNvPr>
          <p:cNvCxnSpPr>
            <a:cxnSpLocks/>
          </p:cNvCxnSpPr>
          <p:nvPr/>
        </p:nvCxnSpPr>
        <p:spPr>
          <a:xfrm>
            <a:off x="851701" y="6290709"/>
            <a:ext cx="5112000" cy="0"/>
          </a:xfrm>
          <a:prstGeom prst="line">
            <a:avLst/>
          </a:prstGeom>
          <a:ln>
            <a:solidFill>
              <a:srgbClr val="7B99C3"/>
            </a:solidFill>
          </a:ln>
        </p:spPr>
        <p:style>
          <a:lnRef idx="1">
            <a:schemeClr val="accent1"/>
          </a:lnRef>
          <a:fillRef idx="0">
            <a:schemeClr val="accent1"/>
          </a:fillRef>
          <a:effectRef idx="0">
            <a:schemeClr val="accent1"/>
          </a:effectRef>
          <a:fontRef idx="minor">
            <a:schemeClr val="tx1"/>
          </a:fontRef>
        </p:style>
      </p:cxnSp>
      <p:sp>
        <p:nvSpPr>
          <p:cNvPr id="99" name="角丸四角形 204">
            <a:extLst>
              <a:ext uri="{FF2B5EF4-FFF2-40B4-BE49-F238E27FC236}">
                <a16:creationId xmlns:a16="http://schemas.microsoft.com/office/drawing/2014/main" id="{9F7CDA8F-52CC-334D-9A15-A3B65555F869}"/>
              </a:ext>
            </a:extLst>
          </p:cNvPr>
          <p:cNvSpPr/>
          <p:nvPr/>
        </p:nvSpPr>
        <p:spPr>
          <a:xfrm>
            <a:off x="5956550" y="5939673"/>
            <a:ext cx="3813091" cy="792477"/>
          </a:xfrm>
          <a:prstGeom prst="roundRect">
            <a:avLst>
              <a:gd name="adj" fmla="val 14697"/>
            </a:avLst>
          </a:prstGeom>
          <a:solidFill>
            <a:srgbClr val="1B4E93"/>
          </a:solidFill>
          <a:ln w="25400">
            <a:noFill/>
            <a:prstDash val="soli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312" name="台形 311">
            <a:extLst>
              <a:ext uri="{FF2B5EF4-FFF2-40B4-BE49-F238E27FC236}">
                <a16:creationId xmlns:a16="http://schemas.microsoft.com/office/drawing/2014/main" id="{827101EA-05F5-F941-A479-633A16D0D54A}"/>
              </a:ext>
            </a:extLst>
          </p:cNvPr>
          <p:cNvSpPr/>
          <p:nvPr/>
        </p:nvSpPr>
        <p:spPr>
          <a:xfrm rot="10800000">
            <a:off x="6223375" y="5882251"/>
            <a:ext cx="1625225" cy="323410"/>
          </a:xfrm>
          <a:prstGeom prst="trapezoid">
            <a:avLst/>
          </a:prstGeom>
          <a:solidFill>
            <a:schemeClr val="bg1"/>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26807979-A081-9143-A382-470766E5D016}"/>
              </a:ext>
            </a:extLst>
          </p:cNvPr>
          <p:cNvSpPr/>
          <p:nvPr/>
        </p:nvSpPr>
        <p:spPr>
          <a:xfrm>
            <a:off x="6312523" y="5891538"/>
            <a:ext cx="1297358"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1B4E93"/>
                </a:solidFill>
                <a:latin typeface="Meiryo" panose="020B0604030504040204" pitchFamily="34" charset="-128"/>
                <a:ea typeface="Meiryo" panose="020B0604030504040204" pitchFamily="34" charset="-128"/>
              </a:rPr>
              <a:t>  </a:t>
            </a:r>
            <a:r>
              <a:rPr lang="ja-JP" altLang="en-US" sz="1600" b="1" dirty="0">
                <a:solidFill>
                  <a:srgbClr val="1B4E93"/>
                </a:solidFill>
                <a:latin typeface="Meiryo" panose="020B0604030504040204" pitchFamily="34" charset="-128"/>
                <a:ea typeface="Meiryo" panose="020B0604030504040204" pitchFamily="34" charset="-128"/>
              </a:rPr>
              <a:t>実施料金</a:t>
            </a:r>
            <a:endParaRPr lang="ja-JP" altLang="en-US" sz="1600" b="1" i="1" dirty="0">
              <a:solidFill>
                <a:srgbClr val="1B4E93"/>
              </a:solidFill>
              <a:latin typeface="Arial" panose="020B0604020202020204" pitchFamily="34" charset="0"/>
              <a:cs typeface="Arial" panose="020B0604020202020204" pitchFamily="34" charset="0"/>
            </a:endParaRPr>
          </a:p>
        </p:txBody>
      </p:sp>
      <p:sp>
        <p:nvSpPr>
          <p:cNvPr id="340" name="テキスト ボックス 339">
            <a:extLst>
              <a:ext uri="{FF2B5EF4-FFF2-40B4-BE49-F238E27FC236}">
                <a16:creationId xmlns:a16="http://schemas.microsoft.com/office/drawing/2014/main" id="{B7C03AE4-702E-4165-913B-320B00241482}"/>
              </a:ext>
            </a:extLst>
          </p:cNvPr>
          <p:cNvSpPr txBox="1"/>
          <p:nvPr/>
        </p:nvSpPr>
        <p:spPr>
          <a:xfrm>
            <a:off x="6020182" y="6207555"/>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1,000,00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41" name="正方形/長方形 340">
            <a:extLst>
              <a:ext uri="{FF2B5EF4-FFF2-40B4-BE49-F238E27FC236}">
                <a16:creationId xmlns:a16="http://schemas.microsoft.com/office/drawing/2014/main" id="{523BD343-5CE5-4E51-BE27-2DCF39C8253F}"/>
              </a:ext>
            </a:extLst>
          </p:cNvPr>
          <p:cNvSpPr/>
          <p:nvPr/>
        </p:nvSpPr>
        <p:spPr>
          <a:xfrm>
            <a:off x="8665555" y="6379561"/>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562D9CB5-8DA7-0A90-DC61-B08E0BD7EC04}"/>
              </a:ext>
            </a:extLst>
          </p:cNvPr>
          <p:cNvSpPr txBox="1"/>
          <p:nvPr/>
        </p:nvSpPr>
        <p:spPr>
          <a:xfrm>
            <a:off x="933642" y="1102382"/>
            <a:ext cx="5819222"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ニ次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7" name="正方形/長方形 6">
            <a:extLst>
              <a:ext uri="{FF2B5EF4-FFF2-40B4-BE49-F238E27FC236}">
                <a16:creationId xmlns:a16="http://schemas.microsoft.com/office/drawing/2014/main" id="{6175BC63-1F90-59B2-C436-2066E4A098E2}"/>
              </a:ext>
            </a:extLst>
          </p:cNvPr>
          <p:cNvSpPr/>
          <p:nvPr/>
        </p:nvSpPr>
        <p:spPr>
          <a:xfrm>
            <a:off x="1423464" y="6548233"/>
            <a:ext cx="4025018"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6" name="右矢印 5">
            <a:extLst>
              <a:ext uri="{FF2B5EF4-FFF2-40B4-BE49-F238E27FC236}">
                <a16:creationId xmlns:a16="http://schemas.microsoft.com/office/drawing/2014/main" id="{2B988AA2-BDEC-920C-3A27-4B8301B28303}"/>
              </a:ext>
            </a:extLst>
          </p:cNvPr>
          <p:cNvSpPr/>
          <p:nvPr/>
        </p:nvSpPr>
        <p:spPr>
          <a:xfrm>
            <a:off x="1801854" y="1754674"/>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7FCD990-75BF-B706-08B1-03B8B2B60A9F}"/>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239404" y="1450311"/>
            <a:ext cx="1040680" cy="838536"/>
          </a:xfrm>
          <a:prstGeom prst="rect">
            <a:avLst/>
          </a:prstGeom>
        </p:spPr>
      </p:pic>
      <p:grpSp>
        <p:nvGrpSpPr>
          <p:cNvPr id="10" name="グループ化 9">
            <a:extLst>
              <a:ext uri="{FF2B5EF4-FFF2-40B4-BE49-F238E27FC236}">
                <a16:creationId xmlns:a16="http://schemas.microsoft.com/office/drawing/2014/main" id="{E8E5BF56-CF84-7874-1176-189A3729364B}"/>
              </a:ext>
            </a:extLst>
          </p:cNvPr>
          <p:cNvGrpSpPr/>
          <p:nvPr/>
        </p:nvGrpSpPr>
        <p:grpSpPr>
          <a:xfrm>
            <a:off x="3491254" y="1490836"/>
            <a:ext cx="1203148" cy="714619"/>
            <a:chOff x="4664540" y="1530011"/>
            <a:chExt cx="1501088" cy="891581"/>
          </a:xfrm>
        </p:grpSpPr>
        <p:pic>
          <p:nvPicPr>
            <p:cNvPr id="11" name="図 10">
              <a:extLst>
                <a:ext uri="{FF2B5EF4-FFF2-40B4-BE49-F238E27FC236}">
                  <a16:creationId xmlns:a16="http://schemas.microsoft.com/office/drawing/2014/main" id="{4F565797-9D99-91D7-5D10-CE182967A22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12" name="グループ化 11">
              <a:extLst>
                <a:ext uri="{FF2B5EF4-FFF2-40B4-BE49-F238E27FC236}">
                  <a16:creationId xmlns:a16="http://schemas.microsoft.com/office/drawing/2014/main" id="{61EB4E1E-0F93-575D-4E60-70A05322AABC}"/>
                </a:ext>
              </a:extLst>
            </p:cNvPr>
            <p:cNvGrpSpPr/>
            <p:nvPr/>
          </p:nvGrpSpPr>
          <p:grpSpPr>
            <a:xfrm>
              <a:off x="5254026" y="1818548"/>
              <a:ext cx="284394" cy="284394"/>
              <a:chOff x="-936783" y="1248528"/>
              <a:chExt cx="284394" cy="284394"/>
            </a:xfrm>
          </p:grpSpPr>
          <p:sp>
            <p:nvSpPr>
              <p:cNvPr id="15" name="円/楕円 14">
                <a:extLst>
                  <a:ext uri="{FF2B5EF4-FFF2-40B4-BE49-F238E27FC236}">
                    <a16:creationId xmlns:a16="http://schemas.microsoft.com/office/drawing/2014/main" id="{BEE4F41D-CBF4-2C03-6D36-6E4D17D5074A}"/>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三角形 15">
                <a:extLst>
                  <a:ext uri="{FF2B5EF4-FFF2-40B4-BE49-F238E27FC236}">
                    <a16:creationId xmlns:a16="http://schemas.microsoft.com/office/drawing/2014/main" id="{97EF9134-ADE7-A936-0A90-BCA824B7B081}"/>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8" name="図 17">
            <a:extLst>
              <a:ext uri="{FF2B5EF4-FFF2-40B4-BE49-F238E27FC236}">
                <a16:creationId xmlns:a16="http://schemas.microsoft.com/office/drawing/2014/main" id="{5C3CD1E8-8818-5705-75E5-2B33725AD878}"/>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81754" y="1391950"/>
            <a:ext cx="906136" cy="1110767"/>
          </a:xfrm>
          <a:prstGeom prst="rect">
            <a:avLst/>
          </a:prstGeom>
        </p:spPr>
      </p:pic>
      <p:grpSp>
        <p:nvGrpSpPr>
          <p:cNvPr id="19" name="グループ化 18">
            <a:extLst>
              <a:ext uri="{FF2B5EF4-FFF2-40B4-BE49-F238E27FC236}">
                <a16:creationId xmlns:a16="http://schemas.microsoft.com/office/drawing/2014/main" id="{38015B03-08BB-0050-55F4-8D04D3F006C5}"/>
              </a:ext>
            </a:extLst>
          </p:cNvPr>
          <p:cNvGrpSpPr/>
          <p:nvPr/>
        </p:nvGrpSpPr>
        <p:grpSpPr>
          <a:xfrm>
            <a:off x="4424126" y="1685176"/>
            <a:ext cx="513282" cy="511629"/>
            <a:chOff x="5516778" y="2273088"/>
            <a:chExt cx="513282" cy="511629"/>
          </a:xfrm>
        </p:grpSpPr>
        <p:grpSp>
          <p:nvGrpSpPr>
            <p:cNvPr id="20" name="グループ化 19">
              <a:extLst>
                <a:ext uri="{FF2B5EF4-FFF2-40B4-BE49-F238E27FC236}">
                  <a16:creationId xmlns:a16="http://schemas.microsoft.com/office/drawing/2014/main" id="{D0FAA905-429F-70FB-237C-731C8A2FAEDE}"/>
                </a:ext>
              </a:extLst>
            </p:cNvPr>
            <p:cNvGrpSpPr/>
            <p:nvPr/>
          </p:nvGrpSpPr>
          <p:grpSpPr>
            <a:xfrm>
              <a:off x="5517605" y="2273088"/>
              <a:ext cx="511629" cy="511629"/>
              <a:chOff x="3577778" y="1636816"/>
              <a:chExt cx="662613" cy="662613"/>
            </a:xfrm>
          </p:grpSpPr>
          <p:sp>
            <p:nvSpPr>
              <p:cNvPr id="24" name="円/楕円 184">
                <a:extLst>
                  <a:ext uri="{FF2B5EF4-FFF2-40B4-BE49-F238E27FC236}">
                    <a16:creationId xmlns:a16="http://schemas.microsoft.com/office/drawing/2014/main" id="{E0CD0C27-1701-84D9-47DF-E100198763AD}"/>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78EC85AC-F598-9E33-95ED-AFD7949A29F8}"/>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22" name="直線コネクタ 21">
              <a:extLst>
                <a:ext uri="{FF2B5EF4-FFF2-40B4-BE49-F238E27FC236}">
                  <a16:creationId xmlns:a16="http://schemas.microsoft.com/office/drawing/2014/main" id="{D28C32ED-74C7-E6FA-1A34-C286FDA37CAB}"/>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857C99A-05B6-F64C-8FFD-A31C7F62BEE5}"/>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26" name="角丸四角形 204">
            <a:extLst>
              <a:ext uri="{FF2B5EF4-FFF2-40B4-BE49-F238E27FC236}">
                <a16:creationId xmlns:a16="http://schemas.microsoft.com/office/drawing/2014/main" id="{65ED0104-EEE1-FDA3-54A9-E2FB45E0C74B}"/>
              </a:ext>
            </a:extLst>
          </p:cNvPr>
          <p:cNvSpPr>
            <a:spLocks/>
          </p:cNvSpPr>
          <p:nvPr/>
        </p:nvSpPr>
        <p:spPr>
          <a:xfrm>
            <a:off x="3864849" y="2266316"/>
            <a:ext cx="1965255" cy="171102"/>
          </a:xfrm>
          <a:prstGeom prst="roundRect">
            <a:avLst>
              <a:gd name="adj" fmla="val 7668"/>
            </a:avLst>
          </a:prstGeom>
          <a:solidFill>
            <a:srgbClr val="1B4E93"/>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27" name="角丸四角形 204">
            <a:extLst>
              <a:ext uri="{FF2B5EF4-FFF2-40B4-BE49-F238E27FC236}">
                <a16:creationId xmlns:a16="http://schemas.microsoft.com/office/drawing/2014/main" id="{A80379C8-12B6-E26F-AFC1-A9C2BA518CAC}"/>
              </a:ext>
            </a:extLst>
          </p:cNvPr>
          <p:cNvSpPr>
            <a:spLocks/>
          </p:cNvSpPr>
          <p:nvPr/>
        </p:nvSpPr>
        <p:spPr>
          <a:xfrm>
            <a:off x="3864849" y="2465175"/>
            <a:ext cx="1965255" cy="153888"/>
          </a:xfrm>
          <a:prstGeom prst="roundRect">
            <a:avLst>
              <a:gd name="adj" fmla="val 7668"/>
            </a:avLst>
          </a:prstGeom>
          <a:solidFill>
            <a:srgbClr val="1B4E93"/>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28" name="図 27">
            <a:extLst>
              <a:ext uri="{FF2B5EF4-FFF2-40B4-BE49-F238E27FC236}">
                <a16:creationId xmlns:a16="http://schemas.microsoft.com/office/drawing/2014/main" id="{57087046-F992-63A5-B02F-99120C328BD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 r="-3386" b="-22941"/>
          <a:stretch/>
        </p:blipFill>
        <p:spPr>
          <a:xfrm>
            <a:off x="3913832" y="2480617"/>
            <a:ext cx="124511" cy="148059"/>
          </a:xfrm>
          <a:prstGeom prst="rect">
            <a:avLst/>
          </a:prstGeom>
        </p:spPr>
      </p:pic>
      <p:sp>
        <p:nvSpPr>
          <p:cNvPr id="29" name="円/楕円 28">
            <a:extLst>
              <a:ext uri="{FF2B5EF4-FFF2-40B4-BE49-F238E27FC236}">
                <a16:creationId xmlns:a16="http://schemas.microsoft.com/office/drawing/2014/main" id="{6D62A0BF-5AC8-ABED-E5C6-8878B288120C}"/>
              </a:ext>
            </a:extLst>
          </p:cNvPr>
          <p:cNvSpPr/>
          <p:nvPr/>
        </p:nvSpPr>
        <p:spPr>
          <a:xfrm>
            <a:off x="3905631" y="2281140"/>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テキスト ボックス 29">
            <a:extLst>
              <a:ext uri="{FF2B5EF4-FFF2-40B4-BE49-F238E27FC236}">
                <a16:creationId xmlns:a16="http://schemas.microsoft.com/office/drawing/2014/main" id="{1302C999-5AD4-AC9C-E4F2-1AF8B58197D1}"/>
              </a:ext>
            </a:extLst>
          </p:cNvPr>
          <p:cNvSpPr txBox="1"/>
          <p:nvPr/>
        </p:nvSpPr>
        <p:spPr>
          <a:xfrm>
            <a:off x="3814225" y="2285615"/>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1B4E93"/>
                </a:solidFill>
                <a:effectLst/>
                <a:uLnTx/>
                <a:uFillTx/>
                <a:latin typeface="Meiryo" charset="-128"/>
                <a:ea typeface="Meiryo" charset="-128"/>
                <a:cs typeface="Meiryo" charset="-128"/>
              </a:rPr>
              <a:t>FREE</a:t>
            </a:r>
          </a:p>
        </p:txBody>
      </p:sp>
      <p:cxnSp>
        <p:nvCxnSpPr>
          <p:cNvPr id="31" name="カギ線コネクタ 30">
            <a:extLst>
              <a:ext uri="{FF2B5EF4-FFF2-40B4-BE49-F238E27FC236}">
                <a16:creationId xmlns:a16="http://schemas.microsoft.com/office/drawing/2014/main" id="{7519CEB2-D41E-E867-04C8-3701D7995211}"/>
              </a:ext>
            </a:extLst>
          </p:cNvPr>
          <p:cNvCxnSpPr>
            <a:cxnSpLocks/>
          </p:cNvCxnSpPr>
          <p:nvPr/>
        </p:nvCxnSpPr>
        <p:spPr>
          <a:xfrm rot="16200000" flipH="1">
            <a:off x="3551257" y="2185419"/>
            <a:ext cx="432000" cy="108000"/>
          </a:xfrm>
          <a:prstGeom prst="bentConnector2">
            <a:avLst/>
          </a:prstGeom>
          <a:ln w="15875">
            <a:solidFill>
              <a:srgbClr val="1B4E93"/>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32" name="グループ化 31">
            <a:extLst>
              <a:ext uri="{FF2B5EF4-FFF2-40B4-BE49-F238E27FC236}">
                <a16:creationId xmlns:a16="http://schemas.microsoft.com/office/drawing/2014/main" id="{089AB38D-D3BA-AA88-1829-966428F8D419}"/>
              </a:ext>
            </a:extLst>
          </p:cNvPr>
          <p:cNvGrpSpPr/>
          <p:nvPr/>
        </p:nvGrpSpPr>
        <p:grpSpPr>
          <a:xfrm>
            <a:off x="4980122" y="1493484"/>
            <a:ext cx="837271" cy="657285"/>
            <a:chOff x="5711126" y="1506194"/>
            <a:chExt cx="1174068" cy="921682"/>
          </a:xfrm>
        </p:grpSpPr>
        <p:sp>
          <p:nvSpPr>
            <p:cNvPr id="33" name="角丸四角形 204">
              <a:extLst>
                <a:ext uri="{FF2B5EF4-FFF2-40B4-BE49-F238E27FC236}">
                  <a16:creationId xmlns:a16="http://schemas.microsoft.com/office/drawing/2014/main" id="{DB71E315-3E10-70B3-3900-EAC5A2E95970}"/>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85DAC04B-FAF9-7C01-F060-C802E09C4B0D}"/>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35" name="図 34">
              <a:extLst>
                <a:ext uri="{FF2B5EF4-FFF2-40B4-BE49-F238E27FC236}">
                  <a16:creationId xmlns:a16="http://schemas.microsoft.com/office/drawing/2014/main" id="{1BD9D10F-961A-21CA-1F6A-12610437E450}"/>
                </a:ext>
              </a:extLst>
            </p:cNvPr>
            <p:cNvPicPr>
              <a:picLocks noChangeAspect="1"/>
            </p:cNvPicPr>
            <p:nvPr/>
          </p:nvPicPr>
          <p:blipFill>
            <a:blip r:embed="rId13"/>
            <a:stretch>
              <a:fillRect/>
            </a:stretch>
          </p:blipFill>
          <p:spPr>
            <a:xfrm>
              <a:off x="5982733" y="1713150"/>
              <a:ext cx="651276" cy="657601"/>
            </a:xfrm>
            <a:prstGeom prst="rect">
              <a:avLst/>
            </a:prstGeom>
          </p:spPr>
        </p:pic>
      </p:grpSp>
      <p:sp>
        <p:nvSpPr>
          <p:cNvPr id="36" name="テキスト ボックス 35">
            <a:extLst>
              <a:ext uri="{FF2B5EF4-FFF2-40B4-BE49-F238E27FC236}">
                <a16:creationId xmlns:a16="http://schemas.microsoft.com/office/drawing/2014/main" id="{B3F0F2B8-F79E-A451-0741-4F9ADF728A34}"/>
              </a:ext>
            </a:extLst>
          </p:cNvPr>
          <p:cNvSpPr txBox="1"/>
          <p:nvPr/>
        </p:nvSpPr>
        <p:spPr>
          <a:xfrm>
            <a:off x="3988337" y="2249037"/>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7" name="テキスト ボックス 36">
            <a:extLst>
              <a:ext uri="{FF2B5EF4-FFF2-40B4-BE49-F238E27FC236}">
                <a16:creationId xmlns:a16="http://schemas.microsoft.com/office/drawing/2014/main" id="{C38B85BA-5380-5B89-6084-0790625A2F51}"/>
              </a:ext>
            </a:extLst>
          </p:cNvPr>
          <p:cNvSpPr txBox="1"/>
          <p:nvPr/>
        </p:nvSpPr>
        <p:spPr>
          <a:xfrm>
            <a:off x="3988337" y="2459882"/>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8" name="左大かっこ 37">
            <a:extLst>
              <a:ext uri="{FF2B5EF4-FFF2-40B4-BE49-F238E27FC236}">
                <a16:creationId xmlns:a16="http://schemas.microsoft.com/office/drawing/2014/main" id="{15360966-4A57-761A-ED48-B6205E2B5454}"/>
              </a:ext>
            </a:extLst>
          </p:cNvPr>
          <p:cNvSpPr/>
          <p:nvPr/>
        </p:nvSpPr>
        <p:spPr>
          <a:xfrm>
            <a:off x="3819130" y="2322739"/>
            <a:ext cx="45719" cy="255407"/>
          </a:xfrm>
          <a:prstGeom prst="leftBracket">
            <a:avLst/>
          </a:prstGeom>
          <a:noFill/>
          <a:ln w="15875">
            <a:solidFill>
              <a:srgbClr val="1B4E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31EE574D-C468-3AC6-4065-2011C4DBE309}"/>
              </a:ext>
            </a:extLst>
          </p:cNvPr>
          <p:cNvGrpSpPr/>
          <p:nvPr/>
        </p:nvGrpSpPr>
        <p:grpSpPr>
          <a:xfrm>
            <a:off x="625200" y="1784803"/>
            <a:ext cx="1011724" cy="966285"/>
            <a:chOff x="1126908" y="1326383"/>
            <a:chExt cx="781793" cy="746681"/>
          </a:xfrm>
        </p:grpSpPr>
        <p:sp>
          <p:nvSpPr>
            <p:cNvPr id="40" name="円/楕円 184">
              <a:extLst>
                <a:ext uri="{FF2B5EF4-FFF2-40B4-BE49-F238E27FC236}">
                  <a16:creationId xmlns:a16="http://schemas.microsoft.com/office/drawing/2014/main" id="{B5A2B7B2-3800-21DF-F68D-14A4A72ABF66}"/>
                </a:ext>
              </a:extLst>
            </p:cNvPr>
            <p:cNvSpPr/>
            <p:nvPr/>
          </p:nvSpPr>
          <p:spPr>
            <a:xfrm>
              <a:off x="1201170" y="1372549"/>
              <a:ext cx="658283" cy="658284"/>
            </a:xfrm>
            <a:prstGeom prst="ellipse">
              <a:avLst/>
            </a:prstGeom>
            <a:solidFill>
              <a:srgbClr val="1B4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1" name="図 40">
              <a:extLst>
                <a:ext uri="{FF2B5EF4-FFF2-40B4-BE49-F238E27FC236}">
                  <a16:creationId xmlns:a16="http://schemas.microsoft.com/office/drawing/2014/main" id="{B7EA5259-4201-9859-55C4-B85862C4590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42" name="テキスト ボックス 41">
              <a:extLst>
                <a:ext uri="{FF2B5EF4-FFF2-40B4-BE49-F238E27FC236}">
                  <a16:creationId xmlns:a16="http://schemas.microsoft.com/office/drawing/2014/main" id="{314D48E5-B9FD-CB4E-F0A6-746094904312}"/>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43" name="図 42">
              <a:extLst>
                <a:ext uri="{FF2B5EF4-FFF2-40B4-BE49-F238E27FC236}">
                  <a16:creationId xmlns:a16="http://schemas.microsoft.com/office/drawing/2014/main" id="{92E75546-81DB-4E60-E00A-C94DAB9F502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44" name="テキスト ボックス 43">
              <a:extLst>
                <a:ext uri="{FF2B5EF4-FFF2-40B4-BE49-F238E27FC236}">
                  <a16:creationId xmlns:a16="http://schemas.microsoft.com/office/drawing/2014/main" id="{85690426-B738-7D7C-EC1C-C940BDEC5F56}"/>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45" name="三角形 44">
              <a:extLst>
                <a:ext uri="{FF2B5EF4-FFF2-40B4-BE49-F238E27FC236}">
                  <a16:creationId xmlns:a16="http://schemas.microsoft.com/office/drawing/2014/main" id="{851785EA-6A04-2D19-0E48-92E3B7E66EA4}"/>
                </a:ext>
              </a:extLst>
            </p:cNvPr>
            <p:cNvSpPr/>
            <p:nvPr/>
          </p:nvSpPr>
          <p:spPr>
            <a:xfrm rot="4139950">
              <a:off x="1749972" y="1537111"/>
              <a:ext cx="153661" cy="163797"/>
            </a:xfrm>
            <a:prstGeom prst="triangle">
              <a:avLst>
                <a:gd name="adj" fmla="val 50310"/>
              </a:avLst>
            </a:prstGeom>
            <a:solidFill>
              <a:srgbClr val="1B4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830F6ACF-DB8C-B04B-A9B5-ED38ECB49C93}"/>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47" name="テキスト ボックス 46">
              <a:extLst>
                <a:ext uri="{FF2B5EF4-FFF2-40B4-BE49-F238E27FC236}">
                  <a16:creationId xmlns:a16="http://schemas.microsoft.com/office/drawing/2014/main" id="{A09573BE-2895-E4E3-B7CF-C485C51D872D}"/>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50" name="図 49">
              <a:extLst>
                <a:ext uri="{FF2B5EF4-FFF2-40B4-BE49-F238E27FC236}">
                  <a16:creationId xmlns:a16="http://schemas.microsoft.com/office/drawing/2014/main" id="{8F607B13-B5B1-1E44-FC50-7E57D9FE3272}"/>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51" name="テキスト ボックス 50">
              <a:extLst>
                <a:ext uri="{FF2B5EF4-FFF2-40B4-BE49-F238E27FC236}">
                  <a16:creationId xmlns:a16="http://schemas.microsoft.com/office/drawing/2014/main" id="{55C31938-8D09-CF98-4825-EF21036BAB08}"/>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E8B4FCCF-DF2A-D680-37FB-CBF534DC2603}"/>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1B4E93"/>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1B4E93"/>
                  </a:glow>
                </a:effectLst>
                <a:latin typeface="Meiryo" panose="020B0604030504040204" pitchFamily="34" charset="-128"/>
                <a:ea typeface="Meiryo" panose="020B0604030504040204" pitchFamily="34" charset="-128"/>
              </a:endParaRPr>
            </a:p>
          </p:txBody>
        </p:sp>
        <p:sp>
          <p:nvSpPr>
            <p:cNvPr id="53" name="テキスト ボックス 52">
              <a:extLst>
                <a:ext uri="{FF2B5EF4-FFF2-40B4-BE49-F238E27FC236}">
                  <a16:creationId xmlns:a16="http://schemas.microsoft.com/office/drawing/2014/main" id="{A0AB6155-93FA-6280-5EF5-2B8302C57032}"/>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55" name="正方形/長方形 54">
            <a:extLst>
              <a:ext uri="{FF2B5EF4-FFF2-40B4-BE49-F238E27FC236}">
                <a16:creationId xmlns:a16="http://schemas.microsoft.com/office/drawing/2014/main" id="{AA257131-1090-B492-14B9-703C39054FE2}"/>
              </a:ext>
            </a:extLst>
          </p:cNvPr>
          <p:cNvSpPr/>
          <p:nvPr/>
        </p:nvSpPr>
        <p:spPr>
          <a:xfrm>
            <a:off x="2421779" y="2560004"/>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6" name="テキスト ボックス 55">
            <a:extLst>
              <a:ext uri="{FF2B5EF4-FFF2-40B4-BE49-F238E27FC236}">
                <a16:creationId xmlns:a16="http://schemas.microsoft.com/office/drawing/2014/main" id="{4206AB2E-BBF4-062C-1F33-BDBC3B193667}"/>
              </a:ext>
            </a:extLst>
          </p:cNvPr>
          <p:cNvSpPr txBox="1"/>
          <p:nvPr/>
        </p:nvSpPr>
        <p:spPr>
          <a:xfrm>
            <a:off x="1437034" y="2489664"/>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57" name="角丸四角形 204">
            <a:extLst>
              <a:ext uri="{FF2B5EF4-FFF2-40B4-BE49-F238E27FC236}">
                <a16:creationId xmlns:a16="http://schemas.microsoft.com/office/drawing/2014/main" id="{461A7D02-7358-F0ED-C9A4-797FF7E7205E}"/>
              </a:ext>
            </a:extLst>
          </p:cNvPr>
          <p:cNvSpPr/>
          <p:nvPr/>
        </p:nvSpPr>
        <p:spPr>
          <a:xfrm>
            <a:off x="5873959" y="3302769"/>
            <a:ext cx="1384133" cy="2487513"/>
          </a:xfrm>
          <a:prstGeom prst="roundRect">
            <a:avLst>
              <a:gd name="adj" fmla="val 4705"/>
            </a:avLst>
          </a:prstGeom>
          <a:solidFill>
            <a:srgbClr val="1B4E9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21" name="角丸四角形 204">
            <a:extLst>
              <a:ext uri="{FF2B5EF4-FFF2-40B4-BE49-F238E27FC236}">
                <a16:creationId xmlns:a16="http://schemas.microsoft.com/office/drawing/2014/main" id="{1C56706A-217D-4849-BA42-39641EEBD5AC}"/>
              </a:ext>
            </a:extLst>
          </p:cNvPr>
          <p:cNvSpPr/>
          <p:nvPr/>
        </p:nvSpPr>
        <p:spPr>
          <a:xfrm>
            <a:off x="7509933" y="3159143"/>
            <a:ext cx="2143945" cy="2633121"/>
          </a:xfrm>
          <a:prstGeom prst="roundRect">
            <a:avLst>
              <a:gd name="adj" fmla="val 4415"/>
            </a:avLst>
          </a:prstGeom>
          <a:solidFill>
            <a:srgbClr val="DAE3F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9" name="角丸四角形 8">
            <a:extLst>
              <a:ext uri="{FF2B5EF4-FFF2-40B4-BE49-F238E27FC236}">
                <a16:creationId xmlns:a16="http://schemas.microsoft.com/office/drawing/2014/main" id="{62CBAD70-4A19-F540-9989-1F1C08F27DBE}"/>
              </a:ext>
            </a:extLst>
          </p:cNvPr>
          <p:cNvSpPr/>
          <p:nvPr/>
        </p:nvSpPr>
        <p:spPr>
          <a:xfrm>
            <a:off x="7680352" y="3668240"/>
            <a:ext cx="43206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角丸四角形 298">
            <a:extLst>
              <a:ext uri="{FF2B5EF4-FFF2-40B4-BE49-F238E27FC236}">
                <a16:creationId xmlns:a16="http://schemas.microsoft.com/office/drawing/2014/main" id="{6C494DA8-9F07-C24E-A998-4C0F438CF07E}"/>
              </a:ext>
            </a:extLst>
          </p:cNvPr>
          <p:cNvSpPr/>
          <p:nvPr/>
        </p:nvSpPr>
        <p:spPr>
          <a:xfrm>
            <a:off x="8527845" y="3668240"/>
            <a:ext cx="101819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7582631" y="3165777"/>
            <a:ext cx="2021251" cy="324000"/>
          </a:xfrm>
          <a:prstGeom prst="trapezoid">
            <a:avLst/>
          </a:prstGeom>
          <a:solidFill>
            <a:srgbClr val="164584"/>
          </a:solidFill>
          <a:ln w="57150" cap="rnd">
            <a:solidFill>
              <a:srgbClr val="16458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テキスト ボックス 295">
            <a:extLst>
              <a:ext uri="{FF2B5EF4-FFF2-40B4-BE49-F238E27FC236}">
                <a16:creationId xmlns:a16="http://schemas.microsoft.com/office/drawing/2014/main" id="{026F017C-58BA-A941-BBAA-A33D268053A7}"/>
              </a:ext>
            </a:extLst>
          </p:cNvPr>
          <p:cNvSpPr txBox="1"/>
          <p:nvPr/>
        </p:nvSpPr>
        <p:spPr>
          <a:xfrm>
            <a:off x="7627143" y="3186931"/>
            <a:ext cx="1980066" cy="369332"/>
          </a:xfrm>
          <a:prstGeom prst="rect">
            <a:avLst/>
          </a:prstGeom>
          <a:noFill/>
        </p:spPr>
        <p:txBody>
          <a:bodyPr wrap="square" rtlCol="0">
            <a:spAutoFit/>
          </a:bodyPr>
          <a:lstStyle/>
          <a:p>
            <a:pPr algn="ctr"/>
            <a:r>
              <a:rPr lang="en-US" altLang="ja-JP" b="1" dirty="0" err="1">
                <a:solidFill>
                  <a:schemeClr val="bg1"/>
                </a:solidFill>
                <a:latin typeface="Meiryo" charset="-128"/>
                <a:ea typeface="Meiryo" charset="-128"/>
                <a:cs typeface="Meiryo" charset="-128"/>
              </a:rPr>
              <a:t>TVer</a:t>
            </a:r>
            <a:r>
              <a:rPr lang="ja-JP" altLang="en-US" sz="600" b="1">
                <a:solidFill>
                  <a:schemeClr val="bg1"/>
                </a:solidFill>
                <a:latin typeface="Meiryo" charset="-128"/>
                <a:ea typeface="Meiryo" charset="-128"/>
                <a:cs typeface="Meiryo" charset="-128"/>
              </a:rPr>
              <a:t>（放送各局の番組ネットサービス）</a:t>
            </a:r>
            <a:endParaRPr lang="en-US" altLang="ja-JP" b="1" dirty="0">
              <a:solidFill>
                <a:schemeClr val="bg1"/>
              </a:solidFill>
              <a:latin typeface="Meiryo" charset="-128"/>
              <a:ea typeface="Meiryo" charset="-128"/>
              <a:cs typeface="Meiryo" charset="-128"/>
            </a:endParaRPr>
          </a:p>
        </p:txBody>
      </p:sp>
      <p:sp>
        <p:nvSpPr>
          <p:cNvPr id="165" name="正方形/長方形 164">
            <a:extLst>
              <a:ext uri="{FF2B5EF4-FFF2-40B4-BE49-F238E27FC236}">
                <a16:creationId xmlns:a16="http://schemas.microsoft.com/office/drawing/2014/main" id="{B9AFFB85-88F5-CD4C-B92C-D4D1CAFB6026}"/>
              </a:ext>
            </a:extLst>
          </p:cNvPr>
          <p:cNvSpPr/>
          <p:nvPr/>
        </p:nvSpPr>
        <p:spPr>
          <a:xfrm>
            <a:off x="7638286" y="4113739"/>
            <a:ext cx="1890261" cy="216213"/>
          </a:xfrm>
          <a:prstGeom prst="rect">
            <a:avLst/>
          </a:prstGeom>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ネット配信中の番組に動画広告を掲載可能</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89" name="図形グループ 34">
            <a:extLst>
              <a:ext uri="{FF2B5EF4-FFF2-40B4-BE49-F238E27FC236}">
                <a16:creationId xmlns:a16="http://schemas.microsoft.com/office/drawing/2014/main" id="{A8A53543-0CBB-194A-9968-746E44661A9C}"/>
              </a:ext>
            </a:extLst>
          </p:cNvPr>
          <p:cNvGrpSpPr/>
          <p:nvPr/>
        </p:nvGrpSpPr>
        <p:grpSpPr>
          <a:xfrm>
            <a:off x="8233143" y="3842058"/>
            <a:ext cx="156295" cy="156295"/>
            <a:chOff x="7945952" y="2862777"/>
            <a:chExt cx="576064" cy="576064"/>
          </a:xfrm>
        </p:grpSpPr>
        <p:sp>
          <p:nvSpPr>
            <p:cNvPr id="190" name="正方形/長方形 189">
              <a:extLst>
                <a:ext uri="{FF2B5EF4-FFF2-40B4-BE49-F238E27FC236}">
                  <a16:creationId xmlns:a16="http://schemas.microsoft.com/office/drawing/2014/main" id="{C89A76F3-2760-7E47-B82A-42965905D961}"/>
                </a:ext>
              </a:extLst>
            </p:cNvPr>
            <p:cNvSpPr/>
            <p:nvPr/>
          </p:nvSpPr>
          <p:spPr>
            <a:xfrm rot="5400000">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2" name="正方形/長方形 191">
              <a:extLst>
                <a:ext uri="{FF2B5EF4-FFF2-40B4-BE49-F238E27FC236}">
                  <a16:creationId xmlns:a16="http://schemas.microsoft.com/office/drawing/2014/main" id="{3B00FB63-CBEA-174F-A2C6-4834AC4A7E22}"/>
                </a:ext>
              </a:extLst>
            </p:cNvPr>
            <p:cNvSpPr/>
            <p:nvPr/>
          </p:nvSpPr>
          <p:spPr>
            <a:xfrm>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94" name="三角形 156">
            <a:extLst>
              <a:ext uri="{FF2B5EF4-FFF2-40B4-BE49-F238E27FC236}">
                <a16:creationId xmlns:a16="http://schemas.microsoft.com/office/drawing/2014/main" id="{0A350E2A-6D9A-C547-AA43-20D875A7DADC}"/>
              </a:ext>
            </a:extLst>
          </p:cNvPr>
          <p:cNvSpPr/>
          <p:nvPr/>
        </p:nvSpPr>
        <p:spPr>
          <a:xfrm rot="10800000">
            <a:off x="8470035" y="4312992"/>
            <a:ext cx="216655" cy="55483"/>
          </a:xfrm>
          <a:prstGeom prst="triangle">
            <a:avLst/>
          </a:prstGeom>
          <a:solidFill>
            <a:srgbClr val="9B9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5" name="角丸四角形 351">
            <a:extLst>
              <a:ext uri="{FF2B5EF4-FFF2-40B4-BE49-F238E27FC236}">
                <a16:creationId xmlns:a16="http://schemas.microsoft.com/office/drawing/2014/main" id="{B8053C6E-3540-AF4C-BFE5-0CD652B7835F}"/>
              </a:ext>
            </a:extLst>
          </p:cNvPr>
          <p:cNvSpPr/>
          <p:nvPr/>
        </p:nvSpPr>
        <p:spPr>
          <a:xfrm>
            <a:off x="7609562" y="4456748"/>
            <a:ext cx="1957960" cy="646136"/>
          </a:xfrm>
          <a:prstGeom prst="roundRect">
            <a:avLst>
              <a:gd name="adj" fmla="val 6691"/>
            </a:avLst>
          </a:prstGeom>
          <a:solidFill>
            <a:srgbClr val="DAE3F3"/>
          </a:solidFill>
          <a:ln w="12700">
            <a:solidFill>
              <a:srgbClr val="1645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6" name="角丸四角形 352">
            <a:extLst>
              <a:ext uri="{FF2B5EF4-FFF2-40B4-BE49-F238E27FC236}">
                <a16:creationId xmlns:a16="http://schemas.microsoft.com/office/drawing/2014/main" id="{A7C588A3-55E6-6644-8568-12B9B212753C}"/>
              </a:ext>
            </a:extLst>
          </p:cNvPr>
          <p:cNvSpPr/>
          <p:nvPr/>
        </p:nvSpPr>
        <p:spPr>
          <a:xfrm>
            <a:off x="8229562" y="4412364"/>
            <a:ext cx="681211" cy="101691"/>
          </a:xfrm>
          <a:prstGeom prst="roundRect">
            <a:avLst>
              <a:gd name="adj" fmla="val 50000"/>
            </a:avLst>
          </a:prstGeom>
          <a:solidFill>
            <a:srgbClr val="164584"/>
          </a:solidFill>
          <a:ln w="9525">
            <a:solidFill>
              <a:srgbClr val="1645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7" name="正方形/長方形 196">
            <a:extLst>
              <a:ext uri="{FF2B5EF4-FFF2-40B4-BE49-F238E27FC236}">
                <a16:creationId xmlns:a16="http://schemas.microsoft.com/office/drawing/2014/main" id="{18FD18B0-A7A3-9049-9BF0-8D96CC3A8136}"/>
              </a:ext>
            </a:extLst>
          </p:cNvPr>
          <p:cNvSpPr/>
          <p:nvPr/>
        </p:nvSpPr>
        <p:spPr>
          <a:xfrm>
            <a:off x="8340376" y="4390168"/>
            <a:ext cx="441146" cy="180819"/>
          </a:xfrm>
          <a:prstGeom prst="rect">
            <a:avLst/>
          </a:prstGeom>
          <a:noFill/>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配信条件</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2" name="角丸四角形 378">
            <a:extLst>
              <a:ext uri="{FF2B5EF4-FFF2-40B4-BE49-F238E27FC236}">
                <a16:creationId xmlns:a16="http://schemas.microsoft.com/office/drawing/2014/main" id="{5FA04F5A-712F-404D-9DE8-1996E635A4FE}"/>
              </a:ext>
            </a:extLst>
          </p:cNvPr>
          <p:cNvSpPr/>
          <p:nvPr/>
        </p:nvSpPr>
        <p:spPr>
          <a:xfrm>
            <a:off x="7727578" y="4551240"/>
            <a:ext cx="1689202" cy="147052"/>
          </a:xfrm>
          <a:prstGeom prst="roundRect">
            <a:avLst>
              <a:gd name="adj" fmla="val 2664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3" name="角丸四角形 380">
            <a:extLst>
              <a:ext uri="{FF2B5EF4-FFF2-40B4-BE49-F238E27FC236}">
                <a16:creationId xmlns:a16="http://schemas.microsoft.com/office/drawing/2014/main" id="{64F5E97B-22B9-DB43-9F93-D8C948838B96}"/>
              </a:ext>
            </a:extLst>
          </p:cNvPr>
          <p:cNvSpPr/>
          <p:nvPr/>
        </p:nvSpPr>
        <p:spPr>
          <a:xfrm>
            <a:off x="7727578" y="4729630"/>
            <a:ext cx="1689202" cy="147052"/>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5" name="Text Box 11">
            <a:extLst>
              <a:ext uri="{FF2B5EF4-FFF2-40B4-BE49-F238E27FC236}">
                <a16:creationId xmlns:a16="http://schemas.microsoft.com/office/drawing/2014/main" id="{2AEA1AD1-6A18-2B47-9254-6ED3CD027AF0}"/>
              </a:ext>
            </a:extLst>
          </p:cNvPr>
          <p:cNvSpPr txBox="1">
            <a:spLocks noChangeArrowheads="1"/>
          </p:cNvSpPr>
          <p:nvPr/>
        </p:nvSpPr>
        <p:spPr bwMode="auto">
          <a:xfrm>
            <a:off x="8086649" y="4750563"/>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600" b="1" i="0" u="none" strike="noStrike" kern="1200" cap="none" spc="0" normalizeH="0" baseline="0" noProof="0">
                <a:ln>
                  <a:noFill/>
                </a:ln>
                <a:solidFill>
                  <a:srgbClr val="0045D4"/>
                </a:solidFill>
                <a:effectLst/>
                <a:uLnTx/>
                <a:uFillTx/>
                <a:latin typeface="メイリオ" pitchFamily="50" charset="-128"/>
                <a:ea typeface="メイリオ" pitchFamily="50" charset="-128"/>
                <a:cs typeface="メイリオ" pitchFamily="50" charset="-128"/>
              </a:rPr>
              <a:t> </a:t>
            </a:r>
            <a:r>
              <a:rPr kumimoji="1" lang="ja-JP" altLang="en-US" sz="600" b="1" i="0" u="none" strike="noStrike" kern="1200" cap="none" spc="0" normalizeH="0" baseline="0" noProof="0">
                <a:ln>
                  <a:noFill/>
                </a:ln>
                <a:solidFill>
                  <a:srgbClr val="1B4E93"/>
                </a:solidFill>
                <a:effectLst/>
                <a:uLnTx/>
                <a:uFillTx/>
                <a:latin typeface="メイリオ" pitchFamily="50" charset="-128"/>
                <a:ea typeface="メイリオ" pitchFamily="50" charset="-128"/>
                <a:cs typeface="メイリオ" pitchFamily="50" charset="-128"/>
              </a:rPr>
              <a:t>全国の</a:t>
            </a: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47</a:t>
            </a:r>
            <a:r>
              <a:rPr kumimoji="1" lang="ja-JP" altLang="en-US" sz="600" b="1" i="0" u="none" strike="noStrike" kern="1200" cap="none" spc="0" normalizeH="0" baseline="0" noProof="0">
                <a:ln>
                  <a:noFill/>
                </a:ln>
                <a:solidFill>
                  <a:srgbClr val="1B4E93"/>
                </a:solidFill>
                <a:effectLst/>
                <a:uLnTx/>
                <a:uFillTx/>
                <a:latin typeface="メイリオ" pitchFamily="50" charset="-128"/>
                <a:ea typeface="メイリオ" pitchFamily="50" charset="-128"/>
                <a:cs typeface="メイリオ" pitchFamily="50" charset="-128"/>
              </a:rPr>
              <a:t>都道府県</a:t>
            </a:r>
            <a:r>
              <a:rPr kumimoji="1" lang="ja-JP" altLang="en-US" sz="500" b="1" i="0" u="none" strike="noStrike" kern="1200" cap="none" spc="0" normalizeH="0" baseline="0" noProof="0">
                <a:ln>
                  <a:noFill/>
                </a:ln>
                <a:effectLst/>
                <a:uLnTx/>
                <a:uFillTx/>
                <a:latin typeface="メイリオ" pitchFamily="50" charset="-128"/>
                <a:ea typeface="メイリオ" pitchFamily="50" charset="-128"/>
                <a:cs typeface="メイリオ" pitchFamily="50" charset="-128"/>
              </a:rPr>
              <a:t>で自由設定</a:t>
            </a:r>
            <a:endParaRPr kumimoji="1" lang="en-US" altLang="ja-JP" sz="6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206" name="角丸四角形 398">
            <a:extLst>
              <a:ext uri="{FF2B5EF4-FFF2-40B4-BE49-F238E27FC236}">
                <a16:creationId xmlns:a16="http://schemas.microsoft.com/office/drawing/2014/main" id="{D8CDF84F-D266-9843-B3A7-B97DA1947950}"/>
              </a:ext>
            </a:extLst>
          </p:cNvPr>
          <p:cNvSpPr/>
          <p:nvPr/>
        </p:nvSpPr>
        <p:spPr>
          <a:xfrm>
            <a:off x="7728411" y="4729360"/>
            <a:ext cx="313068" cy="147052"/>
          </a:xfrm>
          <a:prstGeom prst="roundRect">
            <a:avLst>
              <a:gd name="adj" fmla="val 26424"/>
            </a:avLst>
          </a:prstGeom>
          <a:solidFill>
            <a:srgbClr val="1645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エリア</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08" name="角丸四角形 399">
            <a:extLst>
              <a:ext uri="{FF2B5EF4-FFF2-40B4-BE49-F238E27FC236}">
                <a16:creationId xmlns:a16="http://schemas.microsoft.com/office/drawing/2014/main" id="{A40B2A5D-B406-E44E-BF65-355A853080D0}"/>
              </a:ext>
            </a:extLst>
          </p:cNvPr>
          <p:cNvSpPr/>
          <p:nvPr/>
        </p:nvSpPr>
        <p:spPr>
          <a:xfrm>
            <a:off x="7728413" y="4550971"/>
            <a:ext cx="313068" cy="147052"/>
          </a:xfrm>
          <a:prstGeom prst="roundRect">
            <a:avLst>
              <a:gd name="adj" fmla="val 25766"/>
            </a:avLst>
          </a:prstGeom>
          <a:solidFill>
            <a:srgbClr val="1645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期間</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10" name="Text Box 11">
            <a:extLst>
              <a:ext uri="{FF2B5EF4-FFF2-40B4-BE49-F238E27FC236}">
                <a16:creationId xmlns:a16="http://schemas.microsoft.com/office/drawing/2014/main" id="{089D8918-CAEC-6B43-805E-C37D8F9BBC76}"/>
              </a:ext>
            </a:extLst>
          </p:cNvPr>
          <p:cNvSpPr txBox="1">
            <a:spLocks noChangeArrowheads="1"/>
          </p:cNvSpPr>
          <p:nvPr/>
        </p:nvSpPr>
        <p:spPr bwMode="auto">
          <a:xfrm>
            <a:off x="8149501" y="4571953"/>
            <a:ext cx="1156642"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週間～</a:t>
            </a: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ヶ月</a:t>
            </a:r>
            <a:r>
              <a:rPr kumimoji="1" lang="ja-JP" altLang="en-US"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で自由設定</a:t>
            </a:r>
            <a:endParaRPr kumimoji="1" lang="en-US" altLang="ja-JP"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219" name="グループ化 218">
            <a:extLst>
              <a:ext uri="{FF2B5EF4-FFF2-40B4-BE49-F238E27FC236}">
                <a16:creationId xmlns:a16="http://schemas.microsoft.com/office/drawing/2014/main" id="{5C07B64B-5DEE-DC40-9622-1051BBB32F45}"/>
              </a:ext>
            </a:extLst>
          </p:cNvPr>
          <p:cNvGrpSpPr/>
          <p:nvPr/>
        </p:nvGrpSpPr>
        <p:grpSpPr>
          <a:xfrm>
            <a:off x="7760423" y="5459171"/>
            <a:ext cx="1759335" cy="153889"/>
            <a:chOff x="7115634" y="4704981"/>
            <a:chExt cx="2350623" cy="228699"/>
          </a:xfrm>
        </p:grpSpPr>
        <p:pic>
          <p:nvPicPr>
            <p:cNvPr id="220" name="Google Shape;23;p17" descr="freakout_color2.png">
              <a:extLst>
                <a:ext uri="{FF2B5EF4-FFF2-40B4-BE49-F238E27FC236}">
                  <a16:creationId xmlns:a16="http://schemas.microsoft.com/office/drawing/2014/main" id="{4F627BDC-8F4A-3942-9936-ACEFD07A523A}"/>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15634" y="4721477"/>
              <a:ext cx="435453" cy="113218"/>
            </a:xfrm>
            <a:prstGeom prst="rect">
              <a:avLst/>
            </a:prstGeom>
            <a:noFill/>
            <a:ln>
              <a:noFill/>
            </a:ln>
          </p:spPr>
        </p:pic>
        <p:sp>
          <p:nvSpPr>
            <p:cNvPr id="268" name="テキスト ボックス 267">
              <a:extLst>
                <a:ext uri="{FF2B5EF4-FFF2-40B4-BE49-F238E27FC236}">
                  <a16:creationId xmlns:a16="http://schemas.microsoft.com/office/drawing/2014/main" id="{501E181D-DF9B-FD4B-985A-8E7F29DF4BCD}"/>
                </a:ext>
              </a:extLst>
            </p:cNvPr>
            <p:cNvSpPr txBox="1"/>
            <p:nvPr/>
          </p:nvSpPr>
          <p:spPr>
            <a:xfrm>
              <a:off x="7516834" y="4704981"/>
              <a:ext cx="1949423" cy="2286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配信システムは「</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Red</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TVer</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PMP</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」を使用しています。</a:t>
              </a:r>
            </a:p>
          </p:txBody>
        </p:sp>
      </p:grpSp>
      <p:sp>
        <p:nvSpPr>
          <p:cNvPr id="281" name="角丸四角形 380">
            <a:extLst>
              <a:ext uri="{FF2B5EF4-FFF2-40B4-BE49-F238E27FC236}">
                <a16:creationId xmlns:a16="http://schemas.microsoft.com/office/drawing/2014/main" id="{73B2A317-6802-6246-A178-FA2843FFB433}"/>
              </a:ext>
            </a:extLst>
          </p:cNvPr>
          <p:cNvSpPr/>
          <p:nvPr/>
        </p:nvSpPr>
        <p:spPr>
          <a:xfrm>
            <a:off x="7729360" y="4910438"/>
            <a:ext cx="1689202" cy="147052"/>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6" name="Text Box 11">
            <a:extLst>
              <a:ext uri="{FF2B5EF4-FFF2-40B4-BE49-F238E27FC236}">
                <a16:creationId xmlns:a16="http://schemas.microsoft.com/office/drawing/2014/main" id="{DDF040BF-4397-CE47-906E-65CD76A764B4}"/>
              </a:ext>
            </a:extLst>
          </p:cNvPr>
          <p:cNvSpPr txBox="1">
            <a:spLocks noChangeArrowheads="1"/>
          </p:cNvSpPr>
          <p:nvPr/>
        </p:nvSpPr>
        <p:spPr bwMode="auto">
          <a:xfrm>
            <a:off x="8086649" y="4928967"/>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15</a:t>
            </a:r>
            <a:r>
              <a:rPr kumimoji="1" lang="ja-JP" altLang="en-US" sz="600" b="1"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rPr>
              <a:t>秒</a:t>
            </a:r>
            <a:endParaRPr kumimoji="1" lang="en-US" altLang="ja-JP" sz="600" b="0" i="0" u="none" strike="noStrike" kern="1200" cap="none" spc="0" normalizeH="0" baseline="0" noProof="0" dirty="0">
              <a:ln>
                <a:noFill/>
              </a:ln>
              <a:solidFill>
                <a:srgbClr val="1B4E93"/>
              </a:solidFill>
              <a:effectLst/>
              <a:uLnTx/>
              <a:uFillTx/>
              <a:latin typeface="メイリオ" pitchFamily="50" charset="-128"/>
              <a:ea typeface="メイリオ" pitchFamily="50" charset="-128"/>
              <a:cs typeface="メイリオ" pitchFamily="50" charset="-128"/>
            </a:endParaRPr>
          </a:p>
        </p:txBody>
      </p:sp>
      <p:sp>
        <p:nvSpPr>
          <p:cNvPr id="287" name="角丸四角形 398">
            <a:extLst>
              <a:ext uri="{FF2B5EF4-FFF2-40B4-BE49-F238E27FC236}">
                <a16:creationId xmlns:a16="http://schemas.microsoft.com/office/drawing/2014/main" id="{225BDF44-DBEA-EC48-8D5C-F5D312C96B67}"/>
              </a:ext>
            </a:extLst>
          </p:cNvPr>
          <p:cNvSpPr/>
          <p:nvPr/>
        </p:nvSpPr>
        <p:spPr>
          <a:xfrm>
            <a:off x="7730193" y="4910168"/>
            <a:ext cx="313068" cy="147052"/>
          </a:xfrm>
          <a:prstGeom prst="roundRect">
            <a:avLst>
              <a:gd name="adj" fmla="val 26424"/>
            </a:avLst>
          </a:prstGeom>
          <a:solidFill>
            <a:srgbClr val="1645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CM</a:t>
            </a: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秒数</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grpSp>
        <p:nvGrpSpPr>
          <p:cNvPr id="228" name="グループ化 227">
            <a:extLst>
              <a:ext uri="{FF2B5EF4-FFF2-40B4-BE49-F238E27FC236}">
                <a16:creationId xmlns:a16="http://schemas.microsoft.com/office/drawing/2014/main" id="{20743DDC-6FB6-D0FA-74A8-01B6295C2980}"/>
              </a:ext>
            </a:extLst>
          </p:cNvPr>
          <p:cNvGrpSpPr/>
          <p:nvPr/>
        </p:nvGrpSpPr>
        <p:grpSpPr>
          <a:xfrm>
            <a:off x="7715684" y="5146497"/>
            <a:ext cx="1733963" cy="365054"/>
            <a:chOff x="7544250" y="5146497"/>
            <a:chExt cx="1733963" cy="365054"/>
          </a:xfrm>
        </p:grpSpPr>
        <p:sp>
          <p:nvSpPr>
            <p:cNvPr id="209" name="正方形/長方形 208">
              <a:extLst>
                <a:ext uri="{FF2B5EF4-FFF2-40B4-BE49-F238E27FC236}">
                  <a16:creationId xmlns:a16="http://schemas.microsoft.com/office/drawing/2014/main" id="{81390FE4-57E5-AB41-85CC-4F35A07E21BB}"/>
                </a:ext>
              </a:extLst>
            </p:cNvPr>
            <p:cNvSpPr/>
            <p:nvPr/>
          </p:nvSpPr>
          <p:spPr>
            <a:xfrm>
              <a:off x="7544250" y="5174177"/>
              <a:ext cx="540534" cy="2923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掲載数</a:t>
              </a:r>
              <a:endParaRPr kumimoji="1"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Meiryo" charset="-128"/>
                  <a:ea typeface="Meiryo" charset="-128"/>
                  <a:cs typeface="Meiryo" charset="-128"/>
                </a:rPr>
                <a:t>（</a:t>
              </a:r>
              <a:r>
                <a:rPr kumimoji="1" lang="en-US" altLang="ja-JP" sz="500" b="1" i="0" u="none" strike="noStrike" kern="1200" cap="none" spc="0" normalizeH="0" baseline="0" noProof="0" dirty="0">
                  <a:ln>
                    <a:noFill/>
                  </a:ln>
                  <a:solidFill>
                    <a:prstClr val="white"/>
                  </a:solidFill>
                  <a:effectLst/>
                  <a:uLnTx/>
                  <a:uFillTx/>
                  <a:latin typeface="Meiryo" charset="-128"/>
                  <a:ea typeface="Meiryo" charset="-128"/>
                  <a:cs typeface="Meiryo" charset="-128"/>
                </a:rPr>
                <a:t>imps</a:t>
              </a:r>
              <a:r>
                <a:rPr kumimoji="1" lang="ja-JP" altLang="en-US" sz="500" b="1" i="0" u="none" strike="noStrike" kern="1200" cap="none" spc="0" normalizeH="0" baseline="0" noProof="0" dirty="0">
                  <a:ln>
                    <a:noFill/>
                  </a:ln>
                  <a:solidFill>
                    <a:prstClr val="white"/>
                  </a:solidFill>
                  <a:effectLst/>
                  <a:uLnTx/>
                  <a:uFillTx/>
                  <a:latin typeface="Meiryo" charset="-128"/>
                  <a:ea typeface="Meiryo" charset="-128"/>
                  <a:cs typeface="Meiryo" charset="-128"/>
                </a:rPr>
                <a:t>数）</a:t>
              </a:r>
              <a:endParaRPr kumimoji="1" lang="en-US" altLang="ja-JP" sz="5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288" name="正方形/長方形 287">
              <a:extLst>
                <a:ext uri="{FF2B5EF4-FFF2-40B4-BE49-F238E27FC236}">
                  <a16:creationId xmlns:a16="http://schemas.microsoft.com/office/drawing/2014/main" id="{241F5259-8BA2-E14B-9CE1-BE370D6CAC99}"/>
                </a:ext>
              </a:extLst>
            </p:cNvPr>
            <p:cNvSpPr/>
            <p:nvPr/>
          </p:nvSpPr>
          <p:spPr>
            <a:xfrm>
              <a:off x="7544251" y="5190219"/>
              <a:ext cx="540533" cy="2923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latin typeface="Meiryo" charset="-128"/>
                  <a:ea typeface="Meiryo" charset="-128"/>
                  <a:cs typeface="Meiryo" charset="-128"/>
                </a:rPr>
                <a:t>配信</a:t>
              </a:r>
              <a:r>
                <a:rPr kumimoji="1" lang="ja-JP" altLang="en-US" sz="800" b="1" i="0" u="none" strike="noStrike" kern="1200" cap="none" spc="0" normalizeH="0" baseline="0" noProof="0" dirty="0">
                  <a:ln>
                    <a:noFill/>
                  </a:ln>
                  <a:effectLst/>
                  <a:uLnTx/>
                  <a:uFillTx/>
                  <a:latin typeface="Meiryo" charset="-128"/>
                  <a:ea typeface="Meiryo" charset="-128"/>
                  <a:cs typeface="Meiryo" charset="-128"/>
                </a:rPr>
                <a:t>数</a:t>
              </a:r>
              <a:endParaRPr kumimoji="1" lang="en-US" altLang="ja-JP" sz="800" b="1" i="0" u="none" strike="noStrike" kern="1200" cap="none" spc="0" normalizeH="0" baseline="0" noProof="0" dirty="0">
                <a:ln>
                  <a:noFill/>
                </a:ln>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effectLst/>
                  <a:uLnTx/>
                  <a:uFillTx/>
                  <a:latin typeface="Meiryo" charset="-128"/>
                  <a:ea typeface="Meiryo" charset="-128"/>
                  <a:cs typeface="Meiryo" charset="-128"/>
                </a:rPr>
                <a:t>（</a:t>
              </a:r>
              <a:r>
                <a:rPr kumimoji="1" lang="en-US" altLang="ja-JP" sz="500" b="1" i="0" u="none" strike="noStrike" kern="1200" cap="none" spc="0" normalizeH="0" baseline="0" noProof="0" dirty="0">
                  <a:ln>
                    <a:noFill/>
                  </a:ln>
                  <a:effectLst/>
                  <a:uLnTx/>
                  <a:uFillTx/>
                  <a:latin typeface="Meiryo" charset="-128"/>
                  <a:ea typeface="Meiryo" charset="-128"/>
                  <a:cs typeface="Meiryo" charset="-128"/>
                </a:rPr>
                <a:t>imps</a:t>
              </a:r>
              <a:r>
                <a:rPr kumimoji="1" lang="ja-JP" altLang="en-US" sz="500" b="1" i="0" u="none" strike="noStrike" kern="1200" cap="none" spc="0" normalizeH="0" baseline="0" noProof="0" dirty="0">
                  <a:ln>
                    <a:noFill/>
                  </a:ln>
                  <a:effectLst/>
                  <a:uLnTx/>
                  <a:uFillTx/>
                  <a:latin typeface="Meiryo" charset="-128"/>
                  <a:ea typeface="Meiryo" charset="-128"/>
                  <a:cs typeface="Meiryo" charset="-128"/>
                </a:rPr>
                <a:t>数）</a:t>
              </a:r>
              <a:endParaRPr kumimoji="1" lang="en-US" altLang="ja-JP" sz="500" b="1" i="0" u="none" strike="noStrike" kern="1200" cap="none" spc="0" normalizeH="0" baseline="0" noProof="0" dirty="0">
                <a:ln>
                  <a:noFill/>
                </a:ln>
                <a:effectLst/>
                <a:uLnTx/>
                <a:uFillTx/>
                <a:latin typeface="Meiryo" charset="-128"/>
                <a:ea typeface="Meiryo" charset="-128"/>
                <a:cs typeface="Meiryo" charset="-128"/>
              </a:endParaRPr>
            </a:p>
          </p:txBody>
        </p:sp>
        <p:sp>
          <p:nvSpPr>
            <p:cNvPr id="289" name="正方形/長方形 288">
              <a:extLst>
                <a:ext uri="{FF2B5EF4-FFF2-40B4-BE49-F238E27FC236}">
                  <a16:creationId xmlns:a16="http://schemas.microsoft.com/office/drawing/2014/main" id="{6B7D429B-9C46-4B45-84C0-3B9AC167A5D2}"/>
                </a:ext>
              </a:extLst>
            </p:cNvPr>
            <p:cNvSpPr/>
            <p:nvPr/>
          </p:nvSpPr>
          <p:spPr>
            <a:xfrm>
              <a:off x="8035470" y="5146497"/>
              <a:ext cx="1181734"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Meiryo" charset="-128"/>
                  <a:ea typeface="Meiryo" charset="-128"/>
                  <a:cs typeface="Meiryo" charset="-128"/>
                </a:rPr>
                <a:t>55,000</a:t>
              </a:r>
              <a:r>
                <a:rPr kumimoji="1" lang="ja-JP" altLang="en-US" sz="1200" b="1" i="0" u="none" strike="noStrike" kern="1200" cap="none" spc="0" normalizeH="0" baseline="0" noProof="0" dirty="0">
                  <a:ln>
                    <a:noFill/>
                  </a:ln>
                  <a:effectLst/>
                  <a:uLnTx/>
                  <a:uFillTx/>
                  <a:latin typeface="Meiryo" charset="-128"/>
                  <a:ea typeface="Meiryo" charset="-128"/>
                  <a:cs typeface="Meiryo" charset="-128"/>
                </a:rPr>
                <a:t>回</a:t>
              </a:r>
              <a:r>
                <a:rPr kumimoji="1" lang="ja-JP" altLang="en-US" sz="1050" b="1" i="0" u="none" strike="noStrike" kern="1200" cap="none" spc="0" normalizeH="0" baseline="0" noProof="0" dirty="0">
                  <a:ln>
                    <a:noFill/>
                  </a:ln>
                  <a:effectLst/>
                  <a:uLnTx/>
                  <a:uFillTx/>
                  <a:latin typeface="Meiryo" charset="-128"/>
                  <a:ea typeface="Meiryo" charset="-128"/>
                  <a:cs typeface="Meiryo" charset="-128"/>
                </a:rPr>
                <a:t>想定</a:t>
              </a:r>
              <a:endParaRPr kumimoji="1" lang="ja-JP" altLang="en-US" sz="1200" b="1" i="0" u="none" strike="noStrike" kern="1200" cap="none" spc="0" normalizeH="0" baseline="0" noProof="0" dirty="0">
                <a:ln>
                  <a:noFill/>
                </a:ln>
                <a:effectLst/>
                <a:uLnTx/>
                <a:uFillTx/>
                <a:latin typeface="Meiryo" charset="-128"/>
                <a:ea typeface="Meiryo" charset="-128"/>
                <a:cs typeface="Meiryo" charset="-128"/>
              </a:endParaRPr>
            </a:p>
          </p:txBody>
        </p:sp>
        <p:sp>
          <p:nvSpPr>
            <p:cNvPr id="290" name="テキスト ボックス 289">
              <a:extLst>
                <a:ext uri="{FF2B5EF4-FFF2-40B4-BE49-F238E27FC236}">
                  <a16:creationId xmlns:a16="http://schemas.microsoft.com/office/drawing/2014/main" id="{20101843-E026-A24D-B4BC-E4D1D0E160FB}"/>
                </a:ext>
              </a:extLst>
            </p:cNvPr>
            <p:cNvSpPr txBox="1"/>
            <p:nvPr/>
          </p:nvSpPr>
          <p:spPr>
            <a:xfrm>
              <a:off x="7960223" y="5326885"/>
              <a:ext cx="1317990" cy="18466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i="0" u="none" strike="noStrike" kern="1200" cap="none" spc="0" normalizeH="0" baseline="0" noProof="0">
                  <a:ln>
                    <a:noFill/>
                  </a:ln>
                  <a:effectLst/>
                  <a:uLnTx/>
                  <a:uFillTx/>
                  <a:latin typeface="Meiryo" charset="-128"/>
                  <a:ea typeface="Meiryo" charset="-128"/>
                  <a:cs typeface="Meiryo" charset="-128"/>
                </a:rPr>
                <a:t>（</a:t>
              </a:r>
              <a:r>
                <a:rPr kumimoji="1" lang="en-US" altLang="ja-JP" sz="600" i="0" u="none" strike="noStrike" kern="1200" cap="none" spc="0" normalizeH="0" baseline="0" noProof="0" dirty="0">
                  <a:ln>
                    <a:noFill/>
                  </a:ln>
                  <a:effectLst/>
                  <a:uLnTx/>
                  <a:uFillTx/>
                  <a:latin typeface="Meiryo" charset="-128"/>
                  <a:ea typeface="Meiryo" charset="-128"/>
                  <a:cs typeface="Meiryo" charset="-128"/>
                </a:rPr>
                <a:t>30</a:t>
              </a:r>
              <a:r>
                <a:rPr lang="ja-JP" altLang="en-US" sz="600">
                  <a:latin typeface="Meiryo" charset="-128"/>
                  <a:ea typeface="Meiryo" charset="-128"/>
                  <a:cs typeface="Meiryo" charset="-128"/>
                </a:rPr>
                <a:t>秒</a:t>
              </a:r>
              <a:r>
                <a:rPr kumimoji="1" lang="ja-JP" altLang="en-US" sz="600" i="0" u="none" strike="noStrike" kern="1200" cap="none" spc="0" normalizeH="0" baseline="0" noProof="0">
                  <a:ln>
                    <a:noFill/>
                  </a:ln>
                  <a:effectLst/>
                  <a:uLnTx/>
                  <a:uFillTx/>
                  <a:latin typeface="Meiryo" charset="-128"/>
                  <a:ea typeface="Meiryo" charset="-128"/>
                  <a:cs typeface="Meiryo" charset="-128"/>
                </a:rPr>
                <a:t>の場合：</a:t>
              </a:r>
              <a:r>
                <a:rPr kumimoji="1" lang="en-US" altLang="ja-JP" sz="600" i="0" u="none" strike="noStrike" kern="1200" cap="none" spc="0" normalizeH="0" baseline="0" noProof="0" dirty="0">
                  <a:ln>
                    <a:noFill/>
                  </a:ln>
                  <a:effectLst/>
                  <a:uLnTx/>
                  <a:uFillTx/>
                  <a:latin typeface="Meiryo" charset="-128"/>
                  <a:ea typeface="Meiryo" charset="-128"/>
                  <a:cs typeface="Meiryo" charset="-128"/>
                </a:rPr>
                <a:t>37,000</a:t>
              </a:r>
              <a:r>
                <a:rPr kumimoji="1" lang="ja-JP" altLang="en-US" sz="600" i="0" u="none" strike="noStrike" kern="1200" cap="none" spc="0" normalizeH="0" baseline="0" noProof="0">
                  <a:ln>
                    <a:noFill/>
                  </a:ln>
                  <a:effectLst/>
                  <a:uLnTx/>
                  <a:uFillTx/>
                  <a:latin typeface="Meiryo" charset="-128"/>
                  <a:ea typeface="Meiryo" charset="-128"/>
                  <a:cs typeface="Meiryo" charset="-128"/>
                </a:rPr>
                <a:t>回想定）</a:t>
              </a:r>
              <a:endParaRPr kumimoji="1" lang="ja-JP" altLang="en-US" sz="600" i="0" u="none" strike="noStrike" kern="1200" cap="none" spc="0" normalizeH="0" baseline="0" noProof="0" dirty="0">
                <a:ln>
                  <a:noFill/>
                </a:ln>
                <a:effectLst/>
                <a:uLnTx/>
                <a:uFillTx/>
                <a:latin typeface="Meiryo" charset="-128"/>
                <a:ea typeface="Meiryo" charset="-128"/>
                <a:cs typeface="Meiryo" charset="-128"/>
              </a:endParaRPr>
            </a:p>
          </p:txBody>
        </p:sp>
      </p:grpSp>
      <p:pic>
        <p:nvPicPr>
          <p:cNvPr id="291" name="図 290">
            <a:extLst>
              <a:ext uri="{FF2B5EF4-FFF2-40B4-BE49-F238E27FC236}">
                <a16:creationId xmlns:a16="http://schemas.microsoft.com/office/drawing/2014/main" id="{94A858E0-1554-964F-ADF7-EDFE2FA6AA8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705292" y="3771706"/>
            <a:ext cx="389108" cy="230582"/>
          </a:xfrm>
          <a:prstGeom prst="rect">
            <a:avLst/>
          </a:prstGeom>
        </p:spPr>
      </p:pic>
      <p:pic>
        <p:nvPicPr>
          <p:cNvPr id="298" name="図 297">
            <a:extLst>
              <a:ext uri="{FF2B5EF4-FFF2-40B4-BE49-F238E27FC236}">
                <a16:creationId xmlns:a16="http://schemas.microsoft.com/office/drawing/2014/main" id="{CBBBDFE8-11A5-D548-AE40-BDB624304C87}"/>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597253" y="3705660"/>
            <a:ext cx="890623" cy="361984"/>
          </a:xfrm>
          <a:prstGeom prst="rect">
            <a:avLst/>
          </a:prstGeom>
        </p:spPr>
      </p:pic>
      <p:sp>
        <p:nvSpPr>
          <p:cNvPr id="229" name="テキスト ボックス 228">
            <a:extLst>
              <a:ext uri="{FF2B5EF4-FFF2-40B4-BE49-F238E27FC236}">
                <a16:creationId xmlns:a16="http://schemas.microsoft.com/office/drawing/2014/main" id="{63A52DE4-1D92-C046-82CF-A30809282F61}"/>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kumimoji="0" lang="en-US" altLang="ja-JP" sz="1400" b="1" i="0" u="none" strike="noStrike" kern="1200" cap="none" spc="50" normalizeH="0" baseline="0" noProof="0" dirty="0" err="1">
                <a:ln>
                  <a:noFill/>
                </a:ln>
                <a:solidFill>
                  <a:srgbClr val="FF0000"/>
                </a:solidFill>
                <a:effectLst/>
                <a:uLnTx/>
                <a:uFillTx/>
                <a:latin typeface="Meiryo" charset="-128"/>
                <a:ea typeface="Meiryo" charset="-128"/>
                <a:cs typeface="Meiryo" charset="-128"/>
              </a:rPr>
              <a:t>TVer</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451" name="角丸四角形 204">
            <a:extLst>
              <a:ext uri="{FF2B5EF4-FFF2-40B4-BE49-F238E27FC236}">
                <a16:creationId xmlns:a16="http://schemas.microsoft.com/office/drawing/2014/main" id="{9F6E5D99-4101-CC45-ACF8-792B339FE6A1}"/>
              </a:ext>
            </a:extLst>
          </p:cNvPr>
          <p:cNvSpPr/>
          <p:nvPr/>
        </p:nvSpPr>
        <p:spPr>
          <a:xfrm>
            <a:off x="1206066" y="3453374"/>
            <a:ext cx="4530947" cy="2338890"/>
          </a:xfrm>
          <a:prstGeom prst="roundRect">
            <a:avLst>
              <a:gd name="adj" fmla="val 2989"/>
            </a:avLst>
          </a:prstGeom>
          <a:solidFill>
            <a:schemeClr val="accent1">
              <a:lumMod val="20000"/>
              <a:lumOff val="80000"/>
            </a:schemeClr>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grpSp>
        <p:nvGrpSpPr>
          <p:cNvPr id="452" name="グループ化 451">
            <a:extLst>
              <a:ext uri="{FF2B5EF4-FFF2-40B4-BE49-F238E27FC236}">
                <a16:creationId xmlns:a16="http://schemas.microsoft.com/office/drawing/2014/main" id="{647CFA24-4C1E-9247-B291-0E124622EA83}"/>
              </a:ext>
            </a:extLst>
          </p:cNvPr>
          <p:cNvGrpSpPr/>
          <p:nvPr/>
        </p:nvGrpSpPr>
        <p:grpSpPr>
          <a:xfrm>
            <a:off x="325800" y="4396465"/>
            <a:ext cx="1116000" cy="906485"/>
            <a:chOff x="947050" y="4376581"/>
            <a:chExt cx="1116000" cy="1072372"/>
          </a:xfrm>
        </p:grpSpPr>
        <p:sp>
          <p:nvSpPr>
            <p:cNvPr id="453" name="ホームベース 136">
              <a:extLst>
                <a:ext uri="{FF2B5EF4-FFF2-40B4-BE49-F238E27FC236}">
                  <a16:creationId xmlns:a16="http://schemas.microsoft.com/office/drawing/2014/main" id="{B96C6EBB-F405-584F-B8A1-DADA5DCAE7B8}"/>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454" name="ホームベース 141">
              <a:extLst>
                <a:ext uri="{FF2B5EF4-FFF2-40B4-BE49-F238E27FC236}">
                  <a16:creationId xmlns:a16="http://schemas.microsoft.com/office/drawing/2014/main" id="{ACCBCCDC-47BA-B742-AA15-268DB9BA3A09}"/>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455" name="片側の 2 つの角を丸めた四角形 131">
            <a:extLst>
              <a:ext uri="{FF2B5EF4-FFF2-40B4-BE49-F238E27FC236}">
                <a16:creationId xmlns:a16="http://schemas.microsoft.com/office/drawing/2014/main" id="{B30A8ED5-9461-FD46-9D5D-705448DC030A}"/>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ホームベース 142">
            <a:extLst>
              <a:ext uri="{FF2B5EF4-FFF2-40B4-BE49-F238E27FC236}">
                <a16:creationId xmlns:a16="http://schemas.microsoft.com/office/drawing/2014/main" id="{6F7256A3-0299-384F-9345-60DA59D71379}"/>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457" name="片側の 2 つの角を丸めた四角形 123">
            <a:extLst>
              <a:ext uri="{FF2B5EF4-FFF2-40B4-BE49-F238E27FC236}">
                <a16:creationId xmlns:a16="http://schemas.microsoft.com/office/drawing/2014/main" id="{D4902BC1-AA1A-D841-AF86-2C6B55E728CD}"/>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8" name="テキスト ボックス 457">
            <a:extLst>
              <a:ext uri="{FF2B5EF4-FFF2-40B4-BE49-F238E27FC236}">
                <a16:creationId xmlns:a16="http://schemas.microsoft.com/office/drawing/2014/main" id="{9B7C276F-1BE3-274C-BD5F-B1367C17BDED}"/>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459" name="テキスト ボックス 458">
            <a:extLst>
              <a:ext uri="{FF2B5EF4-FFF2-40B4-BE49-F238E27FC236}">
                <a16:creationId xmlns:a16="http://schemas.microsoft.com/office/drawing/2014/main" id="{0E26C5EB-4036-D844-B49D-3015F67B47F1}"/>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460" name="円/楕円 162">
            <a:extLst>
              <a:ext uri="{FF2B5EF4-FFF2-40B4-BE49-F238E27FC236}">
                <a16:creationId xmlns:a16="http://schemas.microsoft.com/office/drawing/2014/main" id="{EDFB81E2-5F12-BE4E-A387-29BF783FF3A9}"/>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461" name="テキスト ボックス 460">
            <a:extLst>
              <a:ext uri="{FF2B5EF4-FFF2-40B4-BE49-F238E27FC236}">
                <a16:creationId xmlns:a16="http://schemas.microsoft.com/office/drawing/2014/main" id="{138BFBAC-BFAB-4C4F-9691-769505C0CFD1}"/>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462" name="テキスト ボックス 461">
            <a:extLst>
              <a:ext uri="{FF2B5EF4-FFF2-40B4-BE49-F238E27FC236}">
                <a16:creationId xmlns:a16="http://schemas.microsoft.com/office/drawing/2014/main" id="{FA6FD4D3-3F0A-314E-B407-85000334CE6F}"/>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463" name="ホームベース 142">
            <a:extLst>
              <a:ext uri="{FF2B5EF4-FFF2-40B4-BE49-F238E27FC236}">
                <a16:creationId xmlns:a16="http://schemas.microsoft.com/office/drawing/2014/main" id="{43BD47CD-682D-374C-AA5A-3E406526110D}"/>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464" name="片側の 2 つの角を丸めた四角形 123">
            <a:extLst>
              <a:ext uri="{FF2B5EF4-FFF2-40B4-BE49-F238E27FC236}">
                <a16:creationId xmlns:a16="http://schemas.microsoft.com/office/drawing/2014/main" id="{7DC45838-E3A4-1A48-B362-2E66535E37AF}"/>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 name="テキスト ボックス 464">
            <a:extLst>
              <a:ext uri="{FF2B5EF4-FFF2-40B4-BE49-F238E27FC236}">
                <a16:creationId xmlns:a16="http://schemas.microsoft.com/office/drawing/2014/main" id="{D5F1C065-ECF3-3640-A59C-9747306C83BE}"/>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466" name="正方形/長方形 465">
            <a:extLst>
              <a:ext uri="{FF2B5EF4-FFF2-40B4-BE49-F238E27FC236}">
                <a16:creationId xmlns:a16="http://schemas.microsoft.com/office/drawing/2014/main" id="{F7FE4588-5E20-C54F-BC3C-7CEE02389313}"/>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467" name="正方形/長方形 466">
            <a:extLst>
              <a:ext uri="{FF2B5EF4-FFF2-40B4-BE49-F238E27FC236}">
                <a16:creationId xmlns:a16="http://schemas.microsoft.com/office/drawing/2014/main" id="{32CBCFA4-0E80-A947-A1A5-B786975AAD0F}"/>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468" name="直線コネクタ 467">
            <a:extLst>
              <a:ext uri="{FF2B5EF4-FFF2-40B4-BE49-F238E27FC236}">
                <a16:creationId xmlns:a16="http://schemas.microsoft.com/office/drawing/2014/main" id="{F0A1AA70-18AD-E64D-B19C-54966AA117B6}"/>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9" name="直線コネクタ 468">
            <a:extLst>
              <a:ext uri="{FF2B5EF4-FFF2-40B4-BE49-F238E27FC236}">
                <a16:creationId xmlns:a16="http://schemas.microsoft.com/office/drawing/2014/main" id="{BF333710-B1CF-E746-BE05-65A941A2F843}"/>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0" name="直線コネクタ 469">
            <a:extLst>
              <a:ext uri="{FF2B5EF4-FFF2-40B4-BE49-F238E27FC236}">
                <a16:creationId xmlns:a16="http://schemas.microsoft.com/office/drawing/2014/main" id="{267871D3-1455-D546-92B7-F4FE933E056A}"/>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1" name="グループ化 470">
            <a:extLst>
              <a:ext uri="{FF2B5EF4-FFF2-40B4-BE49-F238E27FC236}">
                <a16:creationId xmlns:a16="http://schemas.microsoft.com/office/drawing/2014/main" id="{88780A72-095C-EE42-AE03-DAD3F5121EF2}"/>
              </a:ext>
            </a:extLst>
          </p:cNvPr>
          <p:cNvGrpSpPr/>
          <p:nvPr/>
        </p:nvGrpSpPr>
        <p:grpSpPr>
          <a:xfrm>
            <a:off x="1349774" y="3329468"/>
            <a:ext cx="1266747" cy="461665"/>
            <a:chOff x="1219457" y="3193137"/>
            <a:chExt cx="1513576" cy="461665"/>
          </a:xfrm>
        </p:grpSpPr>
        <p:sp>
          <p:nvSpPr>
            <p:cNvPr id="472" name="台形 471">
              <a:extLst>
                <a:ext uri="{FF2B5EF4-FFF2-40B4-BE49-F238E27FC236}">
                  <a16:creationId xmlns:a16="http://schemas.microsoft.com/office/drawing/2014/main" id="{A1A64E65-009B-9543-95EB-0608E63877FD}"/>
                </a:ext>
              </a:extLst>
            </p:cNvPr>
            <p:cNvSpPr/>
            <p:nvPr/>
          </p:nvSpPr>
          <p:spPr>
            <a:xfrm rot="10800000">
              <a:off x="1219457" y="3213770"/>
              <a:ext cx="1513576" cy="324000"/>
            </a:xfrm>
            <a:prstGeom prst="trapezoid">
              <a:avLst/>
            </a:prstGeom>
            <a:solidFill>
              <a:srgbClr val="1B4E93"/>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テキスト ボックス 472">
              <a:extLst>
                <a:ext uri="{FF2B5EF4-FFF2-40B4-BE49-F238E27FC236}">
                  <a16:creationId xmlns:a16="http://schemas.microsoft.com/office/drawing/2014/main" id="{8F96B58A-73BF-5649-BFFE-AC6D98ECD9F1}"/>
                </a:ext>
              </a:extLst>
            </p:cNvPr>
            <p:cNvSpPr txBox="1"/>
            <p:nvPr/>
          </p:nvSpPr>
          <p:spPr>
            <a:xfrm>
              <a:off x="1635668" y="3193137"/>
              <a:ext cx="726303"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grpSp>
      <p:grpSp>
        <p:nvGrpSpPr>
          <p:cNvPr id="474" name="グループ化 473">
            <a:extLst>
              <a:ext uri="{FF2B5EF4-FFF2-40B4-BE49-F238E27FC236}">
                <a16:creationId xmlns:a16="http://schemas.microsoft.com/office/drawing/2014/main" id="{ABFFEE7C-BB10-744A-A71E-B195F8E465A3}"/>
              </a:ext>
            </a:extLst>
          </p:cNvPr>
          <p:cNvGrpSpPr/>
          <p:nvPr/>
        </p:nvGrpSpPr>
        <p:grpSpPr>
          <a:xfrm>
            <a:off x="2859159" y="3349258"/>
            <a:ext cx="1266747" cy="369332"/>
            <a:chOff x="1219457" y="3212927"/>
            <a:chExt cx="1513576" cy="369332"/>
          </a:xfrm>
        </p:grpSpPr>
        <p:sp>
          <p:nvSpPr>
            <p:cNvPr id="475" name="台形 474">
              <a:extLst>
                <a:ext uri="{FF2B5EF4-FFF2-40B4-BE49-F238E27FC236}">
                  <a16:creationId xmlns:a16="http://schemas.microsoft.com/office/drawing/2014/main" id="{00304960-0B72-764E-B8CD-08BF47E24AF6}"/>
                </a:ext>
              </a:extLst>
            </p:cNvPr>
            <p:cNvSpPr/>
            <p:nvPr/>
          </p:nvSpPr>
          <p:spPr>
            <a:xfrm rot="10800000">
              <a:off x="1219457" y="3213770"/>
              <a:ext cx="1513576" cy="324000"/>
            </a:xfrm>
            <a:prstGeom prst="trapezoid">
              <a:avLst/>
            </a:prstGeom>
            <a:solidFill>
              <a:srgbClr val="1B4E93"/>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6" name="テキスト ボックス 475">
              <a:extLst>
                <a:ext uri="{FF2B5EF4-FFF2-40B4-BE49-F238E27FC236}">
                  <a16:creationId xmlns:a16="http://schemas.microsoft.com/office/drawing/2014/main" id="{603A90D2-1ADB-6A45-81B0-BA82D8A9295C}"/>
                </a:ext>
              </a:extLst>
            </p:cNvPr>
            <p:cNvSpPr txBox="1"/>
            <p:nvPr/>
          </p:nvSpPr>
          <p:spPr>
            <a:xfrm>
              <a:off x="1447803" y="3212927"/>
              <a:ext cx="1048081" cy="369332"/>
            </a:xfrm>
            <a:prstGeom prst="rect">
              <a:avLst/>
            </a:prstGeom>
            <a:noFill/>
          </p:spPr>
          <p:txBody>
            <a:bodyPr wrap="none" rtlCol="0" anchor="ctr">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スマホ</a:t>
              </a:r>
              <a:endParaRPr kumimoji="1" lang="ja-JP" altLang="en-US" b="1" dirty="0">
                <a:solidFill>
                  <a:schemeClr val="bg1"/>
                </a:solidFill>
                <a:latin typeface="Meiryo" panose="020B0604030504040204" pitchFamily="34" charset="-128"/>
                <a:ea typeface="Meiryo" panose="020B0604030504040204" pitchFamily="34" charset="-128"/>
              </a:endParaRPr>
            </a:p>
          </p:txBody>
        </p:sp>
      </p:grpSp>
      <p:grpSp>
        <p:nvGrpSpPr>
          <p:cNvPr id="477" name="グループ化 476">
            <a:extLst>
              <a:ext uri="{FF2B5EF4-FFF2-40B4-BE49-F238E27FC236}">
                <a16:creationId xmlns:a16="http://schemas.microsoft.com/office/drawing/2014/main" id="{66231327-ECD9-3B46-A152-3F618C924FB5}"/>
              </a:ext>
            </a:extLst>
          </p:cNvPr>
          <p:cNvGrpSpPr/>
          <p:nvPr/>
        </p:nvGrpSpPr>
        <p:grpSpPr>
          <a:xfrm>
            <a:off x="4362643" y="3349258"/>
            <a:ext cx="1266747" cy="369332"/>
            <a:chOff x="1219457" y="3212927"/>
            <a:chExt cx="1513576" cy="369332"/>
          </a:xfrm>
        </p:grpSpPr>
        <p:sp>
          <p:nvSpPr>
            <p:cNvPr id="478" name="台形 477">
              <a:extLst>
                <a:ext uri="{FF2B5EF4-FFF2-40B4-BE49-F238E27FC236}">
                  <a16:creationId xmlns:a16="http://schemas.microsoft.com/office/drawing/2014/main" id="{31BDB326-DB16-1645-B798-0F6D016B3F0E}"/>
                </a:ext>
              </a:extLst>
            </p:cNvPr>
            <p:cNvSpPr/>
            <p:nvPr/>
          </p:nvSpPr>
          <p:spPr>
            <a:xfrm rot="10800000">
              <a:off x="1219457" y="3213770"/>
              <a:ext cx="1513576" cy="324000"/>
            </a:xfrm>
            <a:prstGeom prst="trapezoid">
              <a:avLst/>
            </a:prstGeom>
            <a:solidFill>
              <a:srgbClr val="1B4E93"/>
            </a:solidFill>
            <a:ln w="5715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テキスト ボックス 478">
              <a:extLst>
                <a:ext uri="{FF2B5EF4-FFF2-40B4-BE49-F238E27FC236}">
                  <a16:creationId xmlns:a16="http://schemas.microsoft.com/office/drawing/2014/main" id="{C4DA086F-0B27-B944-890A-D9283EF9225D}"/>
                </a:ext>
              </a:extLst>
            </p:cNvPr>
            <p:cNvSpPr txBox="1"/>
            <p:nvPr/>
          </p:nvSpPr>
          <p:spPr>
            <a:xfrm>
              <a:off x="1350119" y="3212927"/>
              <a:ext cx="1243447"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grpSp>
      <p:sp>
        <p:nvSpPr>
          <p:cNvPr id="480" name="円/楕円 479">
            <a:extLst>
              <a:ext uri="{FF2B5EF4-FFF2-40B4-BE49-F238E27FC236}">
                <a16:creationId xmlns:a16="http://schemas.microsoft.com/office/drawing/2014/main" id="{71E45F49-E5B1-A64B-9304-8DF3BE55429A}"/>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endParaRPr>
          </a:p>
        </p:txBody>
      </p:sp>
      <p:sp>
        <p:nvSpPr>
          <p:cNvPr id="481" name="円/楕円 480">
            <a:extLst>
              <a:ext uri="{FF2B5EF4-FFF2-40B4-BE49-F238E27FC236}">
                <a16:creationId xmlns:a16="http://schemas.microsoft.com/office/drawing/2014/main" id="{1735964E-75D3-1843-AB5B-2A04DF572FE1}"/>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endParaRPr>
          </a:p>
        </p:txBody>
      </p:sp>
      <p:cxnSp>
        <p:nvCxnSpPr>
          <p:cNvPr id="482" name="直線コネクタ 481">
            <a:extLst>
              <a:ext uri="{FF2B5EF4-FFF2-40B4-BE49-F238E27FC236}">
                <a16:creationId xmlns:a16="http://schemas.microsoft.com/office/drawing/2014/main" id="{43101ACC-4CB6-3940-B365-96155B0CFC6F}"/>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83" name="直線コネクタ 482">
            <a:extLst>
              <a:ext uri="{FF2B5EF4-FFF2-40B4-BE49-F238E27FC236}">
                <a16:creationId xmlns:a16="http://schemas.microsoft.com/office/drawing/2014/main" id="{D78F4708-DEFB-6B4A-8586-27170FD155F3}"/>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84" name="直線コネクタ 483">
            <a:extLst>
              <a:ext uri="{FF2B5EF4-FFF2-40B4-BE49-F238E27FC236}">
                <a16:creationId xmlns:a16="http://schemas.microsoft.com/office/drawing/2014/main" id="{1D34E775-9A64-AF44-93A7-2790890C7A3A}"/>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85" name="円/楕円 279">
            <a:extLst>
              <a:ext uri="{FF2B5EF4-FFF2-40B4-BE49-F238E27FC236}">
                <a16:creationId xmlns:a16="http://schemas.microsoft.com/office/drawing/2014/main" id="{34CA8D6D-D707-6F4F-957C-BFCAA189B323}"/>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86" name="テキスト ボックス 485">
            <a:extLst>
              <a:ext uri="{FF2B5EF4-FFF2-40B4-BE49-F238E27FC236}">
                <a16:creationId xmlns:a16="http://schemas.microsoft.com/office/drawing/2014/main" id="{3D6548DD-B2EA-1548-A6FF-539DD9D613D7}"/>
              </a:ext>
            </a:extLst>
          </p:cNvPr>
          <p:cNvSpPr txBox="1"/>
          <p:nvPr/>
        </p:nvSpPr>
        <p:spPr>
          <a:xfrm>
            <a:off x="1426813"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487" name="テキスト ボックス 486">
            <a:extLst>
              <a:ext uri="{FF2B5EF4-FFF2-40B4-BE49-F238E27FC236}">
                <a16:creationId xmlns:a16="http://schemas.microsoft.com/office/drawing/2014/main" id="{F3F5AA46-25DF-8844-9E6D-A6FDBC388CB2}"/>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488" name="直線コネクタ 487">
            <a:extLst>
              <a:ext uri="{FF2B5EF4-FFF2-40B4-BE49-F238E27FC236}">
                <a16:creationId xmlns:a16="http://schemas.microsoft.com/office/drawing/2014/main" id="{4DC50DDE-C75F-9248-A6F9-F08087B6B3E0}"/>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89" name="直線コネクタ 488">
            <a:extLst>
              <a:ext uri="{FF2B5EF4-FFF2-40B4-BE49-F238E27FC236}">
                <a16:creationId xmlns:a16="http://schemas.microsoft.com/office/drawing/2014/main" id="{B1BA40B1-EAEE-9B44-93AF-945DCAD6A89A}"/>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90" name="直線コネクタ 489">
            <a:extLst>
              <a:ext uri="{FF2B5EF4-FFF2-40B4-BE49-F238E27FC236}">
                <a16:creationId xmlns:a16="http://schemas.microsoft.com/office/drawing/2014/main" id="{496E7E35-7508-7B47-AAE2-B0853E188F16}"/>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91" name="円/楕円 279">
            <a:extLst>
              <a:ext uri="{FF2B5EF4-FFF2-40B4-BE49-F238E27FC236}">
                <a16:creationId xmlns:a16="http://schemas.microsoft.com/office/drawing/2014/main" id="{13054389-52DE-9642-9C65-35F86C6B3AC6}"/>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92" name="テキスト ボックス 491">
            <a:extLst>
              <a:ext uri="{FF2B5EF4-FFF2-40B4-BE49-F238E27FC236}">
                <a16:creationId xmlns:a16="http://schemas.microsoft.com/office/drawing/2014/main" id="{B31BB761-A0E8-404C-8261-047745C18606}"/>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493" name="テキスト ボックス 492">
            <a:extLst>
              <a:ext uri="{FF2B5EF4-FFF2-40B4-BE49-F238E27FC236}">
                <a16:creationId xmlns:a16="http://schemas.microsoft.com/office/drawing/2014/main" id="{EA1316EE-6081-7B48-B0EC-FF29606057C6}"/>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494" name="直線コネクタ 493">
            <a:extLst>
              <a:ext uri="{FF2B5EF4-FFF2-40B4-BE49-F238E27FC236}">
                <a16:creationId xmlns:a16="http://schemas.microsoft.com/office/drawing/2014/main" id="{FEBF30A2-E52C-2247-8556-3B2EAA17335B}"/>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95" name="直線コネクタ 494">
            <a:extLst>
              <a:ext uri="{FF2B5EF4-FFF2-40B4-BE49-F238E27FC236}">
                <a16:creationId xmlns:a16="http://schemas.microsoft.com/office/drawing/2014/main" id="{840EAF61-583C-394C-96E9-49D67BEF83EB}"/>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96" name="直線コネクタ 495">
            <a:extLst>
              <a:ext uri="{FF2B5EF4-FFF2-40B4-BE49-F238E27FC236}">
                <a16:creationId xmlns:a16="http://schemas.microsoft.com/office/drawing/2014/main" id="{CB815821-2EEA-C747-9DD4-56D9AE2FCB47}"/>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97" name="円/楕円 279">
            <a:extLst>
              <a:ext uri="{FF2B5EF4-FFF2-40B4-BE49-F238E27FC236}">
                <a16:creationId xmlns:a16="http://schemas.microsoft.com/office/drawing/2014/main" id="{7E8DE088-3B0F-324A-AC73-87054DBBE880}"/>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98" name="テキスト ボックス 497">
            <a:extLst>
              <a:ext uri="{FF2B5EF4-FFF2-40B4-BE49-F238E27FC236}">
                <a16:creationId xmlns:a16="http://schemas.microsoft.com/office/drawing/2014/main" id="{3223C024-76FF-AA4B-874B-CBD63882841E}"/>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499" name="テキスト ボックス 498">
            <a:extLst>
              <a:ext uri="{FF2B5EF4-FFF2-40B4-BE49-F238E27FC236}">
                <a16:creationId xmlns:a16="http://schemas.microsoft.com/office/drawing/2014/main" id="{0294C221-E17B-D643-8BE6-18B2DA56B47C}"/>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500" name="直線コネクタ 499">
            <a:extLst>
              <a:ext uri="{FF2B5EF4-FFF2-40B4-BE49-F238E27FC236}">
                <a16:creationId xmlns:a16="http://schemas.microsoft.com/office/drawing/2014/main" id="{D9E46D2B-169E-8B4D-A7E0-2651719DE90D}"/>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501" name="直線コネクタ 500">
            <a:extLst>
              <a:ext uri="{FF2B5EF4-FFF2-40B4-BE49-F238E27FC236}">
                <a16:creationId xmlns:a16="http://schemas.microsoft.com/office/drawing/2014/main" id="{CF1613CC-26FE-9442-8D83-FC942905825B}"/>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502" name="直線コネクタ 501">
            <a:extLst>
              <a:ext uri="{FF2B5EF4-FFF2-40B4-BE49-F238E27FC236}">
                <a16:creationId xmlns:a16="http://schemas.microsoft.com/office/drawing/2014/main" id="{7E020941-1A41-2241-BC76-E1FF1EE31B51}"/>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03" name="円/楕円 279">
            <a:extLst>
              <a:ext uri="{FF2B5EF4-FFF2-40B4-BE49-F238E27FC236}">
                <a16:creationId xmlns:a16="http://schemas.microsoft.com/office/drawing/2014/main" id="{D691B615-4477-AF4A-8220-6DAD0DBDF1B9}"/>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1B4E93"/>
                </a:solidFill>
                <a:latin typeface="Meiryo" panose="020B0604030504040204" pitchFamily="34" charset="-128"/>
                <a:ea typeface="Meiryo" panose="020B0604030504040204" pitchFamily="34" charset="-128"/>
              </a:rPr>
              <a:t>or</a:t>
            </a:r>
            <a:endParaRPr kumimoji="1" lang="ja-JP" altLang="en-US" sz="900" b="1">
              <a:solidFill>
                <a:srgbClr val="1B4E93"/>
              </a:solidFill>
              <a:latin typeface="Meiryo" panose="020B0604030504040204" pitchFamily="34" charset="-128"/>
              <a:ea typeface="Meiryo" panose="020B0604030504040204" pitchFamily="34" charset="-128"/>
            </a:endParaRPr>
          </a:p>
        </p:txBody>
      </p:sp>
      <p:sp>
        <p:nvSpPr>
          <p:cNvPr id="504" name="テキスト ボックス 503">
            <a:extLst>
              <a:ext uri="{FF2B5EF4-FFF2-40B4-BE49-F238E27FC236}">
                <a16:creationId xmlns:a16="http://schemas.microsoft.com/office/drawing/2014/main" id="{4A029E5F-05EF-7046-B526-357B1838791B}"/>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144,000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505" name="テキスト ボックス 504">
            <a:extLst>
              <a:ext uri="{FF2B5EF4-FFF2-40B4-BE49-F238E27FC236}">
                <a16:creationId xmlns:a16="http://schemas.microsoft.com/office/drawing/2014/main" id="{619F2DC5-E29A-AF40-B8B3-887BC37DD56E}"/>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lang="en-US" altLang="ja-JP" sz="1400" b="1" dirty="0">
                <a:solidFill>
                  <a:schemeClr val="bg1"/>
                </a:solidFill>
                <a:latin typeface="Meiryo" panose="020B0604030504040204" pitchFamily="34" charset="-128"/>
                <a:ea typeface="Meiryo" panose="020B0604030504040204" pitchFamily="34" charset="-128"/>
              </a:rPr>
              <a:t>120</a:t>
            </a:r>
            <a:r>
              <a:rPr kumimoji="1" lang="en-US" altLang="ja-JP" sz="1400" b="1" dirty="0">
                <a:solidFill>
                  <a:schemeClr val="bg1"/>
                </a:solidFill>
                <a:latin typeface="Meiryo" panose="020B0604030504040204" pitchFamily="34" charset="-128"/>
                <a:ea typeface="Meiryo" panose="020B0604030504040204" pitchFamily="34" charset="-128"/>
              </a:rPr>
              <a:t>,000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508" name="グループ化 507">
            <a:extLst>
              <a:ext uri="{FF2B5EF4-FFF2-40B4-BE49-F238E27FC236}">
                <a16:creationId xmlns:a16="http://schemas.microsoft.com/office/drawing/2014/main" id="{F811F7B9-46DB-914D-B5A0-65ABDBD91551}"/>
              </a:ext>
            </a:extLst>
          </p:cNvPr>
          <p:cNvGrpSpPr/>
          <p:nvPr/>
        </p:nvGrpSpPr>
        <p:grpSpPr>
          <a:xfrm>
            <a:off x="1592374" y="3850296"/>
            <a:ext cx="782950" cy="493456"/>
            <a:chOff x="250635" y="428719"/>
            <a:chExt cx="3711235" cy="2339015"/>
          </a:xfrm>
        </p:grpSpPr>
        <p:pic>
          <p:nvPicPr>
            <p:cNvPr id="509" name="図 508">
              <a:extLst>
                <a:ext uri="{FF2B5EF4-FFF2-40B4-BE49-F238E27FC236}">
                  <a16:creationId xmlns:a16="http://schemas.microsoft.com/office/drawing/2014/main" id="{58F854FB-57BF-014B-A336-ED63C1DA8A9F}"/>
                </a:ext>
              </a:extLst>
            </p:cNvPr>
            <p:cNvPicPr>
              <a:picLocks noChangeAspect="1"/>
            </p:cNvPicPr>
            <p:nvPr/>
          </p:nvPicPr>
          <p:blipFill>
            <a:blip r:embed="rId19"/>
            <a:srcRect/>
            <a:stretch/>
          </p:blipFill>
          <p:spPr>
            <a:xfrm>
              <a:off x="250635" y="428719"/>
              <a:ext cx="3711235" cy="2339015"/>
            </a:xfrm>
            <a:prstGeom prst="rect">
              <a:avLst/>
            </a:prstGeom>
          </p:spPr>
        </p:pic>
        <p:sp>
          <p:nvSpPr>
            <p:cNvPr id="510" name="正方形/長方形 509">
              <a:extLst>
                <a:ext uri="{FF2B5EF4-FFF2-40B4-BE49-F238E27FC236}">
                  <a16:creationId xmlns:a16="http://schemas.microsoft.com/office/drawing/2014/main" id="{DE886B46-6772-A246-9099-BA07C84F085B}"/>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1" name="図 510">
              <a:extLst>
                <a:ext uri="{FF2B5EF4-FFF2-40B4-BE49-F238E27FC236}">
                  <a16:creationId xmlns:a16="http://schemas.microsoft.com/office/drawing/2014/main" id="{05FA7719-CF86-C446-9BCA-3C588F6B1B76}"/>
                </a:ext>
              </a:extLst>
            </p:cNvPr>
            <p:cNvPicPr>
              <a:picLocks noChangeAspect="1"/>
            </p:cNvPicPr>
            <p:nvPr/>
          </p:nvPicPr>
          <p:blipFill rotWithShape="1">
            <a:blip r:embed="rId19"/>
            <a:srcRect l="20889" t="12535" r="20239" b="29032"/>
            <a:stretch/>
          </p:blipFill>
          <p:spPr>
            <a:xfrm>
              <a:off x="1228975" y="659149"/>
              <a:ext cx="1802464" cy="1419907"/>
            </a:xfrm>
            <a:prstGeom prst="rect">
              <a:avLst/>
            </a:prstGeom>
          </p:spPr>
        </p:pic>
        <p:pic>
          <p:nvPicPr>
            <p:cNvPr id="512" name="図 511">
              <a:extLst>
                <a:ext uri="{FF2B5EF4-FFF2-40B4-BE49-F238E27FC236}">
                  <a16:creationId xmlns:a16="http://schemas.microsoft.com/office/drawing/2014/main" id="{0ACD8C07-5939-FE4C-A7E8-982BCD8F67E4}"/>
                </a:ext>
              </a:extLst>
            </p:cNvPr>
            <p:cNvPicPr>
              <a:picLocks noChangeAspect="1"/>
            </p:cNvPicPr>
            <p:nvPr/>
          </p:nvPicPr>
          <p:blipFill rotWithShape="1">
            <a:blip r:embed="rId19"/>
            <a:srcRect l="58267" t="60669" r="20239" b="29032"/>
            <a:stretch/>
          </p:blipFill>
          <p:spPr>
            <a:xfrm>
              <a:off x="2354128" y="1713297"/>
              <a:ext cx="685566" cy="365759"/>
            </a:xfrm>
            <a:prstGeom prst="rect">
              <a:avLst/>
            </a:prstGeom>
          </p:spPr>
        </p:pic>
        <p:sp>
          <p:nvSpPr>
            <p:cNvPr id="513" name="正方形/長方形 512">
              <a:extLst>
                <a:ext uri="{FF2B5EF4-FFF2-40B4-BE49-F238E27FC236}">
                  <a16:creationId xmlns:a16="http://schemas.microsoft.com/office/drawing/2014/main" id="{EACE287E-F561-844D-84BC-F4ABC7F1E1FD}"/>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4" name="グループ化 513">
            <a:extLst>
              <a:ext uri="{FF2B5EF4-FFF2-40B4-BE49-F238E27FC236}">
                <a16:creationId xmlns:a16="http://schemas.microsoft.com/office/drawing/2014/main" id="{AA88DDCD-7636-664B-B11E-EC823D9F44C6}"/>
              </a:ext>
            </a:extLst>
          </p:cNvPr>
          <p:cNvGrpSpPr/>
          <p:nvPr/>
        </p:nvGrpSpPr>
        <p:grpSpPr>
          <a:xfrm>
            <a:off x="3372321" y="3831936"/>
            <a:ext cx="258866" cy="510638"/>
            <a:chOff x="8439488" y="428719"/>
            <a:chExt cx="1155529" cy="2279403"/>
          </a:xfrm>
        </p:grpSpPr>
        <p:pic>
          <p:nvPicPr>
            <p:cNvPr id="515" name="図 514">
              <a:extLst>
                <a:ext uri="{FF2B5EF4-FFF2-40B4-BE49-F238E27FC236}">
                  <a16:creationId xmlns:a16="http://schemas.microsoft.com/office/drawing/2014/main" id="{D4D0FE69-662D-5E4B-9B03-3BB0C5F38B9E}"/>
                </a:ext>
              </a:extLst>
            </p:cNvPr>
            <p:cNvPicPr>
              <a:picLocks noChangeAspect="1"/>
            </p:cNvPicPr>
            <p:nvPr/>
          </p:nvPicPr>
          <p:blipFill>
            <a:blip r:embed="rId20"/>
            <a:srcRect/>
            <a:stretch/>
          </p:blipFill>
          <p:spPr>
            <a:xfrm>
              <a:off x="8439488" y="428719"/>
              <a:ext cx="1155529" cy="2279403"/>
            </a:xfrm>
            <a:prstGeom prst="rect">
              <a:avLst/>
            </a:prstGeom>
          </p:spPr>
        </p:pic>
        <p:sp>
          <p:nvSpPr>
            <p:cNvPr id="516" name="正方形/長方形 515">
              <a:extLst>
                <a:ext uri="{FF2B5EF4-FFF2-40B4-BE49-F238E27FC236}">
                  <a16:creationId xmlns:a16="http://schemas.microsoft.com/office/drawing/2014/main" id="{BE122B63-FF05-7C44-BB38-E48EACE03AF2}"/>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7" name="グループ化 516">
            <a:extLst>
              <a:ext uri="{FF2B5EF4-FFF2-40B4-BE49-F238E27FC236}">
                <a16:creationId xmlns:a16="http://schemas.microsoft.com/office/drawing/2014/main" id="{DBB860DD-0DC4-3B42-974D-9531C574F7BD}"/>
              </a:ext>
            </a:extLst>
          </p:cNvPr>
          <p:cNvGrpSpPr/>
          <p:nvPr/>
        </p:nvGrpSpPr>
        <p:grpSpPr>
          <a:xfrm>
            <a:off x="4448125" y="3850296"/>
            <a:ext cx="782950" cy="493456"/>
            <a:chOff x="250635" y="428719"/>
            <a:chExt cx="3711235" cy="2339015"/>
          </a:xfrm>
        </p:grpSpPr>
        <p:pic>
          <p:nvPicPr>
            <p:cNvPr id="518" name="図 517">
              <a:extLst>
                <a:ext uri="{FF2B5EF4-FFF2-40B4-BE49-F238E27FC236}">
                  <a16:creationId xmlns:a16="http://schemas.microsoft.com/office/drawing/2014/main" id="{FC76DDB9-3775-5B47-ACDF-B4D3F9023ADB}"/>
                </a:ext>
              </a:extLst>
            </p:cNvPr>
            <p:cNvPicPr>
              <a:picLocks noChangeAspect="1"/>
            </p:cNvPicPr>
            <p:nvPr/>
          </p:nvPicPr>
          <p:blipFill>
            <a:blip r:embed="rId19"/>
            <a:srcRect/>
            <a:stretch/>
          </p:blipFill>
          <p:spPr>
            <a:xfrm>
              <a:off x="250635" y="428719"/>
              <a:ext cx="3711235" cy="2339015"/>
            </a:xfrm>
            <a:prstGeom prst="rect">
              <a:avLst/>
            </a:prstGeom>
          </p:spPr>
        </p:pic>
        <p:sp>
          <p:nvSpPr>
            <p:cNvPr id="519" name="正方形/長方形 518">
              <a:extLst>
                <a:ext uri="{FF2B5EF4-FFF2-40B4-BE49-F238E27FC236}">
                  <a16:creationId xmlns:a16="http://schemas.microsoft.com/office/drawing/2014/main" id="{776D7A58-4198-1D45-9C77-12416D3579ED}"/>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0" name="図 519">
              <a:extLst>
                <a:ext uri="{FF2B5EF4-FFF2-40B4-BE49-F238E27FC236}">
                  <a16:creationId xmlns:a16="http://schemas.microsoft.com/office/drawing/2014/main" id="{92163916-F683-7946-9D74-083C53D1B662}"/>
                </a:ext>
              </a:extLst>
            </p:cNvPr>
            <p:cNvPicPr>
              <a:picLocks noChangeAspect="1"/>
            </p:cNvPicPr>
            <p:nvPr/>
          </p:nvPicPr>
          <p:blipFill rotWithShape="1">
            <a:blip r:embed="rId19"/>
            <a:srcRect l="20889" t="12535" r="20239" b="29032"/>
            <a:stretch/>
          </p:blipFill>
          <p:spPr>
            <a:xfrm>
              <a:off x="1228975" y="659149"/>
              <a:ext cx="1802464" cy="1419907"/>
            </a:xfrm>
            <a:prstGeom prst="rect">
              <a:avLst/>
            </a:prstGeom>
          </p:spPr>
        </p:pic>
        <p:pic>
          <p:nvPicPr>
            <p:cNvPr id="521" name="図 520">
              <a:extLst>
                <a:ext uri="{FF2B5EF4-FFF2-40B4-BE49-F238E27FC236}">
                  <a16:creationId xmlns:a16="http://schemas.microsoft.com/office/drawing/2014/main" id="{1B1430F8-E1C3-5540-A5F1-536FCDB48C74}"/>
                </a:ext>
              </a:extLst>
            </p:cNvPr>
            <p:cNvPicPr>
              <a:picLocks noChangeAspect="1"/>
            </p:cNvPicPr>
            <p:nvPr/>
          </p:nvPicPr>
          <p:blipFill rotWithShape="1">
            <a:blip r:embed="rId19"/>
            <a:srcRect l="58267" t="60669" r="20239" b="29032"/>
            <a:stretch/>
          </p:blipFill>
          <p:spPr>
            <a:xfrm>
              <a:off x="2354128" y="1713297"/>
              <a:ext cx="685566" cy="365759"/>
            </a:xfrm>
            <a:prstGeom prst="rect">
              <a:avLst/>
            </a:prstGeom>
          </p:spPr>
        </p:pic>
        <p:sp>
          <p:nvSpPr>
            <p:cNvPr id="522" name="正方形/長方形 521">
              <a:extLst>
                <a:ext uri="{FF2B5EF4-FFF2-40B4-BE49-F238E27FC236}">
                  <a16:creationId xmlns:a16="http://schemas.microsoft.com/office/drawing/2014/main" id="{FDAA1664-9D7A-2B49-AD5F-2C5219D05B9F}"/>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3" name="グループ化 522">
            <a:extLst>
              <a:ext uri="{FF2B5EF4-FFF2-40B4-BE49-F238E27FC236}">
                <a16:creationId xmlns:a16="http://schemas.microsoft.com/office/drawing/2014/main" id="{2E44920C-F6AB-C145-A722-03060BF553BB}"/>
              </a:ext>
            </a:extLst>
          </p:cNvPr>
          <p:cNvGrpSpPr/>
          <p:nvPr/>
        </p:nvGrpSpPr>
        <p:grpSpPr>
          <a:xfrm>
            <a:off x="5280087" y="3831936"/>
            <a:ext cx="258866" cy="510638"/>
            <a:chOff x="8439488" y="428719"/>
            <a:chExt cx="1155529" cy="2279403"/>
          </a:xfrm>
        </p:grpSpPr>
        <p:pic>
          <p:nvPicPr>
            <p:cNvPr id="524" name="図 523">
              <a:extLst>
                <a:ext uri="{FF2B5EF4-FFF2-40B4-BE49-F238E27FC236}">
                  <a16:creationId xmlns:a16="http://schemas.microsoft.com/office/drawing/2014/main" id="{8706ACB4-5B1E-3845-998A-6954C2A91CB5}"/>
                </a:ext>
              </a:extLst>
            </p:cNvPr>
            <p:cNvPicPr>
              <a:picLocks noChangeAspect="1"/>
            </p:cNvPicPr>
            <p:nvPr/>
          </p:nvPicPr>
          <p:blipFill>
            <a:blip r:embed="rId20"/>
            <a:srcRect/>
            <a:stretch/>
          </p:blipFill>
          <p:spPr>
            <a:xfrm>
              <a:off x="8439488" y="428719"/>
              <a:ext cx="1155529" cy="2279403"/>
            </a:xfrm>
            <a:prstGeom prst="rect">
              <a:avLst/>
            </a:prstGeom>
          </p:spPr>
        </p:pic>
        <p:sp>
          <p:nvSpPr>
            <p:cNvPr id="525" name="正方形/長方形 524">
              <a:extLst>
                <a:ext uri="{FF2B5EF4-FFF2-40B4-BE49-F238E27FC236}">
                  <a16:creationId xmlns:a16="http://schemas.microsoft.com/office/drawing/2014/main" id="{40685767-4810-9D46-BAC6-B7F4540B4198}"/>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6" name="グループ化 525">
            <a:extLst>
              <a:ext uri="{FF2B5EF4-FFF2-40B4-BE49-F238E27FC236}">
                <a16:creationId xmlns:a16="http://schemas.microsoft.com/office/drawing/2014/main" id="{74673564-D1DB-5142-BD9B-5C92B7F081FA}"/>
              </a:ext>
            </a:extLst>
          </p:cNvPr>
          <p:cNvGrpSpPr/>
          <p:nvPr/>
        </p:nvGrpSpPr>
        <p:grpSpPr>
          <a:xfrm>
            <a:off x="5906390" y="3697212"/>
            <a:ext cx="954088" cy="601316"/>
            <a:chOff x="3979673" y="428719"/>
            <a:chExt cx="3711235" cy="2339015"/>
          </a:xfrm>
        </p:grpSpPr>
        <p:pic>
          <p:nvPicPr>
            <p:cNvPr id="527" name="図 526">
              <a:extLst>
                <a:ext uri="{FF2B5EF4-FFF2-40B4-BE49-F238E27FC236}">
                  <a16:creationId xmlns:a16="http://schemas.microsoft.com/office/drawing/2014/main" id="{2EA0467D-B889-A843-B577-1949D2298228}"/>
                </a:ext>
              </a:extLst>
            </p:cNvPr>
            <p:cNvPicPr>
              <a:picLocks noChangeAspect="1"/>
            </p:cNvPicPr>
            <p:nvPr/>
          </p:nvPicPr>
          <p:blipFill>
            <a:blip r:embed="rId19"/>
            <a:srcRect/>
            <a:stretch/>
          </p:blipFill>
          <p:spPr>
            <a:xfrm>
              <a:off x="3979673" y="428719"/>
              <a:ext cx="3711235" cy="2339015"/>
            </a:xfrm>
            <a:prstGeom prst="rect">
              <a:avLst/>
            </a:prstGeom>
            <a:effectLst>
              <a:glow rad="38100">
                <a:srgbClr val="FFFF00">
                  <a:alpha val="70167"/>
                </a:srgbClr>
              </a:glow>
            </a:effectLst>
          </p:spPr>
        </p:pic>
        <p:sp>
          <p:nvSpPr>
            <p:cNvPr id="528" name="正方形/長方形 527">
              <a:extLst>
                <a:ext uri="{FF2B5EF4-FFF2-40B4-BE49-F238E27FC236}">
                  <a16:creationId xmlns:a16="http://schemas.microsoft.com/office/drawing/2014/main" id="{E3F63887-8125-B24B-A980-0FCE65C36D47}"/>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9" name="図 528">
              <a:extLst>
                <a:ext uri="{FF2B5EF4-FFF2-40B4-BE49-F238E27FC236}">
                  <a16:creationId xmlns:a16="http://schemas.microsoft.com/office/drawing/2014/main" id="{13D83A7B-56D8-0F4D-84F9-AC112261FF51}"/>
                </a:ext>
              </a:extLst>
            </p:cNvPr>
            <p:cNvPicPr>
              <a:picLocks noChangeAspect="1"/>
            </p:cNvPicPr>
            <p:nvPr/>
          </p:nvPicPr>
          <p:blipFill rotWithShape="1">
            <a:blip r:embed="rId19"/>
            <a:srcRect l="20889" t="12535" r="20239" b="29032"/>
            <a:stretch/>
          </p:blipFill>
          <p:spPr>
            <a:xfrm>
              <a:off x="4958013" y="659149"/>
              <a:ext cx="1802464" cy="1419907"/>
            </a:xfrm>
            <a:prstGeom prst="rect">
              <a:avLst/>
            </a:prstGeom>
          </p:spPr>
        </p:pic>
        <p:sp>
          <p:nvSpPr>
            <p:cNvPr id="530" name="正方形/長方形 529">
              <a:extLst>
                <a:ext uri="{FF2B5EF4-FFF2-40B4-BE49-F238E27FC236}">
                  <a16:creationId xmlns:a16="http://schemas.microsoft.com/office/drawing/2014/main" id="{9B78F2D4-3099-9046-B262-69CFD2CA113D}"/>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正方形/長方形 530">
              <a:extLst>
                <a:ext uri="{FF2B5EF4-FFF2-40B4-BE49-F238E27FC236}">
                  <a16:creationId xmlns:a16="http://schemas.microsoft.com/office/drawing/2014/main" id="{367A0651-483E-F640-8E2E-220674E05ED3}"/>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2" name="図 531">
              <a:extLst>
                <a:ext uri="{FF2B5EF4-FFF2-40B4-BE49-F238E27FC236}">
                  <a16:creationId xmlns:a16="http://schemas.microsoft.com/office/drawing/2014/main" id="{FE77E90B-40BF-9C4D-9F4A-D9BCDE07BDEF}"/>
                </a:ext>
              </a:extLst>
            </p:cNvPr>
            <p:cNvPicPr>
              <a:picLocks noChangeAspect="1"/>
            </p:cNvPicPr>
            <p:nvPr/>
          </p:nvPicPr>
          <p:blipFill rotWithShape="1">
            <a:blip r:embed="rId19"/>
            <a:srcRect l="58267" t="60669" r="20239" b="29032"/>
            <a:stretch/>
          </p:blipFill>
          <p:spPr>
            <a:xfrm>
              <a:off x="6083166" y="1713297"/>
              <a:ext cx="685566" cy="365759"/>
            </a:xfrm>
            <a:prstGeom prst="rect">
              <a:avLst/>
            </a:prstGeom>
          </p:spPr>
        </p:pic>
        <p:sp>
          <p:nvSpPr>
            <p:cNvPr id="533" name="正方形/長方形 532">
              <a:extLst>
                <a:ext uri="{FF2B5EF4-FFF2-40B4-BE49-F238E27FC236}">
                  <a16:creationId xmlns:a16="http://schemas.microsoft.com/office/drawing/2014/main" id="{583550D1-711B-CA45-A309-297282B76006}"/>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4" name="正方形/長方形 533">
              <a:extLst>
                <a:ext uri="{FF2B5EF4-FFF2-40B4-BE49-F238E27FC236}">
                  <a16:creationId xmlns:a16="http://schemas.microsoft.com/office/drawing/2014/main" id="{92870C79-1CAC-5B44-BA92-132E6CA924F2}"/>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5" name="グループ化 534">
            <a:extLst>
              <a:ext uri="{FF2B5EF4-FFF2-40B4-BE49-F238E27FC236}">
                <a16:creationId xmlns:a16="http://schemas.microsoft.com/office/drawing/2014/main" id="{4ED49956-0329-E64E-830F-FEA596686D7B}"/>
              </a:ext>
            </a:extLst>
          </p:cNvPr>
          <p:cNvGrpSpPr/>
          <p:nvPr/>
        </p:nvGrpSpPr>
        <p:grpSpPr>
          <a:xfrm>
            <a:off x="6852134" y="3682543"/>
            <a:ext cx="314135" cy="619664"/>
            <a:chOff x="8439488" y="428719"/>
            <a:chExt cx="1155529" cy="2279403"/>
          </a:xfrm>
        </p:grpSpPr>
        <p:pic>
          <p:nvPicPr>
            <p:cNvPr id="536" name="図 535">
              <a:extLst>
                <a:ext uri="{FF2B5EF4-FFF2-40B4-BE49-F238E27FC236}">
                  <a16:creationId xmlns:a16="http://schemas.microsoft.com/office/drawing/2014/main" id="{FA609734-AFA3-594C-98DF-204FA729A9DC}"/>
                </a:ext>
              </a:extLst>
            </p:cNvPr>
            <p:cNvPicPr>
              <a:picLocks noChangeAspect="1"/>
            </p:cNvPicPr>
            <p:nvPr/>
          </p:nvPicPr>
          <p:blipFill>
            <a:blip r:embed="rId20"/>
            <a:srcRect/>
            <a:stretch/>
          </p:blipFill>
          <p:spPr>
            <a:xfrm>
              <a:off x="8439488" y="428719"/>
              <a:ext cx="1155529" cy="2279403"/>
            </a:xfrm>
            <a:prstGeom prst="rect">
              <a:avLst/>
            </a:prstGeom>
          </p:spPr>
        </p:pic>
        <p:sp>
          <p:nvSpPr>
            <p:cNvPr id="537" name="正方形/長方形 536">
              <a:extLst>
                <a:ext uri="{FF2B5EF4-FFF2-40B4-BE49-F238E27FC236}">
                  <a16:creationId xmlns:a16="http://schemas.microsoft.com/office/drawing/2014/main" id="{E59DA679-9583-E146-A34E-A49E0FC452F8}"/>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9" name="台形 538">
            <a:extLst>
              <a:ext uri="{FF2B5EF4-FFF2-40B4-BE49-F238E27FC236}">
                <a16:creationId xmlns:a16="http://schemas.microsoft.com/office/drawing/2014/main" id="{11A6AB51-887C-1F44-A266-2C183AB54063}"/>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テキスト ボックス 539">
            <a:extLst>
              <a:ext uri="{FF2B5EF4-FFF2-40B4-BE49-F238E27FC236}">
                <a16:creationId xmlns:a16="http://schemas.microsoft.com/office/drawing/2014/main" id="{DE6A18E3-8742-7B4B-9C1B-26DD9B8F8446}"/>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541" name="円/楕円 540">
            <a:extLst>
              <a:ext uri="{FF2B5EF4-FFF2-40B4-BE49-F238E27FC236}">
                <a16:creationId xmlns:a16="http://schemas.microsoft.com/office/drawing/2014/main" id="{9045C9A8-AFDC-4C49-B8B1-56E4960ED973}"/>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endParaRPr>
          </a:p>
        </p:txBody>
      </p:sp>
      <p:sp>
        <p:nvSpPr>
          <p:cNvPr id="545" name="十字形 544">
            <a:extLst>
              <a:ext uri="{FF2B5EF4-FFF2-40B4-BE49-F238E27FC236}">
                <a16:creationId xmlns:a16="http://schemas.microsoft.com/office/drawing/2014/main" id="{63807366-AD4C-A745-BE73-603CD6641408}"/>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角丸四角形 204">
            <a:extLst>
              <a:ext uri="{FF2B5EF4-FFF2-40B4-BE49-F238E27FC236}">
                <a16:creationId xmlns:a16="http://schemas.microsoft.com/office/drawing/2014/main" id="{DBF46F18-4E20-8CD2-237C-D434A0048600}"/>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58" name="テキスト ボックス 57">
            <a:extLst>
              <a:ext uri="{FF2B5EF4-FFF2-40B4-BE49-F238E27FC236}">
                <a16:creationId xmlns:a16="http://schemas.microsoft.com/office/drawing/2014/main" id="{6B1564E2-1F0C-4C27-8039-F0660D75E60C}"/>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13" name="三角形 12">
            <a:extLst>
              <a:ext uri="{FF2B5EF4-FFF2-40B4-BE49-F238E27FC236}">
                <a16:creationId xmlns:a16="http://schemas.microsoft.com/office/drawing/2014/main" id="{8F327582-4308-E3F4-55ED-3FD3461B3CB4}"/>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4BE7D40-5E53-32CF-024A-5B4170767CBC}"/>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sp>
        <p:nvSpPr>
          <p:cNvPr id="54" name="角丸四角形 380">
            <a:extLst>
              <a:ext uri="{FF2B5EF4-FFF2-40B4-BE49-F238E27FC236}">
                <a16:creationId xmlns:a16="http://schemas.microsoft.com/office/drawing/2014/main" id="{3D4905DB-BE6E-CD9A-A425-D657FC9CCB1F}"/>
              </a:ext>
            </a:extLst>
          </p:cNvPr>
          <p:cNvSpPr/>
          <p:nvPr/>
        </p:nvSpPr>
        <p:spPr>
          <a:xfrm>
            <a:off x="1725285" y="5411249"/>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Text Box 11">
            <a:extLst>
              <a:ext uri="{FF2B5EF4-FFF2-40B4-BE49-F238E27FC236}">
                <a16:creationId xmlns:a16="http://schemas.microsoft.com/office/drawing/2014/main" id="{C655D784-FB9C-8A8D-C0E0-4B6F3129DD34}"/>
              </a:ext>
            </a:extLst>
          </p:cNvPr>
          <p:cNvSpPr txBox="1">
            <a:spLocks noChangeArrowheads="1"/>
          </p:cNvSpPr>
          <p:nvPr/>
        </p:nvSpPr>
        <p:spPr bwMode="auto">
          <a:xfrm>
            <a:off x="2021422" y="5423633"/>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60" name="Text Box 11">
            <a:extLst>
              <a:ext uri="{FF2B5EF4-FFF2-40B4-BE49-F238E27FC236}">
                <a16:creationId xmlns:a16="http://schemas.microsoft.com/office/drawing/2014/main" id="{DB929BB2-3C47-72B8-9355-274D353AED82}"/>
              </a:ext>
            </a:extLst>
          </p:cNvPr>
          <p:cNvSpPr txBox="1">
            <a:spLocks noChangeArrowheads="1"/>
          </p:cNvSpPr>
          <p:nvPr/>
        </p:nvSpPr>
        <p:spPr bwMode="auto">
          <a:xfrm>
            <a:off x="3153784" y="5602818"/>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272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938295"/>
            <a:ext cx="9283101" cy="576000"/>
          </a:xfrm>
          <a:prstGeom prst="rect">
            <a:avLst/>
          </a:prstGeom>
          <a:gradFill flip="none" rotWithShape="1">
            <a:gsLst>
              <a:gs pos="100000">
                <a:schemeClr val="bg1"/>
              </a:gs>
              <a:gs pos="0">
                <a:srgbClr val="DEE5F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938295"/>
            <a:ext cx="9293209" cy="7144"/>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77693" y="5930082"/>
            <a:ext cx="673027" cy="689838"/>
          </a:xfrm>
          <a:prstGeom prst="parallelogram">
            <a:avLst>
              <a:gd name="adj" fmla="val 27873"/>
            </a:avLst>
          </a:prstGeom>
          <a:gradFill>
            <a:gsLst>
              <a:gs pos="100000">
                <a:srgbClr val="867CBA"/>
              </a:gs>
              <a:gs pos="0">
                <a:srgbClr val="DEE5F2"/>
              </a:gs>
            </a:gsLst>
            <a:lin ang="16200000" scaled="1"/>
          </a:gradFill>
          <a:ln w="76200" cap="rnd">
            <a:gradFill>
              <a:gsLst>
                <a:gs pos="0">
                  <a:srgbClr val="867CBA"/>
                </a:gs>
                <a:gs pos="100000">
                  <a:srgbClr val="DEE5F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200130" y="5823709"/>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867CBA"/>
          </a:solidFill>
          <a:ln w="76200" cap="rnd">
            <a:solidFill>
              <a:srgbClr val="867CB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a:srcRect t="22924" b="-12618"/>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2108334" cy="492443"/>
          </a:xfrm>
          <a:prstGeom prst="rect">
            <a:avLst/>
          </a:prstGeom>
        </p:spPr>
        <p:txBody>
          <a:bodyPr wrap="none">
            <a:spAutoFit/>
          </a:bodyPr>
          <a:lstStyle/>
          <a:p>
            <a:pPr defTabSz="990570">
              <a:spcBef>
                <a:spcPct val="0"/>
              </a:spcBef>
              <a:defRPr/>
            </a:pPr>
            <a:r>
              <a:rPr lang="en-US" altLang="ja-JP" sz="2600" b="1" dirty="0" err="1">
                <a:solidFill>
                  <a:schemeClr val="bg1"/>
                </a:solidFill>
                <a:latin typeface="Meiryo" charset="-128"/>
                <a:ea typeface="Meiryo" charset="-128"/>
                <a:cs typeface="Meiryo" charset="-128"/>
              </a:rPr>
              <a:t>TVer</a:t>
            </a:r>
            <a:r>
              <a:rPr lang="en-US" altLang="ja-JP" sz="2600" b="1" dirty="0">
                <a:solidFill>
                  <a:schemeClr val="bg1"/>
                </a:solidFill>
                <a:latin typeface="Meiryo" charset="-128"/>
                <a:ea typeface="Meiryo" charset="-128"/>
                <a:cs typeface="Meiryo" charset="-128"/>
              </a:rPr>
              <a:t> </a:t>
            </a:r>
            <a:r>
              <a:rPr lang="ja-JP" altLang="en-US" sz="2600" b="1" dirty="0">
                <a:solidFill>
                  <a:schemeClr val="bg1"/>
                </a:solidFill>
                <a:latin typeface="Meiryo" charset="-128"/>
                <a:ea typeface="Meiryo" charset="-128"/>
                <a:cs typeface="Meiryo" charset="-128"/>
              </a:rPr>
              <a:t>セット</a:t>
            </a:r>
            <a:endParaRPr lang="en-US" altLang="ja-JP" sz="2600" b="1" dirty="0">
              <a:solidFill>
                <a:schemeClr val="bg1"/>
              </a:solidFill>
              <a:latin typeface="Meiryo" charset="-128"/>
              <a:ea typeface="Meiryo" charset="-128"/>
              <a:cs typeface="Meiryo" charset="-128"/>
            </a:endParaRPr>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867CBA"/>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9824" t="25462" r="8404" b="23947"/>
          <a:stretch/>
        </p:blipFill>
        <p:spPr bwMode="auto">
          <a:xfrm>
            <a:off x="8875566" y="132399"/>
            <a:ext cx="669243" cy="210957"/>
          </a:xfrm>
          <a:prstGeom prst="rect">
            <a:avLst/>
          </a:prstGeom>
          <a:noFill/>
        </p:spPr>
      </p:pic>
      <p:cxnSp>
        <p:nvCxnSpPr>
          <p:cNvPr id="158" name="直線コネクタ 157">
            <a:extLst>
              <a:ext uri="{FF2B5EF4-FFF2-40B4-BE49-F238E27FC236}">
                <a16:creationId xmlns:a16="http://schemas.microsoft.com/office/drawing/2014/main" id="{CF84FA75-67D2-0841-9E21-57ED117636CA}"/>
              </a:ext>
            </a:extLst>
          </p:cNvPr>
          <p:cNvCxnSpPr/>
          <p:nvPr/>
        </p:nvCxnSpPr>
        <p:spPr>
          <a:xfrm>
            <a:off x="2572096" y="451406"/>
            <a:ext cx="0" cy="376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正方形/長方形 158">
            <a:extLst>
              <a:ext uri="{FF2B5EF4-FFF2-40B4-BE49-F238E27FC236}">
                <a16:creationId xmlns:a16="http://schemas.microsoft.com/office/drawing/2014/main" id="{789E3B9E-1CA0-294F-AB70-623BCDF30112}"/>
              </a:ext>
            </a:extLst>
          </p:cNvPr>
          <p:cNvSpPr/>
          <p:nvPr/>
        </p:nvSpPr>
        <p:spPr>
          <a:xfrm>
            <a:off x="2630231" y="478439"/>
            <a:ext cx="683007" cy="338554"/>
          </a:xfrm>
          <a:prstGeom prst="rect">
            <a:avLst/>
          </a:prstGeom>
        </p:spPr>
        <p:txBody>
          <a:bodyPr wrap="none">
            <a:spAutoFit/>
          </a:bodyPr>
          <a:lstStyle/>
          <a:p>
            <a:pPr defTabSz="990570">
              <a:spcBef>
                <a:spcPct val="0"/>
              </a:spcBef>
              <a:defRPr/>
            </a:pPr>
            <a:r>
              <a:rPr lang="en-US" altLang="ja-JP" sz="1600" b="1" dirty="0" err="1">
                <a:solidFill>
                  <a:schemeClr val="bg1"/>
                </a:solidFill>
                <a:latin typeface="メイリオ" panose="020B0604030504040204" pitchFamily="50" charset="-128"/>
                <a:ea typeface="メイリオ" panose="020B0604030504040204" pitchFamily="50" charset="-128"/>
                <a:cs typeface="Hiragino Kaku Gothic StdN W8" charset="-128"/>
              </a:rPr>
              <a:t>TVer</a:t>
            </a:r>
            <a:endParaRPr lang="en-US" altLang="ja-JP" sz="1600" b="1" spc="300" dirty="0">
              <a:solidFill>
                <a:schemeClr val="bg1"/>
              </a:solidFill>
              <a:latin typeface="Meiryo" charset="-128"/>
              <a:ea typeface="Meiryo" charset="-128"/>
              <a:cs typeface="Meiryo" charset="-128"/>
            </a:endParaRPr>
          </a:p>
        </p:txBody>
      </p:sp>
      <p:sp>
        <p:nvSpPr>
          <p:cNvPr id="156" name="テキスト ボックス 155">
            <a:extLst>
              <a:ext uri="{FF2B5EF4-FFF2-40B4-BE49-F238E27FC236}">
                <a16:creationId xmlns:a16="http://schemas.microsoft.com/office/drawing/2014/main" id="{E99C81A5-596E-1545-B7E4-D24F0EC60C26}"/>
              </a:ext>
            </a:extLst>
          </p:cNvPr>
          <p:cNvSpPr txBox="1"/>
          <p:nvPr/>
        </p:nvSpPr>
        <p:spPr>
          <a:xfrm>
            <a:off x="6219594"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en-US" altLang="ja-JP" sz="900" b="1" u="sng" dirty="0" err="1">
                <a:solidFill>
                  <a:schemeClr val="bg1"/>
                </a:solidFill>
                <a:latin typeface="Meiryo" panose="020B0604030504040204" pitchFamily="34" charset="-128"/>
                <a:ea typeface="Meiryo" panose="020B0604030504040204" pitchFamily="34" charset="-128"/>
              </a:rPr>
              <a:t>TVer</a:t>
            </a:r>
            <a:r>
              <a:rPr lang="en-US" altLang="ja-JP" sz="900" b="1" u="sng" dirty="0">
                <a:solidFill>
                  <a:schemeClr val="bg1"/>
                </a:solidFill>
                <a:latin typeface="Meiryo" panose="020B0604030504040204" pitchFamily="34" charset="-128"/>
                <a:ea typeface="Meiryo" panose="020B0604030504040204" pitchFamily="34" charset="-128"/>
              </a:rPr>
              <a:t> </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167" name="テキスト ボックス 166">
            <a:extLst>
              <a:ext uri="{FF2B5EF4-FFF2-40B4-BE49-F238E27FC236}">
                <a16:creationId xmlns:a16="http://schemas.microsoft.com/office/drawing/2014/main" id="{54A1B064-16F9-FB4A-AE37-1372C570ADE0}"/>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78" name="平行四辺形 277">
            <a:extLst>
              <a:ext uri="{FF2B5EF4-FFF2-40B4-BE49-F238E27FC236}">
                <a16:creationId xmlns:a16="http://schemas.microsoft.com/office/drawing/2014/main" id="{3DA8F637-83F5-4582-B9E2-C57D4B0D53A7}"/>
              </a:ext>
            </a:extLst>
          </p:cNvPr>
          <p:cNvSpPr/>
          <p:nvPr/>
        </p:nvSpPr>
        <p:spPr>
          <a:xfrm>
            <a:off x="7490875" y="56634"/>
            <a:ext cx="1105926" cy="323405"/>
          </a:xfrm>
          <a:prstGeom prst="parallelogram">
            <a:avLst/>
          </a:prstGeom>
          <a:solidFill>
            <a:schemeClr val="bg1"/>
          </a:solidFill>
          <a:ln w="50800" cap="rnd">
            <a:solidFill>
              <a:srgbClr val="867CBA"/>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9" name="Google Shape;23;p17" descr="freakout_color2.png">
            <a:extLst>
              <a:ext uri="{FF2B5EF4-FFF2-40B4-BE49-F238E27FC236}">
                <a16:creationId xmlns:a16="http://schemas.microsoft.com/office/drawing/2014/main" id="{72023BE1-FD84-4E2E-A97A-2A05F99084D5}"/>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725446" y="108409"/>
            <a:ext cx="628112" cy="178688"/>
          </a:xfrm>
          <a:prstGeom prst="rect">
            <a:avLst/>
          </a:prstGeom>
          <a:noFill/>
          <a:ln>
            <a:noFill/>
          </a:ln>
        </p:spPr>
      </p:pic>
      <p:sp>
        <p:nvSpPr>
          <p:cNvPr id="325" name="テキスト ボックス 324">
            <a:extLst>
              <a:ext uri="{FF2B5EF4-FFF2-40B4-BE49-F238E27FC236}">
                <a16:creationId xmlns:a16="http://schemas.microsoft.com/office/drawing/2014/main" id="{D21A7ACC-2085-445E-BA14-BA8BE5C7FD8E}"/>
              </a:ext>
            </a:extLst>
          </p:cNvPr>
          <p:cNvSpPr txBox="1"/>
          <p:nvPr/>
        </p:nvSpPr>
        <p:spPr>
          <a:xfrm>
            <a:off x="967805" y="5979902"/>
            <a:ext cx="3195105"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と</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放映証明書</a:t>
            </a:r>
            <a:r>
              <a:rPr kumimoji="0" lang="ja-JP" altLang="en-US" sz="1400" b="1" i="0" u="none" strike="noStrike" kern="1200" cap="none" spc="50" normalizeH="0" baseline="0" noProof="0">
                <a:ln>
                  <a:noFill/>
                </a:ln>
                <a:effectLst/>
                <a:uLnTx/>
                <a:uFillTx/>
                <a:latin typeface="Meiryo" charset="-128"/>
                <a:ea typeface="Meiryo" charset="-128"/>
                <a:cs typeface="Meiryo" charset="-128"/>
              </a:rPr>
              <a:t>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99" name="角丸四角形 204">
            <a:extLst>
              <a:ext uri="{FF2B5EF4-FFF2-40B4-BE49-F238E27FC236}">
                <a16:creationId xmlns:a16="http://schemas.microsoft.com/office/drawing/2014/main" id="{9F7CDA8F-52CC-334D-9A15-A3B65555F869}"/>
              </a:ext>
            </a:extLst>
          </p:cNvPr>
          <p:cNvSpPr/>
          <p:nvPr/>
        </p:nvSpPr>
        <p:spPr>
          <a:xfrm>
            <a:off x="5888751" y="5930065"/>
            <a:ext cx="3873320" cy="792477"/>
          </a:xfrm>
          <a:prstGeom prst="roundRect">
            <a:avLst>
              <a:gd name="adj" fmla="val 14697"/>
            </a:avLst>
          </a:prstGeom>
          <a:solidFill>
            <a:srgbClr val="867CBA"/>
          </a:solidFill>
          <a:ln w="25400">
            <a:noFill/>
            <a:prstDash val="soli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312" name="台形 311">
            <a:extLst>
              <a:ext uri="{FF2B5EF4-FFF2-40B4-BE49-F238E27FC236}">
                <a16:creationId xmlns:a16="http://schemas.microsoft.com/office/drawing/2014/main" id="{827101EA-05F5-F941-A479-633A16D0D54A}"/>
              </a:ext>
            </a:extLst>
          </p:cNvPr>
          <p:cNvSpPr/>
          <p:nvPr/>
        </p:nvSpPr>
        <p:spPr>
          <a:xfrm rot="10800000">
            <a:off x="6155576" y="5882268"/>
            <a:ext cx="2136484" cy="323410"/>
          </a:xfrm>
          <a:prstGeom prst="trapezoid">
            <a:avLst/>
          </a:prstGeom>
          <a:solidFill>
            <a:schemeClr val="bg1"/>
          </a:solidFill>
          <a:ln w="57150" cap="rnd">
            <a:solidFill>
              <a:srgbClr val="867CB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a:extLst>
              <a:ext uri="{FF2B5EF4-FFF2-40B4-BE49-F238E27FC236}">
                <a16:creationId xmlns:a16="http://schemas.microsoft.com/office/drawing/2014/main" id="{26807979-A081-9143-A382-470766E5D016}"/>
              </a:ext>
            </a:extLst>
          </p:cNvPr>
          <p:cNvSpPr/>
          <p:nvPr/>
        </p:nvSpPr>
        <p:spPr>
          <a:xfrm>
            <a:off x="6006825" y="59010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867CBA"/>
                </a:solidFill>
                <a:latin typeface="Meiryo" panose="020B0604030504040204" pitchFamily="34" charset="-128"/>
                <a:ea typeface="Meiryo" panose="020B0604030504040204" pitchFamily="34" charset="-128"/>
              </a:rPr>
              <a:t>  </a:t>
            </a:r>
            <a:r>
              <a:rPr lang="ja-JP" altLang="en-US" sz="1600" b="1">
                <a:solidFill>
                  <a:srgbClr val="867CBA"/>
                </a:solidFill>
                <a:latin typeface="Meiryo" panose="020B0604030504040204" pitchFamily="34" charset="-128"/>
                <a:ea typeface="Meiryo" panose="020B0604030504040204" pitchFamily="34" charset="-128"/>
              </a:rPr>
              <a:t>実施料金</a:t>
            </a:r>
            <a:endParaRPr lang="ja-JP" altLang="en-US" sz="1600" b="1" i="1" dirty="0">
              <a:solidFill>
                <a:srgbClr val="867CBA"/>
              </a:solidFill>
              <a:latin typeface="Arial" panose="020B0604020202020204" pitchFamily="34" charset="0"/>
              <a:cs typeface="Arial" panose="020B0604020202020204" pitchFamily="34" charset="0"/>
            </a:endParaRPr>
          </a:p>
        </p:txBody>
      </p:sp>
      <p:sp>
        <p:nvSpPr>
          <p:cNvPr id="340" name="テキスト ボックス 339">
            <a:extLst>
              <a:ext uri="{FF2B5EF4-FFF2-40B4-BE49-F238E27FC236}">
                <a16:creationId xmlns:a16="http://schemas.microsoft.com/office/drawing/2014/main" id="{B7C03AE4-702E-4165-913B-320B00241482}"/>
              </a:ext>
            </a:extLst>
          </p:cNvPr>
          <p:cNvSpPr txBox="1"/>
          <p:nvPr/>
        </p:nvSpPr>
        <p:spPr>
          <a:xfrm>
            <a:off x="5952383" y="6207572"/>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2</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41" name="正方形/長方形 340">
            <a:extLst>
              <a:ext uri="{FF2B5EF4-FFF2-40B4-BE49-F238E27FC236}">
                <a16:creationId xmlns:a16="http://schemas.microsoft.com/office/drawing/2014/main" id="{523BD343-5CE5-4E51-BE27-2DCF39C8253F}"/>
              </a:ext>
            </a:extLst>
          </p:cNvPr>
          <p:cNvSpPr/>
          <p:nvPr/>
        </p:nvSpPr>
        <p:spPr>
          <a:xfrm>
            <a:off x="8597756" y="6379578"/>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CAD6BA1F-6EB2-B319-24FA-5807E289300B}"/>
              </a:ext>
            </a:extLst>
          </p:cNvPr>
          <p:cNvSpPr/>
          <p:nvPr/>
        </p:nvSpPr>
        <p:spPr>
          <a:xfrm flipV="1">
            <a:off x="361191" y="2820685"/>
            <a:ext cx="9283101" cy="576000"/>
          </a:xfrm>
          <a:prstGeom prst="rect">
            <a:avLst/>
          </a:prstGeom>
          <a:gradFill flip="none" rotWithShape="1">
            <a:gsLst>
              <a:gs pos="100000">
                <a:schemeClr val="bg1"/>
              </a:gs>
              <a:gs pos="0">
                <a:srgbClr val="DEE5F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B52B56FF-369D-7248-BC74-E99D6947627C}"/>
              </a:ext>
            </a:extLst>
          </p:cNvPr>
          <p:cNvCxnSpPr>
            <a:cxnSpLocks/>
          </p:cNvCxnSpPr>
          <p:nvPr/>
        </p:nvCxnSpPr>
        <p:spPr>
          <a:xfrm flipV="1">
            <a:off x="361585" y="2811178"/>
            <a:ext cx="9293209" cy="7144"/>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sp>
        <p:nvSpPr>
          <p:cNvPr id="48" name="平行四辺形 47">
            <a:extLst>
              <a:ext uri="{FF2B5EF4-FFF2-40B4-BE49-F238E27FC236}">
                <a16:creationId xmlns:a16="http://schemas.microsoft.com/office/drawing/2014/main" id="{BD08C280-0995-D72D-228B-9A2630FF6CCD}"/>
              </a:ext>
            </a:extLst>
          </p:cNvPr>
          <p:cNvSpPr/>
          <p:nvPr/>
        </p:nvSpPr>
        <p:spPr>
          <a:xfrm>
            <a:off x="177693" y="2803141"/>
            <a:ext cx="673027" cy="689838"/>
          </a:xfrm>
          <a:prstGeom prst="parallelogram">
            <a:avLst>
              <a:gd name="adj" fmla="val 27873"/>
            </a:avLst>
          </a:prstGeom>
          <a:gradFill>
            <a:gsLst>
              <a:gs pos="100000">
                <a:srgbClr val="867CBA"/>
              </a:gs>
              <a:gs pos="0">
                <a:srgbClr val="DEE5F2"/>
              </a:gs>
            </a:gsLst>
            <a:lin ang="16200000" scaled="1"/>
          </a:gradFill>
          <a:ln w="76200" cap="rnd">
            <a:gradFill>
              <a:gsLst>
                <a:gs pos="0">
                  <a:srgbClr val="867CBA"/>
                </a:gs>
                <a:gs pos="100000">
                  <a:srgbClr val="DEE5F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32FECED5-574C-7882-5FFC-48CAC73C9F43}"/>
              </a:ext>
            </a:extLst>
          </p:cNvPr>
          <p:cNvSpPr txBox="1"/>
          <p:nvPr/>
        </p:nvSpPr>
        <p:spPr>
          <a:xfrm>
            <a:off x="200130" y="2656375"/>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75" name="正方形/長方形 74">
            <a:extLst>
              <a:ext uri="{FF2B5EF4-FFF2-40B4-BE49-F238E27FC236}">
                <a16:creationId xmlns:a16="http://schemas.microsoft.com/office/drawing/2014/main" id="{9D63B4AD-AABB-382D-CD00-45F951A2CB59}"/>
              </a:ext>
            </a:extLst>
          </p:cNvPr>
          <p:cNvSpPr/>
          <p:nvPr/>
        </p:nvSpPr>
        <p:spPr>
          <a:xfrm flipV="1">
            <a:off x="361190" y="1062010"/>
            <a:ext cx="9288000" cy="576000"/>
          </a:xfrm>
          <a:prstGeom prst="rect">
            <a:avLst/>
          </a:prstGeom>
          <a:gradFill flip="none" rotWithShape="1">
            <a:gsLst>
              <a:gs pos="100000">
                <a:schemeClr val="bg1"/>
              </a:gs>
              <a:gs pos="0">
                <a:srgbClr val="DEE5F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76" name="直線コネクタ 75">
            <a:extLst>
              <a:ext uri="{FF2B5EF4-FFF2-40B4-BE49-F238E27FC236}">
                <a16:creationId xmlns:a16="http://schemas.microsoft.com/office/drawing/2014/main" id="{2111D33E-65E8-B604-BC5C-642B8B907E48}"/>
              </a:ext>
            </a:extLst>
          </p:cNvPr>
          <p:cNvCxnSpPr>
            <a:cxnSpLocks/>
          </p:cNvCxnSpPr>
          <p:nvPr/>
        </p:nvCxnSpPr>
        <p:spPr>
          <a:xfrm flipV="1">
            <a:off x="361585" y="1061828"/>
            <a:ext cx="9293209" cy="7144"/>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sp>
        <p:nvSpPr>
          <p:cNvPr id="77" name="平行四辺形 76">
            <a:extLst>
              <a:ext uri="{FF2B5EF4-FFF2-40B4-BE49-F238E27FC236}">
                <a16:creationId xmlns:a16="http://schemas.microsoft.com/office/drawing/2014/main" id="{7C54DA5D-E33D-75E7-C773-010934BAFADE}"/>
              </a:ext>
            </a:extLst>
          </p:cNvPr>
          <p:cNvSpPr/>
          <p:nvPr/>
        </p:nvSpPr>
        <p:spPr>
          <a:xfrm>
            <a:off x="177693" y="1047311"/>
            <a:ext cx="673027" cy="689838"/>
          </a:xfrm>
          <a:prstGeom prst="parallelogram">
            <a:avLst>
              <a:gd name="adj" fmla="val 27873"/>
            </a:avLst>
          </a:prstGeom>
          <a:gradFill>
            <a:gsLst>
              <a:gs pos="99000">
                <a:srgbClr val="867CBA"/>
              </a:gs>
              <a:gs pos="0">
                <a:srgbClr val="DEE5F2"/>
              </a:gs>
            </a:gsLst>
            <a:lin ang="16200000" scaled="1"/>
          </a:gradFill>
          <a:ln w="76200" cap="rnd">
            <a:gradFill>
              <a:gsLst>
                <a:gs pos="0">
                  <a:srgbClr val="867CBA"/>
                </a:gs>
                <a:gs pos="93000">
                  <a:srgbClr val="DEE5F2"/>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0576317E-0337-EE43-48DD-3F0404B17C3D}"/>
              </a:ext>
            </a:extLst>
          </p:cNvPr>
          <p:cNvSpPr txBox="1"/>
          <p:nvPr/>
        </p:nvSpPr>
        <p:spPr>
          <a:xfrm>
            <a:off x="200130"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sp>
        <p:nvSpPr>
          <p:cNvPr id="79" name="テキスト ボックス 78">
            <a:extLst>
              <a:ext uri="{FF2B5EF4-FFF2-40B4-BE49-F238E27FC236}">
                <a16:creationId xmlns:a16="http://schemas.microsoft.com/office/drawing/2014/main" id="{8968F38C-E34A-DE12-D2CC-A12CBE6FC9FB}"/>
              </a:ext>
            </a:extLst>
          </p:cNvPr>
          <p:cNvSpPr txBox="1"/>
          <p:nvPr/>
        </p:nvSpPr>
        <p:spPr>
          <a:xfrm>
            <a:off x="7156285" y="16071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80" name="直線コネクタ 79">
            <a:extLst>
              <a:ext uri="{FF2B5EF4-FFF2-40B4-BE49-F238E27FC236}">
                <a16:creationId xmlns:a16="http://schemas.microsoft.com/office/drawing/2014/main" id="{B65B6080-4FEC-D1D2-59EE-C5F8E0843F8E}"/>
              </a:ext>
            </a:extLst>
          </p:cNvPr>
          <p:cNvCxnSpPr>
            <a:cxnSpLocks/>
          </p:cNvCxnSpPr>
          <p:nvPr/>
        </p:nvCxnSpPr>
        <p:spPr>
          <a:xfrm>
            <a:off x="6096459" y="16996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E2F621CA-88B8-DDB4-3EA5-945D3A1A87E4}"/>
              </a:ext>
            </a:extLst>
          </p:cNvPr>
          <p:cNvCxnSpPr>
            <a:cxnSpLocks/>
          </p:cNvCxnSpPr>
          <p:nvPr/>
        </p:nvCxnSpPr>
        <p:spPr>
          <a:xfrm>
            <a:off x="8396287" y="16996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82" name="図 81">
            <a:extLst>
              <a:ext uri="{FF2B5EF4-FFF2-40B4-BE49-F238E27FC236}">
                <a16:creationId xmlns:a16="http://schemas.microsoft.com/office/drawing/2014/main" id="{7298811E-9A80-4244-2D94-566A9A37481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47370"/>
          <a:stretch/>
        </p:blipFill>
        <p:spPr>
          <a:xfrm>
            <a:off x="6210122" y="1488869"/>
            <a:ext cx="433858" cy="337750"/>
          </a:xfrm>
          <a:prstGeom prst="rect">
            <a:avLst/>
          </a:prstGeom>
          <a:effectLst/>
        </p:spPr>
      </p:pic>
      <p:grpSp>
        <p:nvGrpSpPr>
          <p:cNvPr id="83" name="グループ化 82">
            <a:extLst>
              <a:ext uri="{FF2B5EF4-FFF2-40B4-BE49-F238E27FC236}">
                <a16:creationId xmlns:a16="http://schemas.microsoft.com/office/drawing/2014/main" id="{FFFA5586-D980-1294-E5F9-E1336CC53B10}"/>
              </a:ext>
            </a:extLst>
          </p:cNvPr>
          <p:cNvGrpSpPr/>
          <p:nvPr/>
        </p:nvGrpSpPr>
        <p:grpSpPr>
          <a:xfrm>
            <a:off x="6096459" y="1826036"/>
            <a:ext cx="3296376" cy="799568"/>
            <a:chOff x="6007983" y="1829346"/>
            <a:chExt cx="3707438" cy="756000"/>
          </a:xfrm>
        </p:grpSpPr>
        <p:sp>
          <p:nvSpPr>
            <p:cNvPr id="84" name="角丸四角形 204">
              <a:extLst>
                <a:ext uri="{FF2B5EF4-FFF2-40B4-BE49-F238E27FC236}">
                  <a16:creationId xmlns:a16="http://schemas.microsoft.com/office/drawing/2014/main" id="{03A83961-9028-E7AD-4B4B-6828A0466BAB}"/>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ニ次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85" name="角丸四角形 204">
              <a:extLst>
                <a:ext uri="{FF2B5EF4-FFF2-40B4-BE49-F238E27FC236}">
                  <a16:creationId xmlns:a16="http://schemas.microsoft.com/office/drawing/2014/main" id="{119108B5-6538-1DE5-2AEE-C29805992AAF}"/>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6" name="角丸四角形 204">
              <a:extLst>
                <a:ext uri="{FF2B5EF4-FFF2-40B4-BE49-F238E27FC236}">
                  <a16:creationId xmlns:a16="http://schemas.microsoft.com/office/drawing/2014/main" id="{3741755A-7202-DA11-5E47-EB9AA305E081}"/>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7" name="角丸四角形 204">
              <a:extLst>
                <a:ext uri="{FF2B5EF4-FFF2-40B4-BE49-F238E27FC236}">
                  <a16:creationId xmlns:a16="http://schemas.microsoft.com/office/drawing/2014/main" id="{568AA201-3D7B-6435-6866-CB9C002DBB94}"/>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88" name="角丸四角形 204">
              <a:extLst>
                <a:ext uri="{FF2B5EF4-FFF2-40B4-BE49-F238E27FC236}">
                  <a16:creationId xmlns:a16="http://schemas.microsoft.com/office/drawing/2014/main" id="{19D30BEC-0A43-9C5F-D367-F383B5DA7661}"/>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89" name="角丸四角形 204">
              <a:extLst>
                <a:ext uri="{FF2B5EF4-FFF2-40B4-BE49-F238E27FC236}">
                  <a16:creationId xmlns:a16="http://schemas.microsoft.com/office/drawing/2014/main" id="{4279D180-F7DC-AD41-7922-D595244C56DC}"/>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90" name="角丸四角形 204">
              <a:extLst>
                <a:ext uri="{FF2B5EF4-FFF2-40B4-BE49-F238E27FC236}">
                  <a16:creationId xmlns:a16="http://schemas.microsoft.com/office/drawing/2014/main" id="{BB3A721E-94E0-DD35-EB29-7901DD3A5B60}"/>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91" name="角丸四角形 204">
              <a:extLst>
                <a:ext uri="{FF2B5EF4-FFF2-40B4-BE49-F238E27FC236}">
                  <a16:creationId xmlns:a16="http://schemas.microsoft.com/office/drawing/2014/main" id="{17439CA3-6E15-EB0A-951B-E09D9D9DEE2A}"/>
                </a:ext>
              </a:extLst>
            </p:cNvPr>
            <p:cNvSpPr>
              <a:spLocks/>
            </p:cNvSpPr>
            <p:nvPr/>
          </p:nvSpPr>
          <p:spPr>
            <a:xfrm>
              <a:off x="8388776"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92" name="角丸四角形 204">
              <a:extLst>
                <a:ext uri="{FF2B5EF4-FFF2-40B4-BE49-F238E27FC236}">
                  <a16:creationId xmlns:a16="http://schemas.microsoft.com/office/drawing/2014/main" id="{61517E3B-882F-91E6-2854-B50D70AC1BDF}"/>
                </a:ext>
              </a:extLst>
            </p:cNvPr>
            <p:cNvSpPr>
              <a:spLocks/>
            </p:cNvSpPr>
            <p:nvPr/>
          </p:nvSpPr>
          <p:spPr>
            <a:xfrm>
              <a:off x="9067421" y="2224687"/>
              <a:ext cx="648000" cy="360000"/>
            </a:xfrm>
            <a:prstGeom prst="roundRect">
              <a:avLst>
                <a:gd name="adj" fmla="val 12240"/>
              </a:avLst>
            </a:prstGeom>
            <a:no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p>
          </p:txBody>
        </p:sp>
        <p:cxnSp>
          <p:nvCxnSpPr>
            <p:cNvPr id="93" name="直線コネクタ 92">
              <a:extLst>
                <a:ext uri="{FF2B5EF4-FFF2-40B4-BE49-F238E27FC236}">
                  <a16:creationId xmlns:a16="http://schemas.microsoft.com/office/drawing/2014/main" id="{E3B19D71-5DB8-36AF-0D9C-8ED823D8F242}"/>
                </a:ext>
              </a:extLst>
            </p:cNvPr>
            <p:cNvCxnSpPr>
              <a:cxnSpLocks/>
            </p:cNvCxnSpPr>
            <p:nvPr/>
          </p:nvCxnSpPr>
          <p:spPr>
            <a:xfrm flipH="1">
              <a:off x="9079016"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4FDBA83-1F55-D7DB-D5FB-284FACE2D8B2}"/>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 name="テキスト ボックス 2">
            <a:extLst>
              <a:ext uri="{FF2B5EF4-FFF2-40B4-BE49-F238E27FC236}">
                <a16:creationId xmlns:a16="http://schemas.microsoft.com/office/drawing/2014/main" id="{75F21C70-6B02-8455-71EB-84C7999D3FD1}"/>
              </a:ext>
            </a:extLst>
          </p:cNvPr>
          <p:cNvSpPr txBox="1"/>
          <p:nvPr/>
        </p:nvSpPr>
        <p:spPr>
          <a:xfrm>
            <a:off x="1423463" y="6438648"/>
            <a:ext cx="3900041" cy="200055"/>
          </a:xfrm>
          <a:prstGeom prst="rect">
            <a:avLst/>
          </a:prstGeom>
          <a:noFill/>
          <a:effectLst/>
        </p:spPr>
        <p:txBody>
          <a:bodyPr wrap="square" rtlCol="0">
            <a:spAutoFit/>
          </a:bodyPr>
          <a:lstStyle/>
          <a:p>
            <a:pPr>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a:solidFill>
                  <a:prstClr val="black"/>
                </a:solidFill>
                <a:latin typeface="メイリオ" panose="020B0604030504040204" pitchFamily="50" charset="-128"/>
                <a:ea typeface="メイリオ" panose="020B0604030504040204" pitchFamily="50" charset="-128"/>
                <a:cs typeface="Meiryo" charset="-128"/>
              </a:rPr>
              <a:t>をご準備ください。</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5" name="図 4">
            <a:extLst>
              <a:ext uri="{FF2B5EF4-FFF2-40B4-BE49-F238E27FC236}">
                <a16:creationId xmlns:a16="http://schemas.microsoft.com/office/drawing/2014/main" id="{49CB51EB-2968-65CB-653B-A00936C7B29F}"/>
              </a:ext>
            </a:extLst>
          </p:cNvPr>
          <p:cNvPicPr>
            <a:picLocks noChangeAspect="1"/>
          </p:cNvPicPr>
          <p:nvPr/>
        </p:nvPicPr>
        <p:blipFill>
          <a:blip r:embed="rId8"/>
          <a:srcRect l="154" r="154"/>
          <a:stretch/>
        </p:blipFill>
        <p:spPr>
          <a:xfrm>
            <a:off x="826071" y="6465710"/>
            <a:ext cx="597393" cy="275105"/>
          </a:xfrm>
          <a:prstGeom prst="rect">
            <a:avLst/>
          </a:prstGeom>
        </p:spPr>
      </p:pic>
      <p:sp>
        <p:nvSpPr>
          <p:cNvPr id="7" name="正方形/長方形 6">
            <a:extLst>
              <a:ext uri="{FF2B5EF4-FFF2-40B4-BE49-F238E27FC236}">
                <a16:creationId xmlns:a16="http://schemas.microsoft.com/office/drawing/2014/main" id="{0433CECC-CF25-945A-10EA-0523DA6F547A}"/>
              </a:ext>
            </a:extLst>
          </p:cNvPr>
          <p:cNvSpPr/>
          <p:nvPr/>
        </p:nvSpPr>
        <p:spPr>
          <a:xfrm>
            <a:off x="1423464" y="6548233"/>
            <a:ext cx="4025018"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13" name="テキスト ボックス 12">
            <a:extLst>
              <a:ext uri="{FF2B5EF4-FFF2-40B4-BE49-F238E27FC236}">
                <a16:creationId xmlns:a16="http://schemas.microsoft.com/office/drawing/2014/main" id="{9354789F-9E80-BCB9-6EB1-1BAC8965A188}"/>
              </a:ext>
            </a:extLst>
          </p:cNvPr>
          <p:cNvSpPr txBox="1"/>
          <p:nvPr/>
        </p:nvSpPr>
        <p:spPr>
          <a:xfrm>
            <a:off x="741078" y="6289075"/>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cxnSp>
        <p:nvCxnSpPr>
          <p:cNvPr id="14" name="直線コネクタ 13">
            <a:extLst>
              <a:ext uri="{FF2B5EF4-FFF2-40B4-BE49-F238E27FC236}">
                <a16:creationId xmlns:a16="http://schemas.microsoft.com/office/drawing/2014/main" id="{3AE69931-C7F3-E051-CABA-201400565117}"/>
              </a:ext>
            </a:extLst>
          </p:cNvPr>
          <p:cNvCxnSpPr>
            <a:cxnSpLocks/>
          </p:cNvCxnSpPr>
          <p:nvPr/>
        </p:nvCxnSpPr>
        <p:spPr>
          <a:xfrm>
            <a:off x="851701" y="6290726"/>
            <a:ext cx="5112000" cy="0"/>
          </a:xfrm>
          <a:prstGeom prst="line">
            <a:avLst/>
          </a:prstGeom>
          <a:ln>
            <a:solidFill>
              <a:srgbClr val="867CBA"/>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1ACE4AA-848C-198C-81A8-5CB686A1B9A8}"/>
              </a:ext>
            </a:extLst>
          </p:cNvPr>
          <p:cNvSpPr txBox="1"/>
          <p:nvPr/>
        </p:nvSpPr>
        <p:spPr>
          <a:xfrm>
            <a:off x="933642" y="1102382"/>
            <a:ext cx="5819222"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ニ次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6" name="右矢印 5">
            <a:extLst>
              <a:ext uri="{FF2B5EF4-FFF2-40B4-BE49-F238E27FC236}">
                <a16:creationId xmlns:a16="http://schemas.microsoft.com/office/drawing/2014/main" id="{A3A1D0CB-C1FB-826C-013C-1C3FAB67FC62}"/>
              </a:ext>
            </a:extLst>
          </p:cNvPr>
          <p:cNvSpPr/>
          <p:nvPr/>
        </p:nvSpPr>
        <p:spPr>
          <a:xfrm>
            <a:off x="1801854" y="1755337"/>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26B927E9-430A-96C4-6D75-49A25E09077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239404" y="1450974"/>
            <a:ext cx="1040680" cy="838536"/>
          </a:xfrm>
          <a:prstGeom prst="rect">
            <a:avLst/>
          </a:prstGeom>
        </p:spPr>
      </p:pic>
      <p:grpSp>
        <p:nvGrpSpPr>
          <p:cNvPr id="9" name="グループ化 8">
            <a:extLst>
              <a:ext uri="{FF2B5EF4-FFF2-40B4-BE49-F238E27FC236}">
                <a16:creationId xmlns:a16="http://schemas.microsoft.com/office/drawing/2014/main" id="{70DF0BA1-DBFC-3FA6-C2ED-A1A2F43CC9B1}"/>
              </a:ext>
            </a:extLst>
          </p:cNvPr>
          <p:cNvGrpSpPr/>
          <p:nvPr/>
        </p:nvGrpSpPr>
        <p:grpSpPr>
          <a:xfrm>
            <a:off x="3491254" y="1491499"/>
            <a:ext cx="1203148" cy="714619"/>
            <a:chOff x="4664540" y="1530011"/>
            <a:chExt cx="1501088" cy="891581"/>
          </a:xfrm>
        </p:grpSpPr>
        <p:pic>
          <p:nvPicPr>
            <p:cNvPr id="10" name="図 9">
              <a:extLst>
                <a:ext uri="{FF2B5EF4-FFF2-40B4-BE49-F238E27FC236}">
                  <a16:creationId xmlns:a16="http://schemas.microsoft.com/office/drawing/2014/main" id="{4CDC0F70-C728-D07E-958A-DFE62ED5316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11" name="グループ化 10">
              <a:extLst>
                <a:ext uri="{FF2B5EF4-FFF2-40B4-BE49-F238E27FC236}">
                  <a16:creationId xmlns:a16="http://schemas.microsoft.com/office/drawing/2014/main" id="{FEABF750-93E0-CC19-E327-07EF5D8CAED6}"/>
                </a:ext>
              </a:extLst>
            </p:cNvPr>
            <p:cNvGrpSpPr/>
            <p:nvPr/>
          </p:nvGrpSpPr>
          <p:grpSpPr>
            <a:xfrm>
              <a:off x="5254026" y="1818548"/>
              <a:ext cx="284394" cy="284394"/>
              <a:chOff x="-936783" y="1248528"/>
              <a:chExt cx="284394" cy="284394"/>
            </a:xfrm>
          </p:grpSpPr>
          <p:sp>
            <p:nvSpPr>
              <p:cNvPr id="12" name="円/楕円 11">
                <a:extLst>
                  <a:ext uri="{FF2B5EF4-FFF2-40B4-BE49-F238E27FC236}">
                    <a16:creationId xmlns:a16="http://schemas.microsoft.com/office/drawing/2014/main" id="{801DC73C-5DCA-C680-7B95-43979BB060AD}"/>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6C87F43E-46FF-890C-ECFB-F7590A1A27F4}"/>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6" name="図 15">
            <a:extLst>
              <a:ext uri="{FF2B5EF4-FFF2-40B4-BE49-F238E27FC236}">
                <a16:creationId xmlns:a16="http://schemas.microsoft.com/office/drawing/2014/main" id="{E91F295E-959F-5222-BABF-25C60B44AF31}"/>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81754" y="1392613"/>
            <a:ext cx="906136" cy="1110767"/>
          </a:xfrm>
          <a:prstGeom prst="rect">
            <a:avLst/>
          </a:prstGeom>
        </p:spPr>
      </p:pic>
      <p:grpSp>
        <p:nvGrpSpPr>
          <p:cNvPr id="18" name="グループ化 17">
            <a:extLst>
              <a:ext uri="{FF2B5EF4-FFF2-40B4-BE49-F238E27FC236}">
                <a16:creationId xmlns:a16="http://schemas.microsoft.com/office/drawing/2014/main" id="{324FE165-12D0-491A-43EB-5D02336BB573}"/>
              </a:ext>
            </a:extLst>
          </p:cNvPr>
          <p:cNvGrpSpPr/>
          <p:nvPr/>
        </p:nvGrpSpPr>
        <p:grpSpPr>
          <a:xfrm>
            <a:off x="4424126" y="1685839"/>
            <a:ext cx="513282" cy="511629"/>
            <a:chOff x="5516778" y="2273088"/>
            <a:chExt cx="513282" cy="511629"/>
          </a:xfrm>
        </p:grpSpPr>
        <p:grpSp>
          <p:nvGrpSpPr>
            <p:cNvPr id="19" name="グループ化 18">
              <a:extLst>
                <a:ext uri="{FF2B5EF4-FFF2-40B4-BE49-F238E27FC236}">
                  <a16:creationId xmlns:a16="http://schemas.microsoft.com/office/drawing/2014/main" id="{819DB5D4-8BDB-9677-1889-A2E235D3C977}"/>
                </a:ext>
              </a:extLst>
            </p:cNvPr>
            <p:cNvGrpSpPr/>
            <p:nvPr/>
          </p:nvGrpSpPr>
          <p:grpSpPr>
            <a:xfrm>
              <a:off x="5517605" y="2273088"/>
              <a:ext cx="511629" cy="511629"/>
              <a:chOff x="3577778" y="1636816"/>
              <a:chExt cx="662613" cy="662613"/>
            </a:xfrm>
          </p:grpSpPr>
          <p:sp>
            <p:nvSpPr>
              <p:cNvPr id="23" name="円/楕円 184">
                <a:extLst>
                  <a:ext uri="{FF2B5EF4-FFF2-40B4-BE49-F238E27FC236}">
                    <a16:creationId xmlns:a16="http://schemas.microsoft.com/office/drawing/2014/main" id="{77724511-9033-4F23-DB95-59F6639301AD}"/>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71614E84-4B58-D204-5969-8B5C7E71A54F}"/>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20" name="直線コネクタ 19">
              <a:extLst>
                <a:ext uri="{FF2B5EF4-FFF2-40B4-BE49-F238E27FC236}">
                  <a16:creationId xmlns:a16="http://schemas.microsoft.com/office/drawing/2014/main" id="{2EAAA6AA-1EB7-C7C7-5EC8-451ACAB1B9B7}"/>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50B8A71-9BCD-F584-2952-888BB0F7B793}"/>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25" name="角丸四角形 204">
            <a:extLst>
              <a:ext uri="{FF2B5EF4-FFF2-40B4-BE49-F238E27FC236}">
                <a16:creationId xmlns:a16="http://schemas.microsoft.com/office/drawing/2014/main" id="{A606A634-F96F-6ECF-0F0A-AD5D01664D7D}"/>
              </a:ext>
            </a:extLst>
          </p:cNvPr>
          <p:cNvSpPr>
            <a:spLocks/>
          </p:cNvSpPr>
          <p:nvPr/>
        </p:nvSpPr>
        <p:spPr>
          <a:xfrm>
            <a:off x="3864849" y="2266979"/>
            <a:ext cx="1965255" cy="171102"/>
          </a:xfrm>
          <a:prstGeom prst="roundRect">
            <a:avLst>
              <a:gd name="adj" fmla="val 7668"/>
            </a:avLst>
          </a:prstGeom>
          <a:solidFill>
            <a:srgbClr val="867CB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26" name="角丸四角形 204">
            <a:extLst>
              <a:ext uri="{FF2B5EF4-FFF2-40B4-BE49-F238E27FC236}">
                <a16:creationId xmlns:a16="http://schemas.microsoft.com/office/drawing/2014/main" id="{E4A866CD-37F7-538A-3FFD-3F19529DD07C}"/>
              </a:ext>
            </a:extLst>
          </p:cNvPr>
          <p:cNvSpPr>
            <a:spLocks/>
          </p:cNvSpPr>
          <p:nvPr/>
        </p:nvSpPr>
        <p:spPr>
          <a:xfrm>
            <a:off x="3864849" y="2465838"/>
            <a:ext cx="1965255" cy="153888"/>
          </a:xfrm>
          <a:prstGeom prst="roundRect">
            <a:avLst>
              <a:gd name="adj" fmla="val 7668"/>
            </a:avLst>
          </a:prstGeom>
          <a:solidFill>
            <a:srgbClr val="867CBB"/>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27" name="図 26">
            <a:extLst>
              <a:ext uri="{FF2B5EF4-FFF2-40B4-BE49-F238E27FC236}">
                <a16:creationId xmlns:a16="http://schemas.microsoft.com/office/drawing/2014/main" id="{251AE2D7-18F5-A8BC-9208-E2E68C1EA5F7}"/>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l="-1" r="-3386" b="-22941"/>
          <a:stretch/>
        </p:blipFill>
        <p:spPr>
          <a:xfrm>
            <a:off x="3913832" y="2481280"/>
            <a:ext cx="124511" cy="148059"/>
          </a:xfrm>
          <a:prstGeom prst="rect">
            <a:avLst/>
          </a:prstGeom>
        </p:spPr>
      </p:pic>
      <p:sp>
        <p:nvSpPr>
          <p:cNvPr id="28" name="円/楕円 27">
            <a:extLst>
              <a:ext uri="{FF2B5EF4-FFF2-40B4-BE49-F238E27FC236}">
                <a16:creationId xmlns:a16="http://schemas.microsoft.com/office/drawing/2014/main" id="{9894600F-79DE-5BAD-2C02-CB1F47D787E5}"/>
              </a:ext>
            </a:extLst>
          </p:cNvPr>
          <p:cNvSpPr/>
          <p:nvPr/>
        </p:nvSpPr>
        <p:spPr>
          <a:xfrm>
            <a:off x="3905631" y="2281803"/>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 name="テキスト ボックス 28">
            <a:extLst>
              <a:ext uri="{FF2B5EF4-FFF2-40B4-BE49-F238E27FC236}">
                <a16:creationId xmlns:a16="http://schemas.microsoft.com/office/drawing/2014/main" id="{CFB74DA3-889F-AAB4-C448-58498AFDB5B0}"/>
              </a:ext>
            </a:extLst>
          </p:cNvPr>
          <p:cNvSpPr txBox="1"/>
          <p:nvPr/>
        </p:nvSpPr>
        <p:spPr>
          <a:xfrm>
            <a:off x="3814225" y="2286278"/>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867CBB"/>
                </a:solidFill>
                <a:effectLst/>
                <a:uLnTx/>
                <a:uFillTx/>
                <a:latin typeface="Meiryo" charset="-128"/>
                <a:ea typeface="Meiryo" charset="-128"/>
                <a:cs typeface="Meiryo" charset="-128"/>
              </a:rPr>
              <a:t>FREE</a:t>
            </a:r>
          </a:p>
        </p:txBody>
      </p:sp>
      <p:cxnSp>
        <p:nvCxnSpPr>
          <p:cNvPr id="30" name="カギ線コネクタ 29">
            <a:extLst>
              <a:ext uri="{FF2B5EF4-FFF2-40B4-BE49-F238E27FC236}">
                <a16:creationId xmlns:a16="http://schemas.microsoft.com/office/drawing/2014/main" id="{52040FFE-B9A2-D14C-BBF2-68B34E89B492}"/>
              </a:ext>
            </a:extLst>
          </p:cNvPr>
          <p:cNvCxnSpPr>
            <a:cxnSpLocks/>
          </p:cNvCxnSpPr>
          <p:nvPr/>
        </p:nvCxnSpPr>
        <p:spPr>
          <a:xfrm rot="16200000" flipH="1">
            <a:off x="3551257" y="2186082"/>
            <a:ext cx="432000" cy="108000"/>
          </a:xfrm>
          <a:prstGeom prst="bentConnector2">
            <a:avLst/>
          </a:prstGeom>
          <a:ln w="15875">
            <a:solidFill>
              <a:srgbClr val="867CBB"/>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21EFE0D0-92C3-25EF-101E-AB0D2D63CE83}"/>
              </a:ext>
            </a:extLst>
          </p:cNvPr>
          <p:cNvGrpSpPr/>
          <p:nvPr/>
        </p:nvGrpSpPr>
        <p:grpSpPr>
          <a:xfrm>
            <a:off x="4980122" y="1494147"/>
            <a:ext cx="837271" cy="657285"/>
            <a:chOff x="5711126" y="1506194"/>
            <a:chExt cx="1174068" cy="921682"/>
          </a:xfrm>
        </p:grpSpPr>
        <p:sp>
          <p:nvSpPr>
            <p:cNvPr id="32" name="角丸四角形 204">
              <a:extLst>
                <a:ext uri="{FF2B5EF4-FFF2-40B4-BE49-F238E27FC236}">
                  <a16:creationId xmlns:a16="http://schemas.microsoft.com/office/drawing/2014/main" id="{12EBD309-5426-18C6-25FA-E3531B2658EC}"/>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BB3E9131-F108-4004-6C02-EE6F62C8A11B}"/>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34" name="図 33">
              <a:extLst>
                <a:ext uri="{FF2B5EF4-FFF2-40B4-BE49-F238E27FC236}">
                  <a16:creationId xmlns:a16="http://schemas.microsoft.com/office/drawing/2014/main" id="{10A55F0A-FA52-40AB-F0A9-08576B7AB13A}"/>
                </a:ext>
              </a:extLst>
            </p:cNvPr>
            <p:cNvPicPr>
              <a:picLocks noChangeAspect="1"/>
            </p:cNvPicPr>
            <p:nvPr/>
          </p:nvPicPr>
          <p:blipFill>
            <a:blip r:embed="rId13"/>
            <a:stretch>
              <a:fillRect/>
            </a:stretch>
          </p:blipFill>
          <p:spPr>
            <a:xfrm>
              <a:off x="5982733" y="1713150"/>
              <a:ext cx="651276" cy="657601"/>
            </a:xfrm>
            <a:prstGeom prst="rect">
              <a:avLst/>
            </a:prstGeom>
          </p:spPr>
        </p:pic>
      </p:grpSp>
      <p:sp>
        <p:nvSpPr>
          <p:cNvPr id="35" name="テキスト ボックス 34">
            <a:extLst>
              <a:ext uri="{FF2B5EF4-FFF2-40B4-BE49-F238E27FC236}">
                <a16:creationId xmlns:a16="http://schemas.microsoft.com/office/drawing/2014/main" id="{AFB2BE8B-60A4-6188-5473-518E499650A6}"/>
              </a:ext>
            </a:extLst>
          </p:cNvPr>
          <p:cNvSpPr txBox="1"/>
          <p:nvPr/>
        </p:nvSpPr>
        <p:spPr>
          <a:xfrm>
            <a:off x="3988337" y="2249700"/>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6" name="テキスト ボックス 35">
            <a:extLst>
              <a:ext uri="{FF2B5EF4-FFF2-40B4-BE49-F238E27FC236}">
                <a16:creationId xmlns:a16="http://schemas.microsoft.com/office/drawing/2014/main" id="{89886090-74E6-9945-BCF9-4C8E2F43F183}"/>
              </a:ext>
            </a:extLst>
          </p:cNvPr>
          <p:cNvSpPr txBox="1"/>
          <p:nvPr/>
        </p:nvSpPr>
        <p:spPr>
          <a:xfrm>
            <a:off x="3988337" y="2460545"/>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37" name="左大かっこ 36">
            <a:extLst>
              <a:ext uri="{FF2B5EF4-FFF2-40B4-BE49-F238E27FC236}">
                <a16:creationId xmlns:a16="http://schemas.microsoft.com/office/drawing/2014/main" id="{3242CBF9-4B04-BE5A-6CE8-FB084B29523F}"/>
              </a:ext>
            </a:extLst>
          </p:cNvPr>
          <p:cNvSpPr/>
          <p:nvPr/>
        </p:nvSpPr>
        <p:spPr>
          <a:xfrm>
            <a:off x="3819130" y="2323402"/>
            <a:ext cx="45719" cy="255407"/>
          </a:xfrm>
          <a:prstGeom prst="leftBracket">
            <a:avLst/>
          </a:prstGeom>
          <a:noFill/>
          <a:ln w="15875">
            <a:solidFill>
              <a:srgbClr val="867C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FED87E09-CC91-DD02-7BC1-4922C4CF58CF}"/>
              </a:ext>
            </a:extLst>
          </p:cNvPr>
          <p:cNvGrpSpPr/>
          <p:nvPr/>
        </p:nvGrpSpPr>
        <p:grpSpPr>
          <a:xfrm>
            <a:off x="625200" y="1785466"/>
            <a:ext cx="1011724" cy="966285"/>
            <a:chOff x="1126908" y="1326383"/>
            <a:chExt cx="781793" cy="746681"/>
          </a:xfrm>
        </p:grpSpPr>
        <p:sp>
          <p:nvSpPr>
            <p:cNvPr id="39" name="円/楕円 184">
              <a:extLst>
                <a:ext uri="{FF2B5EF4-FFF2-40B4-BE49-F238E27FC236}">
                  <a16:creationId xmlns:a16="http://schemas.microsoft.com/office/drawing/2014/main" id="{E07486DE-4E72-2513-DCAF-472B4F1FC44C}"/>
                </a:ext>
              </a:extLst>
            </p:cNvPr>
            <p:cNvSpPr/>
            <p:nvPr/>
          </p:nvSpPr>
          <p:spPr>
            <a:xfrm>
              <a:off x="1201170" y="1372549"/>
              <a:ext cx="658283" cy="658284"/>
            </a:xfrm>
            <a:prstGeom prst="ellipse">
              <a:avLst/>
            </a:prstGeom>
            <a:solidFill>
              <a:srgbClr val="86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0" name="図 39">
              <a:extLst>
                <a:ext uri="{FF2B5EF4-FFF2-40B4-BE49-F238E27FC236}">
                  <a16:creationId xmlns:a16="http://schemas.microsoft.com/office/drawing/2014/main" id="{C28CA989-D1D1-DE0D-2D5F-9030B37A6CBF}"/>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41" name="テキスト ボックス 40">
              <a:extLst>
                <a:ext uri="{FF2B5EF4-FFF2-40B4-BE49-F238E27FC236}">
                  <a16:creationId xmlns:a16="http://schemas.microsoft.com/office/drawing/2014/main" id="{A432AE8F-F858-EC07-1063-118D4E380996}"/>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258E51CB-BAD7-28B0-D720-180E29560DE6}"/>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43" name="テキスト ボックス 42">
              <a:extLst>
                <a:ext uri="{FF2B5EF4-FFF2-40B4-BE49-F238E27FC236}">
                  <a16:creationId xmlns:a16="http://schemas.microsoft.com/office/drawing/2014/main" id="{84EA25F1-44C1-D3DD-F0D6-4D10CAD2667F}"/>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44" name="三角形 43">
              <a:extLst>
                <a:ext uri="{FF2B5EF4-FFF2-40B4-BE49-F238E27FC236}">
                  <a16:creationId xmlns:a16="http://schemas.microsoft.com/office/drawing/2014/main" id="{86891521-4BDF-51F5-6FFF-C49D5F87ED35}"/>
                </a:ext>
              </a:extLst>
            </p:cNvPr>
            <p:cNvSpPr/>
            <p:nvPr/>
          </p:nvSpPr>
          <p:spPr>
            <a:xfrm rot="4139950">
              <a:off x="1749972" y="1537111"/>
              <a:ext cx="153661" cy="163797"/>
            </a:xfrm>
            <a:prstGeom prst="triangle">
              <a:avLst>
                <a:gd name="adj" fmla="val 50310"/>
              </a:avLst>
            </a:prstGeom>
            <a:solidFill>
              <a:srgbClr val="867C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ADF5A7E0-21FA-AB8F-043F-94F4C0E8F894}"/>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46" name="テキスト ボックス 45">
              <a:extLst>
                <a:ext uri="{FF2B5EF4-FFF2-40B4-BE49-F238E27FC236}">
                  <a16:creationId xmlns:a16="http://schemas.microsoft.com/office/drawing/2014/main" id="{E1C9C2A8-5A85-73F8-440E-6EAB3E15FEBF}"/>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47" name="図 46">
              <a:extLst>
                <a:ext uri="{FF2B5EF4-FFF2-40B4-BE49-F238E27FC236}">
                  <a16:creationId xmlns:a16="http://schemas.microsoft.com/office/drawing/2014/main" id="{A55EEF52-EAB3-B62D-1405-E88226B82F1E}"/>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50" name="テキスト ボックス 49">
              <a:extLst>
                <a:ext uri="{FF2B5EF4-FFF2-40B4-BE49-F238E27FC236}">
                  <a16:creationId xmlns:a16="http://schemas.microsoft.com/office/drawing/2014/main" id="{5FC04B52-B1F5-FCB5-3610-F86352596038}"/>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51" name="テキスト ボックス 50">
              <a:extLst>
                <a:ext uri="{FF2B5EF4-FFF2-40B4-BE49-F238E27FC236}">
                  <a16:creationId xmlns:a16="http://schemas.microsoft.com/office/drawing/2014/main" id="{1D9A9956-7D11-0239-8407-6BC3212EECC3}"/>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867CBB"/>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867CBB"/>
                  </a:glow>
                </a:effectLst>
                <a:latin typeface="Meiryo" panose="020B0604030504040204" pitchFamily="34" charset="-128"/>
                <a:ea typeface="Meiryo" panose="020B0604030504040204" pitchFamily="34" charset="-128"/>
              </a:endParaRPr>
            </a:p>
          </p:txBody>
        </p:sp>
        <p:sp>
          <p:nvSpPr>
            <p:cNvPr id="52" name="テキスト ボックス 51">
              <a:extLst>
                <a:ext uri="{FF2B5EF4-FFF2-40B4-BE49-F238E27FC236}">
                  <a16:creationId xmlns:a16="http://schemas.microsoft.com/office/drawing/2014/main" id="{B7339A22-7B99-2BF9-CF19-0571F213CCFA}"/>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53" name="正方形/長方形 52">
            <a:extLst>
              <a:ext uri="{FF2B5EF4-FFF2-40B4-BE49-F238E27FC236}">
                <a16:creationId xmlns:a16="http://schemas.microsoft.com/office/drawing/2014/main" id="{7D8F9115-EFCD-91B5-EA98-8AEE657383D2}"/>
              </a:ext>
            </a:extLst>
          </p:cNvPr>
          <p:cNvSpPr/>
          <p:nvPr/>
        </p:nvSpPr>
        <p:spPr>
          <a:xfrm>
            <a:off x="2421779" y="2560667"/>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5" name="テキスト ボックス 54">
            <a:extLst>
              <a:ext uri="{FF2B5EF4-FFF2-40B4-BE49-F238E27FC236}">
                <a16:creationId xmlns:a16="http://schemas.microsoft.com/office/drawing/2014/main" id="{245CC1B6-596C-FB59-AAF8-6BA465B35DCA}"/>
              </a:ext>
            </a:extLst>
          </p:cNvPr>
          <p:cNvSpPr txBox="1"/>
          <p:nvPr/>
        </p:nvSpPr>
        <p:spPr>
          <a:xfrm>
            <a:off x="1437034" y="2490327"/>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409" name="角丸四角形 204">
            <a:extLst>
              <a:ext uri="{FF2B5EF4-FFF2-40B4-BE49-F238E27FC236}">
                <a16:creationId xmlns:a16="http://schemas.microsoft.com/office/drawing/2014/main" id="{A931799F-3136-234E-75DD-5C30EDBB6629}"/>
              </a:ext>
            </a:extLst>
          </p:cNvPr>
          <p:cNvSpPr/>
          <p:nvPr/>
        </p:nvSpPr>
        <p:spPr>
          <a:xfrm>
            <a:off x="5873959" y="3302769"/>
            <a:ext cx="1384133" cy="2487513"/>
          </a:xfrm>
          <a:prstGeom prst="roundRect">
            <a:avLst>
              <a:gd name="adj" fmla="val 4705"/>
            </a:avLst>
          </a:prstGeom>
          <a:solidFill>
            <a:srgbClr val="867CBB"/>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411" name="角丸四角形 204">
            <a:extLst>
              <a:ext uri="{FF2B5EF4-FFF2-40B4-BE49-F238E27FC236}">
                <a16:creationId xmlns:a16="http://schemas.microsoft.com/office/drawing/2014/main" id="{C83A0A15-12A1-08BC-0482-D3DC150148FC}"/>
              </a:ext>
            </a:extLst>
          </p:cNvPr>
          <p:cNvSpPr/>
          <p:nvPr/>
        </p:nvSpPr>
        <p:spPr>
          <a:xfrm>
            <a:off x="7509933" y="3159143"/>
            <a:ext cx="2143945" cy="2633121"/>
          </a:xfrm>
          <a:prstGeom prst="roundRect">
            <a:avLst>
              <a:gd name="adj" fmla="val 4415"/>
            </a:avLst>
          </a:prstGeom>
          <a:solidFill>
            <a:srgbClr val="DAE3F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412" name="角丸四角形 8">
            <a:extLst>
              <a:ext uri="{FF2B5EF4-FFF2-40B4-BE49-F238E27FC236}">
                <a16:creationId xmlns:a16="http://schemas.microsoft.com/office/drawing/2014/main" id="{266A0043-0F25-FD67-D8BC-FFE606965BDE}"/>
              </a:ext>
            </a:extLst>
          </p:cNvPr>
          <p:cNvSpPr/>
          <p:nvPr/>
        </p:nvSpPr>
        <p:spPr>
          <a:xfrm>
            <a:off x="7680352" y="3668240"/>
            <a:ext cx="43206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角丸四角形 298">
            <a:extLst>
              <a:ext uri="{FF2B5EF4-FFF2-40B4-BE49-F238E27FC236}">
                <a16:creationId xmlns:a16="http://schemas.microsoft.com/office/drawing/2014/main" id="{CB2600F2-2EC4-CE01-7CC8-FEB4DD363621}"/>
              </a:ext>
            </a:extLst>
          </p:cNvPr>
          <p:cNvSpPr/>
          <p:nvPr/>
        </p:nvSpPr>
        <p:spPr>
          <a:xfrm>
            <a:off x="8527845" y="3668240"/>
            <a:ext cx="1018196" cy="43206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台形 413">
            <a:extLst>
              <a:ext uri="{FF2B5EF4-FFF2-40B4-BE49-F238E27FC236}">
                <a16:creationId xmlns:a16="http://schemas.microsoft.com/office/drawing/2014/main" id="{6E6329A4-BFD9-F2DC-BC26-728003A80E3E}"/>
              </a:ext>
            </a:extLst>
          </p:cNvPr>
          <p:cNvSpPr/>
          <p:nvPr/>
        </p:nvSpPr>
        <p:spPr>
          <a:xfrm rot="10800000">
            <a:off x="7582631" y="3165777"/>
            <a:ext cx="2021251" cy="324000"/>
          </a:xfrm>
          <a:prstGeom prst="trapezoid">
            <a:avLst/>
          </a:prstGeom>
          <a:solidFill>
            <a:srgbClr val="867CBB"/>
          </a:solidFill>
          <a:ln w="57150" cap="rnd">
            <a:solidFill>
              <a:srgbClr val="867CB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テキスト ボックス 414">
            <a:extLst>
              <a:ext uri="{FF2B5EF4-FFF2-40B4-BE49-F238E27FC236}">
                <a16:creationId xmlns:a16="http://schemas.microsoft.com/office/drawing/2014/main" id="{2ADFAE27-623A-C941-4550-BAEC46C23DCA}"/>
              </a:ext>
            </a:extLst>
          </p:cNvPr>
          <p:cNvSpPr txBox="1"/>
          <p:nvPr/>
        </p:nvSpPr>
        <p:spPr>
          <a:xfrm>
            <a:off x="7627143" y="3186931"/>
            <a:ext cx="1980066" cy="369332"/>
          </a:xfrm>
          <a:prstGeom prst="rect">
            <a:avLst/>
          </a:prstGeom>
          <a:noFill/>
        </p:spPr>
        <p:txBody>
          <a:bodyPr wrap="square" rtlCol="0">
            <a:spAutoFit/>
          </a:bodyPr>
          <a:lstStyle/>
          <a:p>
            <a:pPr algn="ctr"/>
            <a:r>
              <a:rPr lang="en-US" altLang="ja-JP" b="1" dirty="0" err="1">
                <a:solidFill>
                  <a:schemeClr val="bg1"/>
                </a:solidFill>
                <a:latin typeface="Meiryo" charset="-128"/>
                <a:ea typeface="Meiryo" charset="-128"/>
                <a:cs typeface="Meiryo" charset="-128"/>
              </a:rPr>
              <a:t>TVer</a:t>
            </a:r>
            <a:r>
              <a:rPr lang="ja-JP" altLang="en-US" sz="600" b="1">
                <a:solidFill>
                  <a:schemeClr val="bg1"/>
                </a:solidFill>
                <a:latin typeface="Meiryo" charset="-128"/>
                <a:ea typeface="Meiryo" charset="-128"/>
                <a:cs typeface="Meiryo" charset="-128"/>
              </a:rPr>
              <a:t>（放送各局の番組ネットサービス）</a:t>
            </a:r>
            <a:endParaRPr lang="en-US" altLang="ja-JP" b="1" dirty="0">
              <a:solidFill>
                <a:schemeClr val="bg1"/>
              </a:solidFill>
              <a:latin typeface="Meiryo" charset="-128"/>
              <a:ea typeface="Meiryo" charset="-128"/>
              <a:cs typeface="Meiryo" charset="-128"/>
            </a:endParaRPr>
          </a:p>
        </p:txBody>
      </p:sp>
      <p:sp>
        <p:nvSpPr>
          <p:cNvPr id="416" name="正方形/長方形 415">
            <a:extLst>
              <a:ext uri="{FF2B5EF4-FFF2-40B4-BE49-F238E27FC236}">
                <a16:creationId xmlns:a16="http://schemas.microsoft.com/office/drawing/2014/main" id="{DDFDB868-D119-84E8-5900-4D5DC9B77679}"/>
              </a:ext>
            </a:extLst>
          </p:cNvPr>
          <p:cNvSpPr/>
          <p:nvPr/>
        </p:nvSpPr>
        <p:spPr>
          <a:xfrm>
            <a:off x="7638286" y="4113739"/>
            <a:ext cx="1890261" cy="216213"/>
          </a:xfrm>
          <a:prstGeom prst="rect">
            <a:avLst/>
          </a:prstGeom>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ネット配信中の番組に動画広告を掲載可能</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417" name="図形グループ 34">
            <a:extLst>
              <a:ext uri="{FF2B5EF4-FFF2-40B4-BE49-F238E27FC236}">
                <a16:creationId xmlns:a16="http://schemas.microsoft.com/office/drawing/2014/main" id="{571505FE-C5C7-CF82-5FE8-6FF1D95D8BF0}"/>
              </a:ext>
            </a:extLst>
          </p:cNvPr>
          <p:cNvGrpSpPr/>
          <p:nvPr/>
        </p:nvGrpSpPr>
        <p:grpSpPr>
          <a:xfrm>
            <a:off x="8233143" y="3842058"/>
            <a:ext cx="156295" cy="156295"/>
            <a:chOff x="7945952" y="2862777"/>
            <a:chExt cx="576064" cy="576064"/>
          </a:xfrm>
        </p:grpSpPr>
        <p:sp>
          <p:nvSpPr>
            <p:cNvPr id="538" name="正方形/長方形 537">
              <a:extLst>
                <a:ext uri="{FF2B5EF4-FFF2-40B4-BE49-F238E27FC236}">
                  <a16:creationId xmlns:a16="http://schemas.microsoft.com/office/drawing/2014/main" id="{A0948B62-A2AB-44D4-0C68-DD8F66ABF817}"/>
                </a:ext>
              </a:extLst>
            </p:cNvPr>
            <p:cNvSpPr/>
            <p:nvPr/>
          </p:nvSpPr>
          <p:spPr>
            <a:xfrm rot="5400000">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9" name="正方形/長方形 538">
              <a:extLst>
                <a:ext uri="{FF2B5EF4-FFF2-40B4-BE49-F238E27FC236}">
                  <a16:creationId xmlns:a16="http://schemas.microsoft.com/office/drawing/2014/main" id="{E81F62C8-6BCC-B89E-6204-1A15C26A9C16}"/>
                </a:ext>
              </a:extLst>
            </p:cNvPr>
            <p:cNvSpPr/>
            <p:nvPr/>
          </p:nvSpPr>
          <p:spPr>
            <a:xfrm>
              <a:off x="7945952" y="3089225"/>
              <a:ext cx="576064" cy="123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18" name="三角形 156">
            <a:extLst>
              <a:ext uri="{FF2B5EF4-FFF2-40B4-BE49-F238E27FC236}">
                <a16:creationId xmlns:a16="http://schemas.microsoft.com/office/drawing/2014/main" id="{55783847-61C8-99F3-B4D5-EBD7242FC8AE}"/>
              </a:ext>
            </a:extLst>
          </p:cNvPr>
          <p:cNvSpPr/>
          <p:nvPr/>
        </p:nvSpPr>
        <p:spPr>
          <a:xfrm rot="10800000">
            <a:off x="8470035" y="4312992"/>
            <a:ext cx="216655" cy="55483"/>
          </a:xfrm>
          <a:prstGeom prst="triangle">
            <a:avLst/>
          </a:prstGeom>
          <a:solidFill>
            <a:srgbClr val="9B9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9" name="角丸四角形 351">
            <a:extLst>
              <a:ext uri="{FF2B5EF4-FFF2-40B4-BE49-F238E27FC236}">
                <a16:creationId xmlns:a16="http://schemas.microsoft.com/office/drawing/2014/main" id="{6C114ED7-9E65-F78A-9F78-7A40A5EE8C75}"/>
              </a:ext>
            </a:extLst>
          </p:cNvPr>
          <p:cNvSpPr/>
          <p:nvPr/>
        </p:nvSpPr>
        <p:spPr>
          <a:xfrm>
            <a:off x="7609562" y="4456748"/>
            <a:ext cx="1957960" cy="646136"/>
          </a:xfrm>
          <a:prstGeom prst="roundRect">
            <a:avLst>
              <a:gd name="adj" fmla="val 6691"/>
            </a:avLst>
          </a:prstGeom>
          <a:solidFill>
            <a:srgbClr val="DAE3F3"/>
          </a:solidFill>
          <a:ln w="12700">
            <a:solidFill>
              <a:srgbClr val="867C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0" name="角丸四角形 352">
            <a:extLst>
              <a:ext uri="{FF2B5EF4-FFF2-40B4-BE49-F238E27FC236}">
                <a16:creationId xmlns:a16="http://schemas.microsoft.com/office/drawing/2014/main" id="{75D1CF8A-7103-7CBA-C565-994756E3DDAB}"/>
              </a:ext>
            </a:extLst>
          </p:cNvPr>
          <p:cNvSpPr/>
          <p:nvPr/>
        </p:nvSpPr>
        <p:spPr>
          <a:xfrm>
            <a:off x="8229562" y="4412364"/>
            <a:ext cx="681211" cy="101691"/>
          </a:xfrm>
          <a:prstGeom prst="roundRect">
            <a:avLst>
              <a:gd name="adj" fmla="val 50000"/>
            </a:avLst>
          </a:prstGeom>
          <a:solidFill>
            <a:srgbClr val="867CBB"/>
          </a:solidFill>
          <a:ln w="9525">
            <a:solidFill>
              <a:srgbClr val="867C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1" name="正方形/長方形 420">
            <a:extLst>
              <a:ext uri="{FF2B5EF4-FFF2-40B4-BE49-F238E27FC236}">
                <a16:creationId xmlns:a16="http://schemas.microsoft.com/office/drawing/2014/main" id="{698B640E-BFFD-B2D7-1926-35641319D000}"/>
              </a:ext>
            </a:extLst>
          </p:cNvPr>
          <p:cNvSpPr/>
          <p:nvPr/>
        </p:nvSpPr>
        <p:spPr>
          <a:xfrm>
            <a:off x="8340376" y="4390168"/>
            <a:ext cx="441146" cy="180819"/>
          </a:xfrm>
          <a:prstGeom prst="rect">
            <a:avLst/>
          </a:prstGeom>
          <a:noFill/>
        </p:spPr>
        <p:txBody>
          <a:bodyPr wrap="none">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配信条件</a:t>
            </a:r>
            <a:endParaRPr kumimoji="1" lang="en-US" altLang="ja-JP" sz="12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422" name="角丸四角形 378">
            <a:extLst>
              <a:ext uri="{FF2B5EF4-FFF2-40B4-BE49-F238E27FC236}">
                <a16:creationId xmlns:a16="http://schemas.microsoft.com/office/drawing/2014/main" id="{BD15E1AB-7BE1-BCCA-5B27-A956688E3C95}"/>
              </a:ext>
            </a:extLst>
          </p:cNvPr>
          <p:cNvSpPr/>
          <p:nvPr/>
        </p:nvSpPr>
        <p:spPr>
          <a:xfrm>
            <a:off x="7727578" y="4551240"/>
            <a:ext cx="1689202" cy="147052"/>
          </a:xfrm>
          <a:prstGeom prst="roundRect">
            <a:avLst>
              <a:gd name="adj" fmla="val 26644"/>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3" name="角丸四角形 380">
            <a:extLst>
              <a:ext uri="{FF2B5EF4-FFF2-40B4-BE49-F238E27FC236}">
                <a16:creationId xmlns:a16="http://schemas.microsoft.com/office/drawing/2014/main" id="{D787DE7E-B8DC-0916-9E07-C5BB8C2ECA85}"/>
              </a:ext>
            </a:extLst>
          </p:cNvPr>
          <p:cNvSpPr/>
          <p:nvPr/>
        </p:nvSpPr>
        <p:spPr>
          <a:xfrm>
            <a:off x="7727578" y="4729630"/>
            <a:ext cx="1689202" cy="147052"/>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4" name="Text Box 11">
            <a:extLst>
              <a:ext uri="{FF2B5EF4-FFF2-40B4-BE49-F238E27FC236}">
                <a16:creationId xmlns:a16="http://schemas.microsoft.com/office/drawing/2014/main" id="{1CEF3E21-2246-1E22-5FDA-C9897D5E5384}"/>
              </a:ext>
            </a:extLst>
          </p:cNvPr>
          <p:cNvSpPr txBox="1">
            <a:spLocks noChangeArrowheads="1"/>
          </p:cNvSpPr>
          <p:nvPr/>
        </p:nvSpPr>
        <p:spPr bwMode="auto">
          <a:xfrm>
            <a:off x="8086649" y="4750563"/>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 全国の</a:t>
            </a:r>
            <a:r>
              <a:rPr kumimoji="1" lang="en-US" altLang="ja-JP"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47</a:t>
            </a:r>
            <a:r>
              <a:rPr kumimoji="1" lang="ja-JP" altLang="en-US"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都道府県</a:t>
            </a:r>
            <a:r>
              <a:rPr kumimoji="1" lang="ja-JP" altLang="en-US" sz="500" b="1"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rPr>
              <a:t>で自由設定</a:t>
            </a:r>
            <a:endParaRPr kumimoji="1" lang="en-US" altLang="ja-JP" sz="600" b="0" i="0" u="none" strike="noStrike" kern="1200" cap="none" spc="0" normalizeH="0" baseline="0" noProof="0" dirty="0">
              <a:ln>
                <a:noFill/>
              </a:ln>
              <a:effectLst/>
              <a:uLnTx/>
              <a:uFillTx/>
              <a:latin typeface="メイリオ" pitchFamily="50" charset="-128"/>
              <a:ea typeface="メイリオ" pitchFamily="50" charset="-128"/>
              <a:cs typeface="メイリオ" pitchFamily="50" charset="-128"/>
            </a:endParaRPr>
          </a:p>
        </p:txBody>
      </p:sp>
      <p:sp>
        <p:nvSpPr>
          <p:cNvPr id="425" name="角丸四角形 398">
            <a:extLst>
              <a:ext uri="{FF2B5EF4-FFF2-40B4-BE49-F238E27FC236}">
                <a16:creationId xmlns:a16="http://schemas.microsoft.com/office/drawing/2014/main" id="{C2B4051E-2F1B-DC83-967B-15C4086E0CCE}"/>
              </a:ext>
            </a:extLst>
          </p:cNvPr>
          <p:cNvSpPr/>
          <p:nvPr/>
        </p:nvSpPr>
        <p:spPr>
          <a:xfrm>
            <a:off x="7728411" y="4729360"/>
            <a:ext cx="313068" cy="147052"/>
          </a:xfrm>
          <a:prstGeom prst="roundRect">
            <a:avLst>
              <a:gd name="adj" fmla="val 26424"/>
            </a:avLst>
          </a:prstGeom>
          <a:solidFill>
            <a:srgbClr val="867CBB"/>
          </a:solidFill>
          <a:ln w="9525">
            <a:solidFill>
              <a:srgbClr val="867C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エリア</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426" name="角丸四角形 399">
            <a:extLst>
              <a:ext uri="{FF2B5EF4-FFF2-40B4-BE49-F238E27FC236}">
                <a16:creationId xmlns:a16="http://schemas.microsoft.com/office/drawing/2014/main" id="{85093DB3-3FB8-2EF1-6AF8-FA5C3BD9168C}"/>
              </a:ext>
            </a:extLst>
          </p:cNvPr>
          <p:cNvSpPr/>
          <p:nvPr/>
        </p:nvSpPr>
        <p:spPr>
          <a:xfrm>
            <a:off x="7728413" y="4550971"/>
            <a:ext cx="313068" cy="147052"/>
          </a:xfrm>
          <a:prstGeom prst="roundRect">
            <a:avLst>
              <a:gd name="adj" fmla="val 25766"/>
            </a:avLst>
          </a:prstGeom>
          <a:solidFill>
            <a:srgbClr val="867CBB"/>
          </a:solidFill>
          <a:ln w="9525">
            <a:solidFill>
              <a:srgbClr val="867C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期間</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427" name="Text Box 11">
            <a:extLst>
              <a:ext uri="{FF2B5EF4-FFF2-40B4-BE49-F238E27FC236}">
                <a16:creationId xmlns:a16="http://schemas.microsoft.com/office/drawing/2014/main" id="{5665D0BF-50C4-0CEF-D135-CAECD037079D}"/>
              </a:ext>
            </a:extLst>
          </p:cNvPr>
          <p:cNvSpPr txBox="1">
            <a:spLocks noChangeArrowheads="1"/>
          </p:cNvSpPr>
          <p:nvPr/>
        </p:nvSpPr>
        <p:spPr bwMode="auto">
          <a:xfrm>
            <a:off x="8149501" y="4571953"/>
            <a:ext cx="1156642"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週間～</a:t>
            </a:r>
            <a:r>
              <a:rPr kumimoji="1" lang="en-US" altLang="ja-JP"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1</a:t>
            </a:r>
            <a:r>
              <a:rPr kumimoji="1" lang="ja-JP" altLang="en-US"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ヶ月</a:t>
            </a:r>
            <a:r>
              <a:rPr kumimoji="1" lang="ja-JP" altLang="en-US"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で自由設定</a:t>
            </a:r>
            <a:endParaRPr kumimoji="1" lang="en-US" altLang="ja-JP" sz="5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428" name="グループ化 427">
            <a:extLst>
              <a:ext uri="{FF2B5EF4-FFF2-40B4-BE49-F238E27FC236}">
                <a16:creationId xmlns:a16="http://schemas.microsoft.com/office/drawing/2014/main" id="{EFCD9901-9066-CBDB-C747-AF73A19A08E1}"/>
              </a:ext>
            </a:extLst>
          </p:cNvPr>
          <p:cNvGrpSpPr/>
          <p:nvPr/>
        </p:nvGrpSpPr>
        <p:grpSpPr>
          <a:xfrm>
            <a:off x="7760423" y="5459171"/>
            <a:ext cx="1759335" cy="153889"/>
            <a:chOff x="7115634" y="4704981"/>
            <a:chExt cx="2350623" cy="228699"/>
          </a:xfrm>
        </p:grpSpPr>
        <p:pic>
          <p:nvPicPr>
            <p:cNvPr id="536" name="Google Shape;23;p17" descr="freakout_color2.png">
              <a:extLst>
                <a:ext uri="{FF2B5EF4-FFF2-40B4-BE49-F238E27FC236}">
                  <a16:creationId xmlns:a16="http://schemas.microsoft.com/office/drawing/2014/main" id="{152F2F79-5C0F-F4D3-907C-656300B8AABD}"/>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15634" y="4721477"/>
              <a:ext cx="435453" cy="113218"/>
            </a:xfrm>
            <a:prstGeom prst="rect">
              <a:avLst/>
            </a:prstGeom>
            <a:noFill/>
            <a:ln>
              <a:noFill/>
            </a:ln>
          </p:spPr>
        </p:pic>
        <p:sp>
          <p:nvSpPr>
            <p:cNvPr id="537" name="テキスト ボックス 536">
              <a:extLst>
                <a:ext uri="{FF2B5EF4-FFF2-40B4-BE49-F238E27FC236}">
                  <a16:creationId xmlns:a16="http://schemas.microsoft.com/office/drawing/2014/main" id="{B29C0AF5-F4F5-57A4-26FA-7347BB3BC146}"/>
                </a:ext>
              </a:extLst>
            </p:cNvPr>
            <p:cNvSpPr txBox="1"/>
            <p:nvPr/>
          </p:nvSpPr>
          <p:spPr>
            <a:xfrm>
              <a:off x="7516834" y="4704981"/>
              <a:ext cx="1949423" cy="2286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配信システムは「</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Red</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TVer</a:t>
              </a:r>
              <a:r>
                <a:rPr kumimoji="1" lang="en-US" altLang="ja-JP"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PMP</a:t>
              </a:r>
              <a:r>
                <a:rPr kumimoji="1" lang="ja-JP" altLang="en-US" sz="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」を使用しています。</a:t>
              </a:r>
            </a:p>
          </p:txBody>
        </p:sp>
      </p:grpSp>
      <p:sp>
        <p:nvSpPr>
          <p:cNvPr id="429" name="角丸四角形 380">
            <a:extLst>
              <a:ext uri="{FF2B5EF4-FFF2-40B4-BE49-F238E27FC236}">
                <a16:creationId xmlns:a16="http://schemas.microsoft.com/office/drawing/2014/main" id="{C471E072-48AC-FF3C-DD51-52CDD42E436F}"/>
              </a:ext>
            </a:extLst>
          </p:cNvPr>
          <p:cNvSpPr/>
          <p:nvPr/>
        </p:nvSpPr>
        <p:spPr>
          <a:xfrm>
            <a:off x="7729360" y="4910438"/>
            <a:ext cx="1689202" cy="147052"/>
          </a:xfrm>
          <a:prstGeom prst="roundRect">
            <a:avLst>
              <a:gd name="adj" fmla="val 2380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0" name="Text Box 11">
            <a:extLst>
              <a:ext uri="{FF2B5EF4-FFF2-40B4-BE49-F238E27FC236}">
                <a16:creationId xmlns:a16="http://schemas.microsoft.com/office/drawing/2014/main" id="{A612AED7-B485-F1F2-3D59-54DB739E5D53}"/>
              </a:ext>
            </a:extLst>
          </p:cNvPr>
          <p:cNvSpPr txBox="1">
            <a:spLocks noChangeArrowheads="1"/>
          </p:cNvSpPr>
          <p:nvPr/>
        </p:nvSpPr>
        <p:spPr bwMode="auto">
          <a:xfrm>
            <a:off x="8086649" y="4928967"/>
            <a:ext cx="1282346"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15</a:t>
            </a:r>
            <a:r>
              <a:rPr kumimoji="1" lang="ja-JP" altLang="en-US" sz="600" b="1"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rPr>
              <a:t>秒</a:t>
            </a:r>
            <a:endParaRPr kumimoji="1" lang="en-US" altLang="ja-JP" sz="600" b="0" i="0" u="none" strike="noStrike" kern="1200" cap="none" spc="0" normalizeH="0" baseline="0" noProof="0" dirty="0">
              <a:ln>
                <a:noFill/>
              </a:ln>
              <a:solidFill>
                <a:srgbClr val="867CBB"/>
              </a:solidFill>
              <a:effectLst/>
              <a:uLnTx/>
              <a:uFillTx/>
              <a:latin typeface="メイリオ" pitchFamily="50" charset="-128"/>
              <a:ea typeface="メイリオ" pitchFamily="50" charset="-128"/>
              <a:cs typeface="メイリオ" pitchFamily="50" charset="-128"/>
            </a:endParaRPr>
          </a:p>
        </p:txBody>
      </p:sp>
      <p:sp>
        <p:nvSpPr>
          <p:cNvPr id="431" name="角丸四角形 398">
            <a:extLst>
              <a:ext uri="{FF2B5EF4-FFF2-40B4-BE49-F238E27FC236}">
                <a16:creationId xmlns:a16="http://schemas.microsoft.com/office/drawing/2014/main" id="{318A139F-6B4D-6A10-FEED-53F04C9AC597}"/>
              </a:ext>
            </a:extLst>
          </p:cNvPr>
          <p:cNvSpPr/>
          <p:nvPr/>
        </p:nvSpPr>
        <p:spPr>
          <a:xfrm>
            <a:off x="7730193" y="4910168"/>
            <a:ext cx="313068" cy="147052"/>
          </a:xfrm>
          <a:prstGeom prst="roundRect">
            <a:avLst>
              <a:gd name="adj" fmla="val 26424"/>
            </a:avLst>
          </a:prstGeom>
          <a:solidFill>
            <a:srgbClr val="867CBB"/>
          </a:solidFill>
          <a:ln w="9525">
            <a:solidFill>
              <a:srgbClr val="867C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marL="0" marR="0" lvl="0" indent="0" algn="ctr" defTabSz="913972" rtl="0" eaLnBrk="1" fontAlgn="auto" latinLnBrk="0" hangingPunct="1">
              <a:lnSpc>
                <a:spcPct val="11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CM</a:t>
            </a:r>
            <a:r>
              <a:rPr kumimoji="1" lang="ja-JP" altLang="en-US"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秒数</a:t>
            </a:r>
            <a:endParaRPr kumimoji="1" lang="en-US" altLang="ja-JP" sz="5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grpSp>
        <p:nvGrpSpPr>
          <p:cNvPr id="432" name="グループ化 431">
            <a:extLst>
              <a:ext uri="{FF2B5EF4-FFF2-40B4-BE49-F238E27FC236}">
                <a16:creationId xmlns:a16="http://schemas.microsoft.com/office/drawing/2014/main" id="{17E043D5-5439-8345-A072-7FF0398AF0C7}"/>
              </a:ext>
            </a:extLst>
          </p:cNvPr>
          <p:cNvGrpSpPr/>
          <p:nvPr/>
        </p:nvGrpSpPr>
        <p:grpSpPr>
          <a:xfrm>
            <a:off x="7715684" y="5146497"/>
            <a:ext cx="1733963" cy="365054"/>
            <a:chOff x="7544250" y="5146497"/>
            <a:chExt cx="1733963" cy="365054"/>
          </a:xfrm>
        </p:grpSpPr>
        <p:sp>
          <p:nvSpPr>
            <p:cNvPr id="532" name="正方形/長方形 531">
              <a:extLst>
                <a:ext uri="{FF2B5EF4-FFF2-40B4-BE49-F238E27FC236}">
                  <a16:creationId xmlns:a16="http://schemas.microsoft.com/office/drawing/2014/main" id="{C40E7283-4B0C-61CF-774D-736E8E05C669}"/>
                </a:ext>
              </a:extLst>
            </p:cNvPr>
            <p:cNvSpPr/>
            <p:nvPr/>
          </p:nvSpPr>
          <p:spPr>
            <a:xfrm>
              <a:off x="7544250" y="5174177"/>
              <a:ext cx="540534" cy="2923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charset="-128"/>
                  <a:ea typeface="Meiryo" charset="-128"/>
                  <a:cs typeface="Meiryo" charset="-128"/>
                </a:rPr>
                <a:t>掲載数</a:t>
              </a:r>
              <a:endParaRPr kumimoji="1" lang="en-US" altLang="ja-JP" sz="8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uLnTx/>
                  <a:uFillTx/>
                  <a:latin typeface="Meiryo" charset="-128"/>
                  <a:ea typeface="Meiryo" charset="-128"/>
                  <a:cs typeface="Meiryo" charset="-128"/>
                </a:rPr>
                <a:t>（</a:t>
              </a:r>
              <a:r>
                <a:rPr kumimoji="1" lang="en-US" altLang="ja-JP" sz="500" b="1" i="0" u="none" strike="noStrike" kern="1200" cap="none" spc="0" normalizeH="0" baseline="0" noProof="0" dirty="0">
                  <a:ln>
                    <a:noFill/>
                  </a:ln>
                  <a:solidFill>
                    <a:prstClr val="white"/>
                  </a:solidFill>
                  <a:effectLst/>
                  <a:uLnTx/>
                  <a:uFillTx/>
                  <a:latin typeface="Meiryo" charset="-128"/>
                  <a:ea typeface="Meiryo" charset="-128"/>
                  <a:cs typeface="Meiryo" charset="-128"/>
                </a:rPr>
                <a:t>imps</a:t>
              </a:r>
              <a:r>
                <a:rPr kumimoji="1" lang="ja-JP" altLang="en-US" sz="500" b="1" i="0" u="none" strike="noStrike" kern="1200" cap="none" spc="0" normalizeH="0" baseline="0" noProof="0" dirty="0">
                  <a:ln>
                    <a:noFill/>
                  </a:ln>
                  <a:solidFill>
                    <a:prstClr val="white"/>
                  </a:solidFill>
                  <a:effectLst/>
                  <a:uLnTx/>
                  <a:uFillTx/>
                  <a:latin typeface="Meiryo" charset="-128"/>
                  <a:ea typeface="Meiryo" charset="-128"/>
                  <a:cs typeface="Meiryo" charset="-128"/>
                </a:rPr>
                <a:t>数）</a:t>
              </a:r>
              <a:endParaRPr kumimoji="1" lang="en-US" altLang="ja-JP" sz="5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533" name="正方形/長方形 532">
              <a:extLst>
                <a:ext uri="{FF2B5EF4-FFF2-40B4-BE49-F238E27FC236}">
                  <a16:creationId xmlns:a16="http://schemas.microsoft.com/office/drawing/2014/main" id="{8CA6D1D8-8590-EFDD-5852-24BB6A29A054}"/>
                </a:ext>
              </a:extLst>
            </p:cNvPr>
            <p:cNvSpPr/>
            <p:nvPr/>
          </p:nvSpPr>
          <p:spPr>
            <a:xfrm>
              <a:off x="7544251" y="5190219"/>
              <a:ext cx="540533" cy="2923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latin typeface="Meiryo" charset="-128"/>
                  <a:ea typeface="Meiryo" charset="-128"/>
                  <a:cs typeface="Meiryo" charset="-128"/>
                </a:rPr>
                <a:t>配信</a:t>
              </a:r>
              <a:r>
                <a:rPr kumimoji="1" lang="ja-JP" altLang="en-US" sz="800" b="1" i="0" u="none" strike="noStrike" kern="1200" cap="none" spc="0" normalizeH="0" baseline="0" noProof="0" dirty="0">
                  <a:ln>
                    <a:noFill/>
                  </a:ln>
                  <a:effectLst/>
                  <a:uLnTx/>
                  <a:uFillTx/>
                  <a:latin typeface="Meiryo" charset="-128"/>
                  <a:ea typeface="Meiryo" charset="-128"/>
                  <a:cs typeface="Meiryo" charset="-128"/>
                </a:rPr>
                <a:t>数</a:t>
              </a:r>
              <a:endParaRPr kumimoji="1" lang="en-US" altLang="ja-JP" sz="800" b="1" i="0" u="none" strike="noStrike" kern="1200" cap="none" spc="0" normalizeH="0" baseline="0" noProof="0" dirty="0">
                <a:ln>
                  <a:noFill/>
                </a:ln>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effectLst/>
                  <a:uLnTx/>
                  <a:uFillTx/>
                  <a:latin typeface="Meiryo" charset="-128"/>
                  <a:ea typeface="Meiryo" charset="-128"/>
                  <a:cs typeface="Meiryo" charset="-128"/>
                </a:rPr>
                <a:t>（</a:t>
              </a:r>
              <a:r>
                <a:rPr kumimoji="1" lang="en-US" altLang="ja-JP" sz="500" b="1" i="0" u="none" strike="noStrike" kern="1200" cap="none" spc="0" normalizeH="0" baseline="0" noProof="0" dirty="0">
                  <a:ln>
                    <a:noFill/>
                  </a:ln>
                  <a:effectLst/>
                  <a:uLnTx/>
                  <a:uFillTx/>
                  <a:latin typeface="Meiryo" charset="-128"/>
                  <a:ea typeface="Meiryo" charset="-128"/>
                  <a:cs typeface="Meiryo" charset="-128"/>
                </a:rPr>
                <a:t>imps</a:t>
              </a:r>
              <a:r>
                <a:rPr kumimoji="1" lang="ja-JP" altLang="en-US" sz="500" b="1" i="0" u="none" strike="noStrike" kern="1200" cap="none" spc="0" normalizeH="0" baseline="0" noProof="0" dirty="0">
                  <a:ln>
                    <a:noFill/>
                  </a:ln>
                  <a:effectLst/>
                  <a:uLnTx/>
                  <a:uFillTx/>
                  <a:latin typeface="Meiryo" charset="-128"/>
                  <a:ea typeface="Meiryo" charset="-128"/>
                  <a:cs typeface="Meiryo" charset="-128"/>
                </a:rPr>
                <a:t>数）</a:t>
              </a:r>
              <a:endParaRPr kumimoji="1" lang="en-US" altLang="ja-JP" sz="500" b="1" i="0" u="none" strike="noStrike" kern="1200" cap="none" spc="0" normalizeH="0" baseline="0" noProof="0" dirty="0">
                <a:ln>
                  <a:noFill/>
                </a:ln>
                <a:effectLst/>
                <a:uLnTx/>
                <a:uFillTx/>
                <a:latin typeface="Meiryo" charset="-128"/>
                <a:ea typeface="Meiryo" charset="-128"/>
                <a:cs typeface="Meiryo" charset="-128"/>
              </a:endParaRPr>
            </a:p>
          </p:txBody>
        </p:sp>
        <p:sp>
          <p:nvSpPr>
            <p:cNvPr id="534" name="正方形/長方形 533">
              <a:extLst>
                <a:ext uri="{FF2B5EF4-FFF2-40B4-BE49-F238E27FC236}">
                  <a16:creationId xmlns:a16="http://schemas.microsoft.com/office/drawing/2014/main" id="{B6A33ECD-B7D8-9608-05B8-CE1834AD817A}"/>
                </a:ext>
              </a:extLst>
            </p:cNvPr>
            <p:cNvSpPr/>
            <p:nvPr/>
          </p:nvSpPr>
          <p:spPr>
            <a:xfrm>
              <a:off x="7983372" y="5146497"/>
              <a:ext cx="128592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charset="-128"/>
                  <a:ea typeface="Meiryo" charset="-128"/>
                  <a:cs typeface="Meiryo" charset="-128"/>
                </a:rPr>
                <a:t>166</a:t>
              </a:r>
              <a:r>
                <a:rPr kumimoji="1" lang="en-US" altLang="ja-JP" sz="1200" b="1" i="0" u="none" strike="noStrike" kern="1200" cap="none" spc="0" normalizeH="0" baseline="0" noProof="0" dirty="0">
                  <a:ln>
                    <a:noFill/>
                  </a:ln>
                  <a:effectLst/>
                  <a:uLnTx/>
                  <a:uFillTx/>
                  <a:latin typeface="Meiryo" charset="-128"/>
                  <a:ea typeface="Meiryo" charset="-128"/>
                  <a:cs typeface="Meiryo" charset="-128"/>
                </a:rPr>
                <a:t>,000</a:t>
              </a:r>
              <a:r>
                <a:rPr kumimoji="1" lang="ja-JP" altLang="en-US" sz="1200" b="1" i="0" u="none" strike="noStrike" kern="1200" cap="none" spc="0" normalizeH="0" baseline="0" noProof="0" dirty="0">
                  <a:ln>
                    <a:noFill/>
                  </a:ln>
                  <a:effectLst/>
                  <a:uLnTx/>
                  <a:uFillTx/>
                  <a:latin typeface="Meiryo" charset="-128"/>
                  <a:ea typeface="Meiryo" charset="-128"/>
                  <a:cs typeface="Meiryo" charset="-128"/>
                </a:rPr>
                <a:t>回</a:t>
              </a:r>
              <a:r>
                <a:rPr kumimoji="1" lang="ja-JP" altLang="en-US" sz="1050" b="1" i="0" u="none" strike="noStrike" kern="1200" cap="none" spc="0" normalizeH="0" baseline="0" noProof="0" dirty="0">
                  <a:ln>
                    <a:noFill/>
                  </a:ln>
                  <a:effectLst/>
                  <a:uLnTx/>
                  <a:uFillTx/>
                  <a:latin typeface="Meiryo" charset="-128"/>
                  <a:ea typeface="Meiryo" charset="-128"/>
                  <a:cs typeface="Meiryo" charset="-128"/>
                </a:rPr>
                <a:t>想定</a:t>
              </a:r>
              <a:endParaRPr kumimoji="1" lang="ja-JP" altLang="en-US" sz="1200" b="1" i="0" u="none" strike="noStrike" kern="1200" cap="none" spc="0" normalizeH="0" baseline="0" noProof="0" dirty="0">
                <a:ln>
                  <a:noFill/>
                </a:ln>
                <a:effectLst/>
                <a:uLnTx/>
                <a:uFillTx/>
                <a:latin typeface="Meiryo" charset="-128"/>
                <a:ea typeface="Meiryo" charset="-128"/>
                <a:cs typeface="Meiryo" charset="-128"/>
              </a:endParaRPr>
            </a:p>
          </p:txBody>
        </p:sp>
        <p:sp>
          <p:nvSpPr>
            <p:cNvPr id="535" name="テキスト ボックス 534">
              <a:extLst>
                <a:ext uri="{FF2B5EF4-FFF2-40B4-BE49-F238E27FC236}">
                  <a16:creationId xmlns:a16="http://schemas.microsoft.com/office/drawing/2014/main" id="{350E21A5-2C81-50B3-76A7-ADC205B7DFEC}"/>
                </a:ext>
              </a:extLst>
            </p:cNvPr>
            <p:cNvSpPr txBox="1"/>
            <p:nvPr/>
          </p:nvSpPr>
          <p:spPr>
            <a:xfrm>
              <a:off x="7960223" y="5326885"/>
              <a:ext cx="1317990" cy="18466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i="0" u="none" strike="noStrike" kern="1200" cap="none" spc="0" normalizeH="0" baseline="0" noProof="0" dirty="0">
                  <a:ln>
                    <a:noFill/>
                  </a:ln>
                  <a:effectLst/>
                  <a:uLnTx/>
                  <a:uFillTx/>
                  <a:latin typeface="Meiryo" charset="-128"/>
                  <a:ea typeface="Meiryo" charset="-128"/>
                  <a:cs typeface="Meiryo" charset="-128"/>
                </a:rPr>
                <a:t>（</a:t>
              </a:r>
              <a:r>
                <a:rPr kumimoji="1" lang="en-US" altLang="ja-JP" sz="600" i="0" u="none" strike="noStrike" kern="1200" cap="none" spc="0" normalizeH="0" baseline="0" noProof="0" dirty="0">
                  <a:ln>
                    <a:noFill/>
                  </a:ln>
                  <a:effectLst/>
                  <a:uLnTx/>
                  <a:uFillTx/>
                  <a:latin typeface="Meiryo" charset="-128"/>
                  <a:ea typeface="Meiryo" charset="-128"/>
                  <a:cs typeface="Meiryo" charset="-128"/>
                </a:rPr>
                <a:t>30</a:t>
              </a:r>
              <a:r>
                <a:rPr lang="ja-JP" altLang="en-US" sz="600" dirty="0">
                  <a:latin typeface="Meiryo" charset="-128"/>
                  <a:ea typeface="Meiryo" charset="-128"/>
                  <a:cs typeface="Meiryo" charset="-128"/>
                </a:rPr>
                <a:t>秒</a:t>
              </a:r>
              <a:r>
                <a:rPr kumimoji="1" lang="ja-JP" altLang="en-US" sz="600" i="0" u="none" strike="noStrike" kern="1200" cap="none" spc="0" normalizeH="0" baseline="0" noProof="0" dirty="0">
                  <a:ln>
                    <a:noFill/>
                  </a:ln>
                  <a:effectLst/>
                  <a:uLnTx/>
                  <a:uFillTx/>
                  <a:latin typeface="Meiryo" charset="-128"/>
                  <a:ea typeface="Meiryo" charset="-128"/>
                  <a:cs typeface="Meiryo" charset="-128"/>
                </a:rPr>
                <a:t>の場合：</a:t>
              </a:r>
              <a:r>
                <a:rPr kumimoji="1" lang="en-US" altLang="ja-JP" sz="600" i="0" u="none" strike="noStrike" kern="1200" cap="none" spc="0" normalizeH="0" baseline="0" noProof="0" dirty="0">
                  <a:ln>
                    <a:noFill/>
                  </a:ln>
                  <a:effectLst/>
                  <a:uLnTx/>
                  <a:uFillTx/>
                  <a:latin typeface="Meiryo" charset="-128"/>
                  <a:ea typeface="Meiryo" charset="-128"/>
                  <a:cs typeface="Meiryo" charset="-128"/>
                </a:rPr>
                <a:t>37,000</a:t>
              </a:r>
              <a:r>
                <a:rPr kumimoji="1" lang="ja-JP" altLang="en-US" sz="600" i="0" u="none" strike="noStrike" kern="1200" cap="none" spc="0" normalizeH="0" baseline="0" noProof="0" dirty="0">
                  <a:ln>
                    <a:noFill/>
                  </a:ln>
                  <a:effectLst/>
                  <a:uLnTx/>
                  <a:uFillTx/>
                  <a:latin typeface="Meiryo" charset="-128"/>
                  <a:ea typeface="Meiryo" charset="-128"/>
                  <a:cs typeface="Meiryo" charset="-128"/>
                </a:rPr>
                <a:t>回想定）</a:t>
              </a:r>
            </a:p>
          </p:txBody>
        </p:sp>
      </p:grpSp>
      <p:pic>
        <p:nvPicPr>
          <p:cNvPr id="433" name="図 432">
            <a:extLst>
              <a:ext uri="{FF2B5EF4-FFF2-40B4-BE49-F238E27FC236}">
                <a16:creationId xmlns:a16="http://schemas.microsoft.com/office/drawing/2014/main" id="{BB819274-647C-D3C1-7C40-6947CAE021A3}"/>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705292" y="3771706"/>
            <a:ext cx="389108" cy="230582"/>
          </a:xfrm>
          <a:prstGeom prst="rect">
            <a:avLst/>
          </a:prstGeom>
        </p:spPr>
      </p:pic>
      <p:pic>
        <p:nvPicPr>
          <p:cNvPr id="434" name="図 433">
            <a:extLst>
              <a:ext uri="{FF2B5EF4-FFF2-40B4-BE49-F238E27FC236}">
                <a16:creationId xmlns:a16="http://schemas.microsoft.com/office/drawing/2014/main" id="{9F2F52AC-9E01-4EF1-CCDD-3FE7DFF67BB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597253" y="3705660"/>
            <a:ext cx="890623" cy="361984"/>
          </a:xfrm>
          <a:prstGeom prst="rect">
            <a:avLst/>
          </a:prstGeom>
        </p:spPr>
      </p:pic>
      <p:sp>
        <p:nvSpPr>
          <p:cNvPr id="435" name="テキスト ボックス 434">
            <a:extLst>
              <a:ext uri="{FF2B5EF4-FFF2-40B4-BE49-F238E27FC236}">
                <a16:creationId xmlns:a16="http://schemas.microsoft.com/office/drawing/2014/main" id="{709A72DE-335F-E520-1442-A394ABABACA7}"/>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kumimoji="0" lang="en-US" altLang="ja-JP" sz="1400" b="1" i="0" u="none" strike="noStrike" kern="1200" cap="none" spc="50" normalizeH="0" baseline="0" noProof="0" dirty="0" err="1">
                <a:ln>
                  <a:noFill/>
                </a:ln>
                <a:solidFill>
                  <a:srgbClr val="FF0000"/>
                </a:solidFill>
                <a:effectLst/>
                <a:uLnTx/>
                <a:uFillTx/>
                <a:latin typeface="Meiryo" charset="-128"/>
                <a:ea typeface="Meiryo" charset="-128"/>
                <a:cs typeface="Meiryo" charset="-128"/>
              </a:rPr>
              <a:t>TVer</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436" name="角丸四角形 204">
            <a:extLst>
              <a:ext uri="{FF2B5EF4-FFF2-40B4-BE49-F238E27FC236}">
                <a16:creationId xmlns:a16="http://schemas.microsoft.com/office/drawing/2014/main" id="{1A772F66-FC8C-4691-2F36-347B29DC02F0}"/>
              </a:ext>
            </a:extLst>
          </p:cNvPr>
          <p:cNvSpPr/>
          <p:nvPr/>
        </p:nvSpPr>
        <p:spPr>
          <a:xfrm>
            <a:off x="1206066" y="3453374"/>
            <a:ext cx="4530947" cy="2338890"/>
          </a:xfrm>
          <a:prstGeom prst="roundRect">
            <a:avLst>
              <a:gd name="adj" fmla="val 2989"/>
            </a:avLst>
          </a:prstGeom>
          <a:solidFill>
            <a:schemeClr val="accent1">
              <a:lumMod val="20000"/>
              <a:lumOff val="80000"/>
            </a:schemeClr>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grpSp>
        <p:nvGrpSpPr>
          <p:cNvPr id="437" name="グループ化 436">
            <a:extLst>
              <a:ext uri="{FF2B5EF4-FFF2-40B4-BE49-F238E27FC236}">
                <a16:creationId xmlns:a16="http://schemas.microsoft.com/office/drawing/2014/main" id="{3058D600-88CB-0E5C-359A-CFFE1612AA7E}"/>
              </a:ext>
            </a:extLst>
          </p:cNvPr>
          <p:cNvGrpSpPr/>
          <p:nvPr/>
        </p:nvGrpSpPr>
        <p:grpSpPr>
          <a:xfrm>
            <a:off x="325800" y="4396465"/>
            <a:ext cx="1116000" cy="906485"/>
            <a:chOff x="947050" y="4376581"/>
            <a:chExt cx="1116000" cy="1072372"/>
          </a:xfrm>
        </p:grpSpPr>
        <p:sp>
          <p:nvSpPr>
            <p:cNvPr id="530" name="ホームベース 136">
              <a:extLst>
                <a:ext uri="{FF2B5EF4-FFF2-40B4-BE49-F238E27FC236}">
                  <a16:creationId xmlns:a16="http://schemas.microsoft.com/office/drawing/2014/main" id="{9FE2917A-7B96-D1EC-352E-2F59BFA6DA09}"/>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531" name="ホームベース 141">
              <a:extLst>
                <a:ext uri="{FF2B5EF4-FFF2-40B4-BE49-F238E27FC236}">
                  <a16:creationId xmlns:a16="http://schemas.microsoft.com/office/drawing/2014/main" id="{A6F0540C-3E27-530E-19AD-40BFAD0EBE29}"/>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438" name="片側の 2 つの角を丸めた四角形 131">
            <a:extLst>
              <a:ext uri="{FF2B5EF4-FFF2-40B4-BE49-F238E27FC236}">
                <a16:creationId xmlns:a16="http://schemas.microsoft.com/office/drawing/2014/main" id="{A58AC403-C676-8899-B0D4-EAC9FAA41B62}"/>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ホームベース 142">
            <a:extLst>
              <a:ext uri="{FF2B5EF4-FFF2-40B4-BE49-F238E27FC236}">
                <a16:creationId xmlns:a16="http://schemas.microsoft.com/office/drawing/2014/main" id="{565AF1A4-C13B-4875-AF64-C60AEB723068}"/>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440" name="片側の 2 つの角を丸めた四角形 123">
            <a:extLst>
              <a:ext uri="{FF2B5EF4-FFF2-40B4-BE49-F238E27FC236}">
                <a16:creationId xmlns:a16="http://schemas.microsoft.com/office/drawing/2014/main" id="{9B6D60F2-77BE-3A86-78FB-2E5523139F02}"/>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テキスト ボックス 440">
            <a:extLst>
              <a:ext uri="{FF2B5EF4-FFF2-40B4-BE49-F238E27FC236}">
                <a16:creationId xmlns:a16="http://schemas.microsoft.com/office/drawing/2014/main" id="{BC733E01-35E4-E834-D7CD-62E3E239B77B}"/>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442" name="テキスト ボックス 441">
            <a:extLst>
              <a:ext uri="{FF2B5EF4-FFF2-40B4-BE49-F238E27FC236}">
                <a16:creationId xmlns:a16="http://schemas.microsoft.com/office/drawing/2014/main" id="{24CC5418-8A38-AE6F-41D8-E9840489BE3C}"/>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443" name="円/楕円 162">
            <a:extLst>
              <a:ext uri="{FF2B5EF4-FFF2-40B4-BE49-F238E27FC236}">
                <a16:creationId xmlns:a16="http://schemas.microsoft.com/office/drawing/2014/main" id="{0E2DCDB6-E0F9-4F30-596F-6835159A7865}"/>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444" name="テキスト ボックス 443">
            <a:extLst>
              <a:ext uri="{FF2B5EF4-FFF2-40B4-BE49-F238E27FC236}">
                <a16:creationId xmlns:a16="http://schemas.microsoft.com/office/drawing/2014/main" id="{680F15AD-DB9D-68C6-6F55-93ACEA61ABA9}"/>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445" name="テキスト ボックス 444">
            <a:extLst>
              <a:ext uri="{FF2B5EF4-FFF2-40B4-BE49-F238E27FC236}">
                <a16:creationId xmlns:a16="http://schemas.microsoft.com/office/drawing/2014/main" id="{3DF9AA4E-0E67-48A1-DAB9-33FF10F7A1DD}"/>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446" name="ホームベース 142">
            <a:extLst>
              <a:ext uri="{FF2B5EF4-FFF2-40B4-BE49-F238E27FC236}">
                <a16:creationId xmlns:a16="http://schemas.microsoft.com/office/drawing/2014/main" id="{0C01D558-E544-A5FE-996D-E4048298EB33}"/>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447" name="片側の 2 つの角を丸めた四角形 123">
            <a:extLst>
              <a:ext uri="{FF2B5EF4-FFF2-40B4-BE49-F238E27FC236}">
                <a16:creationId xmlns:a16="http://schemas.microsoft.com/office/drawing/2014/main" id="{849AA3F8-5824-3D30-FDDC-1E35E4874481}"/>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テキスト ボックス 447">
            <a:extLst>
              <a:ext uri="{FF2B5EF4-FFF2-40B4-BE49-F238E27FC236}">
                <a16:creationId xmlns:a16="http://schemas.microsoft.com/office/drawing/2014/main" id="{CDE86FDE-F2CA-6302-929C-81C92EFE8CE3}"/>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449" name="正方形/長方形 448">
            <a:extLst>
              <a:ext uri="{FF2B5EF4-FFF2-40B4-BE49-F238E27FC236}">
                <a16:creationId xmlns:a16="http://schemas.microsoft.com/office/drawing/2014/main" id="{B69DDE10-CE14-EE15-F433-48BA6F881E97}"/>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450" name="正方形/長方形 449">
            <a:extLst>
              <a:ext uri="{FF2B5EF4-FFF2-40B4-BE49-F238E27FC236}">
                <a16:creationId xmlns:a16="http://schemas.microsoft.com/office/drawing/2014/main" id="{520DD607-E1D5-A02D-ADAB-7758BAB8FBF9}"/>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451" name="直線コネクタ 450">
            <a:extLst>
              <a:ext uri="{FF2B5EF4-FFF2-40B4-BE49-F238E27FC236}">
                <a16:creationId xmlns:a16="http://schemas.microsoft.com/office/drawing/2014/main" id="{255594DD-5710-E5AA-9F98-61FCC808EF36}"/>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2" name="直線コネクタ 451">
            <a:extLst>
              <a:ext uri="{FF2B5EF4-FFF2-40B4-BE49-F238E27FC236}">
                <a16:creationId xmlns:a16="http://schemas.microsoft.com/office/drawing/2014/main" id="{D736E139-7669-4B3A-5993-E48140483042}"/>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3" name="直線コネクタ 452">
            <a:extLst>
              <a:ext uri="{FF2B5EF4-FFF2-40B4-BE49-F238E27FC236}">
                <a16:creationId xmlns:a16="http://schemas.microsoft.com/office/drawing/2014/main" id="{EE29099A-1ED2-7627-7157-39FF38708F54}"/>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28" name="台形 527">
            <a:extLst>
              <a:ext uri="{FF2B5EF4-FFF2-40B4-BE49-F238E27FC236}">
                <a16:creationId xmlns:a16="http://schemas.microsoft.com/office/drawing/2014/main" id="{7BFBA683-ADC0-EA26-4A54-26294D44D178}"/>
              </a:ext>
            </a:extLst>
          </p:cNvPr>
          <p:cNvSpPr/>
          <p:nvPr/>
        </p:nvSpPr>
        <p:spPr>
          <a:xfrm rot="10800000">
            <a:off x="1349774" y="3350101"/>
            <a:ext cx="1266747" cy="324000"/>
          </a:xfrm>
          <a:prstGeom prst="trapezoid">
            <a:avLst/>
          </a:prstGeom>
          <a:solidFill>
            <a:srgbClr val="867CBB"/>
          </a:solidFill>
          <a:ln w="57150" cap="rnd">
            <a:solidFill>
              <a:srgbClr val="867CB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テキスト ボックス 528">
            <a:extLst>
              <a:ext uri="{FF2B5EF4-FFF2-40B4-BE49-F238E27FC236}">
                <a16:creationId xmlns:a16="http://schemas.microsoft.com/office/drawing/2014/main" id="{FC9F754E-A34E-DA30-4E4F-CE08511436EE}"/>
              </a:ext>
            </a:extLst>
          </p:cNvPr>
          <p:cNvSpPr txBox="1"/>
          <p:nvPr/>
        </p:nvSpPr>
        <p:spPr>
          <a:xfrm>
            <a:off x="1698111" y="3329468"/>
            <a:ext cx="607860"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526" name="台形 525">
            <a:extLst>
              <a:ext uri="{FF2B5EF4-FFF2-40B4-BE49-F238E27FC236}">
                <a16:creationId xmlns:a16="http://schemas.microsoft.com/office/drawing/2014/main" id="{C02B2FB0-45D0-9C5A-6F2B-3CA2B17AED03}"/>
              </a:ext>
            </a:extLst>
          </p:cNvPr>
          <p:cNvSpPr/>
          <p:nvPr/>
        </p:nvSpPr>
        <p:spPr>
          <a:xfrm rot="10800000">
            <a:off x="2859159" y="3350101"/>
            <a:ext cx="1266747" cy="324000"/>
          </a:xfrm>
          <a:prstGeom prst="trapezoid">
            <a:avLst/>
          </a:prstGeom>
          <a:solidFill>
            <a:srgbClr val="867CBB"/>
          </a:solidFill>
          <a:ln w="57150" cap="rnd">
            <a:solidFill>
              <a:srgbClr val="867CB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7" name="テキスト ボックス 526">
            <a:extLst>
              <a:ext uri="{FF2B5EF4-FFF2-40B4-BE49-F238E27FC236}">
                <a16:creationId xmlns:a16="http://schemas.microsoft.com/office/drawing/2014/main" id="{AE168595-1899-46B4-6BD0-56B98191C9AB}"/>
              </a:ext>
            </a:extLst>
          </p:cNvPr>
          <p:cNvSpPr txBox="1"/>
          <p:nvPr/>
        </p:nvSpPr>
        <p:spPr>
          <a:xfrm>
            <a:off x="3050267" y="3349258"/>
            <a:ext cx="877163" cy="369332"/>
          </a:xfrm>
          <a:prstGeom prst="rect">
            <a:avLst/>
          </a:prstGeom>
          <a:noFill/>
        </p:spPr>
        <p:txBody>
          <a:bodyPr wrap="none" rtlCol="0" anchor="ctr">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スマホ</a:t>
            </a:r>
          </a:p>
        </p:txBody>
      </p:sp>
      <p:sp>
        <p:nvSpPr>
          <p:cNvPr id="524" name="台形 523">
            <a:extLst>
              <a:ext uri="{FF2B5EF4-FFF2-40B4-BE49-F238E27FC236}">
                <a16:creationId xmlns:a16="http://schemas.microsoft.com/office/drawing/2014/main" id="{CA6E2277-2996-B354-5B30-DFC5092576D1}"/>
              </a:ext>
            </a:extLst>
          </p:cNvPr>
          <p:cNvSpPr/>
          <p:nvPr/>
        </p:nvSpPr>
        <p:spPr>
          <a:xfrm rot="10800000">
            <a:off x="4362643" y="3350101"/>
            <a:ext cx="1266747" cy="324000"/>
          </a:xfrm>
          <a:prstGeom prst="trapezoid">
            <a:avLst/>
          </a:prstGeom>
          <a:solidFill>
            <a:srgbClr val="867CBB"/>
          </a:solidFill>
          <a:ln w="57150" cap="rnd">
            <a:solidFill>
              <a:srgbClr val="867CB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テキスト ボックス 524">
            <a:extLst>
              <a:ext uri="{FF2B5EF4-FFF2-40B4-BE49-F238E27FC236}">
                <a16:creationId xmlns:a16="http://schemas.microsoft.com/office/drawing/2014/main" id="{D4C48C0A-4EDC-3CE5-3D33-7807CB941515}"/>
              </a:ext>
            </a:extLst>
          </p:cNvPr>
          <p:cNvSpPr txBox="1"/>
          <p:nvPr/>
        </p:nvSpPr>
        <p:spPr>
          <a:xfrm>
            <a:off x="4471997" y="3349258"/>
            <a:ext cx="1040670"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457" name="円/楕円 479">
            <a:extLst>
              <a:ext uri="{FF2B5EF4-FFF2-40B4-BE49-F238E27FC236}">
                <a16:creationId xmlns:a16="http://schemas.microsoft.com/office/drawing/2014/main" id="{982FCC62-70C4-57FA-84A3-F1D85AE36CC3}"/>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867CB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867CBB"/>
              </a:solidFill>
              <a:effectLst/>
              <a:uLnTx/>
              <a:uFillTx/>
              <a:latin typeface="Meiryo" panose="020B0604030504040204" pitchFamily="34" charset="-128"/>
              <a:ea typeface="Meiryo" panose="020B0604030504040204" pitchFamily="34" charset="-128"/>
              <a:cs typeface="+mn-cs"/>
            </a:endParaRPr>
          </a:p>
        </p:txBody>
      </p:sp>
      <p:sp>
        <p:nvSpPr>
          <p:cNvPr id="458" name="円/楕円 480">
            <a:extLst>
              <a:ext uri="{FF2B5EF4-FFF2-40B4-BE49-F238E27FC236}">
                <a16:creationId xmlns:a16="http://schemas.microsoft.com/office/drawing/2014/main" id="{B6019FA2-AF31-6740-6636-7B3A46F3CF54}"/>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867CBB"/>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867CBB"/>
              </a:solidFill>
              <a:effectLst/>
              <a:uLnTx/>
              <a:uFillTx/>
              <a:latin typeface="Meiryo" panose="020B0604030504040204" pitchFamily="34" charset="-128"/>
              <a:ea typeface="Meiryo" panose="020B0604030504040204" pitchFamily="34" charset="-128"/>
              <a:cs typeface="+mn-cs"/>
            </a:endParaRPr>
          </a:p>
        </p:txBody>
      </p:sp>
      <p:cxnSp>
        <p:nvCxnSpPr>
          <p:cNvPr id="459" name="直線コネクタ 458">
            <a:extLst>
              <a:ext uri="{FF2B5EF4-FFF2-40B4-BE49-F238E27FC236}">
                <a16:creationId xmlns:a16="http://schemas.microsoft.com/office/drawing/2014/main" id="{B39BEADC-9894-F6E9-2729-240A98E9D200}"/>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60" name="直線コネクタ 459">
            <a:extLst>
              <a:ext uri="{FF2B5EF4-FFF2-40B4-BE49-F238E27FC236}">
                <a16:creationId xmlns:a16="http://schemas.microsoft.com/office/drawing/2014/main" id="{D9575BC5-96E1-F9F1-B76F-ECB64A4EDD84}"/>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61" name="直線コネクタ 460">
            <a:extLst>
              <a:ext uri="{FF2B5EF4-FFF2-40B4-BE49-F238E27FC236}">
                <a16:creationId xmlns:a16="http://schemas.microsoft.com/office/drawing/2014/main" id="{AE4BEB42-BF61-AC11-6D46-284FFBB747C9}"/>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62" name="円/楕円 279">
            <a:extLst>
              <a:ext uri="{FF2B5EF4-FFF2-40B4-BE49-F238E27FC236}">
                <a16:creationId xmlns:a16="http://schemas.microsoft.com/office/drawing/2014/main" id="{03EFCB5A-C563-ED90-1AC5-7FD81AC293A0}"/>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63" name="テキスト ボックス 462">
            <a:extLst>
              <a:ext uri="{FF2B5EF4-FFF2-40B4-BE49-F238E27FC236}">
                <a16:creationId xmlns:a16="http://schemas.microsoft.com/office/drawing/2014/main" id="{070B8DD6-5210-8395-41CF-C1CF48983244}"/>
              </a:ext>
            </a:extLst>
          </p:cNvPr>
          <p:cNvSpPr txBox="1"/>
          <p:nvPr/>
        </p:nvSpPr>
        <p:spPr>
          <a:xfrm>
            <a:off x="1335373" y="4417684"/>
            <a:ext cx="1310048"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1,025</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464" name="テキスト ボックス 463">
            <a:extLst>
              <a:ext uri="{FF2B5EF4-FFF2-40B4-BE49-F238E27FC236}">
                <a16:creationId xmlns:a16="http://schemas.microsoft.com/office/drawing/2014/main" id="{C038AEFF-EF70-A4C0-4D14-DE0A903C41F5}"/>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kumimoji="1" lang="en-US" altLang="ja-JP" sz="1400" b="1" dirty="0">
                <a:latin typeface="Meiryo" panose="020B0604030504040204" pitchFamily="34" charset="-128"/>
                <a:ea typeface="Meiryo" panose="020B0604030504040204" pitchFamily="34" charset="-128"/>
              </a:rPr>
              <a:t>899,000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465" name="直線コネクタ 464">
            <a:extLst>
              <a:ext uri="{FF2B5EF4-FFF2-40B4-BE49-F238E27FC236}">
                <a16:creationId xmlns:a16="http://schemas.microsoft.com/office/drawing/2014/main" id="{A334BBAC-4757-92B7-3E88-7A9990E8081D}"/>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66" name="直線コネクタ 465">
            <a:extLst>
              <a:ext uri="{FF2B5EF4-FFF2-40B4-BE49-F238E27FC236}">
                <a16:creationId xmlns:a16="http://schemas.microsoft.com/office/drawing/2014/main" id="{96F779A8-59E5-824B-907E-99D8CD972497}"/>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67" name="直線コネクタ 466">
            <a:extLst>
              <a:ext uri="{FF2B5EF4-FFF2-40B4-BE49-F238E27FC236}">
                <a16:creationId xmlns:a16="http://schemas.microsoft.com/office/drawing/2014/main" id="{B958A0B3-7636-E862-AB64-2CA29A656022}"/>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68" name="円/楕円 279">
            <a:extLst>
              <a:ext uri="{FF2B5EF4-FFF2-40B4-BE49-F238E27FC236}">
                <a16:creationId xmlns:a16="http://schemas.microsoft.com/office/drawing/2014/main" id="{1748652D-60FA-8EA0-7CA2-A3657F17B5DB}"/>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69" name="テキスト ボックス 468">
            <a:extLst>
              <a:ext uri="{FF2B5EF4-FFF2-40B4-BE49-F238E27FC236}">
                <a16:creationId xmlns:a16="http://schemas.microsoft.com/office/drawing/2014/main" id="{076A0184-661A-5885-5D7F-78F542146F9F}"/>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kumimoji="1" lang="en-US" altLang="ja-JP" sz="1400" b="1" dirty="0">
                <a:latin typeface="Meiryo" panose="020B0604030504040204" pitchFamily="34" charset="-128"/>
                <a:ea typeface="Meiryo" panose="020B0604030504040204" pitchFamily="34" charset="-128"/>
              </a:rPr>
              <a:t>641,000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470" name="テキスト ボックス 469">
            <a:extLst>
              <a:ext uri="{FF2B5EF4-FFF2-40B4-BE49-F238E27FC236}">
                <a16:creationId xmlns:a16="http://schemas.microsoft.com/office/drawing/2014/main" id="{28AFA5F1-DB8B-B406-6BA6-63A7BF918BD1}"/>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kumimoji="1" lang="en-US" altLang="ja-JP" sz="1400" b="1" dirty="0">
                <a:latin typeface="Meiryo" panose="020B0604030504040204" pitchFamily="34" charset="-128"/>
                <a:ea typeface="Meiryo" panose="020B0604030504040204" pitchFamily="34" charset="-128"/>
              </a:rPr>
              <a:t>562,000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471" name="直線コネクタ 470">
            <a:extLst>
              <a:ext uri="{FF2B5EF4-FFF2-40B4-BE49-F238E27FC236}">
                <a16:creationId xmlns:a16="http://schemas.microsoft.com/office/drawing/2014/main" id="{29BC4FB0-D029-E5AE-22CA-B2BC899B3FC9}"/>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72" name="直線コネクタ 471">
            <a:extLst>
              <a:ext uri="{FF2B5EF4-FFF2-40B4-BE49-F238E27FC236}">
                <a16:creationId xmlns:a16="http://schemas.microsoft.com/office/drawing/2014/main" id="{D24BBC82-DD3B-B47A-EADD-4147CFCF822A}"/>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73" name="直線コネクタ 472">
            <a:extLst>
              <a:ext uri="{FF2B5EF4-FFF2-40B4-BE49-F238E27FC236}">
                <a16:creationId xmlns:a16="http://schemas.microsoft.com/office/drawing/2014/main" id="{04CB5B08-D52D-A03C-2946-86EB989A56A4}"/>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74" name="円/楕円 279">
            <a:extLst>
              <a:ext uri="{FF2B5EF4-FFF2-40B4-BE49-F238E27FC236}">
                <a16:creationId xmlns:a16="http://schemas.microsoft.com/office/drawing/2014/main" id="{FFFA8416-4F28-6AAF-51B8-B42D4EF8E7B0}"/>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75" name="テキスト ボックス 474">
            <a:extLst>
              <a:ext uri="{FF2B5EF4-FFF2-40B4-BE49-F238E27FC236}">
                <a16:creationId xmlns:a16="http://schemas.microsoft.com/office/drawing/2014/main" id="{00E84F41-8D6B-6263-C028-4EF5CAA4C501}"/>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kumimoji="1" lang="en-US" altLang="ja-JP" sz="1400" b="1" dirty="0">
                <a:latin typeface="Meiryo" panose="020B0604030504040204" pitchFamily="34" charset="-128"/>
                <a:ea typeface="Meiryo" panose="020B0604030504040204" pitchFamily="34" charset="-128"/>
              </a:rPr>
              <a:t>759,000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476" name="テキスト ボックス 475">
            <a:extLst>
              <a:ext uri="{FF2B5EF4-FFF2-40B4-BE49-F238E27FC236}">
                <a16:creationId xmlns:a16="http://schemas.microsoft.com/office/drawing/2014/main" id="{4C6F08E3-CB95-6A2A-1446-A10D15DB90D9}"/>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kumimoji="1" lang="en-US" altLang="ja-JP" sz="1400" b="1" dirty="0">
                <a:latin typeface="Meiryo" panose="020B0604030504040204" pitchFamily="34" charset="-128"/>
                <a:ea typeface="Meiryo" panose="020B0604030504040204" pitchFamily="34" charset="-128"/>
              </a:rPr>
              <a:t>666,000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477" name="直線コネクタ 476">
            <a:extLst>
              <a:ext uri="{FF2B5EF4-FFF2-40B4-BE49-F238E27FC236}">
                <a16:creationId xmlns:a16="http://schemas.microsoft.com/office/drawing/2014/main" id="{832EB7EB-A3C2-5C5E-9C90-922C84BFDB2C}"/>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78" name="直線コネクタ 477">
            <a:extLst>
              <a:ext uri="{FF2B5EF4-FFF2-40B4-BE49-F238E27FC236}">
                <a16:creationId xmlns:a16="http://schemas.microsoft.com/office/drawing/2014/main" id="{BAD8EC61-F302-5953-E64F-EE29649FFB9F}"/>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79" name="直線コネクタ 478">
            <a:extLst>
              <a:ext uri="{FF2B5EF4-FFF2-40B4-BE49-F238E27FC236}">
                <a16:creationId xmlns:a16="http://schemas.microsoft.com/office/drawing/2014/main" id="{7FACBA10-EAFC-D824-2E02-0F3D0B8393F2}"/>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80" name="円/楕円 279">
            <a:extLst>
              <a:ext uri="{FF2B5EF4-FFF2-40B4-BE49-F238E27FC236}">
                <a16:creationId xmlns:a16="http://schemas.microsoft.com/office/drawing/2014/main" id="{6E539FC0-472E-6CC1-8B6F-46C8F591C173}"/>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867CBB"/>
                </a:solidFill>
                <a:latin typeface="Meiryo" panose="020B0604030504040204" pitchFamily="34" charset="-128"/>
                <a:ea typeface="Meiryo" panose="020B0604030504040204" pitchFamily="34" charset="-128"/>
              </a:rPr>
              <a:t>or</a:t>
            </a:r>
            <a:endParaRPr kumimoji="1" lang="ja-JP" altLang="en-US" sz="900" b="1">
              <a:solidFill>
                <a:srgbClr val="867CBB"/>
              </a:solidFill>
              <a:latin typeface="Meiryo" panose="020B0604030504040204" pitchFamily="34" charset="-128"/>
              <a:ea typeface="Meiryo" panose="020B0604030504040204" pitchFamily="34" charset="-128"/>
            </a:endParaRPr>
          </a:p>
        </p:txBody>
      </p:sp>
      <p:sp>
        <p:nvSpPr>
          <p:cNvPr id="481" name="テキスト ボックス 480">
            <a:extLst>
              <a:ext uri="{FF2B5EF4-FFF2-40B4-BE49-F238E27FC236}">
                <a16:creationId xmlns:a16="http://schemas.microsoft.com/office/drawing/2014/main" id="{DCA09C05-878D-8159-E283-373EEC0979B7}"/>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514,000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482" name="テキスト ボックス 481">
            <a:extLst>
              <a:ext uri="{FF2B5EF4-FFF2-40B4-BE49-F238E27FC236}">
                <a16:creationId xmlns:a16="http://schemas.microsoft.com/office/drawing/2014/main" id="{B9947CCC-729B-8B22-81FB-F42A0D84E1F8}"/>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428,000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483" name="グループ化 482">
            <a:extLst>
              <a:ext uri="{FF2B5EF4-FFF2-40B4-BE49-F238E27FC236}">
                <a16:creationId xmlns:a16="http://schemas.microsoft.com/office/drawing/2014/main" id="{F81DA3E9-96A8-B970-83B8-A3B68FD9B45A}"/>
              </a:ext>
            </a:extLst>
          </p:cNvPr>
          <p:cNvGrpSpPr/>
          <p:nvPr/>
        </p:nvGrpSpPr>
        <p:grpSpPr>
          <a:xfrm>
            <a:off x="1592374" y="3850296"/>
            <a:ext cx="782950" cy="493456"/>
            <a:chOff x="250635" y="428719"/>
            <a:chExt cx="3711235" cy="2339015"/>
          </a:xfrm>
        </p:grpSpPr>
        <p:pic>
          <p:nvPicPr>
            <p:cNvPr id="519" name="図 518">
              <a:extLst>
                <a:ext uri="{FF2B5EF4-FFF2-40B4-BE49-F238E27FC236}">
                  <a16:creationId xmlns:a16="http://schemas.microsoft.com/office/drawing/2014/main" id="{69B791C7-FAB0-2259-9720-3F6550239FDE}"/>
                </a:ext>
              </a:extLst>
            </p:cNvPr>
            <p:cNvPicPr>
              <a:picLocks noChangeAspect="1"/>
            </p:cNvPicPr>
            <p:nvPr/>
          </p:nvPicPr>
          <p:blipFill>
            <a:blip r:embed="rId19"/>
            <a:srcRect/>
            <a:stretch/>
          </p:blipFill>
          <p:spPr>
            <a:xfrm>
              <a:off x="250635" y="428719"/>
              <a:ext cx="3711235" cy="2339015"/>
            </a:xfrm>
            <a:prstGeom prst="rect">
              <a:avLst/>
            </a:prstGeom>
          </p:spPr>
        </p:pic>
        <p:sp>
          <p:nvSpPr>
            <p:cNvPr id="520" name="正方形/長方形 519">
              <a:extLst>
                <a:ext uri="{FF2B5EF4-FFF2-40B4-BE49-F238E27FC236}">
                  <a16:creationId xmlns:a16="http://schemas.microsoft.com/office/drawing/2014/main" id="{C5117D81-495C-B3D5-E178-8DCFC60BA0FB}"/>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1" name="図 520">
              <a:extLst>
                <a:ext uri="{FF2B5EF4-FFF2-40B4-BE49-F238E27FC236}">
                  <a16:creationId xmlns:a16="http://schemas.microsoft.com/office/drawing/2014/main" id="{CC414FC2-C1D1-F09B-4D16-E7D3C021D77D}"/>
                </a:ext>
              </a:extLst>
            </p:cNvPr>
            <p:cNvPicPr>
              <a:picLocks noChangeAspect="1"/>
            </p:cNvPicPr>
            <p:nvPr/>
          </p:nvPicPr>
          <p:blipFill rotWithShape="1">
            <a:blip r:embed="rId19"/>
            <a:srcRect l="20889" t="12535" r="20239" b="29032"/>
            <a:stretch/>
          </p:blipFill>
          <p:spPr>
            <a:xfrm>
              <a:off x="1228975" y="659149"/>
              <a:ext cx="1802464" cy="1419907"/>
            </a:xfrm>
            <a:prstGeom prst="rect">
              <a:avLst/>
            </a:prstGeom>
          </p:spPr>
        </p:pic>
        <p:pic>
          <p:nvPicPr>
            <p:cNvPr id="522" name="図 521">
              <a:extLst>
                <a:ext uri="{FF2B5EF4-FFF2-40B4-BE49-F238E27FC236}">
                  <a16:creationId xmlns:a16="http://schemas.microsoft.com/office/drawing/2014/main" id="{BC1CFF03-49DE-AB70-45C4-CAC49B137DB6}"/>
                </a:ext>
              </a:extLst>
            </p:cNvPr>
            <p:cNvPicPr>
              <a:picLocks noChangeAspect="1"/>
            </p:cNvPicPr>
            <p:nvPr/>
          </p:nvPicPr>
          <p:blipFill rotWithShape="1">
            <a:blip r:embed="rId19"/>
            <a:srcRect l="58267" t="60669" r="20239" b="29032"/>
            <a:stretch/>
          </p:blipFill>
          <p:spPr>
            <a:xfrm>
              <a:off x="2354128" y="1713297"/>
              <a:ext cx="685566" cy="365759"/>
            </a:xfrm>
            <a:prstGeom prst="rect">
              <a:avLst/>
            </a:prstGeom>
          </p:spPr>
        </p:pic>
        <p:sp>
          <p:nvSpPr>
            <p:cNvPr id="523" name="正方形/長方形 522">
              <a:extLst>
                <a:ext uri="{FF2B5EF4-FFF2-40B4-BE49-F238E27FC236}">
                  <a16:creationId xmlns:a16="http://schemas.microsoft.com/office/drawing/2014/main" id="{1BC821DF-FF84-2C96-6CFF-F63467B43D14}"/>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4" name="グループ化 483">
            <a:extLst>
              <a:ext uri="{FF2B5EF4-FFF2-40B4-BE49-F238E27FC236}">
                <a16:creationId xmlns:a16="http://schemas.microsoft.com/office/drawing/2014/main" id="{04F3AA5C-6439-EB83-4011-BFC0D466078F}"/>
              </a:ext>
            </a:extLst>
          </p:cNvPr>
          <p:cNvGrpSpPr/>
          <p:nvPr/>
        </p:nvGrpSpPr>
        <p:grpSpPr>
          <a:xfrm>
            <a:off x="3372321" y="3831936"/>
            <a:ext cx="258866" cy="510638"/>
            <a:chOff x="8439488" y="428719"/>
            <a:chExt cx="1155529" cy="2279403"/>
          </a:xfrm>
        </p:grpSpPr>
        <p:pic>
          <p:nvPicPr>
            <p:cNvPr id="517" name="図 516">
              <a:extLst>
                <a:ext uri="{FF2B5EF4-FFF2-40B4-BE49-F238E27FC236}">
                  <a16:creationId xmlns:a16="http://schemas.microsoft.com/office/drawing/2014/main" id="{C789F145-61F0-F784-6949-F537F8ADCC09}"/>
                </a:ext>
              </a:extLst>
            </p:cNvPr>
            <p:cNvPicPr>
              <a:picLocks noChangeAspect="1"/>
            </p:cNvPicPr>
            <p:nvPr/>
          </p:nvPicPr>
          <p:blipFill>
            <a:blip r:embed="rId20"/>
            <a:srcRect/>
            <a:stretch/>
          </p:blipFill>
          <p:spPr>
            <a:xfrm>
              <a:off x="8439488" y="428719"/>
              <a:ext cx="1155529" cy="2279403"/>
            </a:xfrm>
            <a:prstGeom prst="rect">
              <a:avLst/>
            </a:prstGeom>
          </p:spPr>
        </p:pic>
        <p:sp>
          <p:nvSpPr>
            <p:cNvPr id="518" name="正方形/長方形 517">
              <a:extLst>
                <a:ext uri="{FF2B5EF4-FFF2-40B4-BE49-F238E27FC236}">
                  <a16:creationId xmlns:a16="http://schemas.microsoft.com/office/drawing/2014/main" id="{5B7B8981-5CEF-A1A5-1D5B-DD94AA2873D0}"/>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5" name="グループ化 484">
            <a:extLst>
              <a:ext uri="{FF2B5EF4-FFF2-40B4-BE49-F238E27FC236}">
                <a16:creationId xmlns:a16="http://schemas.microsoft.com/office/drawing/2014/main" id="{670EEE61-7775-F32B-DF4D-4806137EBF4D}"/>
              </a:ext>
            </a:extLst>
          </p:cNvPr>
          <p:cNvGrpSpPr/>
          <p:nvPr/>
        </p:nvGrpSpPr>
        <p:grpSpPr>
          <a:xfrm>
            <a:off x="4448125" y="3850296"/>
            <a:ext cx="782950" cy="493456"/>
            <a:chOff x="250635" y="428719"/>
            <a:chExt cx="3711235" cy="2339015"/>
          </a:xfrm>
        </p:grpSpPr>
        <p:pic>
          <p:nvPicPr>
            <p:cNvPr id="512" name="図 511">
              <a:extLst>
                <a:ext uri="{FF2B5EF4-FFF2-40B4-BE49-F238E27FC236}">
                  <a16:creationId xmlns:a16="http://schemas.microsoft.com/office/drawing/2014/main" id="{13E550BF-74AE-836F-7381-67043CEB4346}"/>
                </a:ext>
              </a:extLst>
            </p:cNvPr>
            <p:cNvPicPr>
              <a:picLocks noChangeAspect="1"/>
            </p:cNvPicPr>
            <p:nvPr/>
          </p:nvPicPr>
          <p:blipFill>
            <a:blip r:embed="rId19"/>
            <a:srcRect/>
            <a:stretch/>
          </p:blipFill>
          <p:spPr>
            <a:xfrm>
              <a:off x="250635" y="428719"/>
              <a:ext cx="3711235" cy="2339015"/>
            </a:xfrm>
            <a:prstGeom prst="rect">
              <a:avLst/>
            </a:prstGeom>
          </p:spPr>
        </p:pic>
        <p:sp>
          <p:nvSpPr>
            <p:cNvPr id="513" name="正方形/長方形 512">
              <a:extLst>
                <a:ext uri="{FF2B5EF4-FFF2-40B4-BE49-F238E27FC236}">
                  <a16:creationId xmlns:a16="http://schemas.microsoft.com/office/drawing/2014/main" id="{7887FE15-817B-6A89-36C2-BC5FA0BE3414}"/>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4" name="図 513">
              <a:extLst>
                <a:ext uri="{FF2B5EF4-FFF2-40B4-BE49-F238E27FC236}">
                  <a16:creationId xmlns:a16="http://schemas.microsoft.com/office/drawing/2014/main" id="{257ADEFA-59F5-18FA-FFAA-1539DE743A6B}"/>
                </a:ext>
              </a:extLst>
            </p:cNvPr>
            <p:cNvPicPr>
              <a:picLocks noChangeAspect="1"/>
            </p:cNvPicPr>
            <p:nvPr/>
          </p:nvPicPr>
          <p:blipFill rotWithShape="1">
            <a:blip r:embed="rId19"/>
            <a:srcRect l="20889" t="12535" r="20239" b="29032"/>
            <a:stretch/>
          </p:blipFill>
          <p:spPr>
            <a:xfrm>
              <a:off x="1228975" y="659149"/>
              <a:ext cx="1802464" cy="1419907"/>
            </a:xfrm>
            <a:prstGeom prst="rect">
              <a:avLst/>
            </a:prstGeom>
          </p:spPr>
        </p:pic>
        <p:pic>
          <p:nvPicPr>
            <p:cNvPr id="515" name="図 514">
              <a:extLst>
                <a:ext uri="{FF2B5EF4-FFF2-40B4-BE49-F238E27FC236}">
                  <a16:creationId xmlns:a16="http://schemas.microsoft.com/office/drawing/2014/main" id="{2B64CC4D-1CE4-3310-4739-4FB1E07559C9}"/>
                </a:ext>
              </a:extLst>
            </p:cNvPr>
            <p:cNvPicPr>
              <a:picLocks noChangeAspect="1"/>
            </p:cNvPicPr>
            <p:nvPr/>
          </p:nvPicPr>
          <p:blipFill rotWithShape="1">
            <a:blip r:embed="rId19"/>
            <a:srcRect l="58267" t="60669" r="20239" b="29032"/>
            <a:stretch/>
          </p:blipFill>
          <p:spPr>
            <a:xfrm>
              <a:off x="2354128" y="1713297"/>
              <a:ext cx="685566" cy="365759"/>
            </a:xfrm>
            <a:prstGeom prst="rect">
              <a:avLst/>
            </a:prstGeom>
          </p:spPr>
        </p:pic>
        <p:sp>
          <p:nvSpPr>
            <p:cNvPr id="516" name="正方形/長方形 515">
              <a:extLst>
                <a:ext uri="{FF2B5EF4-FFF2-40B4-BE49-F238E27FC236}">
                  <a16:creationId xmlns:a16="http://schemas.microsoft.com/office/drawing/2014/main" id="{CBA27909-F98C-E5B8-80B1-7C562EBE0DC9}"/>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6" name="グループ化 485">
            <a:extLst>
              <a:ext uri="{FF2B5EF4-FFF2-40B4-BE49-F238E27FC236}">
                <a16:creationId xmlns:a16="http://schemas.microsoft.com/office/drawing/2014/main" id="{184F124E-AB4A-0414-5A0D-29CB81D93802}"/>
              </a:ext>
            </a:extLst>
          </p:cNvPr>
          <p:cNvGrpSpPr/>
          <p:nvPr/>
        </p:nvGrpSpPr>
        <p:grpSpPr>
          <a:xfrm>
            <a:off x="5280087" y="3831936"/>
            <a:ext cx="258866" cy="510638"/>
            <a:chOff x="8439488" y="428719"/>
            <a:chExt cx="1155529" cy="2279403"/>
          </a:xfrm>
        </p:grpSpPr>
        <p:pic>
          <p:nvPicPr>
            <p:cNvPr id="510" name="図 509">
              <a:extLst>
                <a:ext uri="{FF2B5EF4-FFF2-40B4-BE49-F238E27FC236}">
                  <a16:creationId xmlns:a16="http://schemas.microsoft.com/office/drawing/2014/main" id="{F0B0339A-43DD-7C26-5ADB-471BF401EA6C}"/>
                </a:ext>
              </a:extLst>
            </p:cNvPr>
            <p:cNvPicPr>
              <a:picLocks noChangeAspect="1"/>
            </p:cNvPicPr>
            <p:nvPr/>
          </p:nvPicPr>
          <p:blipFill>
            <a:blip r:embed="rId20"/>
            <a:srcRect/>
            <a:stretch/>
          </p:blipFill>
          <p:spPr>
            <a:xfrm>
              <a:off x="8439488" y="428719"/>
              <a:ext cx="1155529" cy="2279403"/>
            </a:xfrm>
            <a:prstGeom prst="rect">
              <a:avLst/>
            </a:prstGeom>
          </p:spPr>
        </p:pic>
        <p:sp>
          <p:nvSpPr>
            <p:cNvPr id="511" name="正方形/長方形 510">
              <a:extLst>
                <a:ext uri="{FF2B5EF4-FFF2-40B4-BE49-F238E27FC236}">
                  <a16:creationId xmlns:a16="http://schemas.microsoft.com/office/drawing/2014/main" id="{5257F8B5-225E-1CD1-AF47-4ED8B9FE1EAB}"/>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7" name="グループ化 486">
            <a:extLst>
              <a:ext uri="{FF2B5EF4-FFF2-40B4-BE49-F238E27FC236}">
                <a16:creationId xmlns:a16="http://schemas.microsoft.com/office/drawing/2014/main" id="{928BACBD-C9C8-CF3C-AABA-BB4BE73510F2}"/>
              </a:ext>
            </a:extLst>
          </p:cNvPr>
          <p:cNvGrpSpPr/>
          <p:nvPr/>
        </p:nvGrpSpPr>
        <p:grpSpPr>
          <a:xfrm>
            <a:off x="5906390" y="3697212"/>
            <a:ext cx="954088" cy="601316"/>
            <a:chOff x="3979673" y="428719"/>
            <a:chExt cx="3711235" cy="2339015"/>
          </a:xfrm>
        </p:grpSpPr>
        <p:pic>
          <p:nvPicPr>
            <p:cNvPr id="502" name="図 501">
              <a:extLst>
                <a:ext uri="{FF2B5EF4-FFF2-40B4-BE49-F238E27FC236}">
                  <a16:creationId xmlns:a16="http://schemas.microsoft.com/office/drawing/2014/main" id="{9ECE68CA-CD33-36B9-0D95-A9FE6F451DF9}"/>
                </a:ext>
              </a:extLst>
            </p:cNvPr>
            <p:cNvPicPr>
              <a:picLocks noChangeAspect="1"/>
            </p:cNvPicPr>
            <p:nvPr/>
          </p:nvPicPr>
          <p:blipFill>
            <a:blip r:embed="rId19"/>
            <a:srcRect/>
            <a:stretch/>
          </p:blipFill>
          <p:spPr>
            <a:xfrm>
              <a:off x="3979673" y="428719"/>
              <a:ext cx="3711235" cy="2339015"/>
            </a:xfrm>
            <a:prstGeom prst="rect">
              <a:avLst/>
            </a:prstGeom>
            <a:effectLst>
              <a:glow rad="38100">
                <a:srgbClr val="FFFF00">
                  <a:alpha val="70167"/>
                </a:srgbClr>
              </a:glow>
            </a:effectLst>
          </p:spPr>
        </p:pic>
        <p:sp>
          <p:nvSpPr>
            <p:cNvPr id="503" name="正方形/長方形 502">
              <a:extLst>
                <a:ext uri="{FF2B5EF4-FFF2-40B4-BE49-F238E27FC236}">
                  <a16:creationId xmlns:a16="http://schemas.microsoft.com/office/drawing/2014/main" id="{CCD8F004-C503-8D27-76F2-292DCA52A027}"/>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4" name="図 503">
              <a:extLst>
                <a:ext uri="{FF2B5EF4-FFF2-40B4-BE49-F238E27FC236}">
                  <a16:creationId xmlns:a16="http://schemas.microsoft.com/office/drawing/2014/main" id="{83659655-A674-3D35-5099-52518B3BF700}"/>
                </a:ext>
              </a:extLst>
            </p:cNvPr>
            <p:cNvPicPr>
              <a:picLocks noChangeAspect="1"/>
            </p:cNvPicPr>
            <p:nvPr/>
          </p:nvPicPr>
          <p:blipFill rotWithShape="1">
            <a:blip r:embed="rId19"/>
            <a:srcRect l="20889" t="12535" r="20239" b="29032"/>
            <a:stretch/>
          </p:blipFill>
          <p:spPr>
            <a:xfrm>
              <a:off x="4958013" y="659149"/>
              <a:ext cx="1802464" cy="1419907"/>
            </a:xfrm>
            <a:prstGeom prst="rect">
              <a:avLst/>
            </a:prstGeom>
          </p:spPr>
        </p:pic>
        <p:sp>
          <p:nvSpPr>
            <p:cNvPr id="505" name="正方形/長方形 504">
              <a:extLst>
                <a:ext uri="{FF2B5EF4-FFF2-40B4-BE49-F238E27FC236}">
                  <a16:creationId xmlns:a16="http://schemas.microsoft.com/office/drawing/2014/main" id="{038A3692-AA18-C86B-5BAF-849EA33B19C9}"/>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正方形/長方形 505">
              <a:extLst>
                <a:ext uri="{FF2B5EF4-FFF2-40B4-BE49-F238E27FC236}">
                  <a16:creationId xmlns:a16="http://schemas.microsoft.com/office/drawing/2014/main" id="{E5D6DF82-9264-6B36-A621-F9687DF81982}"/>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7" name="図 506">
              <a:extLst>
                <a:ext uri="{FF2B5EF4-FFF2-40B4-BE49-F238E27FC236}">
                  <a16:creationId xmlns:a16="http://schemas.microsoft.com/office/drawing/2014/main" id="{D9AB5730-B47F-B15E-88F9-AFAACF95205F}"/>
                </a:ext>
              </a:extLst>
            </p:cNvPr>
            <p:cNvPicPr>
              <a:picLocks noChangeAspect="1"/>
            </p:cNvPicPr>
            <p:nvPr/>
          </p:nvPicPr>
          <p:blipFill rotWithShape="1">
            <a:blip r:embed="rId19"/>
            <a:srcRect l="58267" t="60669" r="20239" b="29032"/>
            <a:stretch/>
          </p:blipFill>
          <p:spPr>
            <a:xfrm>
              <a:off x="6083166" y="1713297"/>
              <a:ext cx="685566" cy="365759"/>
            </a:xfrm>
            <a:prstGeom prst="rect">
              <a:avLst/>
            </a:prstGeom>
          </p:spPr>
        </p:pic>
        <p:sp>
          <p:nvSpPr>
            <p:cNvPr id="508" name="正方形/長方形 507">
              <a:extLst>
                <a:ext uri="{FF2B5EF4-FFF2-40B4-BE49-F238E27FC236}">
                  <a16:creationId xmlns:a16="http://schemas.microsoft.com/office/drawing/2014/main" id="{643CBBA5-5132-8BE1-E7D8-8DAB4481FC97}"/>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正方形/長方形 508">
              <a:extLst>
                <a:ext uri="{FF2B5EF4-FFF2-40B4-BE49-F238E27FC236}">
                  <a16:creationId xmlns:a16="http://schemas.microsoft.com/office/drawing/2014/main" id="{59A1B685-9472-DBCD-8DB0-3B5CBF63D9F1}"/>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8" name="グループ化 487">
            <a:extLst>
              <a:ext uri="{FF2B5EF4-FFF2-40B4-BE49-F238E27FC236}">
                <a16:creationId xmlns:a16="http://schemas.microsoft.com/office/drawing/2014/main" id="{7793B6AC-6BC7-CCF9-3F4F-1D5743267520}"/>
              </a:ext>
            </a:extLst>
          </p:cNvPr>
          <p:cNvGrpSpPr/>
          <p:nvPr/>
        </p:nvGrpSpPr>
        <p:grpSpPr>
          <a:xfrm>
            <a:off x="6852134" y="3682543"/>
            <a:ext cx="314135" cy="619664"/>
            <a:chOff x="8439488" y="428719"/>
            <a:chExt cx="1155529" cy="2279403"/>
          </a:xfrm>
        </p:grpSpPr>
        <p:pic>
          <p:nvPicPr>
            <p:cNvPr id="500" name="図 499">
              <a:extLst>
                <a:ext uri="{FF2B5EF4-FFF2-40B4-BE49-F238E27FC236}">
                  <a16:creationId xmlns:a16="http://schemas.microsoft.com/office/drawing/2014/main" id="{3FCC8C3F-8A29-D281-E499-51727BA8F2EF}"/>
                </a:ext>
              </a:extLst>
            </p:cNvPr>
            <p:cNvPicPr>
              <a:picLocks noChangeAspect="1"/>
            </p:cNvPicPr>
            <p:nvPr/>
          </p:nvPicPr>
          <p:blipFill>
            <a:blip r:embed="rId20"/>
            <a:srcRect/>
            <a:stretch/>
          </p:blipFill>
          <p:spPr>
            <a:xfrm>
              <a:off x="8439488" y="428719"/>
              <a:ext cx="1155529" cy="2279403"/>
            </a:xfrm>
            <a:prstGeom prst="rect">
              <a:avLst/>
            </a:prstGeom>
          </p:spPr>
        </p:pic>
        <p:sp>
          <p:nvSpPr>
            <p:cNvPr id="501" name="正方形/長方形 500">
              <a:extLst>
                <a:ext uri="{FF2B5EF4-FFF2-40B4-BE49-F238E27FC236}">
                  <a16:creationId xmlns:a16="http://schemas.microsoft.com/office/drawing/2014/main" id="{A4308D28-D00F-0BD4-3A94-A4EB6B3C6C6B}"/>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9" name="台形 488">
            <a:extLst>
              <a:ext uri="{FF2B5EF4-FFF2-40B4-BE49-F238E27FC236}">
                <a16:creationId xmlns:a16="http://schemas.microsoft.com/office/drawing/2014/main" id="{15937BF5-14CE-AA50-7254-5B5F86EAA649}"/>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テキスト ボックス 489">
            <a:extLst>
              <a:ext uri="{FF2B5EF4-FFF2-40B4-BE49-F238E27FC236}">
                <a16:creationId xmlns:a16="http://schemas.microsoft.com/office/drawing/2014/main" id="{1241F445-A97F-81C9-AFDD-841B887B1C01}"/>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491" name="円/楕円 540">
            <a:extLst>
              <a:ext uri="{FF2B5EF4-FFF2-40B4-BE49-F238E27FC236}">
                <a16:creationId xmlns:a16="http://schemas.microsoft.com/office/drawing/2014/main" id="{A779C921-511E-AE1D-ED9F-E60708D387FB}"/>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1B4E93"/>
              </a:solidFill>
              <a:effectLst/>
              <a:uLnTx/>
              <a:uFillTx/>
              <a:latin typeface="Meiryo" panose="020B0604030504040204" pitchFamily="34" charset="-128"/>
              <a:ea typeface="Meiryo" panose="020B0604030504040204" pitchFamily="34" charset="-128"/>
              <a:cs typeface="+mn-cs"/>
            </a:endParaRPr>
          </a:p>
        </p:txBody>
      </p:sp>
      <p:sp>
        <p:nvSpPr>
          <p:cNvPr id="492" name="十字形 491">
            <a:extLst>
              <a:ext uri="{FF2B5EF4-FFF2-40B4-BE49-F238E27FC236}">
                <a16:creationId xmlns:a16="http://schemas.microsoft.com/office/drawing/2014/main" id="{BDE3B32F-1B05-F14A-1E62-F23F975C6813}"/>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3" name="角丸四角形 204">
            <a:extLst>
              <a:ext uri="{FF2B5EF4-FFF2-40B4-BE49-F238E27FC236}">
                <a16:creationId xmlns:a16="http://schemas.microsoft.com/office/drawing/2014/main" id="{0209046C-17B7-02B4-204D-D67D50750673}"/>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494" name="テキスト ボックス 493">
            <a:extLst>
              <a:ext uri="{FF2B5EF4-FFF2-40B4-BE49-F238E27FC236}">
                <a16:creationId xmlns:a16="http://schemas.microsoft.com/office/drawing/2014/main" id="{231D67AA-F21A-5085-AA99-57A0E6BFC3EF}"/>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495" name="三角形 12">
            <a:extLst>
              <a:ext uri="{FF2B5EF4-FFF2-40B4-BE49-F238E27FC236}">
                <a16:creationId xmlns:a16="http://schemas.microsoft.com/office/drawing/2014/main" id="{1BE56C5E-416C-9A62-EB2B-FF957CB0502D}"/>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テキスト ボックス 495">
            <a:extLst>
              <a:ext uri="{FF2B5EF4-FFF2-40B4-BE49-F238E27FC236}">
                <a16:creationId xmlns:a16="http://schemas.microsoft.com/office/drawing/2014/main" id="{700AF794-97FD-F72D-FE29-D1A5EC221EA6}"/>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sp>
        <p:nvSpPr>
          <p:cNvPr id="57" name="角丸四角形 380">
            <a:extLst>
              <a:ext uri="{FF2B5EF4-FFF2-40B4-BE49-F238E27FC236}">
                <a16:creationId xmlns:a16="http://schemas.microsoft.com/office/drawing/2014/main" id="{074CA56B-2E60-C651-EC6A-C535AB5F5B84}"/>
              </a:ext>
            </a:extLst>
          </p:cNvPr>
          <p:cNvSpPr/>
          <p:nvPr/>
        </p:nvSpPr>
        <p:spPr>
          <a:xfrm>
            <a:off x="1725285" y="5411249"/>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Text Box 11">
            <a:extLst>
              <a:ext uri="{FF2B5EF4-FFF2-40B4-BE49-F238E27FC236}">
                <a16:creationId xmlns:a16="http://schemas.microsoft.com/office/drawing/2014/main" id="{CD2962AA-B975-FC27-4FA1-6B363F9C0A76}"/>
              </a:ext>
            </a:extLst>
          </p:cNvPr>
          <p:cNvSpPr txBox="1">
            <a:spLocks noChangeArrowheads="1"/>
          </p:cNvSpPr>
          <p:nvPr/>
        </p:nvSpPr>
        <p:spPr bwMode="auto">
          <a:xfrm>
            <a:off x="2021422" y="5423633"/>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59" name="Text Box 11">
            <a:extLst>
              <a:ext uri="{FF2B5EF4-FFF2-40B4-BE49-F238E27FC236}">
                <a16:creationId xmlns:a16="http://schemas.microsoft.com/office/drawing/2014/main" id="{6C8146BA-9FDE-6562-3FD0-24C0D58F4483}"/>
              </a:ext>
            </a:extLst>
          </p:cNvPr>
          <p:cNvSpPr txBox="1">
            <a:spLocks noChangeArrowheads="1"/>
          </p:cNvSpPr>
          <p:nvPr/>
        </p:nvSpPr>
        <p:spPr bwMode="auto">
          <a:xfrm>
            <a:off x="3153784" y="5602818"/>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9339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辺形 4">
            <a:extLst>
              <a:ext uri="{FF2B5EF4-FFF2-40B4-BE49-F238E27FC236}">
                <a16:creationId xmlns:a16="http://schemas.microsoft.com/office/drawing/2014/main" id="{1351CD8F-0CFB-FE48-9EDD-521D67128B81}"/>
              </a:ext>
            </a:extLst>
          </p:cNvPr>
          <p:cNvSpPr/>
          <p:nvPr/>
        </p:nvSpPr>
        <p:spPr>
          <a:xfrm>
            <a:off x="225385" y="196494"/>
            <a:ext cx="7761781" cy="338555"/>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329134F-925F-B94C-9C93-58F42322BC80}"/>
              </a:ext>
            </a:extLst>
          </p:cNvPr>
          <p:cNvPicPr>
            <a:picLocks noChangeAspect="1"/>
          </p:cNvPicPr>
          <p:nvPr/>
        </p:nvPicPr>
        <p:blipFill rotWithShape="1">
          <a:blip r:embed="rId3"/>
          <a:srcRect t="22924" b="-12618"/>
          <a:stretch/>
        </p:blipFill>
        <p:spPr>
          <a:xfrm>
            <a:off x="8172223" y="250924"/>
            <a:ext cx="1357574" cy="250990"/>
          </a:xfrm>
          <a:prstGeom prst="rect">
            <a:avLst/>
          </a:prstGeom>
        </p:spPr>
      </p:pic>
      <p:sp>
        <p:nvSpPr>
          <p:cNvPr id="8" name="テキスト ボックス 7">
            <a:extLst>
              <a:ext uri="{FF2B5EF4-FFF2-40B4-BE49-F238E27FC236}">
                <a16:creationId xmlns:a16="http://schemas.microsoft.com/office/drawing/2014/main" id="{733F83A9-E755-4842-B828-377BF2A624D2}"/>
              </a:ext>
            </a:extLst>
          </p:cNvPr>
          <p:cNvSpPr txBox="1"/>
          <p:nvPr/>
        </p:nvSpPr>
        <p:spPr>
          <a:xfrm>
            <a:off x="2022402" y="197211"/>
            <a:ext cx="543194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実施料金別　</a:t>
            </a:r>
            <a:r>
              <a:rPr lang="en-US" altLang="ja-JP" sz="1600" b="1" kern="0" dirty="0">
                <a:solidFill>
                  <a:srgbClr val="FFFFFF"/>
                </a:solidFill>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掲載保証回数　</a:t>
            </a:r>
            <a:r>
              <a:rPr kumimoji="0" lang="en-US" altLang="ja-JP"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セグメント可能</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項目　</a:t>
            </a:r>
          </a:p>
        </p:txBody>
      </p:sp>
      <p:cxnSp>
        <p:nvCxnSpPr>
          <p:cNvPr id="9" name="直線コネクタ 8">
            <a:extLst>
              <a:ext uri="{FF2B5EF4-FFF2-40B4-BE49-F238E27FC236}">
                <a16:creationId xmlns:a16="http://schemas.microsoft.com/office/drawing/2014/main" id="{A40178F9-A39A-F046-90EF-01BEB3CD7C60}"/>
              </a:ext>
            </a:extLst>
          </p:cNvPr>
          <p:cNvCxnSpPr>
            <a:cxnSpLocks/>
          </p:cNvCxnSpPr>
          <p:nvPr/>
        </p:nvCxnSpPr>
        <p:spPr>
          <a:xfrm>
            <a:off x="1917783" y="218225"/>
            <a:ext cx="0" cy="2836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6FAE1F5-AD82-FE45-AADD-ACCC59843615}"/>
              </a:ext>
            </a:extLst>
          </p:cNvPr>
          <p:cNvSpPr txBox="1"/>
          <p:nvPr/>
        </p:nvSpPr>
        <p:spPr>
          <a:xfrm>
            <a:off x="343544" y="197927"/>
            <a:ext cx="2715341"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en-US" altLang="ja-JP" sz="1600" b="1" kern="0" dirty="0" err="1">
                <a:solidFill>
                  <a:srgbClr val="FFFFFF"/>
                </a:solidFill>
                <a:latin typeface="Meiryo UI" panose="020B0604030504040204" pitchFamily="34" charset="-128"/>
                <a:ea typeface="Meiryo UI" panose="020B0604030504040204" pitchFamily="34" charset="-128"/>
                <a:cs typeface="Arial"/>
                <a:sym typeface="Arial"/>
              </a:rPr>
              <a:t>TVer</a:t>
            </a: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1051" name="テキスト ボックス 1050">
            <a:extLst>
              <a:ext uri="{FF2B5EF4-FFF2-40B4-BE49-F238E27FC236}">
                <a16:creationId xmlns:a16="http://schemas.microsoft.com/office/drawing/2014/main" id="{AB88DF3D-0FE8-2085-B84F-4B53101D34B6}"/>
              </a:ext>
            </a:extLst>
          </p:cNvPr>
          <p:cNvSpPr txBox="1"/>
          <p:nvPr/>
        </p:nvSpPr>
        <p:spPr>
          <a:xfrm>
            <a:off x="1547937" y="823254"/>
            <a:ext cx="6623929" cy="338554"/>
          </a:xfrm>
          <a:prstGeom prst="rect">
            <a:avLst/>
          </a:prstGeom>
          <a:noFill/>
        </p:spPr>
        <p:txBody>
          <a:bodyPr wrap="none" rtlCol="0">
            <a:spAutoFit/>
          </a:bodyPr>
          <a:lstStyle/>
          <a:p>
            <a:pPr algn="r"/>
            <a:r>
              <a:rPr kumimoji="1" lang="ja-JP" altLang="en-US" sz="1600" b="1" dirty="0">
                <a:solidFill>
                  <a:srgbClr val="FF0000"/>
                </a:solidFill>
                <a:latin typeface="Meiryo" panose="020B0604030504040204" pitchFamily="34" charset="-128"/>
                <a:ea typeface="Meiryo" panose="020B0604030504040204" pitchFamily="34" charset="-128"/>
              </a:rPr>
              <a:t>ご予算にあわせて</a:t>
            </a:r>
            <a:r>
              <a:rPr kumimoji="1" lang="ja-JP" altLang="en-US" sz="1600" b="1" dirty="0">
                <a:solidFill>
                  <a:srgbClr val="FF0000"/>
                </a:solidFill>
                <a:highlight>
                  <a:srgbClr val="FFFF00"/>
                </a:highlight>
                <a:latin typeface="Meiryo" panose="020B0604030504040204" pitchFamily="34" charset="-128"/>
                <a:ea typeface="Meiryo" panose="020B0604030504040204" pitchFamily="34" charset="-128"/>
              </a:rPr>
              <a:t>掲載回数の買い増しが可能</a:t>
            </a:r>
            <a:r>
              <a:rPr kumimoji="1" lang="ja-JP" altLang="en-US" sz="1600" b="1" dirty="0">
                <a:solidFill>
                  <a:srgbClr val="FF0000"/>
                </a:solidFill>
                <a:latin typeface="Meiryo" panose="020B0604030504040204" pitchFamily="34" charset="-128"/>
                <a:ea typeface="Meiryo" panose="020B0604030504040204" pitchFamily="34" charset="-128"/>
              </a:rPr>
              <a:t>です。ご相談ください</a:t>
            </a:r>
            <a:r>
              <a:rPr kumimoji="1" lang="en-US" altLang="ja-JP" sz="1600" b="1" dirty="0">
                <a:solidFill>
                  <a:srgbClr val="FF0000"/>
                </a:solidFill>
                <a:latin typeface="Meiryo" panose="020B0604030504040204" pitchFamily="34" charset="-128"/>
                <a:ea typeface="Meiryo" panose="020B0604030504040204" pitchFamily="34" charset="-128"/>
              </a:rPr>
              <a:t>!</a:t>
            </a:r>
            <a:endParaRPr kumimoji="1" lang="ja-JP" altLang="en-US" sz="1600" b="1" dirty="0">
              <a:solidFill>
                <a:srgbClr val="FF0000"/>
              </a:solidFill>
              <a:latin typeface="Meiryo" panose="020B0604030504040204" pitchFamily="34" charset="-128"/>
              <a:ea typeface="Meiryo" panose="020B0604030504040204" pitchFamily="34" charset="-128"/>
            </a:endParaRPr>
          </a:p>
        </p:txBody>
      </p:sp>
      <p:graphicFrame>
        <p:nvGraphicFramePr>
          <p:cNvPr id="3" name="表 2">
            <a:extLst>
              <a:ext uri="{FF2B5EF4-FFF2-40B4-BE49-F238E27FC236}">
                <a16:creationId xmlns:a16="http://schemas.microsoft.com/office/drawing/2014/main" id="{63E6677B-5F20-56BE-2DF6-6C545D23F244}"/>
              </a:ext>
            </a:extLst>
          </p:cNvPr>
          <p:cNvGraphicFramePr>
            <a:graphicFrameLocks noGrp="1"/>
          </p:cNvGraphicFramePr>
          <p:nvPr/>
        </p:nvGraphicFramePr>
        <p:xfrm>
          <a:off x="343543" y="1292468"/>
          <a:ext cx="9228086" cy="3973278"/>
        </p:xfrm>
        <a:graphic>
          <a:graphicData uri="http://schemas.openxmlformats.org/drawingml/2006/table">
            <a:tbl>
              <a:tblPr/>
              <a:tblGrid>
                <a:gridCol w="1328057">
                  <a:extLst>
                    <a:ext uri="{9D8B030D-6E8A-4147-A177-3AD203B41FA5}">
                      <a16:colId xmlns:a16="http://schemas.microsoft.com/office/drawing/2014/main" val="3128258640"/>
                    </a:ext>
                  </a:extLst>
                </a:gridCol>
                <a:gridCol w="1548000">
                  <a:extLst>
                    <a:ext uri="{9D8B030D-6E8A-4147-A177-3AD203B41FA5}">
                      <a16:colId xmlns:a16="http://schemas.microsoft.com/office/drawing/2014/main" val="3268079341"/>
                    </a:ext>
                  </a:extLst>
                </a:gridCol>
                <a:gridCol w="664029">
                  <a:extLst>
                    <a:ext uri="{9D8B030D-6E8A-4147-A177-3AD203B41FA5}">
                      <a16:colId xmlns:a16="http://schemas.microsoft.com/office/drawing/2014/main" val="855497703"/>
                    </a:ext>
                  </a:extLst>
                </a:gridCol>
                <a:gridCol w="1548000">
                  <a:extLst>
                    <a:ext uri="{9D8B030D-6E8A-4147-A177-3AD203B41FA5}">
                      <a16:colId xmlns:a16="http://schemas.microsoft.com/office/drawing/2014/main" val="1812777212"/>
                    </a:ext>
                  </a:extLst>
                </a:gridCol>
                <a:gridCol w="828000">
                  <a:extLst>
                    <a:ext uri="{9D8B030D-6E8A-4147-A177-3AD203B41FA5}">
                      <a16:colId xmlns:a16="http://schemas.microsoft.com/office/drawing/2014/main" val="1657086337"/>
                    </a:ext>
                  </a:extLst>
                </a:gridCol>
                <a:gridCol w="828000">
                  <a:extLst>
                    <a:ext uri="{9D8B030D-6E8A-4147-A177-3AD203B41FA5}">
                      <a16:colId xmlns:a16="http://schemas.microsoft.com/office/drawing/2014/main" val="4275028573"/>
                    </a:ext>
                  </a:extLst>
                </a:gridCol>
                <a:gridCol w="828000">
                  <a:extLst>
                    <a:ext uri="{9D8B030D-6E8A-4147-A177-3AD203B41FA5}">
                      <a16:colId xmlns:a16="http://schemas.microsoft.com/office/drawing/2014/main" val="149744961"/>
                    </a:ext>
                  </a:extLst>
                </a:gridCol>
                <a:gridCol w="828000">
                  <a:extLst>
                    <a:ext uri="{9D8B030D-6E8A-4147-A177-3AD203B41FA5}">
                      <a16:colId xmlns:a16="http://schemas.microsoft.com/office/drawing/2014/main" val="3544547646"/>
                    </a:ext>
                  </a:extLst>
                </a:gridCol>
                <a:gridCol w="828000">
                  <a:extLst>
                    <a:ext uri="{9D8B030D-6E8A-4147-A177-3AD203B41FA5}">
                      <a16:colId xmlns:a16="http://schemas.microsoft.com/office/drawing/2014/main" val="1384948143"/>
                    </a:ext>
                  </a:extLst>
                </a:gridCol>
              </a:tblGrid>
              <a:tr h="530575">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実施料金</a:t>
                      </a:r>
                      <a:r>
                        <a:rPr lang="ja-JP" altLang="en-US" sz="700" b="0" i="0" u="none" strike="noStrike">
                          <a:solidFill>
                            <a:srgbClr val="FFFFFF"/>
                          </a:solidFill>
                          <a:effectLst/>
                          <a:latin typeface="Meiryo" panose="020B0604030504040204" pitchFamily="34" charset="-128"/>
                          <a:ea typeface="Meiryo" panose="020B0604030504040204" pitchFamily="34" charset="-128"/>
                        </a:rPr>
                        <a:t>（税別）</a:t>
                      </a:r>
                      <a:endParaRPr lang="ja-JP" altLang="en-US" sz="900" b="1" i="0" u="none" strike="noStrike">
                        <a:solidFill>
                          <a:srgbClr val="FFFFFF"/>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オリジナル動画制作</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ヤフー</a:t>
                      </a:r>
                      <a:br>
                        <a:rPr lang="ja-JP" altLang="en-US" sz="900" b="1" i="0" u="none" strike="noStrike">
                          <a:solidFill>
                            <a:srgbClr val="FFFFFF"/>
                          </a:solidFill>
                          <a:effectLst/>
                          <a:latin typeface="Meiryo" panose="020B0604030504040204" pitchFamily="34" charset="-128"/>
                          <a:ea typeface="Meiryo" panose="020B0604030504040204" pitchFamily="34" charset="-128"/>
                        </a:rPr>
                      </a:br>
                      <a:r>
                        <a:rPr lang="ja-JP" altLang="en-US" sz="900" b="1" i="0" u="none" strike="noStrike">
                          <a:solidFill>
                            <a:srgbClr val="FFFFFF"/>
                          </a:solidFill>
                          <a:effectLst/>
                          <a:latin typeface="Meiryo" panose="020B0604030504040204" pitchFamily="34" charset="-128"/>
                          <a:ea typeface="Meiryo" panose="020B0604030504040204" pitchFamily="34" charset="-128"/>
                        </a:rPr>
                        <a:t>エリア</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1B4E93"/>
                    </a:solidFill>
                  </a:tcPr>
                </a:tc>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ヤフー</a:t>
                      </a:r>
                      <a:br>
                        <a:rPr lang="ja-JP" altLang="en-US" sz="900" b="1" i="0" u="none" strike="noStrike">
                          <a:solidFill>
                            <a:srgbClr val="FFFFFF"/>
                          </a:solidFill>
                          <a:effectLst/>
                          <a:latin typeface="Meiryo" panose="020B0604030504040204" pitchFamily="34" charset="-128"/>
                          <a:ea typeface="Meiryo" panose="020B0604030504040204" pitchFamily="34" charset="-128"/>
                        </a:rPr>
                      </a:br>
                      <a:r>
                        <a:rPr lang="ja-JP" altLang="en-US" sz="900" b="1" i="0" u="none" strike="noStrike">
                          <a:solidFill>
                            <a:srgbClr val="FFFFFF"/>
                          </a:solidFill>
                          <a:effectLst/>
                          <a:latin typeface="Meiryo" panose="020B0604030504040204" pitchFamily="34" charset="-128"/>
                          <a:ea typeface="Meiryo" panose="020B0604030504040204" pitchFamily="34" charset="-128"/>
                        </a:rPr>
                        <a:t>セグメント指定項目</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1B4E93"/>
                    </a:solidFill>
                  </a:tcPr>
                </a:tc>
                <a:tc gridSpan="3">
                  <a:txBody>
                    <a:bodyPr/>
                    <a:lstStyle/>
                    <a:p>
                      <a:pPr algn="ctr" rtl="0" fontAlgn="ctr"/>
                      <a:r>
                        <a:rPr lang="ja-JP" altLang="en-US" sz="800" b="1" i="0" u="none" strike="noStrike">
                          <a:solidFill>
                            <a:srgbClr val="FFFFFF"/>
                          </a:solidFill>
                          <a:effectLst/>
                          <a:latin typeface="Meiryo" panose="020B0604030504040204" pitchFamily="34" charset="-128"/>
                          <a:ea typeface="Meiryo" panose="020B0604030504040204" pitchFamily="34" charset="-128"/>
                        </a:rPr>
                        <a:t>ブランドパネル</a:t>
                      </a:r>
                      <a:br>
                        <a:rPr lang="ja-JP" altLang="en-US" sz="800" b="1" i="0" u="none" strike="noStrike">
                          <a:solidFill>
                            <a:srgbClr val="FFFFFF"/>
                          </a:solidFill>
                          <a:effectLst/>
                          <a:latin typeface="Meiryo" panose="020B0604030504040204" pitchFamily="34" charset="-128"/>
                          <a:ea typeface="Meiryo" panose="020B0604030504040204" pitchFamily="34" charset="-128"/>
                        </a:rPr>
                      </a:br>
                      <a:r>
                        <a:rPr lang="ja-JP" altLang="en-US" sz="700" b="0" i="0" u="none" strike="noStrike">
                          <a:solidFill>
                            <a:srgbClr val="FFFFFF"/>
                          </a:solidFill>
                          <a:effectLst/>
                          <a:latin typeface="Meiryo" panose="020B0604030504040204" pitchFamily="34" charset="-128"/>
                          <a:ea typeface="Meiryo" panose="020B0604030504040204" pitchFamily="34" charset="-128"/>
                        </a:rPr>
                        <a:t>（掲載保証回数）</a:t>
                      </a:r>
                      <a:endParaRPr lang="ja-JP" altLang="en-US" sz="800" b="1" i="0" u="none" strike="noStrike">
                        <a:solidFill>
                          <a:srgbClr val="FFFFFF"/>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ヤフーリッチ</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800" b="1" i="0" u="none" strike="noStrike">
                          <a:solidFill>
                            <a:srgbClr val="000000"/>
                          </a:solidFill>
                          <a:effectLst/>
                          <a:latin typeface="Meiryo" panose="020B0604030504040204" pitchFamily="34" charset="-128"/>
                          <a:ea typeface="Meiryo" panose="020B0604030504040204" pitchFamily="34" charset="-128"/>
                        </a:rPr>
                        <a:t>フォーマット</a:t>
                      </a:r>
                      <a:r>
                        <a:rPr lang="en" sz="800" b="1" i="0" u="none" strike="noStrike" dirty="0">
                          <a:solidFill>
                            <a:srgbClr val="000000"/>
                          </a:solidFill>
                          <a:effectLst/>
                          <a:latin typeface="Meiryo" panose="020B0604030504040204" pitchFamily="34" charset="-128"/>
                          <a:ea typeface="Meiryo" panose="020B0604030504040204" pitchFamily="34" charset="-128"/>
                        </a:rPr>
                        <a:t>MD</a:t>
                      </a:r>
                      <a:br>
                        <a:rPr lang="en" sz="800" b="1" i="0" u="none" strike="noStrike" dirty="0">
                          <a:solidFill>
                            <a:srgbClr val="000000"/>
                          </a:solidFill>
                          <a:effectLst/>
                          <a:latin typeface="Meiryo" panose="020B0604030504040204" pitchFamily="34" charset="-128"/>
                          <a:ea typeface="Meiryo" panose="020B0604030504040204" pitchFamily="34" charset="-128"/>
                        </a:rPr>
                      </a:br>
                      <a:r>
                        <a:rPr lang="en" sz="700" b="0" i="0" u="none" strike="noStrike" dirty="0">
                          <a:solidFill>
                            <a:srgbClr val="000000"/>
                          </a:solidFill>
                          <a:effectLst/>
                          <a:latin typeface="Meiryo" panose="020B0604030504040204" pitchFamily="34" charset="-128"/>
                          <a:ea typeface="Meiryo" panose="020B0604030504040204" pitchFamily="34" charset="-128"/>
                        </a:rPr>
                        <a:t>（</a:t>
                      </a:r>
                      <a:r>
                        <a:rPr lang="ja-JP" altLang="en-US" sz="700" b="0" i="0" u="none" strike="noStrike">
                          <a:solidFill>
                            <a:srgbClr val="000000"/>
                          </a:solidFill>
                          <a:effectLst/>
                          <a:latin typeface="Meiryo" panose="020B0604030504040204" pitchFamily="34" charset="-128"/>
                          <a:ea typeface="Meiryo" panose="020B0604030504040204" pitchFamily="34" charset="-128"/>
                        </a:rPr>
                        <a:t>掲載保証回数）</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en" sz="900" b="1" i="0" u="none" strike="noStrike" dirty="0">
                          <a:solidFill>
                            <a:srgbClr val="FFFFFF"/>
                          </a:solidFill>
                          <a:effectLst/>
                          <a:latin typeface="Meiryo" panose="020B0604030504040204" pitchFamily="34" charset="-128"/>
                          <a:ea typeface="Meiryo" panose="020B0604030504040204" pitchFamily="34" charset="-128"/>
                        </a:rPr>
                        <a:t>Tver15</a:t>
                      </a:r>
                      <a:r>
                        <a:rPr lang="ja-JP" altLang="en-US" sz="900" b="1" i="0" u="none" strike="noStrike">
                          <a:solidFill>
                            <a:srgbClr val="FFFFFF"/>
                          </a:solidFill>
                          <a:effectLst/>
                          <a:latin typeface="Meiryo" panose="020B0604030504040204" pitchFamily="34" charset="-128"/>
                          <a:ea typeface="Meiryo" panose="020B0604030504040204" pitchFamily="34" charset="-128"/>
                        </a:rPr>
                        <a:t>秒 </a:t>
                      </a:r>
                      <a:br>
                        <a:rPr lang="ja-JP" altLang="en-US" sz="900" b="1" i="0" u="none" strike="noStrike">
                          <a:solidFill>
                            <a:srgbClr val="FFFFFF"/>
                          </a:solidFill>
                          <a:effectLst/>
                          <a:latin typeface="Meiryo" panose="020B0604030504040204" pitchFamily="34" charset="-128"/>
                          <a:ea typeface="Meiryo" panose="020B0604030504040204" pitchFamily="34" charset="-128"/>
                        </a:rPr>
                      </a:br>
                      <a:r>
                        <a:rPr lang="ja-JP" altLang="en-US" sz="900" b="1" i="0" u="none" strike="noStrike">
                          <a:solidFill>
                            <a:srgbClr val="FFFFFF"/>
                          </a:solidFill>
                          <a:effectLst/>
                          <a:latin typeface="Meiryo" panose="020B0604030504040204" pitchFamily="34" charset="-128"/>
                          <a:ea typeface="Meiryo" panose="020B0604030504040204" pitchFamily="34" charset="-128"/>
                        </a:rPr>
                        <a:t>掲載回数</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1B4E93"/>
                    </a:solidFill>
                  </a:tcPr>
                </a:tc>
                <a:extLst>
                  <a:ext uri="{0D108BD9-81ED-4DB2-BD59-A6C34878D82A}">
                    <a16:rowId xmlns:a16="http://schemas.microsoft.com/office/drawing/2014/main" val="139833904"/>
                  </a:ext>
                </a:extLst>
              </a:tr>
              <a:tr h="2027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 sz="700" b="1" i="0" u="none" strike="noStrike" dirty="0">
                          <a:solidFill>
                            <a:srgbClr val="FFFFFF"/>
                          </a:solidFill>
                          <a:effectLst/>
                          <a:latin typeface="Meiryo" panose="020B0604030504040204" pitchFamily="34" charset="-128"/>
                          <a:ea typeface="Meiryo" panose="020B0604030504040204" pitchFamily="34" charset="-128"/>
                        </a:rPr>
                        <a:t>PC</a:t>
                      </a:r>
                      <a:r>
                        <a:rPr lang="ja-JP" altLang="en-US" sz="700" b="1" i="0" u="none" strike="noStrike">
                          <a:solidFill>
                            <a:srgbClr val="FFFFFF"/>
                          </a:solidFill>
                          <a:effectLst/>
                          <a:latin typeface="Meiryo" panose="020B0604030504040204" pitchFamily="34" charset="-128"/>
                          <a:ea typeface="Meiryo" panose="020B0604030504040204" pitchFamily="34" charset="-128"/>
                        </a:rPr>
                        <a:t>の場合　</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0000"/>
                    </a:solidFill>
                  </a:tcPr>
                </a:tc>
                <a:tc>
                  <a:txBody>
                    <a:bodyPr/>
                    <a:lstStyle/>
                    <a:p>
                      <a:pPr algn="ctr" rtl="0" fontAlgn="ctr"/>
                      <a:r>
                        <a:rPr lang="ja-JP" altLang="en-US" sz="700" b="1" i="0" u="none" strike="noStrike">
                          <a:solidFill>
                            <a:srgbClr val="FFFFFF"/>
                          </a:solidFill>
                          <a:effectLst/>
                          <a:latin typeface="Meiryo" panose="020B0604030504040204" pitchFamily="34" charset="-128"/>
                          <a:ea typeface="Meiryo" panose="020B0604030504040204" pitchFamily="34" charset="-128"/>
                        </a:rPr>
                        <a:t>スマホの場合</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0000"/>
                    </a:solidFill>
                  </a:tcPr>
                </a:tc>
                <a:tc>
                  <a:txBody>
                    <a:bodyPr/>
                    <a:lstStyle/>
                    <a:p>
                      <a:pPr algn="ctr" rtl="0" fontAlgn="ctr"/>
                      <a:r>
                        <a:rPr lang="en" sz="700" b="1" i="0" u="none" strike="noStrike">
                          <a:solidFill>
                            <a:srgbClr val="FFFFFF"/>
                          </a:solidFill>
                          <a:effectLst/>
                          <a:latin typeface="Meiryo" panose="020B0604030504040204" pitchFamily="34" charset="-128"/>
                          <a:ea typeface="Meiryo" panose="020B0604030504040204" pitchFamily="34" charset="-128"/>
                        </a:rPr>
                        <a:t>PC＋</a:t>
                      </a:r>
                      <a:r>
                        <a:rPr lang="ja-JP" altLang="en-US" sz="700" b="1" i="0" u="none" strike="noStrike">
                          <a:solidFill>
                            <a:srgbClr val="FFFFFF"/>
                          </a:solidFill>
                          <a:effectLst/>
                          <a:latin typeface="Meiryo" panose="020B0604030504040204" pitchFamily="34" charset="-128"/>
                          <a:ea typeface="Meiryo" panose="020B0604030504040204" pitchFamily="34" charset="-128"/>
                        </a:rPr>
                        <a:t>スマホの場合</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0000"/>
                    </a:solidFill>
                  </a:tcPr>
                </a:tc>
                <a:tc>
                  <a:txBody>
                    <a:bodyPr/>
                    <a:lstStyle/>
                    <a:p>
                      <a:pPr algn="ctr" rtl="0" fontAlgn="ctr"/>
                      <a:r>
                        <a:rPr lang="en" sz="700" b="1" i="0" u="none" strike="noStrike" dirty="0">
                          <a:solidFill>
                            <a:srgbClr val="000000"/>
                          </a:solidFill>
                          <a:effectLst/>
                          <a:latin typeface="Meiryo" panose="020B0604030504040204" pitchFamily="34" charset="-128"/>
                          <a:ea typeface="Meiryo" panose="020B0604030504040204" pitchFamily="34" charset="-128"/>
                        </a:rPr>
                        <a:t>PC＋</a:t>
                      </a:r>
                      <a:r>
                        <a:rPr lang="ja-JP" altLang="en-US" sz="700" b="1" i="0" u="none" strike="noStrike">
                          <a:solidFill>
                            <a:srgbClr val="000000"/>
                          </a:solidFill>
                          <a:effectLst/>
                          <a:latin typeface="Meiryo" panose="020B0604030504040204" pitchFamily="34" charset="-128"/>
                          <a:ea typeface="Meiryo" panose="020B0604030504040204" pitchFamily="34" charset="-128"/>
                        </a:rPr>
                        <a:t>スマホ</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vMerge="1">
                  <a:txBody>
                    <a:bodyPr/>
                    <a:lstStyle/>
                    <a:p>
                      <a:endParaRPr kumimoji="1" lang="ja-JP" altLang="en-US"/>
                    </a:p>
                  </a:txBody>
                  <a:tcPr/>
                </a:tc>
                <a:extLst>
                  <a:ext uri="{0D108BD9-81ED-4DB2-BD59-A6C34878D82A}">
                    <a16:rowId xmlns:a16="http://schemas.microsoft.com/office/drawing/2014/main" val="2132440450"/>
                  </a:ext>
                </a:extLst>
              </a:tr>
              <a:tr h="324000">
                <a:tc rowSpan="5">
                  <a:txBody>
                    <a:bodyPr/>
                    <a:lstStyle/>
                    <a:p>
                      <a:pPr algn="ctr" rtl="0" fontAlgn="ctr"/>
                      <a:r>
                        <a:rPr lang="en-US" altLang="ja-JP" sz="1300" b="1" i="0" u="none" strike="noStrike" dirty="0">
                          <a:solidFill>
                            <a:srgbClr val="000000"/>
                          </a:solidFill>
                          <a:effectLst/>
                          <a:latin typeface="Meiryo" panose="020B0604030504040204" pitchFamily="34" charset="-128"/>
                          <a:ea typeface="Meiryo" panose="020B0604030504040204" pitchFamily="34" charset="-128"/>
                        </a:rPr>
                        <a:t>1,000,000</a:t>
                      </a:r>
                      <a:r>
                        <a:rPr lang="ja-JP" altLang="en-US" sz="1300" b="1" i="0" u="none" strike="noStrike">
                          <a:solidFill>
                            <a:srgbClr val="000000"/>
                          </a:solidFill>
                          <a:effectLst/>
                          <a:latin typeface="Meiryo" panose="020B0604030504040204" pitchFamily="34" charset="-128"/>
                          <a:ea typeface="Meiryo" panose="020B0604030504040204" pitchFamily="34" charset="-128"/>
                        </a:rPr>
                        <a:t>円</a:t>
                      </a:r>
                      <a:br>
                        <a:rPr lang="ja-JP" altLang="en-US" sz="1300" b="1" i="0" u="none" strike="noStrike">
                          <a:solidFill>
                            <a:srgbClr val="000000"/>
                          </a:solidFill>
                          <a:effectLst/>
                          <a:latin typeface="Meiryo" panose="020B0604030504040204" pitchFamily="34" charset="-128"/>
                          <a:ea typeface="Meiryo" panose="020B0604030504040204" pitchFamily="34" charset="-128"/>
                        </a:rPr>
                      </a:br>
                      <a:r>
                        <a:rPr lang="ja-JP" altLang="en-US" sz="1000" b="1" i="0" u="none" strike="noStrike">
                          <a:solidFill>
                            <a:srgbClr val="FF0000"/>
                          </a:solidFill>
                          <a:effectLst/>
                          <a:latin typeface="Meiryo" panose="020B0604030504040204" pitchFamily="34" charset="-128"/>
                          <a:ea typeface="Meiryo" panose="020B0604030504040204" pitchFamily="34" charset="-128"/>
                        </a:rPr>
                        <a:t>（最低実施料金）</a:t>
                      </a:r>
                      <a:endParaRPr lang="ja-JP" altLang="en-US" sz="13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15</a:t>
                      </a: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秒動画</a:t>
                      </a:r>
                      <a:r>
                        <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a:t>
                      </a: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タイプ</a:t>
                      </a: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お任せナレーション</a:t>
                      </a:r>
                      <a:endPar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a:t>
                      </a:r>
                      <a:r>
                        <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お任せ効果音</a:t>
                      </a:r>
                      <a:endPar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●完成動画二次利用権利</a:t>
                      </a:r>
                    </a:p>
                    <a:p>
                      <a:pPr algn="l" rtl="0" fontAlgn="ctr"/>
                      <a:endParaRPr lang="ja-JP" altLang="en-US" sz="700" b="1" i="0" u="none" strike="noStrike">
                        <a:solidFill>
                          <a:srgbClr val="000000"/>
                        </a:solidFill>
                        <a:effectLst/>
                        <a:latin typeface="Meiryo" panose="020B0604030504040204" pitchFamily="34" charset="-128"/>
                        <a:ea typeface="Meiryo" panose="020B0604030504040204" pitchFamily="34" charset="-128"/>
                      </a:endParaRPr>
                    </a:p>
                  </a:txBody>
                  <a:tcPr marL="72000"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4">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都道府県</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700" b="0" i="0" u="none" strike="noStrike">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349,000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218,000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242,000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144,000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C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55,000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extLst>
                  <a:ext uri="{0D108BD9-81ED-4DB2-BD59-A6C34878D82A}">
                    <a16:rowId xmlns:a16="http://schemas.microsoft.com/office/drawing/2014/main" val="3984654396"/>
                  </a:ext>
                </a:extLst>
              </a:tr>
              <a:tr h="324000">
                <a:tc vMerge="1">
                  <a:txBody>
                    <a:bodyPr/>
                    <a:lstStyle/>
                    <a:p>
                      <a:endParaRPr kumimoji="1" lang="ja-JP" altLang="en-US"/>
                    </a:p>
                  </a:txBody>
                  <a:tcPr/>
                </a:tc>
                <a:tc vMerge="1">
                  <a:txBody>
                    <a:bodyPr/>
                    <a:lstStyle/>
                    <a:p>
                      <a:pPr algn="l" rtl="0" fontAlgn="ctr"/>
                      <a:endParaRPr lang="ja-JP" altLang="en-US" sz="6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a:t>
                      </a:r>
                      <a:r>
                        <a:rPr lang="en" sz="800" b="1" i="0" u="none" strike="noStrike" dirty="0">
                          <a:solidFill>
                            <a:srgbClr val="000000"/>
                          </a:solidFill>
                          <a:effectLst/>
                          <a:latin typeface="Meiryo" panose="020B0604030504040204" pitchFamily="34" charset="-128"/>
                          <a:ea typeface="Meiryo" panose="020B0604030504040204" pitchFamily="34" charset="-128"/>
                        </a:rPr>
                        <a:t>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291,000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182,000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201,000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120,000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55,000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425617500"/>
                  </a:ext>
                </a:extLst>
              </a:tr>
              <a:tr h="324000">
                <a:tc vMerge="1">
                  <a:txBody>
                    <a:bodyPr/>
                    <a:lstStyle/>
                    <a:p>
                      <a:endParaRPr kumimoji="1" lang="ja-JP" altLang="en-US"/>
                    </a:p>
                  </a:txBody>
                  <a:tcPr>
                    <a:lnT w="6350" cap="flat" cmpd="sng" algn="ctr">
                      <a:solidFill>
                        <a:srgbClr val="7F7F7F"/>
                      </a:solidFill>
                      <a:prstDash val="solid"/>
                      <a:round/>
                      <a:headEnd type="none" w="med" len="med"/>
                      <a:tailEnd type="none" w="med" len="med"/>
                    </a:lnT>
                  </a:tcPr>
                </a:tc>
                <a:tc vMerge="1">
                  <a:txBody>
                    <a:bodyPr/>
                    <a:lstStyle/>
                    <a:p>
                      <a:pPr algn="l" rtl="0" fontAlgn="ctr"/>
                      <a:endParaRPr lang="en" sz="600" b="1" i="0" u="none" strike="noStrike" dirty="0">
                        <a:solidFill>
                          <a:srgbClr val="000000"/>
                        </a:solidFill>
                        <a:effectLst/>
                        <a:latin typeface="Meiryo" panose="020B0604030504040204" pitchFamily="34" charset="-128"/>
                        <a:ea typeface="Meiryo" panose="020B0604030504040204" pitchFamily="34" charset="-128"/>
                      </a:endParaRPr>
                    </a:p>
                  </a:txBody>
                  <a:tcPr marL="7601" marR="7601" marT="7601" marB="0" anchor="ctr">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lnL w="6350" cap="flat" cmpd="sng" algn="ctr">
                      <a:solidFill>
                        <a:srgbClr val="7F7F7F"/>
                      </a:solidFill>
                      <a:prstDash val="solid"/>
                      <a:round/>
                      <a:headEnd type="none" w="med" len="med"/>
                      <a:tailEnd type="none" w="med" len="med"/>
                    </a:lnL>
                    <a:lnT w="6350" cap="flat" cmpd="sng" algn="ctr">
                      <a:solidFill>
                        <a:srgbClr val="7F7F7F"/>
                      </a:solidFill>
                      <a:prstDash val="solid"/>
                      <a:round/>
                      <a:headEnd type="none" w="med" len="med"/>
                      <a:tailEnd type="none" w="med" len="med"/>
                    </a:lnT>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 年代指定</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242,000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151,000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168,000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100,000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C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55,000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extLst>
                  <a:ext uri="{0D108BD9-81ED-4DB2-BD59-A6C34878D82A}">
                    <a16:rowId xmlns:a16="http://schemas.microsoft.com/office/drawing/2014/main" val="2103013070"/>
                  </a:ext>
                </a:extLst>
              </a:tr>
              <a:tr h="324000">
                <a:tc vMerge="1">
                  <a:txBody>
                    <a:bodyPr/>
                    <a:lstStyle/>
                    <a:p>
                      <a:endParaRPr kumimoji="1" lang="ja-JP" altLang="en-US"/>
                    </a:p>
                  </a:txBody>
                  <a:tcPr/>
                </a:tc>
                <a:tc vMerge="1">
                  <a:txBody>
                    <a:bodyPr/>
                    <a:lstStyle/>
                    <a:p>
                      <a:pPr algn="l" rtl="0" fontAlgn="ctr"/>
                      <a:endParaRPr lang="ja-JP" altLang="en-US" sz="6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 年代 </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a:solidFill>
                            <a:srgbClr val="000000"/>
                          </a:solidFill>
                          <a:effectLst/>
                          <a:latin typeface="Meiryo" panose="020B0604030504040204" pitchFamily="34" charset="-128"/>
                          <a:ea typeface="Meiryo" panose="020B0604030504040204" pitchFamily="34" charset="-128"/>
                        </a:rPr>
                        <a:t>属性指定</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227,000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142,000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157,000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93,000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55,000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411135631"/>
                  </a:ext>
                </a:extLst>
              </a:tr>
              <a:tr h="324000">
                <a:tc vMerge="1">
                  <a:txBody>
                    <a:bodyPr/>
                    <a:lstStyle/>
                    <a:p>
                      <a:endParaRPr kumimoji="1" lang="ja-JP" altLang="en-US"/>
                    </a:p>
                  </a:txBody>
                  <a:tcPr/>
                </a:tc>
                <a:tc vMerge="1">
                  <a:txBody>
                    <a:bodyPr/>
                    <a:lstStyle/>
                    <a:p>
                      <a:pPr algn="l" rtl="0" fontAlgn="ctr"/>
                      <a:endParaRPr lang="ja-JP" altLang="en-US" sz="7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市区郡</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700" b="0" i="0" u="none" strike="noStrike">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l"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a:t>
                      </a:r>
                      <a:r>
                        <a:rPr lang="ja-JP" altLang="en-US" sz="7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68412"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320,000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200,000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222,000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120,000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C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55,000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extLst>
                  <a:ext uri="{0D108BD9-81ED-4DB2-BD59-A6C34878D82A}">
                    <a16:rowId xmlns:a16="http://schemas.microsoft.com/office/drawing/2014/main" val="3592628481"/>
                  </a:ext>
                </a:extLst>
              </a:tr>
              <a:tr h="324000">
                <a:tc rowSpan="5">
                  <a:txBody>
                    <a:bodyPr/>
                    <a:lstStyle/>
                    <a:p>
                      <a:pPr algn="ctr" rtl="0" fontAlgn="ctr"/>
                      <a:r>
                        <a:rPr lang="en-US" altLang="ja-JP" sz="1300" b="1" i="0" u="none" strike="noStrike" dirty="0">
                          <a:solidFill>
                            <a:srgbClr val="000000"/>
                          </a:solidFill>
                          <a:effectLst/>
                          <a:latin typeface="Meiryo" panose="020B0604030504040204" pitchFamily="34" charset="-128"/>
                          <a:ea typeface="Meiryo" panose="020B0604030504040204" pitchFamily="34" charset="-128"/>
                        </a:rPr>
                        <a:t>2,000,000</a:t>
                      </a:r>
                      <a:r>
                        <a:rPr lang="ja-JP" altLang="en-US" sz="1300" b="1" i="0" u="none" strike="noStrike">
                          <a:solidFill>
                            <a:srgbClr val="000000"/>
                          </a:solidFill>
                          <a:effectLst/>
                          <a:latin typeface="Meiryo" panose="020B0604030504040204" pitchFamily="34" charset="-128"/>
                          <a:ea typeface="Meiryo" panose="020B0604030504040204" pitchFamily="34" charset="-128"/>
                        </a:rPr>
                        <a:t>円</a:t>
                      </a: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15</a:t>
                      </a: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秒動画</a:t>
                      </a:r>
                      <a:r>
                        <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a:t>
                      </a: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タイプ</a:t>
                      </a:r>
                      <a:endPar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お任せナレーション</a:t>
                      </a:r>
                      <a:endPar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a:t>
                      </a:r>
                      <a:r>
                        <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お任せ効果音</a:t>
                      </a:r>
                      <a:endPar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●完成動画二次利用権利</a:t>
                      </a:r>
                    </a:p>
                    <a:p>
                      <a:pPr algn="l" rtl="0" fontAlgn="ctr"/>
                      <a:endParaRPr lang="ja-JP" altLang="en-US" sz="700" b="1" i="0" u="none" strike="noStrike">
                        <a:solidFill>
                          <a:srgbClr val="000000"/>
                        </a:solidFill>
                        <a:effectLst/>
                        <a:latin typeface="Meiryo" panose="020B0604030504040204" pitchFamily="34" charset="-128"/>
                        <a:ea typeface="Meiryo" panose="020B0604030504040204" pitchFamily="34" charset="-128"/>
                      </a:endParaRPr>
                    </a:p>
                  </a:txBody>
                  <a:tcPr marL="72000"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rowSpan="4">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都道府県</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700" b="0" i="0" u="none" strike="noStrike">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p>
                  </a:txBody>
                  <a:tcPr marL="68412"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1,025,000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641,000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759,000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514,000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91394948"/>
                  </a:ext>
                </a:extLst>
              </a:tr>
              <a:tr h="324000">
                <a:tc vMerge="1">
                  <a:txBody>
                    <a:bodyPr/>
                    <a:lstStyle/>
                    <a:p>
                      <a:endParaRPr kumimoji="1" lang="ja-JP" altLang="en-US"/>
                    </a:p>
                  </a:txBody>
                  <a:tcPr/>
                </a:tc>
                <a:tc vMerge="1">
                  <a:txBody>
                    <a:bodyPr/>
                    <a:lstStyle/>
                    <a:p>
                      <a:pPr algn="l" rtl="0" fontAlgn="ctr"/>
                      <a:endParaRPr lang="ja-JP" altLang="en-US" sz="6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a:t>
                      </a:r>
                      <a:r>
                        <a:rPr lang="en" sz="800" b="1" i="0" u="none" strike="noStrike" dirty="0">
                          <a:solidFill>
                            <a:srgbClr val="000000"/>
                          </a:solidFill>
                          <a:effectLst/>
                          <a:latin typeface="Meiryo" panose="020B0604030504040204" pitchFamily="34" charset="-128"/>
                          <a:ea typeface="Meiryo" panose="020B0604030504040204" pitchFamily="34" charset="-128"/>
                        </a:rPr>
                        <a:t>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p>
                  </a:txBody>
                  <a:tcPr marL="68412"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854,000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534,000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633,000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428,000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C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extLst>
                  <a:ext uri="{0D108BD9-81ED-4DB2-BD59-A6C34878D82A}">
                    <a16:rowId xmlns:a16="http://schemas.microsoft.com/office/drawing/2014/main" val="273809224"/>
                  </a:ext>
                </a:extLst>
              </a:tr>
              <a:tr h="324000">
                <a:tc vMerge="1">
                  <a:txBody>
                    <a:bodyPr/>
                    <a:lstStyle/>
                    <a:p>
                      <a:endParaRPr kumimoji="1" lang="ja-JP" altLang="en-US"/>
                    </a:p>
                  </a:txBody>
                  <a:tcPr/>
                </a:tc>
                <a:tc vMerge="1">
                  <a:txBody>
                    <a:bodyPr/>
                    <a:lstStyle/>
                    <a:p>
                      <a:pPr algn="l" rtl="0" fontAlgn="ctr"/>
                      <a:endParaRPr lang="en" sz="600" b="1" i="0" u="none" strike="noStrike" dirty="0">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 年代指定</a:t>
                      </a:r>
                    </a:p>
                  </a:txBody>
                  <a:tcPr marL="68412"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712,000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445,000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527,000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357,000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712488939"/>
                  </a:ext>
                </a:extLst>
              </a:tr>
              <a:tr h="324000">
                <a:tc vMerge="1">
                  <a:txBody>
                    <a:bodyPr/>
                    <a:lstStyle/>
                    <a:p>
                      <a:endParaRPr kumimoji="1" lang="ja-JP" altLang="en-US"/>
                    </a:p>
                  </a:txBody>
                  <a:tcPr/>
                </a:tc>
                <a:tc vMerge="1">
                  <a:txBody>
                    <a:bodyPr/>
                    <a:lstStyle/>
                    <a:p>
                      <a:pPr algn="l" rtl="0" fontAlgn="ctr"/>
                      <a:endParaRPr lang="ja-JP" altLang="en-US" sz="6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 年代 </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a:solidFill>
                            <a:srgbClr val="000000"/>
                          </a:solidFill>
                          <a:effectLst/>
                          <a:latin typeface="Meiryo" panose="020B0604030504040204" pitchFamily="34" charset="-128"/>
                          <a:ea typeface="Meiryo" panose="020B0604030504040204" pitchFamily="34" charset="-128"/>
                        </a:rPr>
                        <a:t>属性指定</a:t>
                      </a:r>
                    </a:p>
                  </a:txBody>
                  <a:tcPr marL="68412"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666,000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416,000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493,000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334,000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C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extLst>
                  <a:ext uri="{0D108BD9-81ED-4DB2-BD59-A6C34878D82A}">
                    <a16:rowId xmlns:a16="http://schemas.microsoft.com/office/drawing/2014/main" val="1017787376"/>
                  </a:ext>
                </a:extLst>
              </a:tr>
              <a:tr h="324000">
                <a:tc vMerge="1">
                  <a:txBody>
                    <a:bodyPr/>
                    <a:lstStyle/>
                    <a:p>
                      <a:endParaRPr kumimoji="1" lang="ja-JP" altLang="en-US"/>
                    </a:p>
                  </a:txBody>
                  <a:tcPr/>
                </a:tc>
                <a:tc vMerge="1">
                  <a:txBody>
                    <a:bodyPr/>
                    <a:lstStyle/>
                    <a:p>
                      <a:pPr algn="l" rtl="0" fontAlgn="ctr"/>
                      <a:endParaRPr lang="ja-JP" altLang="en-US" sz="7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市区郡</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700" b="0" i="0" u="none" strike="noStrike">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EEBF7"/>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l"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a:t>
                      </a:r>
                      <a:r>
                        <a:rPr lang="ja-JP" altLang="en-US" sz="7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68412"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899,000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562,000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666,000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428,000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166,000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974027080"/>
                  </a:ext>
                </a:extLst>
              </a:tr>
            </a:tbl>
          </a:graphicData>
        </a:graphic>
      </p:graphicFrame>
    </p:spTree>
    <p:extLst>
      <p:ext uri="{BB962C8B-B14F-4D97-AF65-F5344CB8AC3E}">
        <p14:creationId xmlns:p14="http://schemas.microsoft.com/office/powerpoint/2010/main" val="344114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辺形 10">
            <a:extLst>
              <a:ext uri="{FF2B5EF4-FFF2-40B4-BE49-F238E27FC236}">
                <a16:creationId xmlns:a16="http://schemas.microsoft.com/office/drawing/2014/main" id="{171B2B2D-804C-F94C-A514-5EF5BD10E8C9}"/>
              </a:ext>
            </a:extLst>
          </p:cNvPr>
          <p:cNvSpPr/>
          <p:nvPr/>
        </p:nvSpPr>
        <p:spPr>
          <a:xfrm>
            <a:off x="173905" y="204035"/>
            <a:ext cx="7336859" cy="464038"/>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3A7B72-1BB9-4AB2-BC2A-5D38EFDD7AB0}"/>
              </a:ext>
            </a:extLst>
          </p:cNvPr>
          <p:cNvSpPr/>
          <p:nvPr/>
        </p:nvSpPr>
        <p:spPr>
          <a:xfrm>
            <a:off x="400462"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ADC6FB68-F802-4984-8A88-CDE2FAF5A038}"/>
              </a:ext>
            </a:extLst>
          </p:cNvPr>
          <p:cNvSpPr/>
          <p:nvPr/>
        </p:nvSpPr>
        <p:spPr>
          <a:xfrm>
            <a:off x="477554" y="265404"/>
            <a:ext cx="7033210" cy="400110"/>
          </a:xfrm>
          <a:prstGeom prst="rect">
            <a:avLst/>
          </a:prstGeom>
        </p:spPr>
        <p:txBody>
          <a:bodyPr wrap="square">
            <a:spAutoFit/>
          </a:bodyPr>
          <a:lstStyle/>
          <a:p>
            <a:pPr lvl="0" defTabSz="990570">
              <a:spcBef>
                <a:spcPct val="0"/>
              </a:spcBef>
              <a:defRPr/>
            </a:pPr>
            <a:r>
              <a:rPr kumimoji="1" lang="en-US" altLang="ja-JP" sz="2000" b="1" i="0" u="none" strike="noStrike" kern="120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TVer</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 セット</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に関するご留意事項</a:t>
            </a:r>
            <a:endParaRPr kumimoji="1" lang="en-US" altLang="ja-JP" sz="20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8" name="角丸四角形 162">
            <a:extLst>
              <a:ext uri="{FF2B5EF4-FFF2-40B4-BE49-F238E27FC236}">
                <a16:creationId xmlns:a16="http://schemas.microsoft.com/office/drawing/2014/main" id="{69B21F61-887B-46F0-A689-8222971421F7}"/>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484BB296-0A34-4BD2-8E81-16A3195A9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4" name="テキスト ボックス 3">
            <a:extLst>
              <a:ext uri="{FF2B5EF4-FFF2-40B4-BE49-F238E27FC236}">
                <a16:creationId xmlns:a16="http://schemas.microsoft.com/office/drawing/2014/main" id="{355739A2-E2F3-4196-ABA1-C5D60E87A7DA}"/>
              </a:ext>
            </a:extLst>
          </p:cNvPr>
          <p:cNvSpPr txBox="1"/>
          <p:nvPr/>
        </p:nvSpPr>
        <p:spPr>
          <a:xfrm>
            <a:off x="543273" y="990053"/>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 ヤフー</a:t>
            </a:r>
            <a:r>
              <a:rPr kumimoji="1" lang="ja-JP" altLang="en-US" sz="1200" b="1" dirty="0">
                <a:latin typeface="Meiryo" panose="020B0604030504040204" pitchFamily="34" charset="-128"/>
                <a:ea typeface="Meiryo" panose="020B0604030504040204" pitchFamily="34" charset="-128"/>
              </a:rPr>
              <a:t>について</a:t>
            </a:r>
          </a:p>
        </p:txBody>
      </p:sp>
      <p:sp>
        <p:nvSpPr>
          <p:cNvPr id="5" name="テキスト ボックス 4">
            <a:extLst>
              <a:ext uri="{FF2B5EF4-FFF2-40B4-BE49-F238E27FC236}">
                <a16:creationId xmlns:a16="http://schemas.microsoft.com/office/drawing/2014/main" id="{DBEFAEBA-A8AA-4063-BC1A-83FCD7F269D9}"/>
              </a:ext>
            </a:extLst>
          </p:cNvPr>
          <p:cNvSpPr txBox="1"/>
          <p:nvPr/>
        </p:nvSpPr>
        <p:spPr>
          <a:xfrm>
            <a:off x="631050" y="1218692"/>
            <a:ext cx="8550271" cy="1369606"/>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・ヤフートップページ広告の掲載デバイスは「</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＋スマホ併用」のいずれかからご指定いただけます。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・ヤフーリッチフォーマット</a:t>
            </a:r>
            <a:r>
              <a:rPr lang="en-US" altLang="ja-JP" sz="800" dirty="0">
                <a:latin typeface="Meiryo" panose="020B0604030504040204" pitchFamily="34" charset="-128"/>
                <a:ea typeface="Meiryo" panose="020B0604030504040204" pitchFamily="34" charset="-128"/>
              </a:rPr>
              <a:t>MD</a:t>
            </a:r>
            <a:r>
              <a:rPr lang="ja-JP" altLang="en-US" sz="800" dirty="0">
                <a:latin typeface="Meiryo" panose="020B0604030504040204" pitchFamily="34" charset="-128"/>
                <a:ea typeface="Meiryo" panose="020B0604030504040204" pitchFamily="34" charset="-128"/>
              </a:rPr>
              <a:t>メニューは 「</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＋スマホ併用」掲載に限定されます。平均的な掲載デバイス割合は</a:t>
            </a:r>
            <a:r>
              <a:rPr lang="en-US" altLang="ja-JP" sz="800" dirty="0">
                <a:latin typeface="Meiryo" panose="020B0604030504040204" pitchFamily="34" charset="-128"/>
                <a:ea typeface="Meiryo" panose="020B0604030504040204" pitchFamily="34" charset="-128"/>
              </a:rPr>
              <a:t>PC3</a:t>
            </a:r>
            <a:r>
              <a:rPr lang="ja-JP" altLang="en-US" sz="800" dirty="0">
                <a:latin typeface="Meiryo" panose="020B0604030504040204" pitchFamily="34" charset="-128"/>
                <a:ea typeface="Meiryo" panose="020B0604030504040204" pitchFamily="34" charset="-128"/>
              </a:rPr>
              <a:t>割・スマホ</a:t>
            </a:r>
            <a:r>
              <a:rPr lang="en-US" altLang="ja-JP" sz="800" dirty="0">
                <a:latin typeface="Meiryo" panose="020B0604030504040204" pitchFamily="34" charset="-128"/>
                <a:ea typeface="Meiryo" panose="020B0604030504040204" pitchFamily="34" charset="-128"/>
              </a:rPr>
              <a:t>7</a:t>
            </a:r>
            <a:r>
              <a:rPr lang="ja-JP" altLang="en-US" sz="800" dirty="0">
                <a:latin typeface="Meiryo" panose="020B0604030504040204" pitchFamily="34" charset="-128"/>
                <a:ea typeface="Meiryo" panose="020B0604030504040204" pitchFamily="34" charset="-128"/>
              </a:rPr>
              <a:t>割です。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・掲載期間は平日開始の</a:t>
            </a:r>
            <a:r>
              <a:rPr kumimoji="1" lang="en-US" altLang="ja-JP" sz="800" dirty="0">
                <a:latin typeface="Meiryo" panose="020B0604030504040204" pitchFamily="34" charset="-128"/>
                <a:ea typeface="Meiryo" panose="020B0604030504040204" pitchFamily="34" charset="-128"/>
              </a:rPr>
              <a:t>5</a:t>
            </a:r>
            <a:r>
              <a:rPr kumimoji="1" lang="ja-JP" altLang="en-US" sz="800" dirty="0">
                <a:latin typeface="Meiryo" panose="020B0604030504040204" pitchFamily="34" charset="-128"/>
                <a:ea typeface="Meiryo" panose="020B0604030504040204" pitchFamily="34" charset="-128"/>
              </a:rPr>
              <a:t>日～</a:t>
            </a:r>
            <a:r>
              <a:rPr kumimoji="1" lang="en-US" altLang="ja-JP" sz="800" dirty="0">
                <a:latin typeface="Meiryo" panose="020B0604030504040204" pitchFamily="34" charset="-128"/>
                <a:ea typeface="Meiryo" panose="020B0604030504040204" pitchFamily="34" charset="-128"/>
              </a:rPr>
              <a:t>1</a:t>
            </a:r>
            <a:r>
              <a:rPr kumimoji="1" lang="ja-JP" altLang="en-US" sz="800" dirty="0">
                <a:latin typeface="Meiryo" panose="020B0604030504040204" pitchFamily="34" charset="-128"/>
                <a:ea typeface="Meiryo" panose="020B0604030504040204" pitchFamily="34" charset="-128"/>
              </a:rPr>
              <a:t>ヶ月の間でご指定いただけます。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・土日祝日の掲載開始も指定いただけますが不具合時の即日対応ができない等の免責事項をご了承いただける場合のみ対応可能です。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・広告掲載はご指定いただいた期間、かつ各区内での按分出稿となります。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・パッケージに含まれる広告の掲載回数は最低掲載数です。掲載回数の買増しも可能ですのでご希望の場合はご相談ください。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エリア判別方法（</a:t>
            </a:r>
            <a:r>
              <a:rPr kumimoji="1" lang="en-US" altLang="ja-JP" sz="800" dirty="0">
                <a:latin typeface="Meiryo" panose="020B0604030504040204" pitchFamily="34" charset="-128"/>
                <a:ea typeface="Meiryo" panose="020B0604030504040204" pitchFamily="34" charset="-128"/>
              </a:rPr>
              <a:t>PC</a:t>
            </a:r>
            <a:r>
              <a:rPr kumimoji="1" lang="ja-JP" altLang="en-US" sz="800" dirty="0">
                <a:latin typeface="Meiryo" panose="020B0604030504040204" pitchFamily="34" charset="-128"/>
                <a:ea typeface="Meiryo" panose="020B0604030504040204" pitchFamily="34" charset="-128"/>
              </a:rPr>
              <a:t>：ヤフー</a:t>
            </a:r>
            <a:r>
              <a:rPr kumimoji="1" lang="en-US" altLang="ja-JP" sz="800" dirty="0">
                <a:latin typeface="Meiryo" panose="020B0604030504040204" pitchFamily="34" charset="-128"/>
                <a:ea typeface="Meiryo" panose="020B0604030504040204" pitchFamily="34" charset="-128"/>
              </a:rPr>
              <a:t>ID</a:t>
            </a:r>
            <a:r>
              <a:rPr kumimoji="1" lang="ja-JP" altLang="en-US" sz="800" dirty="0">
                <a:latin typeface="Meiryo" panose="020B0604030504040204" pitchFamily="34" charset="-128"/>
                <a:ea typeface="Meiryo" panose="020B0604030504040204" pitchFamily="34" charset="-128"/>
              </a:rPr>
              <a:t>登録情報＆</a:t>
            </a:r>
            <a:r>
              <a:rPr kumimoji="1" lang="en-US" altLang="ja-JP" sz="800" dirty="0">
                <a:latin typeface="Meiryo" panose="020B0604030504040204" pitchFamily="34" charset="-128"/>
                <a:ea typeface="Meiryo" panose="020B0604030504040204" pitchFamily="34" charset="-128"/>
              </a:rPr>
              <a:t>IP</a:t>
            </a:r>
            <a:r>
              <a:rPr kumimoji="1" lang="ja-JP" altLang="en-US" sz="800" dirty="0">
                <a:latin typeface="Meiryo" panose="020B0604030504040204" pitchFamily="34" charset="-128"/>
                <a:ea typeface="Meiryo" panose="020B0604030504040204" pitchFamily="34" charset="-128"/>
              </a:rPr>
              <a:t>アドレス／スマホ：</a:t>
            </a:r>
            <a:r>
              <a:rPr lang="ja-JP" altLang="en-US" sz="800" dirty="0">
                <a:latin typeface="Meiryo" panose="020B0604030504040204" pitchFamily="34" charset="-128"/>
                <a:ea typeface="Meiryo" panose="020B0604030504040204" pitchFamily="34" charset="-128"/>
              </a:rPr>
              <a:t>ヤフー</a:t>
            </a:r>
            <a:r>
              <a:rPr lang="en-US" altLang="ja-JP" sz="800" dirty="0">
                <a:latin typeface="Meiryo" panose="020B0604030504040204" pitchFamily="34" charset="-128"/>
                <a:ea typeface="Meiryo" panose="020B0604030504040204" pitchFamily="34" charset="-128"/>
              </a:rPr>
              <a:t>ID</a:t>
            </a:r>
            <a:r>
              <a:rPr lang="ja-JP" altLang="en-US" sz="800" dirty="0">
                <a:latin typeface="Meiryo" panose="020B0604030504040204" pitchFamily="34" charset="-128"/>
                <a:ea typeface="Meiryo" panose="020B0604030504040204" pitchFamily="34" charset="-128"/>
              </a:rPr>
              <a:t>登録情報＆</a:t>
            </a:r>
            <a:r>
              <a:rPr lang="en-US" altLang="ja-JP" sz="800" dirty="0" err="1">
                <a:latin typeface="Meiryo" panose="020B0604030504040204" pitchFamily="34" charset="-128"/>
                <a:ea typeface="Meiryo" panose="020B0604030504040204" pitchFamily="34" charset="-128"/>
              </a:rPr>
              <a:t>WiFi</a:t>
            </a:r>
            <a:r>
              <a:rPr lang="ja-JP" altLang="en-US" sz="800" dirty="0">
                <a:latin typeface="Meiryo" panose="020B0604030504040204" pitchFamily="34" charset="-128"/>
                <a:ea typeface="Meiryo" panose="020B0604030504040204" pitchFamily="34" charset="-128"/>
              </a:rPr>
              <a:t>基地局）</a:t>
            </a:r>
            <a:endParaRPr lang="en-US" altLang="ja-JP" sz="800" dirty="0">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5F9A4291-53E3-4D1B-BD92-77C4C48D5C1E}"/>
              </a:ext>
            </a:extLst>
          </p:cNvPr>
          <p:cNvSpPr txBox="1"/>
          <p:nvPr/>
        </p:nvSpPr>
        <p:spPr>
          <a:xfrm>
            <a:off x="543273" y="2900241"/>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a:t>
            </a:r>
            <a:r>
              <a:rPr lang="en-US" altLang="ja-JP" sz="1200" b="1" dirty="0" err="1">
                <a:latin typeface="Meiryo" panose="020B0604030504040204" pitchFamily="34" charset="-128"/>
                <a:ea typeface="Meiryo" panose="020B0604030504040204" pitchFamily="34" charset="-128"/>
              </a:rPr>
              <a:t>TVer</a:t>
            </a:r>
            <a:r>
              <a:rPr kumimoji="1" lang="ja-JP" altLang="en-US" sz="1200" b="1" dirty="0">
                <a:latin typeface="Meiryo" panose="020B0604030504040204" pitchFamily="34" charset="-128"/>
                <a:ea typeface="Meiryo" panose="020B0604030504040204" pitchFamily="34" charset="-128"/>
              </a:rPr>
              <a:t>について</a:t>
            </a:r>
          </a:p>
        </p:txBody>
      </p:sp>
      <p:sp>
        <p:nvSpPr>
          <p:cNvPr id="19" name="テキスト ボックス 18">
            <a:extLst>
              <a:ext uri="{FF2B5EF4-FFF2-40B4-BE49-F238E27FC236}">
                <a16:creationId xmlns:a16="http://schemas.microsoft.com/office/drawing/2014/main" id="{0965FFCC-088A-45FC-8428-BBBF1AD6DE28}"/>
              </a:ext>
            </a:extLst>
          </p:cNvPr>
          <p:cNvSpPr txBox="1"/>
          <p:nvPr/>
        </p:nvSpPr>
        <p:spPr>
          <a:xfrm>
            <a:off x="566692" y="3145137"/>
            <a:ext cx="8643579" cy="2846933"/>
          </a:xfrm>
          <a:prstGeom prst="rect">
            <a:avLst/>
          </a:prstGeom>
          <a:noFill/>
        </p:spPr>
        <p:txBody>
          <a:bodyPr wrap="square" rtlCol="0">
            <a:spAutoFit/>
          </a:bodyPr>
          <a:lstStyle/>
          <a:p>
            <a:pPr defTabSz="913972">
              <a:lnSpc>
                <a:spcPct val="150000"/>
              </a:lnSpc>
            </a:pPr>
            <a:r>
              <a:rPr lang="ja-JP" altLang="en-US" sz="800" dirty="0">
                <a:latin typeface="Meiryo" panose="020B0604030504040204" pitchFamily="34" charset="-128"/>
                <a:ea typeface="Meiryo" panose="020B0604030504040204" pitchFamily="34" charset="-128"/>
              </a:rPr>
              <a:t>・業態考査が必要です。会社概要、訴求内容に関する情報（会社概要</a:t>
            </a:r>
            <a:r>
              <a:rPr lang="en-US" altLang="ja-JP" sz="800" dirty="0">
                <a:latin typeface="Meiryo" panose="020B0604030504040204" pitchFamily="34" charset="-128"/>
                <a:ea typeface="Meiryo" panose="020B0604030504040204" pitchFamily="34" charset="-128"/>
              </a:rPr>
              <a:t>URL</a:t>
            </a:r>
            <a:r>
              <a:rPr lang="ja-JP" altLang="en-US" sz="800" dirty="0">
                <a:latin typeface="Meiryo" panose="020B0604030504040204" pitchFamily="34" charset="-128"/>
                <a:ea typeface="Meiryo" panose="020B0604030504040204" pitchFamily="34" charset="-128"/>
              </a:rPr>
              <a:t>）をご連絡ください。</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業態考査、クリエイティブ考査は各放送局の考査基準に準じます。よって動画の内容によっては配信ができないことがございます。 </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a:t>
            </a:r>
            <a:r>
              <a:rPr lang="en-US" altLang="ja-JP" sz="800" dirty="0" err="1">
                <a:latin typeface="Meiryo" panose="020B0604030504040204" pitchFamily="34" charset="-128"/>
                <a:ea typeface="Meiryo" panose="020B0604030504040204" pitchFamily="34" charset="-128"/>
              </a:rPr>
              <a:t>TVer</a:t>
            </a:r>
            <a:r>
              <a:rPr lang="ja-JP" altLang="en-US" sz="800" dirty="0">
                <a:latin typeface="Meiryo" panose="020B0604030504040204" pitchFamily="34" charset="-128"/>
                <a:ea typeface="Meiryo" panose="020B0604030504040204" pitchFamily="34" charset="-128"/>
              </a:rPr>
              <a:t>の動画クリエティブ考査は、完全パッケージの動画データでなければお受けできません。（絵コンテでは考査ができません） </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　よって通常よりも余裕をもったスケジュール（掲載開始日から逆算</a:t>
            </a:r>
            <a:r>
              <a:rPr lang="ja-JP" altLang="en-US" sz="800">
                <a:latin typeface="Meiryo" panose="020B0604030504040204" pitchFamily="34" charset="-128"/>
                <a:ea typeface="Meiryo" panose="020B0604030504040204" pitchFamily="34" charset="-128"/>
              </a:rPr>
              <a:t>して</a:t>
            </a:r>
            <a:r>
              <a:rPr lang="en-US" altLang="ja-JP" sz="800" dirty="0">
                <a:latin typeface="Meiryo" panose="020B0604030504040204" pitchFamily="34" charset="-128"/>
                <a:ea typeface="Meiryo" panose="020B0604030504040204" pitchFamily="34" charset="-128"/>
              </a:rPr>
              <a:t>1.5</a:t>
            </a:r>
            <a:r>
              <a:rPr lang="ja-JP" altLang="en-US" sz="800">
                <a:latin typeface="Meiryo" panose="020B0604030504040204" pitchFamily="34" charset="-128"/>
                <a:ea typeface="Meiryo" panose="020B0604030504040204" pitchFamily="34" charset="-128"/>
              </a:rPr>
              <a:t>ヶ月程度</a:t>
            </a:r>
            <a:r>
              <a:rPr lang="ja-JP" altLang="en-US"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にてお申込みください。</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完全パッケージによる各局ごとの</a:t>
            </a:r>
            <a:r>
              <a:rPr lang="ja-JP" altLang="en-US" sz="800">
                <a:latin typeface="Meiryo" panose="020B0604030504040204" pitchFamily="34" charset="-128"/>
                <a:ea typeface="Meiryo" panose="020B0604030504040204" pitchFamily="34" charset="-128"/>
              </a:rPr>
              <a:t>考査のため、</a:t>
            </a:r>
            <a:r>
              <a:rPr lang="ja-JP" altLang="en-US" sz="800" dirty="0">
                <a:latin typeface="Meiryo" panose="020B0604030504040204" pitchFamily="34" charset="-128"/>
                <a:ea typeface="Meiryo" panose="020B0604030504040204" pitchFamily="34" charset="-128"/>
              </a:rPr>
              <a:t>配信実施期間は多少、前後する可能性がございます。</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配信期間は１週間</a:t>
            </a:r>
            <a:r>
              <a:rPr lang="en-US" altLang="ja-JP" sz="800" dirty="0">
                <a:latin typeface="Meiryo" panose="020B0604030504040204" pitchFamily="34" charset="-128"/>
                <a:ea typeface="Meiryo" panose="020B0604030504040204" pitchFamily="34" charset="-128"/>
              </a:rPr>
              <a:t>〜1</a:t>
            </a:r>
            <a:r>
              <a:rPr lang="ja-JP" altLang="en-US" sz="800" dirty="0">
                <a:latin typeface="Meiryo" panose="020B0604030504040204" pitchFamily="34" charset="-128"/>
                <a:ea typeface="Meiryo" panose="020B0604030504040204" pitchFamily="34" charset="-128"/>
              </a:rPr>
              <a:t>ヶ月で自由</a:t>
            </a:r>
            <a:r>
              <a:rPr lang="ja-JP" altLang="en-US" sz="800">
                <a:latin typeface="Meiryo" panose="020B0604030504040204" pitchFamily="34" charset="-128"/>
                <a:ea typeface="Meiryo" panose="020B0604030504040204" pitchFamily="34" charset="-128"/>
              </a:rPr>
              <a:t>に設定いただけます。</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配信エリアの最小単位は各都道府県となります。</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細かいターゲットセグメントはできません。 </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掲載想定回数</a:t>
            </a:r>
            <a:r>
              <a:rPr lang="en-US" altLang="ja-JP" sz="800" dirty="0">
                <a:latin typeface="Meiryo" panose="020B0604030504040204" pitchFamily="34" charset="-128"/>
                <a:ea typeface="Meiryo" panose="020B0604030504040204" pitchFamily="34" charset="-128"/>
              </a:rPr>
              <a:t>(imp</a:t>
            </a:r>
            <a:r>
              <a:rPr lang="ja-JP" altLang="en-US" sz="800" dirty="0">
                <a:latin typeface="Meiryo" panose="020B0604030504040204" pitchFamily="34" charset="-128"/>
                <a:ea typeface="Meiryo" panose="020B0604030504040204" pitchFamily="34" charset="-128"/>
              </a:rPr>
              <a:t>数</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を保証するものではございません。あくまで想定回数であること</a:t>
            </a:r>
            <a:r>
              <a:rPr lang="ja-JP" altLang="en-US" sz="800">
                <a:latin typeface="Meiryo" panose="020B0604030504040204" pitchFamily="34" charset="-128"/>
                <a:ea typeface="Meiryo" panose="020B0604030504040204" pitchFamily="34" charset="-128"/>
              </a:rPr>
              <a:t>をご了承ください。</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 　想定掲載回数が未達の場合でもご返金は一切ございませんの</a:t>
            </a:r>
            <a:r>
              <a:rPr lang="ja-JP" altLang="en-US" sz="800">
                <a:latin typeface="Meiryo" panose="020B0604030504040204" pitchFamily="34" charset="-128"/>
                <a:ea typeface="Meiryo" panose="020B0604030504040204" pitchFamily="34" charset="-128"/>
              </a:rPr>
              <a:t>予めご了承ください。 </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・配信は全ての民放テレビ局ネットサービスに配信されるものではございません。</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a:latin typeface="Meiryo" panose="020B0604030504040204" pitchFamily="34" charset="-128"/>
                <a:ea typeface="Meiryo" panose="020B0604030504040204" pitchFamily="34" charset="-128"/>
              </a:rPr>
              <a:t>・テレビ局および</a:t>
            </a:r>
            <a:r>
              <a:rPr lang="ja-JP" altLang="en-US" sz="800" dirty="0">
                <a:latin typeface="Meiryo" panose="020B0604030504040204" pitchFamily="34" charset="-128"/>
                <a:ea typeface="Meiryo" panose="020B0604030504040204" pitchFamily="34" charset="-128"/>
              </a:rPr>
              <a:t>テレビ番組を指定することはできません。</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30</a:t>
            </a:r>
            <a:r>
              <a:rPr lang="ja-JP" altLang="en-US" sz="800" dirty="0">
                <a:latin typeface="Meiryo" panose="020B0604030504040204" pitchFamily="34" charset="-128"/>
                <a:ea typeface="Meiryo" panose="020B0604030504040204" pitchFamily="34" charset="-128"/>
              </a:rPr>
              <a:t>秒の動画を配信する追加</a:t>
            </a:r>
            <a:r>
              <a:rPr lang="ja-JP" altLang="en-US" sz="800">
                <a:latin typeface="Meiryo" panose="020B0604030504040204" pitchFamily="34" charset="-128"/>
                <a:ea typeface="Meiryo" panose="020B0604030504040204" pitchFamily="34" charset="-128"/>
              </a:rPr>
              <a:t>オプションも対応可能</a:t>
            </a:r>
            <a:r>
              <a:rPr lang="ja-JP" altLang="en-US" sz="800" dirty="0">
                <a:latin typeface="Meiryo" panose="020B0604030504040204" pitchFamily="34" charset="-128"/>
                <a:ea typeface="Meiryo" panose="020B0604030504040204" pitchFamily="34" charset="-128"/>
              </a:rPr>
              <a:t>です</a:t>
            </a:r>
            <a:r>
              <a:rPr lang="ja-JP" altLang="en-US" sz="800">
                <a:latin typeface="Meiryo" panose="020B0604030504040204" pitchFamily="34" charset="-128"/>
                <a:ea typeface="Meiryo" panose="020B0604030504040204" pitchFamily="34" charset="-128"/>
              </a:rPr>
              <a:t>。ご相談ください。</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・配信期間中の広告動画素材の差替えはご対応可能</a:t>
            </a:r>
            <a:r>
              <a:rPr lang="ja-JP" altLang="en-US" sz="800">
                <a:latin typeface="Meiryo" panose="020B0604030504040204" pitchFamily="34" charset="-128"/>
                <a:ea typeface="Meiryo" panose="020B0604030504040204" pitchFamily="34" charset="-128"/>
              </a:rPr>
              <a:t>です。ただし、素材審査も再度ございますので、早くて</a:t>
            </a:r>
            <a:r>
              <a:rPr lang="ja-JP" altLang="en-US" sz="800" dirty="0">
                <a:latin typeface="Meiryo" panose="020B0604030504040204" pitchFamily="34" charset="-128"/>
                <a:ea typeface="Meiryo" panose="020B0604030504040204" pitchFamily="34" charset="-128"/>
              </a:rPr>
              <a:t>も</a:t>
            </a:r>
            <a:r>
              <a:rPr lang="ja-JP" altLang="en-US" sz="800">
                <a:latin typeface="Meiryo" panose="020B0604030504040204" pitchFamily="34" charset="-128"/>
                <a:ea typeface="Meiryo" panose="020B0604030504040204" pitchFamily="34" charset="-128"/>
              </a:rPr>
              <a:t>３営業日</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５営業日</a:t>
            </a:r>
            <a:r>
              <a:rPr lang="ja-JP" altLang="en-US" sz="800" dirty="0">
                <a:latin typeface="Meiryo" panose="020B0604030504040204" pitchFamily="34" charset="-128"/>
                <a:ea typeface="Meiryo" panose="020B0604030504040204" pitchFamily="34" charset="-128"/>
              </a:rPr>
              <a:t>での反映となります。</a:t>
            </a:r>
            <a:endParaRPr lang="en-US" altLang="ja-JP" sz="800" dirty="0">
              <a:latin typeface="Meiryo" panose="020B0604030504040204" pitchFamily="34" charset="-128"/>
              <a:ea typeface="Meiryo" panose="020B0604030504040204" pitchFamily="34" charset="-128"/>
            </a:endParaRPr>
          </a:p>
          <a:p>
            <a:pPr defTabSz="913972">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エリア判別方法（</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IP</a:t>
            </a:r>
            <a:r>
              <a:rPr lang="ja-JP" altLang="en-US" sz="800" dirty="0">
                <a:latin typeface="Meiryo" panose="020B0604030504040204" pitchFamily="34" charset="-128"/>
                <a:ea typeface="Meiryo" panose="020B0604030504040204" pitchFamily="34" charset="-128"/>
              </a:rPr>
              <a:t>アドレス／スマホ：</a:t>
            </a:r>
            <a:r>
              <a:rPr lang="en-US" altLang="ja-JP" sz="800" dirty="0" err="1">
                <a:latin typeface="Meiryo" panose="020B0604030504040204" pitchFamily="34" charset="-128"/>
                <a:ea typeface="Meiryo" panose="020B0604030504040204" pitchFamily="34" charset="-128"/>
              </a:rPr>
              <a:t>WiFi</a:t>
            </a:r>
            <a:r>
              <a:rPr lang="ja-JP" altLang="en-US" sz="800" dirty="0">
                <a:latin typeface="Meiryo" panose="020B0604030504040204" pitchFamily="34" charset="-128"/>
                <a:ea typeface="Meiryo" panose="020B0604030504040204" pitchFamily="34" charset="-128"/>
              </a:rPr>
              <a:t>基地局）</a:t>
            </a:r>
            <a:endParaRPr lang="en-US" altLang="ja-JP" sz="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5377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平行四辺形 54">
            <a:extLst>
              <a:ext uri="{FF2B5EF4-FFF2-40B4-BE49-F238E27FC236}">
                <a16:creationId xmlns:a16="http://schemas.microsoft.com/office/drawing/2014/main" id="{D167DDC3-AF68-2848-BA95-48C9D532495C}"/>
              </a:ext>
            </a:extLst>
          </p:cNvPr>
          <p:cNvSpPr/>
          <p:nvPr/>
        </p:nvSpPr>
        <p:spPr>
          <a:xfrm>
            <a:off x="173905" y="204035"/>
            <a:ext cx="7336859" cy="464038"/>
          </a:xfrm>
          <a:prstGeom prst="parallelogram">
            <a:avLst/>
          </a:prstGeom>
          <a:solidFill>
            <a:srgbClr val="1B4E93"/>
          </a:solidFill>
          <a:ln w="76200" cap="rnd">
            <a:solidFill>
              <a:srgbClr val="1B4E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3A7B72-1BB9-4AB2-BC2A-5D38EFDD7AB0}"/>
              </a:ext>
            </a:extLst>
          </p:cNvPr>
          <p:cNvSpPr/>
          <p:nvPr/>
        </p:nvSpPr>
        <p:spPr>
          <a:xfrm>
            <a:off x="39549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8" name="角丸四角形 162">
            <a:extLst>
              <a:ext uri="{FF2B5EF4-FFF2-40B4-BE49-F238E27FC236}">
                <a16:creationId xmlns:a16="http://schemas.microsoft.com/office/drawing/2014/main" id="{69B21F61-887B-46F0-A689-8222971421F7}"/>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84BB296-0A34-4BD2-8E81-16A3195A9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12" name="テキスト ボックス 11">
            <a:extLst>
              <a:ext uri="{FF2B5EF4-FFF2-40B4-BE49-F238E27FC236}">
                <a16:creationId xmlns:a16="http://schemas.microsoft.com/office/drawing/2014/main" id="{8E22F5E7-219E-4D41-8844-A9DEBF1A0802}"/>
              </a:ext>
            </a:extLst>
          </p:cNvPr>
          <p:cNvSpPr txBox="1"/>
          <p:nvPr/>
        </p:nvSpPr>
        <p:spPr>
          <a:xfrm>
            <a:off x="514835" y="843340"/>
            <a:ext cx="8018063" cy="276999"/>
          </a:xfrm>
          <a:prstGeom prst="rect">
            <a:avLst/>
          </a:prstGeom>
          <a:noFill/>
        </p:spPr>
        <p:txBody>
          <a:bodyPr wrap="square" rtlCol="0">
            <a:spAutoFit/>
          </a:bodyPr>
          <a:lstStyle/>
          <a:p>
            <a:r>
              <a:rPr lang="ja-JP" altLang="en-US" sz="1200" b="1">
                <a:latin typeface="Meiryo" panose="020B0604030504040204" pitchFamily="34" charset="-128"/>
                <a:ea typeface="Meiryo" panose="020B0604030504040204" pitchFamily="34" charset="-128"/>
              </a:rPr>
              <a:t>■</a:t>
            </a:r>
            <a:r>
              <a:rPr lang="en-US" altLang="ja-JP" sz="1200" b="1" dirty="0" err="1">
                <a:latin typeface="Meiryo" panose="020B0604030504040204" pitchFamily="34" charset="-128"/>
                <a:ea typeface="Meiryo" panose="020B0604030504040204" pitchFamily="34" charset="-128"/>
              </a:rPr>
              <a:t>TVer</a:t>
            </a:r>
            <a:r>
              <a:rPr lang="ja-JP" altLang="en-US" sz="1200" b="1">
                <a:latin typeface="Meiryo" panose="020B0604030504040204" pitchFamily="34" charset="-128"/>
                <a:ea typeface="Meiryo" panose="020B0604030504040204" pitchFamily="34" charset="-128"/>
              </a:rPr>
              <a:t>について</a:t>
            </a:r>
            <a:endParaRPr lang="en-US" altLang="ja-JP" sz="1200" b="1" dirty="0">
              <a:latin typeface="Meiryo" panose="020B0604030504040204" pitchFamily="34" charset="-128"/>
              <a:ea typeface="Meiryo" panose="020B0604030504040204" pitchFamily="34" charset="-128"/>
            </a:endParaRPr>
          </a:p>
        </p:txBody>
      </p:sp>
      <p:grpSp>
        <p:nvGrpSpPr>
          <p:cNvPr id="13" name="図形グループ 39">
            <a:extLst>
              <a:ext uri="{FF2B5EF4-FFF2-40B4-BE49-F238E27FC236}">
                <a16:creationId xmlns:a16="http://schemas.microsoft.com/office/drawing/2014/main" id="{424A35B7-F161-7D40-BC8D-E8437B79ACB5}"/>
              </a:ext>
            </a:extLst>
          </p:cNvPr>
          <p:cNvGrpSpPr/>
          <p:nvPr/>
        </p:nvGrpSpPr>
        <p:grpSpPr>
          <a:xfrm>
            <a:off x="645158" y="4173173"/>
            <a:ext cx="8655874" cy="1835193"/>
            <a:chOff x="346379" y="4234569"/>
            <a:chExt cx="8655874" cy="1835193"/>
          </a:xfrm>
        </p:grpSpPr>
        <p:sp>
          <p:nvSpPr>
            <p:cNvPr id="14" name="正方形/長方形 13">
              <a:extLst>
                <a:ext uri="{FF2B5EF4-FFF2-40B4-BE49-F238E27FC236}">
                  <a16:creationId xmlns:a16="http://schemas.microsoft.com/office/drawing/2014/main" id="{3B846B2A-7E58-2143-BA3F-0D43263CC548}"/>
                </a:ext>
              </a:extLst>
            </p:cNvPr>
            <p:cNvSpPr/>
            <p:nvPr/>
          </p:nvSpPr>
          <p:spPr>
            <a:xfrm>
              <a:off x="404417" y="4512726"/>
              <a:ext cx="8206957" cy="10389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557E9C3-2CEB-944E-A605-CD190160DA35}"/>
                </a:ext>
              </a:extLst>
            </p:cNvPr>
            <p:cNvSpPr/>
            <p:nvPr/>
          </p:nvSpPr>
          <p:spPr>
            <a:xfrm>
              <a:off x="368459" y="4508834"/>
              <a:ext cx="662359" cy="103706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CF70484-482B-3C49-B4C2-7ED28E7FC0FC}"/>
                </a:ext>
              </a:extLst>
            </p:cNvPr>
            <p:cNvSpPr/>
            <p:nvPr/>
          </p:nvSpPr>
          <p:spPr>
            <a:xfrm>
              <a:off x="2788011" y="4512726"/>
              <a:ext cx="403047" cy="103899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17" name="正方形/長方形 16">
              <a:extLst>
                <a:ext uri="{FF2B5EF4-FFF2-40B4-BE49-F238E27FC236}">
                  <a16:creationId xmlns:a16="http://schemas.microsoft.com/office/drawing/2014/main" id="{CA45DC89-BE8D-EA4A-ADBA-3FF2A2F6EF07}"/>
                </a:ext>
              </a:extLst>
            </p:cNvPr>
            <p:cNvSpPr/>
            <p:nvPr/>
          </p:nvSpPr>
          <p:spPr>
            <a:xfrm>
              <a:off x="368459" y="4587749"/>
              <a:ext cx="662359" cy="584775"/>
            </a:xfrm>
            <a:prstGeom prst="rect">
              <a:avLst/>
            </a:prstGeom>
          </p:spPr>
          <p:txBody>
            <a:bodyPr wrap="square" lIns="0" rIns="0">
              <a:spAutoFit/>
            </a:bodyPr>
            <a:lstStyle/>
            <a:p>
              <a:pPr algn="ctr"/>
              <a:r>
                <a:rPr lang="ja-JP" altLang="en-US" sz="800"/>
                <a:t>ユーザーが</a:t>
              </a:r>
              <a:endParaRPr lang="en-US" altLang="ja-JP" sz="800" dirty="0"/>
            </a:p>
            <a:p>
              <a:pPr algn="ctr"/>
              <a:r>
                <a:rPr lang="ja-JP" altLang="en-US" sz="800"/>
                <a:t>視聴したい</a:t>
              </a:r>
              <a:endParaRPr lang="en-US" altLang="ja-JP" sz="800" dirty="0"/>
            </a:p>
            <a:p>
              <a:pPr algn="ctr"/>
              <a:r>
                <a:rPr lang="ja-JP" altLang="en-US" sz="800"/>
                <a:t>コンテンツを</a:t>
              </a:r>
              <a:endParaRPr lang="en-US" altLang="ja-JP" sz="800" dirty="0"/>
            </a:p>
            <a:p>
              <a:pPr algn="ctr"/>
              <a:r>
                <a:rPr lang="ja-JP" altLang="en-US" sz="800" dirty="0"/>
                <a:t>選択</a:t>
              </a:r>
            </a:p>
          </p:txBody>
        </p:sp>
        <p:sp>
          <p:nvSpPr>
            <p:cNvPr id="18" name="正方形/長方形 17">
              <a:extLst>
                <a:ext uri="{FF2B5EF4-FFF2-40B4-BE49-F238E27FC236}">
                  <a16:creationId xmlns:a16="http://schemas.microsoft.com/office/drawing/2014/main" id="{1BE13F8E-4FB3-9347-9840-7A66AF440381}"/>
                </a:ext>
              </a:extLst>
            </p:cNvPr>
            <p:cNvSpPr/>
            <p:nvPr/>
          </p:nvSpPr>
          <p:spPr>
            <a:xfrm>
              <a:off x="1682723" y="4948289"/>
              <a:ext cx="853724" cy="246221"/>
            </a:xfrm>
            <a:prstGeom prst="rect">
              <a:avLst/>
            </a:prstGeom>
          </p:spPr>
          <p:txBody>
            <a:bodyPr wrap="square">
              <a:spAutoFit/>
            </a:bodyPr>
            <a:lstStyle/>
            <a:p>
              <a:pPr algn="ctr"/>
              <a:r>
                <a:rPr lang="ja-JP" altLang="en-US" sz="1000" dirty="0"/>
                <a:t>コンテンツ</a:t>
              </a:r>
              <a:endParaRPr lang="en-US" altLang="ja-JP" sz="1000" dirty="0"/>
            </a:p>
          </p:txBody>
        </p:sp>
        <p:sp>
          <p:nvSpPr>
            <p:cNvPr id="19" name="正方形/長方形 18">
              <a:extLst>
                <a:ext uri="{FF2B5EF4-FFF2-40B4-BE49-F238E27FC236}">
                  <a16:creationId xmlns:a16="http://schemas.microsoft.com/office/drawing/2014/main" id="{70B59ABB-4511-5F4C-869F-4F28067FB7D2}"/>
                </a:ext>
              </a:extLst>
            </p:cNvPr>
            <p:cNvSpPr/>
            <p:nvPr/>
          </p:nvSpPr>
          <p:spPr>
            <a:xfrm>
              <a:off x="3424876" y="4932240"/>
              <a:ext cx="842469" cy="246221"/>
            </a:xfrm>
            <a:prstGeom prst="rect">
              <a:avLst/>
            </a:prstGeom>
          </p:spPr>
          <p:txBody>
            <a:bodyPr wrap="square">
              <a:spAutoFit/>
            </a:bodyPr>
            <a:lstStyle/>
            <a:p>
              <a:pPr algn="ctr"/>
              <a:r>
                <a:rPr lang="ja-JP" altLang="en-US" sz="1000" dirty="0"/>
                <a:t>コンテンツ</a:t>
              </a:r>
              <a:endParaRPr lang="en-US" altLang="ja-JP" sz="1000" dirty="0"/>
            </a:p>
          </p:txBody>
        </p:sp>
        <p:sp>
          <p:nvSpPr>
            <p:cNvPr id="20" name="正方形/長方形 19">
              <a:extLst>
                <a:ext uri="{FF2B5EF4-FFF2-40B4-BE49-F238E27FC236}">
                  <a16:creationId xmlns:a16="http://schemas.microsoft.com/office/drawing/2014/main" id="{1C83086A-E0D2-5D41-B28A-7FB89E4826F9}"/>
                </a:ext>
              </a:extLst>
            </p:cNvPr>
            <p:cNvSpPr/>
            <p:nvPr/>
          </p:nvSpPr>
          <p:spPr>
            <a:xfrm>
              <a:off x="6848843" y="4930901"/>
              <a:ext cx="1238759" cy="246221"/>
            </a:xfrm>
            <a:prstGeom prst="rect">
              <a:avLst/>
            </a:prstGeom>
          </p:spPr>
          <p:txBody>
            <a:bodyPr wrap="square">
              <a:spAutoFit/>
            </a:bodyPr>
            <a:lstStyle/>
            <a:p>
              <a:pPr algn="ctr"/>
              <a:r>
                <a:rPr lang="ja-JP" altLang="en-US" sz="1000" dirty="0"/>
                <a:t>コンテンツ</a:t>
              </a:r>
              <a:endParaRPr lang="en-US" altLang="ja-JP" sz="1000" dirty="0"/>
            </a:p>
          </p:txBody>
        </p:sp>
        <p:sp>
          <p:nvSpPr>
            <p:cNvPr id="21" name="正方形/長方形 20">
              <a:extLst>
                <a:ext uri="{FF2B5EF4-FFF2-40B4-BE49-F238E27FC236}">
                  <a16:creationId xmlns:a16="http://schemas.microsoft.com/office/drawing/2014/main" id="{25923E87-E35A-9348-BE88-F330C57B07DD}"/>
                </a:ext>
              </a:extLst>
            </p:cNvPr>
            <p:cNvSpPr/>
            <p:nvPr/>
          </p:nvSpPr>
          <p:spPr>
            <a:xfrm>
              <a:off x="1030818" y="4512018"/>
              <a:ext cx="403047" cy="103652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2" name="正方形/長方形 21">
              <a:extLst>
                <a:ext uri="{FF2B5EF4-FFF2-40B4-BE49-F238E27FC236}">
                  <a16:creationId xmlns:a16="http://schemas.microsoft.com/office/drawing/2014/main" id="{847A25C7-BFE4-D14F-AA96-F02E43784821}"/>
                </a:ext>
              </a:extLst>
            </p:cNvPr>
            <p:cNvSpPr/>
            <p:nvPr/>
          </p:nvSpPr>
          <p:spPr>
            <a:xfrm>
              <a:off x="4516203" y="4512017"/>
              <a:ext cx="403047" cy="103652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3" name="正方形/長方形 22">
              <a:extLst>
                <a:ext uri="{FF2B5EF4-FFF2-40B4-BE49-F238E27FC236}">
                  <a16:creationId xmlns:a16="http://schemas.microsoft.com/office/drawing/2014/main" id="{41226185-D84F-D94D-9FC1-6E760FC793D9}"/>
                </a:ext>
              </a:extLst>
            </p:cNvPr>
            <p:cNvSpPr/>
            <p:nvPr/>
          </p:nvSpPr>
          <p:spPr>
            <a:xfrm>
              <a:off x="8208327" y="4512726"/>
              <a:ext cx="403047" cy="103317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4" name="正方形/長方形 23">
              <a:extLst>
                <a:ext uri="{FF2B5EF4-FFF2-40B4-BE49-F238E27FC236}">
                  <a16:creationId xmlns:a16="http://schemas.microsoft.com/office/drawing/2014/main" id="{1361A73D-A678-1146-BB2E-396393C89930}"/>
                </a:ext>
              </a:extLst>
            </p:cNvPr>
            <p:cNvSpPr/>
            <p:nvPr/>
          </p:nvSpPr>
          <p:spPr>
            <a:xfrm>
              <a:off x="6316403" y="4512726"/>
              <a:ext cx="403047" cy="103317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p>
          </p:txBody>
        </p:sp>
        <p:sp>
          <p:nvSpPr>
            <p:cNvPr id="25" name="正方形/長方形 24">
              <a:extLst>
                <a:ext uri="{FF2B5EF4-FFF2-40B4-BE49-F238E27FC236}">
                  <a16:creationId xmlns:a16="http://schemas.microsoft.com/office/drawing/2014/main" id="{9D16A0BD-52F9-AE46-9099-3A617E93C756}"/>
                </a:ext>
              </a:extLst>
            </p:cNvPr>
            <p:cNvSpPr/>
            <p:nvPr/>
          </p:nvSpPr>
          <p:spPr>
            <a:xfrm>
              <a:off x="5184926" y="4943962"/>
              <a:ext cx="842469" cy="246221"/>
            </a:xfrm>
            <a:prstGeom prst="rect">
              <a:avLst/>
            </a:prstGeom>
          </p:spPr>
          <p:txBody>
            <a:bodyPr wrap="square">
              <a:spAutoFit/>
            </a:bodyPr>
            <a:lstStyle/>
            <a:p>
              <a:pPr algn="ctr"/>
              <a:r>
                <a:rPr lang="ja-JP" altLang="en-US" sz="1000" dirty="0"/>
                <a:t>コンテンツ</a:t>
              </a:r>
              <a:endParaRPr lang="en-US" altLang="ja-JP" sz="1000" dirty="0"/>
            </a:p>
          </p:txBody>
        </p:sp>
        <p:cxnSp>
          <p:nvCxnSpPr>
            <p:cNvPr id="26" name="直線コネクタ 25">
              <a:extLst>
                <a:ext uri="{FF2B5EF4-FFF2-40B4-BE49-F238E27FC236}">
                  <a16:creationId xmlns:a16="http://schemas.microsoft.com/office/drawing/2014/main" id="{4FAE9CFE-1F11-D947-96E4-429096D912D4}"/>
                </a:ext>
              </a:extLst>
            </p:cNvPr>
            <p:cNvCxnSpPr/>
            <p:nvPr/>
          </p:nvCxnSpPr>
          <p:spPr>
            <a:xfrm>
              <a:off x="1216131" y="5409006"/>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楕円 16">
              <a:extLst>
                <a:ext uri="{FF2B5EF4-FFF2-40B4-BE49-F238E27FC236}">
                  <a16:creationId xmlns:a16="http://schemas.microsoft.com/office/drawing/2014/main" id="{9D1B0287-DB84-1F48-845C-3C3C0C656EFE}"/>
                </a:ext>
              </a:extLst>
            </p:cNvPr>
            <p:cNvSpPr/>
            <p:nvPr/>
          </p:nvSpPr>
          <p:spPr>
            <a:xfrm>
              <a:off x="1193272" y="5395778"/>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4BF35D8-0C5F-5C4A-8C2E-527996EBE4D2}"/>
                </a:ext>
              </a:extLst>
            </p:cNvPr>
            <p:cNvSpPr txBox="1"/>
            <p:nvPr/>
          </p:nvSpPr>
          <p:spPr>
            <a:xfrm>
              <a:off x="665498" y="5785593"/>
              <a:ext cx="1133686" cy="276999"/>
            </a:xfrm>
            <a:prstGeom prst="rect">
              <a:avLst/>
            </a:prstGeom>
            <a:noFill/>
          </p:spPr>
          <p:txBody>
            <a:bodyPr wrap="square" rtlCol="0">
              <a:spAutoFit/>
            </a:bodyPr>
            <a:lstStyle/>
            <a:p>
              <a:pPr algn="ctr"/>
              <a:r>
                <a:rPr lang="ja-JP" altLang="en-US" sz="1200" b="1" dirty="0"/>
                <a:t>プレロール</a:t>
              </a:r>
              <a:endParaRPr kumimoji="1" lang="ja-JP" altLang="en-US" sz="1200" b="1" dirty="0"/>
            </a:p>
          </p:txBody>
        </p:sp>
        <p:cxnSp>
          <p:nvCxnSpPr>
            <p:cNvPr id="29" name="直線コネクタ 28">
              <a:extLst>
                <a:ext uri="{FF2B5EF4-FFF2-40B4-BE49-F238E27FC236}">
                  <a16:creationId xmlns:a16="http://schemas.microsoft.com/office/drawing/2014/main" id="{A98235D0-1C47-3348-BA65-990DB4546ECB}"/>
                </a:ext>
              </a:extLst>
            </p:cNvPr>
            <p:cNvCxnSpPr/>
            <p:nvPr/>
          </p:nvCxnSpPr>
          <p:spPr>
            <a:xfrm>
              <a:off x="2991903" y="5412189"/>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楕円 19">
              <a:extLst>
                <a:ext uri="{FF2B5EF4-FFF2-40B4-BE49-F238E27FC236}">
                  <a16:creationId xmlns:a16="http://schemas.microsoft.com/office/drawing/2014/main" id="{F4157EB1-995E-BE4C-A04C-34958980C14C}"/>
                </a:ext>
              </a:extLst>
            </p:cNvPr>
            <p:cNvSpPr/>
            <p:nvPr/>
          </p:nvSpPr>
          <p:spPr>
            <a:xfrm>
              <a:off x="2969044" y="5398961"/>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AC845D0-979A-224A-A75F-7379E158CFF5}"/>
                </a:ext>
              </a:extLst>
            </p:cNvPr>
            <p:cNvSpPr txBox="1"/>
            <p:nvPr/>
          </p:nvSpPr>
          <p:spPr>
            <a:xfrm>
              <a:off x="2063805" y="5772727"/>
              <a:ext cx="1901915" cy="276999"/>
            </a:xfrm>
            <a:prstGeom prst="rect">
              <a:avLst/>
            </a:prstGeom>
            <a:noFill/>
          </p:spPr>
          <p:txBody>
            <a:bodyPr wrap="square" rtlCol="0">
              <a:spAutoFit/>
            </a:bodyPr>
            <a:lstStyle/>
            <a:p>
              <a:pPr algn="ctr"/>
              <a:r>
                <a:rPr kumimoji="1" lang="ja-JP" altLang="en-US" sz="1200" b="1" dirty="0"/>
                <a:t>ミッドロール ①</a:t>
              </a:r>
            </a:p>
          </p:txBody>
        </p:sp>
        <p:cxnSp>
          <p:nvCxnSpPr>
            <p:cNvPr id="32" name="直線コネクタ 31">
              <a:extLst>
                <a:ext uri="{FF2B5EF4-FFF2-40B4-BE49-F238E27FC236}">
                  <a16:creationId xmlns:a16="http://schemas.microsoft.com/office/drawing/2014/main" id="{7D4DE018-E38F-014B-BE6E-E2B3F375E626}"/>
                </a:ext>
              </a:extLst>
            </p:cNvPr>
            <p:cNvCxnSpPr/>
            <p:nvPr/>
          </p:nvCxnSpPr>
          <p:spPr>
            <a:xfrm>
              <a:off x="4724039" y="5424394"/>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楕円 22">
              <a:extLst>
                <a:ext uri="{FF2B5EF4-FFF2-40B4-BE49-F238E27FC236}">
                  <a16:creationId xmlns:a16="http://schemas.microsoft.com/office/drawing/2014/main" id="{53BE32C5-E9C2-8B43-84FE-B5B514A6CADB}"/>
                </a:ext>
              </a:extLst>
            </p:cNvPr>
            <p:cNvSpPr/>
            <p:nvPr/>
          </p:nvSpPr>
          <p:spPr>
            <a:xfrm>
              <a:off x="4701180" y="5411166"/>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A572BAE-E26A-5C43-AFF1-B45A7FFDFF02}"/>
                </a:ext>
              </a:extLst>
            </p:cNvPr>
            <p:cNvSpPr txBox="1"/>
            <p:nvPr/>
          </p:nvSpPr>
          <p:spPr>
            <a:xfrm>
              <a:off x="3795941" y="5784932"/>
              <a:ext cx="1901915" cy="276999"/>
            </a:xfrm>
            <a:prstGeom prst="rect">
              <a:avLst/>
            </a:prstGeom>
            <a:noFill/>
          </p:spPr>
          <p:txBody>
            <a:bodyPr wrap="square" rtlCol="0">
              <a:spAutoFit/>
            </a:bodyPr>
            <a:lstStyle/>
            <a:p>
              <a:pPr algn="ctr"/>
              <a:r>
                <a:rPr kumimoji="1" lang="ja-JP" altLang="en-US" sz="1200" b="1" dirty="0"/>
                <a:t>ミッドロール ②</a:t>
              </a:r>
            </a:p>
          </p:txBody>
        </p:sp>
        <p:cxnSp>
          <p:nvCxnSpPr>
            <p:cNvPr id="35" name="直線コネクタ 34">
              <a:extLst>
                <a:ext uri="{FF2B5EF4-FFF2-40B4-BE49-F238E27FC236}">
                  <a16:creationId xmlns:a16="http://schemas.microsoft.com/office/drawing/2014/main" id="{06E30ACA-B715-2D4F-AD20-E4D514D0305B}"/>
                </a:ext>
              </a:extLst>
            </p:cNvPr>
            <p:cNvCxnSpPr/>
            <p:nvPr/>
          </p:nvCxnSpPr>
          <p:spPr>
            <a:xfrm>
              <a:off x="6504037" y="5432225"/>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楕円 25">
              <a:extLst>
                <a:ext uri="{FF2B5EF4-FFF2-40B4-BE49-F238E27FC236}">
                  <a16:creationId xmlns:a16="http://schemas.microsoft.com/office/drawing/2014/main" id="{8C943017-ABD4-454D-9838-E826B8B1BC80}"/>
                </a:ext>
              </a:extLst>
            </p:cNvPr>
            <p:cNvSpPr/>
            <p:nvPr/>
          </p:nvSpPr>
          <p:spPr>
            <a:xfrm>
              <a:off x="6481178" y="5418997"/>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234489DF-E86C-8E4E-9832-93239F5CEC2C}"/>
                </a:ext>
              </a:extLst>
            </p:cNvPr>
            <p:cNvSpPr txBox="1"/>
            <p:nvPr/>
          </p:nvSpPr>
          <p:spPr>
            <a:xfrm>
              <a:off x="5575939" y="5792763"/>
              <a:ext cx="1901915" cy="276999"/>
            </a:xfrm>
            <a:prstGeom prst="rect">
              <a:avLst/>
            </a:prstGeom>
            <a:noFill/>
          </p:spPr>
          <p:txBody>
            <a:bodyPr wrap="square" rtlCol="0">
              <a:spAutoFit/>
            </a:bodyPr>
            <a:lstStyle/>
            <a:p>
              <a:pPr algn="ctr"/>
              <a:r>
                <a:rPr kumimoji="1" lang="ja-JP" altLang="en-US" sz="1200" b="1" dirty="0"/>
                <a:t>ミッドロール ③</a:t>
              </a:r>
            </a:p>
          </p:txBody>
        </p:sp>
        <p:cxnSp>
          <p:nvCxnSpPr>
            <p:cNvPr id="38" name="直線コネクタ 37">
              <a:extLst>
                <a:ext uri="{FF2B5EF4-FFF2-40B4-BE49-F238E27FC236}">
                  <a16:creationId xmlns:a16="http://schemas.microsoft.com/office/drawing/2014/main" id="{54A0CE11-2066-FC4E-BABE-CCAFFF8893C6}"/>
                </a:ext>
              </a:extLst>
            </p:cNvPr>
            <p:cNvCxnSpPr/>
            <p:nvPr/>
          </p:nvCxnSpPr>
          <p:spPr>
            <a:xfrm>
              <a:off x="8406695" y="5426089"/>
              <a:ext cx="0" cy="36004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楕円 28">
              <a:extLst>
                <a:ext uri="{FF2B5EF4-FFF2-40B4-BE49-F238E27FC236}">
                  <a16:creationId xmlns:a16="http://schemas.microsoft.com/office/drawing/2014/main" id="{1F7C677B-991B-B245-84B0-BD1D2ADC6D3D}"/>
                </a:ext>
              </a:extLst>
            </p:cNvPr>
            <p:cNvSpPr/>
            <p:nvPr/>
          </p:nvSpPr>
          <p:spPr>
            <a:xfrm>
              <a:off x="8383836" y="5412861"/>
              <a:ext cx="45719" cy="46133"/>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A5D14C7-1C8D-A84C-99BF-9D8C88ACFEC0}"/>
                </a:ext>
              </a:extLst>
            </p:cNvPr>
            <p:cNvSpPr txBox="1"/>
            <p:nvPr/>
          </p:nvSpPr>
          <p:spPr>
            <a:xfrm>
              <a:off x="7811137" y="5786627"/>
              <a:ext cx="1191116" cy="276999"/>
            </a:xfrm>
            <a:prstGeom prst="rect">
              <a:avLst/>
            </a:prstGeom>
            <a:noFill/>
          </p:spPr>
          <p:txBody>
            <a:bodyPr wrap="square" rtlCol="0">
              <a:spAutoFit/>
            </a:bodyPr>
            <a:lstStyle/>
            <a:p>
              <a:pPr algn="ctr"/>
              <a:r>
                <a:rPr lang="ja-JP" altLang="en-US" sz="1200" b="1" dirty="0"/>
                <a:t>ポスト</a:t>
              </a:r>
              <a:r>
                <a:rPr kumimoji="1" lang="ja-JP" altLang="en-US" sz="1200" b="1" dirty="0"/>
                <a:t>ロール</a:t>
              </a:r>
            </a:p>
          </p:txBody>
        </p:sp>
        <p:sp>
          <p:nvSpPr>
            <p:cNvPr id="42" name="テキスト ボックス 41">
              <a:extLst>
                <a:ext uri="{FF2B5EF4-FFF2-40B4-BE49-F238E27FC236}">
                  <a16:creationId xmlns:a16="http://schemas.microsoft.com/office/drawing/2014/main" id="{A0776CA6-2A63-7A44-8820-A65562C9124D}"/>
                </a:ext>
              </a:extLst>
            </p:cNvPr>
            <p:cNvSpPr txBox="1"/>
            <p:nvPr/>
          </p:nvSpPr>
          <p:spPr>
            <a:xfrm>
              <a:off x="346379" y="4234569"/>
              <a:ext cx="2214584" cy="261610"/>
            </a:xfrm>
            <a:prstGeom prst="rect">
              <a:avLst/>
            </a:prstGeom>
            <a:noFill/>
          </p:spPr>
          <p:txBody>
            <a:bodyPr wrap="square" rtlCol="0">
              <a:spAutoFit/>
            </a:bodyPr>
            <a:lstStyle/>
            <a:p>
              <a:r>
                <a:rPr kumimoji="1" lang="ja-JP" altLang="en-US" sz="1100" b="1" dirty="0"/>
                <a:t>広告枠構成例</a:t>
              </a:r>
            </a:p>
          </p:txBody>
        </p:sp>
        <p:grpSp>
          <p:nvGrpSpPr>
            <p:cNvPr id="43" name="図形グループ 37">
              <a:extLst>
                <a:ext uri="{FF2B5EF4-FFF2-40B4-BE49-F238E27FC236}">
                  <a16:creationId xmlns:a16="http://schemas.microsoft.com/office/drawing/2014/main" id="{529E8B67-96DE-0F45-80EA-489EBDD74665}"/>
                </a:ext>
              </a:extLst>
            </p:cNvPr>
            <p:cNvGrpSpPr/>
            <p:nvPr/>
          </p:nvGrpSpPr>
          <p:grpSpPr>
            <a:xfrm>
              <a:off x="472421" y="5086699"/>
              <a:ext cx="463454" cy="463454"/>
              <a:chOff x="2818559" y="3767324"/>
              <a:chExt cx="541325" cy="541325"/>
            </a:xfrm>
          </p:grpSpPr>
          <p:pic>
            <p:nvPicPr>
              <p:cNvPr id="44" name="図 43">
                <a:extLst>
                  <a:ext uri="{FF2B5EF4-FFF2-40B4-BE49-F238E27FC236}">
                    <a16:creationId xmlns:a16="http://schemas.microsoft.com/office/drawing/2014/main" id="{AC5C40CF-9F03-5743-A8DE-F980791AD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8559" y="3767324"/>
                <a:ext cx="541325" cy="541325"/>
              </a:xfrm>
              <a:prstGeom prst="rect">
                <a:avLst/>
              </a:prstGeom>
            </p:spPr>
          </p:pic>
          <p:sp>
            <p:nvSpPr>
              <p:cNvPr id="45" name="三角形 44">
                <a:extLst>
                  <a:ext uri="{FF2B5EF4-FFF2-40B4-BE49-F238E27FC236}">
                    <a16:creationId xmlns:a16="http://schemas.microsoft.com/office/drawing/2014/main" id="{F81986CE-E517-844A-9AB5-0C4CCA49F32F}"/>
                  </a:ext>
                </a:extLst>
              </p:cNvPr>
              <p:cNvSpPr/>
              <p:nvPr/>
            </p:nvSpPr>
            <p:spPr>
              <a:xfrm rot="5400000">
                <a:off x="3053005" y="3955052"/>
                <a:ext cx="98995" cy="85340"/>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6" name="テキスト ボックス 45">
            <a:extLst>
              <a:ext uri="{FF2B5EF4-FFF2-40B4-BE49-F238E27FC236}">
                <a16:creationId xmlns:a16="http://schemas.microsoft.com/office/drawing/2014/main" id="{E036A7A0-95D7-F14C-A262-AA5323659103}"/>
              </a:ext>
            </a:extLst>
          </p:cNvPr>
          <p:cNvSpPr txBox="1"/>
          <p:nvPr/>
        </p:nvSpPr>
        <p:spPr>
          <a:xfrm>
            <a:off x="508630" y="6075051"/>
            <a:ext cx="8396877" cy="461665"/>
          </a:xfrm>
          <a:prstGeom prst="rect">
            <a:avLst/>
          </a:prstGeom>
          <a:noFill/>
        </p:spPr>
        <p:txBody>
          <a:bodyPr wrap="square" rtlCol="0">
            <a:spAutoFit/>
          </a:bodyPr>
          <a:lstStyle/>
          <a:p>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上記は</a:t>
            </a:r>
            <a:r>
              <a:rPr lang="en-US" altLang="ja-JP" sz="800" dirty="0">
                <a:latin typeface="Meiryo" panose="020B0604030504040204" pitchFamily="34" charset="-128"/>
                <a:ea typeface="Meiryo" panose="020B0604030504040204" pitchFamily="34" charset="-128"/>
              </a:rPr>
              <a:t>1</a:t>
            </a:r>
            <a:r>
              <a:rPr lang="ja-JP" altLang="en-US" sz="800" dirty="0">
                <a:latin typeface="Meiryo" panose="020B0604030504040204" pitchFamily="34" charset="-128"/>
                <a:ea typeface="Meiryo" panose="020B0604030504040204" pitchFamily="34" charset="-128"/>
              </a:rPr>
              <a:t>時間構成のドラマを基に作成しております</a:t>
            </a:r>
            <a:endParaRPr lang="en-US" altLang="ja-JP" sz="800" dirty="0">
              <a:latin typeface="Meiryo" panose="020B0604030504040204" pitchFamily="34" charset="-128"/>
              <a:ea typeface="Meiryo" panose="020B0604030504040204" pitchFamily="34" charset="-128"/>
            </a:endParaRPr>
          </a:p>
          <a:p>
            <a:r>
              <a:rPr kumimoji="1"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広告枠数と枠構成は番組や構成時間によって大きく異なります</a:t>
            </a:r>
            <a:endParaRPr kumimoji="1" lang="en-US" altLang="ja-JP" sz="800" dirty="0">
              <a:latin typeface="Meiryo" panose="020B0604030504040204" pitchFamily="34" charset="-128"/>
              <a:ea typeface="Meiryo" panose="020B0604030504040204" pitchFamily="34" charset="-128"/>
            </a:endParaRPr>
          </a:p>
          <a:p>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配信枠はご指定いただけません</a:t>
            </a:r>
            <a:endParaRPr kumimoji="1" lang="ja-JP" altLang="en-US" sz="800" dirty="0">
              <a:latin typeface="Meiryo" panose="020B0604030504040204" pitchFamily="34" charset="-128"/>
              <a:ea typeface="Meiryo" panose="020B0604030504040204" pitchFamily="34" charset="-128"/>
            </a:endParaRPr>
          </a:p>
        </p:txBody>
      </p:sp>
      <p:grpSp>
        <p:nvGrpSpPr>
          <p:cNvPr id="3" name="グループ化 2">
            <a:extLst>
              <a:ext uri="{FF2B5EF4-FFF2-40B4-BE49-F238E27FC236}">
                <a16:creationId xmlns:a16="http://schemas.microsoft.com/office/drawing/2014/main" id="{8FD2396D-5D85-2041-4295-64728D478C98}"/>
              </a:ext>
            </a:extLst>
          </p:cNvPr>
          <p:cNvGrpSpPr/>
          <p:nvPr/>
        </p:nvGrpSpPr>
        <p:grpSpPr>
          <a:xfrm>
            <a:off x="5103473" y="3160503"/>
            <a:ext cx="2861424" cy="1217297"/>
            <a:chOff x="4940124" y="2652020"/>
            <a:chExt cx="4145631" cy="1763620"/>
          </a:xfrm>
        </p:grpSpPr>
        <p:pic>
          <p:nvPicPr>
            <p:cNvPr id="60" name="Picture 4" descr="https://store.storeimages.cdn-apple.com/8567/as-images.apple.com/is/image/AppleInc/aos/published/images/m/ac/macbook/air/macbook-air-space-gray-select-201810?wid=452&amp;hei=420&amp;fmt=jpeg&amp;qlt=95&amp;op_usm=0.5,0.5&amp;.v=1541713862468">
              <a:extLst>
                <a:ext uri="{FF2B5EF4-FFF2-40B4-BE49-F238E27FC236}">
                  <a16:creationId xmlns:a16="http://schemas.microsoft.com/office/drawing/2014/main" id="{1FC8A872-90F0-5446-9AB7-E44A542B264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11135" y="2652020"/>
              <a:ext cx="1974620" cy="176362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グループ化 1">
              <a:extLst>
                <a:ext uri="{FF2B5EF4-FFF2-40B4-BE49-F238E27FC236}">
                  <a16:creationId xmlns:a16="http://schemas.microsoft.com/office/drawing/2014/main" id="{76875CBD-A197-D66C-F53E-E0945C3C9DC2}"/>
                </a:ext>
              </a:extLst>
            </p:cNvPr>
            <p:cNvGrpSpPr/>
            <p:nvPr/>
          </p:nvGrpSpPr>
          <p:grpSpPr>
            <a:xfrm>
              <a:off x="4940124" y="3014520"/>
              <a:ext cx="3931169" cy="1044666"/>
              <a:chOff x="4940124" y="3014520"/>
              <a:chExt cx="3931169" cy="1044666"/>
            </a:xfrm>
          </p:grpSpPr>
          <p:pic>
            <p:nvPicPr>
              <p:cNvPr id="58" name="Picture 2" descr="https://store.storeimages.cdn-apple.com/8567/as-images.apple.com/is/image/AppleInc/aos/published/images/i/ph/iphone8/gold/iphone8-gold-select-2018_AV1?wid=142&amp;hei=289&amp;fmt=png-alpha&amp;.v=1522347720680">
                <a:extLst>
                  <a:ext uri="{FF2B5EF4-FFF2-40B4-BE49-F238E27FC236}">
                    <a16:creationId xmlns:a16="http://schemas.microsoft.com/office/drawing/2014/main" id="{212E0A78-25B5-9A43-8441-EA55F270044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6200000">
                <a:off x="5480849" y="2473795"/>
                <a:ext cx="1044666" cy="2126116"/>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図 58">
                <a:extLst>
                  <a:ext uri="{FF2B5EF4-FFF2-40B4-BE49-F238E27FC236}">
                    <a16:creationId xmlns:a16="http://schemas.microsoft.com/office/drawing/2014/main" id="{A2D7C6F5-008F-8F4F-BAEA-C2B31B8CB4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2350" y="3071982"/>
                <a:ext cx="1600466" cy="922307"/>
              </a:xfrm>
              <a:prstGeom prst="rect">
                <a:avLst/>
              </a:prstGeom>
            </p:spPr>
          </p:pic>
          <p:pic>
            <p:nvPicPr>
              <p:cNvPr id="62" name="Picture 12" descr="https://i.gyazo.com/1cdbdb23532e37c0cd6254f45142ee22.jpg">
                <a:extLst>
                  <a:ext uri="{FF2B5EF4-FFF2-40B4-BE49-F238E27FC236}">
                    <a16:creationId xmlns:a16="http://schemas.microsoft.com/office/drawing/2014/main" id="{20192B35-62C5-4043-B01B-33E255C2F60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b="-115"/>
              <a:stretch/>
            </p:blipFill>
            <p:spPr bwMode="auto">
              <a:xfrm>
                <a:off x="7330044" y="3032345"/>
                <a:ext cx="1537963" cy="982230"/>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8" descr="https://i.gyazo.com/1cdbdb23532e37c0cd6254f45142ee22.jpg">
                <a:extLst>
                  <a:ext uri="{FF2B5EF4-FFF2-40B4-BE49-F238E27FC236}">
                    <a16:creationId xmlns:a16="http://schemas.microsoft.com/office/drawing/2014/main" id="{CEB96A6C-DE37-3446-9822-0FC8D6C1B94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7333330" y="3050889"/>
                <a:ext cx="1537963" cy="9978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4" name="テキスト ボックス 3">
            <a:extLst>
              <a:ext uri="{FF2B5EF4-FFF2-40B4-BE49-F238E27FC236}">
                <a16:creationId xmlns:a16="http://schemas.microsoft.com/office/drawing/2014/main" id="{B1EEF8FC-A983-3443-A8B1-F7D8B1A7F5F7}"/>
              </a:ext>
            </a:extLst>
          </p:cNvPr>
          <p:cNvSpPr txBox="1"/>
          <p:nvPr/>
        </p:nvSpPr>
        <p:spPr>
          <a:xfrm>
            <a:off x="1338996"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0" name="テキスト ボックス 49">
            <a:extLst>
              <a:ext uri="{FF2B5EF4-FFF2-40B4-BE49-F238E27FC236}">
                <a16:creationId xmlns:a16="http://schemas.microsoft.com/office/drawing/2014/main" id="{66AD61C9-82E0-994B-822B-EC1898F0598A}"/>
              </a:ext>
            </a:extLst>
          </p:cNvPr>
          <p:cNvSpPr txBox="1"/>
          <p:nvPr/>
        </p:nvSpPr>
        <p:spPr>
          <a:xfrm>
            <a:off x="3102482"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1" name="テキスト ボックス 50">
            <a:extLst>
              <a:ext uri="{FF2B5EF4-FFF2-40B4-BE49-F238E27FC236}">
                <a16:creationId xmlns:a16="http://schemas.microsoft.com/office/drawing/2014/main" id="{C3BF90FF-D4B9-C040-B5B8-B9FFEA30B9BC}"/>
              </a:ext>
            </a:extLst>
          </p:cNvPr>
          <p:cNvSpPr txBox="1"/>
          <p:nvPr/>
        </p:nvSpPr>
        <p:spPr>
          <a:xfrm>
            <a:off x="4837976"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2" name="テキスト ボックス 51">
            <a:extLst>
              <a:ext uri="{FF2B5EF4-FFF2-40B4-BE49-F238E27FC236}">
                <a16:creationId xmlns:a16="http://schemas.microsoft.com/office/drawing/2014/main" id="{BD194A36-F880-1842-88D0-91C7D543186A}"/>
              </a:ext>
            </a:extLst>
          </p:cNvPr>
          <p:cNvSpPr txBox="1"/>
          <p:nvPr/>
        </p:nvSpPr>
        <p:spPr>
          <a:xfrm>
            <a:off x="6638784"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53" name="テキスト ボックス 52">
            <a:extLst>
              <a:ext uri="{FF2B5EF4-FFF2-40B4-BE49-F238E27FC236}">
                <a16:creationId xmlns:a16="http://schemas.microsoft.com/office/drawing/2014/main" id="{52389646-AED2-6346-BF2C-F81C26E0ED44}"/>
              </a:ext>
            </a:extLst>
          </p:cNvPr>
          <p:cNvSpPr txBox="1"/>
          <p:nvPr/>
        </p:nvSpPr>
        <p:spPr>
          <a:xfrm>
            <a:off x="8532898" y="4589238"/>
            <a:ext cx="369332" cy="707886"/>
          </a:xfrm>
          <a:prstGeom prst="rect">
            <a:avLst/>
          </a:prstGeom>
          <a:noFill/>
        </p:spPr>
        <p:txBody>
          <a:bodyPr vert="eaVert" wrap="none" rtlCol="0">
            <a:spAutoFit/>
          </a:bodyPr>
          <a:lstStyle/>
          <a:p>
            <a:r>
              <a:rPr kumimoji="1" lang="ja-JP" altLang="en-US" sz="1200" b="1">
                <a:solidFill>
                  <a:schemeClr val="bg1"/>
                </a:solidFill>
              </a:rPr>
              <a:t>広告配信</a:t>
            </a:r>
          </a:p>
        </p:txBody>
      </p:sp>
      <p:sp>
        <p:nvSpPr>
          <p:cNvPr id="7" name="正方形/長方形 6">
            <a:extLst>
              <a:ext uri="{FF2B5EF4-FFF2-40B4-BE49-F238E27FC236}">
                <a16:creationId xmlns:a16="http://schemas.microsoft.com/office/drawing/2014/main" id="{ADC6FB68-F802-4984-8A88-CDE2FAF5A038}"/>
              </a:ext>
            </a:extLst>
          </p:cNvPr>
          <p:cNvSpPr/>
          <p:nvPr/>
        </p:nvSpPr>
        <p:spPr>
          <a:xfrm>
            <a:off x="480221" y="264282"/>
            <a:ext cx="7033210" cy="400110"/>
          </a:xfrm>
          <a:prstGeom prst="rect">
            <a:avLst/>
          </a:prstGeom>
        </p:spPr>
        <p:txBody>
          <a:bodyPr wrap="square">
            <a:spAutoFit/>
          </a:bodyPr>
          <a:lstStyle/>
          <a:p>
            <a:pPr defTabSz="990570">
              <a:spcBef>
                <a:spcPct val="0"/>
              </a:spcBef>
              <a:defRPr/>
            </a:pPr>
            <a:r>
              <a:rPr lang="en-US" altLang="ja-JP" sz="2000" b="1" dirty="0" err="1">
                <a:solidFill>
                  <a:prstClr val="white"/>
                </a:solidFill>
                <a:latin typeface="メイリオ" panose="020B0604030504040204" pitchFamily="50" charset="-128"/>
                <a:ea typeface="メイリオ" panose="020B0604030504040204" pitchFamily="50" charset="-128"/>
                <a:cs typeface="Hiragino Kaku Gothic StdN W8" charset="-128"/>
              </a:rPr>
              <a:t>TVer</a:t>
            </a:r>
            <a:r>
              <a:rPr lang="ja-JP" altLang="en-US" sz="2000" b="1" dirty="0">
                <a:solidFill>
                  <a:prstClr val="white"/>
                </a:solidFill>
                <a:latin typeface="メイリオ" panose="020B0604030504040204" pitchFamily="50" charset="-128"/>
                <a:ea typeface="メイリオ" panose="020B0604030504040204" pitchFamily="50" charset="-128"/>
                <a:cs typeface="Hiragino Kaku Gothic StdN W8" charset="-128"/>
              </a:rPr>
              <a:t> 媒体概要</a:t>
            </a:r>
            <a:endParaRPr lang="en-US" altLang="ja-JP" sz="2000" b="1" dirty="0">
              <a:solidFill>
                <a:schemeClr val="bg1"/>
              </a:solidFill>
              <a:latin typeface="Meiryo" charset="-128"/>
              <a:ea typeface="Meiryo" charset="-128"/>
              <a:cs typeface="Meiryo" charset="-128"/>
            </a:endParaRPr>
          </a:p>
        </p:txBody>
      </p:sp>
      <p:pic>
        <p:nvPicPr>
          <p:cNvPr id="5" name="図 4">
            <a:extLst>
              <a:ext uri="{FF2B5EF4-FFF2-40B4-BE49-F238E27FC236}">
                <a16:creationId xmlns:a16="http://schemas.microsoft.com/office/drawing/2014/main" id="{57137AF4-45E6-3930-EE80-268BE658F79F}"/>
              </a:ext>
            </a:extLst>
          </p:cNvPr>
          <p:cNvPicPr>
            <a:picLocks noChangeAspect="1"/>
          </p:cNvPicPr>
          <p:nvPr/>
        </p:nvPicPr>
        <p:blipFill rotWithShape="1">
          <a:blip r:embed="rId10"/>
          <a:srcRect l="73273"/>
          <a:stretch/>
        </p:blipFill>
        <p:spPr>
          <a:xfrm>
            <a:off x="8015241" y="3301520"/>
            <a:ext cx="1191116" cy="897738"/>
          </a:xfrm>
          <a:prstGeom prst="rect">
            <a:avLst/>
          </a:prstGeom>
        </p:spPr>
      </p:pic>
      <p:sp>
        <p:nvSpPr>
          <p:cNvPr id="10" name="テキスト ボックス 9">
            <a:extLst>
              <a:ext uri="{FF2B5EF4-FFF2-40B4-BE49-F238E27FC236}">
                <a16:creationId xmlns:a16="http://schemas.microsoft.com/office/drawing/2014/main" id="{B0347D11-684B-DBB6-F824-671C9ECCA3A3}"/>
              </a:ext>
            </a:extLst>
          </p:cNvPr>
          <p:cNvSpPr txBox="1"/>
          <p:nvPr/>
        </p:nvSpPr>
        <p:spPr>
          <a:xfrm>
            <a:off x="5417114" y="4137265"/>
            <a:ext cx="834852" cy="200055"/>
          </a:xfrm>
          <a:prstGeom prst="rect">
            <a:avLst/>
          </a:prstGeom>
          <a:noFill/>
        </p:spPr>
        <p:txBody>
          <a:bodyPr wrap="square" rtlCol="0">
            <a:spAutoFit/>
          </a:bodyPr>
          <a:lstStyle/>
          <a:p>
            <a:pPr algn="ctr" defTabSz="436219">
              <a:defRPr/>
            </a:pPr>
            <a:r>
              <a:rPr lang="ja-JP" altLang="en-US" sz="700">
                <a:solidFill>
                  <a:srgbClr val="000000"/>
                </a:solidFill>
                <a:latin typeface="Meiryo" panose="020B0604030504040204" pitchFamily="34" charset="-128"/>
                <a:ea typeface="Meiryo" panose="020B0604030504040204" pitchFamily="34" charset="-128"/>
              </a:rPr>
              <a:t>モバイル（</a:t>
            </a:r>
            <a:r>
              <a:rPr lang="en-US" altLang="ja-JP" sz="700" dirty="0">
                <a:solidFill>
                  <a:srgbClr val="000000"/>
                </a:solidFill>
                <a:latin typeface="Meiryo" panose="020B0604030504040204" pitchFamily="34" charset="-128"/>
                <a:ea typeface="Meiryo" panose="020B0604030504040204" pitchFamily="34" charset="-128"/>
              </a:rPr>
              <a:t>SP</a:t>
            </a:r>
            <a:r>
              <a:rPr lang="ja-JP" altLang="en-US" sz="700">
                <a:solidFill>
                  <a:srgbClr val="000000"/>
                </a:solidFill>
                <a:latin typeface="Meiryo" panose="020B0604030504040204" pitchFamily="34" charset="-128"/>
                <a:ea typeface="Meiryo" panose="020B0604030504040204" pitchFamily="34" charset="-128"/>
              </a:rPr>
              <a:t>）</a:t>
            </a:r>
            <a:endParaRPr lang="ja-JP" altLang="en-US" sz="700" dirty="0">
              <a:solidFill>
                <a:srgbClr val="000000"/>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530FF4D0-AB3D-CBE5-E9D7-4593159B06E8}"/>
              </a:ext>
            </a:extLst>
          </p:cNvPr>
          <p:cNvSpPr txBox="1"/>
          <p:nvPr/>
        </p:nvSpPr>
        <p:spPr>
          <a:xfrm>
            <a:off x="6866992" y="4137265"/>
            <a:ext cx="834852" cy="200055"/>
          </a:xfrm>
          <a:prstGeom prst="rect">
            <a:avLst/>
          </a:prstGeom>
          <a:noFill/>
        </p:spPr>
        <p:txBody>
          <a:bodyPr wrap="square" rtlCol="0">
            <a:spAutoFit/>
          </a:bodyPr>
          <a:lstStyle/>
          <a:p>
            <a:pPr algn="ctr" defTabSz="436219">
              <a:defRPr/>
            </a:pPr>
            <a:r>
              <a:rPr lang="en-US" altLang="ja-JP" sz="700" dirty="0">
                <a:solidFill>
                  <a:srgbClr val="000000"/>
                </a:solidFill>
                <a:latin typeface="Meiryo" panose="020B0604030504040204" pitchFamily="34" charset="-128"/>
                <a:ea typeface="Meiryo" panose="020B0604030504040204" pitchFamily="34" charset="-128"/>
              </a:rPr>
              <a:t>PC</a:t>
            </a:r>
            <a:endParaRPr lang="ja-JP" altLang="en-US" sz="700" dirty="0">
              <a:solidFill>
                <a:srgbClr val="000000"/>
              </a:solidFill>
              <a:latin typeface="Meiryo" panose="020B0604030504040204" pitchFamily="34" charset="-128"/>
              <a:ea typeface="Meiryo" panose="020B0604030504040204" pitchFamily="34" charset="-128"/>
            </a:endParaRPr>
          </a:p>
        </p:txBody>
      </p:sp>
      <p:sp>
        <p:nvSpPr>
          <p:cNvPr id="41" name="テキスト ボックス 40">
            <a:extLst>
              <a:ext uri="{FF2B5EF4-FFF2-40B4-BE49-F238E27FC236}">
                <a16:creationId xmlns:a16="http://schemas.microsoft.com/office/drawing/2014/main" id="{3E627A6E-1FED-0E1B-4F0C-67AB8309481C}"/>
              </a:ext>
            </a:extLst>
          </p:cNvPr>
          <p:cNvSpPr txBox="1"/>
          <p:nvPr/>
        </p:nvSpPr>
        <p:spPr>
          <a:xfrm>
            <a:off x="7918445" y="4137265"/>
            <a:ext cx="1362935" cy="200055"/>
          </a:xfrm>
          <a:prstGeom prst="rect">
            <a:avLst/>
          </a:prstGeom>
          <a:noFill/>
        </p:spPr>
        <p:txBody>
          <a:bodyPr wrap="square" rtlCol="0">
            <a:spAutoFit/>
          </a:bodyPr>
          <a:lstStyle/>
          <a:p>
            <a:pPr algn="ctr" defTabSz="436219">
              <a:defRPr/>
            </a:pPr>
            <a:r>
              <a:rPr lang="ja-JP" altLang="en-US" sz="700">
                <a:solidFill>
                  <a:srgbClr val="000000"/>
                </a:solidFill>
                <a:latin typeface="Meiryo" panose="020B0604030504040204" pitchFamily="34" charset="-128"/>
                <a:ea typeface="Meiryo" panose="020B0604030504040204" pitchFamily="34" charset="-128"/>
              </a:rPr>
              <a:t>コネクテッド</a:t>
            </a:r>
            <a:r>
              <a:rPr lang="en-US" altLang="ja-JP" sz="700" dirty="0">
                <a:solidFill>
                  <a:srgbClr val="000000"/>
                </a:solidFill>
                <a:latin typeface="Meiryo" panose="020B0604030504040204" pitchFamily="34" charset="-128"/>
                <a:ea typeface="Meiryo" panose="020B0604030504040204" pitchFamily="34" charset="-128"/>
              </a:rPr>
              <a:t>TV</a:t>
            </a:r>
            <a:r>
              <a:rPr lang="ja-JP" altLang="en-US" sz="700">
                <a:solidFill>
                  <a:srgbClr val="000000"/>
                </a:solidFill>
                <a:latin typeface="Meiryo" panose="020B0604030504040204" pitchFamily="34" charset="-128"/>
                <a:ea typeface="Meiryo" panose="020B0604030504040204" pitchFamily="34" charset="-128"/>
              </a:rPr>
              <a:t>（</a:t>
            </a:r>
            <a:r>
              <a:rPr lang="en-US" altLang="ja-JP" sz="700" dirty="0">
                <a:solidFill>
                  <a:srgbClr val="000000"/>
                </a:solidFill>
                <a:latin typeface="Meiryo" panose="020B0604030504040204" pitchFamily="34" charset="-128"/>
                <a:ea typeface="Meiryo" panose="020B0604030504040204" pitchFamily="34" charset="-128"/>
              </a:rPr>
              <a:t>CTV</a:t>
            </a:r>
            <a:r>
              <a:rPr lang="ja-JP" altLang="en-US" sz="700">
                <a:solidFill>
                  <a:srgbClr val="000000"/>
                </a:solidFill>
                <a:latin typeface="Meiryo" panose="020B0604030504040204" pitchFamily="34" charset="-128"/>
                <a:ea typeface="Meiryo" panose="020B0604030504040204" pitchFamily="34" charset="-128"/>
              </a:rPr>
              <a:t>）</a:t>
            </a:r>
            <a:endParaRPr lang="ja-JP" altLang="en-US" sz="700" dirty="0">
              <a:solidFill>
                <a:srgbClr val="000000"/>
              </a:solidFill>
              <a:latin typeface="Meiryo" panose="020B0604030504040204" pitchFamily="34" charset="-128"/>
              <a:ea typeface="Meiryo" panose="020B0604030504040204" pitchFamily="34" charset="-128"/>
            </a:endParaRPr>
          </a:p>
        </p:txBody>
      </p:sp>
      <p:sp>
        <p:nvSpPr>
          <p:cNvPr id="47" name="テキスト ボックス 46">
            <a:extLst>
              <a:ext uri="{FF2B5EF4-FFF2-40B4-BE49-F238E27FC236}">
                <a16:creationId xmlns:a16="http://schemas.microsoft.com/office/drawing/2014/main" id="{59859380-9581-A899-E7AA-2C9AB3819EE2}"/>
              </a:ext>
            </a:extLst>
          </p:cNvPr>
          <p:cNvSpPr txBox="1"/>
          <p:nvPr/>
        </p:nvSpPr>
        <p:spPr>
          <a:xfrm>
            <a:off x="514835" y="1033966"/>
            <a:ext cx="8860189" cy="4249240"/>
          </a:xfrm>
          <a:prstGeom prst="rect">
            <a:avLst/>
          </a:prstGeom>
          <a:noFill/>
        </p:spPr>
        <p:txBody>
          <a:bodyPr wrap="square" rtlCol="0">
            <a:spAutoFit/>
          </a:bodyPr>
          <a:lstStyle/>
          <a:p>
            <a:pPr>
              <a:lnSpc>
                <a:spcPct val="150000"/>
              </a:lnSpc>
            </a:pPr>
            <a:r>
              <a:rPr lang="en-US" altLang="ja-JP" sz="1100" dirty="0" err="1">
                <a:latin typeface="Meiryo" panose="020B0604030504040204" pitchFamily="34" charset="-128"/>
                <a:ea typeface="Meiryo" panose="020B0604030504040204" pitchFamily="34" charset="-128"/>
              </a:rPr>
              <a:t>TVer</a:t>
            </a:r>
            <a:r>
              <a:rPr lang="ja-JP" altLang="en-US" sz="1100">
                <a:latin typeface="Meiryo" panose="020B0604030504040204" pitchFamily="34" charset="-128"/>
                <a:ea typeface="Meiryo" panose="020B0604030504040204" pitchFamily="34" charset="-128"/>
              </a:rPr>
              <a:t>とは民放テレビ局が運営するテレビ番組の広告付き無料配信サービスです。 チラシビジョンでは</a:t>
            </a:r>
            <a:r>
              <a:rPr lang="en-US" altLang="ja-JP" sz="1100" dirty="0">
                <a:latin typeface="Meiryo" panose="020B0604030504040204" pitchFamily="34" charset="-128"/>
                <a:ea typeface="Meiryo" panose="020B0604030504040204" pitchFamily="34" charset="-128"/>
              </a:rPr>
              <a:t>Red </a:t>
            </a:r>
            <a:r>
              <a:rPr lang="en-US" altLang="ja-JP" sz="1100" dirty="0" err="1">
                <a:latin typeface="Meiryo" panose="020B0604030504040204" pitchFamily="34" charset="-128"/>
                <a:ea typeface="Meiryo" panose="020B0604030504040204" pitchFamily="34" charset="-128"/>
              </a:rPr>
              <a:t>TVer</a:t>
            </a:r>
            <a:r>
              <a:rPr lang="en-US" altLang="ja-JP" sz="1100" dirty="0">
                <a:latin typeface="Meiryo" panose="020B0604030504040204" pitchFamily="34" charset="-128"/>
                <a:ea typeface="Meiryo" panose="020B0604030504040204" pitchFamily="34" charset="-128"/>
              </a:rPr>
              <a:t> PMP</a:t>
            </a:r>
            <a:r>
              <a:rPr lang="ja-JP" altLang="en-US" sz="1100">
                <a:latin typeface="Meiryo" panose="020B0604030504040204" pitchFamily="34" charset="-128"/>
                <a:ea typeface="Meiryo" panose="020B0604030504040204" pitchFamily="34" charset="-128"/>
              </a:rPr>
              <a:t>配信という</a:t>
            </a:r>
            <a:endParaRPr lang="en-US" altLang="ja-JP" sz="1100" dirty="0">
              <a:latin typeface="Meiryo" panose="020B0604030504040204" pitchFamily="34" charset="-128"/>
              <a:ea typeface="Meiryo" panose="020B0604030504040204" pitchFamily="34" charset="-128"/>
            </a:endParaRPr>
          </a:p>
          <a:p>
            <a:pPr>
              <a:lnSpc>
                <a:spcPct val="150000"/>
              </a:lnSpc>
            </a:pPr>
            <a:r>
              <a:rPr lang="ja-JP" altLang="en-US" sz="1100">
                <a:latin typeface="Meiryo" panose="020B0604030504040204" pitchFamily="34" charset="-128"/>
                <a:ea typeface="Meiryo" panose="020B0604030504040204" pitchFamily="34" charset="-128"/>
              </a:rPr>
              <a:t>システムを使い、</a:t>
            </a:r>
            <a:r>
              <a:rPr lang="en-US" altLang="ja-JP" sz="1100" dirty="0" err="1">
                <a:latin typeface="Meiryo" panose="020B0604030504040204" pitchFamily="34" charset="-128"/>
                <a:ea typeface="Meiryo" panose="020B0604030504040204" pitchFamily="34" charset="-128"/>
              </a:rPr>
              <a:t>TVer</a:t>
            </a:r>
            <a:r>
              <a:rPr lang="ja-JP" altLang="en-US" sz="1100">
                <a:latin typeface="Meiryo" panose="020B0604030504040204" pitchFamily="34" charset="-128"/>
                <a:ea typeface="Meiryo" panose="020B0604030504040204" pitchFamily="34" charset="-128"/>
              </a:rPr>
              <a:t>およびいくつかの民放の自局配信サービスにて、番組内インストリーム動画広告の出稿が可能です。</a:t>
            </a:r>
            <a:endParaRPr lang="en-US" altLang="ja-JP" sz="1100" dirty="0">
              <a:latin typeface="Meiryo" panose="020B0604030504040204" pitchFamily="34" charset="-128"/>
              <a:ea typeface="Meiryo" panose="020B0604030504040204" pitchFamily="34" charset="-128"/>
            </a:endParaRPr>
          </a:p>
          <a:p>
            <a:pPr>
              <a:lnSpc>
                <a:spcPct val="150000"/>
              </a:lnSpc>
            </a:pPr>
            <a:endParaRPr lang="en-US" altLang="ja-JP" sz="800" dirty="0">
              <a:latin typeface="Meiryo" panose="020B0604030504040204" pitchFamily="34" charset="-128"/>
              <a:ea typeface="Meiryo" panose="020B0604030504040204" pitchFamily="34" charset="-128"/>
            </a:endParaRPr>
          </a:p>
          <a:p>
            <a:pPr>
              <a:lnSpc>
                <a:spcPct val="150000"/>
              </a:lnSpc>
            </a:pP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対象番組</a:t>
            </a:r>
            <a:r>
              <a:rPr lang="en-US" altLang="ja-JP" sz="800" dirty="0">
                <a:latin typeface="Meiryo" panose="020B0604030504040204" pitchFamily="34" charset="-128"/>
                <a:ea typeface="Meiryo" panose="020B0604030504040204" pitchFamily="34" charset="-128"/>
              </a:rPr>
              <a:t>】</a:t>
            </a:r>
          </a:p>
          <a:p>
            <a:pPr>
              <a:lnSpc>
                <a:spcPct val="150000"/>
              </a:lnSpc>
            </a:pPr>
            <a:r>
              <a:rPr lang="en" altLang="ja-JP" sz="800" dirty="0" err="1">
                <a:latin typeface="Meiryo" panose="020B0604030504040204" pitchFamily="34" charset="-128"/>
                <a:ea typeface="Meiryo" panose="020B0604030504040204" pitchFamily="34" charset="-128"/>
              </a:rPr>
              <a:t>TVer</a:t>
            </a:r>
            <a:r>
              <a:rPr lang="ja-JP" altLang="en-US" sz="800">
                <a:latin typeface="Meiryo" panose="020B0604030504040204" pitchFamily="34" charset="-128"/>
                <a:ea typeface="Meiryo" panose="020B0604030504040204" pitchFamily="34" charset="-128"/>
              </a:rPr>
              <a:t>および日本</a:t>
            </a:r>
            <a:r>
              <a:rPr lang="ja-JP" altLang="en-US" sz="800" dirty="0">
                <a:latin typeface="Meiryo" panose="020B0604030504040204" pitchFamily="34" charset="-128"/>
                <a:ea typeface="Meiryo" panose="020B0604030504040204" pitchFamily="34" charset="-128"/>
              </a:rPr>
              <a:t>テレビ放送網</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テレビ朝日</a:t>
            </a:r>
            <a:r>
              <a:rPr lang="en-US" altLang="ja-JP" sz="800" dirty="0">
                <a:latin typeface="Meiryo" panose="020B0604030504040204" pitchFamily="34" charset="-128"/>
                <a:ea typeface="Meiryo" panose="020B0604030504040204" pitchFamily="34" charset="-128"/>
              </a:rPr>
              <a:t>/</a:t>
            </a:r>
            <a:r>
              <a:rPr lang="en" altLang="ja-JP" sz="800" dirty="0">
                <a:latin typeface="Meiryo" panose="020B0604030504040204" pitchFamily="34" charset="-128"/>
                <a:ea typeface="Meiryo" panose="020B0604030504040204" pitchFamily="34" charset="-128"/>
              </a:rPr>
              <a:t>TBS</a:t>
            </a:r>
            <a:r>
              <a:rPr lang="ja-JP" altLang="en-US" sz="800" dirty="0">
                <a:latin typeface="Meiryo" panose="020B0604030504040204" pitchFamily="34" charset="-128"/>
                <a:ea typeface="Meiryo" panose="020B0604030504040204" pitchFamily="34" charset="-128"/>
              </a:rPr>
              <a:t>テレビ</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テレビ東京</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フジテレビジョン</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毎日放送</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朝日放送テレ</a:t>
            </a:r>
            <a:r>
              <a:rPr lang="ja-JP" altLang="en-US" sz="800">
                <a:latin typeface="Meiryo" panose="020B0604030504040204" pitchFamily="34" charset="-128"/>
                <a:ea typeface="Meiryo" panose="020B0604030504040204" pitchFamily="34" charset="-128"/>
              </a:rPr>
              <a:t>ビ</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テレビ大阪</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関</a:t>
            </a:r>
            <a:r>
              <a:rPr lang="ja-JP" altLang="en-US" sz="800" dirty="0">
                <a:latin typeface="Meiryo" panose="020B0604030504040204" pitchFamily="34" charset="-128"/>
                <a:ea typeface="Meiryo" panose="020B0604030504040204" pitchFamily="34" charset="-128"/>
              </a:rPr>
              <a:t>⻄テレビ放送</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讀賣テレビ放送 が自局</a:t>
            </a:r>
            <a:r>
              <a:rPr lang="ja-JP" altLang="en-US" sz="800" dirty="0">
                <a:latin typeface="Meiryo" panose="020B0604030504040204" pitchFamily="34" charset="-128"/>
                <a:ea typeface="Meiryo" panose="020B0604030504040204" pitchFamily="34" charset="-128"/>
              </a:rPr>
              <a:t>サー</a:t>
            </a:r>
            <a:r>
              <a:rPr lang="ja-JP" altLang="en-US" sz="800">
                <a:latin typeface="Meiryo" panose="020B0604030504040204" pitchFamily="34" charset="-128"/>
                <a:ea typeface="Meiryo" panose="020B0604030504040204" pitchFamily="34" charset="-128"/>
              </a:rPr>
              <a:t>ビスで</a:t>
            </a:r>
            <a:r>
              <a:rPr lang="ja-JP" altLang="en-US" sz="800" dirty="0">
                <a:latin typeface="Meiryo" panose="020B0604030504040204" pitchFamily="34" charset="-128"/>
                <a:ea typeface="Meiryo" panose="020B0604030504040204" pitchFamily="34" charset="-128"/>
              </a:rPr>
              <a:t>配信する番組 </a:t>
            </a:r>
          </a:p>
          <a:p>
            <a:pPr>
              <a:lnSpc>
                <a:spcPct val="150000"/>
              </a:lnSpc>
            </a:pPr>
            <a:r>
              <a:rPr lang="en-US" altLang="ja-JP" sz="800" dirty="0">
                <a:latin typeface="Meiryo" panose="020B0604030504040204" pitchFamily="34" charset="-128"/>
                <a:ea typeface="Meiryo" panose="020B0604030504040204" pitchFamily="34" charset="-128"/>
              </a:rPr>
              <a:t>※ </a:t>
            </a:r>
            <a:r>
              <a:rPr lang="ja-JP" altLang="en-US" sz="800" dirty="0">
                <a:latin typeface="Meiryo" panose="020B0604030504040204" pitchFamily="34" charset="-128"/>
                <a:ea typeface="Meiryo" panose="020B0604030504040204" pitchFamily="34" charset="-128"/>
              </a:rPr>
              <a:t>一部対象外の番組があります。</a:t>
            </a:r>
            <a:br>
              <a:rPr lang="ja-JP" altLang="en-US" sz="800" dirty="0">
                <a:latin typeface="Meiryo" panose="020B0604030504040204" pitchFamily="34" charset="-128"/>
                <a:ea typeface="Meiryo" panose="020B0604030504040204" pitchFamily="34" charset="-128"/>
              </a:rPr>
            </a:br>
            <a:r>
              <a:rPr lang="en-US" altLang="ja-JP" sz="800" dirty="0">
                <a:latin typeface="Meiryo" panose="020B0604030504040204" pitchFamily="34" charset="-128"/>
                <a:ea typeface="Meiryo" panose="020B0604030504040204" pitchFamily="34" charset="-128"/>
              </a:rPr>
              <a:t>※ </a:t>
            </a:r>
            <a:r>
              <a:rPr lang="ja-JP" altLang="en-US" sz="800" dirty="0">
                <a:latin typeface="Meiryo" panose="020B0604030504040204" pitchFamily="34" charset="-128"/>
                <a:ea typeface="Meiryo" panose="020B0604030504040204" pitchFamily="34" charset="-128"/>
              </a:rPr>
              <a:t>放送局による考査、広告在庫状況等により広告が掲出されない場合がございます。 </a:t>
            </a:r>
            <a:endParaRPr lang="en-US" altLang="ja-JP" sz="800" dirty="0">
              <a:latin typeface="Meiryo" panose="020B0604030504040204" pitchFamily="34" charset="-128"/>
              <a:ea typeface="Meiryo" panose="020B0604030504040204" pitchFamily="34" charset="-128"/>
            </a:endParaRPr>
          </a:p>
          <a:p>
            <a:pPr>
              <a:lnSpc>
                <a:spcPct val="150000"/>
              </a:lnSpc>
            </a:pPr>
            <a:r>
              <a:rPr lang="en-US" altLang="ja-JP" sz="800" dirty="0">
                <a:latin typeface="Meiryo" panose="020B0604030504040204" pitchFamily="34" charset="-128"/>
                <a:ea typeface="Meiryo" panose="020B0604030504040204" pitchFamily="34" charset="-128"/>
              </a:rPr>
              <a:t>※ </a:t>
            </a:r>
            <a:r>
              <a:rPr lang="ja-JP" altLang="en-US" sz="800">
                <a:latin typeface="Meiryo" panose="020B0604030504040204" pitchFamily="34" charset="-128"/>
                <a:ea typeface="Meiryo" panose="020B0604030504040204" pitchFamily="34" charset="-128"/>
              </a:rPr>
              <a:t>配信は</a:t>
            </a:r>
            <a:r>
              <a:rPr lang="ja-JP" altLang="en-US" sz="800" dirty="0">
                <a:latin typeface="Meiryo" panose="020B0604030504040204" pitchFamily="34" charset="-128"/>
                <a:ea typeface="Meiryo" panose="020B0604030504040204" pitchFamily="34" charset="-128"/>
              </a:rPr>
              <a:t>審査を通過した局が対象となりす。（局ごとの審査結果は非公開です）</a:t>
            </a:r>
            <a:endParaRPr lang="en-US" altLang="ja-JP" sz="800" dirty="0">
              <a:latin typeface="Meiryo" panose="020B0604030504040204" pitchFamily="34" charset="-128"/>
              <a:ea typeface="Meiryo" panose="020B0604030504040204" pitchFamily="34" charset="-128"/>
            </a:endParaRPr>
          </a:p>
          <a:p>
            <a:pPr>
              <a:lnSpc>
                <a:spcPct val="150000"/>
              </a:lnSpc>
            </a:pPr>
            <a:r>
              <a:rPr lang="en-US" altLang="ja-JP" sz="800" dirty="0">
                <a:latin typeface="Meiryo" panose="020B0604030504040204" pitchFamily="34" charset="-128"/>
                <a:ea typeface="Meiryo" panose="020B0604030504040204" pitchFamily="34" charset="-128"/>
              </a:rPr>
              <a:t>※ </a:t>
            </a:r>
            <a:r>
              <a:rPr lang="ja-JP" altLang="en-US" sz="800" dirty="0">
                <a:latin typeface="Meiryo" panose="020B0604030504040204" pitchFamily="34" charset="-128"/>
                <a:ea typeface="Meiryo" panose="020B0604030504040204" pitchFamily="34" charset="-128"/>
              </a:rPr>
              <a:t>配信可能な放送局</a:t>
            </a:r>
            <a:r>
              <a:rPr lang="ja-JP" altLang="en-US" sz="800">
                <a:latin typeface="Meiryo" panose="020B0604030504040204" pitchFamily="34" charset="-128"/>
                <a:ea typeface="Meiryo" panose="020B0604030504040204" pitchFamily="34" charset="-128"/>
              </a:rPr>
              <a:t>は今後変化する可能性</a:t>
            </a:r>
            <a:r>
              <a:rPr lang="ja-JP" altLang="en-US" sz="800" dirty="0">
                <a:latin typeface="Meiryo" panose="020B0604030504040204" pitchFamily="34" charset="-128"/>
                <a:ea typeface="Meiryo" panose="020B0604030504040204" pitchFamily="34" charset="-128"/>
              </a:rPr>
              <a:t>がござ</a:t>
            </a:r>
            <a:r>
              <a:rPr lang="ja-JP" altLang="en-US" sz="800">
                <a:latin typeface="Meiryo" panose="020B0604030504040204" pitchFamily="34" charset="-128"/>
                <a:ea typeface="Meiryo" panose="020B0604030504040204" pitchFamily="34" charset="-128"/>
              </a:rPr>
              <a:t>います。</a:t>
            </a:r>
            <a:endParaRPr lang="en-US" altLang="ja-JP" sz="800" dirty="0">
              <a:latin typeface="Meiryo" panose="020B0604030504040204" pitchFamily="34" charset="-128"/>
              <a:ea typeface="Meiryo" panose="020B0604030504040204" pitchFamily="34" charset="-128"/>
            </a:endParaRPr>
          </a:p>
          <a:p>
            <a:pPr>
              <a:lnSpc>
                <a:spcPct val="150000"/>
              </a:lnSpc>
            </a:pPr>
            <a:r>
              <a:rPr lang="en-US" altLang="ja-JP" sz="800" dirty="0">
                <a:solidFill>
                  <a:srgbClr val="000000"/>
                </a:solidFill>
                <a:latin typeface="Meiryo" panose="020B0604030504040204" pitchFamily="34" charset="-128"/>
                <a:ea typeface="Meiryo" panose="020B0604030504040204" pitchFamily="34" charset="-128"/>
                <a:cs typeface="Yu Gothic" charset="-128"/>
                <a:sym typeface="Arial"/>
              </a:rPr>
              <a:t>※ </a:t>
            </a:r>
            <a:r>
              <a:rPr lang="ja-JP" altLang="en-US" sz="800">
                <a:solidFill>
                  <a:srgbClr val="000000"/>
                </a:solidFill>
                <a:latin typeface="Meiryo" panose="020B0604030504040204" pitchFamily="34" charset="-128"/>
                <a:ea typeface="Meiryo" panose="020B0604030504040204" pitchFamily="34" charset="-128"/>
                <a:cs typeface="Yu Gothic" charset="-128"/>
                <a:sym typeface="Arial"/>
              </a:rPr>
              <a:t>シンジケーション先で配信される場合がございます。</a:t>
            </a:r>
            <a:r>
              <a:rPr lang="ja-JP" altLang="en-US" sz="800">
                <a:latin typeface="Meiryo" panose="020B0604030504040204" pitchFamily="34" charset="-128"/>
                <a:ea typeface="Meiryo" panose="020B0604030504040204" pitchFamily="34" charset="-128"/>
              </a:rPr>
              <a:t> </a:t>
            </a:r>
            <a:endParaRPr lang="en-US" altLang="ja-JP" sz="800" dirty="0">
              <a:latin typeface="Meiryo" panose="020B0604030504040204" pitchFamily="34" charset="-128"/>
              <a:ea typeface="Meiryo" panose="020B0604030504040204" pitchFamily="34" charset="-128"/>
            </a:endParaRPr>
          </a:p>
          <a:p>
            <a:pPr>
              <a:lnSpc>
                <a:spcPct val="150000"/>
              </a:lnSpc>
            </a:pPr>
            <a:endParaRPr lang="en-US" altLang="ja-JP" sz="1000" b="1" dirty="0">
              <a:latin typeface="Meiryo" panose="020B0604030504040204" pitchFamily="34" charset="-128"/>
              <a:ea typeface="Meiryo" panose="020B0604030504040204" pitchFamily="34" charset="-128"/>
            </a:endParaRPr>
          </a:p>
          <a:p>
            <a:pPr>
              <a:lnSpc>
                <a:spcPct val="150000"/>
              </a:lnSpc>
            </a:pPr>
            <a:r>
              <a:rPr kumimoji="1"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掲載仕様</a:t>
            </a:r>
            <a:r>
              <a:rPr kumimoji="1" lang="en-US" altLang="ja-JP" sz="800" dirty="0">
                <a:latin typeface="Meiryo" panose="020B0604030504040204" pitchFamily="34" charset="-128"/>
                <a:ea typeface="Meiryo" panose="020B0604030504040204" pitchFamily="34" charset="-128"/>
              </a:rPr>
              <a:t>】</a:t>
            </a:r>
          </a:p>
          <a:p>
            <a:pPr>
              <a:lnSpc>
                <a:spcPct val="150000"/>
              </a:lnSpc>
            </a:pPr>
            <a:r>
              <a:rPr lang="en" altLang="ja-JP" sz="800" dirty="0">
                <a:latin typeface="Meiryo" panose="020B0604030504040204" pitchFamily="34" charset="-128"/>
                <a:ea typeface="Meiryo" panose="020B0604030504040204" pitchFamily="34" charset="-128"/>
              </a:rPr>
              <a:t>PC/</a:t>
            </a:r>
            <a:r>
              <a:rPr lang="ja-JP" altLang="en-US" sz="800">
                <a:latin typeface="Meiryo" panose="020B0604030504040204" pitchFamily="34" charset="-128"/>
                <a:ea typeface="Meiryo" panose="020B0604030504040204" pitchFamily="34" charset="-128"/>
              </a:rPr>
              <a:t>スマートフォン</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コネクテッド</a:t>
            </a:r>
            <a:r>
              <a:rPr lang="en-US" altLang="ja-JP" sz="800" dirty="0">
                <a:latin typeface="Meiryo" panose="020B0604030504040204" pitchFamily="34" charset="-128"/>
                <a:ea typeface="Meiryo" panose="020B0604030504040204" pitchFamily="34" charset="-128"/>
              </a:rPr>
              <a:t>TV </a:t>
            </a:r>
            <a:r>
              <a:rPr lang="ja-JP" altLang="en-US" sz="800">
                <a:latin typeface="Meiryo" panose="020B0604030504040204" pitchFamily="34" charset="-128"/>
                <a:ea typeface="Meiryo" panose="020B0604030504040204" pitchFamily="34" charset="-128"/>
              </a:rPr>
              <a:t>の</a:t>
            </a:r>
            <a:r>
              <a:rPr lang="ja-JP" altLang="en-US" sz="800" dirty="0">
                <a:latin typeface="Meiryo" panose="020B0604030504040204" pitchFamily="34" charset="-128"/>
                <a:ea typeface="Meiryo" panose="020B0604030504040204" pitchFamily="34" charset="-128"/>
              </a:rPr>
              <a:t>番組内</a:t>
            </a:r>
            <a:r>
              <a:rPr lang="en" altLang="ja-JP" sz="800" dirty="0">
                <a:latin typeface="Meiryo" panose="020B0604030504040204" pitchFamily="34" charset="-128"/>
                <a:ea typeface="Meiryo" panose="020B0604030504040204" pitchFamily="34" charset="-128"/>
              </a:rPr>
              <a:t>CM</a:t>
            </a:r>
            <a:r>
              <a:rPr lang="ja-JP" altLang="en-US" sz="800" dirty="0">
                <a:latin typeface="Meiryo" panose="020B0604030504040204" pitchFamily="34" charset="-128"/>
                <a:ea typeface="Meiryo" panose="020B0604030504040204" pitchFamily="34" charset="-128"/>
              </a:rPr>
              <a:t>枠</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プレ</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ミッド</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ポスト</a:t>
            </a:r>
            <a:r>
              <a:rPr lang="en-US" altLang="ja-JP" sz="800" dirty="0">
                <a:latin typeface="Meiryo" panose="020B0604030504040204" pitchFamily="34" charset="-128"/>
                <a:ea typeface="Meiryo" panose="020B0604030504040204" pitchFamily="34" charset="-128"/>
              </a:rPr>
              <a:t>)</a:t>
            </a:r>
          </a:p>
          <a:p>
            <a:pPr>
              <a:lnSpc>
                <a:spcPct val="150000"/>
              </a:lnSpc>
            </a:pPr>
            <a:r>
              <a:rPr lang="en-US" altLang="ja-JP" sz="800" dirty="0">
                <a:latin typeface="Meiryo" panose="020B0604030504040204" pitchFamily="34" charset="-128"/>
                <a:ea typeface="Meiryo" panose="020B0604030504040204" pitchFamily="34" charset="-128"/>
              </a:rPr>
              <a:t> ※ </a:t>
            </a:r>
            <a:r>
              <a:rPr lang="ja-JP" altLang="en-US" sz="800" dirty="0">
                <a:latin typeface="Meiryo" panose="020B0604030504040204" pitchFamily="34" charset="-128"/>
                <a:ea typeface="Meiryo" panose="020B0604030504040204" pitchFamily="34" charset="-128"/>
              </a:rPr>
              <a:t>掲載箇所指定不可 ローテーション掲載</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ノンクリッカブル </a:t>
            </a:r>
            <a:endParaRPr lang="en-US" altLang="ja-JP" sz="800" dirty="0">
              <a:latin typeface="Meiryo" panose="020B0604030504040204" pitchFamily="34" charset="-128"/>
              <a:ea typeface="Meiryo" panose="020B0604030504040204" pitchFamily="34" charset="-128"/>
            </a:endParaRPr>
          </a:p>
          <a:p>
            <a:pPr>
              <a:lnSpc>
                <a:spcPct val="150000"/>
              </a:lnSpc>
            </a:pPr>
            <a:endParaRPr kumimoji="1" lang="en-US" altLang="ja-JP" sz="1100" b="1" dirty="0">
              <a:latin typeface="Meiryo" panose="020B0604030504040204" pitchFamily="34" charset="-128"/>
              <a:ea typeface="Meiryo" panose="020B0604030504040204" pitchFamily="34" charset="-128"/>
            </a:endParaRPr>
          </a:p>
          <a:p>
            <a:pPr>
              <a:lnSpc>
                <a:spcPct val="150000"/>
              </a:lnSpc>
            </a:pPr>
            <a:endParaRPr lang="en-US" altLang="ja-JP" sz="1100" b="1" dirty="0">
              <a:latin typeface="Meiryo" panose="020B0604030504040204" pitchFamily="34" charset="-128"/>
              <a:ea typeface="Meiryo" panose="020B0604030504040204" pitchFamily="34" charset="-128"/>
            </a:endParaRPr>
          </a:p>
          <a:p>
            <a:pPr>
              <a:lnSpc>
                <a:spcPct val="150000"/>
              </a:lnSpc>
            </a:pPr>
            <a:endParaRPr lang="en-US" altLang="ja-JP" sz="1100" b="1" dirty="0">
              <a:latin typeface="Meiryo" panose="020B0604030504040204" pitchFamily="34" charset="-128"/>
              <a:ea typeface="Meiryo" panose="020B0604030504040204" pitchFamily="34" charset="-128"/>
            </a:endParaRPr>
          </a:p>
          <a:p>
            <a:pPr>
              <a:lnSpc>
                <a:spcPct val="150000"/>
              </a:lnSpc>
            </a:pPr>
            <a:endParaRPr kumimoji="1" lang="en-US" altLang="ja-JP" sz="1100" b="1" dirty="0">
              <a:latin typeface="Meiryo" panose="020B0604030504040204" pitchFamily="34" charset="-128"/>
              <a:ea typeface="Meiryo" panose="020B0604030504040204" pitchFamily="34" charset="-128"/>
            </a:endParaRPr>
          </a:p>
          <a:p>
            <a:pPr>
              <a:lnSpc>
                <a:spcPct val="150000"/>
              </a:lnSpc>
            </a:pPr>
            <a:endParaRPr kumimoji="1" lang="ja-JP" altLang="en-US" sz="11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92982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正方形/長方形 305">
            <a:extLst>
              <a:ext uri="{FF2B5EF4-FFF2-40B4-BE49-F238E27FC236}">
                <a16:creationId xmlns:a16="http://schemas.microsoft.com/office/drawing/2014/main" id="{10FC89A7-3B86-404E-B9FF-E94BB9CC0012}"/>
              </a:ext>
            </a:extLst>
          </p:cNvPr>
          <p:cNvSpPr/>
          <p:nvPr/>
        </p:nvSpPr>
        <p:spPr>
          <a:xfrm flipV="1">
            <a:off x="361191" y="5889919"/>
            <a:ext cx="9283101" cy="576000"/>
          </a:xfrm>
          <a:prstGeom prst="rect">
            <a:avLst/>
          </a:prstGeom>
          <a:gradFill flip="none" rotWithShape="1">
            <a:gsLst>
              <a:gs pos="100000">
                <a:schemeClr val="bg1"/>
              </a:gs>
              <a:gs pos="0">
                <a:srgbClr val="E6D4E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 name="直線コネクタ 306">
            <a:extLst>
              <a:ext uri="{FF2B5EF4-FFF2-40B4-BE49-F238E27FC236}">
                <a16:creationId xmlns:a16="http://schemas.microsoft.com/office/drawing/2014/main" id="{9998447D-9198-9A4D-BA3E-35B88AB81660}"/>
              </a:ext>
            </a:extLst>
          </p:cNvPr>
          <p:cNvCxnSpPr>
            <a:cxnSpLocks/>
          </p:cNvCxnSpPr>
          <p:nvPr/>
        </p:nvCxnSpPr>
        <p:spPr>
          <a:xfrm flipV="1">
            <a:off x="361585" y="5889919"/>
            <a:ext cx="9293209" cy="7144"/>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sp>
        <p:nvSpPr>
          <p:cNvPr id="308" name="平行四辺形 307">
            <a:extLst>
              <a:ext uri="{FF2B5EF4-FFF2-40B4-BE49-F238E27FC236}">
                <a16:creationId xmlns:a16="http://schemas.microsoft.com/office/drawing/2014/main" id="{A52B71FD-1DC9-0740-A11F-7BAE949CC15A}"/>
              </a:ext>
            </a:extLst>
          </p:cNvPr>
          <p:cNvSpPr/>
          <p:nvPr/>
        </p:nvSpPr>
        <p:spPr>
          <a:xfrm>
            <a:off x="177693" y="5881706"/>
            <a:ext cx="673027" cy="689838"/>
          </a:xfrm>
          <a:prstGeom prst="parallelogram">
            <a:avLst>
              <a:gd name="adj" fmla="val 27873"/>
            </a:avLst>
          </a:prstGeom>
          <a:gradFill>
            <a:gsLst>
              <a:gs pos="100000">
                <a:srgbClr val="A15993"/>
              </a:gs>
              <a:gs pos="0">
                <a:srgbClr val="E6D4E3"/>
              </a:gs>
            </a:gsLst>
            <a:lin ang="16200000" scaled="1"/>
          </a:gradFill>
          <a:ln w="76200" cap="rnd">
            <a:gradFill>
              <a:gsLst>
                <a:gs pos="0">
                  <a:srgbClr val="A15993"/>
                </a:gs>
                <a:gs pos="100000">
                  <a:srgbClr val="E6D4E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テキスト ボックス 308">
            <a:extLst>
              <a:ext uri="{FF2B5EF4-FFF2-40B4-BE49-F238E27FC236}">
                <a16:creationId xmlns:a16="http://schemas.microsoft.com/office/drawing/2014/main" id="{06B4CC58-546A-5340-9213-315CE32EC066}"/>
              </a:ext>
            </a:extLst>
          </p:cNvPr>
          <p:cNvSpPr txBox="1"/>
          <p:nvPr/>
        </p:nvSpPr>
        <p:spPr>
          <a:xfrm>
            <a:off x="192634" y="577533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3</a:t>
            </a:r>
          </a:p>
        </p:txBody>
      </p:sp>
      <p:sp>
        <p:nvSpPr>
          <p:cNvPr id="149" name="平行四辺形 148">
            <a:extLst>
              <a:ext uri="{FF2B5EF4-FFF2-40B4-BE49-F238E27FC236}">
                <a16:creationId xmlns:a16="http://schemas.microsoft.com/office/drawing/2014/main" id="{B8BBEC6D-8B91-C240-ADBF-D0EF61EE9B0A}"/>
              </a:ext>
            </a:extLst>
          </p:cNvPr>
          <p:cNvSpPr/>
          <p:nvPr/>
        </p:nvSpPr>
        <p:spPr>
          <a:xfrm>
            <a:off x="197066" y="406125"/>
            <a:ext cx="9558190" cy="464038"/>
          </a:xfrm>
          <a:prstGeom prst="parallelogram">
            <a:avLst/>
          </a:prstGeom>
          <a:solidFill>
            <a:srgbClr val="A15993"/>
          </a:solidFill>
          <a:ln w="7620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3" name="図 282">
            <a:extLst>
              <a:ext uri="{FF2B5EF4-FFF2-40B4-BE49-F238E27FC236}">
                <a16:creationId xmlns:a16="http://schemas.microsoft.com/office/drawing/2014/main" id="{21244445-553A-CE47-87DF-C439C8525616}"/>
              </a:ext>
            </a:extLst>
          </p:cNvPr>
          <p:cNvPicPr>
            <a:picLocks noChangeAspect="1"/>
          </p:cNvPicPr>
          <p:nvPr/>
        </p:nvPicPr>
        <p:blipFill rotWithShape="1">
          <a:blip r:embed="rId3"/>
          <a:srcRect t="22924" b="-12618"/>
          <a:stretch/>
        </p:blipFill>
        <p:spPr>
          <a:xfrm>
            <a:off x="361191" y="93413"/>
            <a:ext cx="1357574" cy="250990"/>
          </a:xfrm>
          <a:prstGeom prst="rect">
            <a:avLst/>
          </a:prstGeom>
        </p:spPr>
      </p:pic>
      <p:sp>
        <p:nvSpPr>
          <p:cNvPr id="191" name="正方形/長方形 190">
            <a:extLst>
              <a:ext uri="{FF2B5EF4-FFF2-40B4-BE49-F238E27FC236}">
                <a16:creationId xmlns:a16="http://schemas.microsoft.com/office/drawing/2014/main" id="{AB137241-7319-8345-ACC9-D4625166B66A}"/>
              </a:ext>
            </a:extLst>
          </p:cNvPr>
          <p:cNvSpPr/>
          <p:nvPr/>
        </p:nvSpPr>
        <p:spPr>
          <a:xfrm>
            <a:off x="332457" y="428646"/>
            <a:ext cx="2852063" cy="492443"/>
          </a:xfrm>
          <a:prstGeom prst="rect">
            <a:avLst/>
          </a:prstGeom>
        </p:spPr>
        <p:txBody>
          <a:bodyPr wrap="none">
            <a:spAutoFit/>
          </a:bodyPr>
          <a:lstStyle/>
          <a:p>
            <a:pPr defTabSz="990570">
              <a:spcBef>
                <a:spcPct val="0"/>
              </a:spcBef>
              <a:defRPr/>
            </a:pPr>
            <a:r>
              <a:rPr lang="ja-JP" altLang="en-US" sz="2600" b="1">
                <a:solidFill>
                  <a:schemeClr val="bg1"/>
                </a:solidFill>
                <a:latin typeface="Meiryo" charset="-128"/>
                <a:ea typeface="Meiryo" charset="-128"/>
                <a:cs typeface="Meiryo" charset="-128"/>
              </a:rPr>
              <a:t>ソーシャルセット</a:t>
            </a:r>
            <a:endParaRPr lang="en-US" altLang="ja-JP" sz="2600" b="1" dirty="0">
              <a:solidFill>
                <a:schemeClr val="bg1"/>
              </a:solidFill>
              <a:latin typeface="Meiryo" charset="-128"/>
              <a:ea typeface="Meiryo" charset="-128"/>
              <a:cs typeface="Meiryo" charset="-128"/>
            </a:endParaRPr>
          </a:p>
        </p:txBody>
      </p:sp>
      <p:sp>
        <p:nvSpPr>
          <p:cNvPr id="274" name="平行四辺形 273">
            <a:extLst>
              <a:ext uri="{FF2B5EF4-FFF2-40B4-BE49-F238E27FC236}">
                <a16:creationId xmlns:a16="http://schemas.microsoft.com/office/drawing/2014/main" id="{B7F04D89-4097-F74D-88F4-5C337844765D}"/>
              </a:ext>
            </a:extLst>
          </p:cNvPr>
          <p:cNvSpPr/>
          <p:nvPr/>
        </p:nvSpPr>
        <p:spPr>
          <a:xfrm>
            <a:off x="8568687" y="56634"/>
            <a:ext cx="1272154" cy="323405"/>
          </a:xfrm>
          <a:prstGeom prst="parallelogram">
            <a:avLst/>
          </a:prstGeom>
          <a:solidFill>
            <a:schemeClr val="bg1"/>
          </a:solidFill>
          <a:ln w="50800" cap="rnd">
            <a:solidFill>
              <a:srgbClr val="A15993"/>
            </a:solidFill>
            <a:round/>
          </a:ln>
          <a:effectLst>
            <a:outerShdw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Picture 4" descr="「ヤフーロゴ」の画像検索結果">
            <a:hlinkClick r:id="rId4"/>
            <a:extLst>
              <a:ext uri="{FF2B5EF4-FFF2-40B4-BE49-F238E27FC236}">
                <a16:creationId xmlns:a16="http://schemas.microsoft.com/office/drawing/2014/main" id="{46B96818-4BB0-0F4C-9123-89F71D470AF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9824" t="25462" r="8404" b="23947"/>
          <a:stretch/>
        </p:blipFill>
        <p:spPr bwMode="auto">
          <a:xfrm>
            <a:off x="8875566" y="132399"/>
            <a:ext cx="669243" cy="210957"/>
          </a:xfrm>
          <a:prstGeom prst="rect">
            <a:avLst/>
          </a:prstGeom>
          <a:noFill/>
        </p:spPr>
      </p:pic>
      <p:cxnSp>
        <p:nvCxnSpPr>
          <p:cNvPr id="158" name="直線コネクタ 157">
            <a:extLst>
              <a:ext uri="{FF2B5EF4-FFF2-40B4-BE49-F238E27FC236}">
                <a16:creationId xmlns:a16="http://schemas.microsoft.com/office/drawing/2014/main" id="{CF84FA75-67D2-0841-9E21-57ED117636CA}"/>
              </a:ext>
            </a:extLst>
          </p:cNvPr>
          <p:cNvCxnSpPr/>
          <p:nvPr/>
        </p:nvCxnSpPr>
        <p:spPr>
          <a:xfrm>
            <a:off x="3722047" y="451406"/>
            <a:ext cx="0" cy="376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正方形/長方形 158">
            <a:extLst>
              <a:ext uri="{FF2B5EF4-FFF2-40B4-BE49-F238E27FC236}">
                <a16:creationId xmlns:a16="http://schemas.microsoft.com/office/drawing/2014/main" id="{789E3B9E-1CA0-294F-AB70-623BCDF30112}"/>
              </a:ext>
            </a:extLst>
          </p:cNvPr>
          <p:cNvSpPr/>
          <p:nvPr/>
        </p:nvSpPr>
        <p:spPr>
          <a:xfrm>
            <a:off x="3822861" y="495217"/>
            <a:ext cx="1915653" cy="338554"/>
          </a:xfrm>
          <a:prstGeom prst="rect">
            <a:avLst/>
          </a:prstGeom>
        </p:spPr>
        <p:txBody>
          <a:bodyPr wrap="none">
            <a:spAutoFit/>
          </a:bodyPr>
          <a:lstStyle/>
          <a:p>
            <a:pPr defTabSz="990570">
              <a:spcBef>
                <a:spcPct val="0"/>
              </a:spcBef>
              <a:defRPr/>
            </a:pPr>
            <a:r>
              <a:rPr lang="en-US" altLang="ja-JP" sz="1600" b="1" dirty="0">
                <a:solidFill>
                  <a:schemeClr val="bg1"/>
                </a:solidFill>
                <a:latin typeface="Meiryo" charset="-128"/>
                <a:ea typeface="Meiryo" charset="-128"/>
                <a:cs typeface="Meiryo" charset="-128"/>
              </a:rPr>
              <a:t>YouTube </a:t>
            </a:r>
            <a:r>
              <a:rPr lang="en-US" altLang="ja-JP" sz="1600" b="1" dirty="0">
                <a:solidFill>
                  <a:schemeClr val="accent2">
                    <a:lumMod val="20000"/>
                    <a:lumOff val="80000"/>
                  </a:schemeClr>
                </a:solidFill>
                <a:latin typeface="Meiryo" charset="-128"/>
                <a:ea typeface="Meiryo" charset="-128"/>
                <a:cs typeface="Meiryo" charset="-128"/>
              </a:rPr>
              <a:t>or</a:t>
            </a:r>
            <a:r>
              <a:rPr lang="en-US" altLang="ja-JP" sz="1600" b="1" dirty="0">
                <a:solidFill>
                  <a:schemeClr val="bg1"/>
                </a:solidFill>
                <a:latin typeface="Meiryo" charset="-128"/>
                <a:ea typeface="Meiryo" charset="-128"/>
                <a:cs typeface="Meiryo" charset="-128"/>
              </a:rPr>
              <a:t> SNS</a:t>
            </a:r>
          </a:p>
        </p:txBody>
      </p:sp>
      <p:sp>
        <p:nvSpPr>
          <p:cNvPr id="190" name="テキスト ボックス 189">
            <a:extLst>
              <a:ext uri="{FF2B5EF4-FFF2-40B4-BE49-F238E27FC236}">
                <a16:creationId xmlns:a16="http://schemas.microsoft.com/office/drawing/2014/main" id="{07911CF1-9808-4445-8C2A-A621ECC4B526}"/>
              </a:ext>
            </a:extLst>
          </p:cNvPr>
          <p:cNvSpPr txBox="1"/>
          <p:nvPr/>
        </p:nvSpPr>
        <p:spPr>
          <a:xfrm>
            <a:off x="1713562" y="90580"/>
            <a:ext cx="4885579" cy="30469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lang="ja-JP" altLang="en-US" sz="1200" b="1">
                <a:solidFill>
                  <a:srgbClr val="FF0000"/>
                </a:solidFill>
                <a:latin typeface="Meiryo" panose="020B0604030504040204" pitchFamily="34" charset="-128"/>
                <a:ea typeface="Meiryo" panose="020B0604030504040204" pitchFamily="34" charset="-128"/>
              </a:rPr>
              <a:t>ニ</a:t>
            </a:r>
            <a:r>
              <a:rPr kumimoji="0" lang="ja-JP" altLang="en-US" sz="12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次</a:t>
            </a:r>
            <a:r>
              <a:rPr kumimoji="0" lang="ja-JP" altLang="en-US"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利用可能な動画制作</a:t>
            </a:r>
            <a:r>
              <a:rPr kumimoji="0"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から広告出稿までのオールインワン企画！</a:t>
            </a:r>
            <a:endParaRPr kumimoji="0" lang="en-US" altLang="ja-JP"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23" name="テキスト ボックス 322">
            <a:extLst>
              <a:ext uri="{FF2B5EF4-FFF2-40B4-BE49-F238E27FC236}">
                <a16:creationId xmlns:a16="http://schemas.microsoft.com/office/drawing/2014/main" id="{935023A7-7F25-4975-A01C-B788A35F5707}"/>
              </a:ext>
            </a:extLst>
          </p:cNvPr>
          <p:cNvSpPr txBox="1"/>
          <p:nvPr/>
        </p:nvSpPr>
        <p:spPr>
          <a:xfrm>
            <a:off x="6219594" y="457054"/>
            <a:ext cx="3475032" cy="428194"/>
          </a:xfrm>
          <a:prstGeom prst="rect">
            <a:avLst/>
          </a:prstGeom>
          <a:noFill/>
        </p:spPr>
        <p:txBody>
          <a:bodyPr wrap="square" rtlCol="0">
            <a:spAutoFit/>
          </a:bodyPr>
          <a:lstStyle/>
          <a:p>
            <a:pPr lvl="0" algn="r">
              <a:lnSpc>
                <a:spcPct val="120000"/>
              </a:lnSpc>
              <a:defRPr/>
            </a:pPr>
            <a:r>
              <a:rPr lang="ja-JP" altLang="en-US" sz="900" b="1" dirty="0">
                <a:solidFill>
                  <a:prstClr val="white"/>
                </a:solidFill>
                <a:latin typeface="Meiryo" panose="020B0604030504040204" pitchFamily="34" charset="-128"/>
                <a:ea typeface="Meiryo" panose="020B0604030504040204" pitchFamily="34" charset="-128"/>
              </a:rPr>
              <a:t>既存の静止画データから</a:t>
            </a:r>
            <a:r>
              <a:rPr lang="en-US" altLang="ja-JP" sz="900" b="1" dirty="0">
                <a:solidFill>
                  <a:prstClr val="white"/>
                </a:solidFill>
                <a:latin typeface="Meiryo" panose="020B0604030504040204" pitchFamily="34" charset="-128"/>
                <a:ea typeface="Meiryo" panose="020B0604030504040204" pitchFamily="34" charset="-128"/>
              </a:rPr>
              <a:t>15</a:t>
            </a:r>
            <a:r>
              <a:rPr lang="ja-JP" altLang="en-US" sz="900" b="1" dirty="0">
                <a:solidFill>
                  <a:prstClr val="white"/>
                </a:solidFill>
                <a:latin typeface="Meiryo" panose="020B0604030504040204" pitchFamily="34" charset="-128"/>
                <a:ea typeface="Meiryo" panose="020B0604030504040204" pitchFamily="34" charset="-128"/>
              </a:rPr>
              <a:t>秒の動画を制作し、</a:t>
            </a:r>
            <a:endParaRPr lang="en-US" altLang="ja-JP" sz="900" b="1" dirty="0">
              <a:solidFill>
                <a:prstClr val="white"/>
              </a:solidFill>
              <a:latin typeface="Meiryo" panose="020B0604030504040204" pitchFamily="34" charset="-128"/>
              <a:ea typeface="Meiryo" panose="020B0604030504040204" pitchFamily="34" charset="-128"/>
            </a:endParaRPr>
          </a:p>
          <a:p>
            <a:pPr algn="r">
              <a:lnSpc>
                <a:spcPct val="130000"/>
              </a:lnSpc>
            </a:pPr>
            <a:r>
              <a:rPr lang="ja-JP" altLang="en-US" sz="900" b="1" u="sng" dirty="0">
                <a:solidFill>
                  <a:schemeClr val="bg1"/>
                </a:solidFill>
                <a:latin typeface="Meiryo" panose="020B0604030504040204" pitchFamily="34" charset="-128"/>
                <a:ea typeface="Meiryo" panose="020B0604030504040204" pitchFamily="34" charset="-128"/>
              </a:rPr>
              <a:t>ソーシャル</a:t>
            </a:r>
            <a:r>
              <a:rPr lang="ja-JP" altLang="en-US" sz="900" b="1" dirty="0">
                <a:solidFill>
                  <a:schemeClr val="bg1"/>
                </a:solidFill>
                <a:latin typeface="Meiryo" panose="020B0604030504040204" pitchFamily="34" charset="-128"/>
                <a:ea typeface="Meiryo" panose="020B0604030504040204" pitchFamily="34" charset="-128"/>
              </a:rPr>
              <a:t>と</a:t>
            </a:r>
            <a:r>
              <a:rPr lang="en-US" altLang="ja-JP" sz="900" b="1" u="sng" dirty="0">
                <a:solidFill>
                  <a:schemeClr val="bg1"/>
                </a:solidFill>
                <a:latin typeface="Meiryo" panose="020B0604030504040204" pitchFamily="34" charset="-128"/>
                <a:ea typeface="Meiryo" panose="020B0604030504040204" pitchFamily="34" charset="-128"/>
              </a:rPr>
              <a:t>Yahoo! JAPAN </a:t>
            </a:r>
            <a:r>
              <a:rPr lang="ja-JP" altLang="en-US" sz="900" b="1" u="sng" dirty="0">
                <a:solidFill>
                  <a:schemeClr val="bg1"/>
                </a:solidFill>
                <a:latin typeface="Meiryo" panose="020B0604030504040204" pitchFamily="34" charset="-128"/>
                <a:ea typeface="Meiryo" panose="020B0604030504040204" pitchFamily="34" charset="-128"/>
              </a:rPr>
              <a:t>トップページ</a:t>
            </a:r>
            <a:r>
              <a:rPr lang="ja-JP" altLang="en-US" sz="900" b="1" dirty="0">
                <a:solidFill>
                  <a:schemeClr val="bg1"/>
                </a:solidFill>
                <a:latin typeface="Meiryo" panose="020B0604030504040204" pitchFamily="34" charset="-128"/>
                <a:ea typeface="Meiryo" panose="020B0604030504040204" pitchFamily="34" charset="-128"/>
              </a:rPr>
              <a:t>で動画広告を実施。</a:t>
            </a:r>
            <a:endParaRPr lang="en-US" altLang="ja-JP" sz="900" b="1" dirty="0">
              <a:solidFill>
                <a:schemeClr val="bg1"/>
              </a:solidFill>
              <a:latin typeface="Meiryo" panose="020B0604030504040204" pitchFamily="34" charset="-128"/>
              <a:ea typeface="Meiryo" panose="020B0604030504040204" pitchFamily="34" charset="-128"/>
            </a:endParaRPr>
          </a:p>
        </p:txBody>
      </p:sp>
      <p:sp>
        <p:nvSpPr>
          <p:cNvPr id="353" name="角丸四角形 204">
            <a:extLst>
              <a:ext uri="{FF2B5EF4-FFF2-40B4-BE49-F238E27FC236}">
                <a16:creationId xmlns:a16="http://schemas.microsoft.com/office/drawing/2014/main" id="{724E36FF-48B2-4E08-8FD1-70C5FD11ADDF}"/>
              </a:ext>
            </a:extLst>
          </p:cNvPr>
          <p:cNvSpPr/>
          <p:nvPr/>
        </p:nvSpPr>
        <p:spPr>
          <a:xfrm>
            <a:off x="5117126" y="5870375"/>
            <a:ext cx="4187233" cy="872947"/>
          </a:xfrm>
          <a:prstGeom prst="roundRect">
            <a:avLst>
              <a:gd name="adj" fmla="val 14697"/>
            </a:avLst>
          </a:prstGeom>
          <a:solidFill>
            <a:srgbClr val="EC5F21"/>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4" name="台形 353">
            <a:extLst>
              <a:ext uri="{FF2B5EF4-FFF2-40B4-BE49-F238E27FC236}">
                <a16:creationId xmlns:a16="http://schemas.microsoft.com/office/drawing/2014/main" id="{9EFCDB30-622D-4C69-96CD-9CA8035D79F5}"/>
              </a:ext>
            </a:extLst>
          </p:cNvPr>
          <p:cNvSpPr/>
          <p:nvPr/>
        </p:nvSpPr>
        <p:spPr>
          <a:xfrm rot="10800000">
            <a:off x="5296483" y="5832068"/>
            <a:ext cx="2136484" cy="323410"/>
          </a:xfrm>
          <a:prstGeom prst="trapezoid">
            <a:avLst/>
          </a:prstGeom>
          <a:solidFill>
            <a:schemeClr val="bg1"/>
          </a:solidFill>
          <a:ln w="57150" cap="rnd">
            <a:solidFill>
              <a:srgbClr val="EC5F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5" name="正方形/長方形 354">
            <a:extLst>
              <a:ext uri="{FF2B5EF4-FFF2-40B4-BE49-F238E27FC236}">
                <a16:creationId xmlns:a16="http://schemas.microsoft.com/office/drawing/2014/main" id="{C77FBC55-4794-4B40-A9A7-40B552DBD0C2}"/>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EC5F2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56" name="正方形/長方形 355">
            <a:extLst>
              <a:ext uri="{FF2B5EF4-FFF2-40B4-BE49-F238E27FC236}">
                <a16:creationId xmlns:a16="http://schemas.microsoft.com/office/drawing/2014/main" id="{A4BC0761-A277-4352-A81F-AE15C0E07A70}"/>
              </a:ext>
            </a:extLst>
          </p:cNvPr>
          <p:cNvSpPr/>
          <p:nvPr/>
        </p:nvSpPr>
        <p:spPr>
          <a:xfrm>
            <a:off x="75759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7" name="テキスト ボックス 356">
            <a:extLst>
              <a:ext uri="{FF2B5EF4-FFF2-40B4-BE49-F238E27FC236}">
                <a16:creationId xmlns:a16="http://schemas.microsoft.com/office/drawing/2014/main" id="{C2B625E9-4C10-4CBE-A2ED-E13243FAD622}"/>
              </a:ext>
            </a:extLst>
          </p:cNvPr>
          <p:cNvSpPr txBox="1"/>
          <p:nvPr/>
        </p:nvSpPr>
        <p:spPr>
          <a:xfrm>
            <a:off x="4983899" y="6170876"/>
            <a:ext cx="2976517" cy="584775"/>
          </a:xfrm>
          <a:prstGeom prst="rect">
            <a:avLst/>
          </a:prstGeom>
          <a:noFill/>
        </p:spPr>
        <p:txBody>
          <a:bodyPr wrap="square" rtlCol="0">
            <a:spAutoFit/>
          </a:bodyPr>
          <a:lstStyle/>
          <a:p>
            <a:pPr algn="ctr"/>
            <a:r>
              <a:rPr lang="en-US" altLang="ja-JP" sz="3200" b="1" dirty="0">
                <a:solidFill>
                  <a:schemeClr val="bg1"/>
                </a:solidFill>
                <a:latin typeface="Meiryo" charset="-128"/>
                <a:ea typeface="Meiryo" charset="-128"/>
                <a:cs typeface="Meiryo" charset="-128"/>
              </a:rPr>
              <a:t>1,000,00</a:t>
            </a:r>
            <a:r>
              <a:rPr lang="en-US" altLang="ja-JP" sz="3200" b="1" dirty="0">
                <a:solidFill>
                  <a:schemeClr val="bg1"/>
                </a:solidFill>
                <a:latin typeface="Meiryo" panose="020B0604030504040204" pitchFamily="34" charset="-128"/>
                <a:ea typeface="Meiryo" panose="020B0604030504040204" pitchFamily="34" charset="-128"/>
              </a:rPr>
              <a:t>0</a:t>
            </a:r>
            <a:r>
              <a:rPr lang="ja-JP" altLang="en-US" sz="2400" b="1" spc="-300" dirty="0">
                <a:solidFill>
                  <a:schemeClr val="bg1"/>
                </a:solidFill>
                <a:latin typeface="Meiryo" panose="020B0604030504040204" pitchFamily="34" charset="-128"/>
                <a:ea typeface="Meiryo" panose="020B0604030504040204" pitchFamily="34" charset="-128"/>
              </a:rPr>
              <a:t>円</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358" name="角丸四角形 204">
            <a:extLst>
              <a:ext uri="{FF2B5EF4-FFF2-40B4-BE49-F238E27FC236}">
                <a16:creationId xmlns:a16="http://schemas.microsoft.com/office/drawing/2014/main" id="{73533FE9-F828-4E33-9137-64E035AC6834}"/>
              </a:ext>
            </a:extLst>
          </p:cNvPr>
          <p:cNvSpPr/>
          <p:nvPr/>
        </p:nvSpPr>
        <p:spPr>
          <a:xfrm>
            <a:off x="5117126" y="5870375"/>
            <a:ext cx="4187233" cy="872947"/>
          </a:xfrm>
          <a:prstGeom prst="roundRect">
            <a:avLst>
              <a:gd name="adj" fmla="val 14697"/>
            </a:avLst>
          </a:prstGeom>
          <a:solidFill>
            <a:srgbClr val="A15993"/>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9" name="テキスト ボックス 358">
            <a:extLst>
              <a:ext uri="{FF2B5EF4-FFF2-40B4-BE49-F238E27FC236}">
                <a16:creationId xmlns:a16="http://schemas.microsoft.com/office/drawing/2014/main" id="{F479F1C3-56EC-4FEC-8B64-674DB71C1CBB}"/>
              </a:ext>
            </a:extLst>
          </p:cNvPr>
          <p:cNvSpPr txBox="1"/>
          <p:nvPr/>
        </p:nvSpPr>
        <p:spPr>
          <a:xfrm>
            <a:off x="5163008" y="6191619"/>
            <a:ext cx="297651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3200" b="1" dirty="0">
                <a:solidFill>
                  <a:prstClr val="white"/>
                </a:solidFill>
                <a:effectLst>
                  <a:outerShdw blurRad="38100" dist="38100" dir="2700000" algn="tl">
                    <a:srgbClr val="000000">
                      <a:alpha val="43137"/>
                    </a:srgbClr>
                  </a:outerShdw>
                </a:effectLst>
                <a:latin typeface="Meiryo" charset="-128"/>
                <a:ea typeface="Meiryo" charset="-128"/>
                <a:cs typeface="Meiryo" charset="-128"/>
              </a:rPr>
              <a:t>1,0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charset="-128"/>
                <a:ea typeface="Meiryo" charset="-128"/>
                <a:cs typeface="Meiryo" charset="-128"/>
              </a:rPr>
              <a:t>00,00</a:t>
            </a:r>
            <a:r>
              <a:rPr kumimoji="0" lang="en-US" altLang="ja-JP"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0</a:t>
            </a:r>
            <a:r>
              <a:rPr kumimoji="0" lang="ja-JP" altLang="en-US" sz="24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rPr>
              <a:t>円</a:t>
            </a:r>
            <a:endParaRPr kumimoji="1" lang="ja-JP"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panose="020B0604030504040204" pitchFamily="34" charset="-128"/>
              <a:ea typeface="Meiryo" panose="020B0604030504040204" pitchFamily="34" charset="-128"/>
              <a:cs typeface="+mn-cs"/>
            </a:endParaRPr>
          </a:p>
        </p:txBody>
      </p:sp>
      <p:sp>
        <p:nvSpPr>
          <p:cNvPr id="360" name="台形 359">
            <a:extLst>
              <a:ext uri="{FF2B5EF4-FFF2-40B4-BE49-F238E27FC236}">
                <a16:creationId xmlns:a16="http://schemas.microsoft.com/office/drawing/2014/main" id="{97AAD538-3FBD-4B96-9157-27B44F51D047}"/>
              </a:ext>
            </a:extLst>
          </p:cNvPr>
          <p:cNvSpPr/>
          <p:nvPr/>
        </p:nvSpPr>
        <p:spPr>
          <a:xfrm rot="10800000">
            <a:off x="5296483" y="5832068"/>
            <a:ext cx="2136484" cy="323410"/>
          </a:xfrm>
          <a:prstGeom prst="trapezoid">
            <a:avLst/>
          </a:prstGeom>
          <a:solidFill>
            <a:schemeClr val="bg1"/>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1" name="正方形/長方形 360">
            <a:extLst>
              <a:ext uri="{FF2B5EF4-FFF2-40B4-BE49-F238E27FC236}">
                <a16:creationId xmlns:a16="http://schemas.microsoft.com/office/drawing/2014/main" id="{FC0FDED2-C62D-4A53-9086-DCEA29F84884}"/>
              </a:ext>
            </a:extLst>
          </p:cNvPr>
          <p:cNvSpPr/>
          <p:nvPr/>
        </p:nvSpPr>
        <p:spPr>
          <a:xfrm>
            <a:off x="5153537" y="5850880"/>
            <a:ext cx="2249406" cy="361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EC5F21"/>
                </a:solidFill>
                <a:effectLst/>
                <a:uLnTx/>
                <a:uFillTx/>
                <a:latin typeface="Meiryo" panose="020B0604030504040204" pitchFamily="34" charset="-128"/>
                <a:ea typeface="Meiryo" panose="020B0604030504040204" pitchFamily="34" charset="-128"/>
                <a:cs typeface="+mn-cs"/>
              </a:rPr>
              <a:t>  </a:t>
            </a:r>
            <a:r>
              <a:rPr kumimoji="0" lang="ja-JP" altLang="en-US"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rPr>
              <a:t>実施料金</a:t>
            </a:r>
            <a:endParaRPr kumimoji="0" lang="ja-JP" altLang="en-US" sz="1600" b="1" i="1" u="none" strike="noStrike" kern="1200" cap="none" spc="0" normalizeH="0" baseline="0" noProof="0" dirty="0">
              <a:ln>
                <a:noFill/>
              </a:ln>
              <a:solidFill>
                <a:srgbClr val="A15993"/>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62" name="正方形/長方形 361">
            <a:extLst>
              <a:ext uri="{FF2B5EF4-FFF2-40B4-BE49-F238E27FC236}">
                <a16:creationId xmlns:a16="http://schemas.microsoft.com/office/drawing/2014/main" id="{FDD26D89-02BE-4858-8FCC-39B15A295488}"/>
              </a:ext>
            </a:extLst>
          </p:cNvPr>
          <p:cNvSpPr/>
          <p:nvPr/>
        </p:nvSpPr>
        <p:spPr>
          <a:xfrm>
            <a:off x="7766436" y="6363625"/>
            <a:ext cx="929306" cy="307777"/>
          </a:xfrm>
          <a:prstGeom prst="rect">
            <a:avLst/>
          </a:prstGeom>
        </p:spPr>
        <p:txBody>
          <a:bodyPr vert="horz"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（税別）</a:t>
            </a:r>
            <a:endParaRPr kumimoji="0"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63" name="グループ化 362">
            <a:extLst>
              <a:ext uri="{FF2B5EF4-FFF2-40B4-BE49-F238E27FC236}">
                <a16:creationId xmlns:a16="http://schemas.microsoft.com/office/drawing/2014/main" id="{068E1CA1-A5E9-482D-9993-BDEA94483F8D}"/>
              </a:ext>
            </a:extLst>
          </p:cNvPr>
          <p:cNvGrpSpPr/>
          <p:nvPr/>
        </p:nvGrpSpPr>
        <p:grpSpPr>
          <a:xfrm>
            <a:off x="8744265" y="5842972"/>
            <a:ext cx="982934" cy="897546"/>
            <a:chOff x="-2403128" y="3714564"/>
            <a:chExt cx="1337032" cy="1220883"/>
          </a:xfrm>
        </p:grpSpPr>
        <p:grpSp>
          <p:nvGrpSpPr>
            <p:cNvPr id="364" name="グループ化 363">
              <a:extLst>
                <a:ext uri="{FF2B5EF4-FFF2-40B4-BE49-F238E27FC236}">
                  <a16:creationId xmlns:a16="http://schemas.microsoft.com/office/drawing/2014/main" id="{EA6E6816-4EAF-4E32-A34B-A54B060AA5F6}"/>
                </a:ext>
              </a:extLst>
            </p:cNvPr>
            <p:cNvGrpSpPr/>
            <p:nvPr/>
          </p:nvGrpSpPr>
          <p:grpSpPr>
            <a:xfrm>
              <a:off x="-2403128" y="3714564"/>
              <a:ext cx="1337032" cy="1220883"/>
              <a:chOff x="-2688372" y="4115065"/>
              <a:chExt cx="1223198" cy="1116938"/>
            </a:xfrm>
            <a:solidFill>
              <a:schemeClr val="bg1"/>
            </a:solidFill>
          </p:grpSpPr>
          <p:sp>
            <p:nvSpPr>
              <p:cNvPr id="367" name="三角形 48">
                <a:extLst>
                  <a:ext uri="{FF2B5EF4-FFF2-40B4-BE49-F238E27FC236}">
                    <a16:creationId xmlns:a16="http://schemas.microsoft.com/office/drawing/2014/main" id="{1F507299-A1D9-4C58-AF3F-3653CDA311BC}"/>
                  </a:ext>
                </a:extLst>
              </p:cNvPr>
              <p:cNvSpPr/>
              <p:nvPr/>
            </p:nvSpPr>
            <p:spPr>
              <a:xfrm rot="15335352">
                <a:off x="-2732839" y="4738793"/>
                <a:ext cx="212204" cy="12326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8" name="円/楕円 47">
                <a:extLst>
                  <a:ext uri="{FF2B5EF4-FFF2-40B4-BE49-F238E27FC236}">
                    <a16:creationId xmlns:a16="http://schemas.microsoft.com/office/drawing/2014/main" id="{462210B0-4422-427A-842F-624E1A12A16B}"/>
                  </a:ext>
                </a:extLst>
              </p:cNvPr>
              <p:cNvSpPr/>
              <p:nvPr/>
            </p:nvSpPr>
            <p:spPr>
              <a:xfrm rot="210102">
                <a:off x="-2593605" y="4115065"/>
                <a:ext cx="1128431" cy="111693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65" name="三角形 48">
              <a:extLst>
                <a:ext uri="{FF2B5EF4-FFF2-40B4-BE49-F238E27FC236}">
                  <a16:creationId xmlns:a16="http://schemas.microsoft.com/office/drawing/2014/main" id="{C82BA8F0-02AE-423B-9216-E50F672DA364}"/>
                </a:ext>
              </a:extLst>
            </p:cNvPr>
            <p:cNvSpPr/>
            <p:nvPr/>
          </p:nvSpPr>
          <p:spPr>
            <a:xfrm rot="15335352">
              <a:off x="-2386651" y="4387949"/>
              <a:ext cx="212204" cy="123269"/>
            </a:xfrm>
            <a:prstGeom prst="triangle">
              <a:avLst/>
            </a:prstGeom>
            <a:solidFill>
              <a:srgbClr val="A1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6" name="円/楕円 47">
              <a:extLst>
                <a:ext uri="{FF2B5EF4-FFF2-40B4-BE49-F238E27FC236}">
                  <a16:creationId xmlns:a16="http://schemas.microsoft.com/office/drawing/2014/main" id="{AAC28C48-328D-4735-8175-4F3B85B90C6A}"/>
                </a:ext>
              </a:extLst>
            </p:cNvPr>
            <p:cNvSpPr/>
            <p:nvPr/>
          </p:nvSpPr>
          <p:spPr>
            <a:xfrm rot="210102">
              <a:off x="-2247417" y="3764221"/>
              <a:ext cx="1128431" cy="1116938"/>
            </a:xfrm>
            <a:prstGeom prst="ellipse">
              <a:avLst/>
            </a:prstGeom>
            <a:solidFill>
              <a:schemeClr val="bg1"/>
            </a:solidFill>
            <a:ln w="57150">
              <a:solidFill>
                <a:srgbClr val="A159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69" name="テキスト ボックス 368">
            <a:extLst>
              <a:ext uri="{FF2B5EF4-FFF2-40B4-BE49-F238E27FC236}">
                <a16:creationId xmlns:a16="http://schemas.microsoft.com/office/drawing/2014/main" id="{5A9E152D-8204-4DE6-BF4D-D4FE90CB7BE5}"/>
              </a:ext>
            </a:extLst>
          </p:cNvPr>
          <p:cNvSpPr txBox="1"/>
          <p:nvPr/>
        </p:nvSpPr>
        <p:spPr>
          <a:xfrm>
            <a:off x="8687568" y="5985511"/>
            <a:ext cx="1117767" cy="353943"/>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ナレーション</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0" lang="ja-JP" altLang="en-US"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・効果音不要</a:t>
            </a:r>
            <a:endParaRPr kumimoji="0" lang="en-US" altLang="ja-JP" sz="6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の場合</a:t>
            </a: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70" name="テキスト ボックス 369">
            <a:extLst>
              <a:ext uri="{FF2B5EF4-FFF2-40B4-BE49-F238E27FC236}">
                <a16:creationId xmlns:a16="http://schemas.microsoft.com/office/drawing/2014/main" id="{D44541C1-2E7D-408B-B3D4-230131CD31EA}"/>
              </a:ext>
            </a:extLst>
          </p:cNvPr>
          <p:cNvSpPr txBox="1"/>
          <p:nvPr/>
        </p:nvSpPr>
        <p:spPr>
          <a:xfrm>
            <a:off x="8818490" y="6282058"/>
            <a:ext cx="800436" cy="369332"/>
          </a:xfrm>
          <a:prstGeom prst="rect">
            <a:avLst/>
          </a:prstGeom>
          <a:noFill/>
        </p:spPr>
        <p:txBody>
          <a:bodyPr wrap="square"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10</a:t>
            </a: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r>
              <a:rPr kumimoji="0" lang="en-US" altLang="ja-JP"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OFF</a:t>
            </a:r>
            <a:r>
              <a:rPr kumimoji="1" lang="ja-JP" altLang="en-US"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の</a:t>
            </a:r>
            <a:endParaRPr kumimoji="1" lang="en-US" altLang="ja-JP" sz="4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 </a:t>
            </a:r>
            <a:r>
              <a:rPr lang="en-US" altLang="ja-JP" sz="1200" b="1" dirty="0">
                <a:solidFill>
                  <a:srgbClr val="FF0000"/>
                </a:solidFill>
                <a:latin typeface="Meiryo" panose="020B0604030504040204" pitchFamily="34" charset="-128"/>
                <a:ea typeface="Meiryo" panose="020B0604030504040204" pitchFamily="34" charset="-128"/>
              </a:rPr>
              <a:t>9</a:t>
            </a:r>
            <a:r>
              <a:rPr kumimoji="1" lang="en-US" altLang="ja-JP" sz="12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0</a:t>
            </a:r>
            <a:r>
              <a:rPr kumimoji="1" lang="ja-JP" altLang="en-US" sz="1100" b="1"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rPr>
              <a:t>万円</a:t>
            </a:r>
            <a:endParaRPr kumimoji="1" lang="ja-JP" altLang="en-US" sz="500" b="0" i="0" u="none" strike="noStrike" kern="120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mn-cs"/>
            </a:endParaRPr>
          </a:p>
        </p:txBody>
      </p:sp>
      <p:cxnSp>
        <p:nvCxnSpPr>
          <p:cNvPr id="371" name="直線コネクタ 370">
            <a:extLst>
              <a:ext uri="{FF2B5EF4-FFF2-40B4-BE49-F238E27FC236}">
                <a16:creationId xmlns:a16="http://schemas.microsoft.com/office/drawing/2014/main" id="{85DF69A4-2BC6-4579-9D60-F547C870CEB8}"/>
              </a:ext>
            </a:extLst>
          </p:cNvPr>
          <p:cNvCxnSpPr>
            <a:cxnSpLocks/>
          </p:cNvCxnSpPr>
          <p:nvPr/>
        </p:nvCxnSpPr>
        <p:spPr>
          <a:xfrm>
            <a:off x="840827" y="6266183"/>
            <a:ext cx="4322181" cy="0"/>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sp>
        <p:nvSpPr>
          <p:cNvPr id="372" name="テキスト ボックス 371">
            <a:extLst>
              <a:ext uri="{FF2B5EF4-FFF2-40B4-BE49-F238E27FC236}">
                <a16:creationId xmlns:a16="http://schemas.microsoft.com/office/drawing/2014/main" id="{7998114E-BA28-4E6A-98A3-1F47ED09B471}"/>
              </a:ext>
            </a:extLst>
          </p:cNvPr>
          <p:cNvSpPr txBox="1"/>
          <p:nvPr/>
        </p:nvSpPr>
        <p:spPr>
          <a:xfrm>
            <a:off x="967805" y="5949807"/>
            <a:ext cx="2230098"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spc="50" dirty="0">
                <a:solidFill>
                  <a:srgbClr val="FF0000"/>
                </a:solidFill>
                <a:latin typeface="Meiryo" charset="-128"/>
                <a:ea typeface="Meiryo" charset="-128"/>
                <a:cs typeface="Meiryo" charset="-128"/>
              </a:rPr>
              <a:t>広告</a:t>
            </a:r>
            <a:r>
              <a:rPr lang="ja-JP" altLang="en-US" sz="1400" b="1" spc="50">
                <a:solidFill>
                  <a:srgbClr val="FF0000"/>
                </a:solidFill>
                <a:latin typeface="Meiryo" charset="-128"/>
                <a:ea typeface="Meiryo" charset="-128"/>
                <a:cs typeface="Meiryo" charset="-128"/>
              </a:rPr>
              <a:t>掲載</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レポート</a:t>
            </a:r>
            <a:r>
              <a:rPr kumimoji="0" lang="ja-JP" altLang="en-US" sz="1400" b="1" i="0" u="none" strike="noStrike" kern="1200" cap="none" spc="50" normalizeH="0" baseline="0" noProof="0">
                <a:ln>
                  <a:noFill/>
                </a:ln>
                <a:effectLst/>
                <a:uLnTx/>
                <a:uFillTx/>
                <a:latin typeface="Meiryo" charset="-128"/>
                <a:ea typeface="Meiryo" charset="-128"/>
                <a:cs typeface="Meiryo" charset="-128"/>
              </a:rPr>
              <a:t>を提出</a:t>
            </a:r>
            <a:endParaRPr kumimoji="0" lang="ja-JP" altLang="en-US" sz="1400" b="1" i="0" u="none" strike="noStrike" kern="1200" cap="none" spc="50" normalizeH="0" baseline="0" noProof="0" dirty="0">
              <a:ln>
                <a:noFill/>
              </a:ln>
              <a:effectLst/>
              <a:uLnTx/>
              <a:uFillTx/>
              <a:latin typeface="Meiryo" charset="-128"/>
              <a:ea typeface="Meiryo" charset="-128"/>
              <a:cs typeface="Meiryo" charset="-128"/>
            </a:endParaRPr>
          </a:p>
        </p:txBody>
      </p:sp>
      <p:sp>
        <p:nvSpPr>
          <p:cNvPr id="373" name="テキスト ボックス 372">
            <a:extLst>
              <a:ext uri="{FF2B5EF4-FFF2-40B4-BE49-F238E27FC236}">
                <a16:creationId xmlns:a16="http://schemas.microsoft.com/office/drawing/2014/main" id="{919E485A-292E-482D-BA42-1946894CC834}"/>
              </a:ext>
            </a:extLst>
          </p:cNvPr>
          <p:cNvSpPr txBox="1"/>
          <p:nvPr/>
        </p:nvSpPr>
        <p:spPr>
          <a:xfrm>
            <a:off x="1410759" y="6441156"/>
            <a:ext cx="3716778" cy="200055"/>
          </a:xfrm>
          <a:prstGeom prst="rect">
            <a:avLst/>
          </a:prstGeom>
          <a:noFill/>
          <a:effectLst/>
        </p:spPr>
        <p:txBody>
          <a:bodyPr wrap="square" rtlCol="0">
            <a:spAutoFit/>
          </a:bodyPr>
          <a:lstStyle/>
          <a:p>
            <a:pPr>
              <a:defRPr/>
            </a:pPr>
            <a:r>
              <a:rPr lang="en-US" altLang="ja-JP" sz="700" dirty="0">
                <a:solidFill>
                  <a:prstClr val="black"/>
                </a:solidFill>
                <a:latin typeface="メイリオ" panose="020B0604030504040204" pitchFamily="50" charset="-128"/>
                <a:ea typeface="メイリオ" panose="020B0604030504040204" pitchFamily="50" charset="-128"/>
                <a:cs typeface="Meiryo" charset="-128"/>
              </a:rPr>
              <a:t>※</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広告用の</a:t>
            </a:r>
            <a:r>
              <a:rPr kumimoji="0" lang="en-US" altLang="ja-JP"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遷移先</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WEB</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ページの</a:t>
            </a:r>
            <a:r>
              <a:rPr lang="en-US" altLang="ja-JP" sz="700" dirty="0">
                <a:solidFill>
                  <a:prstClr val="black"/>
                </a:solidFill>
                <a:latin typeface="メイリオ" panose="020B0604030504040204" pitchFamily="50" charset="-128"/>
                <a:ea typeface="メイリオ" panose="020B0604030504040204" pitchFamily="50" charset="-128"/>
                <a:cs typeface="Meiryo" charset="-128"/>
              </a:rPr>
              <a:t>URL】</a:t>
            </a:r>
            <a:r>
              <a:rPr lang="ja-JP" altLang="en-US" sz="700">
                <a:solidFill>
                  <a:prstClr val="black"/>
                </a:solidFill>
                <a:latin typeface="メイリオ" panose="020B0604030504040204" pitchFamily="50" charset="-128"/>
                <a:ea typeface="メイリオ" panose="020B0604030504040204" pitchFamily="50" charset="-128"/>
                <a:cs typeface="Meiryo" charset="-128"/>
              </a:rPr>
              <a:t>をご準備ください。</a:t>
            </a:r>
            <a:r>
              <a:rPr lang="ja-JP" altLang="en-US" sz="700" dirty="0">
                <a:solidFill>
                  <a:prstClr val="black"/>
                </a:solidFill>
                <a:latin typeface="メイリオ" panose="020B0604030504040204" pitchFamily="50" charset="-128"/>
                <a:ea typeface="メイリオ" panose="020B0604030504040204" pitchFamily="50" charset="-128"/>
                <a:cs typeface="Meiryo" charset="-128"/>
              </a:rPr>
              <a:t>（パラメータ付も可）</a:t>
            </a:r>
            <a:endParaRPr kumimoji="0" lang="ja-JP" altLang="en-US" sz="7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endParaRPr>
          </a:p>
        </p:txBody>
      </p:sp>
      <p:pic>
        <p:nvPicPr>
          <p:cNvPr id="374" name="図 373">
            <a:extLst>
              <a:ext uri="{FF2B5EF4-FFF2-40B4-BE49-F238E27FC236}">
                <a16:creationId xmlns:a16="http://schemas.microsoft.com/office/drawing/2014/main" id="{F7563471-F6BE-4FBE-B2CA-6722235A1F65}"/>
              </a:ext>
            </a:extLst>
          </p:cNvPr>
          <p:cNvPicPr>
            <a:picLocks noChangeAspect="1"/>
          </p:cNvPicPr>
          <p:nvPr/>
        </p:nvPicPr>
        <p:blipFill>
          <a:blip r:embed="rId6"/>
          <a:srcRect l="154" r="154"/>
          <a:stretch/>
        </p:blipFill>
        <p:spPr>
          <a:xfrm>
            <a:off x="813366" y="6468218"/>
            <a:ext cx="597393" cy="275105"/>
          </a:xfrm>
          <a:prstGeom prst="rect">
            <a:avLst/>
          </a:prstGeom>
        </p:spPr>
      </p:pic>
      <p:sp>
        <p:nvSpPr>
          <p:cNvPr id="375" name="正方形/長方形 374">
            <a:extLst>
              <a:ext uri="{FF2B5EF4-FFF2-40B4-BE49-F238E27FC236}">
                <a16:creationId xmlns:a16="http://schemas.microsoft.com/office/drawing/2014/main" id="{FB03B459-AA0A-4B8E-AF43-D5BA53E020A2}"/>
              </a:ext>
            </a:extLst>
          </p:cNvPr>
          <p:cNvSpPr/>
          <p:nvPr/>
        </p:nvSpPr>
        <p:spPr>
          <a:xfrm>
            <a:off x="1410759" y="6550741"/>
            <a:ext cx="3907278" cy="226591"/>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遷移先代用の</a:t>
            </a:r>
            <a:r>
              <a:rPr kumimoji="0" lang="en-US" altLang="ja-JP"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WEB</a:t>
            </a:r>
            <a:r>
              <a:rPr kumimoji="0" lang="ja-JP" altLang="en-US" sz="7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チラシビューアー（無償）もございます。詳細はお問合せください。</a:t>
            </a:r>
          </a:p>
        </p:txBody>
      </p:sp>
      <p:sp>
        <p:nvSpPr>
          <p:cNvPr id="376" name="テキスト ボックス 375">
            <a:extLst>
              <a:ext uri="{FF2B5EF4-FFF2-40B4-BE49-F238E27FC236}">
                <a16:creationId xmlns:a16="http://schemas.microsoft.com/office/drawing/2014/main" id="{19F387FE-8CD3-42DB-99FD-D17289B0BB0F}"/>
              </a:ext>
            </a:extLst>
          </p:cNvPr>
          <p:cNvSpPr txBox="1"/>
          <p:nvPr/>
        </p:nvSpPr>
        <p:spPr>
          <a:xfrm>
            <a:off x="728373" y="6291583"/>
            <a:ext cx="3595631" cy="215444"/>
          </a:xfrm>
          <a:prstGeom prst="rect">
            <a:avLst/>
          </a:prstGeom>
          <a:noFill/>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a:t>
            </a:r>
            <a:r>
              <a:rPr kumimoji="0"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WEB</a:t>
            </a:r>
            <a:r>
              <a:rPr kumimoji="0"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charset="-128"/>
              </a:rPr>
              <a:t>広告の遷移先ページについて</a:t>
            </a:r>
          </a:p>
        </p:txBody>
      </p:sp>
      <p:sp>
        <p:nvSpPr>
          <p:cNvPr id="3" name="正方形/長方形 2">
            <a:extLst>
              <a:ext uri="{FF2B5EF4-FFF2-40B4-BE49-F238E27FC236}">
                <a16:creationId xmlns:a16="http://schemas.microsoft.com/office/drawing/2014/main" id="{D55B258E-5D70-EB4F-44C8-06C5D8100C6D}"/>
              </a:ext>
            </a:extLst>
          </p:cNvPr>
          <p:cNvSpPr/>
          <p:nvPr/>
        </p:nvSpPr>
        <p:spPr>
          <a:xfrm flipV="1">
            <a:off x="361191" y="2819329"/>
            <a:ext cx="9283101" cy="576000"/>
          </a:xfrm>
          <a:prstGeom prst="rect">
            <a:avLst/>
          </a:prstGeom>
          <a:gradFill flip="none" rotWithShape="1">
            <a:gsLst>
              <a:gs pos="100000">
                <a:schemeClr val="bg1"/>
              </a:gs>
              <a:gs pos="0">
                <a:srgbClr val="E6D4E3"/>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560A5939-54DA-C4BF-C5BC-0D0EA2F22949}"/>
              </a:ext>
            </a:extLst>
          </p:cNvPr>
          <p:cNvCxnSpPr>
            <a:cxnSpLocks/>
          </p:cNvCxnSpPr>
          <p:nvPr/>
        </p:nvCxnSpPr>
        <p:spPr>
          <a:xfrm flipV="1">
            <a:off x="361585" y="2809822"/>
            <a:ext cx="9293209" cy="7144"/>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sp>
        <p:nvSpPr>
          <p:cNvPr id="47" name="平行四辺形 46">
            <a:extLst>
              <a:ext uri="{FF2B5EF4-FFF2-40B4-BE49-F238E27FC236}">
                <a16:creationId xmlns:a16="http://schemas.microsoft.com/office/drawing/2014/main" id="{DF6394D0-F3AB-690E-0B24-734A8DA6ACC4}"/>
              </a:ext>
            </a:extLst>
          </p:cNvPr>
          <p:cNvSpPr/>
          <p:nvPr/>
        </p:nvSpPr>
        <p:spPr>
          <a:xfrm>
            <a:off x="177693" y="2811116"/>
            <a:ext cx="673027" cy="689838"/>
          </a:xfrm>
          <a:prstGeom prst="parallelogram">
            <a:avLst>
              <a:gd name="adj" fmla="val 27873"/>
            </a:avLst>
          </a:prstGeom>
          <a:gradFill>
            <a:gsLst>
              <a:gs pos="100000">
                <a:srgbClr val="A15993"/>
              </a:gs>
              <a:gs pos="0">
                <a:srgbClr val="E6D4E3"/>
              </a:gs>
            </a:gsLst>
            <a:lin ang="16200000" scaled="1"/>
          </a:gradFill>
          <a:ln w="76200" cap="rnd">
            <a:gradFill>
              <a:gsLst>
                <a:gs pos="0">
                  <a:srgbClr val="A15993"/>
                </a:gs>
                <a:gs pos="100000">
                  <a:srgbClr val="E6D4E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36F46DA0-61F7-E476-1204-B8FE79BA7DE1}"/>
              </a:ext>
            </a:extLst>
          </p:cNvPr>
          <p:cNvSpPr txBox="1"/>
          <p:nvPr/>
        </p:nvSpPr>
        <p:spPr>
          <a:xfrm>
            <a:off x="192634" y="2704743"/>
            <a:ext cx="660398" cy="923330"/>
          </a:xfrm>
          <a:prstGeom prst="rect">
            <a:avLst/>
          </a:prstGeom>
          <a:noFill/>
        </p:spPr>
        <p:txBody>
          <a:bodyPr wrap="square" rtlCol="0">
            <a:spAutoFit/>
          </a:bodyPr>
          <a:lstStyle/>
          <a:p>
            <a:r>
              <a:rPr kumimoji="1" lang="en-US" altLang="ja-JP" sz="5400" b="1" i="1" dirty="0">
                <a:solidFill>
                  <a:schemeClr val="bg1"/>
                </a:solidFill>
                <a:latin typeface="Arial" panose="020B0604020202020204" pitchFamily="34" charset="0"/>
                <a:cs typeface="Arial" panose="020B0604020202020204" pitchFamily="34" charset="0"/>
              </a:rPr>
              <a:t>2</a:t>
            </a:r>
          </a:p>
        </p:txBody>
      </p:sp>
      <p:sp>
        <p:nvSpPr>
          <p:cNvPr id="74" name="正方形/長方形 73">
            <a:extLst>
              <a:ext uri="{FF2B5EF4-FFF2-40B4-BE49-F238E27FC236}">
                <a16:creationId xmlns:a16="http://schemas.microsoft.com/office/drawing/2014/main" id="{329C6378-2292-8393-EB44-9FF345E7FBCC}"/>
              </a:ext>
            </a:extLst>
          </p:cNvPr>
          <p:cNvSpPr/>
          <p:nvPr/>
        </p:nvSpPr>
        <p:spPr>
          <a:xfrm flipV="1">
            <a:off x="361190" y="1062010"/>
            <a:ext cx="9288000" cy="576000"/>
          </a:xfrm>
          <a:prstGeom prst="rect">
            <a:avLst/>
          </a:prstGeom>
          <a:gradFill flip="none" rotWithShape="1">
            <a:gsLst>
              <a:gs pos="100000">
                <a:schemeClr val="bg1"/>
              </a:gs>
              <a:gs pos="0">
                <a:srgbClr val="E6D4E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75" name="直線コネクタ 74">
            <a:extLst>
              <a:ext uri="{FF2B5EF4-FFF2-40B4-BE49-F238E27FC236}">
                <a16:creationId xmlns:a16="http://schemas.microsoft.com/office/drawing/2014/main" id="{4EA506FB-7F03-4917-F766-7599A33B776B}"/>
              </a:ext>
            </a:extLst>
          </p:cNvPr>
          <p:cNvCxnSpPr>
            <a:cxnSpLocks/>
          </p:cNvCxnSpPr>
          <p:nvPr/>
        </p:nvCxnSpPr>
        <p:spPr>
          <a:xfrm flipV="1">
            <a:off x="361585" y="1061828"/>
            <a:ext cx="9293209" cy="7144"/>
          </a:xfrm>
          <a:prstGeom prst="line">
            <a:avLst/>
          </a:prstGeom>
          <a:ln>
            <a:solidFill>
              <a:srgbClr val="A15993"/>
            </a:solidFill>
          </a:ln>
        </p:spPr>
        <p:style>
          <a:lnRef idx="1">
            <a:schemeClr val="accent1"/>
          </a:lnRef>
          <a:fillRef idx="0">
            <a:schemeClr val="accent1"/>
          </a:fillRef>
          <a:effectRef idx="0">
            <a:schemeClr val="accent1"/>
          </a:effectRef>
          <a:fontRef idx="minor">
            <a:schemeClr val="tx1"/>
          </a:fontRef>
        </p:style>
      </p:cxnSp>
      <p:sp>
        <p:nvSpPr>
          <p:cNvPr id="76" name="平行四辺形 75">
            <a:extLst>
              <a:ext uri="{FF2B5EF4-FFF2-40B4-BE49-F238E27FC236}">
                <a16:creationId xmlns:a16="http://schemas.microsoft.com/office/drawing/2014/main" id="{3E73947F-F1EA-78EF-7454-49033BEB269B}"/>
              </a:ext>
            </a:extLst>
          </p:cNvPr>
          <p:cNvSpPr/>
          <p:nvPr/>
        </p:nvSpPr>
        <p:spPr>
          <a:xfrm>
            <a:off x="177693" y="1047311"/>
            <a:ext cx="673027" cy="689838"/>
          </a:xfrm>
          <a:prstGeom prst="parallelogram">
            <a:avLst>
              <a:gd name="adj" fmla="val 27873"/>
            </a:avLst>
          </a:prstGeom>
          <a:gradFill>
            <a:gsLst>
              <a:gs pos="99000">
                <a:srgbClr val="A15993"/>
              </a:gs>
              <a:gs pos="0">
                <a:srgbClr val="E6D4E3"/>
              </a:gs>
            </a:gsLst>
            <a:lin ang="16200000" scaled="1"/>
          </a:gradFill>
          <a:ln w="76200" cap="rnd">
            <a:gradFill>
              <a:gsLst>
                <a:gs pos="0">
                  <a:srgbClr val="A15993"/>
                </a:gs>
                <a:gs pos="97000">
                  <a:srgbClr val="E6D4E3"/>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CBBAE048-0B46-F1B6-456F-3A38B889B671}"/>
              </a:ext>
            </a:extLst>
          </p:cNvPr>
          <p:cNvSpPr txBox="1"/>
          <p:nvPr/>
        </p:nvSpPr>
        <p:spPr>
          <a:xfrm>
            <a:off x="192634" y="940938"/>
            <a:ext cx="66039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1"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p>
        </p:txBody>
      </p:sp>
      <p:sp>
        <p:nvSpPr>
          <p:cNvPr id="78" name="テキスト ボックス 77">
            <a:extLst>
              <a:ext uri="{FF2B5EF4-FFF2-40B4-BE49-F238E27FC236}">
                <a16:creationId xmlns:a16="http://schemas.microsoft.com/office/drawing/2014/main" id="{D11AE8F2-F2D0-B54D-A8C4-A4BFE15CE806}"/>
              </a:ext>
            </a:extLst>
          </p:cNvPr>
          <p:cNvSpPr txBox="1"/>
          <p:nvPr/>
        </p:nvSpPr>
        <p:spPr>
          <a:xfrm>
            <a:off x="7156285" y="1653477"/>
            <a:ext cx="1261884" cy="184666"/>
          </a:xfrm>
          <a:prstGeom prst="rect">
            <a:avLst/>
          </a:prstGeom>
          <a:noFill/>
          <a:ln>
            <a:noFill/>
          </a:ln>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この</a:t>
            </a:r>
            <a:r>
              <a:rPr kumimoji="0"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プランに含まれるサービス</a:t>
            </a:r>
            <a:endParaRPr kumimoji="1" lang="ja-JP" altLang="en-US" sz="6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cxnSp>
        <p:nvCxnSpPr>
          <p:cNvPr id="79" name="直線コネクタ 78">
            <a:extLst>
              <a:ext uri="{FF2B5EF4-FFF2-40B4-BE49-F238E27FC236}">
                <a16:creationId xmlns:a16="http://schemas.microsoft.com/office/drawing/2014/main" id="{C7384A3C-3314-CA35-DAD9-B5742BBB79DD}"/>
              </a:ext>
            </a:extLst>
          </p:cNvPr>
          <p:cNvCxnSpPr>
            <a:cxnSpLocks/>
          </p:cNvCxnSpPr>
          <p:nvPr/>
        </p:nvCxnSpPr>
        <p:spPr>
          <a:xfrm>
            <a:off x="6096459" y="1745988"/>
            <a:ext cx="1139218"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AC2D3F01-F797-D6D9-F8F7-70F41EACA810}"/>
              </a:ext>
            </a:extLst>
          </p:cNvPr>
          <p:cNvCxnSpPr>
            <a:cxnSpLocks/>
          </p:cNvCxnSpPr>
          <p:nvPr/>
        </p:nvCxnSpPr>
        <p:spPr>
          <a:xfrm>
            <a:off x="8396287" y="1745988"/>
            <a:ext cx="981274"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81" name="図 80">
            <a:extLst>
              <a:ext uri="{FF2B5EF4-FFF2-40B4-BE49-F238E27FC236}">
                <a16:creationId xmlns:a16="http://schemas.microsoft.com/office/drawing/2014/main" id="{8470523E-9A4E-5312-175D-B5513073424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47370"/>
          <a:stretch/>
        </p:blipFill>
        <p:spPr>
          <a:xfrm>
            <a:off x="6210122" y="1535169"/>
            <a:ext cx="433858" cy="337750"/>
          </a:xfrm>
          <a:prstGeom prst="rect">
            <a:avLst/>
          </a:prstGeom>
          <a:effectLst/>
        </p:spPr>
      </p:pic>
      <p:grpSp>
        <p:nvGrpSpPr>
          <p:cNvPr id="82" name="グループ化 81">
            <a:extLst>
              <a:ext uri="{FF2B5EF4-FFF2-40B4-BE49-F238E27FC236}">
                <a16:creationId xmlns:a16="http://schemas.microsoft.com/office/drawing/2014/main" id="{3F126AA2-C530-DCA6-081D-2739842DF3D0}"/>
              </a:ext>
            </a:extLst>
          </p:cNvPr>
          <p:cNvGrpSpPr/>
          <p:nvPr/>
        </p:nvGrpSpPr>
        <p:grpSpPr>
          <a:xfrm>
            <a:off x="6096459" y="1872336"/>
            <a:ext cx="3299554" cy="799568"/>
            <a:chOff x="6007983" y="1829346"/>
            <a:chExt cx="3711012" cy="756000"/>
          </a:xfrm>
        </p:grpSpPr>
        <p:sp>
          <p:nvSpPr>
            <p:cNvPr id="83" name="角丸四角形 204">
              <a:extLst>
                <a:ext uri="{FF2B5EF4-FFF2-40B4-BE49-F238E27FC236}">
                  <a16:creationId xmlns:a16="http://schemas.microsoft.com/office/drawing/2014/main" id="{34603EC3-7386-13F3-D678-55E3E1E1CF01}"/>
                </a:ext>
              </a:extLst>
            </p:cNvPr>
            <p:cNvSpPr>
              <a:spLocks/>
            </p:cNvSpPr>
            <p:nvPr/>
          </p:nvSpPr>
          <p:spPr>
            <a:xfrm>
              <a:off x="6007983" y="1829346"/>
              <a:ext cx="991960" cy="756000"/>
            </a:xfrm>
            <a:prstGeom prst="roundRect">
              <a:avLst>
                <a:gd name="adj" fmla="val 7668"/>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制作する</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完全パッケージ動画</a:t>
              </a:r>
              <a:endParaRPr kumimoji="0" lang="en-US" altLang="ja-JP"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700" b="1">
                  <a:solidFill>
                    <a:prstClr val="white"/>
                  </a:solidFill>
                  <a:latin typeface="Meiryo" panose="020B0604030504040204" pitchFamily="34" charset="-128"/>
                  <a:ea typeface="Meiryo" panose="020B0604030504040204" pitchFamily="34" charset="-128"/>
                </a:rPr>
                <a:t>二</a:t>
              </a:r>
              <a:r>
                <a:rPr kumimoji="0"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次</a:t>
              </a:r>
              <a:r>
                <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利用権利</a:t>
              </a:r>
            </a:p>
          </p:txBody>
        </p:sp>
        <p:sp>
          <p:nvSpPr>
            <p:cNvPr id="84" name="角丸四角形 204">
              <a:extLst>
                <a:ext uri="{FF2B5EF4-FFF2-40B4-BE49-F238E27FC236}">
                  <a16:creationId xmlns:a16="http://schemas.microsoft.com/office/drawing/2014/main" id="{40040C1F-6E5E-8773-6717-7261F65E83CD}"/>
                </a:ext>
              </a:extLst>
            </p:cNvPr>
            <p:cNvSpPr>
              <a:spLocks/>
            </p:cNvSpPr>
            <p:nvPr/>
          </p:nvSpPr>
          <p:spPr>
            <a:xfrm>
              <a:off x="7031484"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15</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秒動画制作</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タイプ</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5" name="角丸四角形 204">
              <a:extLst>
                <a:ext uri="{FF2B5EF4-FFF2-40B4-BE49-F238E27FC236}">
                  <a16:creationId xmlns:a16="http://schemas.microsoft.com/office/drawing/2014/main" id="{3AB25CD9-EF1B-23AA-9AC9-E38C7C35E8C5}"/>
                </a:ext>
              </a:extLst>
            </p:cNvPr>
            <p:cNvSpPr>
              <a:spLocks/>
            </p:cNvSpPr>
            <p:nvPr/>
          </p:nvSpPr>
          <p:spPr>
            <a:xfrm>
              <a:off x="7710130"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ヤフー用</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バナー制作</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6" name="角丸四角形 204">
              <a:extLst>
                <a:ext uri="{FF2B5EF4-FFF2-40B4-BE49-F238E27FC236}">
                  <a16:creationId xmlns:a16="http://schemas.microsoft.com/office/drawing/2014/main" id="{EA936144-B862-5819-FE29-97EA69ED8185}"/>
                </a:ext>
              </a:extLst>
            </p:cNvPr>
            <p:cNvSpPr>
              <a:spLocks/>
            </p:cNvSpPr>
            <p:nvPr/>
          </p:nvSpPr>
          <p:spPr>
            <a:xfrm>
              <a:off x="8388776"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お任せ</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ナレーション</a:t>
              </a:r>
              <a:r>
                <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BGM</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・効果音</a:t>
              </a:r>
            </a:p>
          </p:txBody>
        </p:sp>
        <p:sp>
          <p:nvSpPr>
            <p:cNvPr id="87" name="角丸四角形 204">
              <a:extLst>
                <a:ext uri="{FF2B5EF4-FFF2-40B4-BE49-F238E27FC236}">
                  <a16:creationId xmlns:a16="http://schemas.microsoft.com/office/drawing/2014/main" id="{321CBE3B-736A-773B-B7B1-E994AF4F2529}"/>
                </a:ext>
              </a:extLst>
            </p:cNvPr>
            <p:cNvSpPr>
              <a:spLocks/>
            </p:cNvSpPr>
            <p:nvPr/>
          </p:nvSpPr>
          <p:spPr>
            <a:xfrm>
              <a:off x="9067421" y="1829348"/>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完</a:t>
              </a:r>
              <a:r>
                <a:rPr lang="ja-JP" altLang="en-US" sz="600">
                  <a:solidFill>
                    <a:prstClr val="white"/>
                  </a:solidFill>
                  <a:latin typeface="Meiryo" panose="020B0604030504040204" pitchFamily="34" charset="-128"/>
                  <a:ea typeface="Meiryo" panose="020B0604030504040204" pitchFamily="34" charset="-128"/>
                </a:rPr>
                <a:t>成</a:t>
              </a: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データ</a:t>
              </a:r>
              <a:r>
                <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納品</a:t>
              </a:r>
            </a:p>
          </p:txBody>
        </p:sp>
        <p:sp>
          <p:nvSpPr>
            <p:cNvPr id="88" name="角丸四角形 204">
              <a:extLst>
                <a:ext uri="{FF2B5EF4-FFF2-40B4-BE49-F238E27FC236}">
                  <a16:creationId xmlns:a16="http://schemas.microsoft.com/office/drawing/2014/main" id="{1FA3A77D-8E87-8E5A-4FF3-68A99C2627B8}"/>
                </a:ext>
              </a:extLst>
            </p:cNvPr>
            <p:cNvSpPr>
              <a:spLocks/>
            </p:cNvSpPr>
            <p:nvPr/>
          </p:nvSpPr>
          <p:spPr>
            <a:xfrm>
              <a:off x="7031484" y="2225346"/>
              <a:ext cx="648000" cy="360000"/>
            </a:xfrm>
            <a:prstGeom prst="roundRect">
              <a:avLst>
                <a:gd name="adj" fmla="val 12240"/>
              </a:avLst>
            </a:prstGeom>
            <a:solidFill>
              <a:schemeClr val="tx1">
                <a:lumMod val="75000"/>
                <a:lumOff val="25000"/>
              </a:schemeClr>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ヤフー</a:t>
              </a:r>
              <a:endParaRPr kumimoji="0" lang="en-US" altLang="ja-JP"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9" name="角丸四角形 204">
              <a:extLst>
                <a:ext uri="{FF2B5EF4-FFF2-40B4-BE49-F238E27FC236}">
                  <a16:creationId xmlns:a16="http://schemas.microsoft.com/office/drawing/2014/main" id="{643B3B36-EAB9-5994-8E85-A91311634118}"/>
                </a:ext>
              </a:extLst>
            </p:cNvPr>
            <p:cNvSpPr>
              <a:spLocks/>
            </p:cNvSpPr>
            <p:nvPr/>
          </p:nvSpPr>
          <p:spPr>
            <a:xfrm>
              <a:off x="7710130"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TVCM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納品ﾒﾃﾞｨｱ含</a:t>
              </a:r>
              <a:r>
                <a:rPr kumimoji="0" lang="en-US" altLang="ja-JP"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a:t>
              </a:r>
              <a:endParaRPr kumimoji="0" lang="ja-JP" altLang="en-US" sz="5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p:txBody>
        </p:sp>
        <p:sp>
          <p:nvSpPr>
            <p:cNvPr id="90" name="角丸四角形 204">
              <a:extLst>
                <a:ext uri="{FF2B5EF4-FFF2-40B4-BE49-F238E27FC236}">
                  <a16:creationId xmlns:a16="http://schemas.microsoft.com/office/drawing/2014/main" id="{B32EE114-096E-094C-FC62-BFCACFFC5A17}"/>
                </a:ext>
              </a:extLst>
            </p:cNvPr>
            <p:cNvSpPr>
              <a:spLocks/>
            </p:cNvSpPr>
            <p:nvPr/>
          </p:nvSpPr>
          <p:spPr>
            <a:xfrm>
              <a:off x="8388776" y="2224687"/>
              <a:ext cx="648000" cy="360000"/>
            </a:xfrm>
            <a:prstGeom prst="roundRect">
              <a:avLst>
                <a:gd name="adj" fmla="val 12240"/>
              </a:avLst>
            </a:prstGeom>
            <a:solidFill>
              <a:srgbClr val="404040"/>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t>広告料</a:t>
              </a:r>
              <a:endParaRPr kumimoji="0" lang="ja-JP" altLang="en-US" sz="6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sp>
          <p:nvSpPr>
            <p:cNvPr id="91" name="角丸四角形 204">
              <a:extLst>
                <a:ext uri="{FF2B5EF4-FFF2-40B4-BE49-F238E27FC236}">
                  <a16:creationId xmlns:a16="http://schemas.microsoft.com/office/drawing/2014/main" id="{025E5999-7C6C-F450-6CFC-F8DF41D7254B}"/>
                </a:ext>
              </a:extLst>
            </p:cNvPr>
            <p:cNvSpPr>
              <a:spLocks/>
            </p:cNvSpPr>
            <p:nvPr/>
          </p:nvSpPr>
          <p:spPr>
            <a:xfrm>
              <a:off x="9067421" y="2224687"/>
              <a:ext cx="648000" cy="360000"/>
            </a:xfrm>
            <a:prstGeom prst="roundRect">
              <a:avLst>
                <a:gd name="adj" fmla="val 12240"/>
              </a:avLst>
            </a:prstGeom>
            <a:solidFill>
              <a:schemeClr val="bg1"/>
            </a:solidFill>
            <a:ln w="9525">
              <a:solidFill>
                <a:schemeClr val="tx1">
                  <a:lumMod val="50000"/>
                  <a:lumOff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サイネージ</a:t>
              </a:r>
              <a:endParaRPr kumimoji="0" lang="en-US" altLang="ja-JP"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chemeClr val="tx1">
                      <a:lumMod val="50000"/>
                      <a:lumOff val="50000"/>
                    </a:schemeClr>
                  </a:solidFill>
                  <a:effectLst/>
                  <a:uLnTx/>
                  <a:uFillTx/>
                  <a:latin typeface="Meiryo" panose="020B0604030504040204" pitchFamily="34" charset="-128"/>
                  <a:ea typeface="Meiryo" panose="020B0604030504040204" pitchFamily="34" charset="-128"/>
                  <a:cs typeface="+mn-cs"/>
                </a:rPr>
                <a:t>広告料</a:t>
              </a:r>
            </a:p>
          </p:txBody>
        </p:sp>
        <p:cxnSp>
          <p:nvCxnSpPr>
            <p:cNvPr id="92" name="直線コネクタ 91">
              <a:extLst>
                <a:ext uri="{FF2B5EF4-FFF2-40B4-BE49-F238E27FC236}">
                  <a16:creationId xmlns:a16="http://schemas.microsoft.com/office/drawing/2014/main" id="{62132ED7-AAC2-88E3-D249-9996537D4787}"/>
                </a:ext>
              </a:extLst>
            </p:cNvPr>
            <p:cNvCxnSpPr>
              <a:cxnSpLocks/>
            </p:cNvCxnSpPr>
            <p:nvPr/>
          </p:nvCxnSpPr>
          <p:spPr>
            <a:xfrm flipH="1">
              <a:off x="9090510"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992293B-7859-EC95-3FA5-78AC3861C1F5}"/>
                </a:ext>
              </a:extLst>
            </p:cNvPr>
            <p:cNvCxnSpPr>
              <a:cxnSpLocks/>
            </p:cNvCxnSpPr>
            <p:nvPr/>
          </p:nvCxnSpPr>
          <p:spPr>
            <a:xfrm flipH="1">
              <a:off x="7730534" y="2234011"/>
              <a:ext cx="628485" cy="3376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EDEF09E-4E0C-92C9-AA64-E9953814C597}"/>
              </a:ext>
            </a:extLst>
          </p:cNvPr>
          <p:cNvSpPr txBox="1"/>
          <p:nvPr/>
        </p:nvSpPr>
        <p:spPr>
          <a:xfrm>
            <a:off x="933642" y="1102382"/>
            <a:ext cx="5697394" cy="30777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既存</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の</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チラシ</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など</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静止画データ</a:t>
            </a:r>
            <a:r>
              <a:rPr kumimoji="0" lang="ja-JP" altLang="en-US" sz="1000" b="1" i="0" u="none" strike="noStrike" kern="1200" cap="none" spc="50" normalizeH="0" baseline="0" noProof="0" dirty="0">
                <a:ln>
                  <a:noFill/>
                </a:ln>
                <a:solidFill>
                  <a:prstClr val="black"/>
                </a:solidFill>
                <a:effectLst/>
                <a:uLnTx/>
                <a:uFillTx/>
                <a:latin typeface="Meiryo" charset="-128"/>
                <a:ea typeface="Meiryo" charset="-128"/>
                <a:cs typeface="Meiryo" charset="-128"/>
              </a:rPr>
              <a:t>から</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15</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秒</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動画を</a:t>
            </a:r>
            <a:r>
              <a:rPr lang="ja-JP" altLang="en-US" sz="1400" b="1">
                <a:ln w="3175">
                  <a:noFill/>
                  <a:prstDash val="solid"/>
                </a:ln>
                <a:solidFill>
                  <a:srgbClr val="FF0000"/>
                </a:solidFill>
                <a:latin typeface="Meiryo" charset="-128"/>
                <a:ea typeface="Meiryo" charset="-128"/>
                <a:cs typeface="Meiryo" charset="-128"/>
              </a:rPr>
              <a:t>制作 </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 </a:t>
            </a:r>
            <a:r>
              <a:rPr lang="ja-JP" altLang="en-US" sz="1400" b="1">
                <a:ln w="3175">
                  <a:noFill/>
                  <a:prstDash val="solid"/>
                </a:ln>
                <a:solidFill>
                  <a:srgbClr val="FF0000"/>
                </a:solidFill>
                <a:latin typeface="Meiryo" charset="-128"/>
                <a:ea typeface="Meiryo" charset="-128"/>
                <a:cs typeface="Meiryo" charset="-128"/>
              </a:rPr>
              <a:t>二</a:t>
            </a:r>
            <a:r>
              <a:rPr kumimoji="0" lang="ja-JP" altLang="en-US" sz="1400" b="1" i="0" u="none" strike="noStrike" kern="1200" cap="none" spc="0" normalizeH="0" baseline="0" noProof="0">
                <a:ln w="3175">
                  <a:noFill/>
                  <a:prstDash val="solid"/>
                </a:ln>
                <a:solidFill>
                  <a:srgbClr val="FF0000"/>
                </a:solidFill>
                <a:effectLst/>
                <a:uLnTx/>
                <a:uFillTx/>
                <a:latin typeface="Meiryo" charset="-128"/>
                <a:ea typeface="Meiryo" charset="-128"/>
                <a:cs typeface="Meiryo" charset="-128"/>
              </a:rPr>
              <a:t>次</a:t>
            </a:r>
            <a:r>
              <a:rPr kumimoji="0" lang="ja-JP" altLang="en-US"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利用も</a:t>
            </a:r>
            <a:r>
              <a:rPr kumimoji="0" lang="en-US" altLang="ja-JP" sz="1400" b="1" i="0" u="none" strike="noStrike" kern="1200" cap="none" spc="0" normalizeH="0" baseline="0" noProof="0" dirty="0">
                <a:ln w="3175">
                  <a:noFill/>
                  <a:prstDash val="solid"/>
                </a:ln>
                <a:solidFill>
                  <a:srgbClr val="FF0000"/>
                </a:solidFill>
                <a:effectLst/>
                <a:uLnTx/>
                <a:uFillTx/>
                <a:latin typeface="Meiryo" charset="-128"/>
                <a:ea typeface="Meiryo" charset="-128"/>
                <a:cs typeface="Meiryo" charset="-128"/>
              </a:rPr>
              <a:t>OK</a:t>
            </a:r>
            <a:endParaRPr kumimoji="0" lang="ja-JP" altLang="en-US" sz="1400" b="1" i="0" u="none" strike="noStrike" kern="1200" cap="none" spc="0" normalizeH="0" baseline="0" noProof="0" dirty="0">
              <a:ln w="3175">
                <a:noFill/>
                <a:prstDash val="solid"/>
              </a:ln>
              <a:solidFill>
                <a:srgbClr val="FF0000"/>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6" name="角丸四角形 204">
            <a:extLst>
              <a:ext uri="{FF2B5EF4-FFF2-40B4-BE49-F238E27FC236}">
                <a16:creationId xmlns:a16="http://schemas.microsoft.com/office/drawing/2014/main" id="{954693FD-3F25-56A2-A957-F5AA4692A6B3}"/>
              </a:ext>
            </a:extLst>
          </p:cNvPr>
          <p:cNvSpPr/>
          <p:nvPr/>
        </p:nvSpPr>
        <p:spPr>
          <a:xfrm>
            <a:off x="800919" y="7525921"/>
            <a:ext cx="5137685" cy="2488161"/>
          </a:xfrm>
          <a:prstGeom prst="roundRect">
            <a:avLst>
              <a:gd name="adj" fmla="val 2989"/>
            </a:avLst>
          </a:prstGeom>
          <a:solidFill>
            <a:srgbClr val="E6D4E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8" name="台形 7">
            <a:extLst>
              <a:ext uri="{FF2B5EF4-FFF2-40B4-BE49-F238E27FC236}">
                <a16:creationId xmlns:a16="http://schemas.microsoft.com/office/drawing/2014/main" id="{20BF2E0C-8BE6-5949-F769-B649FECB9B25}"/>
              </a:ext>
            </a:extLst>
          </p:cNvPr>
          <p:cNvSpPr/>
          <p:nvPr/>
        </p:nvSpPr>
        <p:spPr>
          <a:xfrm rot="10800000">
            <a:off x="2638519" y="7546555"/>
            <a:ext cx="1513576"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台形 8">
            <a:extLst>
              <a:ext uri="{FF2B5EF4-FFF2-40B4-BE49-F238E27FC236}">
                <a16:creationId xmlns:a16="http://schemas.microsoft.com/office/drawing/2014/main" id="{3CB89915-7508-3813-DBCE-812C9FB39C1F}"/>
              </a:ext>
            </a:extLst>
          </p:cNvPr>
          <p:cNvSpPr/>
          <p:nvPr/>
        </p:nvSpPr>
        <p:spPr>
          <a:xfrm rot="10800000">
            <a:off x="4343332" y="7546555"/>
            <a:ext cx="1513576"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9EE0658-B28B-A5CA-BA2C-2218E91CDC78}"/>
              </a:ext>
            </a:extLst>
          </p:cNvPr>
          <p:cNvSpPr txBox="1"/>
          <p:nvPr/>
        </p:nvSpPr>
        <p:spPr>
          <a:xfrm>
            <a:off x="2892422" y="7538358"/>
            <a:ext cx="954107" cy="415498"/>
          </a:xfrm>
          <a:prstGeom prst="rect">
            <a:avLst/>
          </a:prstGeom>
          <a:noFill/>
        </p:spPr>
        <p:txBody>
          <a:bodyPr wrap="none" rtlCol="0">
            <a:spAutoFit/>
          </a:bodyPr>
          <a:lstStyle/>
          <a:p>
            <a:r>
              <a:rPr kumimoji="1" lang="ja-JP" altLang="en-US" sz="2100" b="1" kern="0" spc="-100">
                <a:solidFill>
                  <a:schemeClr val="bg1"/>
                </a:solidFill>
                <a:latin typeface="Meiryo" panose="020B0604030504040204" pitchFamily="34" charset="-128"/>
                <a:ea typeface="Meiryo" panose="020B0604030504040204" pitchFamily="34" charset="-128"/>
              </a:rPr>
              <a:t>スマホ</a:t>
            </a:r>
            <a:endParaRPr kumimoji="1" lang="ja-JP" altLang="en-US" sz="2100" b="1" kern="0" spc="-100"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F1B2A88-F03F-004F-8C88-1456DD0FAA63}"/>
              </a:ext>
            </a:extLst>
          </p:cNvPr>
          <p:cNvSpPr txBox="1"/>
          <p:nvPr/>
        </p:nvSpPr>
        <p:spPr>
          <a:xfrm>
            <a:off x="4399924" y="7566830"/>
            <a:ext cx="13869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a:t>
            </a:r>
            <a:r>
              <a:rPr kumimoji="1" lang="ja-JP" altLang="en-US" b="1" spc="-100">
                <a:solidFill>
                  <a:schemeClr val="bg1"/>
                </a:solidFill>
                <a:latin typeface="Meiryo" panose="020B0604030504040204" pitchFamily="34" charset="-128"/>
                <a:ea typeface="Meiryo" panose="020B0604030504040204" pitchFamily="34" charset="-128"/>
              </a:rPr>
              <a:t>スマホ</a:t>
            </a:r>
            <a:endParaRPr kumimoji="1" lang="ja-JP" altLang="en-US" b="1" spc="-100" dirty="0">
              <a:solidFill>
                <a:schemeClr val="bg1"/>
              </a:solidFill>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6012DA3A-6462-B9F2-83A5-E84D7FE34A2B}"/>
              </a:ext>
            </a:extLst>
          </p:cNvPr>
          <p:cNvPicPr>
            <a:picLocks noChangeAspect="1"/>
          </p:cNvPicPr>
          <p:nvPr/>
        </p:nvPicPr>
        <p:blipFill>
          <a:blip r:embed="rId8"/>
          <a:srcRect/>
          <a:stretch/>
        </p:blipFill>
        <p:spPr>
          <a:xfrm>
            <a:off x="1265411" y="7960770"/>
            <a:ext cx="852663" cy="537393"/>
          </a:xfrm>
          <a:prstGeom prst="rect">
            <a:avLst/>
          </a:prstGeom>
        </p:spPr>
      </p:pic>
      <p:pic>
        <p:nvPicPr>
          <p:cNvPr id="13" name="図 12">
            <a:extLst>
              <a:ext uri="{FF2B5EF4-FFF2-40B4-BE49-F238E27FC236}">
                <a16:creationId xmlns:a16="http://schemas.microsoft.com/office/drawing/2014/main" id="{E29E341A-4FD3-D23E-6765-6D6F53C2B64B}"/>
              </a:ext>
            </a:extLst>
          </p:cNvPr>
          <p:cNvPicPr>
            <a:picLocks noChangeAspect="1"/>
          </p:cNvPicPr>
          <p:nvPr/>
        </p:nvPicPr>
        <p:blipFill>
          <a:blip r:embed="rId9"/>
          <a:srcRect/>
          <a:stretch/>
        </p:blipFill>
        <p:spPr>
          <a:xfrm>
            <a:off x="3276879" y="7960770"/>
            <a:ext cx="265485" cy="523697"/>
          </a:xfrm>
          <a:prstGeom prst="rect">
            <a:avLst/>
          </a:prstGeom>
        </p:spPr>
      </p:pic>
      <p:cxnSp>
        <p:nvCxnSpPr>
          <p:cNvPr id="14" name="直線コネクタ 13">
            <a:extLst>
              <a:ext uri="{FF2B5EF4-FFF2-40B4-BE49-F238E27FC236}">
                <a16:creationId xmlns:a16="http://schemas.microsoft.com/office/drawing/2014/main" id="{568FAFA5-9A78-27A9-2289-02E21208EC3D}"/>
              </a:ext>
            </a:extLst>
          </p:cNvPr>
          <p:cNvCxnSpPr>
            <a:cxnSpLocks/>
          </p:cNvCxnSpPr>
          <p:nvPr/>
        </p:nvCxnSpPr>
        <p:spPr>
          <a:xfrm>
            <a:off x="4389437" y="9044597"/>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5356A2F-244A-A342-2EFE-495C9F9D3690}"/>
              </a:ext>
            </a:extLst>
          </p:cNvPr>
          <p:cNvCxnSpPr>
            <a:cxnSpLocks/>
          </p:cNvCxnSpPr>
          <p:nvPr/>
        </p:nvCxnSpPr>
        <p:spPr>
          <a:xfrm>
            <a:off x="4389437" y="953837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5F3597B8-7D77-73FC-35BB-6B544D3E5FFB}"/>
              </a:ext>
            </a:extLst>
          </p:cNvPr>
          <p:cNvPicPr>
            <a:picLocks noChangeAspect="1"/>
          </p:cNvPicPr>
          <p:nvPr/>
        </p:nvPicPr>
        <p:blipFill>
          <a:blip r:embed="rId10"/>
          <a:srcRect/>
          <a:stretch/>
        </p:blipFill>
        <p:spPr>
          <a:xfrm>
            <a:off x="4552221" y="7960770"/>
            <a:ext cx="1030790" cy="530291"/>
          </a:xfrm>
          <a:prstGeom prst="rect">
            <a:avLst/>
          </a:prstGeom>
        </p:spPr>
      </p:pic>
      <p:grpSp>
        <p:nvGrpSpPr>
          <p:cNvPr id="17" name="グループ化 16">
            <a:extLst>
              <a:ext uri="{FF2B5EF4-FFF2-40B4-BE49-F238E27FC236}">
                <a16:creationId xmlns:a16="http://schemas.microsoft.com/office/drawing/2014/main" id="{45853EA5-A520-5E54-C780-300D3832DAF6}"/>
              </a:ext>
            </a:extLst>
          </p:cNvPr>
          <p:cNvGrpSpPr/>
          <p:nvPr/>
        </p:nvGrpSpPr>
        <p:grpSpPr>
          <a:xfrm>
            <a:off x="-55284" y="8597219"/>
            <a:ext cx="1116000" cy="906485"/>
            <a:chOff x="947050" y="4376581"/>
            <a:chExt cx="1116000" cy="1072372"/>
          </a:xfrm>
        </p:grpSpPr>
        <p:sp>
          <p:nvSpPr>
            <p:cNvPr id="18" name="ホームベース 136">
              <a:extLst>
                <a:ext uri="{FF2B5EF4-FFF2-40B4-BE49-F238E27FC236}">
                  <a16:creationId xmlns:a16="http://schemas.microsoft.com/office/drawing/2014/main" id="{1AFF80A5-B8EC-E1BE-8C34-22C1E829AFCB}"/>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9" name="ホームベース 141">
              <a:extLst>
                <a:ext uri="{FF2B5EF4-FFF2-40B4-BE49-F238E27FC236}">
                  <a16:creationId xmlns:a16="http://schemas.microsoft.com/office/drawing/2014/main" id="{2B5B09B9-3608-F791-6BE9-AEE270C46215}"/>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20" name="片側の 2 つの角を丸めた四角形 131">
            <a:extLst>
              <a:ext uri="{FF2B5EF4-FFF2-40B4-BE49-F238E27FC236}">
                <a16:creationId xmlns:a16="http://schemas.microsoft.com/office/drawing/2014/main" id="{5DFCD5E5-905F-49D4-14CF-C12BC554770A}"/>
              </a:ext>
            </a:extLst>
          </p:cNvPr>
          <p:cNvSpPr/>
          <p:nvPr/>
        </p:nvSpPr>
        <p:spPr>
          <a:xfrm rot="16200000">
            <a:off x="-488425" y="8943114"/>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ホームベース 142">
            <a:extLst>
              <a:ext uri="{FF2B5EF4-FFF2-40B4-BE49-F238E27FC236}">
                <a16:creationId xmlns:a16="http://schemas.microsoft.com/office/drawing/2014/main" id="{4055DC67-D714-2F5C-192D-66CA26CC085C}"/>
              </a:ext>
            </a:extLst>
          </p:cNvPr>
          <p:cNvSpPr/>
          <p:nvPr/>
        </p:nvSpPr>
        <p:spPr>
          <a:xfrm>
            <a:off x="-55284" y="9607049"/>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3" name="片側の 2 つの角を丸めた四角形 123">
            <a:extLst>
              <a:ext uri="{FF2B5EF4-FFF2-40B4-BE49-F238E27FC236}">
                <a16:creationId xmlns:a16="http://schemas.microsoft.com/office/drawing/2014/main" id="{647B2EAC-F778-3599-7569-D7BD7B393442}"/>
              </a:ext>
            </a:extLst>
          </p:cNvPr>
          <p:cNvSpPr/>
          <p:nvPr/>
        </p:nvSpPr>
        <p:spPr>
          <a:xfrm rot="16200000">
            <a:off x="-178341" y="9655610"/>
            <a:ext cx="319056"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D769BC3A-E05A-4CCD-B6D4-CEB2A7F3FBF2}"/>
              </a:ext>
            </a:extLst>
          </p:cNvPr>
          <p:cNvSpPr txBox="1"/>
          <p:nvPr/>
        </p:nvSpPr>
        <p:spPr>
          <a:xfrm>
            <a:off x="-92737" y="9664824"/>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25" name="テキスト ボックス 24">
            <a:extLst>
              <a:ext uri="{FF2B5EF4-FFF2-40B4-BE49-F238E27FC236}">
                <a16:creationId xmlns:a16="http://schemas.microsoft.com/office/drawing/2014/main" id="{D2D9A045-34AC-7C5F-43E5-F38AE5724B02}"/>
              </a:ext>
            </a:extLst>
          </p:cNvPr>
          <p:cNvSpPr txBox="1"/>
          <p:nvPr/>
        </p:nvSpPr>
        <p:spPr>
          <a:xfrm>
            <a:off x="53254" y="8583042"/>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26" name="円/楕円 162">
            <a:extLst>
              <a:ext uri="{FF2B5EF4-FFF2-40B4-BE49-F238E27FC236}">
                <a16:creationId xmlns:a16="http://schemas.microsoft.com/office/drawing/2014/main" id="{09D16B63-5FFC-7B3C-72B8-7A8CE70A4317}"/>
              </a:ext>
            </a:extLst>
          </p:cNvPr>
          <p:cNvSpPr>
            <a:spLocks noChangeAspect="1"/>
          </p:cNvSpPr>
          <p:nvPr/>
        </p:nvSpPr>
        <p:spPr>
          <a:xfrm>
            <a:off x="380099" y="8946797"/>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6E708DEE-93DF-FEBE-3B35-451822111715}"/>
              </a:ext>
            </a:extLst>
          </p:cNvPr>
          <p:cNvSpPr txBox="1"/>
          <p:nvPr/>
        </p:nvSpPr>
        <p:spPr>
          <a:xfrm>
            <a:off x="50862" y="9106900"/>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6F4A644C-2FB8-2849-E095-8B9FD239B6B1}"/>
              </a:ext>
            </a:extLst>
          </p:cNvPr>
          <p:cNvSpPr txBox="1"/>
          <p:nvPr/>
        </p:nvSpPr>
        <p:spPr>
          <a:xfrm>
            <a:off x="-181681" y="8605821"/>
            <a:ext cx="307777" cy="900246"/>
          </a:xfrm>
          <a:prstGeom prst="rect">
            <a:avLst/>
          </a:prstGeom>
          <a:noFill/>
        </p:spPr>
        <p:txBody>
          <a:bodyPr vert="eaVert" wrap="none" rtlCol="0">
            <a:spAutoFit/>
          </a:bodyPr>
          <a:lstStyle/>
          <a:p>
            <a:r>
              <a:rPr lang="ja-JP" altLang="en-US" sz="800" b="1" dirty="0">
                <a:solidFill>
                  <a:schemeClr val="bg1"/>
                </a:solidFill>
                <a:latin typeface="メイリオ" pitchFamily="50" charset="-128"/>
                <a:ea typeface="メイリオ" pitchFamily="50" charset="-128"/>
                <a:cs typeface="メイリオ" pitchFamily="50" charset="-128"/>
              </a:rPr>
              <a:t>掲載エリア</a:t>
            </a:r>
            <a:r>
              <a:rPr lang="ja-JP" altLang="en-US" sz="700" b="1" dirty="0">
                <a:solidFill>
                  <a:schemeClr val="bg1"/>
                </a:solidFill>
                <a:latin typeface="メイリオ" pitchFamily="50" charset="-128"/>
                <a:ea typeface="メイリオ" pitchFamily="50" charset="-128"/>
                <a:cs typeface="メイリオ" pitchFamily="50" charset="-128"/>
              </a:rPr>
              <a:t>を</a:t>
            </a:r>
            <a:r>
              <a:rPr lang="ja-JP" altLang="en-US" sz="800" b="1" dirty="0">
                <a:solidFill>
                  <a:schemeClr val="bg1"/>
                </a:solidFill>
                <a:latin typeface="メイリオ" pitchFamily="50" charset="-128"/>
                <a:ea typeface="メイリオ" pitchFamily="50" charset="-128"/>
                <a:cs typeface="メイリオ" pitchFamily="50" charset="-128"/>
              </a:rPr>
              <a:t>指定</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29" name="ホームベース 142">
            <a:extLst>
              <a:ext uri="{FF2B5EF4-FFF2-40B4-BE49-F238E27FC236}">
                <a16:creationId xmlns:a16="http://schemas.microsoft.com/office/drawing/2014/main" id="{AD848E99-0889-3294-9E2C-148E77DA4A7D}"/>
              </a:ext>
            </a:extLst>
          </p:cNvPr>
          <p:cNvSpPr/>
          <p:nvPr/>
        </p:nvSpPr>
        <p:spPr>
          <a:xfrm>
            <a:off x="-62669" y="8134897"/>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30" name="片側の 2 つの角を丸めた四角形 123">
            <a:extLst>
              <a:ext uri="{FF2B5EF4-FFF2-40B4-BE49-F238E27FC236}">
                <a16:creationId xmlns:a16="http://schemas.microsoft.com/office/drawing/2014/main" id="{8CCF1063-1067-6225-66E1-039A55A5A006}"/>
              </a:ext>
            </a:extLst>
          </p:cNvPr>
          <p:cNvSpPr/>
          <p:nvPr/>
        </p:nvSpPr>
        <p:spPr>
          <a:xfrm rot="16200000">
            <a:off x="-177940" y="8175536"/>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2B5DEE3-E642-C680-4E46-B77213ED2C0F}"/>
              </a:ext>
            </a:extLst>
          </p:cNvPr>
          <p:cNvSpPr txBox="1"/>
          <p:nvPr/>
        </p:nvSpPr>
        <p:spPr>
          <a:xfrm>
            <a:off x="-100122" y="8176537"/>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cxnSp>
        <p:nvCxnSpPr>
          <p:cNvPr id="32" name="直線コネクタ 31">
            <a:extLst>
              <a:ext uri="{FF2B5EF4-FFF2-40B4-BE49-F238E27FC236}">
                <a16:creationId xmlns:a16="http://schemas.microsoft.com/office/drawing/2014/main" id="{FA8D6CF1-531D-5AC5-8AB4-4FD2E0894B0A}"/>
              </a:ext>
            </a:extLst>
          </p:cNvPr>
          <p:cNvCxnSpPr>
            <a:cxnSpLocks/>
          </p:cNvCxnSpPr>
          <p:nvPr/>
        </p:nvCxnSpPr>
        <p:spPr>
          <a:xfrm>
            <a:off x="4407437" y="854270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3" name="台形 32">
            <a:extLst>
              <a:ext uri="{FF2B5EF4-FFF2-40B4-BE49-F238E27FC236}">
                <a16:creationId xmlns:a16="http://schemas.microsoft.com/office/drawing/2014/main" id="{385046F7-F198-D252-1480-EE1B4C117312}"/>
              </a:ext>
            </a:extLst>
          </p:cNvPr>
          <p:cNvSpPr/>
          <p:nvPr/>
        </p:nvSpPr>
        <p:spPr>
          <a:xfrm rot="10800000">
            <a:off x="910458" y="7546555"/>
            <a:ext cx="1513576"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FD25044C-AEFF-5D4F-EC49-DE92DC7B9FAC}"/>
              </a:ext>
            </a:extLst>
          </p:cNvPr>
          <p:cNvCxnSpPr>
            <a:cxnSpLocks/>
          </p:cNvCxnSpPr>
          <p:nvPr/>
        </p:nvCxnSpPr>
        <p:spPr>
          <a:xfrm>
            <a:off x="4242376" y="7524010"/>
            <a:ext cx="0" cy="252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81C46D69-DE8E-16A7-9735-28580AC9B199}"/>
              </a:ext>
            </a:extLst>
          </p:cNvPr>
          <p:cNvCxnSpPr>
            <a:cxnSpLocks/>
          </p:cNvCxnSpPr>
          <p:nvPr/>
        </p:nvCxnSpPr>
        <p:spPr>
          <a:xfrm>
            <a:off x="2542729" y="7502985"/>
            <a:ext cx="0" cy="2520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72FB01BC-2217-61AC-E06C-591630AF82D0}"/>
              </a:ext>
            </a:extLst>
          </p:cNvPr>
          <p:cNvSpPr txBox="1"/>
          <p:nvPr/>
        </p:nvSpPr>
        <p:spPr>
          <a:xfrm>
            <a:off x="1348409" y="7525922"/>
            <a:ext cx="607859" cy="461665"/>
          </a:xfrm>
          <a:prstGeom prst="rect">
            <a:avLst/>
          </a:prstGeom>
          <a:noFill/>
        </p:spPr>
        <p:txBody>
          <a:bodyPr wrap="none" rtlCol="0">
            <a:spAutoFit/>
          </a:bodyPr>
          <a:lstStyle/>
          <a:p>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cxnSp>
        <p:nvCxnSpPr>
          <p:cNvPr id="37" name="直線コネクタ 36">
            <a:extLst>
              <a:ext uri="{FF2B5EF4-FFF2-40B4-BE49-F238E27FC236}">
                <a16:creationId xmlns:a16="http://schemas.microsoft.com/office/drawing/2014/main" id="{83754B5A-8931-371B-9F93-82D342A35FA5}"/>
              </a:ext>
            </a:extLst>
          </p:cNvPr>
          <p:cNvCxnSpPr>
            <a:cxnSpLocks/>
          </p:cNvCxnSpPr>
          <p:nvPr/>
        </p:nvCxnSpPr>
        <p:spPr>
          <a:xfrm>
            <a:off x="2722002" y="9044597"/>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8F55425-123E-A654-9463-D4CA7D45438F}"/>
              </a:ext>
            </a:extLst>
          </p:cNvPr>
          <p:cNvCxnSpPr>
            <a:cxnSpLocks/>
          </p:cNvCxnSpPr>
          <p:nvPr/>
        </p:nvCxnSpPr>
        <p:spPr>
          <a:xfrm>
            <a:off x="2722002" y="953837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0403BEDB-E677-9092-F92A-81953E16111E}"/>
              </a:ext>
            </a:extLst>
          </p:cNvPr>
          <p:cNvCxnSpPr>
            <a:cxnSpLocks/>
          </p:cNvCxnSpPr>
          <p:nvPr/>
        </p:nvCxnSpPr>
        <p:spPr>
          <a:xfrm>
            <a:off x="2740002" y="854270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4DFD9FD-6761-1B60-CB0C-A676B95DCAD9}"/>
              </a:ext>
            </a:extLst>
          </p:cNvPr>
          <p:cNvCxnSpPr>
            <a:cxnSpLocks/>
          </p:cNvCxnSpPr>
          <p:nvPr/>
        </p:nvCxnSpPr>
        <p:spPr>
          <a:xfrm>
            <a:off x="991814" y="9044597"/>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7EA1734-FAC1-447A-948F-DC336A2CDAF6}"/>
              </a:ext>
            </a:extLst>
          </p:cNvPr>
          <p:cNvCxnSpPr>
            <a:cxnSpLocks/>
          </p:cNvCxnSpPr>
          <p:nvPr/>
        </p:nvCxnSpPr>
        <p:spPr>
          <a:xfrm>
            <a:off x="991814" y="9538375"/>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E945E7C-1FCA-871D-AF52-0669DF6DBC50}"/>
              </a:ext>
            </a:extLst>
          </p:cNvPr>
          <p:cNvCxnSpPr>
            <a:cxnSpLocks/>
          </p:cNvCxnSpPr>
          <p:nvPr/>
        </p:nvCxnSpPr>
        <p:spPr>
          <a:xfrm>
            <a:off x="1009814" y="8542708"/>
            <a:ext cx="1368000"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3" name="円/楕円 279">
            <a:extLst>
              <a:ext uri="{FF2B5EF4-FFF2-40B4-BE49-F238E27FC236}">
                <a16:creationId xmlns:a16="http://schemas.microsoft.com/office/drawing/2014/main" id="{944091EB-A71A-3DFA-7E03-16B2F01A9337}"/>
              </a:ext>
            </a:extLst>
          </p:cNvPr>
          <p:cNvSpPr>
            <a:spLocks noChangeAspect="1"/>
          </p:cNvSpPr>
          <p:nvPr/>
        </p:nvSpPr>
        <p:spPr>
          <a:xfrm>
            <a:off x="1606647" y="8950453"/>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4" name="円/楕円 280">
            <a:extLst>
              <a:ext uri="{FF2B5EF4-FFF2-40B4-BE49-F238E27FC236}">
                <a16:creationId xmlns:a16="http://schemas.microsoft.com/office/drawing/2014/main" id="{0B771C47-CE92-3F9D-79B2-A1AEBF6DCA87}"/>
              </a:ext>
            </a:extLst>
          </p:cNvPr>
          <p:cNvSpPr>
            <a:spLocks noChangeAspect="1"/>
          </p:cNvSpPr>
          <p:nvPr/>
        </p:nvSpPr>
        <p:spPr>
          <a:xfrm>
            <a:off x="3303985" y="8950453"/>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5" name="円/楕円 281">
            <a:extLst>
              <a:ext uri="{FF2B5EF4-FFF2-40B4-BE49-F238E27FC236}">
                <a16:creationId xmlns:a16="http://schemas.microsoft.com/office/drawing/2014/main" id="{DDC32DC3-D041-A894-5497-4B265F919DDD}"/>
              </a:ext>
            </a:extLst>
          </p:cNvPr>
          <p:cNvSpPr>
            <a:spLocks noChangeAspect="1"/>
          </p:cNvSpPr>
          <p:nvPr/>
        </p:nvSpPr>
        <p:spPr>
          <a:xfrm>
            <a:off x="4982295" y="8950453"/>
            <a:ext cx="198000"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46" name="Text Box 11">
            <a:extLst>
              <a:ext uri="{FF2B5EF4-FFF2-40B4-BE49-F238E27FC236}">
                <a16:creationId xmlns:a16="http://schemas.microsoft.com/office/drawing/2014/main" id="{1F6E303F-974A-9D3E-842D-D1ED1CA3BC3B}"/>
              </a:ext>
            </a:extLst>
          </p:cNvPr>
          <p:cNvSpPr txBox="1">
            <a:spLocks noChangeArrowheads="1"/>
          </p:cNvSpPr>
          <p:nvPr/>
        </p:nvSpPr>
        <p:spPr bwMode="auto">
          <a:xfrm>
            <a:off x="1620235" y="9601020"/>
            <a:ext cx="3531017" cy="265457"/>
          </a:xfrm>
          <a:prstGeom prst="rect">
            <a:avLst/>
          </a:prstGeom>
          <a:noFill/>
          <a:ln w="28575">
            <a:noFill/>
            <a:miter lim="800000"/>
            <a:headEnd/>
            <a:tailEnd type="none" w="med" len="sm"/>
          </a:ln>
          <a:effectLst/>
        </p:spPr>
        <p:txBody>
          <a:bodyPr wrap="square" lIns="0" tIns="0" rIns="0" bIns="0">
            <a:spAutoFit/>
          </a:bodyPr>
          <a:lstStyle/>
          <a:p>
            <a:pPr algn="ctr" defTabSz="913972">
              <a:lnSpc>
                <a:spcPct val="120000"/>
              </a:lnSpc>
            </a:pPr>
            <a:r>
              <a:rPr lang="ja-JP" altLang="en-US" sz="1500" b="1" spc="100" dirty="0">
                <a:effectLst>
                  <a:glow rad="228600">
                    <a:srgbClr val="E6D4E3"/>
                  </a:glow>
                </a:effectLst>
                <a:latin typeface="メイリオ" pitchFamily="50" charset="-128"/>
                <a:ea typeface="メイリオ" pitchFamily="50" charset="-128"/>
                <a:cs typeface="メイリオ" pitchFamily="50" charset="-128"/>
              </a:rPr>
              <a:t>平日開始の</a:t>
            </a:r>
            <a:r>
              <a:rPr lang="en-US" altLang="ja-JP" sz="1500" b="1" spc="100" dirty="0">
                <a:effectLst>
                  <a:glow rad="228600">
                    <a:srgbClr val="E6D4E3"/>
                  </a:glow>
                </a:effectLst>
                <a:latin typeface="メイリオ" pitchFamily="50" charset="-128"/>
                <a:ea typeface="メイリオ" pitchFamily="50" charset="-128"/>
                <a:cs typeface="メイリオ" pitchFamily="50" charset="-128"/>
              </a:rPr>
              <a:t>5</a:t>
            </a:r>
            <a:r>
              <a:rPr lang="ja-JP" altLang="en-US" sz="1500" b="1" spc="100" dirty="0">
                <a:effectLst>
                  <a:glow rad="228600">
                    <a:srgbClr val="E6D4E3"/>
                  </a:glow>
                </a:effectLst>
                <a:latin typeface="メイリオ" pitchFamily="50" charset="-128"/>
                <a:ea typeface="メイリオ" pitchFamily="50" charset="-128"/>
                <a:cs typeface="メイリオ" pitchFamily="50" charset="-128"/>
              </a:rPr>
              <a:t>日</a:t>
            </a:r>
            <a:r>
              <a:rPr lang="en-US" altLang="ja-JP" sz="1500" b="1" spc="100" dirty="0">
                <a:effectLst>
                  <a:glow rad="228600">
                    <a:srgbClr val="E6D4E3"/>
                  </a:glow>
                </a:effectLst>
                <a:latin typeface="メイリオ" pitchFamily="50" charset="-128"/>
                <a:ea typeface="メイリオ" pitchFamily="50" charset="-128"/>
                <a:cs typeface="メイリオ" pitchFamily="50" charset="-128"/>
              </a:rPr>
              <a:t>〜</a:t>
            </a:r>
            <a:r>
              <a:rPr lang="en-US" altLang="ja-JP" sz="1500" b="1" spc="100" dirty="0">
                <a:ln w="0">
                  <a:noFill/>
                </a:ln>
                <a:solidFill>
                  <a:srgbClr val="FF0000"/>
                </a:solidFill>
                <a:effectLst>
                  <a:glow rad="228600">
                    <a:srgbClr val="E6D4E3"/>
                  </a:glow>
                </a:effectLst>
                <a:latin typeface="メイリオ" pitchFamily="50" charset="-128"/>
                <a:ea typeface="メイリオ" pitchFamily="50" charset="-128"/>
                <a:cs typeface="メイリオ" pitchFamily="50" charset="-128"/>
              </a:rPr>
              <a:t>1</a:t>
            </a:r>
            <a:r>
              <a:rPr lang="ja-JP" altLang="en-US" sz="1500" b="1" spc="100" dirty="0">
                <a:ln w="0">
                  <a:noFill/>
                </a:ln>
                <a:solidFill>
                  <a:srgbClr val="FF0000"/>
                </a:solidFill>
                <a:effectLst>
                  <a:glow rad="228600">
                    <a:srgbClr val="E6D4E3"/>
                  </a:glow>
                </a:effectLst>
                <a:latin typeface="メイリオ" pitchFamily="50" charset="-128"/>
                <a:ea typeface="メイリオ" pitchFamily="50" charset="-128"/>
                <a:cs typeface="メイリオ" pitchFamily="50" charset="-128"/>
              </a:rPr>
              <a:t>ヶ月間</a:t>
            </a:r>
            <a:r>
              <a:rPr lang="ja-JP" altLang="en-US" sz="1500" b="1" spc="100" dirty="0">
                <a:effectLst>
                  <a:glow rad="228600">
                    <a:srgbClr val="E6D4E3"/>
                  </a:glow>
                </a:effectLst>
                <a:latin typeface="メイリオ" pitchFamily="50" charset="-128"/>
                <a:ea typeface="メイリオ" pitchFamily="50" charset="-128"/>
                <a:cs typeface="メイリオ" pitchFamily="50" charset="-128"/>
              </a:rPr>
              <a:t>で自由設定　</a:t>
            </a:r>
            <a:endParaRPr lang="en-US" altLang="ja-JP" sz="1500" spc="100" dirty="0">
              <a:effectLst>
                <a:glow rad="228600">
                  <a:srgbClr val="E6D4E3"/>
                </a:glow>
              </a:effectLst>
              <a:latin typeface="メイリオ" pitchFamily="50" charset="-128"/>
              <a:ea typeface="メイリオ" pitchFamily="50" charset="-128"/>
              <a:cs typeface="メイリオ" pitchFamily="50" charset="-128"/>
            </a:endParaRPr>
          </a:p>
        </p:txBody>
      </p:sp>
      <p:sp>
        <p:nvSpPr>
          <p:cNvPr id="49" name="正方形/長方形 48">
            <a:extLst>
              <a:ext uri="{FF2B5EF4-FFF2-40B4-BE49-F238E27FC236}">
                <a16:creationId xmlns:a16="http://schemas.microsoft.com/office/drawing/2014/main" id="{5BE47995-A581-3B3F-9C24-101753E8F95D}"/>
              </a:ext>
            </a:extLst>
          </p:cNvPr>
          <p:cNvSpPr/>
          <p:nvPr/>
        </p:nvSpPr>
        <p:spPr>
          <a:xfrm>
            <a:off x="490498" y="8841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50" name="正方形/長方形 49">
            <a:extLst>
              <a:ext uri="{FF2B5EF4-FFF2-40B4-BE49-F238E27FC236}">
                <a16:creationId xmlns:a16="http://schemas.microsoft.com/office/drawing/2014/main" id="{EC991A54-5967-2D70-6659-EA750D91903C}"/>
              </a:ext>
            </a:extLst>
          </p:cNvPr>
          <p:cNvSpPr/>
          <p:nvPr/>
        </p:nvSpPr>
        <p:spPr>
          <a:xfrm>
            <a:off x="491606" y="9325126"/>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51" name="円/楕円 50">
            <a:extLst>
              <a:ext uri="{FF2B5EF4-FFF2-40B4-BE49-F238E27FC236}">
                <a16:creationId xmlns:a16="http://schemas.microsoft.com/office/drawing/2014/main" id="{E5332CDD-B7C2-8A89-BE97-16BE8AAC28C2}"/>
              </a:ext>
            </a:extLst>
          </p:cNvPr>
          <p:cNvSpPr>
            <a:spLocks noChangeAspect="1"/>
          </p:cNvSpPr>
          <p:nvPr/>
        </p:nvSpPr>
        <p:spPr>
          <a:xfrm>
            <a:off x="2315867" y="75193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endParaRPr>
          </a:p>
        </p:txBody>
      </p:sp>
      <p:sp>
        <p:nvSpPr>
          <p:cNvPr id="52" name="円/楕円 140">
            <a:extLst>
              <a:ext uri="{FF2B5EF4-FFF2-40B4-BE49-F238E27FC236}">
                <a16:creationId xmlns:a16="http://schemas.microsoft.com/office/drawing/2014/main" id="{26B6FA72-F1FB-8F79-B927-57677D3B4D69}"/>
              </a:ext>
            </a:extLst>
          </p:cNvPr>
          <p:cNvSpPr>
            <a:spLocks noChangeAspect="1"/>
          </p:cNvSpPr>
          <p:nvPr/>
        </p:nvSpPr>
        <p:spPr>
          <a:xfrm>
            <a:off x="4046858" y="751939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endParaRPr>
          </a:p>
        </p:txBody>
      </p:sp>
      <p:sp>
        <p:nvSpPr>
          <p:cNvPr id="54" name="Text Box 11">
            <a:extLst>
              <a:ext uri="{FF2B5EF4-FFF2-40B4-BE49-F238E27FC236}">
                <a16:creationId xmlns:a16="http://schemas.microsoft.com/office/drawing/2014/main" id="{5CBBFB5B-2E85-1360-AACE-0DDB8491041E}"/>
              </a:ext>
            </a:extLst>
          </p:cNvPr>
          <p:cNvSpPr txBox="1">
            <a:spLocks noChangeArrowheads="1"/>
          </p:cNvSpPr>
          <p:nvPr/>
        </p:nvSpPr>
        <p:spPr bwMode="auto">
          <a:xfrm>
            <a:off x="2314766" y="9848241"/>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5" name="テキスト ボックス 54">
            <a:extLst>
              <a:ext uri="{FF2B5EF4-FFF2-40B4-BE49-F238E27FC236}">
                <a16:creationId xmlns:a16="http://schemas.microsoft.com/office/drawing/2014/main" id="{ED20E288-0F40-93F3-5C2D-1B44E4ED5E52}"/>
              </a:ext>
            </a:extLst>
          </p:cNvPr>
          <p:cNvSpPr txBox="1"/>
          <p:nvPr/>
        </p:nvSpPr>
        <p:spPr>
          <a:xfrm>
            <a:off x="1151312" y="8618438"/>
            <a:ext cx="1389020"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56" name="テキスト ボックス 55">
            <a:extLst>
              <a:ext uri="{FF2B5EF4-FFF2-40B4-BE49-F238E27FC236}">
                <a16:creationId xmlns:a16="http://schemas.microsoft.com/office/drawing/2014/main" id="{2E92888D-1111-D60E-9A98-060251734CAF}"/>
              </a:ext>
            </a:extLst>
          </p:cNvPr>
          <p:cNvSpPr txBox="1"/>
          <p:nvPr/>
        </p:nvSpPr>
        <p:spPr>
          <a:xfrm>
            <a:off x="1151312" y="9159670"/>
            <a:ext cx="1389020"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57" name="テキスト ボックス 56">
            <a:extLst>
              <a:ext uri="{FF2B5EF4-FFF2-40B4-BE49-F238E27FC236}">
                <a16:creationId xmlns:a16="http://schemas.microsoft.com/office/drawing/2014/main" id="{A8E95385-4455-DDBB-3895-86FE9D196385}"/>
              </a:ext>
            </a:extLst>
          </p:cNvPr>
          <p:cNvSpPr txBox="1"/>
          <p:nvPr/>
        </p:nvSpPr>
        <p:spPr>
          <a:xfrm>
            <a:off x="2856257" y="8618438"/>
            <a:ext cx="1389020"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58" name="テキスト ボックス 57">
            <a:extLst>
              <a:ext uri="{FF2B5EF4-FFF2-40B4-BE49-F238E27FC236}">
                <a16:creationId xmlns:a16="http://schemas.microsoft.com/office/drawing/2014/main" id="{EB379977-9B46-C1B3-86BC-159A19044150}"/>
              </a:ext>
            </a:extLst>
          </p:cNvPr>
          <p:cNvSpPr txBox="1"/>
          <p:nvPr/>
        </p:nvSpPr>
        <p:spPr>
          <a:xfrm>
            <a:off x="2856257" y="9159670"/>
            <a:ext cx="1389020"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59" name="テキスト ボックス 58">
            <a:extLst>
              <a:ext uri="{FF2B5EF4-FFF2-40B4-BE49-F238E27FC236}">
                <a16:creationId xmlns:a16="http://schemas.microsoft.com/office/drawing/2014/main" id="{E618403C-30F0-7537-80BD-716E7BA0B193}"/>
              </a:ext>
            </a:extLst>
          </p:cNvPr>
          <p:cNvSpPr txBox="1"/>
          <p:nvPr/>
        </p:nvSpPr>
        <p:spPr>
          <a:xfrm>
            <a:off x="4522849" y="8618438"/>
            <a:ext cx="1389020"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60" name="テキスト ボックス 59">
            <a:extLst>
              <a:ext uri="{FF2B5EF4-FFF2-40B4-BE49-F238E27FC236}">
                <a16:creationId xmlns:a16="http://schemas.microsoft.com/office/drawing/2014/main" id="{F1A22ADA-2D92-7EE2-A52F-A05260221549}"/>
              </a:ext>
            </a:extLst>
          </p:cNvPr>
          <p:cNvSpPr txBox="1"/>
          <p:nvPr/>
        </p:nvSpPr>
        <p:spPr>
          <a:xfrm>
            <a:off x="4512659" y="9159670"/>
            <a:ext cx="1389020"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137" name="テキスト ボックス 136">
            <a:extLst>
              <a:ext uri="{FF2B5EF4-FFF2-40B4-BE49-F238E27FC236}">
                <a16:creationId xmlns:a16="http://schemas.microsoft.com/office/drawing/2014/main" id="{6AEC834E-99F0-FAF4-2464-8A0D43BE6792}"/>
              </a:ext>
            </a:extLst>
          </p:cNvPr>
          <p:cNvSpPr txBox="1"/>
          <p:nvPr/>
        </p:nvSpPr>
        <p:spPr>
          <a:xfrm>
            <a:off x="1045903" y="8618117"/>
            <a:ext cx="389850" cy="33855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保証</a:t>
            </a:r>
            <a:endParaRPr kumimoji="1" lang="en-US" altLang="ja-JP" sz="800" dirty="0">
              <a:latin typeface="Meiryo" panose="020B0604030504040204" pitchFamily="34" charset="-128"/>
              <a:ea typeface="Meiryo" panose="020B0604030504040204" pitchFamily="34" charset="-128"/>
            </a:endParaRPr>
          </a:p>
          <a:p>
            <a:r>
              <a:rPr kumimoji="1" lang="ja-JP" altLang="en-US" sz="800">
                <a:latin typeface="Meiryo" panose="020B0604030504040204" pitchFamily="34" charset="-128"/>
                <a:ea typeface="Meiryo" panose="020B0604030504040204" pitchFamily="34" charset="-128"/>
              </a:rPr>
              <a:t>回数</a:t>
            </a:r>
          </a:p>
        </p:txBody>
      </p:sp>
      <p:sp>
        <p:nvSpPr>
          <p:cNvPr id="138" name="テキスト ボックス 137">
            <a:extLst>
              <a:ext uri="{FF2B5EF4-FFF2-40B4-BE49-F238E27FC236}">
                <a16:creationId xmlns:a16="http://schemas.microsoft.com/office/drawing/2014/main" id="{CC892146-805E-64C9-0045-7C45457DB95C}"/>
              </a:ext>
            </a:extLst>
          </p:cNvPr>
          <p:cNvSpPr txBox="1"/>
          <p:nvPr/>
        </p:nvSpPr>
        <p:spPr>
          <a:xfrm>
            <a:off x="1045903" y="9159349"/>
            <a:ext cx="389850" cy="33855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保証</a:t>
            </a:r>
            <a:endParaRPr kumimoji="1" lang="en-US" altLang="ja-JP" sz="800" dirty="0">
              <a:latin typeface="Meiryo" panose="020B0604030504040204" pitchFamily="34" charset="-128"/>
              <a:ea typeface="Meiryo" panose="020B0604030504040204" pitchFamily="34" charset="-128"/>
            </a:endParaRPr>
          </a:p>
          <a:p>
            <a:r>
              <a:rPr kumimoji="1" lang="ja-JP" altLang="en-US" sz="800">
                <a:latin typeface="Meiryo" panose="020B0604030504040204" pitchFamily="34" charset="-128"/>
                <a:ea typeface="Meiryo" panose="020B0604030504040204" pitchFamily="34" charset="-128"/>
              </a:rPr>
              <a:t>回数</a:t>
            </a:r>
          </a:p>
        </p:txBody>
      </p:sp>
      <p:sp>
        <p:nvSpPr>
          <p:cNvPr id="139" name="テキスト ボックス 138">
            <a:extLst>
              <a:ext uri="{FF2B5EF4-FFF2-40B4-BE49-F238E27FC236}">
                <a16:creationId xmlns:a16="http://schemas.microsoft.com/office/drawing/2014/main" id="{49B1D055-9F7E-50AF-62A3-E9BD5C721001}"/>
              </a:ext>
            </a:extLst>
          </p:cNvPr>
          <p:cNvSpPr txBox="1"/>
          <p:nvPr/>
        </p:nvSpPr>
        <p:spPr>
          <a:xfrm>
            <a:off x="2753439" y="8618117"/>
            <a:ext cx="389850" cy="33855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保証</a:t>
            </a:r>
            <a:endParaRPr kumimoji="1" lang="en-US" altLang="ja-JP" sz="800" dirty="0">
              <a:latin typeface="Meiryo" panose="020B0604030504040204" pitchFamily="34" charset="-128"/>
              <a:ea typeface="Meiryo" panose="020B0604030504040204" pitchFamily="34" charset="-128"/>
            </a:endParaRPr>
          </a:p>
          <a:p>
            <a:r>
              <a:rPr kumimoji="1" lang="ja-JP" altLang="en-US" sz="800">
                <a:latin typeface="Meiryo" panose="020B0604030504040204" pitchFamily="34" charset="-128"/>
                <a:ea typeface="Meiryo" panose="020B0604030504040204" pitchFamily="34" charset="-128"/>
              </a:rPr>
              <a:t>回数</a:t>
            </a:r>
          </a:p>
        </p:txBody>
      </p:sp>
      <p:sp>
        <p:nvSpPr>
          <p:cNvPr id="140" name="テキスト ボックス 139">
            <a:extLst>
              <a:ext uri="{FF2B5EF4-FFF2-40B4-BE49-F238E27FC236}">
                <a16:creationId xmlns:a16="http://schemas.microsoft.com/office/drawing/2014/main" id="{A3DB9E07-01DD-1450-C5B2-12658A28795F}"/>
              </a:ext>
            </a:extLst>
          </p:cNvPr>
          <p:cNvSpPr txBox="1"/>
          <p:nvPr/>
        </p:nvSpPr>
        <p:spPr>
          <a:xfrm>
            <a:off x="2753439" y="9159349"/>
            <a:ext cx="389850" cy="33855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保証</a:t>
            </a:r>
            <a:endParaRPr kumimoji="1" lang="en-US" altLang="ja-JP" sz="800" dirty="0">
              <a:latin typeface="Meiryo" panose="020B0604030504040204" pitchFamily="34" charset="-128"/>
              <a:ea typeface="Meiryo" panose="020B0604030504040204" pitchFamily="34" charset="-128"/>
            </a:endParaRPr>
          </a:p>
          <a:p>
            <a:r>
              <a:rPr kumimoji="1" lang="ja-JP" altLang="en-US" sz="800">
                <a:latin typeface="Meiryo" panose="020B0604030504040204" pitchFamily="34" charset="-128"/>
                <a:ea typeface="Meiryo" panose="020B0604030504040204" pitchFamily="34" charset="-128"/>
              </a:rPr>
              <a:t>回数</a:t>
            </a:r>
          </a:p>
        </p:txBody>
      </p:sp>
      <p:sp>
        <p:nvSpPr>
          <p:cNvPr id="141" name="テキスト ボックス 140">
            <a:extLst>
              <a:ext uri="{FF2B5EF4-FFF2-40B4-BE49-F238E27FC236}">
                <a16:creationId xmlns:a16="http://schemas.microsoft.com/office/drawing/2014/main" id="{31FC5D1E-4F4C-309F-C3D4-C903B175D3BE}"/>
              </a:ext>
            </a:extLst>
          </p:cNvPr>
          <p:cNvSpPr txBox="1"/>
          <p:nvPr/>
        </p:nvSpPr>
        <p:spPr>
          <a:xfrm>
            <a:off x="4412278" y="8618117"/>
            <a:ext cx="389850" cy="33855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保証</a:t>
            </a:r>
            <a:endParaRPr kumimoji="1" lang="en-US" altLang="ja-JP" sz="800" dirty="0">
              <a:latin typeface="Meiryo" panose="020B0604030504040204" pitchFamily="34" charset="-128"/>
              <a:ea typeface="Meiryo" panose="020B0604030504040204" pitchFamily="34" charset="-128"/>
            </a:endParaRPr>
          </a:p>
          <a:p>
            <a:r>
              <a:rPr kumimoji="1" lang="ja-JP" altLang="en-US" sz="800">
                <a:latin typeface="Meiryo" panose="020B0604030504040204" pitchFamily="34" charset="-128"/>
                <a:ea typeface="Meiryo" panose="020B0604030504040204" pitchFamily="34" charset="-128"/>
              </a:rPr>
              <a:t>回数</a:t>
            </a:r>
          </a:p>
        </p:txBody>
      </p:sp>
      <p:sp>
        <p:nvSpPr>
          <p:cNvPr id="142" name="テキスト ボックス 141">
            <a:extLst>
              <a:ext uri="{FF2B5EF4-FFF2-40B4-BE49-F238E27FC236}">
                <a16:creationId xmlns:a16="http://schemas.microsoft.com/office/drawing/2014/main" id="{A4F5B7AF-C867-7725-D999-C6D933D80B65}"/>
              </a:ext>
            </a:extLst>
          </p:cNvPr>
          <p:cNvSpPr txBox="1"/>
          <p:nvPr/>
        </p:nvSpPr>
        <p:spPr>
          <a:xfrm>
            <a:off x="4412278" y="9159349"/>
            <a:ext cx="389850" cy="33855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保証</a:t>
            </a:r>
            <a:endParaRPr kumimoji="1" lang="en-US" altLang="ja-JP" sz="800" dirty="0">
              <a:latin typeface="Meiryo" panose="020B0604030504040204" pitchFamily="34" charset="-128"/>
              <a:ea typeface="Meiryo" panose="020B0604030504040204" pitchFamily="34" charset="-128"/>
            </a:endParaRPr>
          </a:p>
          <a:p>
            <a:r>
              <a:rPr kumimoji="1" lang="ja-JP" altLang="en-US" sz="800">
                <a:latin typeface="Meiryo" panose="020B0604030504040204" pitchFamily="34" charset="-128"/>
                <a:ea typeface="Meiryo" panose="020B0604030504040204" pitchFamily="34" charset="-128"/>
              </a:rPr>
              <a:t>回数</a:t>
            </a:r>
          </a:p>
        </p:txBody>
      </p:sp>
      <p:sp>
        <p:nvSpPr>
          <p:cNvPr id="62" name="十字形 61">
            <a:extLst>
              <a:ext uri="{FF2B5EF4-FFF2-40B4-BE49-F238E27FC236}">
                <a16:creationId xmlns:a16="http://schemas.microsoft.com/office/drawing/2014/main" id="{03B63291-860C-A0C1-61C4-73F27E3B4247}"/>
              </a:ext>
            </a:extLst>
          </p:cNvPr>
          <p:cNvSpPr/>
          <p:nvPr/>
        </p:nvSpPr>
        <p:spPr>
          <a:xfrm>
            <a:off x="5896130" y="8259884"/>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F8D58B00-9C8B-42BE-6271-4E120A2AB6B6}"/>
              </a:ext>
            </a:extLst>
          </p:cNvPr>
          <p:cNvSpPr txBox="1"/>
          <p:nvPr/>
        </p:nvSpPr>
        <p:spPr>
          <a:xfrm>
            <a:off x="-66258" y="7178049"/>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 ブランドパネル（</a:t>
            </a:r>
            <a:r>
              <a:rPr kumimoji="0" lang="ja-JP" altLang="en-US" sz="1400" b="1" i="0" u="none" strike="noStrike" kern="1200" cap="none" spc="50" normalizeH="0" baseline="0" noProof="0">
                <a:ln>
                  <a:noFill/>
                </a:ln>
                <a:solidFill>
                  <a:srgbClr val="FF0000"/>
                </a:solidFill>
                <a:effectLst/>
                <a:uLnTx/>
                <a:uFillTx/>
                <a:latin typeface="Meiryo" charset="-128"/>
                <a:ea typeface="Meiryo" charset="-128"/>
                <a:cs typeface="Meiryo" charset="-128"/>
              </a:rPr>
              <a:t>予約型）</a:t>
            </a:r>
            <a:r>
              <a:rPr kumimoji="0" lang="ja-JP" altLang="en-US" sz="1400" b="1" i="0" u="none" strike="noStrike" kern="1200" cap="none" spc="50" normalizeH="0" baseline="0" noProof="0">
                <a:ln>
                  <a:noFill/>
                </a:ln>
                <a:solidFill>
                  <a:prstClr val="black"/>
                </a:solidFill>
                <a:effectLst/>
                <a:uLnTx/>
                <a:uFillTx/>
                <a:latin typeface="Meiryo" charset="-128"/>
                <a:ea typeface="Meiryo" charset="-128"/>
                <a:cs typeface="Meiryo" charset="-128"/>
              </a:rPr>
              <a:t>に</a:t>
            </a:r>
            <a:r>
              <a:rPr kumimoji="0" lang="ja-JP" altLang="en-US" sz="1400" b="1" i="0" u="none" strike="noStrike" kern="1200" cap="none" spc="50" normalizeH="0" baseline="0" noProof="0">
                <a:ln>
                  <a:noFill/>
                </a:ln>
                <a:solidFill>
                  <a:srgbClr val="F60001"/>
                </a:solidFill>
                <a:effectLst/>
                <a:uLnTx/>
                <a:uFillTx/>
                <a:latin typeface="Meiryo" charset="-128"/>
                <a:ea typeface="Meiryo" charset="-128"/>
                <a:cs typeface="Meiryo" charset="-128"/>
              </a:rPr>
              <a:t>デバイス</a:t>
            </a:r>
            <a:r>
              <a:rPr lang="en-US" altLang="ja-JP" sz="1400" b="1" spc="50" dirty="0">
                <a:solidFill>
                  <a:srgbClr val="F60001"/>
                </a:solidFill>
                <a:latin typeface="Meiryo" charset="-128"/>
                <a:ea typeface="Meiryo" charset="-128"/>
                <a:cs typeface="Meiryo" charset="-128"/>
              </a:rPr>
              <a:t>/</a:t>
            </a:r>
            <a:r>
              <a:rPr kumimoji="0" lang="ja-JP" altLang="en-US" sz="1400" b="1" i="0" u="none" strike="noStrike" kern="1200" cap="none" spc="50" normalizeH="0" baseline="0" noProof="0">
                <a:ln>
                  <a:noFill/>
                </a:ln>
                <a:solidFill>
                  <a:srgbClr val="F60001"/>
                </a:solidFill>
                <a:effectLst/>
                <a:uLnTx/>
                <a:uFillTx/>
                <a:latin typeface="Meiryo" charset="-128"/>
                <a:ea typeface="Meiryo" charset="-128"/>
                <a:cs typeface="Meiryo" charset="-128"/>
              </a:rPr>
              <a:t>エリア</a:t>
            </a:r>
            <a:r>
              <a:rPr lang="en-US" altLang="ja-JP" sz="1400" b="1" spc="50" dirty="0">
                <a:solidFill>
                  <a:srgbClr val="F60001"/>
                </a:solidFill>
                <a:latin typeface="Meiryo" charset="-128"/>
                <a:ea typeface="Meiryo" charset="-128"/>
                <a:cs typeface="Meiryo" charset="-128"/>
              </a:rPr>
              <a:t>/</a:t>
            </a:r>
            <a:r>
              <a:rPr kumimoji="0" lang="ja-JP" altLang="en-US" sz="1400" b="1" i="0" u="none" strike="noStrike" kern="1200" cap="none" spc="50" normalizeH="0" baseline="0" noProof="0">
                <a:ln>
                  <a:noFill/>
                </a:ln>
                <a:solidFill>
                  <a:srgbClr val="F60001"/>
                </a:solidFill>
                <a:effectLst/>
                <a:uLnTx/>
                <a:uFillTx/>
                <a:latin typeface="Meiryo" charset="-128"/>
                <a:ea typeface="Meiryo" charset="-128"/>
                <a:cs typeface="Meiryo" charset="-128"/>
              </a:rPr>
              <a:t>期間</a:t>
            </a:r>
            <a:r>
              <a:rPr kumimoji="0" lang="ja-JP" altLang="en-US" sz="1400" b="1" i="0" u="none" strike="noStrike" kern="1200" cap="none" spc="50" normalizeH="0" baseline="0" noProof="0">
                <a:ln>
                  <a:noFill/>
                </a:ln>
                <a:solidFill>
                  <a:prstClr val="black"/>
                </a:solidFill>
                <a:effectLst/>
                <a:uLnTx/>
                <a:uFillTx/>
                <a:latin typeface="Meiryo" charset="-128"/>
                <a:ea typeface="Meiryo" charset="-128"/>
                <a:cs typeface="Meiryo" charset="-128"/>
              </a:rPr>
              <a:t>を</a:t>
            </a:r>
            <a:r>
              <a:rPr kumimoji="0" lang="ja-JP" altLang="en-US" sz="1400" b="1" i="0" u="none" strike="noStrike" kern="1200" cap="none" spc="50" normalizeH="0" baseline="0" noProof="0" dirty="0">
                <a:ln>
                  <a:noFill/>
                </a:ln>
                <a:solidFill>
                  <a:prstClr val="black"/>
                </a:solidFill>
                <a:effectLst/>
                <a:uLnTx/>
                <a:uFillTx/>
                <a:latin typeface="Meiryo" charset="-128"/>
                <a:ea typeface="Meiryo" charset="-128"/>
                <a:cs typeface="Meiryo" charset="-128"/>
              </a:rPr>
              <a:t>選択し掲載</a:t>
            </a:r>
          </a:p>
        </p:txBody>
      </p:sp>
      <p:sp>
        <p:nvSpPr>
          <p:cNvPr id="63" name="右矢印 62">
            <a:extLst>
              <a:ext uri="{FF2B5EF4-FFF2-40B4-BE49-F238E27FC236}">
                <a16:creationId xmlns:a16="http://schemas.microsoft.com/office/drawing/2014/main" id="{C6705EC6-0194-04CB-D5B9-36C0FF5A4CB1}"/>
              </a:ext>
            </a:extLst>
          </p:cNvPr>
          <p:cNvSpPr/>
          <p:nvPr/>
        </p:nvSpPr>
        <p:spPr>
          <a:xfrm>
            <a:off x="1801854" y="1755337"/>
            <a:ext cx="1702935" cy="616657"/>
          </a:xfrm>
          <a:prstGeom prst="rightArrow">
            <a:avLst>
              <a:gd name="adj1" fmla="val 63355"/>
              <a:gd name="adj2" fmla="val 30515"/>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4" name="図 63">
            <a:extLst>
              <a:ext uri="{FF2B5EF4-FFF2-40B4-BE49-F238E27FC236}">
                <a16:creationId xmlns:a16="http://schemas.microsoft.com/office/drawing/2014/main" id="{08EDB892-AE31-5824-7937-BD4739CE3D74}"/>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2239404" y="1450974"/>
            <a:ext cx="1040680" cy="838536"/>
          </a:xfrm>
          <a:prstGeom prst="rect">
            <a:avLst/>
          </a:prstGeom>
        </p:spPr>
      </p:pic>
      <p:grpSp>
        <p:nvGrpSpPr>
          <p:cNvPr id="65" name="グループ化 64">
            <a:extLst>
              <a:ext uri="{FF2B5EF4-FFF2-40B4-BE49-F238E27FC236}">
                <a16:creationId xmlns:a16="http://schemas.microsoft.com/office/drawing/2014/main" id="{694F0213-EE2D-CEE5-E48F-AC89FC5234EE}"/>
              </a:ext>
            </a:extLst>
          </p:cNvPr>
          <p:cNvGrpSpPr/>
          <p:nvPr/>
        </p:nvGrpSpPr>
        <p:grpSpPr>
          <a:xfrm>
            <a:off x="3491254" y="1491499"/>
            <a:ext cx="1203148" cy="714619"/>
            <a:chOff x="4664540" y="1530011"/>
            <a:chExt cx="1501088" cy="891581"/>
          </a:xfrm>
        </p:grpSpPr>
        <p:pic>
          <p:nvPicPr>
            <p:cNvPr id="66" name="図 65">
              <a:extLst>
                <a:ext uri="{FF2B5EF4-FFF2-40B4-BE49-F238E27FC236}">
                  <a16:creationId xmlns:a16="http://schemas.microsoft.com/office/drawing/2014/main" id="{46E5D502-0056-8F20-5102-04DB667D817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4664540" y="1530011"/>
              <a:ext cx="1501088" cy="891581"/>
            </a:xfrm>
            <a:prstGeom prst="rect">
              <a:avLst/>
            </a:prstGeom>
          </p:spPr>
        </p:pic>
        <p:grpSp>
          <p:nvGrpSpPr>
            <p:cNvPr id="67" name="グループ化 66">
              <a:extLst>
                <a:ext uri="{FF2B5EF4-FFF2-40B4-BE49-F238E27FC236}">
                  <a16:creationId xmlns:a16="http://schemas.microsoft.com/office/drawing/2014/main" id="{B3557653-A3BA-EE5F-DA43-45549A953A7A}"/>
                </a:ext>
              </a:extLst>
            </p:cNvPr>
            <p:cNvGrpSpPr/>
            <p:nvPr/>
          </p:nvGrpSpPr>
          <p:grpSpPr>
            <a:xfrm>
              <a:off x="5254026" y="1818548"/>
              <a:ext cx="284394" cy="284394"/>
              <a:chOff x="-936783" y="1248528"/>
              <a:chExt cx="284394" cy="284394"/>
            </a:xfrm>
          </p:grpSpPr>
          <p:sp>
            <p:nvSpPr>
              <p:cNvPr id="68" name="円/楕円 67">
                <a:extLst>
                  <a:ext uri="{FF2B5EF4-FFF2-40B4-BE49-F238E27FC236}">
                    <a16:creationId xmlns:a16="http://schemas.microsoft.com/office/drawing/2014/main" id="{8E2B399E-C413-573A-83A5-71967A8BB743}"/>
                  </a:ext>
                </a:extLst>
              </p:cNvPr>
              <p:cNvSpPr/>
              <p:nvPr/>
            </p:nvSpPr>
            <p:spPr>
              <a:xfrm>
                <a:off x="-936783" y="1248528"/>
                <a:ext cx="284394" cy="284394"/>
              </a:xfrm>
              <a:prstGeom prst="ellipse">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三角形 68">
                <a:extLst>
                  <a:ext uri="{FF2B5EF4-FFF2-40B4-BE49-F238E27FC236}">
                    <a16:creationId xmlns:a16="http://schemas.microsoft.com/office/drawing/2014/main" id="{005CCFC4-8BD4-57F4-C414-5C9214AC0E9D}"/>
                  </a:ext>
                </a:extLst>
              </p:cNvPr>
              <p:cNvSpPr/>
              <p:nvPr/>
            </p:nvSpPr>
            <p:spPr>
              <a:xfrm rot="5400000">
                <a:off x="-859756" y="1306777"/>
                <a:ext cx="185815" cy="160185"/>
              </a:xfrm>
              <a:prstGeom prst="triangle">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70" name="図 69">
            <a:extLst>
              <a:ext uri="{FF2B5EF4-FFF2-40B4-BE49-F238E27FC236}">
                <a16:creationId xmlns:a16="http://schemas.microsoft.com/office/drawing/2014/main" id="{CD1004BF-9B54-77E4-7C1C-EF722C6D48BB}"/>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381754" y="1392613"/>
            <a:ext cx="906136" cy="1110767"/>
          </a:xfrm>
          <a:prstGeom prst="rect">
            <a:avLst/>
          </a:prstGeom>
        </p:spPr>
      </p:pic>
      <p:grpSp>
        <p:nvGrpSpPr>
          <p:cNvPr id="71" name="グループ化 70">
            <a:extLst>
              <a:ext uri="{FF2B5EF4-FFF2-40B4-BE49-F238E27FC236}">
                <a16:creationId xmlns:a16="http://schemas.microsoft.com/office/drawing/2014/main" id="{C142BE1D-D9DC-9894-EA35-2F6020F08716}"/>
              </a:ext>
            </a:extLst>
          </p:cNvPr>
          <p:cNvGrpSpPr/>
          <p:nvPr/>
        </p:nvGrpSpPr>
        <p:grpSpPr>
          <a:xfrm>
            <a:off x="4424126" y="1685839"/>
            <a:ext cx="513282" cy="511629"/>
            <a:chOff x="5516778" y="2273088"/>
            <a:chExt cx="513282" cy="511629"/>
          </a:xfrm>
        </p:grpSpPr>
        <p:grpSp>
          <p:nvGrpSpPr>
            <p:cNvPr id="72" name="グループ化 71">
              <a:extLst>
                <a:ext uri="{FF2B5EF4-FFF2-40B4-BE49-F238E27FC236}">
                  <a16:creationId xmlns:a16="http://schemas.microsoft.com/office/drawing/2014/main" id="{6E744604-0510-6219-4682-75C3F681C533}"/>
                </a:ext>
              </a:extLst>
            </p:cNvPr>
            <p:cNvGrpSpPr/>
            <p:nvPr/>
          </p:nvGrpSpPr>
          <p:grpSpPr>
            <a:xfrm>
              <a:off x="5517605" y="2273088"/>
              <a:ext cx="511629" cy="511629"/>
              <a:chOff x="3577778" y="1636816"/>
              <a:chExt cx="662613" cy="662613"/>
            </a:xfrm>
          </p:grpSpPr>
          <p:sp>
            <p:nvSpPr>
              <p:cNvPr id="135" name="円/楕円 184">
                <a:extLst>
                  <a:ext uri="{FF2B5EF4-FFF2-40B4-BE49-F238E27FC236}">
                    <a16:creationId xmlns:a16="http://schemas.microsoft.com/office/drawing/2014/main" id="{6DBFCF2F-E9FC-1AEF-3967-3CBBC7DE82BC}"/>
                  </a:ext>
                </a:extLst>
              </p:cNvPr>
              <p:cNvSpPr/>
              <p:nvPr/>
            </p:nvSpPr>
            <p:spPr>
              <a:xfrm>
                <a:off x="3577778" y="1636816"/>
                <a:ext cx="662613" cy="6626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id="{DE947A8A-1B18-3B7A-0AD5-306D608059A1}"/>
                  </a:ext>
                </a:extLst>
              </p:cNvPr>
              <p:cNvSpPr txBox="1"/>
              <p:nvPr/>
            </p:nvSpPr>
            <p:spPr>
              <a:xfrm>
                <a:off x="3628582" y="1702386"/>
                <a:ext cx="558875" cy="29895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0" normalizeH="0" baseline="0" noProof="0" dirty="0">
                    <a:ln>
                      <a:noFill/>
                    </a:ln>
                    <a:effectLst/>
                    <a:uLnTx/>
                    <a:uFillTx/>
                    <a:latin typeface="Meiryo" charset="-128"/>
                    <a:ea typeface="Meiryo" charset="-128"/>
                    <a:cs typeface="Meiryo" charset="-128"/>
                  </a:rPr>
                  <a:t>15</a:t>
                </a:r>
                <a:r>
                  <a:rPr kumimoji="0" lang="ja-JP" altLang="en-US" sz="700" b="1" i="0" u="none" strike="noStrike" kern="1200" cap="none" spc="0" normalizeH="0" baseline="0" noProof="0">
                    <a:ln>
                      <a:noFill/>
                    </a:ln>
                    <a:effectLst/>
                    <a:uLnTx/>
                    <a:uFillTx/>
                    <a:latin typeface="Meiryo" charset="-128"/>
                    <a:ea typeface="Meiryo" charset="-128"/>
                    <a:cs typeface="Meiryo" charset="-128"/>
                  </a:rPr>
                  <a:t>秒</a:t>
                </a:r>
                <a:endParaRPr kumimoji="0" lang="en-US" altLang="ja-JP" sz="900" b="1" i="0" u="none" strike="noStrike" kern="1200" cap="none" spc="0" normalizeH="0" baseline="0" noProof="0" dirty="0">
                  <a:ln>
                    <a:noFill/>
                  </a:ln>
                  <a:effectLst/>
                  <a:uLnTx/>
                  <a:uFillTx/>
                  <a:latin typeface="Meiryo" charset="-128"/>
                  <a:ea typeface="Meiryo" charset="-128"/>
                  <a:cs typeface="Meiryo" charset="-128"/>
                </a:endParaRPr>
              </a:p>
            </p:txBody>
          </p:sp>
        </p:grpSp>
        <p:cxnSp>
          <p:nvCxnSpPr>
            <p:cNvPr id="73" name="直線コネクタ 72">
              <a:extLst>
                <a:ext uri="{FF2B5EF4-FFF2-40B4-BE49-F238E27FC236}">
                  <a16:creationId xmlns:a16="http://schemas.microsoft.com/office/drawing/2014/main" id="{2A2077E7-450D-0DB9-727C-7614B9A0294B}"/>
                </a:ext>
              </a:extLst>
            </p:cNvPr>
            <p:cNvCxnSpPr>
              <a:cxnSpLocks/>
            </p:cNvCxnSpPr>
            <p:nvPr/>
          </p:nvCxnSpPr>
          <p:spPr>
            <a:xfrm>
              <a:off x="5519083" y="2531480"/>
              <a:ext cx="5101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F1FD89DE-0C6C-BB83-F751-7163D35AC9DC}"/>
                </a:ext>
              </a:extLst>
            </p:cNvPr>
            <p:cNvSpPr txBox="1"/>
            <p:nvPr/>
          </p:nvSpPr>
          <p:spPr>
            <a:xfrm>
              <a:off x="5516778" y="2529425"/>
              <a:ext cx="513282" cy="230832"/>
            </a:xfrm>
            <a:prstGeom prst="rect">
              <a:avLst/>
            </a:prstGeom>
            <a:noFill/>
          </p:spPr>
          <p:txBody>
            <a:bodyPr wrap="non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900" b="1" i="0" u="none" strike="noStrike" kern="1200" cap="none" spc="-150" normalizeH="0" baseline="0" noProof="0" dirty="0">
                  <a:ln>
                    <a:noFill/>
                  </a:ln>
                  <a:effectLst/>
                  <a:uLnTx/>
                  <a:uFillTx/>
                  <a:latin typeface="Meiryo" charset="-128"/>
                  <a:ea typeface="Meiryo" charset="-128"/>
                  <a:cs typeface="Meiryo" charset="-128"/>
                </a:rPr>
                <a:t>1</a:t>
              </a:r>
              <a:r>
                <a:rPr kumimoji="0" lang="ja-JP" altLang="en-US" sz="700" b="1" i="0" u="none" strike="noStrike" kern="1200" cap="none" normalizeH="0" baseline="0" noProof="0" dirty="0">
                  <a:ln>
                    <a:noFill/>
                  </a:ln>
                  <a:effectLst/>
                  <a:uLnTx/>
                  <a:uFillTx/>
                  <a:latin typeface="Meiryo" charset="-128"/>
                  <a:ea typeface="Meiryo" charset="-128"/>
                  <a:cs typeface="Meiryo" charset="-128"/>
                </a:rPr>
                <a:t>タイプ</a:t>
              </a:r>
              <a:endParaRPr kumimoji="0" lang="ja-JP" altLang="en-US" sz="900" b="1" i="0" u="none" strike="noStrike" kern="1200" cap="none" normalizeH="0" baseline="0" noProof="0" dirty="0">
                <a:ln>
                  <a:noFill/>
                </a:ln>
                <a:effectLst/>
                <a:uLnTx/>
                <a:uFillTx/>
                <a:latin typeface="Meiryo" charset="-128"/>
                <a:ea typeface="Meiryo" charset="-128"/>
                <a:cs typeface="Meiryo" charset="-128"/>
              </a:endParaRPr>
            </a:p>
          </p:txBody>
        </p:sp>
      </p:grpSp>
      <p:sp>
        <p:nvSpPr>
          <p:cNvPr id="143" name="角丸四角形 204">
            <a:extLst>
              <a:ext uri="{FF2B5EF4-FFF2-40B4-BE49-F238E27FC236}">
                <a16:creationId xmlns:a16="http://schemas.microsoft.com/office/drawing/2014/main" id="{44A202FA-105C-4624-56C7-C94A7830232C}"/>
              </a:ext>
            </a:extLst>
          </p:cNvPr>
          <p:cNvSpPr>
            <a:spLocks/>
          </p:cNvSpPr>
          <p:nvPr/>
        </p:nvSpPr>
        <p:spPr>
          <a:xfrm>
            <a:off x="3864849" y="2266979"/>
            <a:ext cx="1965255" cy="171102"/>
          </a:xfrm>
          <a:prstGeom prst="roundRect">
            <a:avLst>
              <a:gd name="adj" fmla="val 7668"/>
            </a:avLst>
          </a:prstGeom>
          <a:solidFill>
            <a:srgbClr val="A15993"/>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sp>
        <p:nvSpPr>
          <p:cNvPr id="144" name="角丸四角形 204">
            <a:extLst>
              <a:ext uri="{FF2B5EF4-FFF2-40B4-BE49-F238E27FC236}">
                <a16:creationId xmlns:a16="http://schemas.microsoft.com/office/drawing/2014/main" id="{CC578654-7D6F-F9EA-6C41-D31C13E500C3}"/>
              </a:ext>
            </a:extLst>
          </p:cNvPr>
          <p:cNvSpPr>
            <a:spLocks/>
          </p:cNvSpPr>
          <p:nvPr/>
        </p:nvSpPr>
        <p:spPr>
          <a:xfrm>
            <a:off x="3864849" y="2465838"/>
            <a:ext cx="1965255" cy="153888"/>
          </a:xfrm>
          <a:prstGeom prst="roundRect">
            <a:avLst>
              <a:gd name="adj" fmla="val 7668"/>
            </a:avLst>
          </a:prstGeom>
          <a:solidFill>
            <a:srgbClr val="A15993"/>
          </a:soli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　　　　</a:t>
            </a:r>
            <a:endParaRPr kumimoji="0" lang="ja-JP" altLang="en-US" sz="1050"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endParaRPr>
          </a:p>
        </p:txBody>
      </p:sp>
      <p:pic>
        <p:nvPicPr>
          <p:cNvPr id="145" name="図 144">
            <a:extLst>
              <a:ext uri="{FF2B5EF4-FFF2-40B4-BE49-F238E27FC236}">
                <a16:creationId xmlns:a16="http://schemas.microsoft.com/office/drawing/2014/main" id="{64F27308-AD3F-D1A1-3249-5612F1279983}"/>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l="-1" r="-3386" b="-22941"/>
          <a:stretch/>
        </p:blipFill>
        <p:spPr>
          <a:xfrm>
            <a:off x="3913832" y="2481280"/>
            <a:ext cx="124511" cy="148059"/>
          </a:xfrm>
          <a:prstGeom prst="rect">
            <a:avLst/>
          </a:prstGeom>
        </p:spPr>
      </p:pic>
      <p:sp>
        <p:nvSpPr>
          <p:cNvPr id="146" name="円/楕円 145">
            <a:extLst>
              <a:ext uri="{FF2B5EF4-FFF2-40B4-BE49-F238E27FC236}">
                <a16:creationId xmlns:a16="http://schemas.microsoft.com/office/drawing/2014/main" id="{D4951648-DA16-698E-6ED5-56D54B939740}"/>
              </a:ext>
            </a:extLst>
          </p:cNvPr>
          <p:cNvSpPr/>
          <p:nvPr/>
        </p:nvSpPr>
        <p:spPr>
          <a:xfrm>
            <a:off x="3905631" y="2281803"/>
            <a:ext cx="137202" cy="13720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テキスト ボックス 146">
            <a:extLst>
              <a:ext uri="{FF2B5EF4-FFF2-40B4-BE49-F238E27FC236}">
                <a16:creationId xmlns:a16="http://schemas.microsoft.com/office/drawing/2014/main" id="{78961FB9-D3C5-A814-5F92-7BDC8DF514D1}"/>
              </a:ext>
            </a:extLst>
          </p:cNvPr>
          <p:cNvSpPr txBox="1"/>
          <p:nvPr/>
        </p:nvSpPr>
        <p:spPr>
          <a:xfrm>
            <a:off x="3814225" y="2286278"/>
            <a:ext cx="319777" cy="138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00" b="1" i="0" u="none" strike="noStrike" kern="1200" cap="none" spc="0" normalizeH="0" baseline="0" noProof="0" dirty="0">
                <a:ln>
                  <a:noFill/>
                </a:ln>
                <a:solidFill>
                  <a:srgbClr val="A15993"/>
                </a:solidFill>
                <a:effectLst/>
                <a:uLnTx/>
                <a:uFillTx/>
                <a:latin typeface="Meiryo" charset="-128"/>
                <a:ea typeface="Meiryo" charset="-128"/>
                <a:cs typeface="Meiryo" charset="-128"/>
              </a:rPr>
              <a:t>FREE</a:t>
            </a:r>
          </a:p>
        </p:txBody>
      </p:sp>
      <p:cxnSp>
        <p:nvCxnSpPr>
          <p:cNvPr id="148" name="カギ線コネクタ 147">
            <a:extLst>
              <a:ext uri="{FF2B5EF4-FFF2-40B4-BE49-F238E27FC236}">
                <a16:creationId xmlns:a16="http://schemas.microsoft.com/office/drawing/2014/main" id="{BBF5DAD5-BB7F-3E82-E15D-4F54F276A429}"/>
              </a:ext>
            </a:extLst>
          </p:cNvPr>
          <p:cNvCxnSpPr>
            <a:cxnSpLocks/>
          </p:cNvCxnSpPr>
          <p:nvPr/>
        </p:nvCxnSpPr>
        <p:spPr>
          <a:xfrm rot="16200000" flipH="1">
            <a:off x="3551257" y="2186082"/>
            <a:ext cx="432000" cy="108000"/>
          </a:xfrm>
          <a:prstGeom prst="bentConnector2">
            <a:avLst/>
          </a:prstGeom>
          <a:ln w="15875">
            <a:solidFill>
              <a:srgbClr val="A15993"/>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50" name="グループ化 149">
            <a:extLst>
              <a:ext uri="{FF2B5EF4-FFF2-40B4-BE49-F238E27FC236}">
                <a16:creationId xmlns:a16="http://schemas.microsoft.com/office/drawing/2014/main" id="{811982BE-821D-84CA-20F5-4DB00C800528}"/>
              </a:ext>
            </a:extLst>
          </p:cNvPr>
          <p:cNvGrpSpPr/>
          <p:nvPr/>
        </p:nvGrpSpPr>
        <p:grpSpPr>
          <a:xfrm>
            <a:off x="4980122" y="1494147"/>
            <a:ext cx="837271" cy="657285"/>
            <a:chOff x="5711126" y="1506194"/>
            <a:chExt cx="1174068" cy="921682"/>
          </a:xfrm>
        </p:grpSpPr>
        <p:sp>
          <p:nvSpPr>
            <p:cNvPr id="151" name="角丸四角形 204">
              <a:extLst>
                <a:ext uri="{FF2B5EF4-FFF2-40B4-BE49-F238E27FC236}">
                  <a16:creationId xmlns:a16="http://schemas.microsoft.com/office/drawing/2014/main" id="{0733093A-B5F9-CCD8-9418-F6DD23BDCCB0}"/>
                </a:ext>
              </a:extLst>
            </p:cNvPr>
            <p:cNvSpPr/>
            <p:nvPr/>
          </p:nvSpPr>
          <p:spPr>
            <a:xfrm>
              <a:off x="5711126" y="1506194"/>
              <a:ext cx="1117875" cy="921682"/>
            </a:xfrm>
            <a:prstGeom prst="roundRect">
              <a:avLst>
                <a:gd name="adj" fmla="val 11228"/>
              </a:avLst>
            </a:prstGeom>
            <a:solidFill>
              <a:schemeClr val="bg1"/>
            </a:solidFill>
            <a:ln w="25400">
              <a:noFill/>
              <a:prstDash val="solid"/>
            </a:ln>
            <a:effectLst>
              <a:outerShdw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2" name="テキスト ボックス 151">
              <a:extLst>
                <a:ext uri="{FF2B5EF4-FFF2-40B4-BE49-F238E27FC236}">
                  <a16:creationId xmlns:a16="http://schemas.microsoft.com/office/drawing/2014/main" id="{967FAEA7-1F59-D255-F86C-F546B9B605C0}"/>
                </a:ext>
              </a:extLst>
            </p:cNvPr>
            <p:cNvSpPr txBox="1"/>
            <p:nvPr/>
          </p:nvSpPr>
          <p:spPr>
            <a:xfrm>
              <a:off x="5727117" y="1551774"/>
              <a:ext cx="1158077" cy="23737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▼実績動画は</a:t>
              </a:r>
              <a:r>
                <a:rPr kumimoji="1" lang="ja-JP" altLang="en-US" sz="500" dirty="0">
                  <a:solidFill>
                    <a:prstClr val="black"/>
                  </a:solidFill>
                  <a:latin typeface="Meiryo" panose="020B0604030504040204" pitchFamily="34" charset="-128"/>
                  <a:ea typeface="Meiryo" panose="020B0604030504040204" pitchFamily="34" charset="-128"/>
                </a:rPr>
                <a:t>こちら▼︎</a:t>
              </a:r>
              <a:endParaRPr kumimoji="1" lang="en-US" altLang="ja-JP" sz="500" dirty="0">
                <a:solidFill>
                  <a:prstClr val="black"/>
                </a:solidFill>
                <a:latin typeface="Meiryo" panose="020B0604030504040204" pitchFamily="34" charset="-128"/>
                <a:ea typeface="Meiryo" panose="020B0604030504040204" pitchFamily="34" charset="-128"/>
              </a:endParaRPr>
            </a:p>
          </p:txBody>
        </p:sp>
        <p:pic>
          <p:nvPicPr>
            <p:cNvPr id="153" name="図 152">
              <a:extLst>
                <a:ext uri="{FF2B5EF4-FFF2-40B4-BE49-F238E27FC236}">
                  <a16:creationId xmlns:a16="http://schemas.microsoft.com/office/drawing/2014/main" id="{F4DE65C6-53E7-A0A6-67AB-119B1B4D56D7}"/>
                </a:ext>
              </a:extLst>
            </p:cNvPr>
            <p:cNvPicPr>
              <a:picLocks noChangeAspect="1"/>
            </p:cNvPicPr>
            <p:nvPr/>
          </p:nvPicPr>
          <p:blipFill>
            <a:blip r:embed="rId15"/>
            <a:stretch>
              <a:fillRect/>
            </a:stretch>
          </p:blipFill>
          <p:spPr>
            <a:xfrm>
              <a:off x="5982733" y="1713150"/>
              <a:ext cx="651276" cy="657601"/>
            </a:xfrm>
            <a:prstGeom prst="rect">
              <a:avLst/>
            </a:prstGeom>
          </p:spPr>
        </p:pic>
      </p:grpSp>
      <p:sp>
        <p:nvSpPr>
          <p:cNvPr id="154" name="テキスト ボックス 153">
            <a:extLst>
              <a:ext uri="{FF2B5EF4-FFF2-40B4-BE49-F238E27FC236}">
                <a16:creationId xmlns:a16="http://schemas.microsoft.com/office/drawing/2014/main" id="{D839F343-C98B-7527-18A7-84C2B1D39B1A}"/>
              </a:ext>
            </a:extLst>
          </p:cNvPr>
          <p:cNvSpPr txBox="1"/>
          <p:nvPr/>
        </p:nvSpPr>
        <p:spPr>
          <a:xfrm>
            <a:off x="3988337" y="2249700"/>
            <a:ext cx="1826141" cy="230832"/>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制作した</a:t>
            </a:r>
            <a:r>
              <a:rPr kumimoji="0" lang="ja-JP" altLang="en-US" sz="6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動画は</a:t>
            </a:r>
            <a:r>
              <a:rPr kumimoji="0" lang="en-US" altLang="ja-JP" sz="6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0" lang="ja-JP" altLang="en-US" sz="900" b="1" i="0" u="none" strike="noStrike" kern="1200" cap="none" spc="0" normalizeH="0" baseline="0" noProof="0">
                <a:ln>
                  <a:noFill/>
                </a:ln>
                <a:solidFill>
                  <a:srgbClr val="FFFF00"/>
                </a:solidFill>
                <a:effectLst/>
                <a:uLnTx/>
                <a:uFillTx/>
                <a:latin typeface="Meiryo" panose="020B0604030504040204" pitchFamily="34" charset="-128"/>
                <a:ea typeface="Meiryo" panose="020B0604030504040204" pitchFamily="34" charset="-128"/>
                <a:cs typeface="+mn-cs"/>
              </a:rPr>
              <a:t>無期限二次利用</a:t>
            </a:r>
            <a:r>
              <a:rPr kumimoji="0" lang="en-US" altLang="ja-JP" sz="900" b="1" i="0" u="none" strike="noStrike" kern="1200" cap="none" spc="0" normalizeH="0" baseline="0" noProof="0" dirty="0">
                <a:ln>
                  <a:noFill/>
                </a:ln>
                <a:solidFill>
                  <a:srgbClr val="FFFF00"/>
                </a:solidFill>
                <a:effectLst/>
                <a:uLnTx/>
                <a:uFillTx/>
                <a:latin typeface="Meiryo" panose="020B0604030504040204" pitchFamily="34" charset="-128"/>
                <a:ea typeface="Meiryo" panose="020B0604030504040204" pitchFamily="34" charset="-128"/>
                <a:cs typeface="+mn-cs"/>
              </a:rPr>
              <a:t>OK!!</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55" name="テキスト ボックス 154">
            <a:extLst>
              <a:ext uri="{FF2B5EF4-FFF2-40B4-BE49-F238E27FC236}">
                <a16:creationId xmlns:a16="http://schemas.microsoft.com/office/drawing/2014/main" id="{8D44E4E2-6D16-B5AD-D38A-CFAB02BD84BF}"/>
              </a:ext>
            </a:extLst>
          </p:cNvPr>
          <p:cNvSpPr txBox="1"/>
          <p:nvPr/>
        </p:nvSpPr>
        <p:spPr>
          <a:xfrm>
            <a:off x="3988337" y="2460545"/>
            <a:ext cx="1899879" cy="18466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600" b="1">
                <a:solidFill>
                  <a:prstClr val="white"/>
                </a:solidFill>
                <a:latin typeface="Meiryo" panose="020B0604030504040204" pitchFamily="34" charset="-128"/>
                <a:ea typeface="Meiryo" panose="020B0604030504040204" pitchFamily="34" charset="-128"/>
              </a:rPr>
              <a:t>ナレーション</a:t>
            </a:r>
            <a:r>
              <a:rPr lang="en-US" altLang="ja-JP" sz="600" b="1" dirty="0">
                <a:solidFill>
                  <a:prstClr val="white"/>
                </a:solidFill>
                <a:latin typeface="Meiryo" panose="020B0604030504040204" pitchFamily="34" charset="-128"/>
                <a:ea typeface="Meiryo" panose="020B0604030504040204" pitchFamily="34" charset="-128"/>
              </a:rPr>
              <a:t>/BGM/</a:t>
            </a:r>
            <a:r>
              <a:rPr lang="ja-JP" altLang="en-US" sz="600" b="1">
                <a:solidFill>
                  <a:prstClr val="white"/>
                </a:solidFill>
                <a:latin typeface="Meiryo" panose="020B0604030504040204" pitchFamily="34" charset="-128"/>
                <a:ea typeface="Meiryo" panose="020B0604030504040204" pitchFamily="34" charset="-128"/>
              </a:rPr>
              <a:t>効果音付帯！</a:t>
            </a:r>
            <a:r>
              <a:rPr lang="ja-JP" altLang="en-US" sz="500">
                <a:solidFill>
                  <a:prstClr val="white"/>
                </a:solidFill>
                <a:latin typeface="Meiryo" panose="020B0604030504040204" pitchFamily="34" charset="-128"/>
                <a:ea typeface="Meiryo" panose="020B0604030504040204" pitchFamily="34" charset="-128"/>
              </a:rPr>
              <a:t>（</a:t>
            </a:r>
            <a:r>
              <a:rPr lang="en-US" altLang="ja-JP" sz="500" dirty="0">
                <a:solidFill>
                  <a:prstClr val="white"/>
                </a:solidFill>
                <a:latin typeface="Meiryo" panose="020B0604030504040204" pitchFamily="34" charset="-128"/>
                <a:ea typeface="Meiryo" panose="020B0604030504040204" pitchFamily="34" charset="-128"/>
              </a:rPr>
              <a:t>※</a:t>
            </a:r>
            <a:r>
              <a:rPr lang="ja-JP" altLang="en-US" sz="500">
                <a:solidFill>
                  <a:prstClr val="white"/>
                </a:solidFill>
                <a:latin typeface="Meiryo" panose="020B0604030504040204" pitchFamily="34" charset="-128"/>
                <a:ea typeface="Meiryo" panose="020B0604030504040204" pitchFamily="34" charset="-128"/>
              </a:rPr>
              <a:t>全てお任せ）</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156" name="左大かっこ 155">
            <a:extLst>
              <a:ext uri="{FF2B5EF4-FFF2-40B4-BE49-F238E27FC236}">
                <a16:creationId xmlns:a16="http://schemas.microsoft.com/office/drawing/2014/main" id="{FBDD57D9-CD53-CD1D-9E6C-E8A7720141FB}"/>
              </a:ext>
            </a:extLst>
          </p:cNvPr>
          <p:cNvSpPr/>
          <p:nvPr/>
        </p:nvSpPr>
        <p:spPr>
          <a:xfrm>
            <a:off x="3819130" y="2323402"/>
            <a:ext cx="45719" cy="255407"/>
          </a:xfrm>
          <a:prstGeom prst="leftBracket">
            <a:avLst/>
          </a:prstGeom>
          <a:noFill/>
          <a:ln w="15875">
            <a:solidFill>
              <a:srgbClr val="A159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57" name="グループ化 156">
            <a:extLst>
              <a:ext uri="{FF2B5EF4-FFF2-40B4-BE49-F238E27FC236}">
                <a16:creationId xmlns:a16="http://schemas.microsoft.com/office/drawing/2014/main" id="{171282C3-0AA6-3CAA-8305-8EFCDE6264DB}"/>
              </a:ext>
            </a:extLst>
          </p:cNvPr>
          <p:cNvGrpSpPr/>
          <p:nvPr/>
        </p:nvGrpSpPr>
        <p:grpSpPr>
          <a:xfrm>
            <a:off x="625200" y="1785466"/>
            <a:ext cx="1011724" cy="966285"/>
            <a:chOff x="1126908" y="1326383"/>
            <a:chExt cx="781793" cy="746681"/>
          </a:xfrm>
        </p:grpSpPr>
        <p:sp>
          <p:nvSpPr>
            <p:cNvPr id="160" name="円/楕円 184">
              <a:extLst>
                <a:ext uri="{FF2B5EF4-FFF2-40B4-BE49-F238E27FC236}">
                  <a16:creationId xmlns:a16="http://schemas.microsoft.com/office/drawing/2014/main" id="{3344CC91-486C-D480-E476-4910A84973FD}"/>
                </a:ext>
              </a:extLst>
            </p:cNvPr>
            <p:cNvSpPr/>
            <p:nvPr/>
          </p:nvSpPr>
          <p:spPr>
            <a:xfrm>
              <a:off x="1201170" y="1372549"/>
              <a:ext cx="658283" cy="658284"/>
            </a:xfrm>
            <a:prstGeom prst="ellipse">
              <a:avLst/>
            </a:prstGeom>
            <a:solidFill>
              <a:srgbClr val="A1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1" name="図 160">
              <a:extLst>
                <a:ext uri="{FF2B5EF4-FFF2-40B4-BE49-F238E27FC236}">
                  <a16:creationId xmlns:a16="http://schemas.microsoft.com/office/drawing/2014/main" id="{5C1360AD-075F-23C3-8DAE-86793528C40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224998" y="1445764"/>
              <a:ext cx="290320" cy="259488"/>
            </a:xfrm>
            <a:prstGeom prst="rect">
              <a:avLst/>
            </a:prstGeom>
          </p:spPr>
        </p:pic>
        <p:sp>
          <p:nvSpPr>
            <p:cNvPr id="162" name="テキスト ボックス 161">
              <a:extLst>
                <a:ext uri="{FF2B5EF4-FFF2-40B4-BE49-F238E27FC236}">
                  <a16:creationId xmlns:a16="http://schemas.microsoft.com/office/drawing/2014/main" id="{B6420727-DF63-92EA-444C-7FA60ED32C85}"/>
                </a:ext>
              </a:extLst>
            </p:cNvPr>
            <p:cNvSpPr txBox="1"/>
            <p:nvPr/>
          </p:nvSpPr>
          <p:spPr>
            <a:xfrm>
              <a:off x="1186559" y="1528306"/>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写真</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pic>
          <p:nvPicPr>
            <p:cNvPr id="163" name="図 162">
              <a:extLst>
                <a:ext uri="{FF2B5EF4-FFF2-40B4-BE49-F238E27FC236}">
                  <a16:creationId xmlns:a16="http://schemas.microsoft.com/office/drawing/2014/main" id="{106B4D2C-B465-B7CB-7FB3-09E5CEF0F85D}"/>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l="56077" t="22030"/>
            <a:stretch/>
          </p:blipFill>
          <p:spPr>
            <a:xfrm>
              <a:off x="1239877" y="1734836"/>
              <a:ext cx="248534" cy="199355"/>
            </a:xfrm>
            <a:prstGeom prst="rect">
              <a:avLst/>
            </a:prstGeom>
          </p:spPr>
        </p:pic>
        <p:sp>
          <p:nvSpPr>
            <p:cNvPr id="164" name="テキスト ボックス 163">
              <a:extLst>
                <a:ext uri="{FF2B5EF4-FFF2-40B4-BE49-F238E27FC236}">
                  <a16:creationId xmlns:a16="http://schemas.microsoft.com/office/drawing/2014/main" id="{489E1AA7-299C-F86A-7712-20D5FE9326B5}"/>
                </a:ext>
              </a:extLst>
            </p:cNvPr>
            <p:cNvSpPr txBox="1"/>
            <p:nvPr/>
          </p:nvSpPr>
          <p:spPr>
            <a:xfrm>
              <a:off x="1126908" y="1762549"/>
              <a:ext cx="476413" cy="1692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WEB</a:t>
              </a:r>
              <a:r>
                <a:rPr kumimoji="1" lang="ja-JP" altLang="en-US" sz="5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サイト</a:t>
              </a:r>
              <a:endPar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65" name="三角形 164">
              <a:extLst>
                <a:ext uri="{FF2B5EF4-FFF2-40B4-BE49-F238E27FC236}">
                  <a16:creationId xmlns:a16="http://schemas.microsoft.com/office/drawing/2014/main" id="{1F348338-7FC9-9FD7-8696-E07FBA6138BA}"/>
                </a:ext>
              </a:extLst>
            </p:cNvPr>
            <p:cNvSpPr/>
            <p:nvPr/>
          </p:nvSpPr>
          <p:spPr>
            <a:xfrm rot="4139950">
              <a:off x="1749972" y="1537111"/>
              <a:ext cx="153661" cy="163797"/>
            </a:xfrm>
            <a:prstGeom prst="triangle">
              <a:avLst>
                <a:gd name="adj" fmla="val 50310"/>
              </a:avLst>
            </a:prstGeom>
            <a:solidFill>
              <a:srgbClr val="A15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9" name="図 168">
              <a:extLst>
                <a:ext uri="{FF2B5EF4-FFF2-40B4-BE49-F238E27FC236}">
                  <a16:creationId xmlns:a16="http://schemas.microsoft.com/office/drawing/2014/main" id="{901A007E-5251-4163-AE38-F00AE60695A8}"/>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t="10150" r="43139"/>
            <a:stretch/>
          </p:blipFill>
          <p:spPr>
            <a:xfrm>
              <a:off x="1493265" y="1474326"/>
              <a:ext cx="321742" cy="229730"/>
            </a:xfrm>
            <a:prstGeom prst="rect">
              <a:avLst/>
            </a:prstGeom>
          </p:spPr>
        </p:pic>
        <p:sp>
          <p:nvSpPr>
            <p:cNvPr id="170" name="テキスト ボックス 169">
              <a:extLst>
                <a:ext uri="{FF2B5EF4-FFF2-40B4-BE49-F238E27FC236}">
                  <a16:creationId xmlns:a16="http://schemas.microsoft.com/office/drawing/2014/main" id="{906A9658-0ECC-68BA-0E36-95BCC6B6BA0F}"/>
                </a:ext>
              </a:extLst>
            </p:cNvPr>
            <p:cNvSpPr txBox="1"/>
            <p:nvPr/>
          </p:nvSpPr>
          <p:spPr>
            <a:xfrm>
              <a:off x="1471255" y="1526854"/>
              <a:ext cx="365766" cy="1308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パンフレット</a:t>
              </a:r>
            </a:p>
          </p:txBody>
        </p:sp>
        <p:pic>
          <p:nvPicPr>
            <p:cNvPr id="174" name="図 173">
              <a:extLst>
                <a:ext uri="{FF2B5EF4-FFF2-40B4-BE49-F238E27FC236}">
                  <a16:creationId xmlns:a16="http://schemas.microsoft.com/office/drawing/2014/main" id="{ABB1AD20-96CF-948C-DCE2-B41CF14CDC4F}"/>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1516789" y="1727186"/>
              <a:ext cx="267053" cy="187561"/>
            </a:xfrm>
            <a:prstGeom prst="rect">
              <a:avLst/>
            </a:prstGeom>
          </p:spPr>
        </p:pic>
        <p:sp>
          <p:nvSpPr>
            <p:cNvPr id="181" name="テキスト ボックス 180">
              <a:extLst>
                <a:ext uri="{FF2B5EF4-FFF2-40B4-BE49-F238E27FC236}">
                  <a16:creationId xmlns:a16="http://schemas.microsoft.com/office/drawing/2014/main" id="{282A4FF5-8803-2AD2-0593-4A6345BB08BE}"/>
                </a:ext>
              </a:extLst>
            </p:cNvPr>
            <p:cNvSpPr txBox="1"/>
            <p:nvPr/>
          </p:nvSpPr>
          <p:spPr>
            <a:xfrm>
              <a:off x="1481489" y="1753698"/>
              <a:ext cx="338555" cy="18466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rPr>
                <a:t>動画</a:t>
              </a:r>
              <a:endParaRPr kumimoji="1" lang="ja-JP" altLang="en-US" sz="600" b="0" i="0" u="none" strike="noStrike" kern="1200" cap="none" spc="0" normalizeH="0" baseline="0" noProof="0" dirty="0">
                <a:ln>
                  <a:noFill/>
                </a:ln>
                <a:solidFill>
                  <a:schemeClr val="bg1"/>
                </a:solidFill>
                <a:effectLst>
                  <a:glow rad="63500">
                    <a:schemeClr val="tx1"/>
                  </a:glow>
                </a:effectLst>
                <a:uLnTx/>
                <a:uFillTx/>
                <a:latin typeface="Meiryo UI" panose="020B0604030504040204" pitchFamily="50" charset="-128"/>
                <a:ea typeface="Meiryo UI" panose="020B0604030504040204" pitchFamily="50" charset="-128"/>
                <a:cs typeface="+mn-cs"/>
              </a:endParaRPr>
            </a:p>
          </p:txBody>
        </p:sp>
        <p:sp>
          <p:nvSpPr>
            <p:cNvPr id="183" name="テキスト ボックス 182">
              <a:extLst>
                <a:ext uri="{FF2B5EF4-FFF2-40B4-BE49-F238E27FC236}">
                  <a16:creationId xmlns:a16="http://schemas.microsoft.com/office/drawing/2014/main" id="{B0F6ACE0-C7C8-D83A-75AE-F249D21799A4}"/>
                </a:ext>
              </a:extLst>
            </p:cNvPr>
            <p:cNvSpPr txBox="1"/>
            <p:nvPr/>
          </p:nvSpPr>
          <p:spPr>
            <a:xfrm>
              <a:off x="1280363" y="1326383"/>
              <a:ext cx="499442" cy="178372"/>
            </a:xfrm>
            <a:prstGeom prst="rect">
              <a:avLst/>
            </a:prstGeom>
            <a:noFill/>
          </p:spPr>
          <p:txBody>
            <a:bodyPr wrap="none" rtlCol="0">
              <a:spAutoFit/>
            </a:bodyPr>
            <a:lstStyle/>
            <a:p>
              <a:r>
                <a:rPr lang="ja-JP" altLang="en-US" sz="900" b="1">
                  <a:solidFill>
                    <a:schemeClr val="bg1"/>
                  </a:solidFill>
                  <a:effectLst>
                    <a:glow rad="128481">
                      <a:srgbClr val="A15993"/>
                    </a:glow>
                  </a:effectLst>
                  <a:latin typeface="Meiryo" panose="020B0604030504040204" pitchFamily="34" charset="-128"/>
                  <a:ea typeface="Meiryo" panose="020B0604030504040204" pitchFamily="34" charset="-128"/>
                </a:rPr>
                <a:t>対応素材</a:t>
              </a:r>
              <a:endParaRPr kumimoji="1" lang="ja-JP" altLang="en-US" sz="900" b="1">
                <a:solidFill>
                  <a:schemeClr val="bg1"/>
                </a:solidFill>
                <a:effectLst>
                  <a:glow rad="128481">
                    <a:srgbClr val="A15993"/>
                  </a:glow>
                </a:effectLst>
                <a:latin typeface="Meiryo" panose="020B0604030504040204" pitchFamily="34" charset="-128"/>
                <a:ea typeface="Meiryo" panose="020B0604030504040204" pitchFamily="34" charset="-128"/>
              </a:endParaRPr>
            </a:p>
          </p:txBody>
        </p:sp>
        <p:sp>
          <p:nvSpPr>
            <p:cNvPr id="184" name="テキスト ボックス 183">
              <a:extLst>
                <a:ext uri="{FF2B5EF4-FFF2-40B4-BE49-F238E27FC236}">
                  <a16:creationId xmlns:a16="http://schemas.microsoft.com/office/drawing/2014/main" id="{7CD0F82E-FA04-2394-BBC2-4D8D07C1EF05}"/>
                </a:ext>
              </a:extLst>
            </p:cNvPr>
            <p:cNvSpPr txBox="1"/>
            <p:nvPr/>
          </p:nvSpPr>
          <p:spPr>
            <a:xfrm>
              <a:off x="1394526" y="1903787"/>
              <a:ext cx="377026" cy="169277"/>
            </a:xfrm>
            <a:prstGeom prst="rect">
              <a:avLst/>
            </a:prstGeom>
            <a:noFill/>
          </p:spPr>
          <p:txBody>
            <a:bodyPr wrap="none" rtlCol="0">
              <a:spAutoFit/>
            </a:bodyPr>
            <a:lstStyle/>
            <a:p>
              <a:r>
                <a:rPr kumimoji="1" lang="ja-JP" altLang="en-US" sz="500">
                  <a:solidFill>
                    <a:schemeClr val="bg1"/>
                  </a:solidFill>
                  <a:latin typeface="Meiryo" panose="020B0604030504040204" pitchFamily="34" charset="-128"/>
                  <a:ea typeface="Meiryo" panose="020B0604030504040204" pitchFamily="34" charset="-128"/>
                </a:rPr>
                <a:t>など</a:t>
              </a:r>
              <a:r>
                <a:rPr kumimoji="1" lang="en-US" altLang="ja-JP" sz="500" dirty="0">
                  <a:solidFill>
                    <a:schemeClr val="bg1"/>
                  </a:solidFill>
                  <a:latin typeface="Meiryo" panose="020B0604030504040204" pitchFamily="34" charset="-128"/>
                  <a:ea typeface="Meiryo" panose="020B0604030504040204" pitchFamily="34" charset="-128"/>
                </a:rPr>
                <a:t>…</a:t>
              </a:r>
              <a:endParaRPr kumimoji="1" lang="ja-JP" altLang="en-US" sz="500">
                <a:solidFill>
                  <a:schemeClr val="bg1"/>
                </a:solidFill>
                <a:latin typeface="Meiryo" panose="020B0604030504040204" pitchFamily="34" charset="-128"/>
                <a:ea typeface="Meiryo" panose="020B0604030504040204" pitchFamily="34" charset="-128"/>
              </a:endParaRPr>
            </a:p>
          </p:txBody>
        </p:sp>
      </p:grpSp>
      <p:sp>
        <p:nvSpPr>
          <p:cNvPr id="185" name="正方形/長方形 184">
            <a:extLst>
              <a:ext uri="{FF2B5EF4-FFF2-40B4-BE49-F238E27FC236}">
                <a16:creationId xmlns:a16="http://schemas.microsoft.com/office/drawing/2014/main" id="{BB85D408-9E6C-ABAE-3946-B2C633117C3F}"/>
              </a:ext>
            </a:extLst>
          </p:cNvPr>
          <p:cNvSpPr/>
          <p:nvPr/>
        </p:nvSpPr>
        <p:spPr>
          <a:xfrm>
            <a:off x="2421779" y="2560667"/>
            <a:ext cx="834454" cy="13011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86" name="テキスト ボックス 185">
            <a:extLst>
              <a:ext uri="{FF2B5EF4-FFF2-40B4-BE49-F238E27FC236}">
                <a16:creationId xmlns:a16="http://schemas.microsoft.com/office/drawing/2014/main" id="{25E803C5-C142-675D-2EFE-708A56F9C295}"/>
              </a:ext>
            </a:extLst>
          </p:cNvPr>
          <p:cNvSpPr txBox="1"/>
          <p:nvPr/>
        </p:nvSpPr>
        <p:spPr>
          <a:xfrm>
            <a:off x="1437034" y="2490327"/>
            <a:ext cx="2262158" cy="253916"/>
          </a:xfrm>
          <a:prstGeom prst="rect">
            <a:avLst/>
          </a:prstGeom>
          <a:noFill/>
          <a:ln>
            <a:noFill/>
          </a:ln>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FF0000"/>
                </a:solidFill>
                <a:effectLst/>
                <a:uLnTx/>
                <a:uFillTx/>
                <a:latin typeface="Meiryo" panose="020B0604030504040204" pitchFamily="34" charset="-128"/>
                <a:ea typeface="Meiryo" panose="020B0604030504040204" pitchFamily="34" charset="-128"/>
                <a:cs typeface="+mn-cs"/>
              </a:rPr>
              <a:t>様々なデータ</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から</a:t>
            </a:r>
            <a:r>
              <a:rPr kumimoji="1" lang="ja-JP" altLang="en-US" sz="105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動画制作可能</a:t>
            </a:r>
            <a:r>
              <a:rPr kumimoji="1" lang="ja-JP" altLang="en-US" sz="900" b="1" i="0" u="none" strike="noStrike" kern="1200" cap="none" spc="0" normalizeH="0" baseline="0" noProof="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rPr>
              <a:t>です！</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Meiryo" panose="020B0604030504040204" pitchFamily="34" charset="-128"/>
              <a:ea typeface="Meiryo" panose="020B0604030504040204" pitchFamily="34" charset="-128"/>
              <a:cs typeface="+mn-cs"/>
            </a:endParaRPr>
          </a:p>
        </p:txBody>
      </p:sp>
      <p:sp>
        <p:nvSpPr>
          <p:cNvPr id="97" name="角丸四角形 204">
            <a:extLst>
              <a:ext uri="{FF2B5EF4-FFF2-40B4-BE49-F238E27FC236}">
                <a16:creationId xmlns:a16="http://schemas.microsoft.com/office/drawing/2014/main" id="{96CF917B-B85A-2366-E1E0-2D8C858524B8}"/>
              </a:ext>
            </a:extLst>
          </p:cNvPr>
          <p:cNvSpPr/>
          <p:nvPr/>
        </p:nvSpPr>
        <p:spPr>
          <a:xfrm>
            <a:off x="5873959" y="3302769"/>
            <a:ext cx="1384133" cy="2487513"/>
          </a:xfrm>
          <a:prstGeom prst="roundRect">
            <a:avLst>
              <a:gd name="adj" fmla="val 4705"/>
            </a:avLst>
          </a:prstGeom>
          <a:solidFill>
            <a:srgbClr val="A15993"/>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99" name="角丸四角形 204">
            <a:extLst>
              <a:ext uri="{FF2B5EF4-FFF2-40B4-BE49-F238E27FC236}">
                <a16:creationId xmlns:a16="http://schemas.microsoft.com/office/drawing/2014/main" id="{B5346579-C8F1-E9BB-2A8B-674332D219AC}"/>
              </a:ext>
            </a:extLst>
          </p:cNvPr>
          <p:cNvSpPr/>
          <p:nvPr/>
        </p:nvSpPr>
        <p:spPr>
          <a:xfrm>
            <a:off x="7509933" y="3159143"/>
            <a:ext cx="2143945" cy="2633121"/>
          </a:xfrm>
          <a:prstGeom prst="roundRect">
            <a:avLst>
              <a:gd name="adj" fmla="val 4415"/>
            </a:avLst>
          </a:prstGeom>
          <a:solidFill>
            <a:srgbClr val="E6D4E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102" name="台形 101">
            <a:extLst>
              <a:ext uri="{FF2B5EF4-FFF2-40B4-BE49-F238E27FC236}">
                <a16:creationId xmlns:a16="http://schemas.microsoft.com/office/drawing/2014/main" id="{F046602B-EE19-71C3-5778-C0B5002EBF53}"/>
              </a:ext>
            </a:extLst>
          </p:cNvPr>
          <p:cNvSpPr/>
          <p:nvPr/>
        </p:nvSpPr>
        <p:spPr>
          <a:xfrm rot="10800000">
            <a:off x="7582631" y="3165777"/>
            <a:ext cx="2021251"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a:extLst>
              <a:ext uri="{FF2B5EF4-FFF2-40B4-BE49-F238E27FC236}">
                <a16:creationId xmlns:a16="http://schemas.microsoft.com/office/drawing/2014/main" id="{43FC137F-D471-629E-29C6-98FF3E461F6E}"/>
              </a:ext>
            </a:extLst>
          </p:cNvPr>
          <p:cNvSpPr txBox="1"/>
          <p:nvPr/>
        </p:nvSpPr>
        <p:spPr>
          <a:xfrm>
            <a:off x="936076" y="2843153"/>
            <a:ext cx="8265073" cy="307777"/>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ヤフー</a:t>
            </a:r>
            <a:r>
              <a:rPr kumimoji="0" lang="en-US" altLang="ja-JP"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TOP</a:t>
            </a:r>
            <a:r>
              <a:rPr kumimoji="0" lang="ja-JP" altLang="en-US" sz="1400" b="1" i="0" u="none" strike="noStrike" kern="1200" cap="none" spc="50" normalizeH="0" baseline="0" noProof="0" dirty="0">
                <a:ln>
                  <a:noFill/>
                </a:ln>
                <a:solidFill>
                  <a:srgbClr val="FF0000"/>
                </a:solidFill>
                <a:effectLst/>
                <a:uLnTx/>
                <a:uFillTx/>
                <a:latin typeface="Meiryo" charset="-128"/>
                <a:ea typeface="Meiryo" charset="-128"/>
                <a:cs typeface="Meiryo" charset="-128"/>
              </a:rPr>
              <a:t>ページ（予約型）</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と</a:t>
            </a:r>
            <a:r>
              <a:rPr lang="en-US" altLang="ja-JP" sz="1400" b="1" spc="50" dirty="0">
                <a:solidFill>
                  <a:srgbClr val="FF0000"/>
                </a:solidFill>
                <a:latin typeface="Meiryo" charset="-128"/>
                <a:ea typeface="Meiryo" charset="-128"/>
                <a:cs typeface="Meiryo" charset="-128"/>
              </a:rPr>
              <a:t>SNS</a:t>
            </a:r>
            <a:r>
              <a:rPr kumimoji="0" lang="ja-JP" altLang="en-US" sz="1400" b="1" i="0" u="none" strike="noStrike" kern="1200" cap="none" spc="50" normalizeH="0" baseline="0" noProof="0" dirty="0">
                <a:ln>
                  <a:noFill/>
                </a:ln>
                <a:effectLst/>
                <a:uLnTx/>
                <a:uFillTx/>
                <a:latin typeface="Meiryo" charset="-128"/>
                <a:ea typeface="Meiryo" charset="-128"/>
                <a:cs typeface="Meiryo" charset="-128"/>
              </a:rPr>
              <a:t>に広告出稿</a:t>
            </a:r>
          </a:p>
        </p:txBody>
      </p:sp>
      <p:sp>
        <p:nvSpPr>
          <p:cNvPr id="125" name="角丸四角形 204">
            <a:extLst>
              <a:ext uri="{FF2B5EF4-FFF2-40B4-BE49-F238E27FC236}">
                <a16:creationId xmlns:a16="http://schemas.microsoft.com/office/drawing/2014/main" id="{5859B66A-7DC8-B8C6-83B2-05668C656A45}"/>
              </a:ext>
            </a:extLst>
          </p:cNvPr>
          <p:cNvSpPr/>
          <p:nvPr/>
        </p:nvSpPr>
        <p:spPr>
          <a:xfrm>
            <a:off x="1206066" y="3453374"/>
            <a:ext cx="4530947" cy="2338890"/>
          </a:xfrm>
          <a:prstGeom prst="roundRect">
            <a:avLst>
              <a:gd name="adj" fmla="val 2989"/>
            </a:avLst>
          </a:prstGeom>
          <a:solidFill>
            <a:srgbClr val="E6D4E3"/>
          </a:solidFill>
          <a:ln w="381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grpSp>
        <p:nvGrpSpPr>
          <p:cNvPr id="126" name="グループ化 125">
            <a:extLst>
              <a:ext uri="{FF2B5EF4-FFF2-40B4-BE49-F238E27FC236}">
                <a16:creationId xmlns:a16="http://schemas.microsoft.com/office/drawing/2014/main" id="{FAAEB451-9F97-D495-CA29-33A7A4A9A0ED}"/>
              </a:ext>
            </a:extLst>
          </p:cNvPr>
          <p:cNvGrpSpPr/>
          <p:nvPr/>
        </p:nvGrpSpPr>
        <p:grpSpPr>
          <a:xfrm>
            <a:off x="325800" y="4396465"/>
            <a:ext cx="1116000" cy="906485"/>
            <a:chOff x="947050" y="4376581"/>
            <a:chExt cx="1116000" cy="1072372"/>
          </a:xfrm>
        </p:grpSpPr>
        <p:sp>
          <p:nvSpPr>
            <p:cNvPr id="290" name="ホームベース 136">
              <a:extLst>
                <a:ext uri="{FF2B5EF4-FFF2-40B4-BE49-F238E27FC236}">
                  <a16:creationId xmlns:a16="http://schemas.microsoft.com/office/drawing/2014/main" id="{1C8872AB-039E-674A-3F8E-E5FFC534BA51}"/>
                </a:ext>
              </a:extLst>
            </p:cNvPr>
            <p:cNvSpPr/>
            <p:nvPr/>
          </p:nvSpPr>
          <p:spPr>
            <a:xfrm>
              <a:off x="947050" y="4376581"/>
              <a:ext cx="1116000" cy="540000"/>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291" name="ホームベース 141">
              <a:extLst>
                <a:ext uri="{FF2B5EF4-FFF2-40B4-BE49-F238E27FC236}">
                  <a16:creationId xmlns:a16="http://schemas.microsoft.com/office/drawing/2014/main" id="{1CC90C33-5B1B-C4E3-40F4-A725A6859617}"/>
                </a:ext>
              </a:extLst>
            </p:cNvPr>
            <p:cNvSpPr/>
            <p:nvPr/>
          </p:nvSpPr>
          <p:spPr>
            <a:xfrm>
              <a:off x="947050" y="4908953"/>
              <a:ext cx="1116000" cy="540000"/>
            </a:xfrm>
            <a:prstGeom prst="homePlate">
              <a:avLst>
                <a:gd name="adj" fmla="val 21404"/>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grpSp>
      <p:sp>
        <p:nvSpPr>
          <p:cNvPr id="127" name="片側の 2 つの角を丸めた四角形 131">
            <a:extLst>
              <a:ext uri="{FF2B5EF4-FFF2-40B4-BE49-F238E27FC236}">
                <a16:creationId xmlns:a16="http://schemas.microsoft.com/office/drawing/2014/main" id="{6F800B58-37F4-E393-16D1-8C338246F0D6}"/>
              </a:ext>
            </a:extLst>
          </p:cNvPr>
          <p:cNvSpPr/>
          <p:nvPr/>
        </p:nvSpPr>
        <p:spPr>
          <a:xfrm rot="16200000">
            <a:off x="-107341" y="4742360"/>
            <a:ext cx="907791" cy="216000"/>
          </a:xfrm>
          <a:prstGeom prst="round2SameRect">
            <a:avLst>
              <a:gd name="adj1" fmla="val 32569"/>
              <a:gd name="adj2" fmla="val 0"/>
            </a:avLst>
          </a:prstGeom>
          <a:solidFill>
            <a:schemeClr val="tx1">
              <a:lumMod val="75000"/>
              <a:lumOff val="2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ホームベース 142">
            <a:extLst>
              <a:ext uri="{FF2B5EF4-FFF2-40B4-BE49-F238E27FC236}">
                <a16:creationId xmlns:a16="http://schemas.microsoft.com/office/drawing/2014/main" id="{C5883C88-50F3-2703-5DB0-F4DF1BDE681F}"/>
              </a:ext>
            </a:extLst>
          </p:cNvPr>
          <p:cNvSpPr/>
          <p:nvPr/>
        </p:nvSpPr>
        <p:spPr>
          <a:xfrm>
            <a:off x="325800" y="5405994"/>
            <a:ext cx="1114790" cy="330563"/>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29" name="片側の 2 つの角を丸めた四角形 123">
            <a:extLst>
              <a:ext uri="{FF2B5EF4-FFF2-40B4-BE49-F238E27FC236}">
                <a16:creationId xmlns:a16="http://schemas.microsoft.com/office/drawing/2014/main" id="{1C5AD036-E2D2-48BA-BD89-D896BA4F8409}"/>
              </a:ext>
            </a:extLst>
          </p:cNvPr>
          <p:cNvSpPr/>
          <p:nvPr/>
        </p:nvSpPr>
        <p:spPr>
          <a:xfrm rot="16200000">
            <a:off x="193855" y="5456396"/>
            <a:ext cx="320791" cy="231393"/>
          </a:xfrm>
          <a:prstGeom prst="round2SameRect">
            <a:avLst>
              <a:gd name="adj1" fmla="val 34133"/>
              <a:gd name="adj2" fmla="val 0"/>
            </a:avLst>
          </a:prstGeom>
          <a:solidFill>
            <a:schemeClr val="tx1">
              <a:lumMod val="75000"/>
              <a:lumOff val="2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060E4B5A-C888-6B4A-D14C-AD82F1C95B1C}"/>
              </a:ext>
            </a:extLst>
          </p:cNvPr>
          <p:cNvSpPr txBox="1"/>
          <p:nvPr/>
        </p:nvSpPr>
        <p:spPr>
          <a:xfrm>
            <a:off x="288347" y="5463769"/>
            <a:ext cx="1082348" cy="246221"/>
          </a:xfrm>
          <a:prstGeom prst="rect">
            <a:avLst/>
          </a:prstGeom>
          <a:noFill/>
        </p:spPr>
        <p:txBody>
          <a:bodyPr wrap="squar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掲載期間を指定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31" name="テキスト ボックス 130">
            <a:extLst>
              <a:ext uri="{FF2B5EF4-FFF2-40B4-BE49-F238E27FC236}">
                <a16:creationId xmlns:a16="http://schemas.microsoft.com/office/drawing/2014/main" id="{6BDB893C-B6D9-6168-72C7-F52D5E9414F8}"/>
              </a:ext>
            </a:extLst>
          </p:cNvPr>
          <p:cNvSpPr txBox="1"/>
          <p:nvPr/>
        </p:nvSpPr>
        <p:spPr>
          <a:xfrm>
            <a:off x="434338" y="4382288"/>
            <a:ext cx="1138185" cy="415498"/>
          </a:xfrm>
          <a:prstGeom prst="rect">
            <a:avLst/>
          </a:prstGeom>
          <a:noFill/>
        </p:spPr>
        <p:txBody>
          <a:bodyPr wrap="square" rtlCol="0">
            <a:spAutoFit/>
          </a:bodyPr>
          <a:lstStyle/>
          <a:p>
            <a:pPr>
              <a:lnSpc>
                <a:spcPct val="130000"/>
              </a:lnSpc>
            </a:pPr>
            <a:r>
              <a:rPr kumimoji="1" lang="ja-JP" altLang="en-US" sz="1050" b="1" dirty="0">
                <a:solidFill>
                  <a:schemeClr val="bg1"/>
                </a:solidFill>
                <a:latin typeface="Meiryo" panose="020B0604030504040204" pitchFamily="34" charset="-128"/>
                <a:ea typeface="Meiryo" panose="020B0604030504040204" pitchFamily="34" charset="-128"/>
              </a:rPr>
              <a:t>都道府県</a:t>
            </a:r>
            <a:r>
              <a:rPr lang="ja-JP" altLang="en-US" sz="1050" b="1" dirty="0">
                <a:solidFill>
                  <a:schemeClr val="bg1"/>
                </a:solidFill>
                <a:latin typeface="Meiryo" panose="020B0604030504040204" pitchFamily="34" charset="-128"/>
                <a:ea typeface="Meiryo" panose="020B0604030504040204" pitchFamily="34" charset="-128"/>
              </a:rPr>
              <a:t>指定</a:t>
            </a:r>
            <a:endParaRPr lang="en-US" altLang="ja-JP" sz="1050" b="1" dirty="0">
              <a:solidFill>
                <a:schemeClr val="bg1"/>
              </a:solidFill>
              <a:latin typeface="Meiryo" panose="020B0604030504040204" pitchFamily="34" charset="-128"/>
              <a:ea typeface="Meiryo" panose="020B0604030504040204" pitchFamily="34" charset="-128"/>
            </a:endParaRPr>
          </a:p>
          <a:p>
            <a:pPr>
              <a:lnSpc>
                <a:spcPct val="130000"/>
              </a:lnSpc>
            </a:pPr>
            <a:r>
              <a:rPr kumimoji="1" lang="ja-JP" altLang="en-US" sz="600" b="1" dirty="0">
                <a:solidFill>
                  <a:schemeClr val="bg1"/>
                </a:solidFill>
                <a:latin typeface="Meiryo" panose="020B0604030504040204" pitchFamily="34" charset="-128"/>
                <a:ea typeface="Meiryo" panose="020B0604030504040204" pitchFamily="34" charset="-128"/>
              </a:rPr>
              <a:t>の場合　</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132" name="円/楕円 162">
            <a:extLst>
              <a:ext uri="{FF2B5EF4-FFF2-40B4-BE49-F238E27FC236}">
                <a16:creationId xmlns:a16="http://schemas.microsoft.com/office/drawing/2014/main" id="{4D5BD135-A922-AE7B-2FF7-C07B2F6B6FFE}"/>
              </a:ext>
            </a:extLst>
          </p:cNvPr>
          <p:cNvSpPr>
            <a:spLocks noChangeAspect="1"/>
          </p:cNvSpPr>
          <p:nvPr/>
        </p:nvSpPr>
        <p:spPr>
          <a:xfrm>
            <a:off x="761183" y="4746043"/>
            <a:ext cx="198000"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tx1">
                    <a:lumMod val="50000"/>
                    <a:lumOff val="50000"/>
                  </a:schemeClr>
                </a:solidFill>
                <a:latin typeface="Meiryo" panose="020B0604030504040204" pitchFamily="34" charset="-128"/>
                <a:ea typeface="Meiryo" panose="020B0604030504040204" pitchFamily="34" charset="-128"/>
              </a:rPr>
              <a:t>or</a:t>
            </a:r>
            <a:endParaRPr kumimoji="1" lang="ja-JP" altLang="en-US" sz="900" b="1">
              <a:solidFill>
                <a:schemeClr val="tx1">
                  <a:lumMod val="50000"/>
                  <a:lumOff val="50000"/>
                </a:schemeClr>
              </a:solidFill>
              <a:latin typeface="Meiryo" panose="020B0604030504040204" pitchFamily="34" charset="-128"/>
              <a:ea typeface="Meiryo" panose="020B0604030504040204" pitchFamily="34" charset="-128"/>
            </a:endParaRPr>
          </a:p>
        </p:txBody>
      </p:sp>
      <p:sp>
        <p:nvSpPr>
          <p:cNvPr id="133" name="テキスト ボックス 132">
            <a:extLst>
              <a:ext uri="{FF2B5EF4-FFF2-40B4-BE49-F238E27FC236}">
                <a16:creationId xmlns:a16="http://schemas.microsoft.com/office/drawing/2014/main" id="{1A1B62DC-81CD-823D-9140-4875EB316C7F}"/>
              </a:ext>
            </a:extLst>
          </p:cNvPr>
          <p:cNvSpPr txBox="1"/>
          <p:nvPr/>
        </p:nvSpPr>
        <p:spPr>
          <a:xfrm>
            <a:off x="431946" y="4906146"/>
            <a:ext cx="1071966" cy="392415"/>
          </a:xfrm>
          <a:prstGeom prst="rect">
            <a:avLst/>
          </a:prstGeom>
          <a:noFill/>
        </p:spPr>
        <p:txBody>
          <a:bodyPr wrap="square" rtlCol="0">
            <a:spAutoFit/>
          </a:bodyPr>
          <a:lstStyle/>
          <a:p>
            <a:pPr>
              <a:lnSpc>
                <a:spcPct val="120000"/>
              </a:lnSpc>
            </a:pPr>
            <a:r>
              <a:rPr kumimoji="1" lang="ja-JP" altLang="en-US" sz="1050" b="1" dirty="0">
                <a:solidFill>
                  <a:schemeClr val="bg1"/>
                </a:solidFill>
                <a:latin typeface="Meiryo" panose="020B0604030504040204" pitchFamily="34" charset="-128"/>
                <a:ea typeface="Meiryo" panose="020B0604030504040204" pitchFamily="34" charset="-128"/>
              </a:rPr>
              <a:t>市区郡指定</a:t>
            </a:r>
            <a:endParaRPr kumimoji="1" lang="en-US" altLang="ja-JP" sz="1050" b="1" dirty="0">
              <a:solidFill>
                <a:schemeClr val="bg1"/>
              </a:solidFill>
              <a:latin typeface="Meiryo" panose="020B0604030504040204" pitchFamily="34" charset="-128"/>
              <a:ea typeface="Meiryo" panose="020B0604030504040204" pitchFamily="34" charset="-128"/>
            </a:endParaRPr>
          </a:p>
          <a:p>
            <a:pPr>
              <a:lnSpc>
                <a:spcPct val="120000"/>
              </a:lnSpc>
            </a:pPr>
            <a:r>
              <a:rPr kumimoji="1" lang="ja-JP" altLang="en-US" sz="600" b="1" dirty="0">
                <a:solidFill>
                  <a:schemeClr val="bg1"/>
                </a:solidFill>
                <a:latin typeface="Meiryo" panose="020B0604030504040204" pitchFamily="34" charset="-128"/>
                <a:ea typeface="Meiryo" panose="020B0604030504040204" pitchFamily="34" charset="-128"/>
              </a:rPr>
              <a:t>の場合</a:t>
            </a:r>
            <a:endParaRPr kumimoji="1" lang="en-US" altLang="ja-JP" sz="600" b="1" dirty="0">
              <a:solidFill>
                <a:schemeClr val="bg1"/>
              </a:solidFill>
              <a:latin typeface="Meiryo" panose="020B0604030504040204" pitchFamily="34" charset="-128"/>
              <a:ea typeface="Meiryo" panose="020B0604030504040204" pitchFamily="34" charset="-128"/>
            </a:endParaRPr>
          </a:p>
        </p:txBody>
      </p:sp>
      <p:sp>
        <p:nvSpPr>
          <p:cNvPr id="134" name="テキスト ボックス 133">
            <a:extLst>
              <a:ext uri="{FF2B5EF4-FFF2-40B4-BE49-F238E27FC236}">
                <a16:creationId xmlns:a16="http://schemas.microsoft.com/office/drawing/2014/main" id="{F17C17C7-38A5-CF43-B4E4-8CF461457096}"/>
              </a:ext>
            </a:extLst>
          </p:cNvPr>
          <p:cNvSpPr txBox="1"/>
          <p:nvPr/>
        </p:nvSpPr>
        <p:spPr>
          <a:xfrm>
            <a:off x="199403" y="4482489"/>
            <a:ext cx="307777" cy="707886"/>
          </a:xfrm>
          <a:prstGeom prst="rect">
            <a:avLst/>
          </a:prstGeom>
          <a:noFill/>
        </p:spPr>
        <p:txBody>
          <a:bodyPr vert="eaVert" wrap="none" rtlCol="0">
            <a:spAutoFit/>
          </a:bodyPr>
          <a:lstStyle/>
          <a:p>
            <a:r>
              <a:rPr lang="ja-JP" altLang="en-US" sz="800" b="1">
                <a:solidFill>
                  <a:schemeClr val="bg1"/>
                </a:solidFill>
                <a:latin typeface="メイリオ" pitchFamily="50" charset="-128"/>
                <a:ea typeface="メイリオ" pitchFamily="50" charset="-128"/>
                <a:cs typeface="メイリオ" pitchFamily="50" charset="-128"/>
              </a:rPr>
              <a:t>掲載保証回数</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189" name="ホームベース 142">
            <a:extLst>
              <a:ext uri="{FF2B5EF4-FFF2-40B4-BE49-F238E27FC236}">
                <a16:creationId xmlns:a16="http://schemas.microsoft.com/office/drawing/2014/main" id="{D70C9CED-196B-8949-1F64-26E279DD9BED}"/>
              </a:ext>
            </a:extLst>
          </p:cNvPr>
          <p:cNvSpPr/>
          <p:nvPr/>
        </p:nvSpPr>
        <p:spPr>
          <a:xfrm>
            <a:off x="318415" y="3900111"/>
            <a:ext cx="1114790" cy="314428"/>
          </a:xfrm>
          <a:prstGeom prst="homePlate">
            <a:avLst>
              <a:gd name="adj" fmla="val 21404"/>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b="1" dirty="0">
              <a:latin typeface="メイリオ" pitchFamily="50" charset="-128"/>
              <a:ea typeface="メイリオ" pitchFamily="50" charset="-128"/>
              <a:cs typeface="メイリオ" pitchFamily="50" charset="-128"/>
            </a:endParaRPr>
          </a:p>
        </p:txBody>
      </p:sp>
      <p:sp>
        <p:nvSpPr>
          <p:cNvPr id="192" name="片側の 2 つの角を丸めた四角形 123">
            <a:extLst>
              <a:ext uri="{FF2B5EF4-FFF2-40B4-BE49-F238E27FC236}">
                <a16:creationId xmlns:a16="http://schemas.microsoft.com/office/drawing/2014/main" id="{3478798D-C822-9790-3FAE-3EBE1BE33E7F}"/>
              </a:ext>
            </a:extLst>
          </p:cNvPr>
          <p:cNvSpPr/>
          <p:nvPr/>
        </p:nvSpPr>
        <p:spPr>
          <a:xfrm rot="16200000">
            <a:off x="202509" y="3943131"/>
            <a:ext cx="303483" cy="231393"/>
          </a:xfrm>
          <a:prstGeom prst="round2SameRect">
            <a:avLst>
              <a:gd name="adj1" fmla="val 34133"/>
              <a:gd name="adj2" fmla="val 0"/>
            </a:avLst>
          </a:prstGeom>
          <a:solidFill>
            <a:schemeClr val="tx1">
              <a:lumMod val="75000"/>
              <a:lumOff val="2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テキスト ボックス 192">
            <a:extLst>
              <a:ext uri="{FF2B5EF4-FFF2-40B4-BE49-F238E27FC236}">
                <a16:creationId xmlns:a16="http://schemas.microsoft.com/office/drawing/2014/main" id="{E2D5BBDB-D790-6B48-EBB8-8F62850D73BB}"/>
              </a:ext>
            </a:extLst>
          </p:cNvPr>
          <p:cNvSpPr txBox="1"/>
          <p:nvPr/>
        </p:nvSpPr>
        <p:spPr>
          <a:xfrm>
            <a:off x="280962" y="3941751"/>
            <a:ext cx="1082348" cy="246221"/>
          </a:xfrm>
          <a:prstGeom prst="rect">
            <a:avLst/>
          </a:prstGeom>
          <a:noFill/>
        </p:spPr>
        <p:txBody>
          <a:bodyPr wrap="none" rtlCol="0">
            <a:spAutoFit/>
          </a:bodyPr>
          <a:lstStyle/>
          <a:p>
            <a:r>
              <a:rPr lang="ja-JP" altLang="en-US" sz="1000" b="1" dirty="0">
                <a:solidFill>
                  <a:schemeClr val="bg1"/>
                </a:solidFill>
                <a:latin typeface="メイリオ" pitchFamily="50" charset="-128"/>
                <a:ea typeface="メイリオ" pitchFamily="50" charset="-128"/>
                <a:cs typeface="メイリオ" pitchFamily="50" charset="-128"/>
              </a:rPr>
              <a:t>デバイスを指定</a:t>
            </a:r>
            <a:endParaRPr lang="en-US" altLang="ja-JP" sz="1000" b="1" dirty="0">
              <a:solidFill>
                <a:schemeClr val="bg1"/>
              </a:solidFill>
              <a:latin typeface="メイリオ" pitchFamily="50" charset="-128"/>
              <a:ea typeface="メイリオ" pitchFamily="50" charset="-128"/>
              <a:cs typeface="メイリオ" pitchFamily="50" charset="-128"/>
            </a:endParaRPr>
          </a:p>
        </p:txBody>
      </p:sp>
      <p:sp>
        <p:nvSpPr>
          <p:cNvPr id="194" name="正方形/長方形 193">
            <a:extLst>
              <a:ext uri="{FF2B5EF4-FFF2-40B4-BE49-F238E27FC236}">
                <a16:creationId xmlns:a16="http://schemas.microsoft.com/office/drawing/2014/main" id="{CEEC8A0B-0E58-D794-D20E-B3665CC6E286}"/>
              </a:ext>
            </a:extLst>
          </p:cNvPr>
          <p:cNvSpPr/>
          <p:nvPr/>
        </p:nvSpPr>
        <p:spPr>
          <a:xfrm>
            <a:off x="871582" y="4640618"/>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sp>
        <p:nvSpPr>
          <p:cNvPr id="195" name="正方形/長方形 194">
            <a:extLst>
              <a:ext uri="{FF2B5EF4-FFF2-40B4-BE49-F238E27FC236}">
                <a16:creationId xmlns:a16="http://schemas.microsoft.com/office/drawing/2014/main" id="{56F012D2-65FB-C650-2D34-6F18A7AF0D32}"/>
              </a:ext>
            </a:extLst>
          </p:cNvPr>
          <p:cNvSpPr/>
          <p:nvPr/>
        </p:nvSpPr>
        <p:spPr>
          <a:xfrm>
            <a:off x="872690" y="5124372"/>
            <a:ext cx="701861" cy="195814"/>
          </a:xfrm>
          <a:prstGeom prst="rect">
            <a:avLst/>
          </a:prstGeom>
          <a:noFill/>
        </p:spPr>
        <p:txBody>
          <a:bodyPr wrap="square" t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a:t>
            </a:r>
            <a:r>
              <a:rPr kumimoji="0" lang="ja-JP" altLang="en-US" sz="5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複数指定可</a:t>
            </a:r>
          </a:p>
        </p:txBody>
      </p:sp>
      <p:cxnSp>
        <p:nvCxnSpPr>
          <p:cNvPr id="196" name="直線コネクタ 195">
            <a:extLst>
              <a:ext uri="{FF2B5EF4-FFF2-40B4-BE49-F238E27FC236}">
                <a16:creationId xmlns:a16="http://schemas.microsoft.com/office/drawing/2014/main" id="{A1A47655-183F-DD62-1EEB-6084CB3E415E}"/>
              </a:ext>
            </a:extLst>
          </p:cNvPr>
          <p:cNvCxnSpPr>
            <a:cxnSpLocks/>
          </p:cNvCxnSpPr>
          <p:nvPr/>
        </p:nvCxnSpPr>
        <p:spPr>
          <a:xfrm>
            <a:off x="2736861" y="3138953"/>
            <a:ext cx="0"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a:extLst>
              <a:ext uri="{FF2B5EF4-FFF2-40B4-BE49-F238E27FC236}">
                <a16:creationId xmlns:a16="http://schemas.microsoft.com/office/drawing/2014/main" id="{56DFF410-73BF-3C48-49DF-01F0B812E175}"/>
              </a:ext>
            </a:extLst>
          </p:cNvPr>
          <p:cNvCxnSpPr>
            <a:cxnSpLocks/>
          </p:cNvCxnSpPr>
          <p:nvPr/>
        </p:nvCxnSpPr>
        <p:spPr>
          <a:xfrm flipH="1">
            <a:off x="4200377" y="3138953"/>
            <a:ext cx="0" cy="26847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a:extLst>
              <a:ext uri="{FF2B5EF4-FFF2-40B4-BE49-F238E27FC236}">
                <a16:creationId xmlns:a16="http://schemas.microsoft.com/office/drawing/2014/main" id="{29F54108-3E85-1D37-A186-2E093C211837}"/>
              </a:ext>
            </a:extLst>
          </p:cNvPr>
          <p:cNvCxnSpPr>
            <a:cxnSpLocks/>
          </p:cNvCxnSpPr>
          <p:nvPr/>
        </p:nvCxnSpPr>
        <p:spPr>
          <a:xfrm flipH="1">
            <a:off x="5742010" y="3138953"/>
            <a:ext cx="1821" cy="265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88" name="台形 287">
            <a:extLst>
              <a:ext uri="{FF2B5EF4-FFF2-40B4-BE49-F238E27FC236}">
                <a16:creationId xmlns:a16="http://schemas.microsoft.com/office/drawing/2014/main" id="{AFE89EE4-DFA6-A6BB-F3E4-BD1B786A4ECA}"/>
              </a:ext>
            </a:extLst>
          </p:cNvPr>
          <p:cNvSpPr/>
          <p:nvPr/>
        </p:nvSpPr>
        <p:spPr>
          <a:xfrm rot="10800000">
            <a:off x="1349774" y="3350101"/>
            <a:ext cx="1266747"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テキスト ボックス 288">
            <a:extLst>
              <a:ext uri="{FF2B5EF4-FFF2-40B4-BE49-F238E27FC236}">
                <a16:creationId xmlns:a16="http://schemas.microsoft.com/office/drawing/2014/main" id="{6C2035B9-E765-96D7-68BC-225D08A872BF}"/>
              </a:ext>
            </a:extLst>
          </p:cNvPr>
          <p:cNvSpPr txBox="1"/>
          <p:nvPr/>
        </p:nvSpPr>
        <p:spPr>
          <a:xfrm>
            <a:off x="1698111" y="3329468"/>
            <a:ext cx="607860" cy="461665"/>
          </a:xfrm>
          <a:prstGeom prst="rect">
            <a:avLst/>
          </a:prstGeom>
          <a:noFill/>
        </p:spPr>
        <p:txBody>
          <a:bodyPr wrap="none" rtlCol="0" anchor="ctr">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PC</a:t>
            </a:r>
            <a:endParaRPr kumimoji="1" lang="ja-JP" altLang="en-US" sz="2400" b="1" dirty="0">
              <a:solidFill>
                <a:schemeClr val="bg1"/>
              </a:solidFill>
              <a:latin typeface="Meiryo" panose="020B0604030504040204" pitchFamily="34" charset="-128"/>
              <a:ea typeface="Meiryo" panose="020B0604030504040204" pitchFamily="34" charset="-128"/>
            </a:endParaRPr>
          </a:p>
        </p:txBody>
      </p:sp>
      <p:sp>
        <p:nvSpPr>
          <p:cNvPr id="286" name="台形 285">
            <a:extLst>
              <a:ext uri="{FF2B5EF4-FFF2-40B4-BE49-F238E27FC236}">
                <a16:creationId xmlns:a16="http://schemas.microsoft.com/office/drawing/2014/main" id="{76FAC216-054F-0850-9F78-A7E5779A2033}"/>
              </a:ext>
            </a:extLst>
          </p:cNvPr>
          <p:cNvSpPr/>
          <p:nvPr/>
        </p:nvSpPr>
        <p:spPr>
          <a:xfrm rot="10800000">
            <a:off x="2859159" y="3350101"/>
            <a:ext cx="1266747"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a:extLst>
              <a:ext uri="{FF2B5EF4-FFF2-40B4-BE49-F238E27FC236}">
                <a16:creationId xmlns:a16="http://schemas.microsoft.com/office/drawing/2014/main" id="{A839B967-AF08-E287-2661-C5837B2FCAFF}"/>
              </a:ext>
            </a:extLst>
          </p:cNvPr>
          <p:cNvSpPr txBox="1"/>
          <p:nvPr/>
        </p:nvSpPr>
        <p:spPr>
          <a:xfrm>
            <a:off x="3050267" y="3349258"/>
            <a:ext cx="877163" cy="369332"/>
          </a:xfrm>
          <a:prstGeom prst="rect">
            <a:avLst/>
          </a:prstGeom>
          <a:noFill/>
        </p:spPr>
        <p:txBody>
          <a:bodyPr wrap="none" rtlCol="0" anchor="ctr">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スマホ</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84" name="台形 283">
            <a:extLst>
              <a:ext uri="{FF2B5EF4-FFF2-40B4-BE49-F238E27FC236}">
                <a16:creationId xmlns:a16="http://schemas.microsoft.com/office/drawing/2014/main" id="{3D939D5E-D783-5354-3768-7C7B5E2CDE72}"/>
              </a:ext>
            </a:extLst>
          </p:cNvPr>
          <p:cNvSpPr/>
          <p:nvPr/>
        </p:nvSpPr>
        <p:spPr>
          <a:xfrm rot="10800000">
            <a:off x="4362643" y="3350101"/>
            <a:ext cx="1266747" cy="324000"/>
          </a:xfrm>
          <a:prstGeom prst="trapezoid">
            <a:avLst/>
          </a:prstGeom>
          <a:solidFill>
            <a:srgbClr val="A15993"/>
          </a:solidFill>
          <a:ln w="5715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テキスト ボックス 284">
            <a:extLst>
              <a:ext uri="{FF2B5EF4-FFF2-40B4-BE49-F238E27FC236}">
                <a16:creationId xmlns:a16="http://schemas.microsoft.com/office/drawing/2014/main" id="{86B32268-D3C9-0128-AE95-5EB49F852927}"/>
              </a:ext>
            </a:extLst>
          </p:cNvPr>
          <p:cNvSpPr txBox="1"/>
          <p:nvPr/>
        </p:nvSpPr>
        <p:spPr>
          <a:xfrm>
            <a:off x="4471997" y="3349258"/>
            <a:ext cx="1040670" cy="369332"/>
          </a:xfrm>
          <a:prstGeom prst="rect">
            <a:avLst/>
          </a:prstGeom>
          <a:noFill/>
        </p:spPr>
        <p:txBody>
          <a:bodyPr wrap="none" rtlCol="0" anchor="ctr">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PC+</a:t>
            </a:r>
            <a:r>
              <a:rPr kumimoji="1" lang="ja-JP" altLang="en-US" b="1">
                <a:solidFill>
                  <a:schemeClr val="bg1"/>
                </a:solidFill>
                <a:latin typeface="Meiryo" panose="020B0604030504040204" pitchFamily="34" charset="-128"/>
                <a:ea typeface="Meiryo" panose="020B0604030504040204" pitchFamily="34" charset="-128"/>
              </a:rPr>
              <a:t>ｽﾏﾎ</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04" name="円/楕円 479">
            <a:extLst>
              <a:ext uri="{FF2B5EF4-FFF2-40B4-BE49-F238E27FC236}">
                <a16:creationId xmlns:a16="http://schemas.microsoft.com/office/drawing/2014/main" id="{F84314B9-C201-8E09-B7AA-E30CC682916A}"/>
              </a:ext>
            </a:extLst>
          </p:cNvPr>
          <p:cNvSpPr>
            <a:spLocks noChangeAspect="1"/>
          </p:cNvSpPr>
          <p:nvPr/>
        </p:nvSpPr>
        <p:spPr>
          <a:xfrm>
            <a:off x="2535395"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endParaRPr>
          </a:p>
        </p:txBody>
      </p:sp>
      <p:sp>
        <p:nvSpPr>
          <p:cNvPr id="205" name="円/楕円 480">
            <a:extLst>
              <a:ext uri="{FF2B5EF4-FFF2-40B4-BE49-F238E27FC236}">
                <a16:creationId xmlns:a16="http://schemas.microsoft.com/office/drawing/2014/main" id="{A1E047E6-98AA-3ABB-A0BA-31DA59CC96C1}"/>
              </a:ext>
            </a:extLst>
          </p:cNvPr>
          <p:cNvSpPr>
            <a:spLocks noChangeAspect="1"/>
          </p:cNvSpPr>
          <p:nvPr/>
        </p:nvSpPr>
        <p:spPr>
          <a:xfrm>
            <a:off x="4047672" y="3302769"/>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endParaRPr>
          </a:p>
        </p:txBody>
      </p:sp>
      <p:cxnSp>
        <p:nvCxnSpPr>
          <p:cNvPr id="206" name="直線コネクタ 205">
            <a:extLst>
              <a:ext uri="{FF2B5EF4-FFF2-40B4-BE49-F238E27FC236}">
                <a16:creationId xmlns:a16="http://schemas.microsoft.com/office/drawing/2014/main" id="{C0DC2807-050D-6041-0241-D6C8FEDC3D64}"/>
              </a:ext>
            </a:extLst>
          </p:cNvPr>
          <p:cNvCxnSpPr>
            <a:cxnSpLocks/>
          </p:cNvCxnSpPr>
          <p:nvPr/>
        </p:nvCxnSpPr>
        <p:spPr>
          <a:xfrm>
            <a:off x="1435745"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07" name="直線コネクタ 206">
            <a:extLst>
              <a:ext uri="{FF2B5EF4-FFF2-40B4-BE49-F238E27FC236}">
                <a16:creationId xmlns:a16="http://schemas.microsoft.com/office/drawing/2014/main" id="{3499E491-2F06-5552-7331-BB94C7CE6958}"/>
              </a:ext>
            </a:extLst>
          </p:cNvPr>
          <p:cNvCxnSpPr>
            <a:cxnSpLocks/>
          </p:cNvCxnSpPr>
          <p:nvPr/>
        </p:nvCxnSpPr>
        <p:spPr>
          <a:xfrm>
            <a:off x="1435745"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08" name="直線コネクタ 207">
            <a:extLst>
              <a:ext uri="{FF2B5EF4-FFF2-40B4-BE49-F238E27FC236}">
                <a16:creationId xmlns:a16="http://schemas.microsoft.com/office/drawing/2014/main" id="{7D22128A-CFEE-2890-CF3E-BE9CD0810CE6}"/>
              </a:ext>
            </a:extLst>
          </p:cNvPr>
          <p:cNvCxnSpPr>
            <a:cxnSpLocks/>
          </p:cNvCxnSpPr>
          <p:nvPr/>
        </p:nvCxnSpPr>
        <p:spPr>
          <a:xfrm>
            <a:off x="1435745"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09" name="円/楕円 279">
            <a:extLst>
              <a:ext uri="{FF2B5EF4-FFF2-40B4-BE49-F238E27FC236}">
                <a16:creationId xmlns:a16="http://schemas.microsoft.com/office/drawing/2014/main" id="{A85D95A7-E2A7-DFFC-E290-C58F2EFE4353}"/>
              </a:ext>
            </a:extLst>
          </p:cNvPr>
          <p:cNvSpPr>
            <a:spLocks noChangeAspect="1"/>
          </p:cNvSpPr>
          <p:nvPr/>
        </p:nvSpPr>
        <p:spPr>
          <a:xfrm>
            <a:off x="1877341"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10" name="テキスト ボックス 209">
            <a:extLst>
              <a:ext uri="{FF2B5EF4-FFF2-40B4-BE49-F238E27FC236}">
                <a16:creationId xmlns:a16="http://schemas.microsoft.com/office/drawing/2014/main" id="{401CF675-1139-9F64-CAB3-D6E80884C68A}"/>
              </a:ext>
            </a:extLst>
          </p:cNvPr>
          <p:cNvSpPr txBox="1"/>
          <p:nvPr/>
        </p:nvSpPr>
        <p:spPr>
          <a:xfrm>
            <a:off x="1426813"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349</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13" name="テキスト ボックス 212">
            <a:extLst>
              <a:ext uri="{FF2B5EF4-FFF2-40B4-BE49-F238E27FC236}">
                <a16:creationId xmlns:a16="http://schemas.microsoft.com/office/drawing/2014/main" id="{1B6B0AF7-F6A4-316C-E3F4-29DE737B562B}"/>
              </a:ext>
            </a:extLst>
          </p:cNvPr>
          <p:cNvSpPr txBox="1"/>
          <p:nvPr/>
        </p:nvSpPr>
        <p:spPr>
          <a:xfrm>
            <a:off x="1426813"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320</a:t>
            </a:r>
            <a:r>
              <a:rPr kumimoji="1" lang="en-US" altLang="ja-JP" sz="1400" b="1" dirty="0">
                <a:latin typeface="Meiryo" panose="020B0604030504040204" pitchFamily="34" charset="-128"/>
                <a:ea typeface="Meiryo" panose="020B0604030504040204" pitchFamily="34" charset="-128"/>
              </a:rPr>
              <a:t>,000</a:t>
            </a:r>
            <a:r>
              <a:rPr kumimoji="1" lang="ja-JP" altLang="en-US" sz="1000" b="1" dirty="0">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216" name="直線コネクタ 215">
            <a:extLst>
              <a:ext uri="{FF2B5EF4-FFF2-40B4-BE49-F238E27FC236}">
                <a16:creationId xmlns:a16="http://schemas.microsoft.com/office/drawing/2014/main" id="{CAD21C59-C024-53A7-C0B5-8FC0BD5FC0FD}"/>
              </a:ext>
            </a:extLst>
          </p:cNvPr>
          <p:cNvCxnSpPr>
            <a:cxnSpLocks/>
          </p:cNvCxnSpPr>
          <p:nvPr/>
        </p:nvCxnSpPr>
        <p:spPr>
          <a:xfrm>
            <a:off x="2897511"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CD18D7B7-C9D9-CB81-36B0-B0C9AD9C79D7}"/>
              </a:ext>
            </a:extLst>
          </p:cNvPr>
          <p:cNvCxnSpPr>
            <a:cxnSpLocks/>
          </p:cNvCxnSpPr>
          <p:nvPr/>
        </p:nvCxnSpPr>
        <p:spPr>
          <a:xfrm>
            <a:off x="2897511"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18" name="直線コネクタ 217">
            <a:extLst>
              <a:ext uri="{FF2B5EF4-FFF2-40B4-BE49-F238E27FC236}">
                <a16:creationId xmlns:a16="http://schemas.microsoft.com/office/drawing/2014/main" id="{F08D21B4-B6D5-436E-59BA-DAB502E35034}"/>
              </a:ext>
            </a:extLst>
          </p:cNvPr>
          <p:cNvCxnSpPr>
            <a:cxnSpLocks/>
          </p:cNvCxnSpPr>
          <p:nvPr/>
        </p:nvCxnSpPr>
        <p:spPr>
          <a:xfrm>
            <a:off x="2897511"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19" name="円/楕円 279">
            <a:extLst>
              <a:ext uri="{FF2B5EF4-FFF2-40B4-BE49-F238E27FC236}">
                <a16:creationId xmlns:a16="http://schemas.microsoft.com/office/drawing/2014/main" id="{8C28CACC-774A-1A5B-AB78-688F829AC049}"/>
              </a:ext>
            </a:extLst>
          </p:cNvPr>
          <p:cNvSpPr>
            <a:spLocks noChangeAspect="1"/>
          </p:cNvSpPr>
          <p:nvPr/>
        </p:nvSpPr>
        <p:spPr>
          <a:xfrm>
            <a:off x="3339107"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20" name="テキスト ボックス 219">
            <a:extLst>
              <a:ext uri="{FF2B5EF4-FFF2-40B4-BE49-F238E27FC236}">
                <a16:creationId xmlns:a16="http://schemas.microsoft.com/office/drawing/2014/main" id="{73785306-2B99-15A9-3D7B-6A24E5F4FED1}"/>
              </a:ext>
            </a:extLst>
          </p:cNvPr>
          <p:cNvSpPr txBox="1"/>
          <p:nvPr/>
        </p:nvSpPr>
        <p:spPr>
          <a:xfrm>
            <a:off x="2888579"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218</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23" name="テキスト ボックス 222">
            <a:extLst>
              <a:ext uri="{FF2B5EF4-FFF2-40B4-BE49-F238E27FC236}">
                <a16:creationId xmlns:a16="http://schemas.microsoft.com/office/drawing/2014/main" id="{AEA5EB12-0BED-D8AE-BF2E-A2A85A231D76}"/>
              </a:ext>
            </a:extLst>
          </p:cNvPr>
          <p:cNvSpPr txBox="1"/>
          <p:nvPr/>
        </p:nvSpPr>
        <p:spPr>
          <a:xfrm>
            <a:off x="2888579"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a:t>
            </a:r>
            <a:r>
              <a:rPr kumimoji="1" lang="en-US" altLang="ja-JP" sz="1400" b="1" dirty="0">
                <a:latin typeface="Meiryo" panose="020B0604030504040204" pitchFamily="34" charset="-128"/>
                <a:ea typeface="Meiryo" panose="020B0604030504040204" pitchFamily="34" charset="-128"/>
              </a:rPr>
              <a:t>00,000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224" name="直線コネクタ 223">
            <a:extLst>
              <a:ext uri="{FF2B5EF4-FFF2-40B4-BE49-F238E27FC236}">
                <a16:creationId xmlns:a16="http://schemas.microsoft.com/office/drawing/2014/main" id="{446C5E83-94E3-066A-DDC4-75AEC47B76F0}"/>
              </a:ext>
            </a:extLst>
          </p:cNvPr>
          <p:cNvCxnSpPr>
            <a:cxnSpLocks/>
          </p:cNvCxnSpPr>
          <p:nvPr/>
        </p:nvCxnSpPr>
        <p:spPr>
          <a:xfrm>
            <a:off x="4407133" y="4843843"/>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25EA47AB-388F-F64E-D791-855708868080}"/>
              </a:ext>
            </a:extLst>
          </p:cNvPr>
          <p:cNvCxnSpPr>
            <a:cxnSpLocks/>
          </p:cNvCxnSpPr>
          <p:nvPr/>
        </p:nvCxnSpPr>
        <p:spPr>
          <a:xfrm>
            <a:off x="4407133" y="5337621"/>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27" name="直線コネクタ 226">
            <a:extLst>
              <a:ext uri="{FF2B5EF4-FFF2-40B4-BE49-F238E27FC236}">
                <a16:creationId xmlns:a16="http://schemas.microsoft.com/office/drawing/2014/main" id="{A625D7F1-30ED-28B3-CB95-0D071A0FAB8C}"/>
              </a:ext>
            </a:extLst>
          </p:cNvPr>
          <p:cNvCxnSpPr>
            <a:cxnSpLocks/>
          </p:cNvCxnSpPr>
          <p:nvPr/>
        </p:nvCxnSpPr>
        <p:spPr>
          <a:xfrm>
            <a:off x="4407133" y="4399104"/>
            <a:ext cx="1162539" cy="0"/>
          </a:xfrm>
          <a:prstGeom prst="line">
            <a:avLst/>
          </a:prstGeom>
          <a:ln w="12700" cap="rnd">
            <a:solidFill>
              <a:schemeClr val="tx1">
                <a:lumMod val="50000"/>
                <a:lumOff val="50000"/>
              </a:schemeClr>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28" name="円/楕円 279">
            <a:extLst>
              <a:ext uri="{FF2B5EF4-FFF2-40B4-BE49-F238E27FC236}">
                <a16:creationId xmlns:a16="http://schemas.microsoft.com/office/drawing/2014/main" id="{48EE4CB2-ED61-07FF-E593-271B7C32D1BB}"/>
              </a:ext>
            </a:extLst>
          </p:cNvPr>
          <p:cNvSpPr>
            <a:spLocks noChangeAspect="1"/>
          </p:cNvSpPr>
          <p:nvPr/>
        </p:nvSpPr>
        <p:spPr>
          <a:xfrm>
            <a:off x="4848729" y="4749699"/>
            <a:ext cx="279346" cy="19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chemeClr val="bg1"/>
                </a:solidFill>
                <a:latin typeface="Meiryo" panose="020B0604030504040204" pitchFamily="34" charset="-128"/>
                <a:ea typeface="Meiryo" panose="020B0604030504040204" pitchFamily="34" charset="-128"/>
              </a:rPr>
              <a:t>or</a:t>
            </a:r>
            <a:endParaRPr kumimoji="1" lang="ja-JP" altLang="en-US" sz="900" b="1">
              <a:solidFill>
                <a:schemeClr val="bg1"/>
              </a:solidFill>
              <a:latin typeface="Meiryo" panose="020B0604030504040204" pitchFamily="34" charset="-128"/>
              <a:ea typeface="Meiryo" panose="020B0604030504040204" pitchFamily="34" charset="-128"/>
            </a:endParaRPr>
          </a:p>
        </p:txBody>
      </p:sp>
      <p:sp>
        <p:nvSpPr>
          <p:cNvPr id="229" name="テキスト ボックス 228">
            <a:extLst>
              <a:ext uri="{FF2B5EF4-FFF2-40B4-BE49-F238E27FC236}">
                <a16:creationId xmlns:a16="http://schemas.microsoft.com/office/drawing/2014/main" id="{35BBEE74-122D-EEC8-1562-C0739AD570AD}"/>
              </a:ext>
            </a:extLst>
          </p:cNvPr>
          <p:cNvSpPr txBox="1"/>
          <p:nvPr/>
        </p:nvSpPr>
        <p:spPr>
          <a:xfrm>
            <a:off x="4398201" y="4417684"/>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242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sp>
        <p:nvSpPr>
          <p:cNvPr id="230" name="テキスト ボックス 229">
            <a:extLst>
              <a:ext uri="{FF2B5EF4-FFF2-40B4-BE49-F238E27FC236}">
                <a16:creationId xmlns:a16="http://schemas.microsoft.com/office/drawing/2014/main" id="{0CDBFD8B-551C-1BFE-65A0-57BED1BAB460}"/>
              </a:ext>
            </a:extLst>
          </p:cNvPr>
          <p:cNvSpPr txBox="1"/>
          <p:nvPr/>
        </p:nvSpPr>
        <p:spPr>
          <a:xfrm>
            <a:off x="4398201" y="4958916"/>
            <a:ext cx="1180402" cy="337913"/>
          </a:xfrm>
          <a:prstGeom prst="rect">
            <a:avLst/>
          </a:prstGeom>
          <a:noFill/>
        </p:spPr>
        <p:txBody>
          <a:bodyPr wrap="square" rtlCol="0">
            <a:spAutoFit/>
          </a:bodyPr>
          <a:lstStyle/>
          <a:p>
            <a:pPr algn="ctr">
              <a:lnSpc>
                <a:spcPct val="114000"/>
              </a:lnSpc>
            </a:pPr>
            <a:r>
              <a:rPr lang="en-US" altLang="ja-JP" sz="1400" b="1" dirty="0">
                <a:latin typeface="Meiryo" panose="020B0604030504040204" pitchFamily="34" charset="-128"/>
                <a:ea typeface="Meiryo" panose="020B0604030504040204" pitchFamily="34" charset="-128"/>
              </a:rPr>
              <a:t>222</a:t>
            </a:r>
            <a:r>
              <a:rPr kumimoji="1" lang="en-US" altLang="ja-JP" sz="1400" b="1" dirty="0">
                <a:latin typeface="Meiryo" panose="020B0604030504040204" pitchFamily="34" charset="-128"/>
                <a:ea typeface="Meiryo" panose="020B0604030504040204" pitchFamily="34" charset="-128"/>
              </a:rPr>
              <a:t>,000</a:t>
            </a:r>
            <a:r>
              <a:rPr kumimoji="1" lang="ja-JP" altLang="en-US" sz="1000" b="1">
                <a:latin typeface="Meiryo" panose="020B0604030504040204" pitchFamily="34" charset="-128"/>
                <a:ea typeface="Meiryo" panose="020B0604030504040204" pitchFamily="34" charset="-128"/>
              </a:rPr>
              <a:t>回</a:t>
            </a:r>
            <a:endParaRPr kumimoji="1" lang="en-US" altLang="ja-JP" sz="1000" b="1" dirty="0">
              <a:latin typeface="Meiryo" panose="020B0604030504040204" pitchFamily="34" charset="-128"/>
              <a:ea typeface="Meiryo" panose="020B0604030504040204" pitchFamily="34" charset="-128"/>
            </a:endParaRPr>
          </a:p>
        </p:txBody>
      </p:sp>
      <p:cxnSp>
        <p:nvCxnSpPr>
          <p:cNvPr id="231" name="直線コネクタ 230">
            <a:extLst>
              <a:ext uri="{FF2B5EF4-FFF2-40B4-BE49-F238E27FC236}">
                <a16:creationId xmlns:a16="http://schemas.microsoft.com/office/drawing/2014/main" id="{A240BBD6-3FF6-7F44-1134-2AD98A9AF2C1}"/>
              </a:ext>
            </a:extLst>
          </p:cNvPr>
          <p:cNvCxnSpPr>
            <a:cxnSpLocks/>
          </p:cNvCxnSpPr>
          <p:nvPr/>
        </p:nvCxnSpPr>
        <p:spPr>
          <a:xfrm>
            <a:off x="5971189" y="4843843"/>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4376BD4B-0522-ACB5-FEC4-D9E39EA5B08B}"/>
              </a:ext>
            </a:extLst>
          </p:cNvPr>
          <p:cNvCxnSpPr>
            <a:cxnSpLocks/>
          </p:cNvCxnSpPr>
          <p:nvPr/>
        </p:nvCxnSpPr>
        <p:spPr>
          <a:xfrm>
            <a:off x="5971189" y="5337621"/>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419E1CBA-6652-B120-B901-D6FBC04E1099}"/>
              </a:ext>
            </a:extLst>
          </p:cNvPr>
          <p:cNvCxnSpPr>
            <a:cxnSpLocks/>
          </p:cNvCxnSpPr>
          <p:nvPr/>
        </p:nvCxnSpPr>
        <p:spPr>
          <a:xfrm>
            <a:off x="5971189" y="4399104"/>
            <a:ext cx="1162539" cy="0"/>
          </a:xfrm>
          <a:prstGeom prst="line">
            <a:avLst/>
          </a:prstGeom>
          <a:ln w="127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34" name="円/楕円 279">
            <a:extLst>
              <a:ext uri="{FF2B5EF4-FFF2-40B4-BE49-F238E27FC236}">
                <a16:creationId xmlns:a16="http://schemas.microsoft.com/office/drawing/2014/main" id="{8BC2561C-1A5A-160A-0341-1B8216F3B557}"/>
              </a:ext>
            </a:extLst>
          </p:cNvPr>
          <p:cNvSpPr>
            <a:spLocks noChangeAspect="1"/>
          </p:cNvSpPr>
          <p:nvPr/>
        </p:nvSpPr>
        <p:spPr>
          <a:xfrm>
            <a:off x="6412785" y="4749699"/>
            <a:ext cx="279346" cy="19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900" b="1" dirty="0">
                <a:solidFill>
                  <a:srgbClr val="A15993"/>
                </a:solidFill>
                <a:latin typeface="Meiryo" panose="020B0604030504040204" pitchFamily="34" charset="-128"/>
                <a:ea typeface="Meiryo" panose="020B0604030504040204" pitchFamily="34" charset="-128"/>
              </a:rPr>
              <a:t>or</a:t>
            </a:r>
            <a:endParaRPr kumimoji="1" lang="ja-JP" altLang="en-US" sz="900" b="1">
              <a:solidFill>
                <a:srgbClr val="A15993"/>
              </a:solidFill>
              <a:latin typeface="Meiryo" panose="020B0604030504040204" pitchFamily="34" charset="-128"/>
              <a:ea typeface="Meiryo" panose="020B0604030504040204" pitchFamily="34" charset="-128"/>
            </a:endParaRPr>
          </a:p>
        </p:txBody>
      </p:sp>
      <p:sp>
        <p:nvSpPr>
          <p:cNvPr id="235" name="テキスト ボックス 234">
            <a:extLst>
              <a:ext uri="{FF2B5EF4-FFF2-40B4-BE49-F238E27FC236}">
                <a16:creationId xmlns:a16="http://schemas.microsoft.com/office/drawing/2014/main" id="{35F30143-4201-A948-FB8D-16F03E22A3D0}"/>
              </a:ext>
            </a:extLst>
          </p:cNvPr>
          <p:cNvSpPr txBox="1"/>
          <p:nvPr/>
        </p:nvSpPr>
        <p:spPr>
          <a:xfrm>
            <a:off x="5983277" y="4417684"/>
            <a:ext cx="1180402" cy="337913"/>
          </a:xfrm>
          <a:prstGeom prst="rect">
            <a:avLst/>
          </a:prstGeom>
          <a:noFill/>
        </p:spPr>
        <p:txBody>
          <a:bodyPr wrap="square" rtlCol="0">
            <a:spAutoFit/>
          </a:bodyPr>
          <a:lstStyle/>
          <a:p>
            <a:pPr algn="ctr">
              <a:lnSpc>
                <a:spcPct val="114000"/>
              </a:lnSpc>
            </a:pPr>
            <a:r>
              <a:rPr kumimoji="1" lang="en-US" altLang="ja-JP" sz="1400" b="1" dirty="0">
                <a:solidFill>
                  <a:schemeClr val="bg1"/>
                </a:solidFill>
                <a:latin typeface="Meiryo" panose="020B0604030504040204" pitchFamily="34" charset="-128"/>
                <a:ea typeface="Meiryo" panose="020B0604030504040204" pitchFamily="34" charset="-128"/>
              </a:rPr>
              <a:t>144,000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sp>
        <p:nvSpPr>
          <p:cNvPr id="236" name="テキスト ボックス 235">
            <a:extLst>
              <a:ext uri="{FF2B5EF4-FFF2-40B4-BE49-F238E27FC236}">
                <a16:creationId xmlns:a16="http://schemas.microsoft.com/office/drawing/2014/main" id="{3BCE0DFA-1F0C-4038-101D-968B5561329D}"/>
              </a:ext>
            </a:extLst>
          </p:cNvPr>
          <p:cNvSpPr txBox="1"/>
          <p:nvPr/>
        </p:nvSpPr>
        <p:spPr>
          <a:xfrm>
            <a:off x="5983277" y="4958916"/>
            <a:ext cx="1180402" cy="337913"/>
          </a:xfrm>
          <a:prstGeom prst="rect">
            <a:avLst/>
          </a:prstGeom>
          <a:noFill/>
        </p:spPr>
        <p:txBody>
          <a:bodyPr wrap="square" rtlCol="0">
            <a:spAutoFit/>
          </a:bodyPr>
          <a:lstStyle/>
          <a:p>
            <a:pPr algn="ctr">
              <a:lnSpc>
                <a:spcPct val="114000"/>
              </a:lnSpc>
            </a:pPr>
            <a:r>
              <a:rPr lang="en-US" altLang="ja-JP" sz="1400" b="1" dirty="0">
                <a:solidFill>
                  <a:schemeClr val="bg1"/>
                </a:solidFill>
                <a:latin typeface="Meiryo" panose="020B0604030504040204" pitchFamily="34" charset="-128"/>
                <a:ea typeface="Meiryo" panose="020B0604030504040204" pitchFamily="34" charset="-128"/>
              </a:rPr>
              <a:t>120</a:t>
            </a:r>
            <a:r>
              <a:rPr kumimoji="1" lang="en-US" altLang="ja-JP" sz="1400" b="1" dirty="0">
                <a:solidFill>
                  <a:schemeClr val="bg1"/>
                </a:solidFill>
                <a:latin typeface="Meiryo" panose="020B0604030504040204" pitchFamily="34" charset="-128"/>
                <a:ea typeface="Meiryo" panose="020B0604030504040204" pitchFamily="34" charset="-128"/>
              </a:rPr>
              <a:t>,000</a:t>
            </a:r>
            <a:r>
              <a:rPr kumimoji="1" lang="ja-JP" altLang="en-US" sz="1000" b="1" dirty="0">
                <a:solidFill>
                  <a:schemeClr val="bg1"/>
                </a:solidFill>
                <a:latin typeface="Meiryo" panose="020B0604030504040204" pitchFamily="34" charset="-128"/>
                <a:ea typeface="Meiryo" panose="020B0604030504040204" pitchFamily="34" charset="-128"/>
              </a:rPr>
              <a:t>回</a:t>
            </a:r>
            <a:endParaRPr kumimoji="1" lang="en-US" altLang="ja-JP" sz="1000" b="1" dirty="0">
              <a:solidFill>
                <a:schemeClr val="bg1"/>
              </a:solidFill>
              <a:latin typeface="Meiryo" panose="020B0604030504040204" pitchFamily="34" charset="-128"/>
              <a:ea typeface="Meiryo" panose="020B0604030504040204" pitchFamily="34" charset="-128"/>
            </a:endParaRPr>
          </a:p>
        </p:txBody>
      </p:sp>
      <p:grpSp>
        <p:nvGrpSpPr>
          <p:cNvPr id="237" name="グループ化 236">
            <a:extLst>
              <a:ext uri="{FF2B5EF4-FFF2-40B4-BE49-F238E27FC236}">
                <a16:creationId xmlns:a16="http://schemas.microsoft.com/office/drawing/2014/main" id="{12233550-E7A1-72E1-AE0A-E183E312BDC3}"/>
              </a:ext>
            </a:extLst>
          </p:cNvPr>
          <p:cNvGrpSpPr/>
          <p:nvPr/>
        </p:nvGrpSpPr>
        <p:grpSpPr>
          <a:xfrm>
            <a:off x="1592374" y="3850296"/>
            <a:ext cx="782950" cy="493456"/>
            <a:chOff x="250635" y="428719"/>
            <a:chExt cx="3711235" cy="2339015"/>
          </a:xfrm>
        </p:grpSpPr>
        <p:pic>
          <p:nvPicPr>
            <p:cNvPr id="277" name="図 276">
              <a:extLst>
                <a:ext uri="{FF2B5EF4-FFF2-40B4-BE49-F238E27FC236}">
                  <a16:creationId xmlns:a16="http://schemas.microsoft.com/office/drawing/2014/main" id="{FC64A033-E2E8-F2AD-D2F1-8A28B6823DD3}"/>
                </a:ext>
              </a:extLst>
            </p:cNvPr>
            <p:cNvPicPr>
              <a:picLocks noChangeAspect="1"/>
            </p:cNvPicPr>
            <p:nvPr/>
          </p:nvPicPr>
          <p:blipFill>
            <a:blip r:embed="rId8"/>
            <a:srcRect/>
            <a:stretch/>
          </p:blipFill>
          <p:spPr>
            <a:xfrm>
              <a:off x="250635" y="428719"/>
              <a:ext cx="3711235" cy="2339015"/>
            </a:xfrm>
            <a:prstGeom prst="rect">
              <a:avLst/>
            </a:prstGeom>
          </p:spPr>
        </p:pic>
        <p:sp>
          <p:nvSpPr>
            <p:cNvPr id="278" name="正方形/長方形 277">
              <a:extLst>
                <a:ext uri="{FF2B5EF4-FFF2-40B4-BE49-F238E27FC236}">
                  <a16:creationId xmlns:a16="http://schemas.microsoft.com/office/drawing/2014/main" id="{58AB979D-20CA-8883-198E-84AFB1175D64}"/>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9" name="図 278">
              <a:extLst>
                <a:ext uri="{FF2B5EF4-FFF2-40B4-BE49-F238E27FC236}">
                  <a16:creationId xmlns:a16="http://schemas.microsoft.com/office/drawing/2014/main" id="{E807EC01-5FE3-3E7C-F10C-959F627E0123}"/>
                </a:ext>
              </a:extLst>
            </p:cNvPr>
            <p:cNvPicPr>
              <a:picLocks noChangeAspect="1"/>
            </p:cNvPicPr>
            <p:nvPr/>
          </p:nvPicPr>
          <p:blipFill rotWithShape="1">
            <a:blip r:embed="rId8"/>
            <a:srcRect l="20889" t="12535" r="20239" b="29032"/>
            <a:stretch/>
          </p:blipFill>
          <p:spPr>
            <a:xfrm>
              <a:off x="1228975" y="659149"/>
              <a:ext cx="1802464" cy="1419907"/>
            </a:xfrm>
            <a:prstGeom prst="rect">
              <a:avLst/>
            </a:prstGeom>
          </p:spPr>
        </p:pic>
        <p:pic>
          <p:nvPicPr>
            <p:cNvPr id="281" name="図 280">
              <a:extLst>
                <a:ext uri="{FF2B5EF4-FFF2-40B4-BE49-F238E27FC236}">
                  <a16:creationId xmlns:a16="http://schemas.microsoft.com/office/drawing/2014/main" id="{56C8AF07-1C04-9F44-4976-A757C818D130}"/>
                </a:ext>
              </a:extLst>
            </p:cNvPr>
            <p:cNvPicPr>
              <a:picLocks noChangeAspect="1"/>
            </p:cNvPicPr>
            <p:nvPr/>
          </p:nvPicPr>
          <p:blipFill rotWithShape="1">
            <a:blip r:embed="rId8"/>
            <a:srcRect l="58267" t="60669" r="20239" b="29032"/>
            <a:stretch/>
          </p:blipFill>
          <p:spPr>
            <a:xfrm>
              <a:off x="2354128" y="1713297"/>
              <a:ext cx="685566" cy="365759"/>
            </a:xfrm>
            <a:prstGeom prst="rect">
              <a:avLst/>
            </a:prstGeom>
          </p:spPr>
        </p:pic>
        <p:sp>
          <p:nvSpPr>
            <p:cNvPr id="282" name="正方形/長方形 281">
              <a:extLst>
                <a:ext uri="{FF2B5EF4-FFF2-40B4-BE49-F238E27FC236}">
                  <a16:creationId xmlns:a16="http://schemas.microsoft.com/office/drawing/2014/main" id="{4B6D77FA-50FC-3904-A564-808EF6FEB25E}"/>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a:extLst>
              <a:ext uri="{FF2B5EF4-FFF2-40B4-BE49-F238E27FC236}">
                <a16:creationId xmlns:a16="http://schemas.microsoft.com/office/drawing/2014/main" id="{3349C6F7-E45D-4A21-9FD6-48569A97D5D8}"/>
              </a:ext>
            </a:extLst>
          </p:cNvPr>
          <p:cNvGrpSpPr/>
          <p:nvPr/>
        </p:nvGrpSpPr>
        <p:grpSpPr>
          <a:xfrm>
            <a:off x="3372321" y="3831936"/>
            <a:ext cx="258866" cy="510638"/>
            <a:chOff x="8439488" y="428719"/>
            <a:chExt cx="1155529" cy="2279403"/>
          </a:xfrm>
        </p:grpSpPr>
        <p:pic>
          <p:nvPicPr>
            <p:cNvPr id="275" name="図 274">
              <a:extLst>
                <a:ext uri="{FF2B5EF4-FFF2-40B4-BE49-F238E27FC236}">
                  <a16:creationId xmlns:a16="http://schemas.microsoft.com/office/drawing/2014/main" id="{FDF8E1A9-7AA3-24E1-5844-7F9499D18339}"/>
                </a:ext>
              </a:extLst>
            </p:cNvPr>
            <p:cNvPicPr>
              <a:picLocks noChangeAspect="1"/>
            </p:cNvPicPr>
            <p:nvPr/>
          </p:nvPicPr>
          <p:blipFill>
            <a:blip r:embed="rId9"/>
            <a:srcRect/>
            <a:stretch/>
          </p:blipFill>
          <p:spPr>
            <a:xfrm>
              <a:off x="8439488" y="428719"/>
              <a:ext cx="1155529" cy="2279403"/>
            </a:xfrm>
            <a:prstGeom prst="rect">
              <a:avLst/>
            </a:prstGeom>
          </p:spPr>
        </p:pic>
        <p:sp>
          <p:nvSpPr>
            <p:cNvPr id="276" name="正方形/長方形 275">
              <a:extLst>
                <a:ext uri="{FF2B5EF4-FFF2-40B4-BE49-F238E27FC236}">
                  <a16:creationId xmlns:a16="http://schemas.microsoft.com/office/drawing/2014/main" id="{887B8546-8F5C-DF94-BCF2-CA14DEC53B73}"/>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9" name="グループ化 238">
            <a:extLst>
              <a:ext uri="{FF2B5EF4-FFF2-40B4-BE49-F238E27FC236}">
                <a16:creationId xmlns:a16="http://schemas.microsoft.com/office/drawing/2014/main" id="{B87B1A91-7BD6-B9AA-2D13-D8DA06EFF4B3}"/>
              </a:ext>
            </a:extLst>
          </p:cNvPr>
          <p:cNvGrpSpPr/>
          <p:nvPr/>
        </p:nvGrpSpPr>
        <p:grpSpPr>
          <a:xfrm>
            <a:off x="4448125" y="3850296"/>
            <a:ext cx="782950" cy="493456"/>
            <a:chOff x="250635" y="428719"/>
            <a:chExt cx="3711235" cy="2339015"/>
          </a:xfrm>
        </p:grpSpPr>
        <p:pic>
          <p:nvPicPr>
            <p:cNvPr id="269" name="図 268">
              <a:extLst>
                <a:ext uri="{FF2B5EF4-FFF2-40B4-BE49-F238E27FC236}">
                  <a16:creationId xmlns:a16="http://schemas.microsoft.com/office/drawing/2014/main" id="{44A93E06-82BF-9F57-C729-EEAFF438E0FD}"/>
                </a:ext>
              </a:extLst>
            </p:cNvPr>
            <p:cNvPicPr>
              <a:picLocks noChangeAspect="1"/>
            </p:cNvPicPr>
            <p:nvPr/>
          </p:nvPicPr>
          <p:blipFill>
            <a:blip r:embed="rId8"/>
            <a:srcRect/>
            <a:stretch/>
          </p:blipFill>
          <p:spPr>
            <a:xfrm>
              <a:off x="250635" y="428719"/>
              <a:ext cx="3711235" cy="2339015"/>
            </a:xfrm>
            <a:prstGeom prst="rect">
              <a:avLst/>
            </a:prstGeom>
          </p:spPr>
        </p:pic>
        <p:sp>
          <p:nvSpPr>
            <p:cNvPr id="270" name="正方形/長方形 269">
              <a:extLst>
                <a:ext uri="{FF2B5EF4-FFF2-40B4-BE49-F238E27FC236}">
                  <a16:creationId xmlns:a16="http://schemas.microsoft.com/office/drawing/2014/main" id="{960422C3-3BAB-7C14-138B-6DE9936E991C}"/>
                </a:ext>
              </a:extLst>
            </p:cNvPr>
            <p:cNvSpPr/>
            <p:nvPr/>
          </p:nvSpPr>
          <p:spPr>
            <a:xfrm>
              <a:off x="880639"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1" name="図 270">
              <a:extLst>
                <a:ext uri="{FF2B5EF4-FFF2-40B4-BE49-F238E27FC236}">
                  <a16:creationId xmlns:a16="http://schemas.microsoft.com/office/drawing/2014/main" id="{0F7D0724-4EE1-17CD-59B5-EA495CA7F74D}"/>
                </a:ext>
              </a:extLst>
            </p:cNvPr>
            <p:cNvPicPr>
              <a:picLocks noChangeAspect="1"/>
            </p:cNvPicPr>
            <p:nvPr/>
          </p:nvPicPr>
          <p:blipFill rotWithShape="1">
            <a:blip r:embed="rId8"/>
            <a:srcRect l="20889" t="12535" r="20239" b="29032"/>
            <a:stretch/>
          </p:blipFill>
          <p:spPr>
            <a:xfrm>
              <a:off x="1228975" y="659149"/>
              <a:ext cx="1802464" cy="1419907"/>
            </a:xfrm>
            <a:prstGeom prst="rect">
              <a:avLst/>
            </a:prstGeom>
          </p:spPr>
        </p:pic>
        <p:pic>
          <p:nvPicPr>
            <p:cNvPr id="272" name="図 271">
              <a:extLst>
                <a:ext uri="{FF2B5EF4-FFF2-40B4-BE49-F238E27FC236}">
                  <a16:creationId xmlns:a16="http://schemas.microsoft.com/office/drawing/2014/main" id="{9ADF034B-4E8F-ADBE-472A-43EE3B35C320}"/>
                </a:ext>
              </a:extLst>
            </p:cNvPr>
            <p:cNvPicPr>
              <a:picLocks noChangeAspect="1"/>
            </p:cNvPicPr>
            <p:nvPr/>
          </p:nvPicPr>
          <p:blipFill rotWithShape="1">
            <a:blip r:embed="rId8"/>
            <a:srcRect l="58267" t="60669" r="20239" b="29032"/>
            <a:stretch/>
          </p:blipFill>
          <p:spPr>
            <a:xfrm>
              <a:off x="2354128" y="1713297"/>
              <a:ext cx="685566" cy="365759"/>
            </a:xfrm>
            <a:prstGeom prst="rect">
              <a:avLst/>
            </a:prstGeom>
          </p:spPr>
        </p:pic>
        <p:sp>
          <p:nvSpPr>
            <p:cNvPr id="273" name="正方形/長方形 272">
              <a:extLst>
                <a:ext uri="{FF2B5EF4-FFF2-40B4-BE49-F238E27FC236}">
                  <a16:creationId xmlns:a16="http://schemas.microsoft.com/office/drawing/2014/main" id="{05841DD2-39CC-6B88-2584-32EEE17B9F25}"/>
                </a:ext>
              </a:extLst>
            </p:cNvPr>
            <p:cNvSpPr/>
            <p:nvPr/>
          </p:nvSpPr>
          <p:spPr>
            <a:xfrm>
              <a:off x="2358746"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0" name="グループ化 239">
            <a:extLst>
              <a:ext uri="{FF2B5EF4-FFF2-40B4-BE49-F238E27FC236}">
                <a16:creationId xmlns:a16="http://schemas.microsoft.com/office/drawing/2014/main" id="{EA2DD122-F6C7-BDED-DCD8-B2131BDD7330}"/>
              </a:ext>
            </a:extLst>
          </p:cNvPr>
          <p:cNvGrpSpPr/>
          <p:nvPr/>
        </p:nvGrpSpPr>
        <p:grpSpPr>
          <a:xfrm>
            <a:off x="5280087" y="3831936"/>
            <a:ext cx="258866" cy="510638"/>
            <a:chOff x="8439488" y="428719"/>
            <a:chExt cx="1155529" cy="2279403"/>
          </a:xfrm>
        </p:grpSpPr>
        <p:pic>
          <p:nvPicPr>
            <p:cNvPr id="267" name="図 266">
              <a:extLst>
                <a:ext uri="{FF2B5EF4-FFF2-40B4-BE49-F238E27FC236}">
                  <a16:creationId xmlns:a16="http://schemas.microsoft.com/office/drawing/2014/main" id="{D2D6FB11-E94A-87ED-CB2C-D3A869FD49A9}"/>
                </a:ext>
              </a:extLst>
            </p:cNvPr>
            <p:cNvPicPr>
              <a:picLocks noChangeAspect="1"/>
            </p:cNvPicPr>
            <p:nvPr/>
          </p:nvPicPr>
          <p:blipFill>
            <a:blip r:embed="rId9"/>
            <a:srcRect/>
            <a:stretch/>
          </p:blipFill>
          <p:spPr>
            <a:xfrm>
              <a:off x="8439488" y="428719"/>
              <a:ext cx="1155529" cy="2279403"/>
            </a:xfrm>
            <a:prstGeom prst="rect">
              <a:avLst/>
            </a:prstGeom>
          </p:spPr>
        </p:pic>
        <p:sp>
          <p:nvSpPr>
            <p:cNvPr id="268" name="正方形/長方形 267">
              <a:extLst>
                <a:ext uri="{FF2B5EF4-FFF2-40B4-BE49-F238E27FC236}">
                  <a16:creationId xmlns:a16="http://schemas.microsoft.com/office/drawing/2014/main" id="{6C24DCEE-A0D8-60CE-09E9-4CC9B3006968}"/>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1" name="グループ化 240">
            <a:extLst>
              <a:ext uri="{FF2B5EF4-FFF2-40B4-BE49-F238E27FC236}">
                <a16:creationId xmlns:a16="http://schemas.microsoft.com/office/drawing/2014/main" id="{9D303DB9-8360-7EFA-D530-36424CD8D8C0}"/>
              </a:ext>
            </a:extLst>
          </p:cNvPr>
          <p:cNvGrpSpPr/>
          <p:nvPr/>
        </p:nvGrpSpPr>
        <p:grpSpPr>
          <a:xfrm>
            <a:off x="5906390" y="3697212"/>
            <a:ext cx="954088" cy="601316"/>
            <a:chOff x="3979673" y="428719"/>
            <a:chExt cx="3711235" cy="2339015"/>
          </a:xfrm>
        </p:grpSpPr>
        <p:pic>
          <p:nvPicPr>
            <p:cNvPr id="258" name="図 257">
              <a:extLst>
                <a:ext uri="{FF2B5EF4-FFF2-40B4-BE49-F238E27FC236}">
                  <a16:creationId xmlns:a16="http://schemas.microsoft.com/office/drawing/2014/main" id="{55DE344D-2D27-3C03-7ED6-6C069AC14226}"/>
                </a:ext>
              </a:extLst>
            </p:cNvPr>
            <p:cNvPicPr>
              <a:picLocks noChangeAspect="1"/>
            </p:cNvPicPr>
            <p:nvPr/>
          </p:nvPicPr>
          <p:blipFill>
            <a:blip r:embed="rId8"/>
            <a:srcRect/>
            <a:stretch/>
          </p:blipFill>
          <p:spPr>
            <a:xfrm>
              <a:off x="3979673" y="428719"/>
              <a:ext cx="3711235" cy="2339015"/>
            </a:xfrm>
            <a:prstGeom prst="rect">
              <a:avLst/>
            </a:prstGeom>
            <a:effectLst>
              <a:glow rad="38100">
                <a:srgbClr val="FFFF00">
                  <a:alpha val="70167"/>
                </a:srgbClr>
              </a:glow>
            </a:effectLst>
          </p:spPr>
        </p:pic>
        <p:sp>
          <p:nvSpPr>
            <p:cNvPr id="259" name="正方形/長方形 258">
              <a:extLst>
                <a:ext uri="{FF2B5EF4-FFF2-40B4-BE49-F238E27FC236}">
                  <a16:creationId xmlns:a16="http://schemas.microsoft.com/office/drawing/2014/main" id="{A48084D6-EFE8-9498-76D5-F40B086B24BA}"/>
                </a:ext>
              </a:extLst>
            </p:cNvPr>
            <p:cNvSpPr/>
            <p:nvPr/>
          </p:nvSpPr>
          <p:spPr>
            <a:xfrm>
              <a:off x="4609677" y="661512"/>
              <a:ext cx="2561144" cy="1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0" name="図 259">
              <a:extLst>
                <a:ext uri="{FF2B5EF4-FFF2-40B4-BE49-F238E27FC236}">
                  <a16:creationId xmlns:a16="http://schemas.microsoft.com/office/drawing/2014/main" id="{03EB976B-3A86-C6D8-8750-C88C424510BB}"/>
                </a:ext>
              </a:extLst>
            </p:cNvPr>
            <p:cNvPicPr>
              <a:picLocks noChangeAspect="1"/>
            </p:cNvPicPr>
            <p:nvPr/>
          </p:nvPicPr>
          <p:blipFill rotWithShape="1">
            <a:blip r:embed="rId8"/>
            <a:srcRect l="20889" t="12535" r="20239" b="29032"/>
            <a:stretch/>
          </p:blipFill>
          <p:spPr>
            <a:xfrm>
              <a:off x="4958013" y="659149"/>
              <a:ext cx="1802464" cy="1419907"/>
            </a:xfrm>
            <a:prstGeom prst="rect">
              <a:avLst/>
            </a:prstGeom>
          </p:spPr>
        </p:pic>
        <p:sp>
          <p:nvSpPr>
            <p:cNvPr id="261" name="正方形/長方形 260">
              <a:extLst>
                <a:ext uri="{FF2B5EF4-FFF2-40B4-BE49-F238E27FC236}">
                  <a16:creationId xmlns:a16="http://schemas.microsoft.com/office/drawing/2014/main" id="{D23D4438-11D3-4573-F002-8C660F690FD6}"/>
                </a:ext>
              </a:extLst>
            </p:cNvPr>
            <p:cNvSpPr/>
            <p:nvPr/>
          </p:nvSpPr>
          <p:spPr>
            <a:xfrm>
              <a:off x="4616067"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a:extLst>
                <a:ext uri="{FF2B5EF4-FFF2-40B4-BE49-F238E27FC236}">
                  <a16:creationId xmlns:a16="http://schemas.microsoft.com/office/drawing/2014/main" id="{2A537ADE-B140-3DC7-E3E7-73C62E451CAB}"/>
                </a:ext>
              </a:extLst>
            </p:cNvPr>
            <p:cNvSpPr/>
            <p:nvPr/>
          </p:nvSpPr>
          <p:spPr>
            <a:xfrm>
              <a:off x="6762501" y="667242"/>
              <a:ext cx="333691" cy="14118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3" name="図 262">
              <a:extLst>
                <a:ext uri="{FF2B5EF4-FFF2-40B4-BE49-F238E27FC236}">
                  <a16:creationId xmlns:a16="http://schemas.microsoft.com/office/drawing/2014/main" id="{22E7FCCC-89C7-636A-1200-BC93CAD07AE3}"/>
                </a:ext>
              </a:extLst>
            </p:cNvPr>
            <p:cNvPicPr>
              <a:picLocks noChangeAspect="1"/>
            </p:cNvPicPr>
            <p:nvPr/>
          </p:nvPicPr>
          <p:blipFill rotWithShape="1">
            <a:blip r:embed="rId8"/>
            <a:srcRect l="58267" t="60669" r="20239" b="29032"/>
            <a:stretch/>
          </p:blipFill>
          <p:spPr>
            <a:xfrm>
              <a:off x="6083166" y="1713297"/>
              <a:ext cx="685566" cy="365759"/>
            </a:xfrm>
            <a:prstGeom prst="rect">
              <a:avLst/>
            </a:prstGeom>
          </p:spPr>
        </p:pic>
        <p:sp>
          <p:nvSpPr>
            <p:cNvPr id="264" name="正方形/長方形 263">
              <a:extLst>
                <a:ext uri="{FF2B5EF4-FFF2-40B4-BE49-F238E27FC236}">
                  <a16:creationId xmlns:a16="http://schemas.microsoft.com/office/drawing/2014/main" id="{627FE385-7AD3-F197-25C1-B6B5001452FE}"/>
                </a:ext>
              </a:extLst>
            </p:cNvPr>
            <p:cNvSpPr/>
            <p:nvPr/>
          </p:nvSpPr>
          <p:spPr>
            <a:xfrm>
              <a:off x="6087784" y="1229032"/>
              <a:ext cx="1010651" cy="53889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a:extLst>
                <a:ext uri="{FF2B5EF4-FFF2-40B4-BE49-F238E27FC236}">
                  <a16:creationId xmlns:a16="http://schemas.microsoft.com/office/drawing/2014/main" id="{87DEAA1A-8956-4834-CDE3-D4290ACA417C}"/>
                </a:ext>
              </a:extLst>
            </p:cNvPr>
            <p:cNvSpPr/>
            <p:nvPr/>
          </p:nvSpPr>
          <p:spPr>
            <a:xfrm>
              <a:off x="5298094" y="1767928"/>
              <a:ext cx="791811" cy="1281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2" name="グループ化 241">
            <a:extLst>
              <a:ext uri="{FF2B5EF4-FFF2-40B4-BE49-F238E27FC236}">
                <a16:creationId xmlns:a16="http://schemas.microsoft.com/office/drawing/2014/main" id="{52372177-83C7-3A0A-E171-98D5CF873079}"/>
              </a:ext>
            </a:extLst>
          </p:cNvPr>
          <p:cNvGrpSpPr/>
          <p:nvPr/>
        </p:nvGrpSpPr>
        <p:grpSpPr>
          <a:xfrm>
            <a:off x="6852134" y="3682543"/>
            <a:ext cx="314135" cy="619664"/>
            <a:chOff x="8439488" y="428719"/>
            <a:chExt cx="1155529" cy="2279403"/>
          </a:xfrm>
        </p:grpSpPr>
        <p:pic>
          <p:nvPicPr>
            <p:cNvPr id="256" name="図 255">
              <a:extLst>
                <a:ext uri="{FF2B5EF4-FFF2-40B4-BE49-F238E27FC236}">
                  <a16:creationId xmlns:a16="http://schemas.microsoft.com/office/drawing/2014/main" id="{A57343DF-C7DC-4E9F-0F0B-21AE64882AA0}"/>
                </a:ext>
              </a:extLst>
            </p:cNvPr>
            <p:cNvPicPr>
              <a:picLocks noChangeAspect="1"/>
            </p:cNvPicPr>
            <p:nvPr/>
          </p:nvPicPr>
          <p:blipFill>
            <a:blip r:embed="rId9"/>
            <a:srcRect/>
            <a:stretch/>
          </p:blipFill>
          <p:spPr>
            <a:xfrm>
              <a:off x="8439488" y="428719"/>
              <a:ext cx="1155529" cy="2279403"/>
            </a:xfrm>
            <a:prstGeom prst="rect">
              <a:avLst/>
            </a:prstGeom>
          </p:spPr>
        </p:pic>
        <p:sp>
          <p:nvSpPr>
            <p:cNvPr id="257" name="正方形/長方形 256">
              <a:extLst>
                <a:ext uri="{FF2B5EF4-FFF2-40B4-BE49-F238E27FC236}">
                  <a16:creationId xmlns:a16="http://schemas.microsoft.com/office/drawing/2014/main" id="{1EB57EA0-0EF4-FFCB-F5EB-11F29B0E55D3}"/>
                </a:ext>
              </a:extLst>
            </p:cNvPr>
            <p:cNvSpPr/>
            <p:nvPr/>
          </p:nvSpPr>
          <p:spPr>
            <a:xfrm>
              <a:off x="8545863" y="1044144"/>
              <a:ext cx="944646" cy="5055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3" name="台形 242">
            <a:extLst>
              <a:ext uri="{FF2B5EF4-FFF2-40B4-BE49-F238E27FC236}">
                <a16:creationId xmlns:a16="http://schemas.microsoft.com/office/drawing/2014/main" id="{F3850868-9413-FEE2-3D89-3995E3585259}"/>
              </a:ext>
            </a:extLst>
          </p:cNvPr>
          <p:cNvSpPr/>
          <p:nvPr/>
        </p:nvSpPr>
        <p:spPr>
          <a:xfrm rot="10800000">
            <a:off x="5932513" y="3148486"/>
            <a:ext cx="1266747" cy="470719"/>
          </a:xfrm>
          <a:prstGeom prst="trapezoid">
            <a:avLst/>
          </a:prstGeom>
          <a:gradFill>
            <a:gsLst>
              <a:gs pos="0">
                <a:srgbClr val="C3AE6B"/>
              </a:gs>
              <a:gs pos="41000">
                <a:srgbClr val="FEE38C">
                  <a:lumMod val="90000"/>
                </a:srgbClr>
              </a:gs>
              <a:gs pos="84000">
                <a:srgbClr val="C3AE6B"/>
              </a:gs>
            </a:gsLst>
            <a:lin ang="18900000" scaled="0"/>
          </a:gradFill>
          <a:ln w="28575" cap="rnd">
            <a:gradFill flip="none" rotWithShape="1">
              <a:gsLst>
                <a:gs pos="0">
                  <a:srgbClr val="C3AE6B"/>
                </a:gs>
                <a:gs pos="28000">
                  <a:srgbClr val="FEE38C">
                    <a:lumMod val="90000"/>
                  </a:srgbClr>
                </a:gs>
                <a:gs pos="100000">
                  <a:srgbClr val="C3AE6B"/>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テキスト ボックス 243">
            <a:extLst>
              <a:ext uri="{FF2B5EF4-FFF2-40B4-BE49-F238E27FC236}">
                <a16:creationId xmlns:a16="http://schemas.microsoft.com/office/drawing/2014/main" id="{3EF0B677-FAE0-2EFC-1AD2-FDDF17050D3A}"/>
              </a:ext>
            </a:extLst>
          </p:cNvPr>
          <p:cNvSpPr txBox="1"/>
          <p:nvPr/>
        </p:nvSpPr>
        <p:spPr>
          <a:xfrm>
            <a:off x="6042795" y="3177735"/>
            <a:ext cx="1040670" cy="369332"/>
          </a:xfrm>
          <a:prstGeom prst="rect">
            <a:avLst/>
          </a:prstGeom>
          <a:noFill/>
        </p:spPr>
        <p:txBody>
          <a:bodyPr wrap="none" rtlCol="0" anchor="ctr">
            <a:spAutoFit/>
          </a:bodyPr>
          <a:lstStyle/>
          <a:p>
            <a:pPr algn="ctr"/>
            <a:r>
              <a:rPr kumimoji="1" lang="en-US" altLang="ja-JP" b="1" dirty="0">
                <a:latin typeface="Meiryo" panose="020B0604030504040204" pitchFamily="34" charset="-128"/>
                <a:ea typeface="Meiryo" panose="020B0604030504040204" pitchFamily="34" charset="-128"/>
              </a:rPr>
              <a:t>PC+</a:t>
            </a:r>
            <a:r>
              <a:rPr kumimoji="1" lang="ja-JP" altLang="en-US" b="1" dirty="0">
                <a:latin typeface="Meiryo" panose="020B0604030504040204" pitchFamily="34" charset="-128"/>
                <a:ea typeface="Meiryo" panose="020B0604030504040204" pitchFamily="34" charset="-128"/>
              </a:rPr>
              <a:t>ｽﾏﾎ</a:t>
            </a:r>
          </a:p>
        </p:txBody>
      </p:sp>
      <p:sp>
        <p:nvSpPr>
          <p:cNvPr id="245" name="円/楕円 540">
            <a:extLst>
              <a:ext uri="{FF2B5EF4-FFF2-40B4-BE49-F238E27FC236}">
                <a16:creationId xmlns:a16="http://schemas.microsoft.com/office/drawing/2014/main" id="{836DF2C5-62B8-0DCB-0B3B-F191A55A398F}"/>
              </a:ext>
            </a:extLst>
          </p:cNvPr>
          <p:cNvSpPr>
            <a:spLocks noChangeAspect="1"/>
          </p:cNvSpPr>
          <p:nvPr/>
        </p:nvSpPr>
        <p:spPr>
          <a:xfrm>
            <a:off x="5564411" y="3314203"/>
            <a:ext cx="399290" cy="399290"/>
          </a:xfrm>
          <a:prstGeom prst="ellipse">
            <a:avLst/>
          </a:prstGeom>
          <a:solidFill>
            <a:schemeClr val="bg1"/>
          </a:solidFill>
          <a:ln>
            <a:noFill/>
          </a:ln>
          <a:effectLst>
            <a:outerShdw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rPr>
              <a:t>or</a:t>
            </a:r>
            <a:endParaRPr kumimoji="1" lang="ja-JP" altLang="en-US" sz="1600" b="1" i="0" u="none" strike="noStrike" kern="1200" cap="none" spc="0" normalizeH="0" baseline="0" noProof="0" dirty="0">
              <a:ln>
                <a:noFill/>
              </a:ln>
              <a:solidFill>
                <a:srgbClr val="A15993"/>
              </a:solidFill>
              <a:effectLst/>
              <a:uLnTx/>
              <a:uFillTx/>
              <a:latin typeface="Meiryo" panose="020B0604030504040204" pitchFamily="34" charset="-128"/>
              <a:ea typeface="Meiryo" panose="020B0604030504040204" pitchFamily="34" charset="-128"/>
              <a:cs typeface="+mn-cs"/>
            </a:endParaRPr>
          </a:p>
        </p:txBody>
      </p:sp>
      <p:sp>
        <p:nvSpPr>
          <p:cNvPr id="247" name="角丸四角形 204">
            <a:extLst>
              <a:ext uri="{FF2B5EF4-FFF2-40B4-BE49-F238E27FC236}">
                <a16:creationId xmlns:a16="http://schemas.microsoft.com/office/drawing/2014/main" id="{1F174324-1348-2653-7DAE-36A20D803CA4}"/>
              </a:ext>
            </a:extLst>
          </p:cNvPr>
          <p:cNvSpPr>
            <a:spLocks/>
          </p:cNvSpPr>
          <p:nvPr/>
        </p:nvSpPr>
        <p:spPr>
          <a:xfrm>
            <a:off x="5897048" y="2859778"/>
            <a:ext cx="1340496" cy="237682"/>
          </a:xfrm>
          <a:prstGeom prst="roundRect">
            <a:avLst>
              <a:gd name="adj" fmla="val 50000"/>
            </a:avLst>
          </a:prstGeom>
          <a:solidFill>
            <a:srgbClr val="FF0000"/>
          </a:solidFill>
          <a:ln w="95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1" rIns="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248" name="テキスト ボックス 247">
            <a:extLst>
              <a:ext uri="{FF2B5EF4-FFF2-40B4-BE49-F238E27FC236}">
                <a16:creationId xmlns:a16="http://schemas.microsoft.com/office/drawing/2014/main" id="{A2A46DA3-F03A-DCC7-DFB8-5A16DDA6B0AE}"/>
              </a:ext>
            </a:extLst>
          </p:cNvPr>
          <p:cNvSpPr txBox="1"/>
          <p:nvPr/>
        </p:nvSpPr>
        <p:spPr>
          <a:xfrm>
            <a:off x="5848448" y="2931430"/>
            <a:ext cx="1476915" cy="107722"/>
          </a:xfrm>
          <a:prstGeom prst="rect">
            <a:avLst/>
          </a:prstGeom>
          <a:noFill/>
        </p:spPr>
        <p:txBody>
          <a:bodyPr wrap="square" lIns="0" tIns="0" rIns="0" bIns="0" rtlCol="0" anchor="ctr">
            <a:spAutoFit/>
          </a:bodyPr>
          <a:lstStyle/>
          <a:p>
            <a:pPr algn="ctr"/>
            <a:r>
              <a:rPr kumimoji="1" lang="en-US" altLang="ja-JP" sz="700" b="1" dirty="0">
                <a:solidFill>
                  <a:schemeClr val="bg1"/>
                </a:solidFill>
                <a:latin typeface="Meiryo" panose="020B0604030504040204" pitchFamily="34" charset="-128"/>
                <a:ea typeface="Meiryo" panose="020B0604030504040204" pitchFamily="34" charset="-128"/>
              </a:rPr>
              <a:t>PC</a:t>
            </a:r>
            <a:r>
              <a:rPr kumimoji="1" lang="ja-JP" altLang="en-US" sz="700" b="1" dirty="0">
                <a:solidFill>
                  <a:schemeClr val="bg1"/>
                </a:solidFill>
                <a:latin typeface="Meiryo" panose="020B0604030504040204" pitchFamily="34" charset="-128"/>
                <a:ea typeface="Meiryo" panose="020B0604030504040204" pitchFamily="34" charset="-128"/>
              </a:rPr>
              <a:t>広告面はトップインパクト！</a:t>
            </a:r>
            <a:endParaRPr kumimoji="1" lang="en-US" altLang="ja-JP" sz="300" b="1" dirty="0">
              <a:solidFill>
                <a:schemeClr val="bg1"/>
              </a:solidFill>
              <a:latin typeface="Meiryo" panose="020B0604030504040204" pitchFamily="34" charset="-128"/>
              <a:ea typeface="Meiryo" panose="020B0604030504040204" pitchFamily="34" charset="-128"/>
            </a:endParaRPr>
          </a:p>
        </p:txBody>
      </p:sp>
      <p:sp>
        <p:nvSpPr>
          <p:cNvPr id="249" name="三角形 12">
            <a:extLst>
              <a:ext uri="{FF2B5EF4-FFF2-40B4-BE49-F238E27FC236}">
                <a16:creationId xmlns:a16="http://schemas.microsoft.com/office/drawing/2014/main" id="{F401713B-5167-64F2-2959-FF44EF7FFD74}"/>
              </a:ext>
            </a:extLst>
          </p:cNvPr>
          <p:cNvSpPr/>
          <p:nvPr/>
        </p:nvSpPr>
        <p:spPr>
          <a:xfrm rot="10800000">
            <a:off x="6509974" y="3085055"/>
            <a:ext cx="125361" cy="80956"/>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テキスト ボックス 249">
            <a:extLst>
              <a:ext uri="{FF2B5EF4-FFF2-40B4-BE49-F238E27FC236}">
                <a16:creationId xmlns:a16="http://schemas.microsoft.com/office/drawing/2014/main" id="{81AB7953-AB63-1D7E-778A-2F10CD26BEA7}"/>
              </a:ext>
            </a:extLst>
          </p:cNvPr>
          <p:cNvSpPr txBox="1"/>
          <p:nvPr/>
        </p:nvSpPr>
        <p:spPr>
          <a:xfrm>
            <a:off x="5987498" y="3497794"/>
            <a:ext cx="1155756" cy="76944"/>
          </a:xfrm>
          <a:prstGeom prst="rect">
            <a:avLst/>
          </a:prstGeom>
          <a:noFill/>
        </p:spPr>
        <p:txBody>
          <a:bodyPr wrap="square" lIns="0" tIns="0" rIns="0" bIns="0" rtlCol="0" anchor="ctr">
            <a:spAutoFit/>
          </a:bodyPr>
          <a:lstStyle/>
          <a:p>
            <a:pPr algn="ctr"/>
            <a:r>
              <a:rPr kumimoji="1" lang="en-US" altLang="ja-JP" sz="500" b="1" dirty="0">
                <a:solidFill>
                  <a:srgbClr val="FF0000"/>
                </a:solidFill>
                <a:latin typeface="Meiryo" panose="020B0604030504040204" pitchFamily="34" charset="-128"/>
                <a:ea typeface="Meiryo" panose="020B0604030504040204" pitchFamily="34" charset="-128"/>
              </a:rPr>
              <a:t>※</a:t>
            </a:r>
            <a:r>
              <a:rPr kumimoji="1" lang="ja-JP" altLang="en-US" sz="500" b="1" dirty="0">
                <a:solidFill>
                  <a:srgbClr val="FF0000"/>
                </a:solidFill>
                <a:latin typeface="Meiryo" panose="020B0604030504040204" pitchFamily="34" charset="-128"/>
                <a:ea typeface="Meiryo" panose="020B0604030504040204" pitchFamily="34" charset="-128"/>
              </a:rPr>
              <a:t>ヤフーリッチフォーマット</a:t>
            </a:r>
            <a:r>
              <a:rPr kumimoji="1" lang="en-US" altLang="ja-JP" sz="500" b="1" dirty="0">
                <a:solidFill>
                  <a:srgbClr val="FF0000"/>
                </a:solidFill>
                <a:latin typeface="Meiryo" panose="020B0604030504040204" pitchFamily="34" charset="-128"/>
                <a:ea typeface="Meiryo" panose="020B0604030504040204" pitchFamily="34" charset="-128"/>
              </a:rPr>
              <a:t>MD</a:t>
            </a:r>
          </a:p>
        </p:txBody>
      </p:sp>
      <p:sp>
        <p:nvSpPr>
          <p:cNvPr id="251" name="角丸四角形 380">
            <a:extLst>
              <a:ext uri="{FF2B5EF4-FFF2-40B4-BE49-F238E27FC236}">
                <a16:creationId xmlns:a16="http://schemas.microsoft.com/office/drawing/2014/main" id="{425DEDF6-CF6F-0C3F-4412-8139708909C2}"/>
              </a:ext>
            </a:extLst>
          </p:cNvPr>
          <p:cNvSpPr/>
          <p:nvPr/>
        </p:nvSpPr>
        <p:spPr>
          <a:xfrm>
            <a:off x="1725285" y="5422135"/>
            <a:ext cx="5134360" cy="302210"/>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4" name="Text Box 11">
            <a:extLst>
              <a:ext uri="{FF2B5EF4-FFF2-40B4-BE49-F238E27FC236}">
                <a16:creationId xmlns:a16="http://schemas.microsoft.com/office/drawing/2014/main" id="{0F70DBDD-F60A-BDD3-5B5D-8FFD6BAC8504}"/>
              </a:ext>
            </a:extLst>
          </p:cNvPr>
          <p:cNvSpPr txBox="1">
            <a:spLocks noChangeArrowheads="1"/>
          </p:cNvSpPr>
          <p:nvPr/>
        </p:nvSpPr>
        <p:spPr bwMode="auto">
          <a:xfrm>
            <a:off x="2021422" y="5434519"/>
            <a:ext cx="4571687" cy="212366"/>
          </a:xfrm>
          <a:prstGeom prst="rect">
            <a:avLst/>
          </a:prstGeom>
          <a:noFill/>
          <a:ln w="28575">
            <a:noFill/>
            <a:miter lim="800000"/>
            <a:headEnd/>
            <a:tailEnd type="none" w="med" len="sm"/>
          </a:ln>
          <a:effectLst>
            <a:glow rad="101600">
              <a:schemeClr val="accent6">
                <a:satMod val="175000"/>
                <a:alpha val="40000"/>
              </a:schemeClr>
            </a:glow>
          </a:effectLst>
        </p:spPr>
        <p:txBody>
          <a:bodyPr wrap="square" lIns="0" tIns="0" rIns="0" bIns="0">
            <a:spAutoFit/>
          </a:bodyPr>
          <a:lstStyle/>
          <a:p>
            <a:pPr algn="ctr" defTabSz="913972">
              <a:lnSpc>
                <a:spcPct val="120000"/>
              </a:lnSpc>
            </a:pPr>
            <a:r>
              <a:rPr lang="ja-JP" altLang="en-US" sz="1200" b="1" spc="600" dirty="0">
                <a:effectLst/>
                <a:latin typeface="メイリオ" pitchFamily="50" charset="-128"/>
                <a:ea typeface="メイリオ" pitchFamily="50" charset="-128"/>
                <a:cs typeface="メイリオ" pitchFamily="50" charset="-128"/>
              </a:rPr>
              <a:t>平日掲載開始の</a:t>
            </a:r>
            <a:r>
              <a:rPr lang="en-US" altLang="ja-JP" sz="1200" b="1" spc="600" dirty="0">
                <a:effectLst/>
                <a:latin typeface="メイリオ" pitchFamily="50" charset="-128"/>
                <a:ea typeface="メイリオ" pitchFamily="50" charset="-128"/>
                <a:cs typeface="メイリオ" pitchFamily="50" charset="-128"/>
              </a:rPr>
              <a:t>5</a:t>
            </a:r>
            <a:r>
              <a:rPr lang="ja-JP" altLang="en-US" sz="1200" b="1" spc="600" dirty="0">
                <a:effectLst/>
                <a:latin typeface="メイリオ" pitchFamily="50" charset="-128"/>
                <a:ea typeface="メイリオ" pitchFamily="50" charset="-128"/>
                <a:cs typeface="メイリオ" pitchFamily="50" charset="-128"/>
              </a:rPr>
              <a:t>日</a:t>
            </a:r>
            <a:r>
              <a:rPr lang="en-US" altLang="ja-JP" sz="1200" b="1" spc="600" dirty="0">
                <a:effectLst/>
                <a:latin typeface="メイリオ" pitchFamily="50" charset="-128"/>
                <a:ea typeface="メイリオ" pitchFamily="50" charset="-128"/>
                <a:cs typeface="メイリオ" pitchFamily="50" charset="-128"/>
              </a:rPr>
              <a:t>〜</a:t>
            </a:r>
            <a:r>
              <a:rPr lang="en-US" altLang="ja-JP" sz="1200" b="1" spc="600" dirty="0">
                <a:ln w="0">
                  <a:noFill/>
                </a:ln>
                <a:solidFill>
                  <a:srgbClr val="FF0000"/>
                </a:solidFill>
                <a:effectLst/>
                <a:latin typeface="メイリオ" pitchFamily="50" charset="-128"/>
                <a:ea typeface="メイリオ" pitchFamily="50" charset="-128"/>
                <a:cs typeface="メイリオ" pitchFamily="50" charset="-128"/>
              </a:rPr>
              <a:t>1</a:t>
            </a:r>
            <a:r>
              <a:rPr lang="ja-JP" altLang="en-US" sz="1200" b="1" spc="600" dirty="0">
                <a:ln w="0">
                  <a:noFill/>
                </a:ln>
                <a:solidFill>
                  <a:srgbClr val="FF0000"/>
                </a:solidFill>
                <a:effectLst/>
                <a:latin typeface="メイリオ" pitchFamily="50" charset="-128"/>
                <a:ea typeface="メイリオ" pitchFamily="50" charset="-128"/>
                <a:cs typeface="メイリオ" pitchFamily="50" charset="-128"/>
              </a:rPr>
              <a:t>ヶ月間</a:t>
            </a:r>
            <a:r>
              <a:rPr lang="ja-JP" altLang="en-US" sz="1200" b="1" spc="600" dirty="0">
                <a:effectLst/>
                <a:latin typeface="メイリオ" pitchFamily="50" charset="-128"/>
                <a:ea typeface="メイリオ" pitchFamily="50" charset="-128"/>
                <a:cs typeface="メイリオ" pitchFamily="50" charset="-128"/>
              </a:rPr>
              <a:t>で自由設定　</a:t>
            </a:r>
            <a:endParaRPr lang="en-US" altLang="ja-JP" sz="1200" spc="600" dirty="0">
              <a:effectLst/>
              <a:latin typeface="メイリオ" pitchFamily="50" charset="-128"/>
              <a:ea typeface="メイリオ" pitchFamily="50" charset="-128"/>
              <a:cs typeface="メイリオ" pitchFamily="50" charset="-128"/>
            </a:endParaRPr>
          </a:p>
        </p:txBody>
      </p:sp>
      <p:sp>
        <p:nvSpPr>
          <p:cNvPr id="255" name="Text Box 11">
            <a:extLst>
              <a:ext uri="{FF2B5EF4-FFF2-40B4-BE49-F238E27FC236}">
                <a16:creationId xmlns:a16="http://schemas.microsoft.com/office/drawing/2014/main" id="{C1D2F00B-CEDC-9772-4228-71F48C129253}"/>
              </a:ext>
            </a:extLst>
          </p:cNvPr>
          <p:cNvSpPr txBox="1">
            <a:spLocks noChangeArrowheads="1"/>
          </p:cNvSpPr>
          <p:nvPr/>
        </p:nvSpPr>
        <p:spPr bwMode="auto">
          <a:xfrm>
            <a:off x="3153784" y="5613704"/>
            <a:ext cx="2098214" cy="106183"/>
          </a:xfrm>
          <a:prstGeom prst="rect">
            <a:avLst/>
          </a:prstGeom>
          <a:noFill/>
          <a:ln w="28575">
            <a:noFill/>
            <a:miter lim="800000"/>
            <a:headEnd/>
            <a:tailEnd type="none" w="med" len="sm"/>
          </a:ln>
        </p:spPr>
        <p:txBody>
          <a:bodyPr wrap="square" lIns="0" tIns="0" rIns="0" bIns="0">
            <a:spAutoFit/>
          </a:bodyPr>
          <a:lstStyle/>
          <a:p>
            <a:pPr marL="0" marR="0" lvl="0" indent="0" algn="ctr" defTabSz="913972" rtl="0" eaLnBrk="1" fontAlgn="auto" latinLnBrk="0" hangingPunct="1">
              <a:lnSpc>
                <a:spcPct val="12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掲載回数は設定期間で按分されるイメージです。</a:t>
            </a:r>
            <a:endParaRPr kumimoji="0" lang="en-US" altLang="ja-JP" sz="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221" name="角丸四角形 204">
            <a:extLst>
              <a:ext uri="{FF2B5EF4-FFF2-40B4-BE49-F238E27FC236}">
                <a16:creationId xmlns:a16="http://schemas.microsoft.com/office/drawing/2014/main" id="{1C56706A-217D-4849-BA42-39641EEBD5AC}"/>
              </a:ext>
            </a:extLst>
          </p:cNvPr>
          <p:cNvSpPr/>
          <p:nvPr/>
        </p:nvSpPr>
        <p:spPr>
          <a:xfrm>
            <a:off x="6267991" y="7517142"/>
            <a:ext cx="2402211" cy="2503610"/>
          </a:xfrm>
          <a:prstGeom prst="roundRect">
            <a:avLst>
              <a:gd name="adj" fmla="val 4415"/>
            </a:avLst>
          </a:prstGeom>
          <a:solidFill>
            <a:srgbClr val="E6D4E3"/>
          </a:solidFill>
          <a:ln w="38100">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algn="ctr"/>
            <a:endParaRPr lang="ja-JP" altLang="en-US" sz="1400"/>
          </a:p>
        </p:txBody>
      </p:sp>
      <p:sp>
        <p:nvSpPr>
          <p:cNvPr id="280" name="台形 279">
            <a:extLst>
              <a:ext uri="{FF2B5EF4-FFF2-40B4-BE49-F238E27FC236}">
                <a16:creationId xmlns:a16="http://schemas.microsoft.com/office/drawing/2014/main" id="{29042998-75E4-5748-BA2E-6D9831288DF8}"/>
              </a:ext>
            </a:extLst>
          </p:cNvPr>
          <p:cNvSpPr/>
          <p:nvPr/>
        </p:nvSpPr>
        <p:spPr>
          <a:xfrm rot="10800000">
            <a:off x="6309949" y="7534941"/>
            <a:ext cx="2310258" cy="324000"/>
          </a:xfrm>
          <a:prstGeom prst="trapezoid">
            <a:avLst/>
          </a:prstGeom>
          <a:solidFill>
            <a:srgbClr val="972C81"/>
          </a:solidFill>
          <a:ln w="57150" cap="rnd">
            <a:solidFill>
              <a:srgbClr val="972C8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テキスト ボックス 295">
            <a:extLst>
              <a:ext uri="{FF2B5EF4-FFF2-40B4-BE49-F238E27FC236}">
                <a16:creationId xmlns:a16="http://schemas.microsoft.com/office/drawing/2014/main" id="{026F017C-58BA-A941-BBAA-A33D268053A7}"/>
              </a:ext>
            </a:extLst>
          </p:cNvPr>
          <p:cNvSpPr txBox="1"/>
          <p:nvPr/>
        </p:nvSpPr>
        <p:spPr>
          <a:xfrm>
            <a:off x="7622466" y="3206828"/>
            <a:ext cx="1949573" cy="338554"/>
          </a:xfrm>
          <a:prstGeom prst="rect">
            <a:avLst/>
          </a:prstGeom>
          <a:noFill/>
        </p:spPr>
        <p:txBody>
          <a:bodyPr wrap="none" rtlCol="0">
            <a:spAutoFit/>
          </a:bodyPr>
          <a:lstStyle/>
          <a:p>
            <a:pPr algn="ctr"/>
            <a:r>
              <a:rPr lang="en-US" altLang="ja-JP" sz="1600" b="1" dirty="0">
                <a:solidFill>
                  <a:schemeClr val="bg1"/>
                </a:solidFill>
                <a:latin typeface="Meiryo" charset="-128"/>
                <a:ea typeface="Meiryo" charset="-128"/>
                <a:cs typeface="Meiryo" charset="-128"/>
              </a:rPr>
              <a:t>YouTube </a:t>
            </a:r>
            <a:r>
              <a:rPr lang="en-US" altLang="ja-JP" sz="1600" b="1" dirty="0">
                <a:solidFill>
                  <a:schemeClr val="accent2">
                    <a:lumMod val="20000"/>
                    <a:lumOff val="80000"/>
                  </a:schemeClr>
                </a:solidFill>
                <a:latin typeface="Meiryo" charset="-128"/>
                <a:ea typeface="Meiryo" charset="-128"/>
                <a:cs typeface="Meiryo" charset="-128"/>
              </a:rPr>
              <a:t>or</a:t>
            </a:r>
            <a:r>
              <a:rPr lang="ja-JP" altLang="en-US" sz="1600" b="1" dirty="0">
                <a:solidFill>
                  <a:schemeClr val="accent2">
                    <a:lumMod val="20000"/>
                    <a:lumOff val="80000"/>
                  </a:schemeClr>
                </a:solidFill>
                <a:latin typeface="Meiryo" charset="-128"/>
                <a:ea typeface="Meiryo" charset="-128"/>
                <a:cs typeface="Meiryo" charset="-128"/>
              </a:rPr>
              <a:t> </a:t>
            </a:r>
            <a:r>
              <a:rPr lang="en-US" altLang="ja-JP" sz="1600" b="1" dirty="0">
                <a:solidFill>
                  <a:schemeClr val="bg1"/>
                </a:solidFill>
                <a:latin typeface="Meiryo" charset="-128"/>
                <a:ea typeface="Meiryo" charset="-128"/>
                <a:cs typeface="Meiryo" charset="-128"/>
              </a:rPr>
              <a:t>SNS</a:t>
            </a:r>
            <a:endParaRPr lang="ja-JP" altLang="en-US" sz="1600" b="1" dirty="0">
              <a:solidFill>
                <a:schemeClr val="bg1"/>
              </a:solidFill>
              <a:latin typeface="Meiryo" charset="-128"/>
              <a:ea typeface="Meiryo" charset="-128"/>
              <a:cs typeface="Meiryo" charset="-128"/>
            </a:endParaRPr>
          </a:p>
        </p:txBody>
      </p:sp>
      <p:sp>
        <p:nvSpPr>
          <p:cNvPr id="166" name="三角形 156">
            <a:extLst>
              <a:ext uri="{FF2B5EF4-FFF2-40B4-BE49-F238E27FC236}">
                <a16:creationId xmlns:a16="http://schemas.microsoft.com/office/drawing/2014/main" id="{BCEB28F8-6CA8-234B-84DD-D773395D38E5}"/>
              </a:ext>
            </a:extLst>
          </p:cNvPr>
          <p:cNvSpPr/>
          <p:nvPr/>
        </p:nvSpPr>
        <p:spPr>
          <a:xfrm rot="10800000">
            <a:off x="8437905" y="3984246"/>
            <a:ext cx="288000" cy="54000"/>
          </a:xfrm>
          <a:prstGeom prst="triangle">
            <a:avLst/>
          </a:prstGeom>
          <a:solidFill>
            <a:srgbClr val="9B9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角丸四角形 161">
            <a:extLst>
              <a:ext uri="{FF2B5EF4-FFF2-40B4-BE49-F238E27FC236}">
                <a16:creationId xmlns:a16="http://schemas.microsoft.com/office/drawing/2014/main" id="{95C52C4C-4D72-9447-A459-BF855A9BF222}"/>
              </a:ext>
            </a:extLst>
          </p:cNvPr>
          <p:cNvSpPr/>
          <p:nvPr/>
        </p:nvSpPr>
        <p:spPr>
          <a:xfrm>
            <a:off x="7586382" y="4120563"/>
            <a:ext cx="1991046" cy="1090782"/>
          </a:xfrm>
          <a:prstGeom prst="roundRect">
            <a:avLst>
              <a:gd name="adj" fmla="val 6039"/>
            </a:avLst>
          </a:prstGeom>
          <a:solidFill>
            <a:srgbClr val="E6D4E3"/>
          </a:solidFill>
          <a:ln w="12700">
            <a:solidFill>
              <a:srgbClr val="A159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68" name="角丸四角形 162">
            <a:extLst>
              <a:ext uri="{FF2B5EF4-FFF2-40B4-BE49-F238E27FC236}">
                <a16:creationId xmlns:a16="http://schemas.microsoft.com/office/drawing/2014/main" id="{B937D25F-AE72-5A4A-B6A2-9A9418E19E08}"/>
              </a:ext>
            </a:extLst>
          </p:cNvPr>
          <p:cNvSpPr/>
          <p:nvPr/>
        </p:nvSpPr>
        <p:spPr>
          <a:xfrm>
            <a:off x="8160125" y="4060475"/>
            <a:ext cx="843561" cy="144000"/>
          </a:xfrm>
          <a:prstGeom prst="roundRect">
            <a:avLst>
              <a:gd name="adj" fmla="val 50000"/>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solidFill>
                <a:schemeClr val="bg1"/>
              </a:solidFill>
            </a:endParaRPr>
          </a:p>
        </p:txBody>
      </p:sp>
      <p:sp>
        <p:nvSpPr>
          <p:cNvPr id="171" name="正方形/長方形 170">
            <a:extLst>
              <a:ext uri="{FF2B5EF4-FFF2-40B4-BE49-F238E27FC236}">
                <a16:creationId xmlns:a16="http://schemas.microsoft.com/office/drawing/2014/main" id="{E765E000-08F4-1740-A647-4A8896C85BBD}"/>
              </a:ext>
            </a:extLst>
          </p:cNvPr>
          <p:cNvSpPr/>
          <p:nvPr/>
        </p:nvSpPr>
        <p:spPr>
          <a:xfrm>
            <a:off x="8220268" y="4029878"/>
            <a:ext cx="723275" cy="198516"/>
          </a:xfrm>
          <a:prstGeom prst="rect">
            <a:avLst/>
          </a:prstGeom>
          <a:noFill/>
        </p:spPr>
        <p:txBody>
          <a:bodyPr wrap="square">
            <a:spAutoFit/>
          </a:bodyPr>
          <a:lstStyle/>
          <a:p>
            <a:pPr algn="ctr" defTabSz="913972">
              <a:lnSpc>
                <a:spcPct val="120000"/>
              </a:lnSpc>
            </a:pPr>
            <a:r>
              <a:rPr lang="ja-JP" altLang="en-US" sz="600" b="1">
                <a:solidFill>
                  <a:schemeClr val="bg1"/>
                </a:solidFill>
                <a:latin typeface="メイリオ" pitchFamily="50" charset="-128"/>
                <a:ea typeface="メイリオ" pitchFamily="50" charset="-128"/>
                <a:cs typeface="メイリオ" pitchFamily="50" charset="-128"/>
              </a:rPr>
              <a:t>選べる配信条件</a:t>
            </a:r>
            <a:endParaRPr lang="en-US" altLang="ja-JP" sz="1400" b="1" dirty="0">
              <a:solidFill>
                <a:schemeClr val="bg1"/>
              </a:solidFill>
              <a:latin typeface="メイリオ" pitchFamily="50" charset="-128"/>
              <a:ea typeface="メイリオ" pitchFamily="50" charset="-128"/>
              <a:cs typeface="メイリオ" pitchFamily="50" charset="-128"/>
            </a:endParaRPr>
          </a:p>
        </p:txBody>
      </p:sp>
      <p:sp>
        <p:nvSpPr>
          <p:cNvPr id="172" name="角丸四角形 164">
            <a:extLst>
              <a:ext uri="{FF2B5EF4-FFF2-40B4-BE49-F238E27FC236}">
                <a16:creationId xmlns:a16="http://schemas.microsoft.com/office/drawing/2014/main" id="{0B123F89-CFC0-654F-808C-25C5259F273C}"/>
              </a:ext>
            </a:extLst>
          </p:cNvPr>
          <p:cNvSpPr/>
          <p:nvPr/>
        </p:nvSpPr>
        <p:spPr>
          <a:xfrm>
            <a:off x="7645008" y="4692882"/>
            <a:ext cx="1881609" cy="468420"/>
          </a:xfrm>
          <a:prstGeom prst="roundRect">
            <a:avLst>
              <a:gd name="adj" fmla="val 450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73" name="テキスト ボックス 172">
            <a:extLst>
              <a:ext uri="{FF2B5EF4-FFF2-40B4-BE49-F238E27FC236}">
                <a16:creationId xmlns:a16="http://schemas.microsoft.com/office/drawing/2014/main" id="{0554B0ED-7142-ED43-8B4C-3FBF340B210D}"/>
              </a:ext>
            </a:extLst>
          </p:cNvPr>
          <p:cNvSpPr txBox="1"/>
          <p:nvPr/>
        </p:nvSpPr>
        <p:spPr>
          <a:xfrm>
            <a:off x="7865639" y="4663137"/>
            <a:ext cx="1693991" cy="513217"/>
          </a:xfrm>
          <a:prstGeom prst="rect">
            <a:avLst/>
          </a:prstGeom>
          <a:noFill/>
        </p:spPr>
        <p:txBody>
          <a:bodyPr wrap="square" rtlCol="0">
            <a:spAutoFit/>
          </a:bodyPr>
          <a:lstStyle/>
          <a:p>
            <a:pPr defTabSz="913972">
              <a:lnSpc>
                <a:spcPct val="114000"/>
              </a:lnSpc>
              <a:tabLst>
                <a:tab pos="268288" algn="l"/>
              </a:tabLst>
            </a:pPr>
            <a:r>
              <a:rPr lang="ja-JP" altLang="en-US" sz="40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年齢 </a:t>
            </a: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オールターゲット／</a:t>
            </a:r>
            <a:r>
              <a:rPr lang="en-US" altLang="ja-JP" sz="400" dirty="0">
                <a:latin typeface="メイリオ" pitchFamily="50" charset="-128"/>
                <a:ea typeface="メイリオ" pitchFamily="50" charset="-128"/>
                <a:cs typeface="メイリオ" pitchFamily="50" charset="-128"/>
              </a:rPr>
              <a:t>20</a:t>
            </a:r>
            <a:r>
              <a:rPr lang="ja-JP" altLang="en-US" sz="400" dirty="0">
                <a:latin typeface="メイリオ" pitchFamily="50" charset="-128"/>
                <a:ea typeface="メイリオ" pitchFamily="50" charset="-128"/>
                <a:cs typeface="メイリオ" pitchFamily="50" charset="-128"/>
              </a:rPr>
              <a:t>歳以下／</a:t>
            </a:r>
            <a:r>
              <a:rPr lang="en-US" altLang="ja-JP" sz="400" dirty="0">
                <a:latin typeface="メイリオ" pitchFamily="50" charset="-128"/>
                <a:ea typeface="メイリオ" pitchFamily="50" charset="-128"/>
                <a:cs typeface="メイリオ" pitchFamily="50" charset="-128"/>
              </a:rPr>
              <a:t>20</a:t>
            </a:r>
            <a:r>
              <a:rPr lang="ja-JP" altLang="en-US" sz="400" dirty="0">
                <a:latin typeface="メイリオ" pitchFamily="50" charset="-128"/>
                <a:ea typeface="メイリオ" pitchFamily="50" charset="-128"/>
                <a:cs typeface="メイリオ" pitchFamily="50" charset="-128"/>
              </a:rPr>
              <a:t>歳前後／</a:t>
            </a:r>
            <a:r>
              <a:rPr lang="en-US" altLang="ja-JP" sz="400" dirty="0">
                <a:latin typeface="メイリオ" pitchFamily="50" charset="-128"/>
                <a:ea typeface="メイリオ" pitchFamily="50" charset="-128"/>
                <a:cs typeface="メイリオ" pitchFamily="50" charset="-128"/>
              </a:rPr>
              <a:t>30</a:t>
            </a:r>
            <a:r>
              <a:rPr lang="ja-JP" altLang="en-US" sz="400">
                <a:latin typeface="メイリオ" pitchFamily="50" charset="-128"/>
                <a:ea typeface="メイリオ" pitchFamily="50" charset="-128"/>
                <a:cs typeface="メイリオ" pitchFamily="50" charset="-128"/>
              </a:rPr>
              <a:t>歳前後／</a:t>
            </a:r>
            <a:endParaRPr lang="en-US" altLang="ja-JP" sz="400" dirty="0">
              <a:latin typeface="メイリオ" pitchFamily="50" charset="-128"/>
              <a:ea typeface="メイリオ" pitchFamily="50" charset="-128"/>
              <a:cs typeface="メイリオ" pitchFamily="50" charset="-128"/>
            </a:endParaRPr>
          </a:p>
          <a:p>
            <a:pPr defTabSz="913972">
              <a:lnSpc>
                <a:spcPct val="114000"/>
              </a:lnSpc>
              <a:tabLst>
                <a:tab pos="268288" algn="l"/>
              </a:tabLst>
            </a:pPr>
            <a:r>
              <a:rPr lang="en-US" altLang="ja-JP" sz="400" dirty="0">
                <a:latin typeface="メイリオ" pitchFamily="50" charset="-128"/>
                <a:ea typeface="メイリオ" pitchFamily="50" charset="-128"/>
                <a:cs typeface="メイリオ" pitchFamily="50" charset="-128"/>
              </a:rPr>
              <a:t>        </a:t>
            </a:r>
            <a:r>
              <a:rPr lang="ja-JP" altLang="en-US" sz="400">
                <a:latin typeface="メイリオ" pitchFamily="50" charset="-128"/>
                <a:ea typeface="メイリオ" pitchFamily="50" charset="-128"/>
                <a:cs typeface="メイリオ" pitchFamily="50" charset="-128"/>
              </a:rPr>
              <a:t>　</a:t>
            </a:r>
            <a:r>
              <a:rPr lang="en-US" altLang="ja-JP" sz="400" dirty="0">
                <a:latin typeface="メイリオ" pitchFamily="50" charset="-128"/>
                <a:ea typeface="メイリオ" pitchFamily="50" charset="-128"/>
                <a:cs typeface="メイリオ" pitchFamily="50" charset="-128"/>
              </a:rPr>
              <a:t>40</a:t>
            </a:r>
            <a:r>
              <a:rPr lang="ja-JP" altLang="en-US" sz="400">
                <a:latin typeface="メイリオ" pitchFamily="50" charset="-128"/>
                <a:ea typeface="メイリオ" pitchFamily="50" charset="-128"/>
                <a:cs typeface="メイリオ" pitchFamily="50" charset="-128"/>
              </a:rPr>
              <a:t>歳前後／</a:t>
            </a:r>
            <a:r>
              <a:rPr lang="en-US" altLang="ja-JP" sz="400" dirty="0">
                <a:latin typeface="メイリオ" pitchFamily="50" charset="-128"/>
                <a:ea typeface="メイリオ" pitchFamily="50" charset="-128"/>
                <a:cs typeface="メイリオ" pitchFamily="50" charset="-128"/>
              </a:rPr>
              <a:t>50</a:t>
            </a:r>
            <a:r>
              <a:rPr lang="ja-JP" altLang="en-US" sz="400" dirty="0">
                <a:latin typeface="メイリオ" pitchFamily="50" charset="-128"/>
                <a:ea typeface="メイリオ" pitchFamily="50" charset="-128"/>
                <a:cs typeface="メイリオ" pitchFamily="50" charset="-128"/>
              </a:rPr>
              <a:t>歳以上</a:t>
            </a:r>
            <a:r>
              <a:rPr lang="en-US" altLang="ja-JP" sz="400" dirty="0">
                <a:latin typeface="メイリオ" pitchFamily="50" charset="-128"/>
                <a:ea typeface="メイリオ" pitchFamily="50" charset="-128"/>
                <a:cs typeface="メイリオ" pitchFamily="50" charset="-128"/>
              </a:rPr>
              <a:t>)</a:t>
            </a:r>
          </a:p>
          <a:p>
            <a:pPr defTabSz="913972">
              <a:lnSpc>
                <a:spcPct val="114000"/>
              </a:lnSpc>
            </a:pPr>
            <a:r>
              <a:rPr lang="ja-JP" altLang="en-US" sz="400" dirty="0">
                <a:latin typeface="メイリオ" pitchFamily="50" charset="-128"/>
                <a:ea typeface="メイリオ" pitchFamily="50" charset="-128"/>
                <a:cs typeface="メイリオ" pitchFamily="50" charset="-128"/>
              </a:rPr>
              <a:t>・性別 </a:t>
            </a: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オールターゲット／男性／女性</a:t>
            </a:r>
            <a:r>
              <a:rPr lang="en-US" altLang="ja-JP" sz="400" dirty="0">
                <a:latin typeface="メイリオ" pitchFamily="50" charset="-128"/>
                <a:ea typeface="メイリオ" pitchFamily="50" charset="-128"/>
                <a:cs typeface="メイリオ" pitchFamily="50" charset="-128"/>
              </a:rPr>
              <a:t>)</a:t>
            </a:r>
          </a:p>
          <a:p>
            <a:pPr defTabSz="913972">
              <a:lnSpc>
                <a:spcPct val="114000"/>
              </a:lnSpc>
              <a:tabLst>
                <a:tab pos="444500" algn="l"/>
              </a:tabLst>
            </a:pPr>
            <a:r>
              <a:rPr lang="ja-JP" altLang="en-US" sz="400" dirty="0">
                <a:latin typeface="メイリオ" pitchFamily="50" charset="-128"/>
                <a:ea typeface="メイリオ" pitchFamily="50" charset="-128"/>
                <a:cs typeface="メイリオ" pitchFamily="50" charset="-128"/>
              </a:rPr>
              <a:t>・</a:t>
            </a:r>
            <a:r>
              <a:rPr lang="ja-JP" altLang="en-US" sz="400">
                <a:latin typeface="メイリオ" pitchFamily="50" charset="-128"/>
                <a:ea typeface="メイリオ" pitchFamily="50" charset="-128"/>
                <a:cs typeface="メイリオ" pitchFamily="50" charset="-128"/>
              </a:rPr>
              <a:t>興味関心 </a:t>
            </a:r>
            <a:r>
              <a:rPr lang="en-US" altLang="ja-JP" sz="400" dirty="0">
                <a:latin typeface="メイリオ" pitchFamily="50" charset="-128"/>
                <a:ea typeface="メイリオ" pitchFamily="50" charset="-128"/>
                <a:cs typeface="メイリオ" pitchFamily="50" charset="-128"/>
              </a:rPr>
              <a:t>(</a:t>
            </a:r>
            <a:r>
              <a:rPr lang="ja-JP" altLang="en-US" sz="400" dirty="0">
                <a:latin typeface="メイリオ" pitchFamily="50" charset="-128"/>
                <a:ea typeface="メイリオ" pitchFamily="50" charset="-128"/>
                <a:cs typeface="メイリオ" pitchFamily="50" charset="-128"/>
              </a:rPr>
              <a:t>オールターゲット／ビジネス／</a:t>
            </a:r>
            <a:r>
              <a:rPr lang="ja-JP" altLang="en-US" sz="400">
                <a:latin typeface="メイリオ" pitchFamily="50" charset="-128"/>
                <a:ea typeface="メイリオ" pitchFamily="50" charset="-128"/>
                <a:cs typeface="メイリオ" pitchFamily="50" charset="-128"/>
              </a:rPr>
              <a:t>ファッション／</a:t>
            </a:r>
            <a:endParaRPr lang="en-US" altLang="ja-JP" sz="400" dirty="0">
              <a:latin typeface="メイリオ" pitchFamily="50" charset="-128"/>
              <a:ea typeface="メイリオ" pitchFamily="50" charset="-128"/>
              <a:cs typeface="メイリオ" pitchFamily="50" charset="-128"/>
            </a:endParaRPr>
          </a:p>
          <a:p>
            <a:pPr defTabSz="913972">
              <a:lnSpc>
                <a:spcPct val="114000"/>
              </a:lnSpc>
              <a:tabLst>
                <a:tab pos="444500" algn="l"/>
              </a:tabLst>
            </a:pPr>
            <a:r>
              <a:rPr lang="ja-JP" altLang="en-US" sz="400">
                <a:latin typeface="メイリオ" pitchFamily="50" charset="-128"/>
                <a:ea typeface="メイリオ" pitchFamily="50" charset="-128"/>
                <a:cs typeface="メイリオ" pitchFamily="50" charset="-128"/>
              </a:rPr>
              <a:t>　　　　　　健康</a:t>
            </a:r>
            <a:r>
              <a:rPr lang="ja-JP" altLang="en-US" sz="400" dirty="0">
                <a:latin typeface="メイリオ" pitchFamily="50" charset="-128"/>
                <a:ea typeface="メイリオ" pitchFamily="50" charset="-128"/>
                <a:cs typeface="メイリオ" pitchFamily="50" charset="-128"/>
              </a:rPr>
              <a:t>美容</a:t>
            </a:r>
            <a:r>
              <a:rPr lang="ja-JP" altLang="en-US" sz="400">
                <a:latin typeface="メイリオ" pitchFamily="50" charset="-128"/>
                <a:ea typeface="メイリオ" pitchFamily="50" charset="-128"/>
                <a:cs typeface="メイリオ" pitchFamily="50" charset="-128"/>
              </a:rPr>
              <a:t>／教育／車／エンタメ</a:t>
            </a:r>
            <a:r>
              <a:rPr lang="ja-JP" altLang="en-US" sz="400" dirty="0">
                <a:latin typeface="メイリオ" pitchFamily="50" charset="-128"/>
                <a:ea typeface="メイリオ" pitchFamily="50" charset="-128"/>
                <a:cs typeface="メイリオ" pitchFamily="50" charset="-128"/>
              </a:rPr>
              <a:t>／旅行／</a:t>
            </a:r>
            <a:r>
              <a:rPr lang="ja-JP" altLang="en-US" sz="400">
                <a:latin typeface="メイリオ" pitchFamily="50" charset="-128"/>
                <a:ea typeface="メイリオ" pitchFamily="50" charset="-128"/>
                <a:cs typeface="メイリオ" pitchFamily="50" charset="-128"/>
              </a:rPr>
              <a:t>グルメ／</a:t>
            </a:r>
            <a:endParaRPr lang="en-US" altLang="ja-JP" sz="400" dirty="0">
              <a:latin typeface="メイリオ" pitchFamily="50" charset="-128"/>
              <a:ea typeface="メイリオ" pitchFamily="50" charset="-128"/>
              <a:cs typeface="メイリオ" pitchFamily="50" charset="-128"/>
            </a:endParaRPr>
          </a:p>
          <a:p>
            <a:pPr defTabSz="913972">
              <a:lnSpc>
                <a:spcPct val="114000"/>
              </a:lnSpc>
              <a:tabLst>
                <a:tab pos="444500" algn="l"/>
              </a:tabLst>
            </a:pPr>
            <a:r>
              <a:rPr lang="ja-JP" altLang="en-US" sz="400">
                <a:latin typeface="メイリオ" pitchFamily="50" charset="-128"/>
                <a:ea typeface="メイリオ" pitchFamily="50" charset="-128"/>
                <a:cs typeface="メイリオ" pitchFamily="50" charset="-128"/>
              </a:rPr>
              <a:t>　　　　　　ホーム</a:t>
            </a:r>
            <a:r>
              <a:rPr lang="ja-JP" altLang="en-US" sz="400" dirty="0">
                <a:latin typeface="メイリオ" pitchFamily="50" charset="-128"/>
                <a:ea typeface="メイリオ" pitchFamily="50" charset="-128"/>
                <a:cs typeface="メイリオ" pitchFamily="50" charset="-128"/>
              </a:rPr>
              <a:t>＆ライフ／ショッピング</a:t>
            </a:r>
            <a:r>
              <a:rPr lang="en-US" altLang="ja-JP" sz="400" dirty="0">
                <a:latin typeface="メイリオ" pitchFamily="50" charset="-128"/>
                <a:ea typeface="メイリオ" pitchFamily="50" charset="-128"/>
                <a:cs typeface="メイリオ" pitchFamily="50" charset="-128"/>
              </a:rPr>
              <a:t>)</a:t>
            </a:r>
          </a:p>
        </p:txBody>
      </p:sp>
      <p:sp>
        <p:nvSpPr>
          <p:cNvPr id="175" name="角丸四角形 167">
            <a:extLst>
              <a:ext uri="{FF2B5EF4-FFF2-40B4-BE49-F238E27FC236}">
                <a16:creationId xmlns:a16="http://schemas.microsoft.com/office/drawing/2014/main" id="{4872C9BD-32BF-D240-9EF6-67848ECA6AF1}"/>
              </a:ext>
            </a:extLst>
          </p:cNvPr>
          <p:cNvSpPr/>
          <p:nvPr/>
        </p:nvSpPr>
        <p:spPr>
          <a:xfrm>
            <a:off x="7645008" y="4241238"/>
            <a:ext cx="1881609" cy="199175"/>
          </a:xfrm>
          <a:prstGeom prst="roundRect">
            <a:avLst>
              <a:gd name="adj" fmla="val 1243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76" name="角丸四角形 170">
            <a:extLst>
              <a:ext uri="{FF2B5EF4-FFF2-40B4-BE49-F238E27FC236}">
                <a16:creationId xmlns:a16="http://schemas.microsoft.com/office/drawing/2014/main" id="{4E483D6B-79F2-A14D-85B4-E04B21AA7D26}"/>
              </a:ext>
            </a:extLst>
          </p:cNvPr>
          <p:cNvSpPr/>
          <p:nvPr/>
        </p:nvSpPr>
        <p:spPr>
          <a:xfrm>
            <a:off x="7645008" y="4466416"/>
            <a:ext cx="1881609" cy="199175"/>
          </a:xfrm>
          <a:prstGeom prst="roundRect">
            <a:avLst>
              <a:gd name="adj" fmla="val 1243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a:p>
        </p:txBody>
      </p:sp>
      <p:sp>
        <p:nvSpPr>
          <p:cNvPr id="177" name="角丸四角形 171">
            <a:extLst>
              <a:ext uri="{FF2B5EF4-FFF2-40B4-BE49-F238E27FC236}">
                <a16:creationId xmlns:a16="http://schemas.microsoft.com/office/drawing/2014/main" id="{F9F2B807-A068-7447-9C95-F395C8311C5F}"/>
              </a:ext>
            </a:extLst>
          </p:cNvPr>
          <p:cNvSpPr/>
          <p:nvPr/>
        </p:nvSpPr>
        <p:spPr>
          <a:xfrm>
            <a:off x="7644490" y="4466416"/>
            <a:ext cx="281187" cy="199175"/>
          </a:xfrm>
          <a:prstGeom prst="roundRect">
            <a:avLst>
              <a:gd name="adj" fmla="val 15059"/>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条件</a:t>
            </a:r>
            <a:r>
              <a:rPr lang="en-US" altLang="ja-JP" sz="500" b="1" dirty="0">
                <a:solidFill>
                  <a:schemeClr val="bg1"/>
                </a:solidFill>
                <a:latin typeface="メイリオ" pitchFamily="50" charset="-128"/>
                <a:ea typeface="メイリオ" pitchFamily="50" charset="-128"/>
                <a:cs typeface="メイリオ" pitchFamily="50" charset="-128"/>
              </a:rPr>
              <a:t>2</a:t>
            </a:r>
          </a:p>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エリア</a:t>
            </a:r>
            <a:endParaRPr lang="en-US" altLang="ja-JP" sz="500" b="1" dirty="0">
              <a:solidFill>
                <a:schemeClr val="bg1"/>
              </a:solidFill>
              <a:latin typeface="メイリオ" pitchFamily="50" charset="-128"/>
              <a:ea typeface="メイリオ" pitchFamily="50" charset="-128"/>
              <a:cs typeface="メイリオ" pitchFamily="50" charset="-128"/>
            </a:endParaRPr>
          </a:p>
        </p:txBody>
      </p:sp>
      <p:sp>
        <p:nvSpPr>
          <p:cNvPr id="178" name="Text Box 11">
            <a:extLst>
              <a:ext uri="{FF2B5EF4-FFF2-40B4-BE49-F238E27FC236}">
                <a16:creationId xmlns:a16="http://schemas.microsoft.com/office/drawing/2014/main" id="{F6915E50-A02A-7446-A8E5-0BF8B9C0287A}"/>
              </a:ext>
            </a:extLst>
          </p:cNvPr>
          <p:cNvSpPr txBox="1">
            <a:spLocks noChangeArrowheads="1"/>
          </p:cNvSpPr>
          <p:nvPr/>
        </p:nvSpPr>
        <p:spPr bwMode="auto">
          <a:xfrm>
            <a:off x="7959934" y="4280388"/>
            <a:ext cx="1210776" cy="106183"/>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en-US" altLang="ja-JP" sz="600" b="1" dirty="0">
                <a:solidFill>
                  <a:srgbClr val="A15993"/>
                </a:solidFill>
                <a:latin typeface="メイリオ" pitchFamily="50" charset="-128"/>
                <a:ea typeface="メイリオ" pitchFamily="50" charset="-128"/>
                <a:cs typeface="メイリオ" pitchFamily="50" charset="-128"/>
              </a:rPr>
              <a:t>5</a:t>
            </a:r>
            <a:r>
              <a:rPr lang="ja-JP" altLang="en-US" sz="600" b="1" dirty="0">
                <a:solidFill>
                  <a:srgbClr val="A15993"/>
                </a:solidFill>
                <a:latin typeface="メイリオ" pitchFamily="50" charset="-128"/>
                <a:ea typeface="メイリオ" pitchFamily="50" charset="-128"/>
                <a:cs typeface="メイリオ" pitchFamily="50" charset="-128"/>
              </a:rPr>
              <a:t>日～</a:t>
            </a:r>
            <a:r>
              <a:rPr lang="en-US" altLang="ja-JP" sz="600" b="1" dirty="0">
                <a:solidFill>
                  <a:srgbClr val="A15993"/>
                </a:solidFill>
                <a:latin typeface="メイリオ" pitchFamily="50" charset="-128"/>
                <a:ea typeface="メイリオ" pitchFamily="50" charset="-128"/>
                <a:cs typeface="メイリオ" pitchFamily="50" charset="-128"/>
              </a:rPr>
              <a:t>1</a:t>
            </a:r>
            <a:r>
              <a:rPr lang="ja-JP" altLang="en-US" sz="600" b="1" dirty="0">
                <a:solidFill>
                  <a:srgbClr val="A15993"/>
                </a:solidFill>
                <a:latin typeface="メイリオ" pitchFamily="50" charset="-128"/>
                <a:ea typeface="メイリオ" pitchFamily="50" charset="-128"/>
                <a:cs typeface="メイリオ" pitchFamily="50" charset="-128"/>
              </a:rPr>
              <a:t>ヶ月</a:t>
            </a:r>
            <a:r>
              <a:rPr lang="ja-JP" altLang="en-US" sz="600" b="1" dirty="0">
                <a:ln w="0">
                  <a:noFill/>
                </a:ln>
                <a:solidFill>
                  <a:srgbClr val="A15993"/>
                </a:solidFill>
                <a:latin typeface="メイリオ" pitchFamily="50" charset="-128"/>
                <a:ea typeface="メイリオ" pitchFamily="50" charset="-128"/>
                <a:cs typeface="メイリオ" pitchFamily="50" charset="-128"/>
              </a:rPr>
              <a:t>間</a:t>
            </a:r>
            <a:r>
              <a:rPr lang="ja-JP" altLang="en-US" sz="500" b="1" dirty="0">
                <a:latin typeface="メイリオ" pitchFamily="50" charset="-128"/>
                <a:ea typeface="メイリオ" pitchFamily="50" charset="-128"/>
                <a:cs typeface="メイリオ" pitchFamily="50" charset="-128"/>
              </a:rPr>
              <a:t>で自由設定</a:t>
            </a:r>
            <a:endParaRPr lang="en-US" altLang="ja-JP" sz="500" b="1" dirty="0">
              <a:latin typeface="メイリオ" pitchFamily="50" charset="-128"/>
              <a:ea typeface="メイリオ" pitchFamily="50" charset="-128"/>
              <a:cs typeface="メイリオ" pitchFamily="50" charset="-128"/>
            </a:endParaRPr>
          </a:p>
        </p:txBody>
      </p:sp>
      <p:sp>
        <p:nvSpPr>
          <p:cNvPr id="179" name="Text Box 11">
            <a:extLst>
              <a:ext uri="{FF2B5EF4-FFF2-40B4-BE49-F238E27FC236}">
                <a16:creationId xmlns:a16="http://schemas.microsoft.com/office/drawing/2014/main" id="{419FFCAF-279D-E34A-890B-2A31D3539B2F}"/>
              </a:ext>
            </a:extLst>
          </p:cNvPr>
          <p:cNvSpPr txBox="1">
            <a:spLocks noChangeArrowheads="1"/>
          </p:cNvSpPr>
          <p:nvPr/>
        </p:nvSpPr>
        <p:spPr bwMode="auto">
          <a:xfrm>
            <a:off x="7963176" y="4480747"/>
            <a:ext cx="1707818" cy="180819"/>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ja-JP" altLang="en-US" sz="500" b="1" dirty="0">
                <a:solidFill>
                  <a:srgbClr val="A15993"/>
                </a:solidFill>
                <a:latin typeface="メイリオ" pitchFamily="50" charset="-128"/>
                <a:ea typeface="メイリオ" pitchFamily="50" charset="-128"/>
                <a:cs typeface="メイリオ" pitchFamily="50" charset="-128"/>
              </a:rPr>
              <a:t>全国の</a:t>
            </a:r>
            <a:r>
              <a:rPr lang="en-US" altLang="ja-JP" sz="500" b="1" dirty="0">
                <a:solidFill>
                  <a:srgbClr val="A15993"/>
                </a:solidFill>
                <a:latin typeface="メイリオ" pitchFamily="50" charset="-128"/>
                <a:ea typeface="メイリオ" pitchFamily="50" charset="-128"/>
                <a:cs typeface="メイリオ" pitchFamily="50" charset="-128"/>
              </a:rPr>
              <a:t>47</a:t>
            </a:r>
            <a:r>
              <a:rPr lang="ja-JP" altLang="en-US" sz="500" b="1" dirty="0">
                <a:solidFill>
                  <a:srgbClr val="A15993"/>
                </a:solidFill>
                <a:latin typeface="メイリオ" pitchFamily="50" charset="-128"/>
                <a:ea typeface="メイリオ" pitchFamily="50" charset="-128"/>
                <a:cs typeface="メイリオ" pitchFamily="50" charset="-128"/>
              </a:rPr>
              <a:t>都道府県および市区郡</a:t>
            </a:r>
            <a:endParaRPr lang="en-US" altLang="ja-JP" sz="500" b="1" dirty="0">
              <a:solidFill>
                <a:srgbClr val="A15993"/>
              </a:solidFill>
              <a:latin typeface="メイリオ" pitchFamily="50" charset="-128"/>
              <a:ea typeface="メイリオ" pitchFamily="50" charset="-128"/>
              <a:cs typeface="メイリオ" pitchFamily="50" charset="-128"/>
            </a:endParaRPr>
          </a:p>
          <a:p>
            <a:pPr defTabSz="913972">
              <a:lnSpc>
                <a:spcPct val="120000"/>
              </a:lnSpc>
            </a:pPr>
            <a:r>
              <a:rPr lang="ja-JP" altLang="en-US" sz="500" b="1" dirty="0">
                <a:solidFill>
                  <a:srgbClr val="A15993"/>
                </a:solidFill>
                <a:latin typeface="メイリオ" pitchFamily="50" charset="-128"/>
                <a:ea typeface="メイリオ" pitchFamily="50" charset="-128"/>
                <a:cs typeface="メイリオ" pitchFamily="50" charset="-128"/>
              </a:rPr>
              <a:t>（</a:t>
            </a:r>
            <a:r>
              <a:rPr lang="en-US" altLang="ja-JP" sz="500" b="1" dirty="0">
                <a:solidFill>
                  <a:srgbClr val="A15993"/>
                </a:solidFill>
                <a:latin typeface="メイリオ" pitchFamily="50" charset="-128"/>
                <a:ea typeface="メイリオ" pitchFamily="50" charset="-128"/>
                <a:cs typeface="メイリオ" pitchFamily="50" charset="-128"/>
              </a:rPr>
              <a:t>※X/</a:t>
            </a:r>
            <a:r>
              <a:rPr lang="en-US" altLang="ja-JP" sz="500" b="1" dirty="0" err="1">
                <a:solidFill>
                  <a:srgbClr val="A15993"/>
                </a:solidFill>
                <a:latin typeface="メイリオ" pitchFamily="50" charset="-128"/>
                <a:ea typeface="メイリオ" pitchFamily="50" charset="-128"/>
                <a:cs typeface="メイリオ" pitchFamily="50" charset="-128"/>
              </a:rPr>
              <a:t>Tiktok</a:t>
            </a:r>
            <a:r>
              <a:rPr lang="ja-JP" altLang="en-US" sz="500" b="1">
                <a:solidFill>
                  <a:srgbClr val="A15993"/>
                </a:solidFill>
                <a:latin typeface="メイリオ" pitchFamily="50" charset="-128"/>
                <a:ea typeface="メイリオ" pitchFamily="50" charset="-128"/>
                <a:cs typeface="メイリオ" pitchFamily="50" charset="-128"/>
              </a:rPr>
              <a:t>の</a:t>
            </a:r>
            <a:r>
              <a:rPr lang="ja-JP" altLang="en-US" sz="500" b="1" dirty="0">
                <a:solidFill>
                  <a:srgbClr val="A15993"/>
                </a:solidFill>
                <a:latin typeface="メイリオ" pitchFamily="50" charset="-128"/>
                <a:ea typeface="メイリオ" pitchFamily="50" charset="-128"/>
                <a:cs typeface="メイリオ" pitchFamily="50" charset="-128"/>
              </a:rPr>
              <a:t>最小単位は都道府県）</a:t>
            </a:r>
            <a:endParaRPr lang="en-US" altLang="ja-JP" sz="600" dirty="0">
              <a:solidFill>
                <a:srgbClr val="A15993"/>
              </a:solidFill>
              <a:latin typeface="メイリオ" pitchFamily="50" charset="-128"/>
              <a:ea typeface="メイリオ" pitchFamily="50" charset="-128"/>
              <a:cs typeface="メイリオ" pitchFamily="50" charset="-128"/>
            </a:endParaRPr>
          </a:p>
        </p:txBody>
      </p:sp>
      <p:sp>
        <p:nvSpPr>
          <p:cNvPr id="180" name="Text Box 11">
            <a:extLst>
              <a:ext uri="{FF2B5EF4-FFF2-40B4-BE49-F238E27FC236}">
                <a16:creationId xmlns:a16="http://schemas.microsoft.com/office/drawing/2014/main" id="{E2FF4BEE-BE8E-2A40-836A-5265C6E3A3C9}"/>
              </a:ext>
            </a:extLst>
          </p:cNvPr>
          <p:cNvSpPr txBox="1">
            <a:spLocks noChangeArrowheads="1"/>
          </p:cNvSpPr>
          <p:nvPr/>
        </p:nvSpPr>
        <p:spPr bwMode="auto">
          <a:xfrm>
            <a:off x="9011598" y="4497578"/>
            <a:ext cx="719748" cy="144655"/>
          </a:xfrm>
          <a:prstGeom prst="rect">
            <a:avLst/>
          </a:prstGeom>
          <a:noFill/>
          <a:ln w="28575">
            <a:noFill/>
            <a:miter lim="800000"/>
            <a:headEnd/>
            <a:tailEnd type="none" w="med" len="sm"/>
          </a:ln>
        </p:spPr>
        <p:txBody>
          <a:bodyPr wrap="square" lIns="0" tIns="0" rIns="0" bIns="0">
            <a:spAutoFit/>
          </a:bodyPr>
          <a:lstStyle/>
          <a:p>
            <a:pPr defTabSz="913972">
              <a:lnSpc>
                <a:spcPct val="120000"/>
              </a:lnSpc>
            </a:pPr>
            <a:r>
              <a:rPr lang="en-US" altLang="ja-JP" sz="400" dirty="0">
                <a:latin typeface="メイリオ" pitchFamily="50" charset="-128"/>
                <a:ea typeface="メイリオ" pitchFamily="50" charset="-128"/>
                <a:cs typeface="メイリオ" pitchFamily="50" charset="-128"/>
              </a:rPr>
              <a:t>※</a:t>
            </a:r>
            <a:r>
              <a:rPr lang="ja-JP" altLang="en-US" sz="400">
                <a:latin typeface="メイリオ" pitchFamily="50" charset="-128"/>
                <a:ea typeface="メイリオ" pitchFamily="50" charset="-128"/>
                <a:cs typeface="メイリオ" pitchFamily="50" charset="-128"/>
              </a:rPr>
              <a:t>エリアは</a:t>
            </a:r>
            <a:endParaRPr lang="en-US" altLang="ja-JP" sz="400" dirty="0">
              <a:latin typeface="メイリオ" pitchFamily="50" charset="-128"/>
              <a:ea typeface="メイリオ" pitchFamily="50" charset="-128"/>
              <a:cs typeface="メイリオ" pitchFamily="50" charset="-128"/>
            </a:endParaRPr>
          </a:p>
          <a:p>
            <a:pPr defTabSz="913972">
              <a:lnSpc>
                <a:spcPct val="120000"/>
              </a:lnSpc>
            </a:pPr>
            <a:r>
              <a:rPr lang="en-US" altLang="ja-JP" sz="400" dirty="0">
                <a:latin typeface="メイリオ" pitchFamily="50" charset="-128"/>
                <a:ea typeface="メイリオ" pitchFamily="50" charset="-128"/>
                <a:cs typeface="メイリオ" pitchFamily="50" charset="-128"/>
              </a:rPr>
              <a:t>   </a:t>
            </a:r>
            <a:r>
              <a:rPr lang="ja-JP" altLang="en-US" sz="400">
                <a:latin typeface="メイリオ" pitchFamily="50" charset="-128"/>
                <a:ea typeface="メイリオ" pitchFamily="50" charset="-128"/>
                <a:cs typeface="メイリオ" pitchFamily="50" charset="-128"/>
              </a:rPr>
              <a:t>複数</a:t>
            </a:r>
            <a:r>
              <a:rPr lang="ja-JP" altLang="en-US" sz="400" dirty="0">
                <a:latin typeface="メイリオ" pitchFamily="50" charset="-128"/>
                <a:ea typeface="メイリオ" pitchFamily="50" charset="-128"/>
                <a:cs typeface="メイリオ" pitchFamily="50" charset="-128"/>
              </a:rPr>
              <a:t>選択可能です。</a:t>
            </a:r>
            <a:endParaRPr lang="en-US" altLang="ja-JP" sz="400" dirty="0">
              <a:latin typeface="メイリオ" pitchFamily="50" charset="-128"/>
              <a:ea typeface="メイリオ" pitchFamily="50" charset="-128"/>
              <a:cs typeface="メイリオ" pitchFamily="50" charset="-128"/>
            </a:endParaRPr>
          </a:p>
        </p:txBody>
      </p:sp>
      <p:sp>
        <p:nvSpPr>
          <p:cNvPr id="182" name="角丸四角形 202">
            <a:extLst>
              <a:ext uri="{FF2B5EF4-FFF2-40B4-BE49-F238E27FC236}">
                <a16:creationId xmlns:a16="http://schemas.microsoft.com/office/drawing/2014/main" id="{9FFF79DE-A4F2-1047-8EB8-115834B9D06F}"/>
              </a:ext>
            </a:extLst>
          </p:cNvPr>
          <p:cNvSpPr/>
          <p:nvPr/>
        </p:nvSpPr>
        <p:spPr>
          <a:xfrm>
            <a:off x="7644492" y="4241238"/>
            <a:ext cx="281187" cy="199175"/>
          </a:xfrm>
          <a:prstGeom prst="roundRect">
            <a:avLst>
              <a:gd name="adj" fmla="val 17243"/>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条件</a:t>
            </a:r>
            <a:r>
              <a:rPr lang="en-US" altLang="ja-JP" sz="500" b="1" dirty="0">
                <a:solidFill>
                  <a:schemeClr val="bg1"/>
                </a:solidFill>
                <a:latin typeface="メイリオ" pitchFamily="50" charset="-128"/>
                <a:ea typeface="メイリオ" pitchFamily="50" charset="-128"/>
                <a:cs typeface="メイリオ" pitchFamily="50" charset="-128"/>
              </a:rPr>
              <a:t>1</a:t>
            </a:r>
          </a:p>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期間</a:t>
            </a:r>
            <a:endParaRPr lang="en-US" altLang="ja-JP" sz="500" b="1" dirty="0">
              <a:solidFill>
                <a:schemeClr val="bg1"/>
              </a:solidFill>
              <a:latin typeface="メイリオ" pitchFamily="50" charset="-128"/>
              <a:ea typeface="メイリオ" pitchFamily="50" charset="-128"/>
              <a:cs typeface="メイリオ" pitchFamily="50" charset="-128"/>
            </a:endParaRPr>
          </a:p>
        </p:txBody>
      </p:sp>
      <p:sp>
        <p:nvSpPr>
          <p:cNvPr id="187" name="角丸四角形 203">
            <a:extLst>
              <a:ext uri="{FF2B5EF4-FFF2-40B4-BE49-F238E27FC236}">
                <a16:creationId xmlns:a16="http://schemas.microsoft.com/office/drawing/2014/main" id="{CAF213D5-178C-9147-8E55-A8634E64708E}"/>
              </a:ext>
            </a:extLst>
          </p:cNvPr>
          <p:cNvSpPr/>
          <p:nvPr/>
        </p:nvSpPr>
        <p:spPr>
          <a:xfrm>
            <a:off x="7644490" y="4694294"/>
            <a:ext cx="281187" cy="466689"/>
          </a:xfrm>
          <a:prstGeom prst="roundRect">
            <a:avLst>
              <a:gd name="adj" fmla="val 7262"/>
            </a:avLst>
          </a:prstGeom>
          <a:solidFill>
            <a:srgbClr val="A1599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9530" rIns="0" bIns="49530" numCol="1" spcCol="0" rtlCol="0" fromWordArt="0" anchor="ctr" anchorCtr="0" forceAA="0" compatLnSpc="1">
            <a:prstTxWarp prst="textNoShape">
              <a:avLst/>
            </a:prstTxWarp>
            <a:noAutofit/>
          </a:bodyPr>
          <a:lstStyle/>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条件</a:t>
            </a:r>
            <a:r>
              <a:rPr lang="en-US" altLang="ja-JP" sz="500" b="1" dirty="0">
                <a:solidFill>
                  <a:schemeClr val="bg1"/>
                </a:solidFill>
                <a:latin typeface="メイリオ" pitchFamily="50" charset="-128"/>
                <a:ea typeface="メイリオ" pitchFamily="50" charset="-128"/>
                <a:cs typeface="メイリオ" pitchFamily="50" charset="-128"/>
              </a:rPr>
              <a:t>3</a:t>
            </a:r>
          </a:p>
          <a:p>
            <a:pPr algn="ctr" defTabSz="913972">
              <a:lnSpc>
                <a:spcPct val="110000"/>
              </a:lnSpc>
            </a:pPr>
            <a:r>
              <a:rPr lang="ja-JP" altLang="en-US" sz="500" b="1" spc="-100">
                <a:solidFill>
                  <a:schemeClr val="bg1"/>
                </a:solidFill>
                <a:latin typeface="メイリオ" pitchFamily="50" charset="-128"/>
                <a:ea typeface="メイリオ" pitchFamily="50" charset="-128"/>
                <a:cs typeface="メイリオ" pitchFamily="50" charset="-128"/>
              </a:rPr>
              <a:t>ターゲット</a:t>
            </a:r>
            <a:endParaRPr lang="en-US" altLang="ja-JP" sz="500" b="1" spc="-100" dirty="0">
              <a:solidFill>
                <a:schemeClr val="bg1"/>
              </a:solidFill>
              <a:latin typeface="メイリオ" pitchFamily="50" charset="-128"/>
              <a:ea typeface="メイリオ" pitchFamily="50" charset="-128"/>
              <a:cs typeface="メイリオ" pitchFamily="50" charset="-128"/>
            </a:endParaRPr>
          </a:p>
          <a:p>
            <a:pPr algn="ctr" defTabSz="913972">
              <a:lnSpc>
                <a:spcPct val="110000"/>
              </a:lnSpc>
            </a:pPr>
            <a:r>
              <a:rPr lang="en-US" altLang="ja-JP" sz="500" b="1" dirty="0">
                <a:solidFill>
                  <a:schemeClr val="bg1"/>
                </a:solidFill>
                <a:latin typeface="メイリオ" pitchFamily="50" charset="-128"/>
                <a:ea typeface="メイリオ" pitchFamily="50" charset="-128"/>
                <a:cs typeface="メイリオ" pitchFamily="50" charset="-128"/>
              </a:rPr>
              <a:t>※SNS</a:t>
            </a:r>
          </a:p>
          <a:p>
            <a:pPr algn="ctr" defTabSz="913972">
              <a:lnSpc>
                <a:spcPct val="110000"/>
              </a:lnSpc>
            </a:pPr>
            <a:r>
              <a:rPr lang="ja-JP" altLang="en-US" sz="500" b="1">
                <a:solidFill>
                  <a:schemeClr val="bg1"/>
                </a:solidFill>
                <a:latin typeface="メイリオ" pitchFamily="50" charset="-128"/>
                <a:ea typeface="メイリオ" pitchFamily="50" charset="-128"/>
                <a:cs typeface="メイリオ" pitchFamily="50" charset="-128"/>
              </a:rPr>
              <a:t>限定</a:t>
            </a:r>
            <a:endParaRPr lang="en-US" altLang="ja-JP" sz="500" b="1" dirty="0">
              <a:solidFill>
                <a:schemeClr val="bg1"/>
              </a:solidFill>
              <a:latin typeface="メイリオ" pitchFamily="50" charset="-128"/>
              <a:ea typeface="メイリオ" pitchFamily="50" charset="-128"/>
              <a:cs typeface="メイリオ" pitchFamily="50" charset="-128"/>
            </a:endParaRPr>
          </a:p>
        </p:txBody>
      </p:sp>
      <p:sp>
        <p:nvSpPr>
          <p:cNvPr id="188" name="正方形/長方形 187">
            <a:extLst>
              <a:ext uri="{FF2B5EF4-FFF2-40B4-BE49-F238E27FC236}">
                <a16:creationId xmlns:a16="http://schemas.microsoft.com/office/drawing/2014/main" id="{1E139D3C-741C-2E49-910B-DFA3F3CE2B2E}"/>
              </a:ext>
            </a:extLst>
          </p:cNvPr>
          <p:cNvSpPr/>
          <p:nvPr/>
        </p:nvSpPr>
        <p:spPr>
          <a:xfrm>
            <a:off x="7716992" y="5246318"/>
            <a:ext cx="470000" cy="246221"/>
          </a:xfrm>
          <a:prstGeom prst="rect">
            <a:avLst/>
          </a:prstGeom>
        </p:spPr>
        <p:txBody>
          <a:bodyPr wrap="none">
            <a:spAutoFit/>
          </a:bodyPr>
          <a:lstStyle/>
          <a:p>
            <a:pPr algn="ctr">
              <a:lnSpc>
                <a:spcPct val="90000"/>
              </a:lnSpc>
            </a:pPr>
            <a:r>
              <a:rPr lang="ja-JP" altLang="en-US" sz="700" dirty="0">
                <a:latin typeface="Meiryo" charset="-128"/>
                <a:ea typeface="Meiryo" charset="-128"/>
                <a:cs typeface="Meiryo" charset="-128"/>
              </a:rPr>
              <a:t>掲載数</a:t>
            </a:r>
            <a:endParaRPr lang="en-US" altLang="ja-JP" sz="700" dirty="0">
              <a:latin typeface="Meiryo" charset="-128"/>
              <a:ea typeface="Meiryo" charset="-128"/>
              <a:cs typeface="Meiryo" charset="-128"/>
            </a:endParaRPr>
          </a:p>
          <a:p>
            <a:pPr algn="ctr">
              <a:lnSpc>
                <a:spcPct val="90000"/>
              </a:lnSpc>
            </a:pPr>
            <a:r>
              <a:rPr lang="ja-JP" altLang="en-US" sz="400" b="1" dirty="0">
                <a:latin typeface="Meiryo" charset="-128"/>
                <a:ea typeface="Meiryo" charset="-128"/>
                <a:cs typeface="Meiryo" charset="-128"/>
              </a:rPr>
              <a:t>（</a:t>
            </a:r>
            <a:r>
              <a:rPr lang="en-US" altLang="ja-JP" sz="400" b="1" dirty="0">
                <a:latin typeface="Meiryo" charset="-128"/>
                <a:ea typeface="Meiryo" charset="-128"/>
                <a:cs typeface="Meiryo" charset="-128"/>
              </a:rPr>
              <a:t>imps</a:t>
            </a:r>
            <a:r>
              <a:rPr lang="ja-JP" altLang="en-US" sz="400" b="1" dirty="0">
                <a:latin typeface="Meiryo" charset="-128"/>
                <a:ea typeface="Meiryo" charset="-128"/>
                <a:cs typeface="Meiryo" charset="-128"/>
              </a:rPr>
              <a:t>数）</a:t>
            </a:r>
            <a:endParaRPr lang="en-US" altLang="ja-JP" sz="400" b="1" dirty="0">
              <a:latin typeface="Meiryo" charset="-128"/>
              <a:ea typeface="Meiryo" charset="-128"/>
              <a:cs typeface="Meiryo" charset="-128"/>
            </a:endParaRPr>
          </a:p>
        </p:txBody>
      </p:sp>
      <p:sp>
        <p:nvSpPr>
          <p:cNvPr id="199" name="正方形/長方形 198">
            <a:extLst>
              <a:ext uri="{FF2B5EF4-FFF2-40B4-BE49-F238E27FC236}">
                <a16:creationId xmlns:a16="http://schemas.microsoft.com/office/drawing/2014/main" id="{89C24C0A-7FEC-414E-9E4B-1A4F0785FB3C}"/>
              </a:ext>
            </a:extLst>
          </p:cNvPr>
          <p:cNvSpPr/>
          <p:nvPr/>
        </p:nvSpPr>
        <p:spPr>
          <a:xfrm>
            <a:off x="8028718" y="5215809"/>
            <a:ext cx="1433406" cy="307777"/>
          </a:xfrm>
          <a:prstGeom prst="rect">
            <a:avLst/>
          </a:prstGeom>
        </p:spPr>
        <p:txBody>
          <a:bodyPr wrap="none">
            <a:spAutoFit/>
          </a:bodyPr>
          <a:lstStyle/>
          <a:p>
            <a:pPr algn="ctr"/>
            <a:r>
              <a:rPr lang="ja-JP" altLang="en-US" sz="900" b="1">
                <a:latin typeface="Meiryo" charset="-128"/>
                <a:ea typeface="Meiryo" charset="-128"/>
                <a:cs typeface="Meiryo" charset="-128"/>
              </a:rPr>
              <a:t>約</a:t>
            </a:r>
            <a:r>
              <a:rPr lang="en-US" altLang="ja-JP" sz="1400" b="1" dirty="0">
                <a:latin typeface="Meiryo" charset="-128"/>
                <a:ea typeface="Meiryo" charset="-128"/>
                <a:cs typeface="Meiryo" charset="-128"/>
              </a:rPr>
              <a:t>200,000</a:t>
            </a:r>
            <a:r>
              <a:rPr lang="ja-JP" altLang="en-US" sz="1050" b="1" dirty="0">
                <a:latin typeface="Meiryo" charset="-128"/>
                <a:ea typeface="Meiryo" charset="-128"/>
                <a:cs typeface="Meiryo" charset="-128"/>
              </a:rPr>
              <a:t>回</a:t>
            </a:r>
            <a:r>
              <a:rPr lang="ja-JP" altLang="en-US" sz="800" b="1" dirty="0">
                <a:latin typeface="Meiryo" charset="-128"/>
                <a:ea typeface="Meiryo" charset="-128"/>
                <a:cs typeface="Meiryo" charset="-128"/>
              </a:rPr>
              <a:t>想定</a:t>
            </a:r>
            <a:endParaRPr lang="ja-JP" altLang="en-US" sz="1200" b="1" dirty="0">
              <a:latin typeface="Meiryo" charset="-128"/>
              <a:ea typeface="Meiryo" charset="-128"/>
              <a:cs typeface="Meiryo" charset="-128"/>
            </a:endParaRPr>
          </a:p>
        </p:txBody>
      </p:sp>
      <p:sp>
        <p:nvSpPr>
          <p:cNvPr id="200" name="Text Box 11">
            <a:extLst>
              <a:ext uri="{FF2B5EF4-FFF2-40B4-BE49-F238E27FC236}">
                <a16:creationId xmlns:a16="http://schemas.microsoft.com/office/drawing/2014/main" id="{BCA0B955-6544-8748-BDF9-4394C2B72589}"/>
              </a:ext>
            </a:extLst>
          </p:cNvPr>
          <p:cNvSpPr txBox="1">
            <a:spLocks noChangeArrowheads="1"/>
          </p:cNvSpPr>
          <p:nvPr/>
        </p:nvSpPr>
        <p:spPr bwMode="auto">
          <a:xfrm>
            <a:off x="7562119" y="5500252"/>
            <a:ext cx="2136840" cy="138499"/>
          </a:xfrm>
          <a:prstGeom prst="rect">
            <a:avLst/>
          </a:prstGeom>
          <a:noFill/>
          <a:ln w="28575">
            <a:noFill/>
            <a:miter lim="800000"/>
            <a:headEnd/>
            <a:tailEnd type="none" w="med" len="sm"/>
          </a:ln>
        </p:spPr>
        <p:txBody>
          <a:bodyPr wrap="square" lIns="0" tIns="0" rIns="0" bIns="0">
            <a:spAutoFit/>
          </a:bodyPr>
          <a:lstStyle/>
          <a:p>
            <a:pPr defTabSz="913972"/>
            <a:r>
              <a:rPr lang="en-US" altLang="ja-JP" sz="450" dirty="0">
                <a:latin typeface="メイリオ" pitchFamily="50" charset="-128"/>
                <a:ea typeface="メイリオ" pitchFamily="50" charset="-128"/>
                <a:cs typeface="メイリオ" pitchFamily="50" charset="-128"/>
              </a:rPr>
              <a:t>※</a:t>
            </a:r>
            <a:r>
              <a:rPr lang="ja-JP" altLang="en-US" sz="450" dirty="0">
                <a:latin typeface="メイリオ" pitchFamily="50" charset="-128"/>
                <a:ea typeface="メイリオ" pitchFamily="50" charset="-128"/>
                <a:cs typeface="メイリオ" pitchFamily="50" charset="-128"/>
              </a:rPr>
              <a:t>エリア・ターゲットの指定条件により、掲載回数未達の可能性が高まります。</a:t>
            </a:r>
            <a:endParaRPr lang="en-US" altLang="ja-JP" sz="450" dirty="0">
              <a:latin typeface="メイリオ" pitchFamily="50" charset="-128"/>
              <a:ea typeface="メイリオ" pitchFamily="50" charset="-128"/>
              <a:cs typeface="メイリオ" pitchFamily="50" charset="-128"/>
            </a:endParaRPr>
          </a:p>
          <a:p>
            <a:pPr defTabSz="913972"/>
            <a:r>
              <a:rPr lang="en-US" altLang="ja-JP" sz="450" dirty="0">
                <a:latin typeface="メイリオ" pitchFamily="50" charset="-128"/>
                <a:ea typeface="メイリオ" pitchFamily="50" charset="-128"/>
                <a:cs typeface="メイリオ" pitchFamily="50" charset="-128"/>
              </a:rPr>
              <a:t>※</a:t>
            </a:r>
            <a:r>
              <a:rPr lang="ja-JP" altLang="en-US" sz="450" dirty="0">
                <a:latin typeface="メイリオ" pitchFamily="50" charset="-128"/>
                <a:ea typeface="メイリオ" pitchFamily="50" charset="-128"/>
                <a:cs typeface="メイリオ" pitchFamily="50" charset="-128"/>
              </a:rPr>
              <a:t>出稿媒体の広告主アカウントが必要です。</a:t>
            </a:r>
            <a:endParaRPr lang="en-US" altLang="ja-JP" sz="450" dirty="0">
              <a:latin typeface="メイリオ" pitchFamily="50" charset="-128"/>
              <a:ea typeface="メイリオ" pitchFamily="50" charset="-128"/>
              <a:cs typeface="メイリオ" pitchFamily="50" charset="-128"/>
            </a:endParaRPr>
          </a:p>
        </p:txBody>
      </p:sp>
      <p:sp>
        <p:nvSpPr>
          <p:cNvPr id="266" name="テキスト ボックス 265">
            <a:extLst>
              <a:ext uri="{FF2B5EF4-FFF2-40B4-BE49-F238E27FC236}">
                <a16:creationId xmlns:a16="http://schemas.microsoft.com/office/drawing/2014/main" id="{C09E0015-0BFD-ED42-AD46-4B49ED8A210C}"/>
              </a:ext>
            </a:extLst>
          </p:cNvPr>
          <p:cNvSpPr txBox="1"/>
          <p:nvPr/>
        </p:nvSpPr>
        <p:spPr>
          <a:xfrm>
            <a:off x="8055663" y="3531911"/>
            <a:ext cx="1052484" cy="180819"/>
          </a:xfrm>
          <a:prstGeom prst="rect">
            <a:avLst/>
          </a:prstGeom>
          <a:noFill/>
        </p:spPr>
        <p:txBody>
          <a:bodyPr wrap="square" rtlCol="0">
            <a:spAutoFit/>
          </a:bodyPr>
          <a:lstStyle/>
          <a:p>
            <a:pPr defTabSz="913972">
              <a:lnSpc>
                <a:spcPct val="120000"/>
              </a:lnSpc>
            </a:pPr>
            <a:r>
              <a:rPr lang="en-US" altLang="ja-JP" sz="500" dirty="0">
                <a:solidFill>
                  <a:srgbClr val="FF0000"/>
                </a:solidFill>
                <a:latin typeface="Meiryo" panose="020B0604030504040204" pitchFamily="34" charset="-128"/>
                <a:ea typeface="Meiryo" panose="020B0604030504040204" pitchFamily="34" charset="-128"/>
                <a:cs typeface="メイリオ" pitchFamily="50" charset="-128"/>
              </a:rPr>
              <a:t>※</a:t>
            </a:r>
            <a:r>
              <a:rPr lang="ja-JP" altLang="en-US" sz="500" dirty="0">
                <a:solidFill>
                  <a:srgbClr val="FF0000"/>
                </a:solidFill>
                <a:latin typeface="Meiryo" panose="020B0604030504040204" pitchFamily="34" charset="-128"/>
                <a:ea typeface="Meiryo" panose="020B0604030504040204" pitchFamily="34" charset="-128"/>
                <a:cs typeface="メイリオ" pitchFamily="50" charset="-128"/>
              </a:rPr>
              <a:t>下記より媒体を１つ指定</a:t>
            </a:r>
            <a:endParaRPr lang="en-US" altLang="ja-JP" sz="500" dirty="0">
              <a:solidFill>
                <a:srgbClr val="FF0000"/>
              </a:solidFill>
              <a:latin typeface="Meiryo" panose="020B0604030504040204" pitchFamily="34" charset="-128"/>
              <a:ea typeface="Meiryo" panose="020B0604030504040204" pitchFamily="34" charset="-128"/>
              <a:cs typeface="メイリオ" pitchFamily="50" charset="-128"/>
            </a:endParaRPr>
          </a:p>
        </p:txBody>
      </p:sp>
      <p:pic>
        <p:nvPicPr>
          <p:cNvPr id="211" name="図 210" descr="挿絵 が含まれている画像&#10;&#10;自動的に生成された説明">
            <a:extLst>
              <a:ext uri="{FF2B5EF4-FFF2-40B4-BE49-F238E27FC236}">
                <a16:creationId xmlns:a16="http://schemas.microsoft.com/office/drawing/2014/main" id="{5A448EF8-B2A3-814E-BA0E-786E5A7552B5}"/>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079032" y="3753439"/>
            <a:ext cx="203344" cy="203343"/>
          </a:xfrm>
          <a:prstGeom prst="rect">
            <a:avLst/>
          </a:prstGeom>
        </p:spPr>
      </p:pic>
      <p:grpSp>
        <p:nvGrpSpPr>
          <p:cNvPr id="212" name="グループ化 211">
            <a:extLst>
              <a:ext uri="{FF2B5EF4-FFF2-40B4-BE49-F238E27FC236}">
                <a16:creationId xmlns:a16="http://schemas.microsoft.com/office/drawing/2014/main" id="{84873C1D-530C-1446-8559-B485173CE86E}"/>
              </a:ext>
            </a:extLst>
          </p:cNvPr>
          <p:cNvGrpSpPr/>
          <p:nvPr/>
        </p:nvGrpSpPr>
        <p:grpSpPr>
          <a:xfrm>
            <a:off x="8117007" y="3753196"/>
            <a:ext cx="203344" cy="203829"/>
            <a:chOff x="7144507" y="-240352"/>
            <a:chExt cx="201434" cy="201915"/>
          </a:xfrm>
        </p:grpSpPr>
        <p:sp>
          <p:nvSpPr>
            <p:cNvPr id="252" name="四角形: 角を丸くする 18">
              <a:extLst>
                <a:ext uri="{FF2B5EF4-FFF2-40B4-BE49-F238E27FC236}">
                  <a16:creationId xmlns:a16="http://schemas.microsoft.com/office/drawing/2014/main" id="{2D1E7E81-2262-FE42-AA7A-B8B96DF94105}"/>
                </a:ext>
              </a:extLst>
            </p:cNvPr>
            <p:cNvSpPr/>
            <p:nvPr/>
          </p:nvSpPr>
          <p:spPr>
            <a:xfrm>
              <a:off x="7154870" y="-236038"/>
              <a:ext cx="187531" cy="1976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253" name="図 252">
              <a:extLst>
                <a:ext uri="{FF2B5EF4-FFF2-40B4-BE49-F238E27FC236}">
                  <a16:creationId xmlns:a16="http://schemas.microsoft.com/office/drawing/2014/main" id="{D7F88779-C8CE-F84B-8F8B-D880B846FB14}"/>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7144507" y="-240352"/>
              <a:ext cx="201434" cy="201434"/>
            </a:xfrm>
            <a:prstGeom prst="rect">
              <a:avLst/>
            </a:prstGeom>
          </p:spPr>
        </p:pic>
      </p:grpSp>
      <p:grpSp>
        <p:nvGrpSpPr>
          <p:cNvPr id="214" name="グループ化 213">
            <a:extLst>
              <a:ext uri="{FF2B5EF4-FFF2-40B4-BE49-F238E27FC236}">
                <a16:creationId xmlns:a16="http://schemas.microsoft.com/office/drawing/2014/main" id="{BE7F0F89-4434-3241-A441-2836002E6636}"/>
              </a:ext>
            </a:extLst>
          </p:cNvPr>
          <p:cNvGrpSpPr/>
          <p:nvPr/>
        </p:nvGrpSpPr>
        <p:grpSpPr>
          <a:xfrm>
            <a:off x="8439366" y="3753997"/>
            <a:ext cx="202232" cy="202227"/>
            <a:chOff x="7607413" y="-235848"/>
            <a:chExt cx="200332" cy="200328"/>
          </a:xfrm>
        </p:grpSpPr>
        <p:sp>
          <p:nvSpPr>
            <p:cNvPr id="222" name="四角形: 角を丸くする 170">
              <a:extLst>
                <a:ext uri="{FF2B5EF4-FFF2-40B4-BE49-F238E27FC236}">
                  <a16:creationId xmlns:a16="http://schemas.microsoft.com/office/drawing/2014/main" id="{EE29B8A9-6179-4A46-89CE-B0554A3AC72F}"/>
                </a:ext>
              </a:extLst>
            </p:cNvPr>
            <p:cNvSpPr/>
            <p:nvPr/>
          </p:nvSpPr>
          <p:spPr>
            <a:xfrm>
              <a:off x="7611056" y="-228630"/>
              <a:ext cx="194499" cy="188766"/>
            </a:xfrm>
            <a:prstGeom prst="roundRect">
              <a:avLst>
                <a:gd name="adj" fmla="val 288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226" name="図 225">
              <a:extLst>
                <a:ext uri="{FF2B5EF4-FFF2-40B4-BE49-F238E27FC236}">
                  <a16:creationId xmlns:a16="http://schemas.microsoft.com/office/drawing/2014/main" id="{D7979E69-F7A1-3048-B572-386240BEAE87}"/>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7607413" y="-235848"/>
              <a:ext cx="200332" cy="200328"/>
            </a:xfrm>
            <a:prstGeom prst="rect">
              <a:avLst/>
            </a:prstGeom>
          </p:spPr>
        </p:pic>
      </p:grpSp>
      <p:pic>
        <p:nvPicPr>
          <p:cNvPr id="215" name="図 214">
            <a:extLst>
              <a:ext uri="{FF2B5EF4-FFF2-40B4-BE49-F238E27FC236}">
                <a16:creationId xmlns:a16="http://schemas.microsoft.com/office/drawing/2014/main" id="{D9E518C0-65A8-464E-88C5-FB20706F1C1C}"/>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554429" y="3759171"/>
            <a:ext cx="443563" cy="191878"/>
          </a:xfrm>
          <a:prstGeom prst="roundRect">
            <a:avLst/>
          </a:prstGeom>
        </p:spPr>
      </p:pic>
      <p:sp>
        <p:nvSpPr>
          <p:cNvPr id="378" name="円/楕円 281">
            <a:extLst>
              <a:ext uri="{FF2B5EF4-FFF2-40B4-BE49-F238E27FC236}">
                <a16:creationId xmlns:a16="http://schemas.microsoft.com/office/drawing/2014/main" id="{F66EE7D9-5923-49E7-A1D6-8F6F2B2D29A0}"/>
              </a:ext>
            </a:extLst>
          </p:cNvPr>
          <p:cNvSpPr>
            <a:spLocks noChangeAspect="1"/>
          </p:cNvSpPr>
          <p:nvPr/>
        </p:nvSpPr>
        <p:spPr>
          <a:xfrm>
            <a:off x="8332437" y="3805572"/>
            <a:ext cx="94843" cy="948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sp>
        <p:nvSpPr>
          <p:cNvPr id="382" name="円/楕円 281">
            <a:extLst>
              <a:ext uri="{FF2B5EF4-FFF2-40B4-BE49-F238E27FC236}">
                <a16:creationId xmlns:a16="http://schemas.microsoft.com/office/drawing/2014/main" id="{878D53C4-B675-455B-814B-991950DBE89C}"/>
              </a:ext>
            </a:extLst>
          </p:cNvPr>
          <p:cNvSpPr>
            <a:spLocks noChangeAspect="1"/>
          </p:cNvSpPr>
          <p:nvPr/>
        </p:nvSpPr>
        <p:spPr>
          <a:xfrm>
            <a:off x="8010078" y="3805572"/>
            <a:ext cx="94843" cy="948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pic>
        <p:nvPicPr>
          <p:cNvPr id="2" name="Picture 4" descr="X」のロゴ、そういえばアレに似てない？ - ITmedia NEWS">
            <a:extLst>
              <a:ext uri="{FF2B5EF4-FFF2-40B4-BE49-F238E27FC236}">
                <a16:creationId xmlns:a16="http://schemas.microsoft.com/office/drawing/2014/main" id="{70A49481-A8CD-4985-6019-9A87C91C5802}"/>
              </a:ext>
            </a:extLst>
          </p:cNvPr>
          <p:cNvPicPr>
            <a:picLocks noChangeAspect="1" noChangeArrowheads="1"/>
          </p:cNvPicPr>
          <p:nvPr/>
        </p:nvPicPr>
        <p:blipFill rotWithShape="1">
          <a:blip r:embed="rId23">
            <a:extLst>
              <a:ext uri="{28A0092B-C50C-407E-A947-70E740481C1C}">
                <a14:useLocalDpi xmlns:a14="http://schemas.microsoft.com/office/drawing/2010/main"/>
              </a:ext>
            </a:extLst>
          </a:blip>
          <a:srcRect/>
          <a:stretch/>
        </p:blipFill>
        <p:spPr bwMode="auto">
          <a:xfrm>
            <a:off x="8760613" y="3751354"/>
            <a:ext cx="199404" cy="207513"/>
          </a:xfrm>
          <a:prstGeom prst="roundRect">
            <a:avLst/>
          </a:prstGeom>
          <a:noFill/>
          <a:extLst>
            <a:ext uri="{909E8E84-426E-40DD-AFC4-6F175D3DCCD1}">
              <a14:hiddenFill xmlns:a14="http://schemas.microsoft.com/office/drawing/2010/main">
                <a:solidFill>
                  <a:srgbClr val="FFFFFF"/>
                </a:solidFill>
              </a14:hiddenFill>
            </a:ext>
          </a:extLst>
        </p:spPr>
      </p:pic>
      <p:sp>
        <p:nvSpPr>
          <p:cNvPr id="379" name="円/楕円 281">
            <a:extLst>
              <a:ext uri="{FF2B5EF4-FFF2-40B4-BE49-F238E27FC236}">
                <a16:creationId xmlns:a16="http://schemas.microsoft.com/office/drawing/2014/main" id="{F39EAD1E-97CA-452E-B90A-C178F91800DC}"/>
              </a:ext>
            </a:extLst>
          </p:cNvPr>
          <p:cNvSpPr>
            <a:spLocks noChangeAspect="1"/>
          </p:cNvSpPr>
          <p:nvPr/>
        </p:nvSpPr>
        <p:spPr>
          <a:xfrm>
            <a:off x="8653684" y="3805572"/>
            <a:ext cx="94843" cy="948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sp>
        <p:nvSpPr>
          <p:cNvPr id="380" name="円/楕円 281">
            <a:extLst>
              <a:ext uri="{FF2B5EF4-FFF2-40B4-BE49-F238E27FC236}">
                <a16:creationId xmlns:a16="http://schemas.microsoft.com/office/drawing/2014/main" id="{5ED1B90A-6126-4B2C-9059-F674FD9441A3}"/>
              </a:ext>
            </a:extLst>
          </p:cNvPr>
          <p:cNvSpPr>
            <a:spLocks noChangeAspect="1"/>
          </p:cNvSpPr>
          <p:nvPr/>
        </p:nvSpPr>
        <p:spPr>
          <a:xfrm>
            <a:off x="8972103" y="3805572"/>
            <a:ext cx="94843" cy="948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pic>
        <p:nvPicPr>
          <p:cNvPr id="21" name="図 20">
            <a:extLst>
              <a:ext uri="{FF2B5EF4-FFF2-40B4-BE49-F238E27FC236}">
                <a16:creationId xmlns:a16="http://schemas.microsoft.com/office/drawing/2014/main" id="{40429E95-6415-10DC-D5F6-880AD16FD59C}"/>
              </a:ext>
            </a:extLst>
          </p:cNvPr>
          <p:cNvPicPr>
            <a:picLocks noChangeAspect="1"/>
          </p:cNvPicPr>
          <p:nvPr/>
        </p:nvPicPr>
        <p:blipFill rotWithShape="1">
          <a:blip r:embed="rId24">
            <a:clrChange>
              <a:clrFrom>
                <a:srgbClr val="F8F8F8"/>
              </a:clrFrom>
              <a:clrTo>
                <a:srgbClr val="F8F8F8">
                  <a:alpha val="0"/>
                </a:srgbClr>
              </a:clrTo>
            </a:clrChange>
          </a:blip>
          <a:srcRect l="30241" t="12667" r="31307" b="13293"/>
          <a:stretch/>
        </p:blipFill>
        <p:spPr>
          <a:xfrm>
            <a:off x="9401390" y="3752587"/>
            <a:ext cx="212981" cy="205046"/>
          </a:xfrm>
          <a:prstGeom prst="rect">
            <a:avLst/>
          </a:prstGeom>
        </p:spPr>
      </p:pic>
      <p:sp>
        <p:nvSpPr>
          <p:cNvPr id="53" name="円/楕円 281">
            <a:extLst>
              <a:ext uri="{FF2B5EF4-FFF2-40B4-BE49-F238E27FC236}">
                <a16:creationId xmlns:a16="http://schemas.microsoft.com/office/drawing/2014/main" id="{5FE02E72-18E7-EC98-49CB-7CA7B3591031}"/>
              </a:ext>
            </a:extLst>
          </p:cNvPr>
          <p:cNvSpPr>
            <a:spLocks noChangeAspect="1"/>
          </p:cNvSpPr>
          <p:nvPr/>
        </p:nvSpPr>
        <p:spPr>
          <a:xfrm>
            <a:off x="9294462" y="3805572"/>
            <a:ext cx="94843" cy="948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solidFill>
                  <a:schemeClr val="bg1"/>
                </a:solidFill>
                <a:latin typeface="Meiryo" panose="020B0604030504040204" pitchFamily="34" charset="-128"/>
                <a:ea typeface="Meiryo" panose="020B0604030504040204" pitchFamily="34" charset="-128"/>
              </a:rPr>
              <a:t>or</a:t>
            </a:r>
            <a:endParaRPr kumimoji="1" lang="ja-JP" altLang="en-US" sz="400" b="1" dirty="0">
              <a:solidFill>
                <a:schemeClr val="bg1"/>
              </a:solidFill>
              <a:latin typeface="Meiryo" panose="020B0604030504040204" pitchFamily="34" charset="-128"/>
              <a:ea typeface="Meiryo" panose="020B0604030504040204" pitchFamily="34" charset="-128"/>
            </a:endParaRPr>
          </a:p>
        </p:txBody>
      </p:sp>
      <p:sp>
        <p:nvSpPr>
          <p:cNvPr id="246" name="十字形 245">
            <a:extLst>
              <a:ext uri="{FF2B5EF4-FFF2-40B4-BE49-F238E27FC236}">
                <a16:creationId xmlns:a16="http://schemas.microsoft.com/office/drawing/2014/main" id="{998883BD-D880-DC54-9521-C1A783FC497B}"/>
              </a:ext>
            </a:extLst>
          </p:cNvPr>
          <p:cNvSpPr/>
          <p:nvPr/>
        </p:nvSpPr>
        <p:spPr>
          <a:xfrm>
            <a:off x="7207158" y="4144993"/>
            <a:ext cx="391596" cy="391596"/>
          </a:xfrm>
          <a:prstGeom prst="plus">
            <a:avLst>
              <a:gd name="adj" fmla="val 38383"/>
            </a:avLst>
          </a:prstGeom>
          <a:solidFill>
            <a:schemeClr val="tx1">
              <a:lumMod val="75000"/>
              <a:lumOff val="25000"/>
            </a:schemeClr>
          </a:solidFill>
          <a:ln>
            <a:noFill/>
          </a:ln>
          <a:effectLst>
            <a:glow rad="635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13195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辺形 4">
            <a:extLst>
              <a:ext uri="{FF2B5EF4-FFF2-40B4-BE49-F238E27FC236}">
                <a16:creationId xmlns:a16="http://schemas.microsoft.com/office/drawing/2014/main" id="{1351CD8F-0CFB-FE48-9EDD-521D67128B81}"/>
              </a:ext>
            </a:extLst>
          </p:cNvPr>
          <p:cNvSpPr/>
          <p:nvPr/>
        </p:nvSpPr>
        <p:spPr>
          <a:xfrm>
            <a:off x="225385" y="196494"/>
            <a:ext cx="7761781" cy="338555"/>
          </a:xfrm>
          <a:prstGeom prst="parallelogram">
            <a:avLst/>
          </a:prstGeom>
          <a:solidFill>
            <a:srgbClr val="A15993"/>
          </a:solidFill>
          <a:ln w="7620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329134F-925F-B94C-9C93-58F42322BC80}"/>
              </a:ext>
            </a:extLst>
          </p:cNvPr>
          <p:cNvPicPr>
            <a:picLocks noChangeAspect="1"/>
          </p:cNvPicPr>
          <p:nvPr/>
        </p:nvPicPr>
        <p:blipFill rotWithShape="1">
          <a:blip r:embed="rId3"/>
          <a:srcRect t="22924" b="-12618"/>
          <a:stretch/>
        </p:blipFill>
        <p:spPr>
          <a:xfrm>
            <a:off x="8172223" y="250924"/>
            <a:ext cx="1357574" cy="250990"/>
          </a:xfrm>
          <a:prstGeom prst="rect">
            <a:avLst/>
          </a:prstGeom>
        </p:spPr>
      </p:pic>
      <p:sp>
        <p:nvSpPr>
          <p:cNvPr id="8" name="テキスト ボックス 7">
            <a:extLst>
              <a:ext uri="{FF2B5EF4-FFF2-40B4-BE49-F238E27FC236}">
                <a16:creationId xmlns:a16="http://schemas.microsoft.com/office/drawing/2014/main" id="{733F83A9-E755-4842-B828-377BF2A624D2}"/>
              </a:ext>
            </a:extLst>
          </p:cNvPr>
          <p:cNvSpPr txBox="1"/>
          <p:nvPr/>
        </p:nvSpPr>
        <p:spPr>
          <a:xfrm>
            <a:off x="2022402" y="197211"/>
            <a:ext cx="543194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実施料金別　</a:t>
            </a:r>
            <a:r>
              <a:rPr lang="en-US" altLang="ja-JP" sz="1600" b="1" kern="0" dirty="0">
                <a:solidFill>
                  <a:srgbClr val="FFFFFF"/>
                </a:solidFill>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掲載保証回数　</a:t>
            </a:r>
            <a:r>
              <a:rPr kumimoji="0" lang="en-US" altLang="ja-JP"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　</a:t>
            </a:r>
            <a:r>
              <a:rPr lang="ja-JP" altLang="en-US" sz="1600" b="1" kern="0" dirty="0">
                <a:solidFill>
                  <a:srgbClr val="FFFFFF"/>
                </a:solidFill>
                <a:latin typeface="Meiryo UI" panose="020B0604030504040204" pitchFamily="34" charset="-128"/>
                <a:ea typeface="Meiryo UI" panose="020B0604030504040204" pitchFamily="34" charset="-128"/>
                <a:cs typeface="Arial"/>
                <a:sym typeface="Arial"/>
              </a:rPr>
              <a:t>セグメント可能</a:t>
            </a:r>
            <a:r>
              <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項目　</a:t>
            </a:r>
          </a:p>
        </p:txBody>
      </p:sp>
      <p:cxnSp>
        <p:nvCxnSpPr>
          <p:cNvPr id="9" name="直線コネクタ 8">
            <a:extLst>
              <a:ext uri="{FF2B5EF4-FFF2-40B4-BE49-F238E27FC236}">
                <a16:creationId xmlns:a16="http://schemas.microsoft.com/office/drawing/2014/main" id="{A40178F9-A39A-F046-90EF-01BEB3CD7C60}"/>
              </a:ext>
            </a:extLst>
          </p:cNvPr>
          <p:cNvCxnSpPr>
            <a:cxnSpLocks/>
          </p:cNvCxnSpPr>
          <p:nvPr/>
        </p:nvCxnSpPr>
        <p:spPr>
          <a:xfrm>
            <a:off x="1917783" y="218225"/>
            <a:ext cx="0" cy="2836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6FAE1F5-AD82-FE45-AADD-ACCC59843615}"/>
              </a:ext>
            </a:extLst>
          </p:cNvPr>
          <p:cNvSpPr txBox="1"/>
          <p:nvPr/>
        </p:nvSpPr>
        <p:spPr>
          <a:xfrm>
            <a:off x="343544" y="197927"/>
            <a:ext cx="2715341"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Tx/>
              <a:buNone/>
              <a:tabLst/>
              <a:defRPr/>
            </a:pPr>
            <a:r>
              <a:rPr lang="ja-JP" altLang="en-US" sz="1600" b="1" kern="0">
                <a:solidFill>
                  <a:srgbClr val="FFFFFF"/>
                </a:solidFill>
                <a:latin typeface="Meiryo UI" panose="020B0604030504040204" pitchFamily="34" charset="-128"/>
                <a:ea typeface="Meiryo UI" panose="020B0604030504040204" pitchFamily="34" charset="-128"/>
                <a:cs typeface="Arial"/>
                <a:sym typeface="Arial"/>
              </a:rPr>
              <a:t>ソーシャルセット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1051" name="テキスト ボックス 1050">
            <a:extLst>
              <a:ext uri="{FF2B5EF4-FFF2-40B4-BE49-F238E27FC236}">
                <a16:creationId xmlns:a16="http://schemas.microsoft.com/office/drawing/2014/main" id="{AB88DF3D-0FE8-2085-B84F-4B53101D34B6}"/>
              </a:ext>
            </a:extLst>
          </p:cNvPr>
          <p:cNvSpPr txBox="1"/>
          <p:nvPr/>
        </p:nvSpPr>
        <p:spPr>
          <a:xfrm>
            <a:off x="1547937" y="823254"/>
            <a:ext cx="6623929" cy="338554"/>
          </a:xfrm>
          <a:prstGeom prst="rect">
            <a:avLst/>
          </a:prstGeom>
          <a:noFill/>
        </p:spPr>
        <p:txBody>
          <a:bodyPr wrap="none" rtlCol="0">
            <a:spAutoFit/>
          </a:bodyPr>
          <a:lstStyle/>
          <a:p>
            <a:pPr algn="r"/>
            <a:r>
              <a:rPr kumimoji="1" lang="ja-JP" altLang="en-US" sz="1600" b="1" dirty="0">
                <a:solidFill>
                  <a:srgbClr val="FF0000"/>
                </a:solidFill>
                <a:latin typeface="Meiryo" panose="020B0604030504040204" pitchFamily="34" charset="-128"/>
                <a:ea typeface="Meiryo" panose="020B0604030504040204" pitchFamily="34" charset="-128"/>
              </a:rPr>
              <a:t>ご予算にあわせて</a:t>
            </a:r>
            <a:r>
              <a:rPr kumimoji="1" lang="ja-JP" altLang="en-US" sz="1600" b="1" dirty="0">
                <a:solidFill>
                  <a:srgbClr val="FF0000"/>
                </a:solidFill>
                <a:highlight>
                  <a:srgbClr val="FFFF00"/>
                </a:highlight>
                <a:latin typeface="Meiryo" panose="020B0604030504040204" pitchFamily="34" charset="-128"/>
                <a:ea typeface="Meiryo" panose="020B0604030504040204" pitchFamily="34" charset="-128"/>
              </a:rPr>
              <a:t>掲載回数の買い増しが可能</a:t>
            </a:r>
            <a:r>
              <a:rPr kumimoji="1" lang="ja-JP" altLang="en-US" sz="1600" b="1" dirty="0">
                <a:solidFill>
                  <a:srgbClr val="FF0000"/>
                </a:solidFill>
                <a:latin typeface="Meiryo" panose="020B0604030504040204" pitchFamily="34" charset="-128"/>
                <a:ea typeface="Meiryo" panose="020B0604030504040204" pitchFamily="34" charset="-128"/>
              </a:rPr>
              <a:t>です。ご相談ください</a:t>
            </a:r>
            <a:r>
              <a:rPr kumimoji="1" lang="en-US" altLang="ja-JP" sz="1600" b="1" dirty="0">
                <a:solidFill>
                  <a:srgbClr val="FF0000"/>
                </a:solidFill>
                <a:latin typeface="Meiryo" panose="020B0604030504040204" pitchFamily="34" charset="-128"/>
                <a:ea typeface="Meiryo" panose="020B0604030504040204" pitchFamily="34" charset="-128"/>
              </a:rPr>
              <a:t>!</a:t>
            </a:r>
            <a:endParaRPr kumimoji="1" lang="ja-JP" altLang="en-US" sz="1600" b="1" dirty="0">
              <a:solidFill>
                <a:srgbClr val="FF0000"/>
              </a:solidFill>
              <a:latin typeface="Meiryo" panose="020B0604030504040204" pitchFamily="34" charset="-128"/>
              <a:ea typeface="Meiryo" panose="020B0604030504040204" pitchFamily="34" charset="-128"/>
            </a:endParaRPr>
          </a:p>
        </p:txBody>
      </p:sp>
      <p:sp>
        <p:nvSpPr>
          <p:cNvPr id="2" name="角丸四角形 204">
            <a:extLst>
              <a:ext uri="{FF2B5EF4-FFF2-40B4-BE49-F238E27FC236}">
                <a16:creationId xmlns:a16="http://schemas.microsoft.com/office/drawing/2014/main" id="{C5E77BD2-4F8A-B8DF-5DE4-386532768818}"/>
              </a:ext>
            </a:extLst>
          </p:cNvPr>
          <p:cNvSpPr/>
          <p:nvPr/>
        </p:nvSpPr>
        <p:spPr>
          <a:xfrm>
            <a:off x="376727" y="5284520"/>
            <a:ext cx="9153070" cy="1482044"/>
          </a:xfrm>
          <a:prstGeom prst="roundRect">
            <a:avLst>
              <a:gd name="adj" fmla="val 6692"/>
            </a:avLst>
          </a:prstGeom>
          <a:solidFill>
            <a:schemeClr val="bg1"/>
          </a:solidFill>
          <a:ln w="12700">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384C272D-EF54-A2C7-2ACC-9783D5B2F763}"/>
              </a:ext>
            </a:extLst>
          </p:cNvPr>
          <p:cNvSpPr txBox="1"/>
          <p:nvPr/>
        </p:nvSpPr>
        <p:spPr>
          <a:xfrm>
            <a:off x="3603898" y="5177465"/>
            <a:ext cx="2830286" cy="261610"/>
          </a:xfrm>
          <a:prstGeom prst="rect">
            <a:avLst/>
          </a:prstGeom>
          <a:solidFill>
            <a:schemeClr val="bg1"/>
          </a:solidFill>
        </p:spPr>
        <p:txBody>
          <a:bodyPr wrap="square" rtlCol="0">
            <a:spAutoFit/>
          </a:bodyPr>
          <a:lstStyle/>
          <a:p>
            <a:pPr algn="ctr"/>
            <a:r>
              <a:rPr kumimoji="1" lang="en-US" altLang="ja-JP" sz="1100" dirty="0">
                <a:latin typeface="Meiryo" panose="020B0604030504040204" pitchFamily="34" charset="-128"/>
                <a:ea typeface="Meiryo" panose="020B0604030504040204" pitchFamily="34" charset="-128"/>
              </a:rPr>
              <a:t>TikTok</a:t>
            </a:r>
            <a:r>
              <a:rPr kumimoji="1" lang="ja-JP" altLang="en-US" sz="1100">
                <a:latin typeface="Meiryo" panose="020B0604030504040204" pitchFamily="34" charset="-128"/>
                <a:ea typeface="Meiryo" panose="020B0604030504040204" pitchFamily="34" charset="-128"/>
              </a:rPr>
              <a:t>掲載仕様について</a:t>
            </a:r>
            <a:endParaRPr kumimoji="1" lang="en-US" altLang="ja-JP" sz="1100" dirty="0">
              <a:latin typeface="Meiryo" panose="020B0604030504040204" pitchFamily="34" charset="-128"/>
              <a:ea typeface="Meiryo" panose="020B0604030504040204" pitchFamily="34" charset="-128"/>
            </a:endParaRPr>
          </a:p>
        </p:txBody>
      </p:sp>
      <p:pic>
        <p:nvPicPr>
          <p:cNvPr id="17" name="図 16">
            <a:extLst>
              <a:ext uri="{FF2B5EF4-FFF2-40B4-BE49-F238E27FC236}">
                <a16:creationId xmlns:a16="http://schemas.microsoft.com/office/drawing/2014/main" id="{9FCA18C1-4D2D-7960-6CD5-55B758C8B5A5}"/>
              </a:ext>
            </a:extLst>
          </p:cNvPr>
          <p:cNvPicPr>
            <a:picLocks noChangeAspect="1"/>
          </p:cNvPicPr>
          <p:nvPr/>
        </p:nvPicPr>
        <p:blipFill rotWithShape="1">
          <a:blip r:embed="rId4"/>
          <a:srcRect t="1890"/>
          <a:stretch/>
        </p:blipFill>
        <p:spPr>
          <a:xfrm>
            <a:off x="719984" y="4089152"/>
            <a:ext cx="1197800" cy="2391555"/>
          </a:xfrm>
          <a:prstGeom prst="rect">
            <a:avLst/>
          </a:prstGeom>
        </p:spPr>
      </p:pic>
      <p:sp>
        <p:nvSpPr>
          <p:cNvPr id="18" name="テキスト ボックス 17">
            <a:extLst>
              <a:ext uri="{FF2B5EF4-FFF2-40B4-BE49-F238E27FC236}">
                <a16:creationId xmlns:a16="http://schemas.microsoft.com/office/drawing/2014/main" id="{7AEA61E9-460C-7530-B12E-2710A7A82259}"/>
              </a:ext>
            </a:extLst>
          </p:cNvPr>
          <p:cNvSpPr txBox="1"/>
          <p:nvPr/>
        </p:nvSpPr>
        <p:spPr>
          <a:xfrm>
            <a:off x="2022402" y="5439075"/>
            <a:ext cx="7394730" cy="1284006"/>
          </a:xfrm>
          <a:prstGeom prst="rect">
            <a:avLst/>
          </a:prstGeom>
          <a:noFill/>
        </p:spPr>
        <p:txBody>
          <a:bodyPr wrap="square" rtlCol="0">
            <a:spAutoFit/>
          </a:bodyPr>
          <a:lstStyle/>
          <a:p>
            <a:pPr defTabSz="913972">
              <a:lnSpc>
                <a:spcPct val="150000"/>
              </a:lnSpc>
            </a:pPr>
            <a:r>
              <a:rPr lang="ja-JP" altLang="en-US" sz="1050">
                <a:latin typeface="Meiryo" panose="020B0604030504040204" pitchFamily="34" charset="-128"/>
                <a:ea typeface="Meiryo" panose="020B0604030504040204" pitchFamily="34" charset="-128"/>
                <a:cs typeface="メイリオ" pitchFamily="50" charset="-128"/>
              </a:rPr>
              <a:t>・</a:t>
            </a:r>
            <a:r>
              <a:rPr lang="en-US" altLang="ja-JP" sz="1050" dirty="0">
                <a:latin typeface="Meiryo" panose="020B0604030504040204" pitchFamily="34" charset="-128"/>
                <a:ea typeface="Meiryo" panose="020B0604030504040204" pitchFamily="34" charset="-128"/>
                <a:cs typeface="メイリオ" pitchFamily="50" charset="-128"/>
              </a:rPr>
              <a:t>TikTok</a:t>
            </a:r>
            <a:r>
              <a:rPr lang="ja-JP" altLang="en-US" sz="1050">
                <a:latin typeface="Meiryo" panose="020B0604030504040204" pitchFamily="34" charset="-128"/>
                <a:ea typeface="Meiryo" panose="020B0604030504040204" pitchFamily="34" charset="-128"/>
                <a:cs typeface="メイリオ" pitchFamily="50" charset="-128"/>
              </a:rPr>
              <a:t>は縦型動画のため、左記イメージのように</a:t>
            </a:r>
            <a:endParaRPr lang="en-US" altLang="ja-JP" sz="1050" dirty="0">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1050">
                <a:latin typeface="Meiryo" panose="020B0604030504040204" pitchFamily="34" charset="-128"/>
                <a:ea typeface="Meiryo" panose="020B0604030504040204" pitchFamily="34" charset="-128"/>
                <a:cs typeface="メイリオ" pitchFamily="50" charset="-128"/>
              </a:rPr>
              <a:t>　横型動画＋余白に静止画デザインを施すことで縦型動画にして配信いたします。</a:t>
            </a:r>
            <a:endParaRPr lang="en-US" altLang="ja-JP" sz="1050" dirty="0">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1050">
                <a:solidFill>
                  <a:srgbClr val="FF0000"/>
                </a:solidFill>
                <a:latin typeface="Meiryo" panose="020B0604030504040204" pitchFamily="34" charset="-128"/>
                <a:ea typeface="Meiryo" panose="020B0604030504040204" pitchFamily="34" charset="-128"/>
                <a:cs typeface="メイリオ" pitchFamily="50" charset="-128"/>
              </a:rPr>
              <a:t>・静止画箇所には「企業ロゴ、商品ロゴ、デザインデータなど」を挿入いたします。</a:t>
            </a:r>
            <a:endParaRPr lang="en-US" altLang="ja-JP" sz="1050" dirty="0">
              <a:solidFill>
                <a:srgbClr val="FF0000"/>
              </a:solidFill>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1050">
                <a:solidFill>
                  <a:srgbClr val="FF0000"/>
                </a:solidFill>
                <a:latin typeface="Meiryo" panose="020B0604030504040204" pitchFamily="34" charset="-128"/>
                <a:ea typeface="Meiryo" panose="020B0604030504040204" pitchFamily="34" charset="-128"/>
                <a:cs typeface="メイリオ" pitchFamily="50" charset="-128"/>
              </a:rPr>
              <a:t>　ロゴの背景色のご指定がない場合はお任せになります。</a:t>
            </a:r>
            <a:endParaRPr lang="en-US" altLang="ja-JP" sz="1050" dirty="0">
              <a:solidFill>
                <a:srgbClr val="FF0000"/>
              </a:solidFill>
              <a:latin typeface="Meiryo" panose="020B0604030504040204" pitchFamily="34" charset="-128"/>
              <a:ea typeface="Meiryo" panose="020B0604030504040204" pitchFamily="34" charset="-128"/>
              <a:cs typeface="メイリオ" pitchFamily="50" charset="-128"/>
            </a:endParaRPr>
          </a:p>
          <a:p>
            <a:pPr defTabSz="913972">
              <a:lnSpc>
                <a:spcPct val="150000"/>
              </a:lnSpc>
            </a:pPr>
            <a:r>
              <a:rPr lang="ja-JP" altLang="en-US" sz="1050">
                <a:latin typeface="Meiryo" panose="020B0604030504040204" pitchFamily="34" charset="-128"/>
                <a:ea typeface="Meiryo" panose="020B0604030504040204" pitchFamily="34" charset="-128"/>
                <a:cs typeface="メイリオ" pitchFamily="50" charset="-128"/>
              </a:rPr>
              <a:t>・上記の縦向き動画変換費は実施料金に含まれています。</a:t>
            </a:r>
            <a:endParaRPr lang="en-US" altLang="ja-JP" sz="1050" dirty="0">
              <a:latin typeface="Meiryo" panose="020B0604030504040204" pitchFamily="34" charset="-128"/>
              <a:ea typeface="Meiryo" panose="020B0604030504040204" pitchFamily="34" charset="-128"/>
              <a:cs typeface="メイリオ" pitchFamily="50" charset="-128"/>
            </a:endParaRPr>
          </a:p>
        </p:txBody>
      </p:sp>
      <p:sp>
        <p:nvSpPr>
          <p:cNvPr id="19" name="テキスト ボックス 18">
            <a:extLst>
              <a:ext uri="{FF2B5EF4-FFF2-40B4-BE49-F238E27FC236}">
                <a16:creationId xmlns:a16="http://schemas.microsoft.com/office/drawing/2014/main" id="{BE76929F-8E3B-CF90-AFD4-951B6E0A278A}"/>
              </a:ext>
            </a:extLst>
          </p:cNvPr>
          <p:cNvSpPr txBox="1"/>
          <p:nvPr/>
        </p:nvSpPr>
        <p:spPr>
          <a:xfrm>
            <a:off x="667404" y="6446377"/>
            <a:ext cx="1302689" cy="282770"/>
          </a:xfrm>
          <a:prstGeom prst="rect">
            <a:avLst/>
          </a:prstGeom>
          <a:noFill/>
        </p:spPr>
        <p:txBody>
          <a:bodyPr wrap="square" rtlCol="0">
            <a:spAutoFit/>
          </a:bodyPr>
          <a:lstStyle/>
          <a:p>
            <a:pPr algn="ctr" defTabSz="913972">
              <a:lnSpc>
                <a:spcPct val="150000"/>
              </a:lnSpc>
            </a:pPr>
            <a:r>
              <a:rPr lang="ja-JP" altLang="en-US" sz="900">
                <a:latin typeface="Meiryo" panose="020B0604030504040204" pitchFamily="34" charset="-128"/>
                <a:ea typeface="Meiryo" panose="020B0604030504040204" pitchFamily="34" charset="-128"/>
                <a:cs typeface="メイリオ" pitchFamily="50" charset="-128"/>
              </a:rPr>
              <a:t>広告掲載イメージ</a:t>
            </a:r>
            <a:endParaRPr lang="en-US" altLang="ja-JP" sz="900" dirty="0">
              <a:latin typeface="Meiryo" panose="020B0604030504040204" pitchFamily="34" charset="-128"/>
              <a:ea typeface="Meiryo" panose="020B0604030504040204" pitchFamily="34" charset="-128"/>
              <a:cs typeface="メイリオ" pitchFamily="50" charset="-128"/>
            </a:endParaRPr>
          </a:p>
        </p:txBody>
      </p:sp>
      <p:graphicFrame>
        <p:nvGraphicFramePr>
          <p:cNvPr id="7" name="表 6">
            <a:extLst>
              <a:ext uri="{FF2B5EF4-FFF2-40B4-BE49-F238E27FC236}">
                <a16:creationId xmlns:a16="http://schemas.microsoft.com/office/drawing/2014/main" id="{F968F933-D7C7-0BEA-6A40-67309E603A62}"/>
              </a:ext>
            </a:extLst>
          </p:cNvPr>
          <p:cNvGraphicFramePr>
            <a:graphicFrameLocks noGrp="1"/>
          </p:cNvGraphicFramePr>
          <p:nvPr/>
        </p:nvGraphicFramePr>
        <p:xfrm>
          <a:off x="338957" y="1348375"/>
          <a:ext cx="9228086" cy="2353278"/>
        </p:xfrm>
        <a:graphic>
          <a:graphicData uri="http://schemas.openxmlformats.org/drawingml/2006/table">
            <a:tbl>
              <a:tblPr/>
              <a:tblGrid>
                <a:gridCol w="1328057">
                  <a:extLst>
                    <a:ext uri="{9D8B030D-6E8A-4147-A177-3AD203B41FA5}">
                      <a16:colId xmlns:a16="http://schemas.microsoft.com/office/drawing/2014/main" val="3128258640"/>
                    </a:ext>
                  </a:extLst>
                </a:gridCol>
                <a:gridCol w="1548000">
                  <a:extLst>
                    <a:ext uri="{9D8B030D-6E8A-4147-A177-3AD203B41FA5}">
                      <a16:colId xmlns:a16="http://schemas.microsoft.com/office/drawing/2014/main" val="3268079341"/>
                    </a:ext>
                  </a:extLst>
                </a:gridCol>
                <a:gridCol w="664029">
                  <a:extLst>
                    <a:ext uri="{9D8B030D-6E8A-4147-A177-3AD203B41FA5}">
                      <a16:colId xmlns:a16="http://schemas.microsoft.com/office/drawing/2014/main" val="855497703"/>
                    </a:ext>
                  </a:extLst>
                </a:gridCol>
                <a:gridCol w="1548000">
                  <a:extLst>
                    <a:ext uri="{9D8B030D-6E8A-4147-A177-3AD203B41FA5}">
                      <a16:colId xmlns:a16="http://schemas.microsoft.com/office/drawing/2014/main" val="1812777212"/>
                    </a:ext>
                  </a:extLst>
                </a:gridCol>
                <a:gridCol w="828000">
                  <a:extLst>
                    <a:ext uri="{9D8B030D-6E8A-4147-A177-3AD203B41FA5}">
                      <a16:colId xmlns:a16="http://schemas.microsoft.com/office/drawing/2014/main" val="1657086337"/>
                    </a:ext>
                  </a:extLst>
                </a:gridCol>
                <a:gridCol w="828000">
                  <a:extLst>
                    <a:ext uri="{9D8B030D-6E8A-4147-A177-3AD203B41FA5}">
                      <a16:colId xmlns:a16="http://schemas.microsoft.com/office/drawing/2014/main" val="4275028573"/>
                    </a:ext>
                  </a:extLst>
                </a:gridCol>
                <a:gridCol w="828000">
                  <a:extLst>
                    <a:ext uri="{9D8B030D-6E8A-4147-A177-3AD203B41FA5}">
                      <a16:colId xmlns:a16="http://schemas.microsoft.com/office/drawing/2014/main" val="149744961"/>
                    </a:ext>
                  </a:extLst>
                </a:gridCol>
                <a:gridCol w="828000">
                  <a:extLst>
                    <a:ext uri="{9D8B030D-6E8A-4147-A177-3AD203B41FA5}">
                      <a16:colId xmlns:a16="http://schemas.microsoft.com/office/drawing/2014/main" val="3544547646"/>
                    </a:ext>
                  </a:extLst>
                </a:gridCol>
                <a:gridCol w="828000">
                  <a:extLst>
                    <a:ext uri="{9D8B030D-6E8A-4147-A177-3AD203B41FA5}">
                      <a16:colId xmlns:a16="http://schemas.microsoft.com/office/drawing/2014/main" val="1384948143"/>
                    </a:ext>
                  </a:extLst>
                </a:gridCol>
              </a:tblGrid>
              <a:tr h="530575">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実施料金</a:t>
                      </a:r>
                      <a:r>
                        <a:rPr lang="ja-JP" altLang="en-US" sz="700" b="0" i="0" u="none" strike="noStrike">
                          <a:solidFill>
                            <a:srgbClr val="FFFFFF"/>
                          </a:solidFill>
                          <a:effectLst/>
                          <a:latin typeface="Meiryo" panose="020B0604030504040204" pitchFamily="34" charset="-128"/>
                          <a:ea typeface="Meiryo" panose="020B0604030504040204" pitchFamily="34" charset="-128"/>
                        </a:rPr>
                        <a:t>（税別）</a:t>
                      </a:r>
                      <a:endParaRPr lang="ja-JP" altLang="en-US" sz="900" b="1" i="0" u="none" strike="noStrike">
                        <a:solidFill>
                          <a:srgbClr val="FFFFFF"/>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オリジナル動画制作</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404040"/>
                    </a:solidFill>
                  </a:tcPr>
                </a:tc>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ヤフー</a:t>
                      </a:r>
                      <a:br>
                        <a:rPr lang="ja-JP" altLang="en-US" sz="900" b="1" i="0" u="none" strike="noStrike">
                          <a:solidFill>
                            <a:srgbClr val="FFFFFF"/>
                          </a:solidFill>
                          <a:effectLst/>
                          <a:latin typeface="Meiryo" panose="020B0604030504040204" pitchFamily="34" charset="-128"/>
                          <a:ea typeface="Meiryo" panose="020B0604030504040204" pitchFamily="34" charset="-128"/>
                        </a:rPr>
                      </a:br>
                      <a:r>
                        <a:rPr lang="ja-JP" altLang="en-US" sz="900" b="1" i="0" u="none" strike="noStrike">
                          <a:solidFill>
                            <a:srgbClr val="FFFFFF"/>
                          </a:solidFill>
                          <a:effectLst/>
                          <a:latin typeface="Meiryo" panose="020B0604030504040204" pitchFamily="34" charset="-128"/>
                          <a:ea typeface="Meiryo" panose="020B0604030504040204" pitchFamily="34" charset="-128"/>
                        </a:rPr>
                        <a:t>エリア</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15993"/>
                    </a:solidFill>
                  </a:tcPr>
                </a:tc>
                <a:tc rowSpan="2">
                  <a:txBody>
                    <a:bodyPr/>
                    <a:lstStyle/>
                    <a:p>
                      <a:pPr algn="ctr" rtl="0" fontAlgn="ctr"/>
                      <a:r>
                        <a:rPr lang="ja-JP" altLang="en-US" sz="900" b="1" i="0" u="none" strike="noStrike">
                          <a:solidFill>
                            <a:srgbClr val="FFFFFF"/>
                          </a:solidFill>
                          <a:effectLst/>
                          <a:latin typeface="Meiryo" panose="020B0604030504040204" pitchFamily="34" charset="-128"/>
                          <a:ea typeface="Meiryo" panose="020B0604030504040204" pitchFamily="34" charset="-128"/>
                        </a:rPr>
                        <a:t>ヤフー</a:t>
                      </a:r>
                      <a:br>
                        <a:rPr lang="ja-JP" altLang="en-US" sz="900" b="1" i="0" u="none" strike="noStrike">
                          <a:solidFill>
                            <a:srgbClr val="FFFFFF"/>
                          </a:solidFill>
                          <a:effectLst/>
                          <a:latin typeface="Meiryo" panose="020B0604030504040204" pitchFamily="34" charset="-128"/>
                          <a:ea typeface="Meiryo" panose="020B0604030504040204" pitchFamily="34" charset="-128"/>
                        </a:rPr>
                      </a:br>
                      <a:r>
                        <a:rPr lang="ja-JP" altLang="en-US" sz="900" b="1" i="0" u="none" strike="noStrike">
                          <a:solidFill>
                            <a:srgbClr val="FFFFFF"/>
                          </a:solidFill>
                          <a:effectLst/>
                          <a:latin typeface="Meiryo" panose="020B0604030504040204" pitchFamily="34" charset="-128"/>
                          <a:ea typeface="Meiryo" panose="020B0604030504040204" pitchFamily="34" charset="-128"/>
                        </a:rPr>
                        <a:t>セグメント指定項目</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A15993"/>
                    </a:solidFill>
                  </a:tcPr>
                </a:tc>
                <a:tc gridSpan="3">
                  <a:txBody>
                    <a:bodyPr/>
                    <a:lstStyle/>
                    <a:p>
                      <a:pPr algn="ctr" rtl="0" fontAlgn="ctr"/>
                      <a:r>
                        <a:rPr lang="ja-JP" altLang="en-US" sz="800" b="1" i="0" u="none" strike="noStrike">
                          <a:solidFill>
                            <a:srgbClr val="FFFFFF"/>
                          </a:solidFill>
                          <a:effectLst/>
                          <a:latin typeface="Meiryo" panose="020B0604030504040204" pitchFamily="34" charset="-128"/>
                          <a:ea typeface="Meiryo" panose="020B0604030504040204" pitchFamily="34" charset="-128"/>
                        </a:rPr>
                        <a:t>ブランドパネル</a:t>
                      </a:r>
                      <a:br>
                        <a:rPr lang="ja-JP" altLang="en-US" sz="800" b="1" i="0" u="none" strike="noStrike">
                          <a:solidFill>
                            <a:srgbClr val="FFFFFF"/>
                          </a:solidFill>
                          <a:effectLst/>
                          <a:latin typeface="Meiryo" panose="020B0604030504040204" pitchFamily="34" charset="-128"/>
                          <a:ea typeface="Meiryo" panose="020B0604030504040204" pitchFamily="34" charset="-128"/>
                        </a:rPr>
                      </a:br>
                      <a:r>
                        <a:rPr lang="ja-JP" altLang="en-US" sz="700" b="0" i="0" u="none" strike="noStrike">
                          <a:solidFill>
                            <a:srgbClr val="FFFFFF"/>
                          </a:solidFill>
                          <a:effectLst/>
                          <a:latin typeface="Meiryo" panose="020B0604030504040204" pitchFamily="34" charset="-128"/>
                          <a:ea typeface="Meiryo" panose="020B0604030504040204" pitchFamily="34" charset="-128"/>
                        </a:rPr>
                        <a:t>（掲載保証回数）</a:t>
                      </a:r>
                      <a:endParaRPr lang="ja-JP" altLang="en-US" sz="800" b="1" i="0" u="none" strike="noStrike">
                        <a:solidFill>
                          <a:srgbClr val="FFFFFF"/>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ヤフーリッチ</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800" b="1" i="0" u="none" strike="noStrike">
                          <a:solidFill>
                            <a:srgbClr val="000000"/>
                          </a:solidFill>
                          <a:effectLst/>
                          <a:latin typeface="Meiryo" panose="020B0604030504040204" pitchFamily="34" charset="-128"/>
                          <a:ea typeface="Meiryo" panose="020B0604030504040204" pitchFamily="34" charset="-128"/>
                        </a:rPr>
                        <a:t>フォーマット</a:t>
                      </a:r>
                      <a:r>
                        <a:rPr lang="en" sz="800" b="1" i="0" u="none" strike="noStrike" dirty="0">
                          <a:solidFill>
                            <a:srgbClr val="000000"/>
                          </a:solidFill>
                          <a:effectLst/>
                          <a:latin typeface="Meiryo" panose="020B0604030504040204" pitchFamily="34" charset="-128"/>
                          <a:ea typeface="Meiryo" panose="020B0604030504040204" pitchFamily="34" charset="-128"/>
                        </a:rPr>
                        <a:t>MD</a:t>
                      </a:r>
                      <a:br>
                        <a:rPr lang="en" sz="800" b="1" i="0" u="none" strike="noStrike" dirty="0">
                          <a:solidFill>
                            <a:srgbClr val="000000"/>
                          </a:solidFill>
                          <a:effectLst/>
                          <a:latin typeface="Meiryo" panose="020B0604030504040204" pitchFamily="34" charset="-128"/>
                          <a:ea typeface="Meiryo" panose="020B0604030504040204" pitchFamily="34" charset="-128"/>
                        </a:rPr>
                      </a:br>
                      <a:r>
                        <a:rPr lang="en" sz="700" b="0" i="0" u="none" strike="noStrike" dirty="0">
                          <a:solidFill>
                            <a:srgbClr val="000000"/>
                          </a:solidFill>
                          <a:effectLst/>
                          <a:latin typeface="Meiryo" panose="020B0604030504040204" pitchFamily="34" charset="-128"/>
                          <a:ea typeface="Meiryo" panose="020B0604030504040204" pitchFamily="34" charset="-128"/>
                        </a:rPr>
                        <a:t>（</a:t>
                      </a:r>
                      <a:r>
                        <a:rPr lang="ja-JP" altLang="en-US" sz="700" b="0" i="0" u="none" strike="noStrike">
                          <a:solidFill>
                            <a:srgbClr val="000000"/>
                          </a:solidFill>
                          <a:effectLst/>
                          <a:latin typeface="Meiryo" panose="020B0604030504040204" pitchFamily="34" charset="-128"/>
                          <a:ea typeface="Meiryo" panose="020B0604030504040204" pitchFamily="34" charset="-128"/>
                        </a:rPr>
                        <a:t>掲載保証回数）</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rtl="0" fontAlgn="ctr"/>
                      <a:r>
                        <a:rPr lang="ja-JP" altLang="en-US" sz="1050" b="1" i="0" u="none" strike="noStrike">
                          <a:solidFill>
                            <a:srgbClr val="FFFFFF"/>
                          </a:solidFill>
                          <a:effectLst/>
                          <a:latin typeface="Meiryo" panose="020B0604030504040204" pitchFamily="34" charset="-128"/>
                          <a:ea typeface="Meiryo" panose="020B0604030504040204" pitchFamily="34" charset="-128"/>
                        </a:rPr>
                        <a:t>ソーシャル</a:t>
                      </a:r>
                      <a:r>
                        <a:rPr lang="en-US" altLang="ja-JP" sz="1050" b="1" i="0" u="none" strike="noStrike" dirty="0">
                          <a:solidFill>
                            <a:srgbClr val="FFFFFF"/>
                          </a:solidFill>
                          <a:effectLst/>
                          <a:latin typeface="Meiryo" panose="020B0604030504040204" pitchFamily="34" charset="-128"/>
                          <a:ea typeface="Meiryo" panose="020B0604030504040204" pitchFamily="34" charset="-128"/>
                        </a:rPr>
                        <a:t> </a:t>
                      </a:r>
                    </a:p>
                    <a:p>
                      <a:pPr algn="ctr" rtl="0" fontAlgn="ctr"/>
                      <a:r>
                        <a:rPr lang="ja-JP" altLang="en-US" sz="1050" b="1" i="0" u="none" strike="noStrike">
                          <a:solidFill>
                            <a:srgbClr val="FFFFFF"/>
                          </a:solidFill>
                          <a:effectLst/>
                          <a:latin typeface="Meiryo" panose="020B0604030504040204" pitchFamily="34" charset="-128"/>
                          <a:ea typeface="Meiryo" panose="020B0604030504040204" pitchFamily="34" charset="-128"/>
                        </a:rPr>
                        <a:t>想定掲載回数</a:t>
                      </a:r>
                      <a:endParaRPr lang="ja-JP" altLang="en-US" sz="1050" b="1" i="0" u="none" strike="noStrike" dirty="0">
                        <a:solidFill>
                          <a:srgbClr val="FFFFFF"/>
                        </a:solidFill>
                        <a:effectLst/>
                        <a:latin typeface="Meiryo" panose="020B0604030504040204" pitchFamily="34" charset="-128"/>
                        <a:ea typeface="Meiryo" panose="020B0604030504040204" pitchFamily="34" charset="-128"/>
                      </a:endParaRPr>
                    </a:p>
                  </a:txBody>
                  <a:tcPr marL="5315" marR="5315" marT="5315" marB="0" anchor="ctr">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solidFill>
                      <a:srgbClr val="A15993"/>
                    </a:solidFill>
                  </a:tcPr>
                </a:tc>
                <a:extLst>
                  <a:ext uri="{0D108BD9-81ED-4DB2-BD59-A6C34878D82A}">
                    <a16:rowId xmlns:a16="http://schemas.microsoft.com/office/drawing/2014/main" val="139833904"/>
                  </a:ext>
                </a:extLst>
              </a:tr>
              <a:tr h="2027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en" sz="700" b="1" i="0" u="none" strike="noStrike" dirty="0">
                          <a:solidFill>
                            <a:srgbClr val="FFFFFF"/>
                          </a:solidFill>
                          <a:effectLst/>
                          <a:latin typeface="Meiryo" panose="020B0604030504040204" pitchFamily="34" charset="-128"/>
                          <a:ea typeface="Meiryo" panose="020B0604030504040204" pitchFamily="34" charset="-128"/>
                        </a:rPr>
                        <a:t>PC</a:t>
                      </a:r>
                      <a:r>
                        <a:rPr lang="ja-JP" altLang="en-US" sz="700" b="1" i="0" u="none" strike="noStrike">
                          <a:solidFill>
                            <a:srgbClr val="FFFFFF"/>
                          </a:solidFill>
                          <a:effectLst/>
                          <a:latin typeface="Meiryo" panose="020B0604030504040204" pitchFamily="34" charset="-128"/>
                          <a:ea typeface="Meiryo" panose="020B0604030504040204" pitchFamily="34" charset="-128"/>
                        </a:rPr>
                        <a:t>の場合　</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0000"/>
                    </a:solidFill>
                  </a:tcPr>
                </a:tc>
                <a:tc>
                  <a:txBody>
                    <a:bodyPr/>
                    <a:lstStyle/>
                    <a:p>
                      <a:pPr algn="ctr" rtl="0" fontAlgn="ctr"/>
                      <a:r>
                        <a:rPr lang="ja-JP" altLang="en-US" sz="700" b="1" i="0" u="none" strike="noStrike">
                          <a:solidFill>
                            <a:srgbClr val="FFFFFF"/>
                          </a:solidFill>
                          <a:effectLst/>
                          <a:latin typeface="Meiryo" panose="020B0604030504040204" pitchFamily="34" charset="-128"/>
                          <a:ea typeface="Meiryo" panose="020B0604030504040204" pitchFamily="34" charset="-128"/>
                        </a:rPr>
                        <a:t>スマホの場合</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0000"/>
                    </a:solidFill>
                  </a:tcPr>
                </a:tc>
                <a:tc>
                  <a:txBody>
                    <a:bodyPr/>
                    <a:lstStyle/>
                    <a:p>
                      <a:pPr algn="ctr" rtl="0" fontAlgn="ctr"/>
                      <a:r>
                        <a:rPr lang="en" sz="700" b="1" i="0" u="none" strike="noStrike">
                          <a:solidFill>
                            <a:srgbClr val="FFFFFF"/>
                          </a:solidFill>
                          <a:effectLst/>
                          <a:latin typeface="Meiryo" panose="020B0604030504040204" pitchFamily="34" charset="-128"/>
                          <a:ea typeface="Meiryo" panose="020B0604030504040204" pitchFamily="34" charset="-128"/>
                        </a:rPr>
                        <a:t>PC＋</a:t>
                      </a:r>
                      <a:r>
                        <a:rPr lang="ja-JP" altLang="en-US" sz="700" b="1" i="0" u="none" strike="noStrike">
                          <a:solidFill>
                            <a:srgbClr val="FFFFFF"/>
                          </a:solidFill>
                          <a:effectLst/>
                          <a:latin typeface="Meiryo" panose="020B0604030504040204" pitchFamily="34" charset="-128"/>
                          <a:ea typeface="Meiryo" panose="020B0604030504040204" pitchFamily="34" charset="-128"/>
                        </a:rPr>
                        <a:t>スマホの場合</a:t>
                      </a:r>
                    </a:p>
                  </a:txBody>
                  <a:tcPr marL="7601" marR="7601" marT="7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00000"/>
                    </a:solidFill>
                  </a:tcPr>
                </a:tc>
                <a:tc>
                  <a:txBody>
                    <a:bodyPr/>
                    <a:lstStyle/>
                    <a:p>
                      <a:pPr algn="ctr" rtl="0" fontAlgn="ctr"/>
                      <a:r>
                        <a:rPr lang="en" sz="700" b="1" i="0" u="none" strike="noStrike" dirty="0">
                          <a:solidFill>
                            <a:srgbClr val="000000"/>
                          </a:solidFill>
                          <a:effectLst/>
                          <a:latin typeface="Meiryo" panose="020B0604030504040204" pitchFamily="34" charset="-128"/>
                          <a:ea typeface="Meiryo" panose="020B0604030504040204" pitchFamily="34" charset="-128"/>
                        </a:rPr>
                        <a:t>PC＋</a:t>
                      </a:r>
                      <a:r>
                        <a:rPr lang="ja-JP" altLang="en-US" sz="700" b="1" i="0" u="none" strike="noStrike">
                          <a:solidFill>
                            <a:srgbClr val="000000"/>
                          </a:solidFill>
                          <a:effectLst/>
                          <a:latin typeface="Meiryo" panose="020B0604030504040204" pitchFamily="34" charset="-128"/>
                          <a:ea typeface="Meiryo" panose="020B0604030504040204" pitchFamily="34" charset="-128"/>
                        </a:rPr>
                        <a:t>スマホ</a:t>
                      </a:r>
                    </a:p>
                  </a:txBody>
                  <a:tcPr marL="7601" marR="7601" marT="7601"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vMerge="1">
                  <a:txBody>
                    <a:bodyPr/>
                    <a:lstStyle/>
                    <a:p>
                      <a:pPr algn="ctr" rtl="0" fontAlgn="ctr"/>
                      <a:endParaRPr lang="ja-JP" altLang="en-US" sz="700" b="1" i="0" u="none" strike="noStrike" dirty="0">
                        <a:solidFill>
                          <a:srgbClr val="FFFFFF"/>
                        </a:solidFill>
                        <a:effectLst/>
                        <a:latin typeface="Meiryo" panose="020B0604030504040204" pitchFamily="34" charset="-128"/>
                        <a:ea typeface="Meiryo" panose="020B0604030504040204" pitchFamily="34" charset="-128"/>
                      </a:endParaRPr>
                    </a:p>
                  </a:txBody>
                  <a:tcPr marL="5315" marR="5315" marT="5315" marB="0" anchor="ctr"/>
                </a:tc>
                <a:extLst>
                  <a:ext uri="{0D108BD9-81ED-4DB2-BD59-A6C34878D82A}">
                    <a16:rowId xmlns:a16="http://schemas.microsoft.com/office/drawing/2014/main" val="2132440450"/>
                  </a:ext>
                </a:extLst>
              </a:tr>
              <a:tr h="324000">
                <a:tc rowSpan="5">
                  <a:txBody>
                    <a:bodyPr/>
                    <a:lstStyle/>
                    <a:p>
                      <a:pPr algn="ctr" rtl="0" fontAlgn="ctr"/>
                      <a:r>
                        <a:rPr lang="en-US" altLang="ja-JP" sz="1300" b="1" i="0" u="none" strike="noStrike" dirty="0">
                          <a:solidFill>
                            <a:srgbClr val="000000"/>
                          </a:solidFill>
                          <a:effectLst/>
                          <a:latin typeface="Meiryo" panose="020B0604030504040204" pitchFamily="34" charset="-128"/>
                          <a:ea typeface="Meiryo" panose="020B0604030504040204" pitchFamily="34" charset="-128"/>
                        </a:rPr>
                        <a:t>1,000,000</a:t>
                      </a:r>
                      <a:r>
                        <a:rPr lang="ja-JP" altLang="en-US" sz="1300" b="1" i="0" u="none" strike="noStrike">
                          <a:solidFill>
                            <a:srgbClr val="000000"/>
                          </a:solidFill>
                          <a:effectLst/>
                          <a:latin typeface="Meiryo" panose="020B0604030504040204" pitchFamily="34" charset="-128"/>
                          <a:ea typeface="Meiryo" panose="020B0604030504040204" pitchFamily="34" charset="-128"/>
                        </a:rPr>
                        <a:t>円</a:t>
                      </a:r>
                      <a:br>
                        <a:rPr lang="ja-JP" altLang="en-US" sz="1300" b="1" i="0" u="none" strike="noStrike">
                          <a:solidFill>
                            <a:srgbClr val="000000"/>
                          </a:solidFill>
                          <a:effectLst/>
                          <a:latin typeface="Meiryo" panose="020B0604030504040204" pitchFamily="34" charset="-128"/>
                          <a:ea typeface="Meiryo" panose="020B0604030504040204" pitchFamily="34" charset="-128"/>
                        </a:rPr>
                      </a:br>
                      <a:r>
                        <a:rPr lang="ja-JP" altLang="en-US" sz="1000" b="1" i="0" u="none" strike="noStrike">
                          <a:solidFill>
                            <a:srgbClr val="FF0000"/>
                          </a:solidFill>
                          <a:effectLst/>
                          <a:latin typeface="Meiryo" panose="020B0604030504040204" pitchFamily="34" charset="-128"/>
                          <a:ea typeface="Meiryo" panose="020B0604030504040204" pitchFamily="34" charset="-128"/>
                        </a:rPr>
                        <a:t>（最低実施料金）</a:t>
                      </a:r>
                      <a:endParaRPr lang="ja-JP" altLang="en-US" sz="13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15</a:t>
                      </a: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秒動画</a:t>
                      </a:r>
                      <a:r>
                        <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a:t>
                      </a: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タイプ</a:t>
                      </a: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お任せナレーション</a:t>
                      </a:r>
                      <a:endPar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a:t>
                      </a:r>
                      <a:r>
                        <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お任せ効果音</a:t>
                      </a:r>
                      <a:endParaRPr kumimoji="1" lang="en-US" altLang="ja-JP" sz="8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●完成動画二次利用権利</a:t>
                      </a:r>
                    </a:p>
                    <a:p>
                      <a:pPr algn="l" rtl="0" fontAlgn="ctr"/>
                      <a:endParaRPr lang="ja-JP" altLang="en-US" sz="700" b="1" i="0" u="none" strike="noStrike">
                        <a:solidFill>
                          <a:srgbClr val="000000"/>
                        </a:solidFill>
                        <a:effectLst/>
                        <a:latin typeface="Meiryo" panose="020B0604030504040204" pitchFamily="34" charset="-128"/>
                        <a:ea typeface="Meiryo" panose="020B0604030504040204" pitchFamily="34" charset="-128"/>
                      </a:endParaRPr>
                    </a:p>
                  </a:txBody>
                  <a:tcPr marL="72000"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FFF"/>
                    </a:solidFill>
                  </a:tcPr>
                </a:tc>
                <a:tc rowSpan="4">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都道府県</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700" b="0" i="0" u="none" strike="noStrike">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349,000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218,000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242,000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144,000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B w="6350" cap="flat" cmpd="sng" algn="ctr">
                      <a:solidFill>
                        <a:srgbClr val="7F7F7F"/>
                      </a:solidFill>
                      <a:prstDash val="solid"/>
                      <a:round/>
                      <a:headEnd type="none" w="med" len="med"/>
                      <a:tailEnd type="none" w="med" len="med"/>
                    </a:lnB>
                    <a:solidFill>
                      <a:srgbClr val="E4E1F8"/>
                    </a:solidFill>
                  </a:tcPr>
                </a:tc>
                <a:extLst>
                  <a:ext uri="{0D108BD9-81ED-4DB2-BD59-A6C34878D82A}">
                    <a16:rowId xmlns:a16="http://schemas.microsoft.com/office/drawing/2014/main" val="3984654396"/>
                  </a:ext>
                </a:extLst>
              </a:tr>
              <a:tr h="324000">
                <a:tc vMerge="1">
                  <a:txBody>
                    <a:bodyPr/>
                    <a:lstStyle/>
                    <a:p>
                      <a:endParaRPr kumimoji="1" lang="ja-JP" altLang="en-US"/>
                    </a:p>
                  </a:txBody>
                  <a:tcPr/>
                </a:tc>
                <a:tc vMerge="1">
                  <a:txBody>
                    <a:bodyPr/>
                    <a:lstStyle/>
                    <a:p>
                      <a:pPr algn="l" rtl="0" fontAlgn="ctr"/>
                      <a:endParaRPr lang="ja-JP" altLang="en-US" sz="6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a:t>
                      </a:r>
                      <a:r>
                        <a:rPr lang="en" sz="800" b="1" i="0" u="none" strike="noStrike" dirty="0">
                          <a:solidFill>
                            <a:srgbClr val="000000"/>
                          </a:solidFill>
                          <a:effectLst/>
                          <a:latin typeface="Meiryo" panose="020B0604030504040204" pitchFamily="34" charset="-128"/>
                          <a:ea typeface="Meiryo" panose="020B0604030504040204" pitchFamily="34" charset="-128"/>
                        </a:rPr>
                        <a:t>or </a:t>
                      </a:r>
                      <a:r>
                        <a:rPr lang="ja-JP" altLang="en-US" sz="800" b="1" i="0" u="none" strike="noStrike">
                          <a:solidFill>
                            <a:srgbClr val="000000"/>
                          </a:solidFill>
                          <a:effectLst/>
                          <a:latin typeface="Meiryo" panose="020B0604030504040204" pitchFamily="34" charset="-128"/>
                          <a:ea typeface="Meiryo" panose="020B0604030504040204" pitchFamily="34" charset="-128"/>
                        </a:rPr>
                        <a:t>年代指定</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291,000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182,000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201,000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120,000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2425617500"/>
                  </a:ext>
                </a:extLst>
              </a:tr>
              <a:tr h="324000">
                <a:tc vMerge="1">
                  <a:txBody>
                    <a:bodyPr/>
                    <a:lstStyle/>
                    <a:p>
                      <a:endParaRPr kumimoji="1" lang="ja-JP" altLang="en-US"/>
                    </a:p>
                  </a:txBody>
                  <a:tcPr>
                    <a:lnT w="6350" cap="flat" cmpd="sng" algn="ctr">
                      <a:solidFill>
                        <a:srgbClr val="7F7F7F"/>
                      </a:solidFill>
                      <a:prstDash val="solid"/>
                      <a:round/>
                      <a:headEnd type="none" w="med" len="med"/>
                      <a:tailEnd type="none" w="med" len="med"/>
                    </a:lnT>
                  </a:tcPr>
                </a:tc>
                <a:tc vMerge="1">
                  <a:txBody>
                    <a:bodyPr/>
                    <a:lstStyle/>
                    <a:p>
                      <a:pPr algn="l" rtl="0" fontAlgn="ctr"/>
                      <a:endParaRPr lang="en" sz="600" b="1" i="0" u="none" strike="noStrike" dirty="0">
                        <a:solidFill>
                          <a:srgbClr val="000000"/>
                        </a:solidFill>
                        <a:effectLst/>
                        <a:latin typeface="Meiryo" panose="020B0604030504040204" pitchFamily="34" charset="-128"/>
                        <a:ea typeface="Meiryo" panose="020B0604030504040204" pitchFamily="34" charset="-128"/>
                      </a:endParaRPr>
                    </a:p>
                  </a:txBody>
                  <a:tcPr marL="7601" marR="7601" marT="7601" marB="0" anchor="ctr">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lnL w="6350" cap="flat" cmpd="sng" algn="ctr">
                      <a:solidFill>
                        <a:srgbClr val="7F7F7F"/>
                      </a:solidFill>
                      <a:prstDash val="solid"/>
                      <a:round/>
                      <a:headEnd type="none" w="med" len="med"/>
                      <a:tailEnd type="none" w="med" len="med"/>
                    </a:lnL>
                    <a:lnT w="6350" cap="flat" cmpd="sng" algn="ctr">
                      <a:solidFill>
                        <a:srgbClr val="7F7F7F"/>
                      </a:solidFill>
                      <a:prstDash val="solid"/>
                      <a:round/>
                      <a:headEnd type="none" w="med" len="med"/>
                      <a:tailEnd type="none" w="med" len="med"/>
                    </a:lnT>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 年代指定</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242,000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151,000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168,000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100,000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extLst>
                  <a:ext uri="{0D108BD9-81ED-4DB2-BD59-A6C34878D82A}">
                    <a16:rowId xmlns:a16="http://schemas.microsoft.com/office/drawing/2014/main" val="2103013070"/>
                  </a:ext>
                </a:extLst>
              </a:tr>
              <a:tr h="324000">
                <a:tc vMerge="1">
                  <a:txBody>
                    <a:bodyPr/>
                    <a:lstStyle/>
                    <a:p>
                      <a:endParaRPr kumimoji="1" lang="ja-JP" altLang="en-US"/>
                    </a:p>
                  </a:txBody>
                  <a:tcPr/>
                </a:tc>
                <a:tc vMerge="1">
                  <a:txBody>
                    <a:bodyPr/>
                    <a:lstStyle/>
                    <a:p>
                      <a:pPr algn="l" rtl="0" fontAlgn="ctr"/>
                      <a:endParaRPr lang="ja-JP" altLang="en-US" sz="6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性別 ＋ 年代 </a:t>
                      </a:r>
                      <a:r>
                        <a:rPr lang="en-US" altLang="ja-JP" sz="800" b="1" i="0" u="none" strike="noStrike" dirty="0">
                          <a:solidFill>
                            <a:srgbClr val="000000"/>
                          </a:solidFill>
                          <a:effectLst/>
                          <a:latin typeface="Meiryo" panose="020B0604030504040204" pitchFamily="34" charset="-128"/>
                          <a:ea typeface="Meiryo" panose="020B0604030504040204" pitchFamily="34" charset="-128"/>
                        </a:rPr>
                        <a:t>+ </a:t>
                      </a:r>
                      <a:r>
                        <a:rPr lang="ja-JP" altLang="en-US" sz="800" b="1" i="0" u="none" strike="noStrike">
                          <a:solidFill>
                            <a:srgbClr val="000000"/>
                          </a:solidFill>
                          <a:effectLst/>
                          <a:latin typeface="Meiryo" panose="020B0604030504040204" pitchFamily="34" charset="-128"/>
                          <a:ea typeface="Meiryo" panose="020B0604030504040204" pitchFamily="34" charset="-128"/>
                        </a:rPr>
                        <a:t>属性指定</a:t>
                      </a:r>
                    </a:p>
                  </a:txBody>
                  <a:tcPr marL="68412" marR="7601" marT="7601" marB="0" anchor="ctr">
                    <a:lnL w="12700" cap="flat" cmpd="sng" algn="ctr">
                      <a:solidFill>
                        <a:schemeClr val="bg2">
                          <a:lumMod val="75000"/>
                        </a:schemeClr>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a:solidFill>
                            <a:srgbClr val="000000"/>
                          </a:solidFill>
                          <a:effectLst/>
                          <a:latin typeface="Meiryo" panose="020B0604030504040204" pitchFamily="34" charset="-128"/>
                          <a:ea typeface="Meiryo" panose="020B0604030504040204" pitchFamily="34" charset="-128"/>
                        </a:rPr>
                        <a:t>227,000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142,000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157,000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93,000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411135631"/>
                  </a:ext>
                </a:extLst>
              </a:tr>
              <a:tr h="324000">
                <a:tc vMerge="1">
                  <a:txBody>
                    <a:bodyPr/>
                    <a:lstStyle/>
                    <a:p>
                      <a:endParaRPr kumimoji="1" lang="ja-JP" altLang="en-US"/>
                    </a:p>
                  </a:txBody>
                  <a:tcPr/>
                </a:tc>
                <a:tc vMerge="1">
                  <a:txBody>
                    <a:bodyPr/>
                    <a:lstStyle/>
                    <a:p>
                      <a:pPr algn="l" rtl="0" fontAlgn="ctr"/>
                      <a:endParaRPr lang="ja-JP" altLang="en-US" sz="7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ctr"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市区郡</a:t>
                      </a:r>
                      <a:br>
                        <a:rPr lang="ja-JP" altLang="en-US" sz="800" b="1" i="0" u="none" strike="noStrike">
                          <a:solidFill>
                            <a:srgbClr val="000000"/>
                          </a:solidFill>
                          <a:effectLst/>
                          <a:latin typeface="Meiryo" panose="020B0604030504040204" pitchFamily="34" charset="-128"/>
                          <a:ea typeface="Meiryo" panose="020B0604030504040204" pitchFamily="34" charset="-128"/>
                        </a:rPr>
                      </a:br>
                      <a:r>
                        <a:rPr lang="ja-JP" altLang="en-US" sz="700" b="0" i="0" u="none" strike="noStrike">
                          <a:solidFill>
                            <a:srgbClr val="000000"/>
                          </a:solidFill>
                          <a:effectLst/>
                          <a:latin typeface="Meiryo" panose="020B0604030504040204" pitchFamily="34" charset="-128"/>
                          <a:ea typeface="Meiryo" panose="020B0604030504040204" pitchFamily="34" charset="-128"/>
                        </a:rPr>
                        <a:t>（複数指定可）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7601"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l" rtl="0" fontAlgn="ctr"/>
                      <a:r>
                        <a:rPr lang="ja-JP" altLang="en-US" sz="800" b="1" i="0" u="none" strike="noStrike">
                          <a:solidFill>
                            <a:srgbClr val="000000"/>
                          </a:solidFill>
                          <a:effectLst/>
                          <a:latin typeface="Meiryo" panose="020B0604030504040204" pitchFamily="34" charset="-128"/>
                          <a:ea typeface="Meiryo" panose="020B0604030504040204" pitchFamily="34" charset="-128"/>
                        </a:rPr>
                        <a:t>ターゲット指定なし　</a:t>
                      </a:r>
                      <a:endParaRPr lang="en-US" altLang="ja-JP" sz="800" b="1" i="0" u="none" strike="noStrike" dirty="0">
                        <a:solidFill>
                          <a:srgbClr val="000000"/>
                        </a:solidFill>
                        <a:effectLst/>
                        <a:latin typeface="Meiryo" panose="020B0604030504040204" pitchFamily="34" charset="-128"/>
                        <a:ea typeface="Meiryo" panose="020B0604030504040204" pitchFamily="34" charset="-128"/>
                      </a:endParaRPr>
                    </a:p>
                    <a:p>
                      <a:pPr algn="l" rtl="0" fontAlgn="ctr"/>
                      <a:r>
                        <a:rPr lang="en-US" altLang="ja-JP" sz="700" b="0" i="0" u="none" strike="noStrike" dirty="0">
                          <a:solidFill>
                            <a:srgbClr val="000000"/>
                          </a:solidFill>
                          <a:effectLst/>
                          <a:latin typeface="Meiryo" panose="020B0604030504040204" pitchFamily="34" charset="-128"/>
                          <a:ea typeface="Meiryo" panose="020B0604030504040204" pitchFamily="34" charset="-128"/>
                        </a:rPr>
                        <a:t>※</a:t>
                      </a:r>
                      <a:r>
                        <a:rPr lang="ja-JP" altLang="en-US" sz="700" b="0" i="0" u="none" strike="noStrike">
                          <a:solidFill>
                            <a:srgbClr val="000000"/>
                          </a:solidFill>
                          <a:effectLst/>
                          <a:latin typeface="Meiryo" panose="020B0604030504040204" pitchFamily="34" charset="-128"/>
                          <a:ea typeface="Meiryo" panose="020B0604030504040204" pitchFamily="34" charset="-128"/>
                        </a:rPr>
                        <a:t>詳細セグメント指定不可</a:t>
                      </a:r>
                      <a:endParaRPr lang="ja-JP" altLang="en-US" sz="800" b="1" i="0" u="none" strike="noStrike">
                        <a:solidFill>
                          <a:srgbClr val="000000"/>
                        </a:solidFill>
                        <a:effectLst/>
                        <a:latin typeface="Meiryo" panose="020B0604030504040204" pitchFamily="34" charset="-128"/>
                        <a:ea typeface="Meiryo" panose="020B0604030504040204" pitchFamily="34" charset="-128"/>
                      </a:endParaRPr>
                    </a:p>
                  </a:txBody>
                  <a:tcPr marL="68412" marR="7601"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320,000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222,000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algn="r" rtl="0" fontAlgn="ctr"/>
                      <a:r>
                        <a:rPr lang="en-US" altLang="ja-JP" sz="1000" b="1" i="0" u="none" strike="noStrike" dirty="0">
                          <a:solidFill>
                            <a:srgbClr val="000000"/>
                          </a:solidFill>
                          <a:effectLst/>
                          <a:latin typeface="Meiryo" panose="020B0604030504040204" pitchFamily="34" charset="-128"/>
                          <a:ea typeface="Meiryo" panose="020B0604030504040204" pitchFamily="34" charset="-128"/>
                        </a:rPr>
                        <a:t>120,000</a:t>
                      </a:r>
                    </a:p>
                  </a:txBody>
                  <a:tcPr marL="7601" marR="36000" marT="7601"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a:solidFill>
                            <a:srgbClr val="000000"/>
                          </a:solidFill>
                          <a:effectLst/>
                          <a:latin typeface="Meiryo" panose="020B0604030504040204" pitchFamily="34" charset="-128"/>
                          <a:ea typeface="Meiryo" panose="020B0604030504040204" pitchFamily="34" charset="-128"/>
                        </a:rPr>
                        <a:t>約</a:t>
                      </a:r>
                      <a:r>
                        <a:rPr lang="en-US" altLang="ja-JP" sz="1000" b="1" i="0" u="none" strike="noStrike" dirty="0">
                          <a:solidFill>
                            <a:srgbClr val="000000"/>
                          </a:solidFill>
                          <a:effectLst/>
                          <a:latin typeface="Meiryo" panose="020B0604030504040204" pitchFamily="34" charset="-128"/>
                          <a:ea typeface="Meiryo" panose="020B0604030504040204" pitchFamily="34" charset="-128"/>
                        </a:rPr>
                        <a:t>200,000</a:t>
                      </a:r>
                    </a:p>
                  </a:txBody>
                  <a:tcPr marL="5315" marR="36000" marT="5315" marB="0" anchor="ct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E4E1F8"/>
                    </a:solidFill>
                  </a:tcPr>
                </a:tc>
                <a:extLst>
                  <a:ext uri="{0D108BD9-81ED-4DB2-BD59-A6C34878D82A}">
                    <a16:rowId xmlns:a16="http://schemas.microsoft.com/office/drawing/2014/main" val="3592628481"/>
                  </a:ext>
                </a:extLst>
              </a:tr>
            </a:tbl>
          </a:graphicData>
        </a:graphic>
      </p:graphicFrame>
    </p:spTree>
    <p:extLst>
      <p:ext uri="{BB962C8B-B14F-4D97-AF65-F5344CB8AC3E}">
        <p14:creationId xmlns:p14="http://schemas.microsoft.com/office/powerpoint/2010/main" val="339206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平行四辺形 54">
            <a:extLst>
              <a:ext uri="{FF2B5EF4-FFF2-40B4-BE49-F238E27FC236}">
                <a16:creationId xmlns:a16="http://schemas.microsoft.com/office/drawing/2014/main" id="{D167DDC3-AF68-2848-BA95-48C9D532495C}"/>
              </a:ext>
            </a:extLst>
          </p:cNvPr>
          <p:cNvSpPr/>
          <p:nvPr/>
        </p:nvSpPr>
        <p:spPr>
          <a:xfrm>
            <a:off x="173905" y="204035"/>
            <a:ext cx="7336859" cy="464038"/>
          </a:xfrm>
          <a:prstGeom prst="parallelogram">
            <a:avLst/>
          </a:prstGeom>
          <a:solidFill>
            <a:srgbClr val="A15993"/>
          </a:solidFill>
          <a:ln w="76200" cap="rnd">
            <a:solidFill>
              <a:srgbClr val="A1599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03A7B72-1BB9-4AB2-BC2A-5D38EFDD7AB0}"/>
              </a:ext>
            </a:extLst>
          </p:cNvPr>
          <p:cNvSpPr/>
          <p:nvPr/>
        </p:nvSpPr>
        <p:spPr>
          <a:xfrm>
            <a:off x="39549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8" name="角丸四角形 162">
            <a:extLst>
              <a:ext uri="{FF2B5EF4-FFF2-40B4-BE49-F238E27FC236}">
                <a16:creationId xmlns:a16="http://schemas.microsoft.com/office/drawing/2014/main" id="{69B21F61-887B-46F0-A689-8222971421F7}"/>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84BB296-0A34-4BD2-8E81-16A3195A9D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54" name="テキスト ボックス 53">
            <a:extLst>
              <a:ext uri="{FF2B5EF4-FFF2-40B4-BE49-F238E27FC236}">
                <a16:creationId xmlns:a16="http://schemas.microsoft.com/office/drawing/2014/main" id="{453E6219-3AB9-E347-809F-BDEAD651B070}"/>
              </a:ext>
            </a:extLst>
          </p:cNvPr>
          <p:cNvSpPr txBox="1"/>
          <p:nvPr/>
        </p:nvSpPr>
        <p:spPr>
          <a:xfrm>
            <a:off x="475395" y="208704"/>
            <a:ext cx="4249005" cy="469359"/>
          </a:xfrm>
          <a:prstGeom prst="rect">
            <a:avLst/>
          </a:prstGeom>
          <a:noFill/>
        </p:spPr>
        <p:txBody>
          <a:bodyPr wrap="square" rtlCol="0">
            <a:spAutoFit/>
          </a:bodyPr>
          <a:lstStyle/>
          <a:p>
            <a:pPr>
              <a:lnSpc>
                <a:spcPct val="130000"/>
              </a:lnSpc>
            </a:pPr>
            <a:r>
              <a:rPr lang="ja-JP" altLang="en-US" sz="2000" b="1" dirty="0">
                <a:solidFill>
                  <a:schemeClr val="bg1"/>
                </a:solidFill>
                <a:latin typeface="Meiryo" panose="020B0604030504040204" pitchFamily="34" charset="-128"/>
                <a:ea typeface="Meiryo" panose="020B0604030504040204" pitchFamily="34" charset="-128"/>
              </a:rPr>
              <a:t>各メディアに関するご留意事項</a:t>
            </a:r>
            <a:endParaRPr kumimoji="1" lang="en-US" altLang="ja-JP" sz="2000" b="1" dirty="0">
              <a:solidFill>
                <a:schemeClr val="bg1"/>
              </a:solidFill>
              <a:latin typeface="Meiryo" panose="020B0604030504040204" pitchFamily="34" charset="-128"/>
              <a:ea typeface="Meiryo" panose="020B0604030504040204" pitchFamily="34" charset="-128"/>
            </a:endParaRPr>
          </a:p>
        </p:txBody>
      </p:sp>
      <p:sp>
        <p:nvSpPr>
          <p:cNvPr id="63" name="テキスト ボックス 62">
            <a:extLst>
              <a:ext uri="{FF2B5EF4-FFF2-40B4-BE49-F238E27FC236}">
                <a16:creationId xmlns:a16="http://schemas.microsoft.com/office/drawing/2014/main" id="{C398610B-586A-A14A-BC05-512D89449E2E}"/>
              </a:ext>
            </a:extLst>
          </p:cNvPr>
          <p:cNvSpPr txBox="1"/>
          <p:nvPr/>
        </p:nvSpPr>
        <p:spPr>
          <a:xfrm>
            <a:off x="543273" y="2530148"/>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 ソーシャル</a:t>
            </a:r>
            <a:r>
              <a:rPr kumimoji="1" lang="ja-JP" altLang="en-US" sz="1200" b="1" dirty="0">
                <a:latin typeface="Meiryo" panose="020B0604030504040204" pitchFamily="34" charset="-128"/>
                <a:ea typeface="Meiryo" panose="020B0604030504040204" pitchFamily="34" charset="-128"/>
              </a:rPr>
              <a:t>について</a:t>
            </a:r>
          </a:p>
        </p:txBody>
      </p:sp>
      <p:sp>
        <p:nvSpPr>
          <p:cNvPr id="64" name="テキスト ボックス 63">
            <a:extLst>
              <a:ext uri="{FF2B5EF4-FFF2-40B4-BE49-F238E27FC236}">
                <a16:creationId xmlns:a16="http://schemas.microsoft.com/office/drawing/2014/main" id="{A1D63E49-C121-1145-9E1A-CAAECB2FDD07}"/>
              </a:ext>
            </a:extLst>
          </p:cNvPr>
          <p:cNvSpPr txBox="1"/>
          <p:nvPr/>
        </p:nvSpPr>
        <p:spPr>
          <a:xfrm>
            <a:off x="627252" y="2713237"/>
            <a:ext cx="9100337" cy="4231928"/>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・ソーシャルメディアは、</a:t>
            </a:r>
            <a:r>
              <a:rPr lang="en-US" altLang="ja-JP" sz="800" dirty="0">
                <a:latin typeface="Meiryo" panose="020B0604030504040204" pitchFamily="34" charset="-128"/>
                <a:ea typeface="Meiryo" panose="020B0604030504040204" pitchFamily="34" charset="-128"/>
              </a:rPr>
              <a:t>YouTube</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Facebook</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Instagram</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X</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LINE</a:t>
            </a: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TikTok</a:t>
            </a:r>
            <a:r>
              <a:rPr lang="ja-JP" altLang="en-US" sz="800" dirty="0">
                <a:latin typeface="Meiryo" panose="020B0604030504040204" pitchFamily="34" charset="-128"/>
                <a:ea typeface="Meiryo" panose="020B0604030504040204" pitchFamily="34" charset="-128"/>
              </a:rPr>
              <a:t>のいずれかからご指定いただけます。（企業考査、業態考査、広告表現考査をクリアすることが前提です）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・出稿期間は</a:t>
            </a:r>
            <a:r>
              <a:rPr lang="en-US" altLang="ja-JP" sz="800" dirty="0">
                <a:latin typeface="Meiryo" panose="020B0604030504040204" pitchFamily="34" charset="-128"/>
                <a:ea typeface="Meiryo" panose="020B0604030504040204" pitchFamily="34" charset="-128"/>
              </a:rPr>
              <a:t>5</a:t>
            </a:r>
            <a:r>
              <a:rPr lang="ja-JP" altLang="en-US" sz="800" dirty="0">
                <a:latin typeface="Meiryo" panose="020B0604030504040204" pitchFamily="34" charset="-128"/>
                <a:ea typeface="Meiryo" panose="020B0604030504040204" pitchFamily="34" charset="-128"/>
              </a:rPr>
              <a:t>日～</a:t>
            </a:r>
            <a:r>
              <a:rPr lang="en-US" altLang="ja-JP" sz="800" dirty="0">
                <a:latin typeface="Meiryo" panose="020B0604030504040204" pitchFamily="34" charset="-128"/>
                <a:ea typeface="Meiryo" panose="020B0604030504040204" pitchFamily="34" charset="-128"/>
              </a:rPr>
              <a:t>1</a:t>
            </a:r>
            <a:r>
              <a:rPr lang="ja-JP" altLang="en-US" sz="800" dirty="0">
                <a:latin typeface="Meiryo" panose="020B0604030504040204" pitchFamily="34" charset="-128"/>
                <a:ea typeface="Meiryo" panose="020B0604030504040204" pitchFamily="34" charset="-128"/>
              </a:rPr>
              <a:t>ヶ月の間でご指定いただきます。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YouTube</a:t>
            </a:r>
            <a:r>
              <a:rPr lang="ja-JP" altLang="en-US" sz="800" dirty="0">
                <a:latin typeface="Meiryo" panose="020B0604030504040204" pitchFamily="34" charset="-128"/>
                <a:ea typeface="Meiryo" panose="020B0604030504040204" pitchFamily="34" charset="-128"/>
              </a:rPr>
              <a:t>の広告は</a:t>
            </a:r>
            <a:r>
              <a:rPr lang="en-US" altLang="ja-JP" sz="800" dirty="0">
                <a:latin typeface="Meiryo" panose="020B0604030504040204" pitchFamily="34" charset="-128"/>
                <a:ea typeface="Meiryo" panose="020B0604030504040204" pitchFamily="34" charset="-128"/>
              </a:rPr>
              <a:t>YouTube</a:t>
            </a:r>
            <a:r>
              <a:rPr lang="ja-JP" altLang="en-US" sz="800" dirty="0">
                <a:latin typeface="Meiryo" panose="020B0604030504040204" pitchFamily="34" charset="-128"/>
                <a:ea typeface="Meiryo" panose="020B0604030504040204" pitchFamily="34" charset="-128"/>
              </a:rPr>
              <a:t>動画再生ページ（トゥルービューインストリームの</a:t>
            </a:r>
            <a:r>
              <a:rPr lang="en-US" altLang="ja-JP" sz="800" dirty="0">
                <a:latin typeface="Meiryo" panose="020B0604030504040204" pitchFamily="34" charset="-128"/>
                <a:ea typeface="Meiryo" panose="020B0604030504040204" pitchFamily="34" charset="-128"/>
              </a:rPr>
              <a:t>5</a:t>
            </a:r>
            <a:r>
              <a:rPr lang="ja-JP" altLang="en-US" sz="800" dirty="0">
                <a:latin typeface="Meiryo" panose="020B0604030504040204" pitchFamily="34" charset="-128"/>
                <a:ea typeface="Meiryo" panose="020B0604030504040204" pitchFamily="34" charset="-128"/>
              </a:rPr>
              <a:t>秒スキップ型</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インフィード広告面</a:t>
            </a:r>
            <a:r>
              <a:rPr lang="en-US" altLang="ja-JP" sz="800" dirty="0">
                <a:latin typeface="Meiryo" panose="020B0604030504040204" pitchFamily="34" charset="-128"/>
                <a:ea typeface="Meiryo" panose="020B0604030504040204" pitchFamily="34" charset="-128"/>
              </a:rPr>
              <a:t>/</a:t>
            </a:r>
            <a:r>
              <a:rPr lang="ja-JP" altLang="en-US" sz="800" dirty="0">
                <a:latin typeface="Meiryo" panose="020B0604030504040204" pitchFamily="34" charset="-128"/>
                <a:ea typeface="Meiryo" panose="020B0604030504040204" pitchFamily="34" charset="-128"/>
              </a:rPr>
              <a:t>ショート動画広告面）にて掲載されます。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a:t>
            </a:r>
            <a:r>
              <a:rPr lang="en-US" altLang="ja-JP" sz="800" dirty="0">
                <a:latin typeface="Meiryo" panose="020B0604030504040204" pitchFamily="34" charset="-128"/>
                <a:ea typeface="Meiryo" panose="020B0604030504040204" pitchFamily="34" charset="-128"/>
              </a:rPr>
              <a:t>SNS5</a:t>
            </a:r>
            <a:r>
              <a:rPr lang="ja-JP" altLang="en-US" sz="800" dirty="0">
                <a:latin typeface="Meiryo" panose="020B0604030504040204" pitchFamily="34" charset="-128"/>
                <a:ea typeface="Meiryo" panose="020B0604030504040204" pitchFamily="34" charset="-128"/>
              </a:rPr>
              <a:t>媒体の広告は配信メイン画面（フィード面やタイムライン面）を中心に掲載されます。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＜各</a:t>
            </a:r>
            <a:r>
              <a:rPr lang="en-US" altLang="ja-JP" sz="800" dirty="0">
                <a:latin typeface="Meiryo" panose="020B0604030504040204" pitchFamily="34" charset="-128"/>
                <a:ea typeface="Meiryo" panose="020B0604030504040204" pitchFamily="34" charset="-128"/>
              </a:rPr>
              <a:t>SNS</a:t>
            </a:r>
            <a:r>
              <a:rPr lang="ja-JP" altLang="en-US" sz="800" dirty="0">
                <a:latin typeface="Meiryo" panose="020B0604030504040204" pitchFamily="34" charset="-128"/>
                <a:ea typeface="Meiryo" panose="020B0604030504040204" pitchFamily="34" charset="-128"/>
              </a:rPr>
              <a:t>ごとの掲載面は下記参照＞</a:t>
            </a:r>
            <a:endParaRPr lang="en-US" altLang="ja-JP" sz="800" dirty="0">
              <a:latin typeface="Meiryo" panose="020B0604030504040204" pitchFamily="34" charset="-128"/>
              <a:ea typeface="Meiryo" panose="020B0604030504040204" pitchFamily="34" charset="-128"/>
            </a:endParaRPr>
          </a:p>
          <a:p>
            <a:pPr lvl="0">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Facebook  </a:t>
            </a:r>
            <a:r>
              <a:rPr lang="ja-JP" altLang="en-US" sz="800" dirty="0">
                <a:latin typeface="Meiryo" panose="020B0604030504040204" pitchFamily="34" charset="-128"/>
                <a:ea typeface="Meiryo" panose="020B0604030504040204" pitchFamily="34" charset="-128"/>
              </a:rPr>
              <a:t>　タイムライン（フィード面）／ストーリーズ</a:t>
            </a:r>
          </a:p>
          <a:p>
            <a:pPr lvl="0">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Instagram</a:t>
            </a:r>
            <a:r>
              <a:rPr lang="ja-JP" altLang="en-US" sz="800" dirty="0">
                <a:latin typeface="Meiryo" panose="020B0604030504040204" pitchFamily="34" charset="-128"/>
                <a:ea typeface="Meiryo" panose="020B0604030504040204" pitchFamily="34" charset="-128"/>
              </a:rPr>
              <a:t>    タイムライン（フィード面）／ストーリーズ</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X        </a:t>
            </a:r>
            <a:r>
              <a:rPr lang="ja-JP" altLang="en-US" sz="800" dirty="0">
                <a:latin typeface="Meiryo" panose="020B0604030504040204" pitchFamily="34" charset="-128"/>
                <a:ea typeface="Meiryo" panose="020B0604030504040204" pitchFamily="34" charset="-128"/>
              </a:rPr>
              <a:t>         タイムライン（フィード面）</a:t>
            </a:r>
          </a:p>
          <a:p>
            <a:pPr lvl="0">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LINE      </a:t>
            </a: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  NEWS</a:t>
            </a:r>
            <a:r>
              <a:rPr lang="ja-JP" altLang="en-US" sz="800" dirty="0">
                <a:latin typeface="Meiryo" panose="020B0604030504040204" pitchFamily="34" charset="-128"/>
                <a:ea typeface="Meiryo" panose="020B0604030504040204" pitchFamily="34" charset="-128"/>
              </a:rPr>
              <a:t>・タイムライン・マンガ・</a:t>
            </a:r>
            <a:r>
              <a:rPr lang="en-US" altLang="ja-JP" sz="800" dirty="0">
                <a:latin typeface="Meiryo" panose="020B0604030504040204" pitchFamily="34" charset="-128"/>
                <a:ea typeface="Meiryo" panose="020B0604030504040204" pitchFamily="34" charset="-128"/>
              </a:rPr>
              <a:t>BLOG</a:t>
            </a:r>
            <a:r>
              <a:rPr lang="ja-JP" altLang="en-US" sz="800" dirty="0">
                <a:latin typeface="Meiryo" panose="020B0604030504040204" pitchFamily="34" charset="-128"/>
                <a:ea typeface="Meiryo" panose="020B0604030504040204" pitchFamily="34" charset="-128"/>
              </a:rPr>
              <a:t>・ポイント・スマートチャンネル・ショッピングなどの広告面でランダム掲載</a:t>
            </a:r>
            <a:endParaRPr lang="en-US" altLang="ja-JP" sz="800" dirty="0">
              <a:latin typeface="Meiryo" panose="020B0604030504040204" pitchFamily="34" charset="-128"/>
              <a:ea typeface="Meiryo" panose="020B0604030504040204" pitchFamily="34" charset="-128"/>
            </a:endParaRPr>
          </a:p>
          <a:p>
            <a:pPr lvl="0">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TikTok</a:t>
            </a:r>
            <a:r>
              <a:rPr lang="ja-JP" altLang="en-US" sz="800" dirty="0">
                <a:latin typeface="Meiryo" panose="020B0604030504040204" pitchFamily="34" charset="-128"/>
                <a:ea typeface="Meiryo" panose="020B0604030504040204" pitchFamily="34" charset="-128"/>
              </a:rPr>
              <a:t>　　　おすすめフィード</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・エリア、性別、興味関心のセグメントが可能です。（ただし、当事務局が指定する選択肢の範囲まで）</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またエリア・ターゲットなどの絞り込み条件によって、掲載想定回数が未達の可能性が高まります。掲載回数を増やすために幅のある条件設定を推奨しております。</a:t>
            </a:r>
          </a:p>
          <a:p>
            <a:pPr>
              <a:lnSpc>
                <a:spcPct val="150000"/>
              </a:lnSpc>
            </a:pPr>
            <a:r>
              <a:rPr lang="ja-JP" altLang="en-US" sz="800" dirty="0">
                <a:latin typeface="Meiryo" panose="020B0604030504040204" pitchFamily="34" charset="-128"/>
                <a:ea typeface="Meiryo" panose="020B0604030504040204" pitchFamily="34" charset="-128"/>
              </a:rPr>
              <a:t>・いずれのプランも</a:t>
            </a:r>
            <a:r>
              <a:rPr lang="en-US" altLang="ja-JP" sz="800" dirty="0">
                <a:latin typeface="Meiryo" panose="020B0604030504040204" pitchFamily="34" charset="-128"/>
                <a:ea typeface="Meiryo" panose="020B0604030504040204" pitchFamily="34" charset="-128"/>
              </a:rPr>
              <a:t>1</a:t>
            </a:r>
            <a:r>
              <a:rPr lang="ja-JP" altLang="en-US" sz="800" dirty="0">
                <a:latin typeface="Meiryo" panose="020B0604030504040204" pitchFamily="34" charset="-128"/>
                <a:ea typeface="Meiryo" panose="020B0604030504040204" pitchFamily="34" charset="-128"/>
              </a:rPr>
              <a:t>セット</a:t>
            </a:r>
            <a:r>
              <a:rPr lang="en-US" altLang="ja-JP" sz="800" dirty="0">
                <a:latin typeface="Meiryo" panose="020B0604030504040204" pitchFamily="34" charset="-128"/>
                <a:ea typeface="Meiryo" panose="020B0604030504040204" pitchFamily="34" charset="-128"/>
              </a:rPr>
              <a:t>200,000</a:t>
            </a:r>
            <a:r>
              <a:rPr lang="ja-JP" altLang="en-US" sz="800" dirty="0">
                <a:latin typeface="Meiryo" panose="020B0604030504040204" pitchFamily="34" charset="-128"/>
                <a:ea typeface="Meiryo" panose="020B0604030504040204" pitchFamily="34" charset="-128"/>
              </a:rPr>
              <a:t>回掲載を想定しておりますが、あくまで想定の数値となりますので、大幅に超えたり、未到達の場合がございます。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その際の追加請求やご返金は一切ございませんの予めご了承ください。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・エリアセグメントは</a:t>
            </a:r>
            <a:r>
              <a:rPr lang="en-US" altLang="ja-JP" sz="800" dirty="0">
                <a:latin typeface="Meiryo" panose="020B0604030504040204" pitchFamily="34" charset="-128"/>
                <a:ea typeface="Meiryo" panose="020B0604030504040204" pitchFamily="34" charset="-128"/>
              </a:rPr>
              <a:t>X</a:t>
            </a:r>
            <a:r>
              <a:rPr lang="ja-JP" altLang="en-US" sz="800" dirty="0">
                <a:latin typeface="Meiryo" panose="020B0604030504040204" pitchFamily="34" charset="-128"/>
                <a:ea typeface="Meiryo" panose="020B0604030504040204" pitchFamily="34" charset="-128"/>
              </a:rPr>
              <a:t>と</a:t>
            </a:r>
            <a:r>
              <a:rPr lang="en-US" altLang="ja-JP" sz="800" dirty="0">
                <a:latin typeface="Meiryo" panose="020B0604030504040204" pitchFamily="34" charset="-128"/>
                <a:ea typeface="Meiryo" panose="020B0604030504040204" pitchFamily="34" charset="-128"/>
              </a:rPr>
              <a:t>TikTok</a:t>
            </a:r>
            <a:r>
              <a:rPr lang="ja-JP" altLang="en-US" sz="800" dirty="0">
                <a:latin typeface="Meiryo" panose="020B0604030504040204" pitchFamily="34" charset="-128"/>
                <a:ea typeface="Meiryo" panose="020B0604030504040204" pitchFamily="34" charset="-128"/>
              </a:rPr>
              <a:t>は都道府県単位での指定。その他は原則都道府県、市区郡でご指定いただけますが対応していないエリアもございます。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7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a:t>
            </a:r>
            <a:r>
              <a:rPr lang="ja-JP" altLang="en-US" sz="700" dirty="0">
                <a:latin typeface="Meiryo" panose="020B0604030504040204" pitchFamily="34" charset="-128"/>
                <a:ea typeface="Meiryo" panose="020B0604030504040204" pitchFamily="34" charset="-128"/>
              </a:rPr>
              <a:t>エリア判別方法（</a:t>
            </a:r>
            <a:r>
              <a:rPr lang="en-US" altLang="ja-JP" sz="700" dirty="0">
                <a:latin typeface="Meiryo" panose="020B0604030504040204" pitchFamily="34" charset="-128"/>
                <a:ea typeface="Meiryo" panose="020B0604030504040204" pitchFamily="34" charset="-128"/>
              </a:rPr>
              <a:t> YouTube</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IP</a:t>
            </a:r>
            <a:r>
              <a:rPr lang="ja-JP" altLang="en-US" sz="700" dirty="0">
                <a:latin typeface="Meiryo" panose="020B0604030504040204" pitchFamily="34" charset="-128"/>
                <a:ea typeface="Meiryo" panose="020B0604030504040204" pitchFamily="34" charset="-128"/>
              </a:rPr>
              <a:t>アドレス、</a:t>
            </a:r>
            <a:r>
              <a:rPr lang="en-US" altLang="ja-JP" sz="700" dirty="0">
                <a:latin typeface="Meiryo" panose="020B0604030504040204" pitchFamily="34" charset="-128"/>
                <a:ea typeface="Meiryo" panose="020B0604030504040204" pitchFamily="34" charset="-128"/>
              </a:rPr>
              <a:t>GPS</a:t>
            </a:r>
            <a:r>
              <a:rPr lang="ja-JP" altLang="en-US" sz="700" dirty="0">
                <a:latin typeface="Meiryo" panose="020B0604030504040204" pitchFamily="34" charset="-128"/>
                <a:ea typeface="Meiryo" panose="020B0604030504040204" pitchFamily="34" charset="-128"/>
              </a:rPr>
              <a:t>、</a:t>
            </a:r>
            <a:r>
              <a:rPr lang="en-US" altLang="ja-JP" sz="700" dirty="0" err="1">
                <a:latin typeface="Meiryo" panose="020B0604030504040204" pitchFamily="34" charset="-128"/>
                <a:ea typeface="Meiryo" panose="020B0604030504040204" pitchFamily="34" charset="-128"/>
              </a:rPr>
              <a:t>WiFi</a:t>
            </a:r>
            <a:r>
              <a:rPr lang="ja-JP" altLang="en-US" sz="700" dirty="0">
                <a:latin typeface="Meiryo" panose="020B0604030504040204" pitchFamily="34" charset="-128"/>
                <a:ea typeface="Meiryo" panose="020B0604030504040204" pitchFamily="34" charset="-128"/>
              </a:rPr>
              <a:t>などから総合判断。</a:t>
            </a:r>
            <a:r>
              <a:rPr lang="en-US" altLang="ja-JP" sz="700" dirty="0">
                <a:latin typeface="Meiryo" panose="020B0604030504040204" pitchFamily="34" charset="-128"/>
                <a:ea typeface="Meiryo" panose="020B0604030504040204" pitchFamily="34" charset="-128"/>
              </a:rPr>
              <a:t> Facebook</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Instagram</a:t>
            </a:r>
            <a:r>
              <a:rPr lang="ja-JP" altLang="en-US" sz="700" dirty="0">
                <a:latin typeface="Meiryo" panose="020B0604030504040204" pitchFamily="34" charset="-128"/>
                <a:ea typeface="Meiryo" panose="020B0604030504040204" pitchFamily="34" charset="-128"/>
              </a:rPr>
              <a:t>：登録情報。</a:t>
            </a:r>
            <a:r>
              <a:rPr lang="en-US" altLang="ja-JP" sz="700" dirty="0">
                <a:latin typeface="Meiryo" panose="020B0604030504040204" pitchFamily="34" charset="-128"/>
                <a:ea typeface="Meiryo" panose="020B0604030504040204" pitchFamily="34" charset="-128"/>
              </a:rPr>
              <a:t>LINE</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IP</a:t>
            </a:r>
            <a:r>
              <a:rPr lang="ja-JP" altLang="en-US" sz="700" dirty="0">
                <a:latin typeface="Meiryo" panose="020B0604030504040204" pitchFamily="34" charset="-128"/>
                <a:ea typeface="Meiryo" panose="020B0604030504040204" pitchFamily="34" charset="-128"/>
              </a:rPr>
              <a:t>アドレス＆基地局。</a:t>
            </a:r>
            <a:endParaRPr lang="en-US" altLang="ja-JP" sz="700" dirty="0">
              <a:latin typeface="Meiryo" panose="020B0604030504040204" pitchFamily="34" charset="-128"/>
              <a:ea typeface="Meiryo" panose="020B0604030504040204" pitchFamily="34" charset="-128"/>
            </a:endParaRPr>
          </a:p>
          <a:p>
            <a:pPr>
              <a:lnSpc>
                <a:spcPct val="150000"/>
              </a:lnSpc>
            </a:pPr>
            <a:r>
              <a:rPr lang="ja-JP" altLang="en-US" sz="7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  </a:t>
            </a:r>
            <a:r>
              <a:rPr lang="ja-JP" altLang="en-US" sz="7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 X</a:t>
            </a:r>
            <a:r>
              <a:rPr lang="ja-JP" altLang="en-US" sz="700" dirty="0">
                <a:latin typeface="Meiryo" panose="020B0604030504040204" pitchFamily="34" charset="-128"/>
                <a:ea typeface="Meiryo" panose="020B0604030504040204" pitchFamily="34" charset="-128"/>
              </a:rPr>
              <a:t>：</a:t>
            </a:r>
            <a:r>
              <a:rPr lang="en-US" altLang="ja-JP" sz="700" dirty="0">
                <a:latin typeface="Meiryo" panose="020B0604030504040204" pitchFamily="34" charset="-128"/>
                <a:ea typeface="Meiryo" panose="020B0604030504040204" pitchFamily="34" charset="-128"/>
              </a:rPr>
              <a:t>IP</a:t>
            </a:r>
            <a:r>
              <a:rPr lang="ja-JP" altLang="en-US" sz="700" dirty="0">
                <a:latin typeface="Meiryo" panose="020B0604030504040204" pitchFamily="34" charset="-128"/>
                <a:ea typeface="Meiryo" panose="020B0604030504040204" pitchFamily="34" charset="-128"/>
              </a:rPr>
              <a:t>アドレス、</a:t>
            </a:r>
            <a:r>
              <a:rPr lang="en-US" altLang="ja-JP" sz="700" dirty="0">
                <a:latin typeface="Meiryo" panose="020B0604030504040204" pitchFamily="34" charset="-128"/>
                <a:ea typeface="Meiryo" panose="020B0604030504040204" pitchFamily="34" charset="-128"/>
              </a:rPr>
              <a:t>GPS</a:t>
            </a:r>
            <a:r>
              <a:rPr lang="ja-JP" altLang="en-US" sz="700" dirty="0">
                <a:latin typeface="Meiryo" panose="020B0604030504040204" pitchFamily="34" charset="-128"/>
                <a:ea typeface="Meiryo" panose="020B0604030504040204" pitchFamily="34" charset="-128"/>
              </a:rPr>
              <a:t>、</a:t>
            </a:r>
            <a:r>
              <a:rPr lang="en-US" altLang="ja-JP" sz="700" dirty="0" err="1">
                <a:latin typeface="Meiryo" panose="020B0604030504040204" pitchFamily="34" charset="-128"/>
                <a:ea typeface="Meiryo" panose="020B0604030504040204" pitchFamily="34" charset="-128"/>
              </a:rPr>
              <a:t>WiFi</a:t>
            </a:r>
            <a:r>
              <a:rPr lang="ja-JP" altLang="en-US" sz="700" dirty="0">
                <a:latin typeface="Meiryo" panose="020B0604030504040204" pitchFamily="34" charset="-128"/>
                <a:ea typeface="Meiryo" panose="020B0604030504040204" pitchFamily="34" charset="-128"/>
              </a:rPr>
              <a:t>、ユーザーがポスト時に位置情報を含めた時などのリアルタイムシグナルなどから総合判断。</a:t>
            </a:r>
            <a:endParaRPr lang="en-US" altLang="ja-JP" sz="700" dirty="0">
              <a:latin typeface="Meiryo" panose="020B0604030504040204" pitchFamily="34" charset="-128"/>
              <a:ea typeface="Meiryo" panose="020B0604030504040204" pitchFamily="34" charset="-128"/>
            </a:endParaRPr>
          </a:p>
          <a:p>
            <a:pPr>
              <a:lnSpc>
                <a:spcPct val="150000"/>
              </a:lnSpc>
            </a:pPr>
            <a:r>
              <a:rPr lang="ja-JP" altLang="en-US" sz="700" dirty="0">
                <a:latin typeface="Meiryo" panose="020B0604030504040204" pitchFamily="34" charset="-128"/>
                <a:ea typeface="Meiryo" panose="020B0604030504040204" pitchFamily="34" charset="-128"/>
              </a:rPr>
              <a:t>　　　　　　　　　　　　</a:t>
            </a:r>
            <a:r>
              <a:rPr lang="en-US" altLang="ja-JP" sz="700" dirty="0">
                <a:latin typeface="Meiryo" panose="020B0604030504040204" pitchFamily="34" charset="-128"/>
                <a:ea typeface="Meiryo" panose="020B0604030504040204" pitchFamily="34" charset="-128"/>
              </a:rPr>
              <a:t> TikTok</a:t>
            </a:r>
            <a:r>
              <a:rPr lang="ja-JP" altLang="en-US" sz="700" dirty="0">
                <a:latin typeface="Meiryo" panose="020B0604030504040204" pitchFamily="34" charset="-128"/>
                <a:ea typeface="Meiryo" panose="020B0604030504040204" pitchFamily="34" charset="-128"/>
              </a:rPr>
              <a:t>：</a:t>
            </a:r>
            <a:r>
              <a:rPr lang="en" altLang="ja-JP" sz="700" dirty="0">
                <a:latin typeface="Meiryo" panose="020B0604030504040204" pitchFamily="34" charset="-128"/>
                <a:ea typeface="Meiryo" panose="020B0604030504040204" pitchFamily="34" charset="-128"/>
              </a:rPr>
              <a:t>SIM</a:t>
            </a:r>
            <a:r>
              <a:rPr lang="ja-JP" altLang="en-US" sz="700" dirty="0">
                <a:latin typeface="Meiryo" panose="020B0604030504040204" pitchFamily="34" charset="-128"/>
                <a:ea typeface="Meiryo" panose="020B0604030504040204" pitchFamily="34" charset="-128"/>
              </a:rPr>
              <a:t>カードの地域、</a:t>
            </a:r>
            <a:r>
              <a:rPr lang="en" altLang="ja-JP" sz="700" dirty="0">
                <a:latin typeface="Meiryo" panose="020B0604030504040204" pitchFamily="34" charset="-128"/>
                <a:ea typeface="Meiryo" panose="020B0604030504040204" pitchFamily="34" charset="-128"/>
              </a:rPr>
              <a:t>IP</a:t>
            </a:r>
            <a:r>
              <a:rPr lang="ja-JP" altLang="en-US" sz="700" dirty="0">
                <a:latin typeface="Meiryo" panose="020B0604030504040204" pitchFamily="34" charset="-128"/>
                <a:ea typeface="Meiryo" panose="020B0604030504040204" pitchFamily="34" charset="-128"/>
              </a:rPr>
              <a:t>アドレス、デバイスのシステム設定などに基づいて、他のおおよその位置情報を推測します。）</a:t>
            </a:r>
            <a:endParaRPr lang="en-US" altLang="ja-JP" sz="7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・掲載開始時刻は指定できません。</a:t>
            </a:r>
          </a:p>
          <a:p>
            <a:pPr>
              <a:lnSpc>
                <a:spcPct val="150000"/>
              </a:lnSpc>
            </a:pPr>
            <a:r>
              <a:rPr lang="ja-JP" altLang="en-US" sz="800" dirty="0">
                <a:latin typeface="Meiryo" panose="020B0604030504040204" pitchFamily="34" charset="-128"/>
                <a:ea typeface="Meiryo" panose="020B0604030504040204" pitchFamily="34" charset="-128"/>
              </a:rPr>
              <a:t>・ソーシャル広告の最終審査は掲載期間中に行われます。そのため、審査結果により掲載期間中に出稿停止となる可能性がございます。あらかじめご了承ください。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・媒体審査の状況により、掲載開始日が遅れる可能性がございます。あらかじめご了承ください。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・各媒体の出稿には、広告主様のアカウントが必要です。ご準備をお願いいたします。（</a:t>
            </a:r>
            <a:r>
              <a:rPr lang="en-US" altLang="ja-JP" sz="800" dirty="0">
                <a:latin typeface="Meiryo" panose="020B0604030504040204" pitchFamily="34" charset="-128"/>
                <a:ea typeface="Meiryo" panose="020B0604030504040204" pitchFamily="34" charset="-128"/>
              </a:rPr>
              <a:t>TikTok</a:t>
            </a:r>
            <a:r>
              <a:rPr lang="ja-JP" altLang="en-US" sz="800" dirty="0">
                <a:latin typeface="Meiryo" panose="020B0604030504040204" pitchFamily="34" charset="-128"/>
                <a:ea typeface="Meiryo" panose="020B0604030504040204" pitchFamily="34" charset="-128"/>
              </a:rPr>
              <a:t>広告では配信仕様によって広告主アカウントが必要ない場合もございます。）</a:t>
            </a:r>
            <a:endParaRPr lang="en-US" altLang="ja-JP" sz="800" dirty="0">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B30DFDEF-EF0B-C268-0F6C-9068EA6F4C8E}"/>
              </a:ext>
            </a:extLst>
          </p:cNvPr>
          <p:cNvSpPr txBox="1"/>
          <p:nvPr/>
        </p:nvSpPr>
        <p:spPr>
          <a:xfrm>
            <a:off x="543273" y="799145"/>
            <a:ext cx="1789382" cy="276999"/>
          </a:xfrm>
          <a:prstGeom prst="rect">
            <a:avLst/>
          </a:prstGeom>
          <a:noFill/>
        </p:spPr>
        <p:txBody>
          <a:bodyPr wrap="square" rtlCol="0">
            <a:spAutoFit/>
          </a:bodyPr>
          <a:lstStyle/>
          <a:p>
            <a:r>
              <a:rPr lang="ja-JP" altLang="en-US" sz="1200" b="1" dirty="0">
                <a:latin typeface="Meiryo" panose="020B0604030504040204" pitchFamily="34" charset="-128"/>
                <a:ea typeface="Meiryo" panose="020B0604030504040204" pitchFamily="34" charset="-128"/>
              </a:rPr>
              <a:t>■ ヤフー</a:t>
            </a:r>
            <a:r>
              <a:rPr kumimoji="1" lang="ja-JP" altLang="en-US" sz="1200" b="1" dirty="0">
                <a:latin typeface="Meiryo" panose="020B0604030504040204" pitchFamily="34" charset="-128"/>
                <a:ea typeface="Meiryo" panose="020B0604030504040204" pitchFamily="34" charset="-128"/>
              </a:rPr>
              <a:t>について</a:t>
            </a:r>
          </a:p>
        </p:txBody>
      </p:sp>
      <p:sp>
        <p:nvSpPr>
          <p:cNvPr id="3" name="テキスト ボックス 2">
            <a:extLst>
              <a:ext uri="{FF2B5EF4-FFF2-40B4-BE49-F238E27FC236}">
                <a16:creationId xmlns:a16="http://schemas.microsoft.com/office/drawing/2014/main" id="{AEE2492C-46F0-06A2-06A2-FCCE56F34C8C}"/>
              </a:ext>
            </a:extLst>
          </p:cNvPr>
          <p:cNvSpPr txBox="1"/>
          <p:nvPr/>
        </p:nvSpPr>
        <p:spPr>
          <a:xfrm>
            <a:off x="631050" y="985839"/>
            <a:ext cx="8550271" cy="1369606"/>
          </a:xfrm>
          <a:prstGeom prst="rect">
            <a:avLst/>
          </a:prstGeom>
          <a:noFill/>
        </p:spPr>
        <p:txBody>
          <a:bodyPr wrap="square" rtlCol="0">
            <a:spAutoFit/>
          </a:bodyPr>
          <a:lstStyle/>
          <a:p>
            <a:pPr>
              <a:lnSpc>
                <a:spcPct val="150000"/>
              </a:lnSpc>
            </a:pPr>
            <a:r>
              <a:rPr lang="ja-JP" altLang="en-US" sz="800" dirty="0">
                <a:latin typeface="Meiryo" panose="020B0604030504040204" pitchFamily="34" charset="-128"/>
                <a:ea typeface="Meiryo" panose="020B0604030504040204" pitchFamily="34" charset="-128"/>
              </a:rPr>
              <a:t>・ヤフートップページ広告の掲載デバイスは「</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＋スマホ併用」のいずれかからご指定いただけます。</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・ヤフーリッチフォーマット</a:t>
            </a:r>
            <a:r>
              <a:rPr lang="en-US" altLang="ja-JP" sz="800" dirty="0">
                <a:latin typeface="Meiryo" panose="020B0604030504040204" pitchFamily="34" charset="-128"/>
                <a:ea typeface="Meiryo" panose="020B0604030504040204" pitchFamily="34" charset="-128"/>
              </a:rPr>
              <a:t>MD</a:t>
            </a:r>
            <a:r>
              <a:rPr lang="ja-JP" altLang="en-US" sz="800" dirty="0">
                <a:latin typeface="Meiryo" panose="020B0604030504040204" pitchFamily="34" charset="-128"/>
                <a:ea typeface="Meiryo" panose="020B0604030504040204" pitchFamily="34" charset="-128"/>
              </a:rPr>
              <a:t>メニューは 「</a:t>
            </a:r>
            <a:r>
              <a:rPr lang="en-US" altLang="ja-JP" sz="800" dirty="0">
                <a:latin typeface="Meiryo" panose="020B0604030504040204" pitchFamily="34" charset="-128"/>
                <a:ea typeface="Meiryo" panose="020B0604030504040204" pitchFamily="34" charset="-128"/>
              </a:rPr>
              <a:t>PC</a:t>
            </a:r>
            <a:r>
              <a:rPr lang="ja-JP" altLang="en-US" sz="800" dirty="0">
                <a:latin typeface="Meiryo" panose="020B0604030504040204" pitchFamily="34" charset="-128"/>
                <a:ea typeface="Meiryo" panose="020B0604030504040204" pitchFamily="34" charset="-128"/>
              </a:rPr>
              <a:t>＋スマホ併用」掲載に限定されます。平均的な掲載デバイス割合は</a:t>
            </a:r>
            <a:r>
              <a:rPr lang="en-US" altLang="ja-JP" sz="800" dirty="0">
                <a:latin typeface="Meiryo" panose="020B0604030504040204" pitchFamily="34" charset="-128"/>
                <a:ea typeface="Meiryo" panose="020B0604030504040204" pitchFamily="34" charset="-128"/>
              </a:rPr>
              <a:t>PC3</a:t>
            </a:r>
            <a:r>
              <a:rPr lang="ja-JP" altLang="en-US" sz="800" dirty="0">
                <a:latin typeface="Meiryo" panose="020B0604030504040204" pitchFamily="34" charset="-128"/>
                <a:ea typeface="Meiryo" panose="020B0604030504040204" pitchFamily="34" charset="-128"/>
              </a:rPr>
              <a:t>割・スマホ</a:t>
            </a:r>
            <a:r>
              <a:rPr lang="en-US" altLang="ja-JP" sz="800" dirty="0">
                <a:latin typeface="Meiryo" panose="020B0604030504040204" pitchFamily="34" charset="-128"/>
                <a:ea typeface="Meiryo" panose="020B0604030504040204" pitchFamily="34" charset="-128"/>
              </a:rPr>
              <a:t>7</a:t>
            </a:r>
            <a:r>
              <a:rPr lang="ja-JP" altLang="en-US" sz="800" dirty="0">
                <a:latin typeface="Meiryo" panose="020B0604030504040204" pitchFamily="34" charset="-128"/>
                <a:ea typeface="Meiryo" panose="020B0604030504040204" pitchFamily="34" charset="-128"/>
              </a:rPr>
              <a:t>割です。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・掲載期間は平日開始の</a:t>
            </a:r>
            <a:r>
              <a:rPr kumimoji="1" lang="en-US" altLang="ja-JP" sz="800" dirty="0">
                <a:latin typeface="Meiryo" panose="020B0604030504040204" pitchFamily="34" charset="-128"/>
                <a:ea typeface="Meiryo" panose="020B0604030504040204" pitchFamily="34" charset="-128"/>
              </a:rPr>
              <a:t>5</a:t>
            </a:r>
            <a:r>
              <a:rPr kumimoji="1" lang="ja-JP" altLang="en-US" sz="800" dirty="0">
                <a:latin typeface="Meiryo" panose="020B0604030504040204" pitchFamily="34" charset="-128"/>
                <a:ea typeface="Meiryo" panose="020B0604030504040204" pitchFamily="34" charset="-128"/>
              </a:rPr>
              <a:t>日～</a:t>
            </a:r>
            <a:r>
              <a:rPr kumimoji="1" lang="en-US" altLang="ja-JP" sz="800" dirty="0">
                <a:latin typeface="Meiryo" panose="020B0604030504040204" pitchFamily="34" charset="-128"/>
                <a:ea typeface="Meiryo" panose="020B0604030504040204" pitchFamily="34" charset="-128"/>
              </a:rPr>
              <a:t>1</a:t>
            </a:r>
            <a:r>
              <a:rPr kumimoji="1" lang="ja-JP" altLang="en-US" sz="800" dirty="0">
                <a:latin typeface="Meiryo" panose="020B0604030504040204" pitchFamily="34" charset="-128"/>
                <a:ea typeface="Meiryo" panose="020B0604030504040204" pitchFamily="34" charset="-128"/>
              </a:rPr>
              <a:t>ヶ月の間でご指定いただけます。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・土日祝日の掲載開始も指定いただけますが不具合時の即日対応ができない等の免責事項をご了承いただける場合のみ対応可能です。</a:t>
            </a:r>
            <a:endParaRPr lang="en-US" altLang="ja-JP" sz="800" dirty="0">
              <a:latin typeface="Meiryo" panose="020B0604030504040204" pitchFamily="34" charset="-128"/>
              <a:ea typeface="Meiryo" panose="020B0604030504040204" pitchFamily="34" charset="-128"/>
            </a:endParaRPr>
          </a:p>
          <a:p>
            <a:pPr>
              <a:lnSpc>
                <a:spcPct val="150000"/>
              </a:lnSpc>
            </a:pPr>
            <a:r>
              <a:rPr kumimoji="1" lang="ja-JP" altLang="en-US" sz="800" dirty="0">
                <a:latin typeface="Meiryo" panose="020B0604030504040204" pitchFamily="34" charset="-128"/>
                <a:ea typeface="Meiryo" panose="020B0604030504040204" pitchFamily="34" charset="-128"/>
              </a:rPr>
              <a:t>・広告掲載はご指定いただいた期間、かつ各区内での按分出稿となります。</a:t>
            </a:r>
            <a:endParaRPr kumimoji="1"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・パッケージに含まれる広告の掲載回数は最低掲載数です。掲載回数の買増しも可能ですのでご希望の場合はご相談ください。</a:t>
            </a:r>
            <a:endParaRPr lang="en-US" altLang="ja-JP" sz="800" dirty="0">
              <a:latin typeface="Meiryo" panose="020B0604030504040204" pitchFamily="34" charset="-128"/>
              <a:ea typeface="Meiryo" panose="020B0604030504040204" pitchFamily="34" charset="-128"/>
            </a:endParaRPr>
          </a:p>
          <a:p>
            <a:pPr>
              <a:lnSpc>
                <a:spcPct val="150000"/>
              </a:lnSpc>
            </a:pPr>
            <a:r>
              <a:rPr lang="ja-JP" altLang="en-US" sz="800" dirty="0">
                <a:latin typeface="Meiryo" panose="020B0604030504040204" pitchFamily="34" charset="-128"/>
                <a:ea typeface="Meiryo" panose="020B0604030504040204" pitchFamily="34" charset="-128"/>
              </a:rPr>
              <a:t>　　</a:t>
            </a:r>
            <a:r>
              <a:rPr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エリア判別方法（</a:t>
            </a:r>
            <a:r>
              <a:rPr kumimoji="1" lang="en-US" altLang="ja-JP" sz="800" dirty="0">
                <a:latin typeface="Meiryo" panose="020B0604030504040204" pitchFamily="34" charset="-128"/>
                <a:ea typeface="Meiryo" panose="020B0604030504040204" pitchFamily="34" charset="-128"/>
              </a:rPr>
              <a:t>PC</a:t>
            </a:r>
            <a:r>
              <a:rPr kumimoji="1" lang="ja-JP" altLang="en-US" sz="800" dirty="0">
                <a:latin typeface="Meiryo" panose="020B0604030504040204" pitchFamily="34" charset="-128"/>
                <a:ea typeface="Meiryo" panose="020B0604030504040204" pitchFamily="34" charset="-128"/>
              </a:rPr>
              <a:t>：ヤフー</a:t>
            </a:r>
            <a:r>
              <a:rPr kumimoji="1" lang="en-US" altLang="ja-JP" sz="800" dirty="0">
                <a:latin typeface="Meiryo" panose="020B0604030504040204" pitchFamily="34" charset="-128"/>
                <a:ea typeface="Meiryo" panose="020B0604030504040204" pitchFamily="34" charset="-128"/>
              </a:rPr>
              <a:t>ID</a:t>
            </a:r>
            <a:r>
              <a:rPr kumimoji="1" lang="ja-JP" altLang="en-US" sz="800" dirty="0">
                <a:latin typeface="Meiryo" panose="020B0604030504040204" pitchFamily="34" charset="-128"/>
                <a:ea typeface="Meiryo" panose="020B0604030504040204" pitchFamily="34" charset="-128"/>
              </a:rPr>
              <a:t>登録情報＆</a:t>
            </a:r>
            <a:r>
              <a:rPr kumimoji="1" lang="en-US" altLang="ja-JP" sz="800" dirty="0">
                <a:latin typeface="Meiryo" panose="020B0604030504040204" pitchFamily="34" charset="-128"/>
                <a:ea typeface="Meiryo" panose="020B0604030504040204" pitchFamily="34" charset="-128"/>
              </a:rPr>
              <a:t>IP</a:t>
            </a:r>
            <a:r>
              <a:rPr kumimoji="1" lang="ja-JP" altLang="en-US" sz="800" dirty="0">
                <a:latin typeface="Meiryo" panose="020B0604030504040204" pitchFamily="34" charset="-128"/>
                <a:ea typeface="Meiryo" panose="020B0604030504040204" pitchFamily="34" charset="-128"/>
              </a:rPr>
              <a:t>アドレス／スマホ：</a:t>
            </a:r>
            <a:r>
              <a:rPr lang="ja-JP" altLang="en-US" sz="800" dirty="0">
                <a:latin typeface="Meiryo" panose="020B0604030504040204" pitchFamily="34" charset="-128"/>
                <a:ea typeface="Meiryo" panose="020B0604030504040204" pitchFamily="34" charset="-128"/>
              </a:rPr>
              <a:t>ヤフー</a:t>
            </a:r>
            <a:r>
              <a:rPr lang="en-US" altLang="ja-JP" sz="800" dirty="0">
                <a:latin typeface="Meiryo" panose="020B0604030504040204" pitchFamily="34" charset="-128"/>
                <a:ea typeface="Meiryo" panose="020B0604030504040204" pitchFamily="34" charset="-128"/>
              </a:rPr>
              <a:t>ID</a:t>
            </a:r>
            <a:r>
              <a:rPr lang="ja-JP" altLang="en-US" sz="800" dirty="0">
                <a:latin typeface="Meiryo" panose="020B0604030504040204" pitchFamily="34" charset="-128"/>
                <a:ea typeface="Meiryo" panose="020B0604030504040204" pitchFamily="34" charset="-128"/>
              </a:rPr>
              <a:t>登録情報＆</a:t>
            </a:r>
            <a:r>
              <a:rPr lang="en-US" altLang="ja-JP" sz="800" dirty="0" err="1">
                <a:latin typeface="Meiryo" panose="020B0604030504040204" pitchFamily="34" charset="-128"/>
                <a:ea typeface="Meiryo" panose="020B0604030504040204" pitchFamily="34" charset="-128"/>
              </a:rPr>
              <a:t>WiFi</a:t>
            </a:r>
            <a:r>
              <a:rPr lang="ja-JP" altLang="en-US" sz="800" dirty="0">
                <a:latin typeface="Meiryo" panose="020B0604030504040204" pitchFamily="34" charset="-128"/>
                <a:ea typeface="Meiryo" panose="020B0604030504040204" pitchFamily="34" charset="-128"/>
              </a:rPr>
              <a:t>基地局）</a:t>
            </a:r>
            <a:endParaRPr lang="en-US" altLang="ja-JP" sz="8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890930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1782</TotalTime>
  <Words>3415</Words>
  <Application>Microsoft Macintosh PowerPoint</Application>
  <PresentationFormat>A4 210 x 297 mm</PresentationFormat>
  <Paragraphs>639</Paragraphs>
  <Slides>9</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Meiryo UI</vt:lpstr>
      <vt:lpstr>メイリオ</vt:lpstr>
      <vt:lpstr>メイリオ</vt:lpstr>
      <vt:lpstr>游ゴシック</vt:lpstr>
      <vt:lpstr>Arial</vt:lpstr>
      <vt:lpstr>Arial Black</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nishiguchi0913@outlook.jp</dc:creator>
  <cp:lastModifiedBy>メディアラボ西口</cp:lastModifiedBy>
  <cp:revision>77</cp:revision>
  <cp:lastPrinted>2024-04-25T07:53:49Z</cp:lastPrinted>
  <dcterms:created xsi:type="dcterms:W3CDTF">2022-02-28T01:32:31Z</dcterms:created>
  <dcterms:modified xsi:type="dcterms:W3CDTF">2025-04-01T07:24:25Z</dcterms:modified>
</cp:coreProperties>
</file>