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949" r:id="rId2"/>
    <p:sldId id="950" r:id="rId3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B5BE"/>
    <a:srgbClr val="75B999"/>
    <a:srgbClr val="64A184"/>
    <a:srgbClr val="74B999"/>
    <a:srgbClr val="74B99A"/>
    <a:srgbClr val="D8EFE5"/>
    <a:srgbClr val="D9ECED"/>
    <a:srgbClr val="D8EFE4"/>
    <a:srgbClr val="70B6BD"/>
    <a:srgbClr val="588C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19" autoAdjust="0"/>
    <p:restoredTop sz="96018"/>
  </p:normalViewPr>
  <p:slideViewPr>
    <p:cSldViewPr snapToGrid="0" snapToObjects="1" showGuides="1">
      <p:cViewPr varScale="1">
        <p:scale>
          <a:sx n="131" d="100"/>
          <a:sy n="131" d="100"/>
        </p:scale>
        <p:origin x="1152" y="1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A2DCB-6B22-684B-8305-8D32C3326916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AE036-BB84-D941-BEAE-1699DB2895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488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6822C-3A83-6143-8558-7841D4196EF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64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6822C-3A83-6143-8558-7841D4196EF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971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094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878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09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6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62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568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18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939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74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426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878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42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hyperlink" Target="http://www.google.co.jp/url?sa=i&amp;rct=j&amp;q=&amp;esrc=s&amp;source=images&amp;cd=&amp;cad=rja&amp;uact=8&amp;ved=0ahUKEwiF95qlgpPQAhXFXrwKHVnVDQ0QjRwIBw&amp;url=http://sem-consul.com/1916/%E6%97%A5%E6%9C%AC%E5%9B%BD%E5%86%85%E3%81%A7%E3%81%AE%E6%A4%9C%E7%B4%A2%E3%82%A8%E3%83%B3%E3%82%B8%E3%83%B3%E3%82%B7%E3%82%A7%E3%82%A2%EF%BC%88google%EF%BC%8Cyahoo-japan%EF%BC%89/&amp;psig=AFQjCNFsOaPFfgXCU-kf1u0NI5uINA3d6w&amp;ust=1478483371848387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hyperlink" Target="http://www.google.co.jp/url?sa=i&amp;rct=j&amp;q=&amp;esrc=s&amp;source=images&amp;cd=&amp;cad=rja&amp;uact=8&amp;ved=0ahUKEwiF95qlgpPQAhXFXrwKHVnVDQ0QjRwIBw&amp;url=http://sem-consul.com/1916/%E6%97%A5%E6%9C%AC%E5%9B%BD%E5%86%85%E3%81%A7%E3%81%AE%E6%A4%9C%E7%B4%A2%E3%82%A8%E3%83%B3%E3%82%B8%E3%83%B3%E3%82%B7%E3%82%A7%E3%82%A2%EF%BC%88google%EF%BC%8Cyahoo-japan%EF%BC%89/&amp;psig=AFQjCNFsOaPFfgXCU-kf1u0NI5uINA3d6w&amp;ust=1478483371848387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平行四辺形 148">
            <a:extLst>
              <a:ext uri="{FF2B5EF4-FFF2-40B4-BE49-F238E27FC236}">
                <a16:creationId xmlns:a16="http://schemas.microsoft.com/office/drawing/2014/main" id="{B8BBEC6D-8B91-C240-ADBF-D0EF61EE9B0A}"/>
              </a:ext>
            </a:extLst>
          </p:cNvPr>
          <p:cNvSpPr/>
          <p:nvPr/>
        </p:nvSpPr>
        <p:spPr>
          <a:xfrm>
            <a:off x="197066" y="406125"/>
            <a:ext cx="9558190" cy="464038"/>
          </a:xfrm>
          <a:prstGeom prst="parallelogram">
            <a:avLst/>
          </a:prstGeom>
          <a:solidFill>
            <a:srgbClr val="71B5BC"/>
          </a:solidFill>
          <a:ln w="76200" cap="rnd">
            <a:solidFill>
              <a:srgbClr val="71B5B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3" name="図 282">
            <a:extLst>
              <a:ext uri="{FF2B5EF4-FFF2-40B4-BE49-F238E27FC236}">
                <a16:creationId xmlns:a16="http://schemas.microsoft.com/office/drawing/2014/main" id="{21244445-553A-CE47-87DF-C439C85256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924" b="-12618"/>
          <a:stretch/>
        </p:blipFill>
        <p:spPr>
          <a:xfrm>
            <a:off x="361191" y="93413"/>
            <a:ext cx="1357574" cy="250990"/>
          </a:xfrm>
          <a:prstGeom prst="rect">
            <a:avLst/>
          </a:prstGeom>
        </p:spPr>
      </p:pic>
      <p:cxnSp>
        <p:nvCxnSpPr>
          <p:cNvPr id="125" name="直線コネクタ 124">
            <a:extLst>
              <a:ext uri="{FF2B5EF4-FFF2-40B4-BE49-F238E27FC236}">
                <a16:creationId xmlns:a16="http://schemas.microsoft.com/office/drawing/2014/main" id="{7B97EE18-91B9-4944-B096-3CC1C6394C63}"/>
              </a:ext>
            </a:extLst>
          </p:cNvPr>
          <p:cNvCxnSpPr/>
          <p:nvPr/>
        </p:nvCxnSpPr>
        <p:spPr>
          <a:xfrm>
            <a:off x="2567929" y="451406"/>
            <a:ext cx="0" cy="3768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正方形/長方形 125">
            <a:extLst>
              <a:ext uri="{FF2B5EF4-FFF2-40B4-BE49-F238E27FC236}">
                <a16:creationId xmlns:a16="http://schemas.microsoft.com/office/drawing/2014/main" id="{D8FFA07E-E20B-9447-97FF-7F2D7014F538}"/>
              </a:ext>
            </a:extLst>
          </p:cNvPr>
          <p:cNvSpPr/>
          <p:nvPr/>
        </p:nvSpPr>
        <p:spPr>
          <a:xfrm>
            <a:off x="2669691" y="446799"/>
            <a:ext cx="1186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40">
              <a:spcBef>
                <a:spcPct val="0"/>
              </a:spcBef>
              <a:defRPr/>
            </a:pPr>
            <a:r>
              <a:rPr lang="en-US" altLang="ja-JP" sz="2400" b="1" spc="300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BS11</a:t>
            </a:r>
          </a:p>
        </p:txBody>
      </p:sp>
      <p:sp>
        <p:nvSpPr>
          <p:cNvPr id="191" name="正方形/長方形 190">
            <a:extLst>
              <a:ext uri="{FF2B5EF4-FFF2-40B4-BE49-F238E27FC236}">
                <a16:creationId xmlns:a16="http://schemas.microsoft.com/office/drawing/2014/main" id="{AB137241-7319-8345-ACC9-D4625166B66A}"/>
              </a:ext>
            </a:extLst>
          </p:cNvPr>
          <p:cNvSpPr/>
          <p:nvPr/>
        </p:nvSpPr>
        <p:spPr>
          <a:xfrm>
            <a:off x="332457" y="428646"/>
            <a:ext cx="21807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70">
              <a:spcBef>
                <a:spcPct val="0"/>
              </a:spcBef>
              <a:defRPr/>
            </a:pPr>
            <a:r>
              <a:rPr lang="en-US" altLang="ja-JP" sz="2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TVCM</a:t>
            </a:r>
            <a:r>
              <a:rPr lang="ja-JP" altLang="en-US" sz="2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セット</a:t>
            </a:r>
            <a:endParaRPr lang="en-US" altLang="ja-JP" sz="26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72" name="平行四辺形 271">
            <a:extLst>
              <a:ext uri="{FF2B5EF4-FFF2-40B4-BE49-F238E27FC236}">
                <a16:creationId xmlns:a16="http://schemas.microsoft.com/office/drawing/2014/main" id="{F5A52874-88CA-F542-B53D-89396DDCD8A3}"/>
              </a:ext>
            </a:extLst>
          </p:cNvPr>
          <p:cNvSpPr/>
          <p:nvPr/>
        </p:nvSpPr>
        <p:spPr>
          <a:xfrm>
            <a:off x="7324648" y="56634"/>
            <a:ext cx="1272154" cy="323405"/>
          </a:xfrm>
          <a:prstGeom prst="parallelogram">
            <a:avLst/>
          </a:prstGeom>
          <a:solidFill>
            <a:schemeClr val="bg1"/>
          </a:solidFill>
          <a:ln w="50800" cap="rnd">
            <a:solidFill>
              <a:srgbClr val="71B5BC"/>
            </a:solidFill>
            <a:round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平行四辺形 273">
            <a:extLst>
              <a:ext uri="{FF2B5EF4-FFF2-40B4-BE49-F238E27FC236}">
                <a16:creationId xmlns:a16="http://schemas.microsoft.com/office/drawing/2014/main" id="{B7F04D89-4097-F74D-88F4-5C337844765D}"/>
              </a:ext>
            </a:extLst>
          </p:cNvPr>
          <p:cNvSpPr/>
          <p:nvPr/>
        </p:nvSpPr>
        <p:spPr>
          <a:xfrm>
            <a:off x="8568687" y="56634"/>
            <a:ext cx="1272154" cy="323405"/>
          </a:xfrm>
          <a:prstGeom prst="parallelogram">
            <a:avLst/>
          </a:prstGeom>
          <a:solidFill>
            <a:schemeClr val="bg1"/>
          </a:solidFill>
          <a:ln w="50800" cap="rnd">
            <a:solidFill>
              <a:srgbClr val="71B5BC"/>
            </a:solidFill>
            <a:round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テキスト ボックス 216">
            <a:extLst>
              <a:ext uri="{FF2B5EF4-FFF2-40B4-BE49-F238E27FC236}">
                <a16:creationId xmlns:a16="http://schemas.microsoft.com/office/drawing/2014/main" id="{64998A32-E72A-A94E-81EA-BE30409A80F2}"/>
              </a:ext>
            </a:extLst>
          </p:cNvPr>
          <p:cNvSpPr txBox="1"/>
          <p:nvPr/>
        </p:nvSpPr>
        <p:spPr>
          <a:xfrm>
            <a:off x="1718765" y="59933"/>
            <a:ext cx="4885579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1200" b="1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二次</a:t>
            </a:r>
            <a:r>
              <a:rPr lang="ja-JP" altLang="en-US" sz="12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利用可能な動画制作</a:t>
            </a:r>
            <a:r>
              <a:rPr lang="ja-JP" altLang="en-US" sz="1200" b="1" dirty="0">
                <a:latin typeface="Meiryo" panose="020B0604030504040204" pitchFamily="34" charset="-128"/>
                <a:ea typeface="Meiryo" panose="020B0604030504040204" pitchFamily="34" charset="-128"/>
              </a:rPr>
              <a:t>から広告出稿までのオールインワン企画！</a:t>
            </a:r>
            <a:endParaRPr lang="en-US" altLang="ja-JP" sz="12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108" name="Picture 4" descr="「ヤフーロゴ」の画像検索結果">
            <a:hlinkClick r:id="rId4"/>
            <a:extLst>
              <a:ext uri="{FF2B5EF4-FFF2-40B4-BE49-F238E27FC236}">
                <a16:creationId xmlns:a16="http://schemas.microsoft.com/office/drawing/2014/main" id="{46B96818-4BB0-0F4C-9123-89F71D470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24" t="25462" r="8404" b="23947"/>
          <a:stretch/>
        </p:blipFill>
        <p:spPr bwMode="auto">
          <a:xfrm>
            <a:off x="8875566" y="132399"/>
            <a:ext cx="669243" cy="210957"/>
          </a:xfrm>
          <a:prstGeom prst="rect">
            <a:avLst/>
          </a:prstGeom>
          <a:noFill/>
        </p:spPr>
      </p:pic>
      <p:pic>
        <p:nvPicPr>
          <p:cNvPr id="141" name="Picture 3" descr="\\192.168.11.88\disk1\☆00☆☆チラシビジョン事務局（総合）\16：BS11\BS11素材_20191216\BS11ロゴ（カラー）.jpg">
            <a:extLst>
              <a:ext uri="{FF2B5EF4-FFF2-40B4-BE49-F238E27FC236}">
                <a16:creationId xmlns:a16="http://schemas.microsoft.com/office/drawing/2014/main" id="{596768AC-0D43-EE46-8D12-85BB2506E0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479"/>
          <a:stretch/>
        </p:blipFill>
        <p:spPr bwMode="auto">
          <a:xfrm>
            <a:off x="7708654" y="89838"/>
            <a:ext cx="506527" cy="2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id="{671F2E73-B8CC-4730-9A68-9CDAB885CA7D}"/>
              </a:ext>
            </a:extLst>
          </p:cNvPr>
          <p:cNvSpPr txBox="1"/>
          <p:nvPr/>
        </p:nvSpPr>
        <p:spPr>
          <a:xfrm>
            <a:off x="6169260" y="457054"/>
            <a:ext cx="3475032" cy="41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20000"/>
              </a:lnSpc>
              <a:defRPr/>
            </a:pPr>
            <a:r>
              <a:rPr lang="ja-JP" altLang="en-US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既存の静止画データから</a:t>
            </a:r>
            <a:r>
              <a:rPr lang="en-US" altLang="ja-JP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15</a:t>
            </a:r>
            <a:r>
              <a:rPr lang="ja-JP" altLang="en-US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秒の動画を制作し、</a:t>
            </a:r>
            <a:endParaRPr lang="en-US" altLang="ja-JP" sz="900" b="1" dirty="0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r">
              <a:lnSpc>
                <a:spcPct val="120000"/>
              </a:lnSpc>
            </a:pPr>
            <a:r>
              <a:rPr lang="en-US" altLang="ja-JP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TV</a:t>
            </a:r>
            <a:r>
              <a:rPr lang="ja-JP" altLang="en-US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と</a:t>
            </a:r>
            <a:r>
              <a:rPr lang="en-US" altLang="ja-JP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Yahoo! JAPAN </a:t>
            </a:r>
            <a:r>
              <a:rPr lang="ja-JP" altLang="en-US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トップページ</a:t>
            </a:r>
            <a:r>
              <a:rPr lang="ja-JP" altLang="en-US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で動画広告を実施。</a:t>
            </a:r>
            <a:endParaRPr lang="en-US" altLang="ja-JP" sz="8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134" name="直線コネクタ 133">
            <a:extLst>
              <a:ext uri="{FF2B5EF4-FFF2-40B4-BE49-F238E27FC236}">
                <a16:creationId xmlns:a16="http://schemas.microsoft.com/office/drawing/2014/main" id="{EC8A487C-F83F-4398-9B22-3D0AA388249F}"/>
              </a:ext>
            </a:extLst>
          </p:cNvPr>
          <p:cNvCxnSpPr>
            <a:cxnSpLocks/>
          </p:cNvCxnSpPr>
          <p:nvPr/>
        </p:nvCxnSpPr>
        <p:spPr>
          <a:xfrm>
            <a:off x="804971" y="6270715"/>
            <a:ext cx="4605411" cy="9381"/>
          </a:xfrm>
          <a:prstGeom prst="line">
            <a:avLst/>
          </a:prstGeom>
          <a:ln>
            <a:solidFill>
              <a:srgbClr val="66A3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正方形/長方形 134">
            <a:extLst>
              <a:ext uri="{FF2B5EF4-FFF2-40B4-BE49-F238E27FC236}">
                <a16:creationId xmlns:a16="http://schemas.microsoft.com/office/drawing/2014/main" id="{3DEE7E4E-6210-431F-A665-265F5F3E7FC0}"/>
              </a:ext>
            </a:extLst>
          </p:cNvPr>
          <p:cNvSpPr/>
          <p:nvPr/>
        </p:nvSpPr>
        <p:spPr>
          <a:xfrm flipV="1">
            <a:off x="361191" y="5905112"/>
            <a:ext cx="9283101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8ECED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6" name="直線コネクタ 135">
            <a:extLst>
              <a:ext uri="{FF2B5EF4-FFF2-40B4-BE49-F238E27FC236}">
                <a16:creationId xmlns:a16="http://schemas.microsoft.com/office/drawing/2014/main" id="{50967771-B26F-4F22-804B-E85B04B4507E}"/>
              </a:ext>
            </a:extLst>
          </p:cNvPr>
          <p:cNvCxnSpPr>
            <a:cxnSpLocks/>
          </p:cNvCxnSpPr>
          <p:nvPr/>
        </p:nvCxnSpPr>
        <p:spPr>
          <a:xfrm flipV="1">
            <a:off x="361585" y="5896490"/>
            <a:ext cx="9293209" cy="7144"/>
          </a:xfrm>
          <a:prstGeom prst="line">
            <a:avLst/>
          </a:prstGeom>
          <a:ln>
            <a:solidFill>
              <a:srgbClr val="66A3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平行四辺形 168">
            <a:extLst>
              <a:ext uri="{FF2B5EF4-FFF2-40B4-BE49-F238E27FC236}">
                <a16:creationId xmlns:a16="http://schemas.microsoft.com/office/drawing/2014/main" id="{63DC1405-71D3-464D-BD09-404FB512C63E}"/>
              </a:ext>
            </a:extLst>
          </p:cNvPr>
          <p:cNvSpPr/>
          <p:nvPr/>
        </p:nvSpPr>
        <p:spPr>
          <a:xfrm>
            <a:off x="177693" y="5888277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71B5BC"/>
              </a:gs>
              <a:gs pos="0">
                <a:srgbClr val="D8ECED"/>
              </a:gs>
            </a:gsLst>
            <a:lin ang="16200000" scaled="1"/>
          </a:gradFill>
          <a:ln w="76200" cap="rnd">
            <a:gradFill>
              <a:gsLst>
                <a:gs pos="0">
                  <a:srgbClr val="71B5BC"/>
                </a:gs>
                <a:gs pos="100000">
                  <a:srgbClr val="D8EC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テキスト ボックス 169">
            <a:extLst>
              <a:ext uri="{FF2B5EF4-FFF2-40B4-BE49-F238E27FC236}">
                <a16:creationId xmlns:a16="http://schemas.microsoft.com/office/drawing/2014/main" id="{CCD03D81-A97A-4070-A804-F93F52838D32}"/>
              </a:ext>
            </a:extLst>
          </p:cNvPr>
          <p:cNvSpPr txBox="1"/>
          <p:nvPr/>
        </p:nvSpPr>
        <p:spPr>
          <a:xfrm>
            <a:off x="194517" y="5781904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0" name="テキスト ボックス 269">
            <a:extLst>
              <a:ext uri="{FF2B5EF4-FFF2-40B4-BE49-F238E27FC236}">
                <a16:creationId xmlns:a16="http://schemas.microsoft.com/office/drawing/2014/main" id="{C1C7591A-3AA3-43D3-86F4-68F700F766D7}"/>
              </a:ext>
            </a:extLst>
          </p:cNvPr>
          <p:cNvSpPr txBox="1"/>
          <p:nvPr/>
        </p:nvSpPr>
        <p:spPr>
          <a:xfrm>
            <a:off x="967805" y="5966128"/>
            <a:ext cx="334578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広告掲載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レポート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放送確認書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を提出</a:t>
            </a:r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98DEAC6C-6D8F-4E13-9192-93C433C92686}"/>
              </a:ext>
            </a:extLst>
          </p:cNvPr>
          <p:cNvSpPr txBox="1"/>
          <p:nvPr/>
        </p:nvSpPr>
        <p:spPr>
          <a:xfrm>
            <a:off x="1423464" y="6428457"/>
            <a:ext cx="3922202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※</a:t>
            </a:r>
            <a:r>
              <a:rPr kumimoji="0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広告用の</a:t>
            </a:r>
            <a:r>
              <a:rPr kumimoji="0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【</a:t>
            </a:r>
            <a:r>
              <a:rPr kumimoji="0" lang="ja-JP" altLang="en-US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遷移先</a:t>
            </a: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lang="ja-JP" altLang="en-US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ページの</a:t>
            </a: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URL】</a:t>
            </a:r>
            <a:r>
              <a:rPr lang="ja-JP" altLang="en-US" sz="70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をご準備ください。</a:t>
            </a:r>
            <a:r>
              <a:rPr lang="ja-JP" altLang="en-US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（パラメータ付も可）</a:t>
            </a:r>
            <a:endParaRPr kumimoji="0" lang="ja-JP" altLang="en-US" sz="7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Meiryo" charset="-128"/>
            </a:endParaRPr>
          </a:p>
        </p:txBody>
      </p:sp>
      <p:pic>
        <p:nvPicPr>
          <p:cNvPr id="133" name="図 132">
            <a:extLst>
              <a:ext uri="{FF2B5EF4-FFF2-40B4-BE49-F238E27FC236}">
                <a16:creationId xmlns:a16="http://schemas.microsoft.com/office/drawing/2014/main" id="{697692B6-50F0-404E-AB5A-F0E47E33EFC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54" r="154"/>
          <a:stretch/>
        </p:blipFill>
        <p:spPr>
          <a:xfrm>
            <a:off x="826071" y="6455518"/>
            <a:ext cx="597393" cy="275105"/>
          </a:xfrm>
          <a:prstGeom prst="rect">
            <a:avLst/>
          </a:prstGeom>
        </p:spPr>
      </p:pic>
      <p:sp>
        <p:nvSpPr>
          <p:cNvPr id="139" name="正方形/長方形 138">
            <a:extLst>
              <a:ext uri="{FF2B5EF4-FFF2-40B4-BE49-F238E27FC236}">
                <a16:creationId xmlns:a16="http://schemas.microsoft.com/office/drawing/2014/main" id="{F48DF35B-1B29-4239-9E02-91DC2D8874DB}"/>
              </a:ext>
            </a:extLst>
          </p:cNvPr>
          <p:cNvSpPr/>
          <p:nvPr/>
        </p:nvSpPr>
        <p:spPr>
          <a:xfrm>
            <a:off x="1423464" y="6545661"/>
            <a:ext cx="4025018" cy="226591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遷移先代用の</a:t>
            </a: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チラシビューアー（無償）もございます。詳細はお問合せください。</a:t>
            </a:r>
          </a:p>
        </p:txBody>
      </p: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35F3B1F1-0DD1-4885-8524-DC55223DC828}"/>
              </a:ext>
            </a:extLst>
          </p:cNvPr>
          <p:cNvSpPr txBox="1"/>
          <p:nvPr/>
        </p:nvSpPr>
        <p:spPr>
          <a:xfrm>
            <a:off x="741078" y="6278883"/>
            <a:ext cx="3595631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■</a:t>
            </a:r>
            <a:r>
              <a:rPr kumimoji="0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広告の遷移先ページについて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B0FF526-9746-1436-EEC5-0C99D3FC0BD1}"/>
              </a:ext>
            </a:extLst>
          </p:cNvPr>
          <p:cNvSpPr/>
          <p:nvPr/>
        </p:nvSpPr>
        <p:spPr>
          <a:xfrm flipV="1">
            <a:off x="361191" y="2819329"/>
            <a:ext cx="9283101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8ECED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1C9DB9FF-A676-341D-FE31-479929AD6AD5}"/>
              </a:ext>
            </a:extLst>
          </p:cNvPr>
          <p:cNvCxnSpPr>
            <a:cxnSpLocks/>
          </p:cNvCxnSpPr>
          <p:nvPr/>
        </p:nvCxnSpPr>
        <p:spPr>
          <a:xfrm flipV="1">
            <a:off x="361585" y="2809822"/>
            <a:ext cx="9293209" cy="7144"/>
          </a:xfrm>
          <a:prstGeom prst="line">
            <a:avLst/>
          </a:prstGeom>
          <a:ln>
            <a:solidFill>
              <a:srgbClr val="66A3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平行四辺形 45">
            <a:extLst>
              <a:ext uri="{FF2B5EF4-FFF2-40B4-BE49-F238E27FC236}">
                <a16:creationId xmlns:a16="http://schemas.microsoft.com/office/drawing/2014/main" id="{A721A1DC-9C4E-5215-7606-5A8F839DD1DC}"/>
              </a:ext>
            </a:extLst>
          </p:cNvPr>
          <p:cNvSpPr/>
          <p:nvPr/>
        </p:nvSpPr>
        <p:spPr>
          <a:xfrm>
            <a:off x="177693" y="2811116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71B5BC"/>
              </a:gs>
              <a:gs pos="0">
                <a:srgbClr val="D8ECED"/>
              </a:gs>
            </a:gsLst>
            <a:lin ang="16200000" scaled="1"/>
          </a:gradFill>
          <a:ln w="76200" cap="rnd">
            <a:gradFill>
              <a:gsLst>
                <a:gs pos="0">
                  <a:srgbClr val="71B5BC"/>
                </a:gs>
                <a:gs pos="100000">
                  <a:srgbClr val="D8EC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6C2E8166-8234-4FF8-40B5-9EB11C9F3C9B}"/>
              </a:ext>
            </a:extLst>
          </p:cNvPr>
          <p:cNvSpPr txBox="1"/>
          <p:nvPr/>
        </p:nvSpPr>
        <p:spPr>
          <a:xfrm>
            <a:off x="194517" y="2704743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15A94C4B-2D81-2530-900F-D5B69A4EC262}"/>
              </a:ext>
            </a:extLst>
          </p:cNvPr>
          <p:cNvSpPr/>
          <p:nvPr/>
        </p:nvSpPr>
        <p:spPr>
          <a:xfrm flipV="1">
            <a:off x="361190" y="1062010"/>
            <a:ext cx="9288000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9ECE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48F614F3-0445-A483-E631-2D476DF7B2B8}"/>
              </a:ext>
            </a:extLst>
          </p:cNvPr>
          <p:cNvCxnSpPr>
            <a:cxnSpLocks/>
          </p:cNvCxnSpPr>
          <p:nvPr/>
        </p:nvCxnSpPr>
        <p:spPr>
          <a:xfrm flipV="1">
            <a:off x="361585" y="1061828"/>
            <a:ext cx="9293209" cy="7144"/>
          </a:xfrm>
          <a:prstGeom prst="line">
            <a:avLst/>
          </a:prstGeom>
          <a:ln>
            <a:solidFill>
              <a:srgbClr val="71B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辺形 58">
            <a:extLst>
              <a:ext uri="{FF2B5EF4-FFF2-40B4-BE49-F238E27FC236}">
                <a16:creationId xmlns:a16="http://schemas.microsoft.com/office/drawing/2014/main" id="{0C8047D0-E91B-729B-F54F-46BECDA4F027}"/>
              </a:ext>
            </a:extLst>
          </p:cNvPr>
          <p:cNvSpPr/>
          <p:nvPr/>
        </p:nvSpPr>
        <p:spPr>
          <a:xfrm>
            <a:off x="177693" y="1047311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99000">
                <a:srgbClr val="71B5BD"/>
              </a:gs>
              <a:gs pos="0">
                <a:srgbClr val="D9ECED"/>
              </a:gs>
            </a:gsLst>
            <a:lin ang="16200000" scaled="1"/>
          </a:gradFill>
          <a:ln w="76200" cap="rnd">
            <a:gradFill>
              <a:gsLst>
                <a:gs pos="0">
                  <a:srgbClr val="71B5BD"/>
                </a:gs>
                <a:gs pos="97000">
                  <a:srgbClr val="D9EC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94881D68-12ED-EA9E-AE28-735CC6A0477F}"/>
              </a:ext>
            </a:extLst>
          </p:cNvPr>
          <p:cNvSpPr txBox="1"/>
          <p:nvPr/>
        </p:nvSpPr>
        <p:spPr>
          <a:xfrm>
            <a:off x="190735" y="940938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A9F8FB15-B57A-9386-993F-E3A016A205F3}"/>
              </a:ext>
            </a:extLst>
          </p:cNvPr>
          <p:cNvSpPr txBox="1"/>
          <p:nvPr/>
        </p:nvSpPr>
        <p:spPr>
          <a:xfrm>
            <a:off x="7156285" y="1653477"/>
            <a:ext cx="1261884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この</a:t>
            </a:r>
            <a:r>
              <a:rPr kumimoji="0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プランに含まれるサービス</a:t>
            </a:r>
            <a:endParaRPr kumimoji="1" lang="ja-JP" altLang="en-US" sz="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6730B040-8249-C121-741B-F0E1B091D0F9}"/>
              </a:ext>
            </a:extLst>
          </p:cNvPr>
          <p:cNvCxnSpPr>
            <a:cxnSpLocks/>
          </p:cNvCxnSpPr>
          <p:nvPr/>
        </p:nvCxnSpPr>
        <p:spPr>
          <a:xfrm>
            <a:off x="6096459" y="1745988"/>
            <a:ext cx="1139218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4BEE5AD4-4A73-032D-CB4E-393202D5A88A}"/>
              </a:ext>
            </a:extLst>
          </p:cNvPr>
          <p:cNvCxnSpPr>
            <a:cxnSpLocks/>
          </p:cNvCxnSpPr>
          <p:nvPr/>
        </p:nvCxnSpPr>
        <p:spPr>
          <a:xfrm>
            <a:off x="8396287" y="1745988"/>
            <a:ext cx="981274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図 63">
            <a:extLst>
              <a:ext uri="{FF2B5EF4-FFF2-40B4-BE49-F238E27FC236}">
                <a16:creationId xmlns:a16="http://schemas.microsoft.com/office/drawing/2014/main" id="{EB8225E0-C78A-A9BD-E27B-777EFA9CCDC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370"/>
          <a:stretch/>
        </p:blipFill>
        <p:spPr>
          <a:xfrm>
            <a:off x="6210122" y="1535169"/>
            <a:ext cx="433858" cy="337750"/>
          </a:xfrm>
          <a:prstGeom prst="rect">
            <a:avLst/>
          </a:prstGeom>
          <a:effectLst/>
        </p:spPr>
      </p:pic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A2948F8A-374A-7618-37A7-15DB820A480F}"/>
              </a:ext>
            </a:extLst>
          </p:cNvPr>
          <p:cNvGrpSpPr/>
          <p:nvPr/>
        </p:nvGrpSpPr>
        <p:grpSpPr>
          <a:xfrm>
            <a:off x="6096459" y="1872336"/>
            <a:ext cx="3296376" cy="799568"/>
            <a:chOff x="6007983" y="1829346"/>
            <a:chExt cx="3707438" cy="756000"/>
          </a:xfrm>
        </p:grpSpPr>
        <p:sp>
          <p:nvSpPr>
            <p:cNvPr id="66" name="角丸四角形 204">
              <a:extLst>
                <a:ext uri="{FF2B5EF4-FFF2-40B4-BE49-F238E27FC236}">
                  <a16:creationId xmlns:a16="http://schemas.microsoft.com/office/drawing/2014/main" id="{07C5293F-49F1-9616-2DD5-AA602919DC48}"/>
                </a:ext>
              </a:extLst>
            </p:cNvPr>
            <p:cNvSpPr>
              <a:spLocks/>
            </p:cNvSpPr>
            <p:nvPr/>
          </p:nvSpPr>
          <p:spPr>
            <a:xfrm>
              <a:off x="6007983" y="1829346"/>
              <a:ext cx="991960" cy="756000"/>
            </a:xfrm>
            <a:prstGeom prst="roundRect">
              <a:avLst>
                <a:gd name="adj" fmla="val 7668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制作する</a:t>
              </a:r>
              <a:endPara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完全パッケージ動画</a:t>
              </a:r>
              <a:endPara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ニ次</a:t>
              </a: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利用権利</a:t>
              </a:r>
            </a:p>
          </p:txBody>
        </p:sp>
        <p:sp>
          <p:nvSpPr>
            <p:cNvPr id="67" name="角丸四角形 204">
              <a:extLst>
                <a:ext uri="{FF2B5EF4-FFF2-40B4-BE49-F238E27FC236}">
                  <a16:creationId xmlns:a16="http://schemas.microsoft.com/office/drawing/2014/main" id="{B04C6D7F-28FE-E6D2-EEE5-244386FD2FEF}"/>
                </a:ext>
              </a:extLst>
            </p:cNvPr>
            <p:cNvSpPr>
              <a:spLocks/>
            </p:cNvSpPr>
            <p:nvPr/>
          </p:nvSpPr>
          <p:spPr>
            <a:xfrm>
              <a:off x="7031484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15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秒動画制作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タイプ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68" name="角丸四角形 204">
              <a:extLst>
                <a:ext uri="{FF2B5EF4-FFF2-40B4-BE49-F238E27FC236}">
                  <a16:creationId xmlns:a16="http://schemas.microsoft.com/office/drawing/2014/main" id="{498DD31A-E336-E0E7-9264-B240152C2F76}"/>
                </a:ext>
              </a:extLst>
            </p:cNvPr>
            <p:cNvSpPr>
              <a:spLocks/>
            </p:cNvSpPr>
            <p:nvPr/>
          </p:nvSpPr>
          <p:spPr>
            <a:xfrm>
              <a:off x="7710130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ヤフー用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バナー制作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69" name="角丸四角形 204">
              <a:extLst>
                <a:ext uri="{FF2B5EF4-FFF2-40B4-BE49-F238E27FC236}">
                  <a16:creationId xmlns:a16="http://schemas.microsoft.com/office/drawing/2014/main" id="{5477F413-9A6D-D57A-5844-477DFD4A733A}"/>
                </a:ext>
              </a:extLst>
            </p:cNvPr>
            <p:cNvSpPr>
              <a:spLocks/>
            </p:cNvSpPr>
            <p:nvPr/>
          </p:nvSpPr>
          <p:spPr>
            <a:xfrm>
              <a:off x="8388776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お任せ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ナレーション</a:t>
              </a: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BGM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・効果音</a:t>
              </a:r>
            </a:p>
          </p:txBody>
        </p:sp>
        <p:sp>
          <p:nvSpPr>
            <p:cNvPr id="70" name="角丸四角形 204">
              <a:extLst>
                <a:ext uri="{FF2B5EF4-FFF2-40B4-BE49-F238E27FC236}">
                  <a16:creationId xmlns:a16="http://schemas.microsoft.com/office/drawing/2014/main" id="{7C7A0D0D-35B8-BAD7-4FB6-CC8591DEB797}"/>
                </a:ext>
              </a:extLst>
            </p:cNvPr>
            <p:cNvSpPr>
              <a:spLocks/>
            </p:cNvSpPr>
            <p:nvPr/>
          </p:nvSpPr>
          <p:spPr>
            <a:xfrm>
              <a:off x="9067421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完</a:t>
              </a:r>
              <a:r>
                <a:rPr lang="ja-JP" altLang="en-US" sz="600">
                  <a:solidFill>
                    <a:prstClr val="white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成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動画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データ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納品</a:t>
              </a:r>
            </a:p>
          </p:txBody>
        </p:sp>
        <p:sp>
          <p:nvSpPr>
            <p:cNvPr id="71" name="角丸四角形 204">
              <a:extLst>
                <a:ext uri="{FF2B5EF4-FFF2-40B4-BE49-F238E27FC236}">
                  <a16:creationId xmlns:a16="http://schemas.microsoft.com/office/drawing/2014/main" id="{715F2E80-2381-3D24-8E4E-CA0089AEA255}"/>
                </a:ext>
              </a:extLst>
            </p:cNvPr>
            <p:cNvSpPr>
              <a:spLocks/>
            </p:cNvSpPr>
            <p:nvPr/>
          </p:nvSpPr>
          <p:spPr>
            <a:xfrm>
              <a:off x="7031484" y="2225346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ヤフー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72" name="角丸四角形 204">
              <a:extLst>
                <a:ext uri="{FF2B5EF4-FFF2-40B4-BE49-F238E27FC236}">
                  <a16:creationId xmlns:a16="http://schemas.microsoft.com/office/drawing/2014/main" id="{6FF56AF7-9884-3E54-28BA-DC910C8A7EF1}"/>
                </a:ext>
              </a:extLst>
            </p:cNvPr>
            <p:cNvSpPr>
              <a:spLocks/>
            </p:cNvSpPr>
            <p:nvPr/>
          </p:nvSpPr>
          <p:spPr>
            <a:xfrm>
              <a:off x="7710130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rgbClr val="40404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TVCM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(</a:t>
              </a:r>
              <a:r>
                <a:rPr kumimoji="0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納品ﾒﾃﾞｨｱ含</a:t>
              </a: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)</a:t>
              </a:r>
              <a:endPara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73" name="角丸四角形 204">
              <a:extLst>
                <a:ext uri="{FF2B5EF4-FFF2-40B4-BE49-F238E27FC236}">
                  <a16:creationId xmlns:a16="http://schemas.microsoft.com/office/drawing/2014/main" id="{2142EBAB-C81F-47DF-7A21-D1F54F3EBD29}"/>
                </a:ext>
              </a:extLst>
            </p:cNvPr>
            <p:cNvSpPr>
              <a:spLocks/>
            </p:cNvSpPr>
            <p:nvPr/>
          </p:nvSpPr>
          <p:spPr>
            <a:xfrm>
              <a:off x="8388776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WEB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74" name="角丸四角形 204">
              <a:extLst>
                <a:ext uri="{FF2B5EF4-FFF2-40B4-BE49-F238E27FC236}">
                  <a16:creationId xmlns:a16="http://schemas.microsoft.com/office/drawing/2014/main" id="{73B25570-0F73-F5B5-7E69-6A789EEC8DF7}"/>
                </a:ext>
              </a:extLst>
            </p:cNvPr>
            <p:cNvSpPr>
              <a:spLocks/>
            </p:cNvSpPr>
            <p:nvPr/>
          </p:nvSpPr>
          <p:spPr>
            <a:xfrm>
              <a:off x="9067421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サイネージ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</a:p>
          </p:txBody>
        </p:sp>
        <p:cxnSp>
          <p:nvCxnSpPr>
            <p:cNvPr id="75" name="直線コネクタ 74">
              <a:extLst>
                <a:ext uri="{FF2B5EF4-FFF2-40B4-BE49-F238E27FC236}">
                  <a16:creationId xmlns:a16="http://schemas.microsoft.com/office/drawing/2014/main" id="{B3A71C9F-FF1A-3453-EC9B-2529EA1F22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1246" y="2234011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>
              <a:extLst>
                <a:ext uri="{FF2B5EF4-FFF2-40B4-BE49-F238E27FC236}">
                  <a16:creationId xmlns:a16="http://schemas.microsoft.com/office/drawing/2014/main" id="{ABB8B257-250E-A7AE-9204-984B887ACB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69757" y="2234011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A8B0D6B2-62C4-666B-F0CE-456F48537EEC}"/>
              </a:ext>
            </a:extLst>
          </p:cNvPr>
          <p:cNvSpPr txBox="1"/>
          <p:nvPr/>
        </p:nvSpPr>
        <p:spPr>
          <a:xfrm>
            <a:off x="933642" y="1121838"/>
            <a:ext cx="581922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既存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の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チラシ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など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静止画データ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から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秒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動画を</a:t>
            </a:r>
            <a:r>
              <a:rPr lang="ja-JP" altLang="en-US" sz="1400" b="1">
                <a:ln w="3175">
                  <a:noFill/>
                  <a:prstDash val="solid"/>
                </a:ln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制作 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＋ ニ次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利用も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OK</a:t>
            </a:r>
            <a:endParaRPr kumimoji="0" lang="ja-JP" altLang="en-US" sz="1400" b="1" i="0" u="none" strike="noStrike" kern="1200" cap="none" spc="0" normalizeH="0" baseline="0" noProof="0" dirty="0">
              <a:ln w="3175">
                <a:noFill/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 Black" panose="020B0604020202020204" pitchFamily="34" charset="0"/>
              <a:ea typeface="游ゴシック" panose="020B0400000000000000" pitchFamily="50" charset="-128"/>
              <a:cs typeface="Arial Black" panose="020B0604020202020204" pitchFamily="34" charset="0"/>
            </a:endParaRPr>
          </a:p>
        </p:txBody>
      </p:sp>
      <p:sp>
        <p:nvSpPr>
          <p:cNvPr id="79" name="右矢印 78">
            <a:extLst>
              <a:ext uri="{FF2B5EF4-FFF2-40B4-BE49-F238E27FC236}">
                <a16:creationId xmlns:a16="http://schemas.microsoft.com/office/drawing/2014/main" id="{6A736A53-D99B-71A3-BE00-A4E4C550D36A}"/>
              </a:ext>
            </a:extLst>
          </p:cNvPr>
          <p:cNvSpPr/>
          <p:nvPr/>
        </p:nvSpPr>
        <p:spPr>
          <a:xfrm>
            <a:off x="1801854" y="1754674"/>
            <a:ext cx="1702935" cy="616657"/>
          </a:xfrm>
          <a:prstGeom prst="rightArrow">
            <a:avLst>
              <a:gd name="adj1" fmla="val 63355"/>
              <a:gd name="adj2" fmla="val 3051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0" name="図 79">
            <a:extLst>
              <a:ext uri="{FF2B5EF4-FFF2-40B4-BE49-F238E27FC236}">
                <a16:creationId xmlns:a16="http://schemas.microsoft.com/office/drawing/2014/main" id="{F01CF0D3-5175-06E1-54D0-5890C4A82A4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9404" y="1450311"/>
            <a:ext cx="1040680" cy="838536"/>
          </a:xfrm>
          <a:prstGeom prst="rect">
            <a:avLst/>
          </a:prstGeom>
        </p:spPr>
      </p:pic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972D370B-DB4B-8B2F-92A3-95DCC156E0B2}"/>
              </a:ext>
            </a:extLst>
          </p:cNvPr>
          <p:cNvGrpSpPr/>
          <p:nvPr/>
        </p:nvGrpSpPr>
        <p:grpSpPr>
          <a:xfrm>
            <a:off x="3491254" y="1490836"/>
            <a:ext cx="1203148" cy="714619"/>
            <a:chOff x="4664540" y="1530011"/>
            <a:chExt cx="1501088" cy="891581"/>
          </a:xfrm>
        </p:grpSpPr>
        <p:pic>
          <p:nvPicPr>
            <p:cNvPr id="82" name="図 81">
              <a:extLst>
                <a:ext uri="{FF2B5EF4-FFF2-40B4-BE49-F238E27FC236}">
                  <a16:creationId xmlns:a16="http://schemas.microsoft.com/office/drawing/2014/main" id="{FBE407AB-0B25-70FB-583C-A5E2F85D21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4540" y="1530011"/>
              <a:ext cx="1501088" cy="891581"/>
            </a:xfrm>
            <a:prstGeom prst="rect">
              <a:avLst/>
            </a:prstGeom>
          </p:spPr>
        </p:pic>
        <p:grpSp>
          <p:nvGrpSpPr>
            <p:cNvPr id="83" name="グループ化 82">
              <a:extLst>
                <a:ext uri="{FF2B5EF4-FFF2-40B4-BE49-F238E27FC236}">
                  <a16:creationId xmlns:a16="http://schemas.microsoft.com/office/drawing/2014/main" id="{EA746BBE-9B56-059B-4F19-0A7125D50099}"/>
                </a:ext>
              </a:extLst>
            </p:cNvPr>
            <p:cNvGrpSpPr/>
            <p:nvPr/>
          </p:nvGrpSpPr>
          <p:grpSpPr>
            <a:xfrm>
              <a:off x="5254026" y="1818548"/>
              <a:ext cx="284394" cy="284394"/>
              <a:chOff x="-936783" y="1248528"/>
              <a:chExt cx="284394" cy="284394"/>
            </a:xfrm>
          </p:grpSpPr>
          <p:sp>
            <p:nvSpPr>
              <p:cNvPr id="84" name="円/楕円 83">
                <a:extLst>
                  <a:ext uri="{FF2B5EF4-FFF2-40B4-BE49-F238E27FC236}">
                    <a16:creationId xmlns:a16="http://schemas.microsoft.com/office/drawing/2014/main" id="{768663B8-FDAE-3D90-DC3B-588CD96EFEC4}"/>
                  </a:ext>
                </a:extLst>
              </p:cNvPr>
              <p:cNvSpPr/>
              <p:nvPr/>
            </p:nvSpPr>
            <p:spPr>
              <a:xfrm>
                <a:off x="-936783" y="1248528"/>
                <a:ext cx="284394" cy="284394"/>
              </a:xfrm>
              <a:prstGeom prst="ellipse">
                <a:avLst/>
              </a:prstGeom>
              <a:solidFill>
                <a:schemeClr val="tx1"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三角形 84">
                <a:extLst>
                  <a:ext uri="{FF2B5EF4-FFF2-40B4-BE49-F238E27FC236}">
                    <a16:creationId xmlns:a16="http://schemas.microsoft.com/office/drawing/2014/main" id="{C2BFA293-32F1-0ED6-33A4-A5BA2734A73D}"/>
                  </a:ext>
                </a:extLst>
              </p:cNvPr>
              <p:cNvSpPr/>
              <p:nvPr/>
            </p:nvSpPr>
            <p:spPr>
              <a:xfrm rot="5400000">
                <a:off x="-859756" y="1306777"/>
                <a:ext cx="185815" cy="160185"/>
              </a:xfrm>
              <a:prstGeom prst="triangle">
                <a:avLst/>
              </a:prstGeom>
              <a:solidFill>
                <a:schemeClr val="bg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86" name="図 85">
            <a:extLst>
              <a:ext uri="{FF2B5EF4-FFF2-40B4-BE49-F238E27FC236}">
                <a16:creationId xmlns:a16="http://schemas.microsoft.com/office/drawing/2014/main" id="{D307CA04-C4DA-F19D-5E35-81A8F950662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1754" y="1391950"/>
            <a:ext cx="906136" cy="1110767"/>
          </a:xfrm>
          <a:prstGeom prst="rect">
            <a:avLst/>
          </a:prstGeom>
        </p:spPr>
      </p:pic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271B43D6-C50A-6EAC-ABA7-FF80514D12B4}"/>
              </a:ext>
            </a:extLst>
          </p:cNvPr>
          <p:cNvGrpSpPr/>
          <p:nvPr/>
        </p:nvGrpSpPr>
        <p:grpSpPr>
          <a:xfrm>
            <a:off x="4424126" y="1685176"/>
            <a:ext cx="513282" cy="511629"/>
            <a:chOff x="5516778" y="2273088"/>
            <a:chExt cx="513282" cy="511629"/>
          </a:xfrm>
        </p:grpSpPr>
        <p:grpSp>
          <p:nvGrpSpPr>
            <p:cNvPr id="88" name="グループ化 87">
              <a:extLst>
                <a:ext uri="{FF2B5EF4-FFF2-40B4-BE49-F238E27FC236}">
                  <a16:creationId xmlns:a16="http://schemas.microsoft.com/office/drawing/2014/main" id="{89E66E06-CC7D-07CC-BD1C-8D4EF6D64274}"/>
                </a:ext>
              </a:extLst>
            </p:cNvPr>
            <p:cNvGrpSpPr/>
            <p:nvPr/>
          </p:nvGrpSpPr>
          <p:grpSpPr>
            <a:xfrm>
              <a:off x="5517605" y="2273088"/>
              <a:ext cx="511629" cy="511629"/>
              <a:chOff x="3577778" y="1636816"/>
              <a:chExt cx="662613" cy="662613"/>
            </a:xfrm>
          </p:grpSpPr>
          <p:sp>
            <p:nvSpPr>
              <p:cNvPr id="91" name="円/楕円 184">
                <a:extLst>
                  <a:ext uri="{FF2B5EF4-FFF2-40B4-BE49-F238E27FC236}">
                    <a16:creationId xmlns:a16="http://schemas.microsoft.com/office/drawing/2014/main" id="{35ADB034-7E00-9B2F-2476-4B6D7FDD649B}"/>
                  </a:ext>
                </a:extLst>
              </p:cNvPr>
              <p:cNvSpPr/>
              <p:nvPr/>
            </p:nvSpPr>
            <p:spPr>
              <a:xfrm>
                <a:off x="3577778" y="1636816"/>
                <a:ext cx="662613" cy="662613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92" name="テキスト ボックス 91">
                <a:extLst>
                  <a:ext uri="{FF2B5EF4-FFF2-40B4-BE49-F238E27FC236}">
                    <a16:creationId xmlns:a16="http://schemas.microsoft.com/office/drawing/2014/main" id="{ABF7A3B4-16F1-6C3F-DE32-6495D3F373A4}"/>
                  </a:ext>
                </a:extLst>
              </p:cNvPr>
              <p:cNvSpPr txBox="1"/>
              <p:nvPr/>
            </p:nvSpPr>
            <p:spPr>
              <a:xfrm>
                <a:off x="3628582" y="1702386"/>
                <a:ext cx="558875" cy="298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9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15</a:t>
                </a:r>
                <a:r>
                  <a:rPr kumimoji="0" lang="ja-JP" altLang="en-US" sz="7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秒</a:t>
                </a:r>
                <a:endParaRPr kumimoji="0" lang="en-US" altLang="ja-JP" sz="9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  <p:cxnSp>
          <p:nvCxnSpPr>
            <p:cNvPr id="89" name="直線コネクタ 88">
              <a:extLst>
                <a:ext uri="{FF2B5EF4-FFF2-40B4-BE49-F238E27FC236}">
                  <a16:creationId xmlns:a16="http://schemas.microsoft.com/office/drawing/2014/main" id="{5004C5DA-96BB-EB30-1EE8-94040C6E5115}"/>
                </a:ext>
              </a:extLst>
            </p:cNvPr>
            <p:cNvCxnSpPr>
              <a:cxnSpLocks/>
            </p:cNvCxnSpPr>
            <p:nvPr/>
          </p:nvCxnSpPr>
          <p:spPr>
            <a:xfrm>
              <a:off x="5519083" y="2531480"/>
              <a:ext cx="51015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D37B5DCF-D44C-D905-B33E-1A04C04DCB39}"/>
                </a:ext>
              </a:extLst>
            </p:cNvPr>
            <p:cNvSpPr txBox="1"/>
            <p:nvPr/>
          </p:nvSpPr>
          <p:spPr>
            <a:xfrm>
              <a:off x="5516778" y="2529425"/>
              <a:ext cx="5132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9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1</a:t>
              </a:r>
              <a:r>
                <a:rPr kumimoji="0" lang="ja-JP" altLang="en-US" sz="700" b="1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タイプ</a:t>
              </a:r>
              <a:endParaRPr kumimoji="0" lang="ja-JP" altLang="en-US" sz="900" b="1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93" name="角丸四角形 204">
            <a:extLst>
              <a:ext uri="{FF2B5EF4-FFF2-40B4-BE49-F238E27FC236}">
                <a16:creationId xmlns:a16="http://schemas.microsoft.com/office/drawing/2014/main" id="{34A2E917-8622-D822-F20E-4AD8EB98B105}"/>
              </a:ext>
            </a:extLst>
          </p:cNvPr>
          <p:cNvSpPr>
            <a:spLocks/>
          </p:cNvSpPr>
          <p:nvPr/>
        </p:nvSpPr>
        <p:spPr>
          <a:xfrm>
            <a:off x="3864849" y="2266316"/>
            <a:ext cx="1965255" cy="171102"/>
          </a:xfrm>
          <a:prstGeom prst="roundRect">
            <a:avLst>
              <a:gd name="adj" fmla="val 7668"/>
            </a:avLst>
          </a:prstGeom>
          <a:solidFill>
            <a:srgbClr val="6FB3BB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endParaRPr kumimoji="0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94" name="角丸四角形 204">
            <a:extLst>
              <a:ext uri="{FF2B5EF4-FFF2-40B4-BE49-F238E27FC236}">
                <a16:creationId xmlns:a16="http://schemas.microsoft.com/office/drawing/2014/main" id="{FBD43AF6-6EFA-A7A4-18E9-F1281754F196}"/>
              </a:ext>
            </a:extLst>
          </p:cNvPr>
          <p:cNvSpPr>
            <a:spLocks/>
          </p:cNvSpPr>
          <p:nvPr/>
        </p:nvSpPr>
        <p:spPr>
          <a:xfrm>
            <a:off x="3864849" y="2465175"/>
            <a:ext cx="1965255" cy="153888"/>
          </a:xfrm>
          <a:prstGeom prst="roundRect">
            <a:avLst>
              <a:gd name="adj" fmla="val 7668"/>
            </a:avLst>
          </a:prstGeom>
          <a:solidFill>
            <a:srgbClr val="6FB3BB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　　　</a:t>
            </a:r>
            <a:endParaRPr kumimoji="0" lang="ja-JP" altLang="en-US" sz="105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pic>
        <p:nvPicPr>
          <p:cNvPr id="95" name="図 94">
            <a:extLst>
              <a:ext uri="{FF2B5EF4-FFF2-40B4-BE49-F238E27FC236}">
                <a16:creationId xmlns:a16="http://schemas.microsoft.com/office/drawing/2014/main" id="{93EC3FDE-F46A-3AE8-E2CD-A8862D9A516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6" b="-22941"/>
          <a:stretch/>
        </p:blipFill>
        <p:spPr>
          <a:xfrm>
            <a:off x="3913832" y="2480617"/>
            <a:ext cx="124511" cy="148059"/>
          </a:xfrm>
          <a:prstGeom prst="rect">
            <a:avLst/>
          </a:prstGeom>
        </p:spPr>
      </p:pic>
      <p:sp>
        <p:nvSpPr>
          <p:cNvPr id="96" name="円/楕円 95">
            <a:extLst>
              <a:ext uri="{FF2B5EF4-FFF2-40B4-BE49-F238E27FC236}">
                <a16:creationId xmlns:a16="http://schemas.microsoft.com/office/drawing/2014/main" id="{157966D9-A5FE-16CE-1003-34ED2CE05BCA}"/>
              </a:ext>
            </a:extLst>
          </p:cNvPr>
          <p:cNvSpPr/>
          <p:nvPr/>
        </p:nvSpPr>
        <p:spPr>
          <a:xfrm>
            <a:off x="3905631" y="2281140"/>
            <a:ext cx="137202" cy="1372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B627328F-A675-6C56-1FAC-CEDA242D86CD}"/>
              </a:ext>
            </a:extLst>
          </p:cNvPr>
          <p:cNvSpPr txBox="1"/>
          <p:nvPr/>
        </p:nvSpPr>
        <p:spPr>
          <a:xfrm>
            <a:off x="3814225" y="2285615"/>
            <a:ext cx="31977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00" b="1" i="0" u="none" strike="noStrike" kern="1200" cap="none" spc="0" normalizeH="0" baseline="0" noProof="0" dirty="0">
                <a:ln>
                  <a:noFill/>
                </a:ln>
                <a:solidFill>
                  <a:srgbClr val="578D94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FREE</a:t>
            </a:r>
          </a:p>
        </p:txBody>
      </p:sp>
      <p:cxnSp>
        <p:nvCxnSpPr>
          <p:cNvPr id="98" name="カギ線コネクタ 97">
            <a:extLst>
              <a:ext uri="{FF2B5EF4-FFF2-40B4-BE49-F238E27FC236}">
                <a16:creationId xmlns:a16="http://schemas.microsoft.com/office/drawing/2014/main" id="{0B342B23-B427-50EA-8242-017E337EEB3B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51257" y="2185419"/>
            <a:ext cx="432000" cy="108000"/>
          </a:xfrm>
          <a:prstGeom prst="bentConnector2">
            <a:avLst/>
          </a:prstGeom>
          <a:ln w="15875">
            <a:solidFill>
              <a:srgbClr val="6FB3BB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1A24FFE2-2DF5-75A5-85D3-FF4AFFCC89A1}"/>
              </a:ext>
            </a:extLst>
          </p:cNvPr>
          <p:cNvGrpSpPr/>
          <p:nvPr/>
        </p:nvGrpSpPr>
        <p:grpSpPr>
          <a:xfrm>
            <a:off x="4980122" y="1493484"/>
            <a:ext cx="837271" cy="657285"/>
            <a:chOff x="5711126" y="1506194"/>
            <a:chExt cx="1174068" cy="921682"/>
          </a:xfrm>
        </p:grpSpPr>
        <p:sp>
          <p:nvSpPr>
            <p:cNvPr id="100" name="角丸四角形 204">
              <a:extLst>
                <a:ext uri="{FF2B5EF4-FFF2-40B4-BE49-F238E27FC236}">
                  <a16:creationId xmlns:a16="http://schemas.microsoft.com/office/drawing/2014/main" id="{75ABA564-F808-12AE-7D6D-AD6A156D2086}"/>
                </a:ext>
              </a:extLst>
            </p:cNvPr>
            <p:cNvSpPr/>
            <p:nvPr/>
          </p:nvSpPr>
          <p:spPr>
            <a:xfrm>
              <a:off x="5711126" y="1506194"/>
              <a:ext cx="1117875" cy="921682"/>
            </a:xfrm>
            <a:prstGeom prst="roundRect">
              <a:avLst>
                <a:gd name="adj" fmla="val 11228"/>
              </a:avLst>
            </a:prstGeom>
            <a:solidFill>
              <a:schemeClr val="bg1"/>
            </a:solidFill>
            <a:ln w="25400">
              <a:noFill/>
              <a:prstDash val="solid"/>
            </a:ln>
            <a:effectLst>
              <a:outerShdw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1" name="テキスト ボックス 100">
              <a:extLst>
                <a:ext uri="{FF2B5EF4-FFF2-40B4-BE49-F238E27FC236}">
                  <a16:creationId xmlns:a16="http://schemas.microsoft.com/office/drawing/2014/main" id="{9780DB89-9EAD-8946-1874-81E21ABC3438}"/>
                </a:ext>
              </a:extLst>
            </p:cNvPr>
            <p:cNvSpPr txBox="1"/>
            <p:nvPr/>
          </p:nvSpPr>
          <p:spPr>
            <a:xfrm>
              <a:off x="5727117" y="1551774"/>
              <a:ext cx="1158077" cy="237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▼実績動画は</a:t>
              </a:r>
              <a:r>
                <a:rPr kumimoji="1" lang="ja-JP" altLang="en-US" sz="500" dirty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こちら▼︎</a:t>
              </a:r>
              <a:endParaRPr kumimoji="1" lang="en-US" altLang="ja-JP" sz="5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pic>
          <p:nvPicPr>
            <p:cNvPr id="102" name="図 101">
              <a:extLst>
                <a:ext uri="{FF2B5EF4-FFF2-40B4-BE49-F238E27FC236}">
                  <a16:creationId xmlns:a16="http://schemas.microsoft.com/office/drawing/2014/main" id="{138C2F05-52DC-79B2-A36E-B350DD7CC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982733" y="1713150"/>
              <a:ext cx="651276" cy="657601"/>
            </a:xfrm>
            <a:prstGeom prst="rect">
              <a:avLst/>
            </a:prstGeom>
          </p:spPr>
        </p:pic>
      </p:grp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99685FDA-970C-EA09-3F6E-025CF3AD3F7D}"/>
              </a:ext>
            </a:extLst>
          </p:cNvPr>
          <p:cNvSpPr txBox="1"/>
          <p:nvPr/>
        </p:nvSpPr>
        <p:spPr>
          <a:xfrm>
            <a:off x="3988337" y="2249037"/>
            <a:ext cx="1826141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制作した</a:t>
            </a:r>
            <a:r>
              <a:rPr kumimoji="0" lang="ja-JP" altLang="en-US" sz="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動画は</a:t>
            </a:r>
            <a:r>
              <a:rPr kumimoji="0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</a:t>
            </a:r>
            <a:r>
              <a:rPr kumimoji="0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無期限二次利用</a:t>
            </a:r>
            <a:r>
              <a:rPr kumimoji="0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OK!!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C2F0A42E-3BCD-D9B6-5EC3-F2A30BF4CA62}"/>
              </a:ext>
            </a:extLst>
          </p:cNvPr>
          <p:cNvSpPr txBox="1"/>
          <p:nvPr/>
        </p:nvSpPr>
        <p:spPr>
          <a:xfrm>
            <a:off x="3988337" y="2459882"/>
            <a:ext cx="1899879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ナレーション</a:t>
            </a:r>
            <a:r>
              <a:rPr lang="en-US" altLang="ja-JP" sz="6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/BGM/</a:t>
            </a: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効果音付帯！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（</a:t>
            </a:r>
            <a:r>
              <a:rPr lang="en-US" altLang="ja-JP" sz="500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全てお任せ）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05" name="左大かっこ 104">
            <a:extLst>
              <a:ext uri="{FF2B5EF4-FFF2-40B4-BE49-F238E27FC236}">
                <a16:creationId xmlns:a16="http://schemas.microsoft.com/office/drawing/2014/main" id="{B2282CF9-184B-9AD6-6A2F-18FB413E483D}"/>
              </a:ext>
            </a:extLst>
          </p:cNvPr>
          <p:cNvSpPr/>
          <p:nvPr/>
        </p:nvSpPr>
        <p:spPr>
          <a:xfrm>
            <a:off x="3819130" y="2322739"/>
            <a:ext cx="45719" cy="255407"/>
          </a:xfrm>
          <a:prstGeom prst="leftBracket">
            <a:avLst/>
          </a:prstGeom>
          <a:noFill/>
          <a:ln w="15875">
            <a:solidFill>
              <a:srgbClr val="6FB3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6" name="グループ化 105">
            <a:extLst>
              <a:ext uri="{FF2B5EF4-FFF2-40B4-BE49-F238E27FC236}">
                <a16:creationId xmlns:a16="http://schemas.microsoft.com/office/drawing/2014/main" id="{25E23FE4-C2CD-04DE-F940-A9D3FE5AE3D1}"/>
              </a:ext>
            </a:extLst>
          </p:cNvPr>
          <p:cNvGrpSpPr/>
          <p:nvPr/>
        </p:nvGrpSpPr>
        <p:grpSpPr>
          <a:xfrm>
            <a:off x="625200" y="1784803"/>
            <a:ext cx="1011724" cy="966285"/>
            <a:chOff x="1126908" y="1326383"/>
            <a:chExt cx="781793" cy="746681"/>
          </a:xfrm>
        </p:grpSpPr>
        <p:sp>
          <p:nvSpPr>
            <p:cNvPr id="107" name="円/楕円 184">
              <a:extLst>
                <a:ext uri="{FF2B5EF4-FFF2-40B4-BE49-F238E27FC236}">
                  <a16:creationId xmlns:a16="http://schemas.microsoft.com/office/drawing/2014/main" id="{B9B12CCE-40CB-E59E-5716-A538653B89FE}"/>
                </a:ext>
              </a:extLst>
            </p:cNvPr>
            <p:cNvSpPr/>
            <p:nvPr/>
          </p:nvSpPr>
          <p:spPr>
            <a:xfrm>
              <a:off x="1201170" y="1372549"/>
              <a:ext cx="658283" cy="658284"/>
            </a:xfrm>
            <a:prstGeom prst="ellipse">
              <a:avLst/>
            </a:prstGeom>
            <a:solidFill>
              <a:srgbClr val="6FB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09" name="図 108">
              <a:extLst>
                <a:ext uri="{FF2B5EF4-FFF2-40B4-BE49-F238E27FC236}">
                  <a16:creationId xmlns:a16="http://schemas.microsoft.com/office/drawing/2014/main" id="{231C7399-228D-979A-FF38-3F1C7CBCD2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24998" y="1445764"/>
              <a:ext cx="290320" cy="259488"/>
            </a:xfrm>
            <a:prstGeom prst="rect">
              <a:avLst/>
            </a:prstGeom>
          </p:spPr>
        </p:pic>
        <p:sp>
          <p:nvSpPr>
            <p:cNvPr id="110" name="テキスト ボックス 109">
              <a:extLst>
                <a:ext uri="{FF2B5EF4-FFF2-40B4-BE49-F238E27FC236}">
                  <a16:creationId xmlns:a16="http://schemas.microsoft.com/office/drawing/2014/main" id="{19773649-B243-AD03-E69D-8274758FD6C5}"/>
                </a:ext>
              </a:extLst>
            </p:cNvPr>
            <p:cNvSpPr txBox="1"/>
            <p:nvPr/>
          </p:nvSpPr>
          <p:spPr>
            <a:xfrm>
              <a:off x="1186559" y="1528306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写真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pic>
          <p:nvPicPr>
            <p:cNvPr id="111" name="図 110">
              <a:extLst>
                <a:ext uri="{FF2B5EF4-FFF2-40B4-BE49-F238E27FC236}">
                  <a16:creationId xmlns:a16="http://schemas.microsoft.com/office/drawing/2014/main" id="{244B917A-C736-1D9B-EF62-498C761E4D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077" t="22030"/>
            <a:stretch/>
          </p:blipFill>
          <p:spPr>
            <a:xfrm>
              <a:off x="1239877" y="1734836"/>
              <a:ext cx="248534" cy="199355"/>
            </a:xfrm>
            <a:prstGeom prst="rect">
              <a:avLst/>
            </a:prstGeom>
          </p:spPr>
        </p:pic>
        <p:sp>
          <p:nvSpPr>
            <p:cNvPr id="112" name="テキスト ボックス 111">
              <a:extLst>
                <a:ext uri="{FF2B5EF4-FFF2-40B4-BE49-F238E27FC236}">
                  <a16:creationId xmlns:a16="http://schemas.microsoft.com/office/drawing/2014/main" id="{E9048105-2AA4-5593-351A-20E5744A7661}"/>
                </a:ext>
              </a:extLst>
            </p:cNvPr>
            <p:cNvSpPr txBox="1"/>
            <p:nvPr/>
          </p:nvSpPr>
          <p:spPr>
            <a:xfrm>
              <a:off x="1126908" y="1762549"/>
              <a:ext cx="476413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WEB</a:t>
              </a:r>
              <a:r>
                <a:rPr kumimoji="1" lang="ja-JP" altLang="en-US" sz="5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サイト</a:t>
              </a:r>
              <a:endParaRPr kumimoji="1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113" name="三角形 112">
              <a:extLst>
                <a:ext uri="{FF2B5EF4-FFF2-40B4-BE49-F238E27FC236}">
                  <a16:creationId xmlns:a16="http://schemas.microsoft.com/office/drawing/2014/main" id="{74055FAA-9FF2-CFED-984C-006B6B693B7C}"/>
                </a:ext>
              </a:extLst>
            </p:cNvPr>
            <p:cNvSpPr/>
            <p:nvPr/>
          </p:nvSpPr>
          <p:spPr>
            <a:xfrm rot="4139950">
              <a:off x="1749972" y="1537111"/>
              <a:ext cx="153661" cy="163797"/>
            </a:xfrm>
            <a:prstGeom prst="triangle">
              <a:avLst>
                <a:gd name="adj" fmla="val 50310"/>
              </a:avLst>
            </a:prstGeom>
            <a:solidFill>
              <a:srgbClr val="6FB3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4" name="図 113">
              <a:extLst>
                <a:ext uri="{FF2B5EF4-FFF2-40B4-BE49-F238E27FC236}">
                  <a16:creationId xmlns:a16="http://schemas.microsoft.com/office/drawing/2014/main" id="{DBA8B0C2-DF04-ACE1-0B1C-106A06750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150" r="43139"/>
            <a:stretch/>
          </p:blipFill>
          <p:spPr>
            <a:xfrm>
              <a:off x="1493265" y="1474326"/>
              <a:ext cx="321742" cy="229730"/>
            </a:xfrm>
            <a:prstGeom prst="rect">
              <a:avLst/>
            </a:prstGeom>
          </p:spPr>
        </p:pic>
        <p:sp>
          <p:nvSpPr>
            <p:cNvPr id="115" name="テキスト ボックス 114">
              <a:extLst>
                <a:ext uri="{FF2B5EF4-FFF2-40B4-BE49-F238E27FC236}">
                  <a16:creationId xmlns:a16="http://schemas.microsoft.com/office/drawing/2014/main" id="{D31AA30E-6250-2225-723A-A867C7D8A9C3}"/>
                </a:ext>
              </a:extLst>
            </p:cNvPr>
            <p:cNvSpPr txBox="1"/>
            <p:nvPr/>
          </p:nvSpPr>
          <p:spPr>
            <a:xfrm>
              <a:off x="1471255" y="1526854"/>
              <a:ext cx="365766" cy="130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パンフレット</a:t>
              </a:r>
            </a:p>
          </p:txBody>
        </p:sp>
        <p:pic>
          <p:nvPicPr>
            <p:cNvPr id="116" name="図 115">
              <a:extLst>
                <a:ext uri="{FF2B5EF4-FFF2-40B4-BE49-F238E27FC236}">
                  <a16:creationId xmlns:a16="http://schemas.microsoft.com/office/drawing/2014/main" id="{411DD3F8-5AC3-3B7E-E9FE-42DAC6469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6789" y="1727186"/>
              <a:ext cx="267053" cy="187561"/>
            </a:xfrm>
            <a:prstGeom prst="rect">
              <a:avLst/>
            </a:prstGeom>
          </p:spPr>
        </p:pic>
        <p:sp>
          <p:nvSpPr>
            <p:cNvPr id="117" name="テキスト ボックス 116">
              <a:extLst>
                <a:ext uri="{FF2B5EF4-FFF2-40B4-BE49-F238E27FC236}">
                  <a16:creationId xmlns:a16="http://schemas.microsoft.com/office/drawing/2014/main" id="{1CB70B02-A068-32A0-2CDB-734EF9448EE1}"/>
                </a:ext>
              </a:extLst>
            </p:cNvPr>
            <p:cNvSpPr txBox="1"/>
            <p:nvPr/>
          </p:nvSpPr>
          <p:spPr>
            <a:xfrm>
              <a:off x="1481489" y="1753698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動画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118" name="テキスト ボックス 117">
              <a:extLst>
                <a:ext uri="{FF2B5EF4-FFF2-40B4-BE49-F238E27FC236}">
                  <a16:creationId xmlns:a16="http://schemas.microsoft.com/office/drawing/2014/main" id="{7F41283F-5F19-BC8C-40E1-D7EDD448FCF0}"/>
                </a:ext>
              </a:extLst>
            </p:cNvPr>
            <p:cNvSpPr txBox="1"/>
            <p:nvPr/>
          </p:nvSpPr>
          <p:spPr>
            <a:xfrm>
              <a:off x="1280363" y="1326383"/>
              <a:ext cx="499442" cy="178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900" b="1">
                  <a:solidFill>
                    <a:schemeClr val="bg1"/>
                  </a:solidFill>
                  <a:effectLst>
                    <a:glow rad="128481">
                      <a:srgbClr val="6FB3BB"/>
                    </a:glow>
                  </a:effectLst>
                  <a:latin typeface="Meiryo" panose="020B0604030504040204" pitchFamily="34" charset="-128"/>
                  <a:ea typeface="Meiryo" panose="020B0604030504040204" pitchFamily="34" charset="-128"/>
                </a:rPr>
                <a:t>対応素材</a:t>
              </a:r>
              <a:endParaRPr kumimoji="1" lang="ja-JP" altLang="en-US" sz="900" b="1">
                <a:solidFill>
                  <a:schemeClr val="bg1"/>
                </a:solidFill>
                <a:effectLst>
                  <a:glow rad="128481">
                    <a:srgbClr val="6FB3BB"/>
                  </a:glow>
                </a:effectLst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119" name="テキスト ボックス 118">
              <a:extLst>
                <a:ext uri="{FF2B5EF4-FFF2-40B4-BE49-F238E27FC236}">
                  <a16:creationId xmlns:a16="http://schemas.microsoft.com/office/drawing/2014/main" id="{D31FD6BE-7E29-75C9-CEA7-B9EC0541D086}"/>
                </a:ext>
              </a:extLst>
            </p:cNvPr>
            <p:cNvSpPr txBox="1"/>
            <p:nvPr/>
          </p:nvSpPr>
          <p:spPr>
            <a:xfrm>
              <a:off x="1394526" y="1903787"/>
              <a:ext cx="37702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50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など</a:t>
              </a:r>
              <a:r>
                <a:rPr kumimoji="1" lang="en-US" altLang="ja-JP" sz="500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…</a:t>
              </a:r>
              <a:endParaRPr kumimoji="1" lang="ja-JP" altLang="en-US" sz="5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120" name="正方形/長方形 119">
            <a:extLst>
              <a:ext uri="{FF2B5EF4-FFF2-40B4-BE49-F238E27FC236}">
                <a16:creationId xmlns:a16="http://schemas.microsoft.com/office/drawing/2014/main" id="{B03BAF9E-0E9D-C2BF-2AF8-236783D5F03F}"/>
              </a:ext>
            </a:extLst>
          </p:cNvPr>
          <p:cNvSpPr/>
          <p:nvPr/>
        </p:nvSpPr>
        <p:spPr>
          <a:xfrm>
            <a:off x="2421779" y="2560004"/>
            <a:ext cx="834454" cy="1301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34D1EB1E-E792-E4DA-640A-73DF52D480C5}"/>
              </a:ext>
            </a:extLst>
          </p:cNvPr>
          <p:cNvSpPr txBox="1"/>
          <p:nvPr/>
        </p:nvSpPr>
        <p:spPr>
          <a:xfrm>
            <a:off x="1437034" y="2489664"/>
            <a:ext cx="2262158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様々なデータ</a:t>
            </a: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から</a:t>
            </a:r>
            <a:r>
              <a:rPr kumimoji="1" lang="ja-JP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動画制作可能</a:t>
            </a: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です！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67" name="テキスト ボックス 166">
            <a:extLst>
              <a:ext uri="{FF2B5EF4-FFF2-40B4-BE49-F238E27FC236}">
                <a16:creationId xmlns:a16="http://schemas.microsoft.com/office/drawing/2014/main" id="{272050A9-1773-E446-9E2F-DE4C6FF6FE21}"/>
              </a:ext>
            </a:extLst>
          </p:cNvPr>
          <p:cNvSpPr txBox="1"/>
          <p:nvPr/>
        </p:nvSpPr>
        <p:spPr>
          <a:xfrm>
            <a:off x="936076" y="2843153"/>
            <a:ext cx="826507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ヤフー</a:t>
            </a:r>
            <a:r>
              <a:rPr kumimoji="0" lang="en-US" altLang="ja-JP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TOP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ページ</a:t>
            </a:r>
            <a:r>
              <a:rPr lang="ja-JP" altLang="en-US" sz="1400" b="1" spc="5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（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予約型</a:t>
            </a:r>
            <a:r>
              <a:rPr lang="ja-JP" altLang="en-US" sz="1400" b="1" spc="5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）</a:t>
            </a:r>
            <a:r>
              <a:rPr lang="ja-JP" altLang="en-US" sz="1400" b="1" spc="50"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lang="ja-JP" altLang="en-US" sz="1400" b="1" spc="5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テレビ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に広告出稿</a:t>
            </a:r>
            <a:endParaRPr kumimoji="0" lang="ja-JP" altLang="en-US" sz="1400" b="1" i="0" u="none" strike="noStrike" kern="1200" cap="none" spc="50" normalizeH="0" baseline="0" noProof="0" dirty="0">
              <a:ln>
                <a:noFill/>
              </a:ln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68" name="角丸四角形 204">
            <a:extLst>
              <a:ext uri="{FF2B5EF4-FFF2-40B4-BE49-F238E27FC236}">
                <a16:creationId xmlns:a16="http://schemas.microsoft.com/office/drawing/2014/main" id="{BDD28D63-56D6-884F-B4B6-320613A57E9E}"/>
              </a:ext>
            </a:extLst>
          </p:cNvPr>
          <p:cNvSpPr/>
          <p:nvPr/>
        </p:nvSpPr>
        <p:spPr>
          <a:xfrm>
            <a:off x="5873959" y="3302769"/>
            <a:ext cx="1384133" cy="2487513"/>
          </a:xfrm>
          <a:prstGeom prst="roundRect">
            <a:avLst>
              <a:gd name="adj" fmla="val 4705"/>
            </a:avLst>
          </a:prstGeom>
          <a:solidFill>
            <a:srgbClr val="70B6BD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sp>
        <p:nvSpPr>
          <p:cNvPr id="171" name="角丸四角形 204">
            <a:extLst>
              <a:ext uri="{FF2B5EF4-FFF2-40B4-BE49-F238E27FC236}">
                <a16:creationId xmlns:a16="http://schemas.microsoft.com/office/drawing/2014/main" id="{EBE84275-3D9B-3B47-92F7-A4D080EC1AB5}"/>
              </a:ext>
            </a:extLst>
          </p:cNvPr>
          <p:cNvSpPr/>
          <p:nvPr/>
        </p:nvSpPr>
        <p:spPr>
          <a:xfrm>
            <a:off x="7509933" y="3159143"/>
            <a:ext cx="2143945" cy="2633121"/>
          </a:xfrm>
          <a:prstGeom prst="roundRect">
            <a:avLst>
              <a:gd name="adj" fmla="val 4415"/>
            </a:avLst>
          </a:prstGeom>
          <a:solidFill>
            <a:srgbClr val="D9ECED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sp>
        <p:nvSpPr>
          <p:cNvPr id="174" name="台形 173">
            <a:extLst>
              <a:ext uri="{FF2B5EF4-FFF2-40B4-BE49-F238E27FC236}">
                <a16:creationId xmlns:a16="http://schemas.microsoft.com/office/drawing/2014/main" id="{D6605342-F7B9-E749-A601-0800FAEAD18D}"/>
              </a:ext>
            </a:extLst>
          </p:cNvPr>
          <p:cNvSpPr/>
          <p:nvPr/>
        </p:nvSpPr>
        <p:spPr>
          <a:xfrm rot="10800000">
            <a:off x="7582631" y="3165777"/>
            <a:ext cx="2021251" cy="324000"/>
          </a:xfrm>
          <a:prstGeom prst="trapezoid">
            <a:avLst/>
          </a:prstGeom>
          <a:solidFill>
            <a:srgbClr val="588C94"/>
          </a:solidFill>
          <a:ln w="57150" cap="rnd">
            <a:solidFill>
              <a:srgbClr val="588C9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テキスト ボックス 174">
            <a:extLst>
              <a:ext uri="{FF2B5EF4-FFF2-40B4-BE49-F238E27FC236}">
                <a16:creationId xmlns:a16="http://schemas.microsoft.com/office/drawing/2014/main" id="{75CAB6C2-CF63-284F-8A3B-B58D4D337EF9}"/>
              </a:ext>
            </a:extLst>
          </p:cNvPr>
          <p:cNvSpPr txBox="1"/>
          <p:nvPr/>
        </p:nvSpPr>
        <p:spPr>
          <a:xfrm>
            <a:off x="7612275" y="3179497"/>
            <a:ext cx="198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テレビ</a:t>
            </a:r>
            <a:r>
              <a:rPr lang="en-US" altLang="ja-JP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CM</a:t>
            </a:r>
          </a:p>
        </p:txBody>
      </p:sp>
      <p:sp>
        <p:nvSpPr>
          <p:cNvPr id="204" name="角丸四角形 204">
            <a:extLst>
              <a:ext uri="{FF2B5EF4-FFF2-40B4-BE49-F238E27FC236}">
                <a16:creationId xmlns:a16="http://schemas.microsoft.com/office/drawing/2014/main" id="{84DAF524-401A-5847-A899-AD2E9E0E4EED}"/>
              </a:ext>
            </a:extLst>
          </p:cNvPr>
          <p:cNvSpPr/>
          <p:nvPr/>
        </p:nvSpPr>
        <p:spPr>
          <a:xfrm>
            <a:off x="1206066" y="3453374"/>
            <a:ext cx="4530947" cy="2338890"/>
          </a:xfrm>
          <a:prstGeom prst="roundRect">
            <a:avLst>
              <a:gd name="adj" fmla="val 2989"/>
            </a:avLst>
          </a:prstGeom>
          <a:solidFill>
            <a:srgbClr val="D9ECED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grpSp>
        <p:nvGrpSpPr>
          <p:cNvPr id="205" name="グループ化 204">
            <a:extLst>
              <a:ext uri="{FF2B5EF4-FFF2-40B4-BE49-F238E27FC236}">
                <a16:creationId xmlns:a16="http://schemas.microsoft.com/office/drawing/2014/main" id="{2795775E-9455-C74F-BDDB-3B06C8DEF045}"/>
              </a:ext>
            </a:extLst>
          </p:cNvPr>
          <p:cNvGrpSpPr/>
          <p:nvPr/>
        </p:nvGrpSpPr>
        <p:grpSpPr>
          <a:xfrm>
            <a:off x="325800" y="4396465"/>
            <a:ext cx="1116000" cy="906485"/>
            <a:chOff x="947050" y="4376581"/>
            <a:chExt cx="1116000" cy="1072372"/>
          </a:xfrm>
        </p:grpSpPr>
        <p:sp>
          <p:nvSpPr>
            <p:cNvPr id="206" name="ホームベース 136">
              <a:extLst>
                <a:ext uri="{FF2B5EF4-FFF2-40B4-BE49-F238E27FC236}">
                  <a16:creationId xmlns:a16="http://schemas.microsoft.com/office/drawing/2014/main" id="{5E7F1448-64C1-E948-8494-79A22B854914}"/>
                </a:ext>
              </a:extLst>
            </p:cNvPr>
            <p:cNvSpPr/>
            <p:nvPr/>
          </p:nvSpPr>
          <p:spPr>
            <a:xfrm>
              <a:off x="947050" y="4376581"/>
              <a:ext cx="1116000" cy="540000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207" name="ホームベース 141">
              <a:extLst>
                <a:ext uri="{FF2B5EF4-FFF2-40B4-BE49-F238E27FC236}">
                  <a16:creationId xmlns:a16="http://schemas.microsoft.com/office/drawing/2014/main" id="{19E4ECCA-6E8C-0840-BC84-BFB855678599}"/>
                </a:ext>
              </a:extLst>
            </p:cNvPr>
            <p:cNvSpPr/>
            <p:nvPr/>
          </p:nvSpPr>
          <p:spPr>
            <a:xfrm>
              <a:off x="947050" y="4908953"/>
              <a:ext cx="1116000" cy="540000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208" name="片側の 2 つの角を丸めた四角形 131">
            <a:extLst>
              <a:ext uri="{FF2B5EF4-FFF2-40B4-BE49-F238E27FC236}">
                <a16:creationId xmlns:a16="http://schemas.microsoft.com/office/drawing/2014/main" id="{DB1E7FF8-47CD-DA49-BCC1-5CDF6B1A4A60}"/>
              </a:ext>
            </a:extLst>
          </p:cNvPr>
          <p:cNvSpPr/>
          <p:nvPr/>
        </p:nvSpPr>
        <p:spPr>
          <a:xfrm rot="16200000">
            <a:off x="-107341" y="4742360"/>
            <a:ext cx="907791" cy="216000"/>
          </a:xfrm>
          <a:prstGeom prst="round2SameRect">
            <a:avLst>
              <a:gd name="adj1" fmla="val 32569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ホームベース 142">
            <a:extLst>
              <a:ext uri="{FF2B5EF4-FFF2-40B4-BE49-F238E27FC236}">
                <a16:creationId xmlns:a16="http://schemas.microsoft.com/office/drawing/2014/main" id="{EA137A2C-C3F3-CF4E-A69A-025E47F7D5EC}"/>
              </a:ext>
            </a:extLst>
          </p:cNvPr>
          <p:cNvSpPr/>
          <p:nvPr/>
        </p:nvSpPr>
        <p:spPr>
          <a:xfrm>
            <a:off x="325800" y="5405994"/>
            <a:ext cx="1114790" cy="330563"/>
          </a:xfrm>
          <a:prstGeom prst="homePlate">
            <a:avLst>
              <a:gd name="adj" fmla="val 214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05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10" name="片側の 2 つの角を丸めた四角形 123">
            <a:extLst>
              <a:ext uri="{FF2B5EF4-FFF2-40B4-BE49-F238E27FC236}">
                <a16:creationId xmlns:a16="http://schemas.microsoft.com/office/drawing/2014/main" id="{8DCAFF3A-6EC9-2F4A-815D-C69B5A0D162A}"/>
              </a:ext>
            </a:extLst>
          </p:cNvPr>
          <p:cNvSpPr/>
          <p:nvPr/>
        </p:nvSpPr>
        <p:spPr>
          <a:xfrm rot="16200000">
            <a:off x="193855" y="5456396"/>
            <a:ext cx="320791" cy="231393"/>
          </a:xfrm>
          <a:prstGeom prst="round2SameRect">
            <a:avLst>
              <a:gd name="adj1" fmla="val 34133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テキスト ボックス 210">
            <a:extLst>
              <a:ext uri="{FF2B5EF4-FFF2-40B4-BE49-F238E27FC236}">
                <a16:creationId xmlns:a16="http://schemas.microsoft.com/office/drawing/2014/main" id="{EE6CEA07-30A1-8441-ABEA-A7585873ED11}"/>
              </a:ext>
            </a:extLst>
          </p:cNvPr>
          <p:cNvSpPr txBox="1"/>
          <p:nvPr/>
        </p:nvSpPr>
        <p:spPr>
          <a:xfrm>
            <a:off x="288347" y="5463769"/>
            <a:ext cx="1082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掲載期間を指定</a:t>
            </a:r>
            <a:endParaRPr lang="en-US" altLang="ja-JP" sz="10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12" name="テキスト ボックス 211">
            <a:extLst>
              <a:ext uri="{FF2B5EF4-FFF2-40B4-BE49-F238E27FC236}">
                <a16:creationId xmlns:a16="http://schemas.microsoft.com/office/drawing/2014/main" id="{DC9FEB1C-B32A-B341-9063-A37E9349664A}"/>
              </a:ext>
            </a:extLst>
          </p:cNvPr>
          <p:cNvSpPr txBox="1"/>
          <p:nvPr/>
        </p:nvSpPr>
        <p:spPr>
          <a:xfrm>
            <a:off x="434338" y="4382288"/>
            <a:ext cx="11381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都道府県</a:t>
            </a:r>
            <a:r>
              <a:rPr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指定</a:t>
            </a:r>
            <a:endParaRPr lang="en-US" altLang="ja-JP" sz="105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の場合　</a:t>
            </a:r>
            <a:endParaRPr kumimoji="1" lang="en-US" altLang="ja-JP" sz="6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13" name="円/楕円 162">
            <a:extLst>
              <a:ext uri="{FF2B5EF4-FFF2-40B4-BE49-F238E27FC236}">
                <a16:creationId xmlns:a16="http://schemas.microsoft.com/office/drawing/2014/main" id="{678DD69C-C75F-3A42-B4E8-CC93CBFD2957}"/>
              </a:ext>
            </a:extLst>
          </p:cNvPr>
          <p:cNvSpPr>
            <a:spLocks noChangeAspect="1"/>
          </p:cNvSpPr>
          <p:nvPr/>
        </p:nvSpPr>
        <p:spPr>
          <a:xfrm>
            <a:off x="761183" y="4746043"/>
            <a:ext cx="198000" cy="19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tx1">
                  <a:lumMod val="50000"/>
                  <a:lumOff val="50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14" name="テキスト ボックス 213">
            <a:extLst>
              <a:ext uri="{FF2B5EF4-FFF2-40B4-BE49-F238E27FC236}">
                <a16:creationId xmlns:a16="http://schemas.microsoft.com/office/drawing/2014/main" id="{8185B41E-63A6-684C-AB51-D00EC36C911A}"/>
              </a:ext>
            </a:extLst>
          </p:cNvPr>
          <p:cNvSpPr txBox="1"/>
          <p:nvPr/>
        </p:nvSpPr>
        <p:spPr>
          <a:xfrm>
            <a:off x="431946" y="4906146"/>
            <a:ext cx="1071966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市区郡指定</a:t>
            </a:r>
            <a:endParaRPr kumimoji="1" lang="en-US" altLang="ja-JP" sz="105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の場合</a:t>
            </a:r>
            <a:endParaRPr kumimoji="1" lang="en-US" altLang="ja-JP" sz="6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15" name="テキスト ボックス 214">
            <a:extLst>
              <a:ext uri="{FF2B5EF4-FFF2-40B4-BE49-F238E27FC236}">
                <a16:creationId xmlns:a16="http://schemas.microsoft.com/office/drawing/2014/main" id="{14AFDECA-AE36-1E45-A7B4-EA6EBB66BB2F}"/>
              </a:ext>
            </a:extLst>
          </p:cNvPr>
          <p:cNvSpPr txBox="1"/>
          <p:nvPr/>
        </p:nvSpPr>
        <p:spPr>
          <a:xfrm>
            <a:off x="199403" y="4482489"/>
            <a:ext cx="307777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800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掲載保証回数</a:t>
            </a:r>
            <a:endParaRPr lang="en-US" altLang="ja-JP" sz="8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16" name="ホームベース 142">
            <a:extLst>
              <a:ext uri="{FF2B5EF4-FFF2-40B4-BE49-F238E27FC236}">
                <a16:creationId xmlns:a16="http://schemas.microsoft.com/office/drawing/2014/main" id="{953DFF32-04B4-9D4B-91AD-E44F23E6F6ED}"/>
              </a:ext>
            </a:extLst>
          </p:cNvPr>
          <p:cNvSpPr/>
          <p:nvPr/>
        </p:nvSpPr>
        <p:spPr>
          <a:xfrm>
            <a:off x="318415" y="3900111"/>
            <a:ext cx="1114790" cy="314428"/>
          </a:xfrm>
          <a:prstGeom prst="homePlate">
            <a:avLst>
              <a:gd name="adj" fmla="val 214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05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18" name="片側の 2 つの角を丸めた四角形 123">
            <a:extLst>
              <a:ext uri="{FF2B5EF4-FFF2-40B4-BE49-F238E27FC236}">
                <a16:creationId xmlns:a16="http://schemas.microsoft.com/office/drawing/2014/main" id="{3D07C373-45C8-A142-9714-AA587182EC0D}"/>
              </a:ext>
            </a:extLst>
          </p:cNvPr>
          <p:cNvSpPr/>
          <p:nvPr/>
        </p:nvSpPr>
        <p:spPr>
          <a:xfrm rot="16200000">
            <a:off x="202509" y="3943131"/>
            <a:ext cx="303483" cy="231393"/>
          </a:xfrm>
          <a:prstGeom prst="round2SameRect">
            <a:avLst>
              <a:gd name="adj1" fmla="val 34133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テキスト ボックス 218">
            <a:extLst>
              <a:ext uri="{FF2B5EF4-FFF2-40B4-BE49-F238E27FC236}">
                <a16:creationId xmlns:a16="http://schemas.microsoft.com/office/drawing/2014/main" id="{C2D35D7A-7E33-864A-92A5-7748A2DACCA7}"/>
              </a:ext>
            </a:extLst>
          </p:cNvPr>
          <p:cNvSpPr txBox="1"/>
          <p:nvPr/>
        </p:nvSpPr>
        <p:spPr>
          <a:xfrm>
            <a:off x="280962" y="3941751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デバイスを指定</a:t>
            </a:r>
            <a:endParaRPr lang="en-US" altLang="ja-JP" sz="10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20" name="正方形/長方形 219">
            <a:extLst>
              <a:ext uri="{FF2B5EF4-FFF2-40B4-BE49-F238E27FC236}">
                <a16:creationId xmlns:a16="http://schemas.microsoft.com/office/drawing/2014/main" id="{CCE3F31E-F67D-ED4E-90CB-AF738193AC4F}"/>
              </a:ext>
            </a:extLst>
          </p:cNvPr>
          <p:cNvSpPr/>
          <p:nvPr/>
        </p:nvSpPr>
        <p:spPr>
          <a:xfrm>
            <a:off x="871582" y="4640618"/>
            <a:ext cx="701861" cy="195814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sp>
        <p:nvSpPr>
          <p:cNvPr id="221" name="正方形/長方形 220">
            <a:extLst>
              <a:ext uri="{FF2B5EF4-FFF2-40B4-BE49-F238E27FC236}">
                <a16:creationId xmlns:a16="http://schemas.microsoft.com/office/drawing/2014/main" id="{2391A81F-4911-B643-B2BE-E071E7C7F217}"/>
              </a:ext>
            </a:extLst>
          </p:cNvPr>
          <p:cNvSpPr/>
          <p:nvPr/>
        </p:nvSpPr>
        <p:spPr>
          <a:xfrm>
            <a:off x="872690" y="5124372"/>
            <a:ext cx="701861" cy="195814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cxnSp>
        <p:nvCxnSpPr>
          <p:cNvPr id="222" name="直線コネクタ 221">
            <a:extLst>
              <a:ext uri="{FF2B5EF4-FFF2-40B4-BE49-F238E27FC236}">
                <a16:creationId xmlns:a16="http://schemas.microsoft.com/office/drawing/2014/main" id="{E5C6DCC7-CE8B-DE43-86EC-35E579AE6954}"/>
              </a:ext>
            </a:extLst>
          </p:cNvPr>
          <p:cNvCxnSpPr>
            <a:cxnSpLocks/>
            <a:stCxn id="234" idx="0"/>
          </p:cNvCxnSpPr>
          <p:nvPr/>
        </p:nvCxnSpPr>
        <p:spPr>
          <a:xfrm>
            <a:off x="2735040" y="3302769"/>
            <a:ext cx="1821" cy="248949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直線コネクタ 222">
            <a:extLst>
              <a:ext uri="{FF2B5EF4-FFF2-40B4-BE49-F238E27FC236}">
                <a16:creationId xmlns:a16="http://schemas.microsoft.com/office/drawing/2014/main" id="{90B63FC8-4DD7-CA41-A8E5-1CC58AF74426}"/>
              </a:ext>
            </a:extLst>
          </p:cNvPr>
          <p:cNvCxnSpPr>
            <a:cxnSpLocks/>
          </p:cNvCxnSpPr>
          <p:nvPr/>
        </p:nvCxnSpPr>
        <p:spPr>
          <a:xfrm flipH="1">
            <a:off x="4243921" y="3307399"/>
            <a:ext cx="0" cy="2484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直線コネクタ 223">
            <a:extLst>
              <a:ext uri="{FF2B5EF4-FFF2-40B4-BE49-F238E27FC236}">
                <a16:creationId xmlns:a16="http://schemas.microsoft.com/office/drawing/2014/main" id="{E9819817-C579-E246-9A8D-A9129AC1C8E1}"/>
              </a:ext>
            </a:extLst>
          </p:cNvPr>
          <p:cNvCxnSpPr>
            <a:cxnSpLocks/>
          </p:cNvCxnSpPr>
          <p:nvPr/>
        </p:nvCxnSpPr>
        <p:spPr>
          <a:xfrm flipH="1">
            <a:off x="5742010" y="3138953"/>
            <a:ext cx="1821" cy="26533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" name="グループ化 224">
            <a:extLst>
              <a:ext uri="{FF2B5EF4-FFF2-40B4-BE49-F238E27FC236}">
                <a16:creationId xmlns:a16="http://schemas.microsoft.com/office/drawing/2014/main" id="{210CF2F8-0EA9-4243-B456-37749C74B5D1}"/>
              </a:ext>
            </a:extLst>
          </p:cNvPr>
          <p:cNvGrpSpPr/>
          <p:nvPr/>
        </p:nvGrpSpPr>
        <p:grpSpPr>
          <a:xfrm>
            <a:off x="1349774" y="3329468"/>
            <a:ext cx="1266747" cy="461665"/>
            <a:chOff x="1219457" y="3193137"/>
            <a:chExt cx="1513576" cy="461665"/>
          </a:xfrm>
        </p:grpSpPr>
        <p:sp>
          <p:nvSpPr>
            <p:cNvPr id="226" name="台形 225">
              <a:extLst>
                <a:ext uri="{FF2B5EF4-FFF2-40B4-BE49-F238E27FC236}">
                  <a16:creationId xmlns:a16="http://schemas.microsoft.com/office/drawing/2014/main" id="{467C9C34-D1D2-6B4E-9729-C5DF44C1FB58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70B6BD"/>
            </a:solidFill>
            <a:ln w="57150" cap="rnd">
              <a:solidFill>
                <a:srgbClr val="70B5B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テキスト ボックス 226">
              <a:extLst>
                <a:ext uri="{FF2B5EF4-FFF2-40B4-BE49-F238E27FC236}">
                  <a16:creationId xmlns:a16="http://schemas.microsoft.com/office/drawing/2014/main" id="{2E87FA47-5001-424D-910A-BBF979E52FF3}"/>
                </a:ext>
              </a:extLst>
            </p:cNvPr>
            <p:cNvSpPr txBox="1"/>
            <p:nvPr/>
          </p:nvSpPr>
          <p:spPr>
            <a:xfrm>
              <a:off x="1635668" y="3193137"/>
              <a:ext cx="726303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ja-JP" sz="2400" b="1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PC</a:t>
              </a:r>
              <a:endPara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228" name="グループ化 227">
            <a:extLst>
              <a:ext uri="{FF2B5EF4-FFF2-40B4-BE49-F238E27FC236}">
                <a16:creationId xmlns:a16="http://schemas.microsoft.com/office/drawing/2014/main" id="{5ABE17DA-2D5C-6745-B566-DF6F40B2154E}"/>
              </a:ext>
            </a:extLst>
          </p:cNvPr>
          <p:cNvGrpSpPr/>
          <p:nvPr/>
        </p:nvGrpSpPr>
        <p:grpSpPr>
          <a:xfrm>
            <a:off x="2859159" y="3349258"/>
            <a:ext cx="1266747" cy="369332"/>
            <a:chOff x="1219457" y="3212927"/>
            <a:chExt cx="1513576" cy="369332"/>
          </a:xfrm>
        </p:grpSpPr>
        <p:sp>
          <p:nvSpPr>
            <p:cNvPr id="229" name="台形 228">
              <a:extLst>
                <a:ext uri="{FF2B5EF4-FFF2-40B4-BE49-F238E27FC236}">
                  <a16:creationId xmlns:a16="http://schemas.microsoft.com/office/drawing/2014/main" id="{D81EEABE-E9F7-6945-A9C6-EDD278E3652B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70B6BD"/>
            </a:solidFill>
            <a:ln w="57150" cap="rnd">
              <a:solidFill>
                <a:srgbClr val="70B5B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0" name="テキスト ボックス 229">
              <a:extLst>
                <a:ext uri="{FF2B5EF4-FFF2-40B4-BE49-F238E27FC236}">
                  <a16:creationId xmlns:a16="http://schemas.microsoft.com/office/drawing/2014/main" id="{25D446C3-71A5-F14E-8B3A-D6FC98388279}"/>
                </a:ext>
              </a:extLst>
            </p:cNvPr>
            <p:cNvSpPr txBox="1"/>
            <p:nvPr/>
          </p:nvSpPr>
          <p:spPr>
            <a:xfrm>
              <a:off x="1447803" y="3212927"/>
              <a:ext cx="1048081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ja-JP" altLang="en-US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スマホ</a:t>
              </a:r>
              <a:endParaRPr kumimoji="1" lang="ja-JP" altLang="en-US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231" name="グループ化 230">
            <a:extLst>
              <a:ext uri="{FF2B5EF4-FFF2-40B4-BE49-F238E27FC236}">
                <a16:creationId xmlns:a16="http://schemas.microsoft.com/office/drawing/2014/main" id="{D19C9C44-956C-074E-A1F8-AA47AE1DC370}"/>
              </a:ext>
            </a:extLst>
          </p:cNvPr>
          <p:cNvGrpSpPr/>
          <p:nvPr/>
        </p:nvGrpSpPr>
        <p:grpSpPr>
          <a:xfrm>
            <a:off x="4362643" y="3349258"/>
            <a:ext cx="1266747" cy="369332"/>
            <a:chOff x="1219457" y="3212927"/>
            <a:chExt cx="1513576" cy="369332"/>
          </a:xfrm>
        </p:grpSpPr>
        <p:sp>
          <p:nvSpPr>
            <p:cNvPr id="232" name="台形 231">
              <a:extLst>
                <a:ext uri="{FF2B5EF4-FFF2-40B4-BE49-F238E27FC236}">
                  <a16:creationId xmlns:a16="http://schemas.microsoft.com/office/drawing/2014/main" id="{6217F9E3-4AD9-3B45-BA60-3FF6AE6CF7F3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70B6BD"/>
            </a:solidFill>
            <a:ln w="57150" cap="rnd">
              <a:solidFill>
                <a:srgbClr val="70B5B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3" name="テキスト ボックス 232">
              <a:extLst>
                <a:ext uri="{FF2B5EF4-FFF2-40B4-BE49-F238E27FC236}">
                  <a16:creationId xmlns:a16="http://schemas.microsoft.com/office/drawing/2014/main" id="{35CF1CA2-E187-C344-8EEC-4402BCA40DA3}"/>
                </a:ext>
              </a:extLst>
            </p:cNvPr>
            <p:cNvSpPr txBox="1"/>
            <p:nvPr/>
          </p:nvSpPr>
          <p:spPr>
            <a:xfrm>
              <a:off x="1350119" y="3212927"/>
              <a:ext cx="1243447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ja-JP" b="1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PC+</a:t>
              </a:r>
              <a:r>
                <a:rPr kumimoji="1" lang="ja-JP" altLang="en-US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ｽﾏﾎ</a:t>
              </a:r>
              <a:endParaRPr kumimoji="1" lang="ja-JP" altLang="en-US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234" name="円/楕円 233">
            <a:extLst>
              <a:ext uri="{FF2B5EF4-FFF2-40B4-BE49-F238E27FC236}">
                <a16:creationId xmlns:a16="http://schemas.microsoft.com/office/drawing/2014/main" id="{17759348-CCD3-9F4A-8563-EC1A518D8913}"/>
              </a:ext>
            </a:extLst>
          </p:cNvPr>
          <p:cNvSpPr>
            <a:spLocks noChangeAspect="1"/>
          </p:cNvSpPr>
          <p:nvPr/>
        </p:nvSpPr>
        <p:spPr>
          <a:xfrm>
            <a:off x="2535395" y="3302769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70B6BD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70B6BD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35" name="円/楕円 234">
            <a:extLst>
              <a:ext uri="{FF2B5EF4-FFF2-40B4-BE49-F238E27FC236}">
                <a16:creationId xmlns:a16="http://schemas.microsoft.com/office/drawing/2014/main" id="{77A5CBA0-82F7-D04E-BE90-C792F0097248}"/>
              </a:ext>
            </a:extLst>
          </p:cNvPr>
          <p:cNvSpPr>
            <a:spLocks noChangeAspect="1"/>
          </p:cNvSpPr>
          <p:nvPr/>
        </p:nvSpPr>
        <p:spPr>
          <a:xfrm>
            <a:off x="4047672" y="3302769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70B6BD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70B6BD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236" name="直線コネクタ 235">
            <a:extLst>
              <a:ext uri="{FF2B5EF4-FFF2-40B4-BE49-F238E27FC236}">
                <a16:creationId xmlns:a16="http://schemas.microsoft.com/office/drawing/2014/main" id="{BE8C905C-F051-5F42-A7CC-C42090B71D8E}"/>
              </a:ext>
            </a:extLst>
          </p:cNvPr>
          <p:cNvCxnSpPr>
            <a:cxnSpLocks/>
          </p:cNvCxnSpPr>
          <p:nvPr/>
        </p:nvCxnSpPr>
        <p:spPr>
          <a:xfrm>
            <a:off x="1435745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線コネクタ 236">
            <a:extLst>
              <a:ext uri="{FF2B5EF4-FFF2-40B4-BE49-F238E27FC236}">
                <a16:creationId xmlns:a16="http://schemas.microsoft.com/office/drawing/2014/main" id="{92941E04-0F52-254E-BDEC-EDAF1EE3CDFE}"/>
              </a:ext>
            </a:extLst>
          </p:cNvPr>
          <p:cNvCxnSpPr>
            <a:cxnSpLocks/>
          </p:cNvCxnSpPr>
          <p:nvPr/>
        </p:nvCxnSpPr>
        <p:spPr>
          <a:xfrm>
            <a:off x="1435745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直線コネクタ 237">
            <a:extLst>
              <a:ext uri="{FF2B5EF4-FFF2-40B4-BE49-F238E27FC236}">
                <a16:creationId xmlns:a16="http://schemas.microsoft.com/office/drawing/2014/main" id="{ED8D999E-E11E-EC40-95EB-43338109F002}"/>
              </a:ext>
            </a:extLst>
          </p:cNvPr>
          <p:cNvCxnSpPr>
            <a:cxnSpLocks/>
          </p:cNvCxnSpPr>
          <p:nvPr/>
        </p:nvCxnSpPr>
        <p:spPr>
          <a:xfrm>
            <a:off x="1435745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円/楕円 279">
            <a:extLst>
              <a:ext uri="{FF2B5EF4-FFF2-40B4-BE49-F238E27FC236}">
                <a16:creationId xmlns:a16="http://schemas.microsoft.com/office/drawing/2014/main" id="{66F6F7BE-A30F-714A-976C-A45B82FED8CD}"/>
              </a:ext>
            </a:extLst>
          </p:cNvPr>
          <p:cNvSpPr>
            <a:spLocks noChangeAspect="1"/>
          </p:cNvSpPr>
          <p:nvPr/>
        </p:nvSpPr>
        <p:spPr>
          <a:xfrm>
            <a:off x="1877341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40" name="テキスト ボックス 239">
            <a:extLst>
              <a:ext uri="{FF2B5EF4-FFF2-40B4-BE49-F238E27FC236}">
                <a16:creationId xmlns:a16="http://schemas.microsoft.com/office/drawing/2014/main" id="{C793ED19-7149-714E-A32A-164AB39A0438}"/>
              </a:ext>
            </a:extLst>
          </p:cNvPr>
          <p:cNvSpPr txBox="1"/>
          <p:nvPr/>
        </p:nvSpPr>
        <p:spPr>
          <a:xfrm>
            <a:off x="1426813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349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41" name="テキスト ボックス 240">
            <a:extLst>
              <a:ext uri="{FF2B5EF4-FFF2-40B4-BE49-F238E27FC236}">
                <a16:creationId xmlns:a16="http://schemas.microsoft.com/office/drawing/2014/main" id="{695B88E2-2907-F349-959E-E4FC41AA4B59}"/>
              </a:ext>
            </a:extLst>
          </p:cNvPr>
          <p:cNvSpPr txBox="1"/>
          <p:nvPr/>
        </p:nvSpPr>
        <p:spPr>
          <a:xfrm>
            <a:off x="1426813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320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42" name="直線コネクタ 241">
            <a:extLst>
              <a:ext uri="{FF2B5EF4-FFF2-40B4-BE49-F238E27FC236}">
                <a16:creationId xmlns:a16="http://schemas.microsoft.com/office/drawing/2014/main" id="{1D287D98-41A5-1049-BE8B-BFC194F781A6}"/>
              </a:ext>
            </a:extLst>
          </p:cNvPr>
          <p:cNvCxnSpPr>
            <a:cxnSpLocks/>
          </p:cNvCxnSpPr>
          <p:nvPr/>
        </p:nvCxnSpPr>
        <p:spPr>
          <a:xfrm>
            <a:off x="2897511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線コネクタ 242">
            <a:extLst>
              <a:ext uri="{FF2B5EF4-FFF2-40B4-BE49-F238E27FC236}">
                <a16:creationId xmlns:a16="http://schemas.microsoft.com/office/drawing/2014/main" id="{12020800-7B7D-1943-A0AD-802C698AB4F0}"/>
              </a:ext>
            </a:extLst>
          </p:cNvPr>
          <p:cNvCxnSpPr>
            <a:cxnSpLocks/>
          </p:cNvCxnSpPr>
          <p:nvPr/>
        </p:nvCxnSpPr>
        <p:spPr>
          <a:xfrm>
            <a:off x="2897511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直線コネクタ 243">
            <a:extLst>
              <a:ext uri="{FF2B5EF4-FFF2-40B4-BE49-F238E27FC236}">
                <a16:creationId xmlns:a16="http://schemas.microsoft.com/office/drawing/2014/main" id="{CDA955AE-7B5F-1648-8813-A28BE9EE6232}"/>
              </a:ext>
            </a:extLst>
          </p:cNvPr>
          <p:cNvCxnSpPr>
            <a:cxnSpLocks/>
          </p:cNvCxnSpPr>
          <p:nvPr/>
        </p:nvCxnSpPr>
        <p:spPr>
          <a:xfrm>
            <a:off x="2897511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円/楕円 279">
            <a:extLst>
              <a:ext uri="{FF2B5EF4-FFF2-40B4-BE49-F238E27FC236}">
                <a16:creationId xmlns:a16="http://schemas.microsoft.com/office/drawing/2014/main" id="{1D57CE87-352F-2249-A028-504678E7C804}"/>
              </a:ext>
            </a:extLst>
          </p:cNvPr>
          <p:cNvSpPr>
            <a:spLocks noChangeAspect="1"/>
          </p:cNvSpPr>
          <p:nvPr/>
        </p:nvSpPr>
        <p:spPr>
          <a:xfrm>
            <a:off x="3339107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46" name="テキスト ボックス 245">
            <a:extLst>
              <a:ext uri="{FF2B5EF4-FFF2-40B4-BE49-F238E27FC236}">
                <a16:creationId xmlns:a16="http://schemas.microsoft.com/office/drawing/2014/main" id="{2CD8D96B-891F-D644-9035-61EC9C166FC5}"/>
              </a:ext>
            </a:extLst>
          </p:cNvPr>
          <p:cNvSpPr txBox="1"/>
          <p:nvPr/>
        </p:nvSpPr>
        <p:spPr>
          <a:xfrm>
            <a:off x="2888579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218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47" name="テキスト ボックス 246">
            <a:extLst>
              <a:ext uri="{FF2B5EF4-FFF2-40B4-BE49-F238E27FC236}">
                <a16:creationId xmlns:a16="http://schemas.microsoft.com/office/drawing/2014/main" id="{F9CB7454-4CBF-7947-8F36-F9B8F48C2474}"/>
              </a:ext>
            </a:extLst>
          </p:cNvPr>
          <p:cNvSpPr txBox="1"/>
          <p:nvPr/>
        </p:nvSpPr>
        <p:spPr>
          <a:xfrm>
            <a:off x="2888579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00,000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48" name="直線コネクタ 247">
            <a:extLst>
              <a:ext uri="{FF2B5EF4-FFF2-40B4-BE49-F238E27FC236}">
                <a16:creationId xmlns:a16="http://schemas.microsoft.com/office/drawing/2014/main" id="{21635889-6269-384A-BA4D-CEB7EA461127}"/>
              </a:ext>
            </a:extLst>
          </p:cNvPr>
          <p:cNvCxnSpPr>
            <a:cxnSpLocks/>
          </p:cNvCxnSpPr>
          <p:nvPr/>
        </p:nvCxnSpPr>
        <p:spPr>
          <a:xfrm>
            <a:off x="4407133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直線コネクタ 248">
            <a:extLst>
              <a:ext uri="{FF2B5EF4-FFF2-40B4-BE49-F238E27FC236}">
                <a16:creationId xmlns:a16="http://schemas.microsoft.com/office/drawing/2014/main" id="{48743DE8-0483-0E49-8A36-B05D051626CE}"/>
              </a:ext>
            </a:extLst>
          </p:cNvPr>
          <p:cNvCxnSpPr>
            <a:cxnSpLocks/>
          </p:cNvCxnSpPr>
          <p:nvPr/>
        </p:nvCxnSpPr>
        <p:spPr>
          <a:xfrm>
            <a:off x="4407133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直線コネクタ 249">
            <a:extLst>
              <a:ext uri="{FF2B5EF4-FFF2-40B4-BE49-F238E27FC236}">
                <a16:creationId xmlns:a16="http://schemas.microsoft.com/office/drawing/2014/main" id="{6A978BCB-0566-F248-8717-721C433906BD}"/>
              </a:ext>
            </a:extLst>
          </p:cNvPr>
          <p:cNvCxnSpPr>
            <a:cxnSpLocks/>
          </p:cNvCxnSpPr>
          <p:nvPr/>
        </p:nvCxnSpPr>
        <p:spPr>
          <a:xfrm>
            <a:off x="4407133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円/楕円 279">
            <a:extLst>
              <a:ext uri="{FF2B5EF4-FFF2-40B4-BE49-F238E27FC236}">
                <a16:creationId xmlns:a16="http://schemas.microsoft.com/office/drawing/2014/main" id="{DB85F9CE-58B2-F74B-9C34-76BEBC64D7F5}"/>
              </a:ext>
            </a:extLst>
          </p:cNvPr>
          <p:cNvSpPr>
            <a:spLocks noChangeAspect="1"/>
          </p:cNvSpPr>
          <p:nvPr/>
        </p:nvSpPr>
        <p:spPr>
          <a:xfrm>
            <a:off x="4848729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52" name="テキスト ボックス 251">
            <a:extLst>
              <a:ext uri="{FF2B5EF4-FFF2-40B4-BE49-F238E27FC236}">
                <a16:creationId xmlns:a16="http://schemas.microsoft.com/office/drawing/2014/main" id="{AFC86F59-B092-3B4D-A322-1B53DCDDAA89}"/>
              </a:ext>
            </a:extLst>
          </p:cNvPr>
          <p:cNvSpPr txBox="1"/>
          <p:nvPr/>
        </p:nvSpPr>
        <p:spPr>
          <a:xfrm>
            <a:off x="4398201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242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53" name="テキスト ボックス 252">
            <a:extLst>
              <a:ext uri="{FF2B5EF4-FFF2-40B4-BE49-F238E27FC236}">
                <a16:creationId xmlns:a16="http://schemas.microsoft.com/office/drawing/2014/main" id="{2A0CF329-1075-AF47-B1B1-189327CF21A4}"/>
              </a:ext>
            </a:extLst>
          </p:cNvPr>
          <p:cNvSpPr txBox="1"/>
          <p:nvPr/>
        </p:nvSpPr>
        <p:spPr>
          <a:xfrm>
            <a:off x="4398201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222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54" name="直線コネクタ 253">
            <a:extLst>
              <a:ext uri="{FF2B5EF4-FFF2-40B4-BE49-F238E27FC236}">
                <a16:creationId xmlns:a16="http://schemas.microsoft.com/office/drawing/2014/main" id="{345AB27C-146A-8B4C-BEAF-27CDCD783FF9}"/>
              </a:ext>
            </a:extLst>
          </p:cNvPr>
          <p:cNvCxnSpPr>
            <a:cxnSpLocks/>
          </p:cNvCxnSpPr>
          <p:nvPr/>
        </p:nvCxnSpPr>
        <p:spPr>
          <a:xfrm>
            <a:off x="5971189" y="4843843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直線コネクタ 254">
            <a:extLst>
              <a:ext uri="{FF2B5EF4-FFF2-40B4-BE49-F238E27FC236}">
                <a16:creationId xmlns:a16="http://schemas.microsoft.com/office/drawing/2014/main" id="{73D959F1-751B-8645-ACBB-9458428DC529}"/>
              </a:ext>
            </a:extLst>
          </p:cNvPr>
          <p:cNvCxnSpPr>
            <a:cxnSpLocks/>
          </p:cNvCxnSpPr>
          <p:nvPr/>
        </p:nvCxnSpPr>
        <p:spPr>
          <a:xfrm>
            <a:off x="5971189" y="5337621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直線コネクタ 255">
            <a:extLst>
              <a:ext uri="{FF2B5EF4-FFF2-40B4-BE49-F238E27FC236}">
                <a16:creationId xmlns:a16="http://schemas.microsoft.com/office/drawing/2014/main" id="{8F657438-8B38-4043-B02C-5E1DE6303702}"/>
              </a:ext>
            </a:extLst>
          </p:cNvPr>
          <p:cNvCxnSpPr>
            <a:cxnSpLocks/>
          </p:cNvCxnSpPr>
          <p:nvPr/>
        </p:nvCxnSpPr>
        <p:spPr>
          <a:xfrm>
            <a:off x="5971189" y="4399104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円/楕円 279">
            <a:extLst>
              <a:ext uri="{FF2B5EF4-FFF2-40B4-BE49-F238E27FC236}">
                <a16:creationId xmlns:a16="http://schemas.microsoft.com/office/drawing/2014/main" id="{A2E377DF-C445-5445-8E4E-C15C2CC7A72D}"/>
              </a:ext>
            </a:extLst>
          </p:cNvPr>
          <p:cNvSpPr>
            <a:spLocks noChangeAspect="1"/>
          </p:cNvSpPr>
          <p:nvPr/>
        </p:nvSpPr>
        <p:spPr>
          <a:xfrm>
            <a:off x="6412785" y="4749699"/>
            <a:ext cx="279346" cy="19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rgbClr val="70B6BD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rgbClr val="70B6BD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58" name="テキスト ボックス 257">
            <a:extLst>
              <a:ext uri="{FF2B5EF4-FFF2-40B4-BE49-F238E27FC236}">
                <a16:creationId xmlns:a16="http://schemas.microsoft.com/office/drawing/2014/main" id="{85FF47A6-AC4C-0547-921E-50B07A625DD1}"/>
              </a:ext>
            </a:extLst>
          </p:cNvPr>
          <p:cNvSpPr txBox="1"/>
          <p:nvPr/>
        </p:nvSpPr>
        <p:spPr>
          <a:xfrm>
            <a:off x="5983277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kumimoji="1"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144,000</a:t>
            </a:r>
            <a:r>
              <a:rPr kumimoji="1" lang="ja-JP" altLang="en-US" sz="1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59" name="テキスト ボックス 258">
            <a:extLst>
              <a:ext uri="{FF2B5EF4-FFF2-40B4-BE49-F238E27FC236}">
                <a16:creationId xmlns:a16="http://schemas.microsoft.com/office/drawing/2014/main" id="{3B224B54-C846-E34B-B097-46C8F42B4A04}"/>
              </a:ext>
            </a:extLst>
          </p:cNvPr>
          <p:cNvSpPr txBox="1"/>
          <p:nvPr/>
        </p:nvSpPr>
        <p:spPr>
          <a:xfrm>
            <a:off x="5983277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120</a:t>
            </a:r>
            <a:r>
              <a:rPr kumimoji="1"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260" name="グループ化 259">
            <a:extLst>
              <a:ext uri="{FF2B5EF4-FFF2-40B4-BE49-F238E27FC236}">
                <a16:creationId xmlns:a16="http://schemas.microsoft.com/office/drawing/2014/main" id="{48F77491-2E25-A544-B023-B6FACA0E4055}"/>
              </a:ext>
            </a:extLst>
          </p:cNvPr>
          <p:cNvGrpSpPr/>
          <p:nvPr/>
        </p:nvGrpSpPr>
        <p:grpSpPr>
          <a:xfrm>
            <a:off x="1592374" y="3850296"/>
            <a:ext cx="782950" cy="493456"/>
            <a:chOff x="250635" y="428719"/>
            <a:chExt cx="3711235" cy="2339015"/>
          </a:xfrm>
        </p:grpSpPr>
        <p:pic>
          <p:nvPicPr>
            <p:cNvPr id="261" name="図 260">
              <a:extLst>
                <a:ext uri="{FF2B5EF4-FFF2-40B4-BE49-F238E27FC236}">
                  <a16:creationId xmlns:a16="http://schemas.microsoft.com/office/drawing/2014/main" id="{815DA6CC-F9AD-874C-B69E-94F4E3305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250635" y="428719"/>
              <a:ext cx="3711235" cy="2339015"/>
            </a:xfrm>
            <a:prstGeom prst="rect">
              <a:avLst/>
            </a:prstGeom>
          </p:spPr>
        </p:pic>
        <p:sp>
          <p:nvSpPr>
            <p:cNvPr id="262" name="正方形/長方形 261">
              <a:extLst>
                <a:ext uri="{FF2B5EF4-FFF2-40B4-BE49-F238E27FC236}">
                  <a16:creationId xmlns:a16="http://schemas.microsoft.com/office/drawing/2014/main" id="{053E92F0-719F-BA4B-A569-875EB8D9F38E}"/>
                </a:ext>
              </a:extLst>
            </p:cNvPr>
            <p:cNvSpPr/>
            <p:nvPr/>
          </p:nvSpPr>
          <p:spPr>
            <a:xfrm>
              <a:off x="880639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63" name="図 262">
              <a:extLst>
                <a:ext uri="{FF2B5EF4-FFF2-40B4-BE49-F238E27FC236}">
                  <a16:creationId xmlns:a16="http://schemas.microsoft.com/office/drawing/2014/main" id="{71AFAFCE-7001-9A4A-A902-68F3533251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1228975" y="659149"/>
              <a:ext cx="1802464" cy="1419907"/>
            </a:xfrm>
            <a:prstGeom prst="rect">
              <a:avLst/>
            </a:prstGeom>
          </p:spPr>
        </p:pic>
        <p:pic>
          <p:nvPicPr>
            <p:cNvPr id="264" name="図 263">
              <a:extLst>
                <a:ext uri="{FF2B5EF4-FFF2-40B4-BE49-F238E27FC236}">
                  <a16:creationId xmlns:a16="http://schemas.microsoft.com/office/drawing/2014/main" id="{7E0F775B-427D-BA4F-8E4B-9348C59599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2354128" y="1713297"/>
              <a:ext cx="685566" cy="365759"/>
            </a:xfrm>
            <a:prstGeom prst="rect">
              <a:avLst/>
            </a:prstGeom>
          </p:spPr>
        </p:pic>
        <p:sp>
          <p:nvSpPr>
            <p:cNvPr id="265" name="正方形/長方形 264">
              <a:extLst>
                <a:ext uri="{FF2B5EF4-FFF2-40B4-BE49-F238E27FC236}">
                  <a16:creationId xmlns:a16="http://schemas.microsoft.com/office/drawing/2014/main" id="{B174B117-40C0-B34C-A58A-E735F97A5609}"/>
                </a:ext>
              </a:extLst>
            </p:cNvPr>
            <p:cNvSpPr/>
            <p:nvPr/>
          </p:nvSpPr>
          <p:spPr>
            <a:xfrm>
              <a:off x="2358746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6" name="グループ化 265">
            <a:extLst>
              <a:ext uri="{FF2B5EF4-FFF2-40B4-BE49-F238E27FC236}">
                <a16:creationId xmlns:a16="http://schemas.microsoft.com/office/drawing/2014/main" id="{ACEDA9B3-D225-E540-9C5C-A859B76AE86A}"/>
              </a:ext>
            </a:extLst>
          </p:cNvPr>
          <p:cNvGrpSpPr/>
          <p:nvPr/>
        </p:nvGrpSpPr>
        <p:grpSpPr>
          <a:xfrm>
            <a:off x="3372321" y="3831936"/>
            <a:ext cx="258866" cy="510638"/>
            <a:chOff x="8439488" y="428719"/>
            <a:chExt cx="1155529" cy="2279403"/>
          </a:xfrm>
        </p:grpSpPr>
        <p:pic>
          <p:nvPicPr>
            <p:cNvPr id="267" name="図 266">
              <a:extLst>
                <a:ext uri="{FF2B5EF4-FFF2-40B4-BE49-F238E27FC236}">
                  <a16:creationId xmlns:a16="http://schemas.microsoft.com/office/drawing/2014/main" id="{BD9CD1EB-9928-AA48-BADA-062E3DF0B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268" name="正方形/長方形 267">
              <a:extLst>
                <a:ext uri="{FF2B5EF4-FFF2-40B4-BE49-F238E27FC236}">
                  <a16:creationId xmlns:a16="http://schemas.microsoft.com/office/drawing/2014/main" id="{FE8B20FD-4E12-1F46-B4E1-803043ED19F4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9" name="グループ化 268">
            <a:extLst>
              <a:ext uri="{FF2B5EF4-FFF2-40B4-BE49-F238E27FC236}">
                <a16:creationId xmlns:a16="http://schemas.microsoft.com/office/drawing/2014/main" id="{09D1E567-88AB-844E-953D-D7812923E7DA}"/>
              </a:ext>
            </a:extLst>
          </p:cNvPr>
          <p:cNvGrpSpPr/>
          <p:nvPr/>
        </p:nvGrpSpPr>
        <p:grpSpPr>
          <a:xfrm>
            <a:off x="4448125" y="3850296"/>
            <a:ext cx="782950" cy="493456"/>
            <a:chOff x="250635" y="428719"/>
            <a:chExt cx="3711235" cy="2339015"/>
          </a:xfrm>
        </p:grpSpPr>
        <p:pic>
          <p:nvPicPr>
            <p:cNvPr id="271" name="図 270">
              <a:extLst>
                <a:ext uri="{FF2B5EF4-FFF2-40B4-BE49-F238E27FC236}">
                  <a16:creationId xmlns:a16="http://schemas.microsoft.com/office/drawing/2014/main" id="{BF066629-E991-F740-9280-8F80D3980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250635" y="428719"/>
              <a:ext cx="3711235" cy="2339015"/>
            </a:xfrm>
            <a:prstGeom prst="rect">
              <a:avLst/>
            </a:prstGeom>
          </p:spPr>
        </p:pic>
        <p:sp>
          <p:nvSpPr>
            <p:cNvPr id="273" name="正方形/長方形 272">
              <a:extLst>
                <a:ext uri="{FF2B5EF4-FFF2-40B4-BE49-F238E27FC236}">
                  <a16:creationId xmlns:a16="http://schemas.microsoft.com/office/drawing/2014/main" id="{41AC80C6-0410-2B45-8DA7-F45E6CC6834B}"/>
                </a:ext>
              </a:extLst>
            </p:cNvPr>
            <p:cNvSpPr/>
            <p:nvPr/>
          </p:nvSpPr>
          <p:spPr>
            <a:xfrm>
              <a:off x="880639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75" name="図 274">
              <a:extLst>
                <a:ext uri="{FF2B5EF4-FFF2-40B4-BE49-F238E27FC236}">
                  <a16:creationId xmlns:a16="http://schemas.microsoft.com/office/drawing/2014/main" id="{D3BD5C17-2425-164B-ADA7-79D8D98A45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1228975" y="659149"/>
              <a:ext cx="1802464" cy="1419907"/>
            </a:xfrm>
            <a:prstGeom prst="rect">
              <a:avLst/>
            </a:prstGeom>
          </p:spPr>
        </p:pic>
        <p:pic>
          <p:nvPicPr>
            <p:cNvPr id="276" name="図 275">
              <a:extLst>
                <a:ext uri="{FF2B5EF4-FFF2-40B4-BE49-F238E27FC236}">
                  <a16:creationId xmlns:a16="http://schemas.microsoft.com/office/drawing/2014/main" id="{774AC339-0A22-A445-9D4C-2DB7D9A56C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2354128" y="1713297"/>
              <a:ext cx="685566" cy="365759"/>
            </a:xfrm>
            <a:prstGeom prst="rect">
              <a:avLst/>
            </a:prstGeom>
          </p:spPr>
        </p:pic>
        <p:sp>
          <p:nvSpPr>
            <p:cNvPr id="277" name="正方形/長方形 276">
              <a:extLst>
                <a:ext uri="{FF2B5EF4-FFF2-40B4-BE49-F238E27FC236}">
                  <a16:creationId xmlns:a16="http://schemas.microsoft.com/office/drawing/2014/main" id="{96EDD116-5D62-C74E-BF0B-FB2FDDFF4CA8}"/>
                </a:ext>
              </a:extLst>
            </p:cNvPr>
            <p:cNvSpPr/>
            <p:nvPr/>
          </p:nvSpPr>
          <p:spPr>
            <a:xfrm>
              <a:off x="2358746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78" name="グループ化 277">
            <a:extLst>
              <a:ext uri="{FF2B5EF4-FFF2-40B4-BE49-F238E27FC236}">
                <a16:creationId xmlns:a16="http://schemas.microsoft.com/office/drawing/2014/main" id="{82261B4E-5BC7-AD4A-9C12-DD01DA43CFCB}"/>
              </a:ext>
            </a:extLst>
          </p:cNvPr>
          <p:cNvGrpSpPr/>
          <p:nvPr/>
        </p:nvGrpSpPr>
        <p:grpSpPr>
          <a:xfrm>
            <a:off x="5280087" y="3831936"/>
            <a:ext cx="258866" cy="510638"/>
            <a:chOff x="8439488" y="428719"/>
            <a:chExt cx="1155529" cy="2279403"/>
          </a:xfrm>
        </p:grpSpPr>
        <p:pic>
          <p:nvPicPr>
            <p:cNvPr id="279" name="図 278">
              <a:extLst>
                <a:ext uri="{FF2B5EF4-FFF2-40B4-BE49-F238E27FC236}">
                  <a16:creationId xmlns:a16="http://schemas.microsoft.com/office/drawing/2014/main" id="{26E699FD-6987-A446-A52A-B52C60E55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280" name="正方形/長方形 279">
              <a:extLst>
                <a:ext uri="{FF2B5EF4-FFF2-40B4-BE49-F238E27FC236}">
                  <a16:creationId xmlns:a16="http://schemas.microsoft.com/office/drawing/2014/main" id="{2CC0E42B-F96F-B548-ADF9-64F4080B0451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81" name="グループ化 280">
            <a:extLst>
              <a:ext uri="{FF2B5EF4-FFF2-40B4-BE49-F238E27FC236}">
                <a16:creationId xmlns:a16="http://schemas.microsoft.com/office/drawing/2014/main" id="{B6BA3600-CBC9-7C4A-BA62-A1B033C7EE60}"/>
              </a:ext>
            </a:extLst>
          </p:cNvPr>
          <p:cNvGrpSpPr/>
          <p:nvPr/>
        </p:nvGrpSpPr>
        <p:grpSpPr>
          <a:xfrm>
            <a:off x="5906390" y="3697212"/>
            <a:ext cx="954088" cy="601316"/>
            <a:chOff x="3979673" y="428719"/>
            <a:chExt cx="3711235" cy="2339015"/>
          </a:xfrm>
        </p:grpSpPr>
        <p:pic>
          <p:nvPicPr>
            <p:cNvPr id="282" name="図 281">
              <a:extLst>
                <a:ext uri="{FF2B5EF4-FFF2-40B4-BE49-F238E27FC236}">
                  <a16:creationId xmlns:a16="http://schemas.microsoft.com/office/drawing/2014/main" id="{98E37732-3051-F64A-875B-F140BF092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3979673" y="428719"/>
              <a:ext cx="3711235" cy="2339015"/>
            </a:xfrm>
            <a:prstGeom prst="rect">
              <a:avLst/>
            </a:prstGeom>
            <a:effectLst>
              <a:glow rad="38100">
                <a:srgbClr val="FFFF00">
                  <a:alpha val="70167"/>
                </a:srgbClr>
              </a:glow>
            </a:effectLst>
          </p:spPr>
        </p:pic>
        <p:sp>
          <p:nvSpPr>
            <p:cNvPr id="284" name="正方形/長方形 283">
              <a:extLst>
                <a:ext uri="{FF2B5EF4-FFF2-40B4-BE49-F238E27FC236}">
                  <a16:creationId xmlns:a16="http://schemas.microsoft.com/office/drawing/2014/main" id="{C1974F3A-316E-0D43-B1AE-9A2A3AA44700}"/>
                </a:ext>
              </a:extLst>
            </p:cNvPr>
            <p:cNvSpPr/>
            <p:nvPr/>
          </p:nvSpPr>
          <p:spPr>
            <a:xfrm>
              <a:off x="4609677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85" name="図 284">
              <a:extLst>
                <a:ext uri="{FF2B5EF4-FFF2-40B4-BE49-F238E27FC236}">
                  <a16:creationId xmlns:a16="http://schemas.microsoft.com/office/drawing/2014/main" id="{E4918769-9284-0746-AFDE-2000BC9E51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4958013" y="659149"/>
              <a:ext cx="1802464" cy="1419907"/>
            </a:xfrm>
            <a:prstGeom prst="rect">
              <a:avLst/>
            </a:prstGeom>
          </p:spPr>
        </p:pic>
        <p:sp>
          <p:nvSpPr>
            <p:cNvPr id="286" name="正方形/長方形 285">
              <a:extLst>
                <a:ext uri="{FF2B5EF4-FFF2-40B4-BE49-F238E27FC236}">
                  <a16:creationId xmlns:a16="http://schemas.microsoft.com/office/drawing/2014/main" id="{D99769EB-DB03-9044-8718-9A0B8976799D}"/>
                </a:ext>
              </a:extLst>
            </p:cNvPr>
            <p:cNvSpPr/>
            <p:nvPr/>
          </p:nvSpPr>
          <p:spPr>
            <a:xfrm>
              <a:off x="4616067" y="667242"/>
              <a:ext cx="333691" cy="14118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正方形/長方形 286">
              <a:extLst>
                <a:ext uri="{FF2B5EF4-FFF2-40B4-BE49-F238E27FC236}">
                  <a16:creationId xmlns:a16="http://schemas.microsoft.com/office/drawing/2014/main" id="{C2699B83-E1A4-984D-AA62-432531FF4A6A}"/>
                </a:ext>
              </a:extLst>
            </p:cNvPr>
            <p:cNvSpPr/>
            <p:nvPr/>
          </p:nvSpPr>
          <p:spPr>
            <a:xfrm>
              <a:off x="6762501" y="667242"/>
              <a:ext cx="333691" cy="14118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88" name="図 287">
              <a:extLst>
                <a:ext uri="{FF2B5EF4-FFF2-40B4-BE49-F238E27FC236}">
                  <a16:creationId xmlns:a16="http://schemas.microsoft.com/office/drawing/2014/main" id="{24E3DFAF-A467-5346-BBCA-2B7EF26529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6083166" y="1713297"/>
              <a:ext cx="685566" cy="365759"/>
            </a:xfrm>
            <a:prstGeom prst="rect">
              <a:avLst/>
            </a:prstGeom>
          </p:spPr>
        </p:pic>
        <p:sp>
          <p:nvSpPr>
            <p:cNvPr id="289" name="正方形/長方形 288">
              <a:extLst>
                <a:ext uri="{FF2B5EF4-FFF2-40B4-BE49-F238E27FC236}">
                  <a16:creationId xmlns:a16="http://schemas.microsoft.com/office/drawing/2014/main" id="{E09B6D26-1D9F-7D47-8BF4-BA9E8D60A131}"/>
                </a:ext>
              </a:extLst>
            </p:cNvPr>
            <p:cNvSpPr/>
            <p:nvPr/>
          </p:nvSpPr>
          <p:spPr>
            <a:xfrm>
              <a:off x="6087784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正方形/長方形 289">
              <a:extLst>
                <a:ext uri="{FF2B5EF4-FFF2-40B4-BE49-F238E27FC236}">
                  <a16:creationId xmlns:a16="http://schemas.microsoft.com/office/drawing/2014/main" id="{EC8A590F-0C2B-A34D-8677-8AA5A902CBEB}"/>
                </a:ext>
              </a:extLst>
            </p:cNvPr>
            <p:cNvSpPr/>
            <p:nvPr/>
          </p:nvSpPr>
          <p:spPr>
            <a:xfrm>
              <a:off x="5298094" y="1767928"/>
              <a:ext cx="791811" cy="128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91" name="グループ化 290">
            <a:extLst>
              <a:ext uri="{FF2B5EF4-FFF2-40B4-BE49-F238E27FC236}">
                <a16:creationId xmlns:a16="http://schemas.microsoft.com/office/drawing/2014/main" id="{5CB609A3-80AE-404B-9D60-F56A02CCBBA9}"/>
              </a:ext>
            </a:extLst>
          </p:cNvPr>
          <p:cNvGrpSpPr/>
          <p:nvPr/>
        </p:nvGrpSpPr>
        <p:grpSpPr>
          <a:xfrm>
            <a:off x="6852134" y="3682543"/>
            <a:ext cx="314135" cy="619664"/>
            <a:chOff x="8439488" y="428719"/>
            <a:chExt cx="1155529" cy="2279403"/>
          </a:xfrm>
        </p:grpSpPr>
        <p:pic>
          <p:nvPicPr>
            <p:cNvPr id="292" name="図 291">
              <a:extLst>
                <a:ext uri="{FF2B5EF4-FFF2-40B4-BE49-F238E27FC236}">
                  <a16:creationId xmlns:a16="http://schemas.microsoft.com/office/drawing/2014/main" id="{C569DD23-A616-B548-A1B5-F05085533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293" name="正方形/長方形 292">
              <a:extLst>
                <a:ext uri="{FF2B5EF4-FFF2-40B4-BE49-F238E27FC236}">
                  <a16:creationId xmlns:a16="http://schemas.microsoft.com/office/drawing/2014/main" id="{6D095883-EBC1-D347-85B1-08664D3B4EDD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4" name="台形 293">
            <a:extLst>
              <a:ext uri="{FF2B5EF4-FFF2-40B4-BE49-F238E27FC236}">
                <a16:creationId xmlns:a16="http://schemas.microsoft.com/office/drawing/2014/main" id="{E1065C6F-D792-B94C-862B-61E7F133EA61}"/>
              </a:ext>
            </a:extLst>
          </p:cNvPr>
          <p:cNvSpPr/>
          <p:nvPr/>
        </p:nvSpPr>
        <p:spPr>
          <a:xfrm rot="10800000">
            <a:off x="5932513" y="3148486"/>
            <a:ext cx="1266747" cy="470719"/>
          </a:xfrm>
          <a:prstGeom prst="trapezoid">
            <a:avLst/>
          </a:prstGeom>
          <a:gradFill>
            <a:gsLst>
              <a:gs pos="0">
                <a:srgbClr val="C3AE6B"/>
              </a:gs>
              <a:gs pos="41000">
                <a:srgbClr val="FEE38C">
                  <a:lumMod val="90000"/>
                </a:srgbClr>
              </a:gs>
              <a:gs pos="84000">
                <a:srgbClr val="C3AE6B"/>
              </a:gs>
            </a:gsLst>
            <a:lin ang="18900000" scaled="0"/>
          </a:gradFill>
          <a:ln w="28575" cap="rnd">
            <a:gradFill flip="none" rotWithShape="1">
              <a:gsLst>
                <a:gs pos="0">
                  <a:srgbClr val="C3AE6B"/>
                </a:gs>
                <a:gs pos="28000">
                  <a:srgbClr val="FEE38C">
                    <a:lumMod val="90000"/>
                  </a:srgbClr>
                </a:gs>
                <a:gs pos="100000">
                  <a:srgbClr val="C3AE6B"/>
                </a:gs>
              </a:gsLst>
              <a:lin ang="18900000" scaled="1"/>
              <a:tileRect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テキスト ボックス 294">
            <a:extLst>
              <a:ext uri="{FF2B5EF4-FFF2-40B4-BE49-F238E27FC236}">
                <a16:creationId xmlns:a16="http://schemas.microsoft.com/office/drawing/2014/main" id="{6F40D643-F4B7-A941-9E37-313A5CCD7780}"/>
              </a:ext>
            </a:extLst>
          </p:cNvPr>
          <p:cNvSpPr txBox="1"/>
          <p:nvPr/>
        </p:nvSpPr>
        <p:spPr>
          <a:xfrm>
            <a:off x="6042795" y="3177735"/>
            <a:ext cx="104067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b="1" dirty="0">
                <a:latin typeface="Meiryo" panose="020B0604030504040204" pitchFamily="34" charset="-128"/>
                <a:ea typeface="Meiryo" panose="020B0604030504040204" pitchFamily="34" charset="-128"/>
              </a:rPr>
              <a:t>PC+</a:t>
            </a:r>
            <a:r>
              <a:rPr kumimoji="1" lang="ja-JP" altLang="en-US" b="1" dirty="0">
                <a:latin typeface="Meiryo" panose="020B0604030504040204" pitchFamily="34" charset="-128"/>
                <a:ea typeface="Meiryo" panose="020B0604030504040204" pitchFamily="34" charset="-128"/>
              </a:rPr>
              <a:t>ｽﾏﾎ</a:t>
            </a:r>
          </a:p>
        </p:txBody>
      </p:sp>
      <p:sp>
        <p:nvSpPr>
          <p:cNvPr id="296" name="円/楕円 295">
            <a:extLst>
              <a:ext uri="{FF2B5EF4-FFF2-40B4-BE49-F238E27FC236}">
                <a16:creationId xmlns:a16="http://schemas.microsoft.com/office/drawing/2014/main" id="{43983585-2743-0A41-9235-54750F9ADDA4}"/>
              </a:ext>
            </a:extLst>
          </p:cNvPr>
          <p:cNvSpPr>
            <a:spLocks noChangeAspect="1"/>
          </p:cNvSpPr>
          <p:nvPr/>
        </p:nvSpPr>
        <p:spPr>
          <a:xfrm>
            <a:off x="5564411" y="3314203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70B6BD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70B6BD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97" name="十字形 296">
            <a:extLst>
              <a:ext uri="{FF2B5EF4-FFF2-40B4-BE49-F238E27FC236}">
                <a16:creationId xmlns:a16="http://schemas.microsoft.com/office/drawing/2014/main" id="{A0E70031-49E7-E946-A926-A009795CDE92}"/>
              </a:ext>
            </a:extLst>
          </p:cNvPr>
          <p:cNvSpPr/>
          <p:nvPr/>
        </p:nvSpPr>
        <p:spPr>
          <a:xfrm>
            <a:off x="7207158" y="4144993"/>
            <a:ext cx="391596" cy="391596"/>
          </a:xfrm>
          <a:prstGeom prst="plus">
            <a:avLst>
              <a:gd name="adj" fmla="val 3838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glow rad="63500">
              <a:schemeClr val="bg1">
                <a:alpha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01" name="角丸四角形 204">
            <a:extLst>
              <a:ext uri="{FF2B5EF4-FFF2-40B4-BE49-F238E27FC236}">
                <a16:creationId xmlns:a16="http://schemas.microsoft.com/office/drawing/2014/main" id="{C93F5B1D-D980-564A-AF46-0213354CEB50}"/>
              </a:ext>
            </a:extLst>
          </p:cNvPr>
          <p:cNvSpPr>
            <a:spLocks/>
          </p:cNvSpPr>
          <p:nvPr/>
        </p:nvSpPr>
        <p:spPr>
          <a:xfrm>
            <a:off x="5897048" y="2859778"/>
            <a:ext cx="1340496" cy="23768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95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02" name="テキスト ボックス 301">
            <a:extLst>
              <a:ext uri="{FF2B5EF4-FFF2-40B4-BE49-F238E27FC236}">
                <a16:creationId xmlns:a16="http://schemas.microsoft.com/office/drawing/2014/main" id="{82D54AFC-DA2E-0447-91AF-76064CFEB88B}"/>
              </a:ext>
            </a:extLst>
          </p:cNvPr>
          <p:cNvSpPr txBox="1"/>
          <p:nvPr/>
        </p:nvSpPr>
        <p:spPr>
          <a:xfrm>
            <a:off x="5848448" y="2931430"/>
            <a:ext cx="1476915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en-US" altLang="ja-JP" sz="7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PC</a:t>
            </a:r>
            <a:r>
              <a:rPr kumimoji="1" lang="ja-JP" altLang="en-US" sz="7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広告面はトップインパクト！</a:t>
            </a:r>
            <a:endParaRPr kumimoji="1" lang="en-US" altLang="ja-JP" sz="3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03" name="三角形 302">
            <a:extLst>
              <a:ext uri="{FF2B5EF4-FFF2-40B4-BE49-F238E27FC236}">
                <a16:creationId xmlns:a16="http://schemas.microsoft.com/office/drawing/2014/main" id="{6F1A7518-00D9-8B4B-B122-8EB7C86F1AB3}"/>
              </a:ext>
            </a:extLst>
          </p:cNvPr>
          <p:cNvSpPr/>
          <p:nvPr/>
        </p:nvSpPr>
        <p:spPr>
          <a:xfrm rot="10800000">
            <a:off x="6509974" y="3085055"/>
            <a:ext cx="125361" cy="8095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テキスト ボックス 303">
            <a:extLst>
              <a:ext uri="{FF2B5EF4-FFF2-40B4-BE49-F238E27FC236}">
                <a16:creationId xmlns:a16="http://schemas.microsoft.com/office/drawing/2014/main" id="{CDFFAFD0-7B0F-D647-AC75-34F827FC0C07}"/>
              </a:ext>
            </a:extLst>
          </p:cNvPr>
          <p:cNvSpPr txBox="1"/>
          <p:nvPr/>
        </p:nvSpPr>
        <p:spPr>
          <a:xfrm>
            <a:off x="5987498" y="3497794"/>
            <a:ext cx="1155756" cy="769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kumimoji="1" lang="ja-JP" altLang="en-US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ヤフーリッチフォーマット</a:t>
            </a:r>
            <a:r>
              <a:rPr kumimoji="1" lang="en-US" altLang="ja-JP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MD</a:t>
            </a:r>
          </a:p>
        </p:txBody>
      </p:sp>
      <p:sp>
        <p:nvSpPr>
          <p:cNvPr id="306" name="角丸四角形 380">
            <a:extLst>
              <a:ext uri="{FF2B5EF4-FFF2-40B4-BE49-F238E27FC236}">
                <a16:creationId xmlns:a16="http://schemas.microsoft.com/office/drawing/2014/main" id="{E0F1E465-7C51-124F-A5CE-8C2D2181B2AF}"/>
              </a:ext>
            </a:extLst>
          </p:cNvPr>
          <p:cNvSpPr/>
          <p:nvPr/>
        </p:nvSpPr>
        <p:spPr>
          <a:xfrm>
            <a:off x="1725285" y="5433021"/>
            <a:ext cx="5134360" cy="3022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7" name="Text Box 11">
            <a:extLst>
              <a:ext uri="{FF2B5EF4-FFF2-40B4-BE49-F238E27FC236}">
                <a16:creationId xmlns:a16="http://schemas.microsoft.com/office/drawing/2014/main" id="{E01C44F9-FB6E-7442-A200-8455310CA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1422" y="5434519"/>
            <a:ext cx="4571687" cy="21236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0" tIns="0" rIns="0" bIns="0">
            <a:spAutoFit/>
          </a:bodyPr>
          <a:lstStyle/>
          <a:p>
            <a:pPr algn="ctr" defTabSz="913972">
              <a:lnSpc>
                <a:spcPct val="120000"/>
              </a:lnSpc>
            </a:pP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平日掲載開始の</a:t>
            </a:r>
            <a:r>
              <a:rPr lang="en-US" altLang="ja-JP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</a:t>
            </a: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</a:t>
            </a:r>
            <a:r>
              <a:rPr lang="en-US" altLang="ja-JP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〜</a:t>
            </a:r>
            <a:r>
              <a:rPr lang="en-US" altLang="ja-JP" sz="1200" b="1" spc="600" dirty="0">
                <a:ln w="0">
                  <a:noFill/>
                </a:ln>
                <a:solidFill>
                  <a:srgbClr val="FF0000"/>
                </a:solidFill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sz="1200" b="1" spc="600" dirty="0">
                <a:ln w="0">
                  <a:noFill/>
                </a:ln>
                <a:solidFill>
                  <a:srgbClr val="FF0000"/>
                </a:solidFill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ヶ月間</a:t>
            </a: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で自由設定　</a:t>
            </a:r>
            <a:endParaRPr lang="en-US" altLang="ja-JP" sz="1200" spc="600" dirty="0">
              <a:effectLst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08" name="Text Box 11">
            <a:extLst>
              <a:ext uri="{FF2B5EF4-FFF2-40B4-BE49-F238E27FC236}">
                <a16:creationId xmlns:a16="http://schemas.microsoft.com/office/drawing/2014/main" id="{FC913AD7-8CF1-B841-BBF4-05A5A21E0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3784" y="5624590"/>
            <a:ext cx="2098214" cy="106183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397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</a:t>
            </a:r>
            <a:r>
              <a: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掲載回数は設定期間で按分されるイメージです。</a:t>
            </a:r>
            <a:endParaRPr kumimoji="0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16" name="テキスト ボックス 315">
            <a:extLst>
              <a:ext uri="{FF2B5EF4-FFF2-40B4-BE49-F238E27FC236}">
                <a16:creationId xmlns:a16="http://schemas.microsoft.com/office/drawing/2014/main" id="{05318E65-45FF-B748-BDD8-4840EA20F75B}"/>
              </a:ext>
            </a:extLst>
          </p:cNvPr>
          <p:cNvSpPr txBox="1"/>
          <p:nvPr/>
        </p:nvSpPr>
        <p:spPr>
          <a:xfrm>
            <a:off x="7598626" y="4323994"/>
            <a:ext cx="1989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lang="ja-JP" altLang="en-US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秒</a:t>
            </a:r>
            <a:r>
              <a:rPr lang="en-US" altLang="ja-JP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sz="1400" b="1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× </a:t>
            </a:r>
            <a:r>
              <a:rPr lang="ja-JP" altLang="en-US" sz="1400" b="1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計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10</a:t>
            </a:r>
            <a:r>
              <a:rPr lang="ja-JP" altLang="en-US" sz="1400" b="1">
                <a:latin typeface="Meiryo" charset="-128"/>
                <a:ea typeface="Meiryo" charset="-128"/>
                <a:cs typeface="Meiryo" charset="-128"/>
              </a:rPr>
              <a:t>本</a:t>
            </a:r>
            <a:endParaRPr lang="ja-JP" altLang="en-US" sz="2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17" name="角丸四角形 316">
            <a:extLst>
              <a:ext uri="{FF2B5EF4-FFF2-40B4-BE49-F238E27FC236}">
                <a16:creationId xmlns:a16="http://schemas.microsoft.com/office/drawing/2014/main" id="{CA6F1CC5-A87A-8D4A-B8E8-2B59E8BE518D}"/>
              </a:ext>
            </a:extLst>
          </p:cNvPr>
          <p:cNvSpPr/>
          <p:nvPr/>
        </p:nvSpPr>
        <p:spPr>
          <a:xfrm>
            <a:off x="7654426" y="4875572"/>
            <a:ext cx="1840448" cy="337782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951"/>
          </a:p>
        </p:txBody>
      </p:sp>
      <p:sp>
        <p:nvSpPr>
          <p:cNvPr id="318" name="角丸四角形 317">
            <a:extLst>
              <a:ext uri="{FF2B5EF4-FFF2-40B4-BE49-F238E27FC236}">
                <a16:creationId xmlns:a16="http://schemas.microsoft.com/office/drawing/2014/main" id="{160D7B9A-7965-3649-A88B-6D8FAD320137}"/>
              </a:ext>
            </a:extLst>
          </p:cNvPr>
          <p:cNvSpPr/>
          <p:nvPr/>
        </p:nvSpPr>
        <p:spPr>
          <a:xfrm>
            <a:off x="7981954" y="4788659"/>
            <a:ext cx="1209219" cy="153335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95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9" name="テキスト ボックス 318">
            <a:extLst>
              <a:ext uri="{FF2B5EF4-FFF2-40B4-BE49-F238E27FC236}">
                <a16:creationId xmlns:a16="http://schemas.microsoft.com/office/drawing/2014/main" id="{89484611-C9EE-2343-99F4-A937723B33B5}"/>
              </a:ext>
            </a:extLst>
          </p:cNvPr>
          <p:cNvSpPr txBox="1"/>
          <p:nvPr/>
        </p:nvSpPr>
        <p:spPr>
          <a:xfrm>
            <a:off x="8206952" y="4783931"/>
            <a:ext cx="8130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700" b="1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放送エリア全域</a:t>
            </a:r>
            <a:endParaRPr lang="ja-JP" altLang="en-US" sz="7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20" name="テキスト ボックス 319">
            <a:extLst>
              <a:ext uri="{FF2B5EF4-FFF2-40B4-BE49-F238E27FC236}">
                <a16:creationId xmlns:a16="http://schemas.microsoft.com/office/drawing/2014/main" id="{4EEAE3C3-878C-6F4B-AFC1-F081E91E2885}"/>
              </a:ext>
            </a:extLst>
          </p:cNvPr>
          <p:cNvSpPr txBox="1"/>
          <p:nvPr/>
        </p:nvSpPr>
        <p:spPr>
          <a:xfrm>
            <a:off x="7599242" y="5196246"/>
            <a:ext cx="2278587" cy="457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※1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週間以上で放送　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放送尺は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秒</a:t>
            </a:r>
            <a:endParaRPr lang="en-US" altLang="ja-JP" sz="5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>
                <a:latin typeface="Meiryo" charset="-128"/>
                <a:ea typeface="Meiryo" charset="-128"/>
                <a:cs typeface="Meiryo" charset="-128"/>
              </a:rPr>
              <a:t>フリースポットのため、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放送時間の事前開示はありません。</a:t>
            </a:r>
            <a:endParaRPr lang="en-US" altLang="ja-JP" sz="5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　タイムランクの保証はいたします。</a:t>
            </a:r>
            <a:endParaRPr lang="en-US" altLang="ja-JP" sz="5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年末年始は対象外です。</a:t>
            </a:r>
          </a:p>
        </p:txBody>
      </p:sp>
      <p:grpSp>
        <p:nvGrpSpPr>
          <p:cNvPr id="321" name="グループ化 320">
            <a:extLst>
              <a:ext uri="{FF2B5EF4-FFF2-40B4-BE49-F238E27FC236}">
                <a16:creationId xmlns:a16="http://schemas.microsoft.com/office/drawing/2014/main" id="{60A97617-3275-FF40-8AD7-B7E88B59957B}"/>
              </a:ext>
            </a:extLst>
          </p:cNvPr>
          <p:cNvGrpSpPr/>
          <p:nvPr/>
        </p:nvGrpSpPr>
        <p:grpSpPr>
          <a:xfrm>
            <a:off x="8121620" y="3683407"/>
            <a:ext cx="894133" cy="626304"/>
            <a:chOff x="10000151" y="3041307"/>
            <a:chExt cx="935755" cy="655459"/>
          </a:xfrm>
        </p:grpSpPr>
        <p:sp>
          <p:nvSpPr>
            <p:cNvPr id="322" name="正方形/長方形 321">
              <a:extLst>
                <a:ext uri="{FF2B5EF4-FFF2-40B4-BE49-F238E27FC236}">
                  <a16:creationId xmlns:a16="http://schemas.microsoft.com/office/drawing/2014/main" id="{15E66BF8-B8A0-D441-8662-31890E03754B}"/>
                </a:ext>
              </a:extLst>
            </p:cNvPr>
            <p:cNvSpPr/>
            <p:nvPr/>
          </p:nvSpPr>
          <p:spPr>
            <a:xfrm>
              <a:off x="10000151" y="3041307"/>
              <a:ext cx="935755" cy="5401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323" name="Picture 12" descr="http://frame-illust.com/fi/wp-content/uploads/2016/04/6898b.png">
              <a:extLst>
                <a:ext uri="{FF2B5EF4-FFF2-40B4-BE49-F238E27FC236}">
                  <a16:creationId xmlns:a16="http://schemas.microsoft.com/office/drawing/2014/main" id="{D6D99BD3-0CCF-994B-841A-42FC01B426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0151" y="3041717"/>
              <a:ext cx="935755" cy="655049"/>
            </a:xfrm>
            <a:prstGeom prst="rect">
              <a:avLst/>
            </a:prstGeom>
            <a:noFill/>
          </p:spPr>
        </p:pic>
      </p:grpSp>
      <p:pic>
        <p:nvPicPr>
          <p:cNvPr id="324" name="Picture 3" descr="\\192.168.11.88\disk1\☆00☆☆チラシビジョン事務局（総合）\16：BS11\BS11素材_20191216\BS11ロゴ（カラー）.jpg">
            <a:extLst>
              <a:ext uri="{FF2B5EF4-FFF2-40B4-BE49-F238E27FC236}">
                <a16:creationId xmlns:a16="http://schemas.microsoft.com/office/drawing/2014/main" id="{2059D7D2-607B-8A4B-9DF7-AA8ECCEF2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1990" y="3771043"/>
            <a:ext cx="689411" cy="36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5" name="テキスト ボックス 324">
            <a:extLst>
              <a:ext uri="{FF2B5EF4-FFF2-40B4-BE49-F238E27FC236}">
                <a16:creationId xmlns:a16="http://schemas.microsoft.com/office/drawing/2014/main" id="{D49BFBC5-5F5E-484A-A2D2-AF88B2C243B8}"/>
              </a:ext>
            </a:extLst>
          </p:cNvPr>
          <p:cNvSpPr txBox="1"/>
          <p:nvPr/>
        </p:nvSpPr>
        <p:spPr>
          <a:xfrm>
            <a:off x="7575035" y="4948541"/>
            <a:ext cx="2007616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1000" b="1" spc="-151" dirty="0">
                <a:latin typeface="Meiryo" charset="-128"/>
                <a:ea typeface="Meiryo" charset="-128"/>
                <a:cs typeface="Meiryo" charset="-128"/>
              </a:rPr>
              <a:t>フリースポット：</a:t>
            </a:r>
            <a:r>
              <a:rPr lang="en-US" altLang="ja-JP" sz="1000" b="1" spc="-151" dirty="0">
                <a:latin typeface="Meiryo" charset="-128"/>
                <a:ea typeface="Meiryo" charset="-128"/>
                <a:cs typeface="Meiryo" charset="-128"/>
              </a:rPr>
              <a:t>10 </a:t>
            </a:r>
            <a:r>
              <a:rPr lang="ja-JP" altLang="en-US" sz="1000" b="1" dirty="0">
                <a:latin typeface="Meiryo" charset="-128"/>
                <a:ea typeface="Meiryo" charset="-128"/>
                <a:cs typeface="Meiryo" charset="-128"/>
              </a:rPr>
              <a:t>本</a:t>
            </a:r>
          </a:p>
        </p:txBody>
      </p:sp>
      <p:cxnSp>
        <p:nvCxnSpPr>
          <p:cNvPr id="309" name="直線コネクタ 308">
            <a:extLst>
              <a:ext uri="{FF2B5EF4-FFF2-40B4-BE49-F238E27FC236}">
                <a16:creationId xmlns:a16="http://schemas.microsoft.com/office/drawing/2014/main" id="{E97F8AF8-2D74-454C-9AC3-A9F1488B04CA}"/>
              </a:ext>
            </a:extLst>
          </p:cNvPr>
          <p:cNvCxnSpPr>
            <a:cxnSpLocks/>
          </p:cNvCxnSpPr>
          <p:nvPr/>
        </p:nvCxnSpPr>
        <p:spPr>
          <a:xfrm>
            <a:off x="863946" y="6279568"/>
            <a:ext cx="4658048" cy="0"/>
          </a:xfrm>
          <a:prstGeom prst="line">
            <a:avLst/>
          </a:prstGeom>
          <a:ln>
            <a:solidFill>
              <a:srgbClr val="71B5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角丸四角形 204">
            <a:extLst>
              <a:ext uri="{FF2B5EF4-FFF2-40B4-BE49-F238E27FC236}">
                <a16:creationId xmlns:a16="http://schemas.microsoft.com/office/drawing/2014/main" id="{2E9BAFE4-1E32-4E9B-AC58-8C5415CB0A97}"/>
              </a:ext>
            </a:extLst>
          </p:cNvPr>
          <p:cNvSpPr/>
          <p:nvPr/>
        </p:nvSpPr>
        <p:spPr>
          <a:xfrm>
            <a:off x="5406051" y="5876458"/>
            <a:ext cx="4187233" cy="826878"/>
          </a:xfrm>
          <a:prstGeom prst="roundRect">
            <a:avLst>
              <a:gd name="adj" fmla="val 14697"/>
            </a:avLst>
          </a:prstGeom>
          <a:solidFill>
            <a:srgbClr val="71B5BD"/>
          </a:solidFill>
          <a:ln w="25400">
            <a:noFill/>
            <a:prstDash val="solid"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9" name="台形 298">
            <a:extLst>
              <a:ext uri="{FF2B5EF4-FFF2-40B4-BE49-F238E27FC236}">
                <a16:creationId xmlns:a16="http://schemas.microsoft.com/office/drawing/2014/main" id="{8A2BBE90-386F-4DC1-AEF3-987F1D120796}"/>
              </a:ext>
            </a:extLst>
          </p:cNvPr>
          <p:cNvSpPr/>
          <p:nvPr/>
        </p:nvSpPr>
        <p:spPr>
          <a:xfrm rot="10800000">
            <a:off x="6410908" y="5838150"/>
            <a:ext cx="2136484" cy="323410"/>
          </a:xfrm>
          <a:prstGeom prst="trapezoid">
            <a:avLst/>
          </a:prstGeom>
          <a:solidFill>
            <a:schemeClr val="bg1"/>
          </a:solidFill>
          <a:ln w="57150" cap="rnd">
            <a:solidFill>
              <a:srgbClr val="71B5B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0" name="正方形/長方形 299">
            <a:extLst>
              <a:ext uri="{FF2B5EF4-FFF2-40B4-BE49-F238E27FC236}">
                <a16:creationId xmlns:a16="http://schemas.microsoft.com/office/drawing/2014/main" id="{8DFF73CE-A8D8-46DF-A82E-7072ACA35A5B}"/>
              </a:ext>
            </a:extLst>
          </p:cNvPr>
          <p:cNvSpPr/>
          <p:nvPr/>
        </p:nvSpPr>
        <p:spPr>
          <a:xfrm>
            <a:off x="6267962" y="5856962"/>
            <a:ext cx="2249406" cy="36157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71B5BD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 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1B5BD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実施料金</a:t>
            </a:r>
            <a:endParaRPr kumimoji="0" lang="ja-JP" altLang="en-US" sz="1600" b="1" i="1" u="none" strike="noStrike" kern="1200" cap="none" spc="0" normalizeH="0" baseline="0" noProof="0" dirty="0">
              <a:ln>
                <a:noFill/>
              </a:ln>
              <a:solidFill>
                <a:srgbClr val="71B5BD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05" name="テキスト ボックス 304">
            <a:extLst>
              <a:ext uri="{FF2B5EF4-FFF2-40B4-BE49-F238E27FC236}">
                <a16:creationId xmlns:a16="http://schemas.microsoft.com/office/drawing/2014/main" id="{573C038F-AFCE-4E76-BCAF-46DA7E997253}"/>
              </a:ext>
            </a:extLst>
          </p:cNvPr>
          <p:cNvSpPr txBox="1"/>
          <p:nvPr/>
        </p:nvSpPr>
        <p:spPr>
          <a:xfrm>
            <a:off x="5739023" y="6214479"/>
            <a:ext cx="2976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charset="-128"/>
                <a:ea typeface="Meiryo" charset="-128"/>
                <a:cs typeface="Meiryo" charset="-128"/>
              </a:rPr>
              <a:t>1,000,00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0</a:t>
            </a:r>
            <a:r>
              <a:rPr kumimoji="0" lang="ja-JP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円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10" name="正方形/長方形 309">
            <a:extLst>
              <a:ext uri="{FF2B5EF4-FFF2-40B4-BE49-F238E27FC236}">
                <a16:creationId xmlns:a16="http://schemas.microsoft.com/office/drawing/2014/main" id="{924C3769-25A0-428E-9C1B-3FC57E05826A}"/>
              </a:ext>
            </a:extLst>
          </p:cNvPr>
          <p:cNvSpPr/>
          <p:nvPr/>
        </p:nvSpPr>
        <p:spPr>
          <a:xfrm>
            <a:off x="8384396" y="6386485"/>
            <a:ext cx="929306" cy="30777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（税別）</a:t>
            </a:r>
            <a:endParaRPr kumimoji="0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205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平行四辺形 148">
            <a:extLst>
              <a:ext uri="{FF2B5EF4-FFF2-40B4-BE49-F238E27FC236}">
                <a16:creationId xmlns:a16="http://schemas.microsoft.com/office/drawing/2014/main" id="{B8BBEC6D-8B91-C240-ADBF-D0EF61EE9B0A}"/>
              </a:ext>
            </a:extLst>
          </p:cNvPr>
          <p:cNvSpPr/>
          <p:nvPr/>
        </p:nvSpPr>
        <p:spPr>
          <a:xfrm>
            <a:off x="197066" y="406125"/>
            <a:ext cx="9558190" cy="464038"/>
          </a:xfrm>
          <a:prstGeom prst="parallelogram">
            <a:avLst/>
          </a:prstGeom>
          <a:solidFill>
            <a:srgbClr val="75B999"/>
          </a:solidFill>
          <a:ln w="76200" cap="rnd">
            <a:solidFill>
              <a:srgbClr val="75B9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3" name="図 282">
            <a:extLst>
              <a:ext uri="{FF2B5EF4-FFF2-40B4-BE49-F238E27FC236}">
                <a16:creationId xmlns:a16="http://schemas.microsoft.com/office/drawing/2014/main" id="{21244445-553A-CE47-87DF-C439C85256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924" b="-12618"/>
          <a:stretch/>
        </p:blipFill>
        <p:spPr>
          <a:xfrm>
            <a:off x="361191" y="93413"/>
            <a:ext cx="1357574" cy="250990"/>
          </a:xfrm>
          <a:prstGeom prst="rect">
            <a:avLst/>
          </a:prstGeom>
        </p:spPr>
      </p:pic>
      <p:cxnSp>
        <p:nvCxnSpPr>
          <p:cNvPr id="125" name="直線コネクタ 124">
            <a:extLst>
              <a:ext uri="{FF2B5EF4-FFF2-40B4-BE49-F238E27FC236}">
                <a16:creationId xmlns:a16="http://schemas.microsoft.com/office/drawing/2014/main" id="{7B97EE18-91B9-4944-B096-3CC1C6394C63}"/>
              </a:ext>
            </a:extLst>
          </p:cNvPr>
          <p:cNvCxnSpPr/>
          <p:nvPr/>
        </p:nvCxnSpPr>
        <p:spPr>
          <a:xfrm>
            <a:off x="2567929" y="451406"/>
            <a:ext cx="0" cy="3768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正方形/長方形 125">
            <a:extLst>
              <a:ext uri="{FF2B5EF4-FFF2-40B4-BE49-F238E27FC236}">
                <a16:creationId xmlns:a16="http://schemas.microsoft.com/office/drawing/2014/main" id="{D8FFA07E-E20B-9447-97FF-7F2D7014F538}"/>
              </a:ext>
            </a:extLst>
          </p:cNvPr>
          <p:cNvSpPr/>
          <p:nvPr/>
        </p:nvSpPr>
        <p:spPr>
          <a:xfrm>
            <a:off x="2669691" y="446799"/>
            <a:ext cx="1186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40">
              <a:spcBef>
                <a:spcPct val="0"/>
              </a:spcBef>
              <a:defRPr/>
            </a:pPr>
            <a:r>
              <a:rPr lang="en-US" altLang="ja-JP" sz="2400" b="1" spc="300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BS11</a:t>
            </a:r>
          </a:p>
        </p:txBody>
      </p:sp>
      <p:sp>
        <p:nvSpPr>
          <p:cNvPr id="191" name="正方形/長方形 190">
            <a:extLst>
              <a:ext uri="{FF2B5EF4-FFF2-40B4-BE49-F238E27FC236}">
                <a16:creationId xmlns:a16="http://schemas.microsoft.com/office/drawing/2014/main" id="{AB137241-7319-8345-ACC9-D4625166B66A}"/>
              </a:ext>
            </a:extLst>
          </p:cNvPr>
          <p:cNvSpPr/>
          <p:nvPr/>
        </p:nvSpPr>
        <p:spPr>
          <a:xfrm>
            <a:off x="332457" y="428646"/>
            <a:ext cx="21807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70">
              <a:spcBef>
                <a:spcPct val="0"/>
              </a:spcBef>
              <a:defRPr/>
            </a:pPr>
            <a:r>
              <a:rPr lang="en-US" altLang="ja-JP" sz="2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TVCM</a:t>
            </a:r>
            <a:r>
              <a:rPr lang="ja-JP" altLang="en-US" sz="2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セット</a:t>
            </a:r>
            <a:endParaRPr lang="en-US" altLang="ja-JP" sz="26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72" name="平行四辺形 271">
            <a:extLst>
              <a:ext uri="{FF2B5EF4-FFF2-40B4-BE49-F238E27FC236}">
                <a16:creationId xmlns:a16="http://schemas.microsoft.com/office/drawing/2014/main" id="{F5A52874-88CA-F542-B53D-89396DDCD8A3}"/>
              </a:ext>
            </a:extLst>
          </p:cNvPr>
          <p:cNvSpPr/>
          <p:nvPr/>
        </p:nvSpPr>
        <p:spPr>
          <a:xfrm>
            <a:off x="7324648" y="56634"/>
            <a:ext cx="1272154" cy="323405"/>
          </a:xfrm>
          <a:prstGeom prst="parallelogram">
            <a:avLst/>
          </a:prstGeom>
          <a:solidFill>
            <a:schemeClr val="bg1"/>
          </a:solidFill>
          <a:ln w="50800" cap="rnd">
            <a:solidFill>
              <a:srgbClr val="75B999"/>
            </a:solidFill>
            <a:round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平行四辺形 273">
            <a:extLst>
              <a:ext uri="{FF2B5EF4-FFF2-40B4-BE49-F238E27FC236}">
                <a16:creationId xmlns:a16="http://schemas.microsoft.com/office/drawing/2014/main" id="{B7F04D89-4097-F74D-88F4-5C337844765D}"/>
              </a:ext>
            </a:extLst>
          </p:cNvPr>
          <p:cNvSpPr/>
          <p:nvPr/>
        </p:nvSpPr>
        <p:spPr>
          <a:xfrm>
            <a:off x="8568687" y="56634"/>
            <a:ext cx="1272154" cy="323405"/>
          </a:xfrm>
          <a:prstGeom prst="parallelogram">
            <a:avLst/>
          </a:prstGeom>
          <a:solidFill>
            <a:schemeClr val="bg1"/>
          </a:solidFill>
          <a:ln w="50800" cap="rnd">
            <a:solidFill>
              <a:srgbClr val="75B999"/>
            </a:solidFill>
            <a:round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テキスト ボックス 216">
            <a:extLst>
              <a:ext uri="{FF2B5EF4-FFF2-40B4-BE49-F238E27FC236}">
                <a16:creationId xmlns:a16="http://schemas.microsoft.com/office/drawing/2014/main" id="{64998A32-E72A-A94E-81EA-BE30409A80F2}"/>
              </a:ext>
            </a:extLst>
          </p:cNvPr>
          <p:cNvSpPr txBox="1"/>
          <p:nvPr/>
        </p:nvSpPr>
        <p:spPr>
          <a:xfrm>
            <a:off x="1718765" y="59933"/>
            <a:ext cx="4885579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1200" b="1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二次</a:t>
            </a:r>
            <a:r>
              <a:rPr lang="ja-JP" altLang="en-US" sz="12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利用可能な動画制作</a:t>
            </a:r>
            <a:r>
              <a:rPr lang="ja-JP" altLang="en-US" sz="1200" b="1" dirty="0">
                <a:latin typeface="Meiryo" panose="020B0604030504040204" pitchFamily="34" charset="-128"/>
                <a:ea typeface="Meiryo" panose="020B0604030504040204" pitchFamily="34" charset="-128"/>
              </a:rPr>
              <a:t>から広告出稿までのオールインワン企画！</a:t>
            </a:r>
            <a:endParaRPr lang="en-US" altLang="ja-JP" sz="12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108" name="Picture 4" descr="「ヤフーロゴ」の画像検索結果">
            <a:hlinkClick r:id="rId4"/>
            <a:extLst>
              <a:ext uri="{FF2B5EF4-FFF2-40B4-BE49-F238E27FC236}">
                <a16:creationId xmlns:a16="http://schemas.microsoft.com/office/drawing/2014/main" id="{46B96818-4BB0-0F4C-9123-89F71D470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24" t="25462" r="8404" b="23947"/>
          <a:stretch/>
        </p:blipFill>
        <p:spPr bwMode="auto">
          <a:xfrm>
            <a:off x="8875566" y="132399"/>
            <a:ext cx="669243" cy="210957"/>
          </a:xfrm>
          <a:prstGeom prst="rect">
            <a:avLst/>
          </a:prstGeom>
          <a:noFill/>
        </p:spPr>
      </p:pic>
      <p:pic>
        <p:nvPicPr>
          <p:cNvPr id="141" name="Picture 3" descr="\\192.168.11.88\disk1\☆00☆☆チラシビジョン事務局（総合）\16：BS11\BS11素材_20191216\BS11ロゴ（カラー）.jpg">
            <a:extLst>
              <a:ext uri="{FF2B5EF4-FFF2-40B4-BE49-F238E27FC236}">
                <a16:creationId xmlns:a16="http://schemas.microsoft.com/office/drawing/2014/main" id="{596768AC-0D43-EE46-8D12-85BB2506E0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479"/>
          <a:stretch/>
        </p:blipFill>
        <p:spPr bwMode="auto">
          <a:xfrm>
            <a:off x="7708654" y="89838"/>
            <a:ext cx="506527" cy="2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id="{671F2E73-B8CC-4730-9A68-9CDAB885CA7D}"/>
              </a:ext>
            </a:extLst>
          </p:cNvPr>
          <p:cNvSpPr txBox="1"/>
          <p:nvPr/>
        </p:nvSpPr>
        <p:spPr>
          <a:xfrm>
            <a:off x="6169260" y="457054"/>
            <a:ext cx="3475032" cy="41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20000"/>
              </a:lnSpc>
              <a:defRPr/>
            </a:pPr>
            <a:r>
              <a:rPr lang="ja-JP" altLang="en-US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既存の静止画データから</a:t>
            </a:r>
            <a:r>
              <a:rPr lang="en-US" altLang="ja-JP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15</a:t>
            </a:r>
            <a:r>
              <a:rPr lang="ja-JP" altLang="en-US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秒の動画を制作し、</a:t>
            </a:r>
            <a:endParaRPr lang="en-US" altLang="ja-JP" sz="900" b="1" dirty="0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r">
              <a:lnSpc>
                <a:spcPct val="120000"/>
              </a:lnSpc>
            </a:pPr>
            <a:r>
              <a:rPr lang="en-US" altLang="ja-JP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TV</a:t>
            </a:r>
            <a:r>
              <a:rPr lang="ja-JP" altLang="en-US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と</a:t>
            </a:r>
            <a:r>
              <a:rPr lang="en-US" altLang="ja-JP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Yahoo! JAPAN </a:t>
            </a:r>
            <a:r>
              <a:rPr lang="ja-JP" altLang="en-US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トップページ</a:t>
            </a:r>
            <a:r>
              <a:rPr lang="ja-JP" altLang="en-US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で動画広告を実施。</a:t>
            </a:r>
            <a:endParaRPr lang="en-US" altLang="ja-JP" sz="8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134" name="直線コネクタ 133">
            <a:extLst>
              <a:ext uri="{FF2B5EF4-FFF2-40B4-BE49-F238E27FC236}">
                <a16:creationId xmlns:a16="http://schemas.microsoft.com/office/drawing/2014/main" id="{EC8A487C-F83F-4398-9B22-3D0AA388249F}"/>
              </a:ext>
            </a:extLst>
          </p:cNvPr>
          <p:cNvCxnSpPr>
            <a:cxnSpLocks/>
          </p:cNvCxnSpPr>
          <p:nvPr/>
        </p:nvCxnSpPr>
        <p:spPr>
          <a:xfrm>
            <a:off x="804971" y="6270715"/>
            <a:ext cx="4605411" cy="9381"/>
          </a:xfrm>
          <a:prstGeom prst="line">
            <a:avLst/>
          </a:prstGeom>
          <a:ln>
            <a:solidFill>
              <a:srgbClr val="66A3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正方形/長方形 134">
            <a:extLst>
              <a:ext uri="{FF2B5EF4-FFF2-40B4-BE49-F238E27FC236}">
                <a16:creationId xmlns:a16="http://schemas.microsoft.com/office/drawing/2014/main" id="{3DEE7E4E-6210-431F-A665-265F5F3E7FC0}"/>
              </a:ext>
            </a:extLst>
          </p:cNvPr>
          <p:cNvSpPr/>
          <p:nvPr/>
        </p:nvSpPr>
        <p:spPr>
          <a:xfrm flipV="1">
            <a:off x="361191" y="5905112"/>
            <a:ext cx="9283101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1F7E9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6" name="直線コネクタ 135">
            <a:extLst>
              <a:ext uri="{FF2B5EF4-FFF2-40B4-BE49-F238E27FC236}">
                <a16:creationId xmlns:a16="http://schemas.microsoft.com/office/drawing/2014/main" id="{50967771-B26F-4F22-804B-E85B04B4507E}"/>
              </a:ext>
            </a:extLst>
          </p:cNvPr>
          <p:cNvCxnSpPr>
            <a:cxnSpLocks/>
          </p:cNvCxnSpPr>
          <p:nvPr/>
        </p:nvCxnSpPr>
        <p:spPr>
          <a:xfrm flipV="1">
            <a:off x="361585" y="5896490"/>
            <a:ext cx="9293209" cy="7144"/>
          </a:xfrm>
          <a:prstGeom prst="line">
            <a:avLst/>
          </a:prstGeom>
          <a:ln>
            <a:solidFill>
              <a:srgbClr val="65A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テキスト ボックス 269">
            <a:extLst>
              <a:ext uri="{FF2B5EF4-FFF2-40B4-BE49-F238E27FC236}">
                <a16:creationId xmlns:a16="http://schemas.microsoft.com/office/drawing/2014/main" id="{C1C7591A-3AA3-43D3-86F4-68F700F766D7}"/>
              </a:ext>
            </a:extLst>
          </p:cNvPr>
          <p:cNvSpPr txBox="1"/>
          <p:nvPr/>
        </p:nvSpPr>
        <p:spPr>
          <a:xfrm>
            <a:off x="967805" y="5966128"/>
            <a:ext cx="334578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広告掲載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レポート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放送確認書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を提出</a:t>
            </a:r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98DEAC6C-6D8F-4E13-9192-93C433C92686}"/>
              </a:ext>
            </a:extLst>
          </p:cNvPr>
          <p:cNvSpPr txBox="1"/>
          <p:nvPr/>
        </p:nvSpPr>
        <p:spPr>
          <a:xfrm>
            <a:off x="1423464" y="6428457"/>
            <a:ext cx="3922202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※</a:t>
            </a:r>
            <a:r>
              <a:rPr kumimoji="0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広告用の</a:t>
            </a:r>
            <a:r>
              <a:rPr kumimoji="0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【</a:t>
            </a:r>
            <a:r>
              <a:rPr kumimoji="0" lang="ja-JP" altLang="en-US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遷移先</a:t>
            </a: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lang="ja-JP" altLang="en-US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ページの</a:t>
            </a: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URL】</a:t>
            </a:r>
            <a:r>
              <a:rPr lang="ja-JP" altLang="en-US" sz="70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をご準備ください。</a:t>
            </a:r>
            <a:r>
              <a:rPr lang="ja-JP" altLang="en-US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（パラメータ付も可）</a:t>
            </a:r>
            <a:endParaRPr kumimoji="0" lang="ja-JP" altLang="en-US" sz="7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Meiryo" charset="-128"/>
            </a:endParaRPr>
          </a:p>
        </p:txBody>
      </p:sp>
      <p:pic>
        <p:nvPicPr>
          <p:cNvPr id="133" name="図 132">
            <a:extLst>
              <a:ext uri="{FF2B5EF4-FFF2-40B4-BE49-F238E27FC236}">
                <a16:creationId xmlns:a16="http://schemas.microsoft.com/office/drawing/2014/main" id="{697692B6-50F0-404E-AB5A-F0E47E33EFC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54" r="154"/>
          <a:stretch/>
        </p:blipFill>
        <p:spPr>
          <a:xfrm>
            <a:off x="826071" y="6455518"/>
            <a:ext cx="597393" cy="275105"/>
          </a:xfrm>
          <a:prstGeom prst="rect">
            <a:avLst/>
          </a:prstGeom>
        </p:spPr>
      </p:pic>
      <p:sp>
        <p:nvSpPr>
          <p:cNvPr id="139" name="正方形/長方形 138">
            <a:extLst>
              <a:ext uri="{FF2B5EF4-FFF2-40B4-BE49-F238E27FC236}">
                <a16:creationId xmlns:a16="http://schemas.microsoft.com/office/drawing/2014/main" id="{F48DF35B-1B29-4239-9E02-91DC2D8874DB}"/>
              </a:ext>
            </a:extLst>
          </p:cNvPr>
          <p:cNvSpPr/>
          <p:nvPr/>
        </p:nvSpPr>
        <p:spPr>
          <a:xfrm>
            <a:off x="1423464" y="6545661"/>
            <a:ext cx="4025018" cy="226591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遷移先代用の</a:t>
            </a: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チラシビューアー（無償）もございます。詳細はお問合せください。</a:t>
            </a:r>
          </a:p>
        </p:txBody>
      </p: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35F3B1F1-0DD1-4885-8524-DC55223DC828}"/>
              </a:ext>
            </a:extLst>
          </p:cNvPr>
          <p:cNvSpPr txBox="1"/>
          <p:nvPr/>
        </p:nvSpPr>
        <p:spPr>
          <a:xfrm>
            <a:off x="741078" y="6278883"/>
            <a:ext cx="3595631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■</a:t>
            </a:r>
            <a:r>
              <a:rPr kumimoji="0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広告の遷移先ページについて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B0FF526-9746-1436-EEC5-0C99D3FC0BD1}"/>
              </a:ext>
            </a:extLst>
          </p:cNvPr>
          <p:cNvSpPr/>
          <p:nvPr/>
        </p:nvSpPr>
        <p:spPr>
          <a:xfrm flipV="1">
            <a:off x="361191" y="2819329"/>
            <a:ext cx="9283101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1F7E9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1C9DB9FF-A676-341D-FE31-479929AD6AD5}"/>
              </a:ext>
            </a:extLst>
          </p:cNvPr>
          <p:cNvCxnSpPr>
            <a:cxnSpLocks/>
          </p:cNvCxnSpPr>
          <p:nvPr/>
        </p:nvCxnSpPr>
        <p:spPr>
          <a:xfrm flipV="1">
            <a:off x="361585" y="2809822"/>
            <a:ext cx="9293209" cy="7144"/>
          </a:xfrm>
          <a:prstGeom prst="line">
            <a:avLst/>
          </a:prstGeom>
          <a:ln>
            <a:solidFill>
              <a:srgbClr val="65A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平行四辺形 45">
            <a:extLst>
              <a:ext uri="{FF2B5EF4-FFF2-40B4-BE49-F238E27FC236}">
                <a16:creationId xmlns:a16="http://schemas.microsoft.com/office/drawing/2014/main" id="{A721A1DC-9C4E-5215-7606-5A8F839DD1DC}"/>
              </a:ext>
            </a:extLst>
          </p:cNvPr>
          <p:cNvSpPr/>
          <p:nvPr/>
        </p:nvSpPr>
        <p:spPr>
          <a:xfrm>
            <a:off x="177693" y="2811116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75B999"/>
              </a:gs>
              <a:gs pos="0">
                <a:srgbClr val="E1F7E9"/>
              </a:gs>
            </a:gsLst>
            <a:lin ang="16200000" scaled="1"/>
          </a:gradFill>
          <a:ln w="76200" cap="rnd">
            <a:gradFill>
              <a:gsLst>
                <a:gs pos="0">
                  <a:srgbClr val="75B999"/>
                </a:gs>
                <a:gs pos="100000">
                  <a:srgbClr val="E1F7E9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6C2E8166-8234-4FF8-40B5-9EB11C9F3C9B}"/>
              </a:ext>
            </a:extLst>
          </p:cNvPr>
          <p:cNvSpPr txBox="1"/>
          <p:nvPr/>
        </p:nvSpPr>
        <p:spPr>
          <a:xfrm>
            <a:off x="193832" y="2704743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15A94C4B-2D81-2530-900F-D5B69A4EC262}"/>
              </a:ext>
            </a:extLst>
          </p:cNvPr>
          <p:cNvSpPr/>
          <p:nvPr/>
        </p:nvSpPr>
        <p:spPr>
          <a:xfrm flipV="1">
            <a:off x="361190" y="1062010"/>
            <a:ext cx="9288000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1F7E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48F614F3-0445-A483-E631-2D476DF7B2B8}"/>
              </a:ext>
            </a:extLst>
          </p:cNvPr>
          <p:cNvCxnSpPr>
            <a:cxnSpLocks/>
          </p:cNvCxnSpPr>
          <p:nvPr/>
        </p:nvCxnSpPr>
        <p:spPr>
          <a:xfrm flipV="1">
            <a:off x="361585" y="1061828"/>
            <a:ext cx="9293209" cy="7144"/>
          </a:xfrm>
          <a:prstGeom prst="line">
            <a:avLst/>
          </a:prstGeom>
          <a:ln>
            <a:solidFill>
              <a:srgbClr val="65A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辺形 58">
            <a:extLst>
              <a:ext uri="{FF2B5EF4-FFF2-40B4-BE49-F238E27FC236}">
                <a16:creationId xmlns:a16="http://schemas.microsoft.com/office/drawing/2014/main" id="{0C8047D0-E91B-729B-F54F-46BECDA4F027}"/>
              </a:ext>
            </a:extLst>
          </p:cNvPr>
          <p:cNvSpPr/>
          <p:nvPr/>
        </p:nvSpPr>
        <p:spPr>
          <a:xfrm>
            <a:off x="177693" y="1047311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99000">
                <a:srgbClr val="75B999"/>
              </a:gs>
              <a:gs pos="0">
                <a:srgbClr val="E1F7E9"/>
              </a:gs>
            </a:gsLst>
            <a:lin ang="16200000" scaled="1"/>
          </a:gradFill>
          <a:ln w="76200" cap="rnd">
            <a:gradFill>
              <a:gsLst>
                <a:gs pos="0">
                  <a:srgbClr val="75B999"/>
                </a:gs>
                <a:gs pos="97000">
                  <a:srgbClr val="E1F7E9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94881D68-12ED-EA9E-AE28-735CC6A0477F}"/>
              </a:ext>
            </a:extLst>
          </p:cNvPr>
          <p:cNvSpPr txBox="1"/>
          <p:nvPr/>
        </p:nvSpPr>
        <p:spPr>
          <a:xfrm>
            <a:off x="190050" y="940938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A9F8FB15-B57A-9386-993F-E3A016A205F3}"/>
              </a:ext>
            </a:extLst>
          </p:cNvPr>
          <p:cNvSpPr txBox="1"/>
          <p:nvPr/>
        </p:nvSpPr>
        <p:spPr>
          <a:xfrm>
            <a:off x="7156285" y="1653477"/>
            <a:ext cx="1261884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この</a:t>
            </a:r>
            <a:r>
              <a:rPr kumimoji="0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プランに含まれるサービス</a:t>
            </a:r>
            <a:endParaRPr kumimoji="1" lang="ja-JP" altLang="en-US" sz="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6730B040-8249-C121-741B-F0E1B091D0F9}"/>
              </a:ext>
            </a:extLst>
          </p:cNvPr>
          <p:cNvCxnSpPr>
            <a:cxnSpLocks/>
          </p:cNvCxnSpPr>
          <p:nvPr/>
        </p:nvCxnSpPr>
        <p:spPr>
          <a:xfrm>
            <a:off x="6096459" y="1745988"/>
            <a:ext cx="1139218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4BEE5AD4-4A73-032D-CB4E-393202D5A88A}"/>
              </a:ext>
            </a:extLst>
          </p:cNvPr>
          <p:cNvCxnSpPr>
            <a:cxnSpLocks/>
          </p:cNvCxnSpPr>
          <p:nvPr/>
        </p:nvCxnSpPr>
        <p:spPr>
          <a:xfrm>
            <a:off x="8396287" y="1745988"/>
            <a:ext cx="981274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図 63">
            <a:extLst>
              <a:ext uri="{FF2B5EF4-FFF2-40B4-BE49-F238E27FC236}">
                <a16:creationId xmlns:a16="http://schemas.microsoft.com/office/drawing/2014/main" id="{EB8225E0-C78A-A9BD-E27B-777EFA9CCDC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370"/>
          <a:stretch/>
        </p:blipFill>
        <p:spPr>
          <a:xfrm>
            <a:off x="6210122" y="1535169"/>
            <a:ext cx="433858" cy="337750"/>
          </a:xfrm>
          <a:prstGeom prst="rect">
            <a:avLst/>
          </a:prstGeom>
          <a:effectLst/>
        </p:spPr>
      </p:pic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A2948F8A-374A-7618-37A7-15DB820A480F}"/>
              </a:ext>
            </a:extLst>
          </p:cNvPr>
          <p:cNvGrpSpPr/>
          <p:nvPr/>
        </p:nvGrpSpPr>
        <p:grpSpPr>
          <a:xfrm>
            <a:off x="6096459" y="1872336"/>
            <a:ext cx="3296376" cy="799568"/>
            <a:chOff x="6007983" y="1829346"/>
            <a:chExt cx="3707438" cy="756000"/>
          </a:xfrm>
        </p:grpSpPr>
        <p:sp>
          <p:nvSpPr>
            <p:cNvPr id="66" name="角丸四角形 204">
              <a:extLst>
                <a:ext uri="{FF2B5EF4-FFF2-40B4-BE49-F238E27FC236}">
                  <a16:creationId xmlns:a16="http://schemas.microsoft.com/office/drawing/2014/main" id="{07C5293F-49F1-9616-2DD5-AA602919DC48}"/>
                </a:ext>
              </a:extLst>
            </p:cNvPr>
            <p:cNvSpPr>
              <a:spLocks/>
            </p:cNvSpPr>
            <p:nvPr/>
          </p:nvSpPr>
          <p:spPr>
            <a:xfrm>
              <a:off x="6007983" y="1829346"/>
              <a:ext cx="991960" cy="756000"/>
            </a:xfrm>
            <a:prstGeom prst="roundRect">
              <a:avLst>
                <a:gd name="adj" fmla="val 7668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制作する</a:t>
              </a:r>
              <a:endPara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完全パッケージ動画</a:t>
              </a:r>
              <a:endPara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ニ次</a:t>
              </a: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利用権利</a:t>
              </a:r>
            </a:p>
          </p:txBody>
        </p:sp>
        <p:sp>
          <p:nvSpPr>
            <p:cNvPr id="67" name="角丸四角形 204">
              <a:extLst>
                <a:ext uri="{FF2B5EF4-FFF2-40B4-BE49-F238E27FC236}">
                  <a16:creationId xmlns:a16="http://schemas.microsoft.com/office/drawing/2014/main" id="{B04C6D7F-28FE-E6D2-EEE5-244386FD2FEF}"/>
                </a:ext>
              </a:extLst>
            </p:cNvPr>
            <p:cNvSpPr>
              <a:spLocks/>
            </p:cNvSpPr>
            <p:nvPr/>
          </p:nvSpPr>
          <p:spPr>
            <a:xfrm>
              <a:off x="7031484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15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秒動画制作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タイプ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68" name="角丸四角形 204">
              <a:extLst>
                <a:ext uri="{FF2B5EF4-FFF2-40B4-BE49-F238E27FC236}">
                  <a16:creationId xmlns:a16="http://schemas.microsoft.com/office/drawing/2014/main" id="{498DD31A-E336-E0E7-9264-B240152C2F76}"/>
                </a:ext>
              </a:extLst>
            </p:cNvPr>
            <p:cNvSpPr>
              <a:spLocks/>
            </p:cNvSpPr>
            <p:nvPr/>
          </p:nvSpPr>
          <p:spPr>
            <a:xfrm>
              <a:off x="7710130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ヤフー用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バナー制作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69" name="角丸四角形 204">
              <a:extLst>
                <a:ext uri="{FF2B5EF4-FFF2-40B4-BE49-F238E27FC236}">
                  <a16:creationId xmlns:a16="http://schemas.microsoft.com/office/drawing/2014/main" id="{5477F413-9A6D-D57A-5844-477DFD4A733A}"/>
                </a:ext>
              </a:extLst>
            </p:cNvPr>
            <p:cNvSpPr>
              <a:spLocks/>
            </p:cNvSpPr>
            <p:nvPr/>
          </p:nvSpPr>
          <p:spPr>
            <a:xfrm>
              <a:off x="8388776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お任せ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ナレーション</a:t>
              </a: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BGM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・効果音</a:t>
              </a:r>
            </a:p>
          </p:txBody>
        </p:sp>
        <p:sp>
          <p:nvSpPr>
            <p:cNvPr id="70" name="角丸四角形 204">
              <a:extLst>
                <a:ext uri="{FF2B5EF4-FFF2-40B4-BE49-F238E27FC236}">
                  <a16:creationId xmlns:a16="http://schemas.microsoft.com/office/drawing/2014/main" id="{7C7A0D0D-35B8-BAD7-4FB6-CC8591DEB797}"/>
                </a:ext>
              </a:extLst>
            </p:cNvPr>
            <p:cNvSpPr>
              <a:spLocks/>
            </p:cNvSpPr>
            <p:nvPr/>
          </p:nvSpPr>
          <p:spPr>
            <a:xfrm>
              <a:off x="9067421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完</a:t>
              </a:r>
              <a:r>
                <a:rPr lang="ja-JP" altLang="en-US" sz="600">
                  <a:solidFill>
                    <a:prstClr val="white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成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動画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データ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納品</a:t>
              </a:r>
            </a:p>
          </p:txBody>
        </p:sp>
        <p:sp>
          <p:nvSpPr>
            <p:cNvPr id="71" name="角丸四角形 204">
              <a:extLst>
                <a:ext uri="{FF2B5EF4-FFF2-40B4-BE49-F238E27FC236}">
                  <a16:creationId xmlns:a16="http://schemas.microsoft.com/office/drawing/2014/main" id="{715F2E80-2381-3D24-8E4E-CA0089AEA255}"/>
                </a:ext>
              </a:extLst>
            </p:cNvPr>
            <p:cNvSpPr>
              <a:spLocks/>
            </p:cNvSpPr>
            <p:nvPr/>
          </p:nvSpPr>
          <p:spPr>
            <a:xfrm>
              <a:off x="7031484" y="2225346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ヤフー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72" name="角丸四角形 204">
              <a:extLst>
                <a:ext uri="{FF2B5EF4-FFF2-40B4-BE49-F238E27FC236}">
                  <a16:creationId xmlns:a16="http://schemas.microsoft.com/office/drawing/2014/main" id="{6FF56AF7-9884-3E54-28BA-DC910C8A7EF1}"/>
                </a:ext>
              </a:extLst>
            </p:cNvPr>
            <p:cNvSpPr>
              <a:spLocks/>
            </p:cNvSpPr>
            <p:nvPr/>
          </p:nvSpPr>
          <p:spPr>
            <a:xfrm>
              <a:off x="7710130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rgbClr val="40404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TVCM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(</a:t>
              </a:r>
              <a:r>
                <a:rPr kumimoji="0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納品ﾒﾃﾞｨｱ含</a:t>
              </a: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)</a:t>
              </a:r>
              <a:endPara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73" name="角丸四角形 204">
              <a:extLst>
                <a:ext uri="{FF2B5EF4-FFF2-40B4-BE49-F238E27FC236}">
                  <a16:creationId xmlns:a16="http://schemas.microsoft.com/office/drawing/2014/main" id="{2142EBAB-C81F-47DF-7A21-D1F54F3EBD29}"/>
                </a:ext>
              </a:extLst>
            </p:cNvPr>
            <p:cNvSpPr>
              <a:spLocks/>
            </p:cNvSpPr>
            <p:nvPr/>
          </p:nvSpPr>
          <p:spPr>
            <a:xfrm>
              <a:off x="8388776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WEB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74" name="角丸四角形 204">
              <a:extLst>
                <a:ext uri="{FF2B5EF4-FFF2-40B4-BE49-F238E27FC236}">
                  <a16:creationId xmlns:a16="http://schemas.microsoft.com/office/drawing/2014/main" id="{73B25570-0F73-F5B5-7E69-6A789EEC8DF7}"/>
                </a:ext>
              </a:extLst>
            </p:cNvPr>
            <p:cNvSpPr>
              <a:spLocks/>
            </p:cNvSpPr>
            <p:nvPr/>
          </p:nvSpPr>
          <p:spPr>
            <a:xfrm>
              <a:off x="9067421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サイネージ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</a:p>
          </p:txBody>
        </p:sp>
        <p:cxnSp>
          <p:nvCxnSpPr>
            <p:cNvPr id="75" name="直線コネクタ 74">
              <a:extLst>
                <a:ext uri="{FF2B5EF4-FFF2-40B4-BE49-F238E27FC236}">
                  <a16:creationId xmlns:a16="http://schemas.microsoft.com/office/drawing/2014/main" id="{B3A71C9F-FF1A-3453-EC9B-2529EA1F22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1246" y="2234011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>
              <a:extLst>
                <a:ext uri="{FF2B5EF4-FFF2-40B4-BE49-F238E27FC236}">
                  <a16:creationId xmlns:a16="http://schemas.microsoft.com/office/drawing/2014/main" id="{ABB8B257-250E-A7AE-9204-984B887ACB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69757" y="2234011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A8B0D6B2-62C4-666B-F0CE-456F48537EEC}"/>
              </a:ext>
            </a:extLst>
          </p:cNvPr>
          <p:cNvSpPr txBox="1"/>
          <p:nvPr/>
        </p:nvSpPr>
        <p:spPr>
          <a:xfrm>
            <a:off x="933642" y="1121838"/>
            <a:ext cx="581922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既存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の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チラシ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など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静止画データ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から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秒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動画を</a:t>
            </a:r>
            <a:r>
              <a:rPr lang="ja-JP" altLang="en-US" sz="1400" b="1">
                <a:ln w="3175">
                  <a:noFill/>
                  <a:prstDash val="solid"/>
                </a:ln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制作 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＋ ニ次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利用も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OK</a:t>
            </a:r>
            <a:endParaRPr kumimoji="0" lang="ja-JP" altLang="en-US" sz="1400" b="1" i="0" u="none" strike="noStrike" kern="1200" cap="none" spc="0" normalizeH="0" baseline="0" noProof="0" dirty="0">
              <a:ln w="3175">
                <a:noFill/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 Black" panose="020B0604020202020204" pitchFamily="34" charset="0"/>
              <a:ea typeface="游ゴシック" panose="020B0400000000000000" pitchFamily="50" charset="-128"/>
              <a:cs typeface="Arial Black" panose="020B0604020202020204" pitchFamily="34" charset="0"/>
            </a:endParaRPr>
          </a:p>
        </p:txBody>
      </p:sp>
      <p:sp>
        <p:nvSpPr>
          <p:cNvPr id="79" name="右矢印 78">
            <a:extLst>
              <a:ext uri="{FF2B5EF4-FFF2-40B4-BE49-F238E27FC236}">
                <a16:creationId xmlns:a16="http://schemas.microsoft.com/office/drawing/2014/main" id="{6A736A53-D99B-71A3-BE00-A4E4C550D36A}"/>
              </a:ext>
            </a:extLst>
          </p:cNvPr>
          <p:cNvSpPr/>
          <p:nvPr/>
        </p:nvSpPr>
        <p:spPr>
          <a:xfrm>
            <a:off x="1801854" y="1754674"/>
            <a:ext cx="1702935" cy="616657"/>
          </a:xfrm>
          <a:prstGeom prst="rightArrow">
            <a:avLst>
              <a:gd name="adj1" fmla="val 63355"/>
              <a:gd name="adj2" fmla="val 3051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0" name="図 79">
            <a:extLst>
              <a:ext uri="{FF2B5EF4-FFF2-40B4-BE49-F238E27FC236}">
                <a16:creationId xmlns:a16="http://schemas.microsoft.com/office/drawing/2014/main" id="{F01CF0D3-5175-06E1-54D0-5890C4A82A4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9404" y="1450311"/>
            <a:ext cx="1040680" cy="838536"/>
          </a:xfrm>
          <a:prstGeom prst="rect">
            <a:avLst/>
          </a:prstGeom>
        </p:spPr>
      </p:pic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972D370B-DB4B-8B2F-92A3-95DCC156E0B2}"/>
              </a:ext>
            </a:extLst>
          </p:cNvPr>
          <p:cNvGrpSpPr/>
          <p:nvPr/>
        </p:nvGrpSpPr>
        <p:grpSpPr>
          <a:xfrm>
            <a:off x="3491254" y="1490836"/>
            <a:ext cx="1203148" cy="714619"/>
            <a:chOff x="4664540" y="1530011"/>
            <a:chExt cx="1501088" cy="891581"/>
          </a:xfrm>
        </p:grpSpPr>
        <p:pic>
          <p:nvPicPr>
            <p:cNvPr id="82" name="図 81">
              <a:extLst>
                <a:ext uri="{FF2B5EF4-FFF2-40B4-BE49-F238E27FC236}">
                  <a16:creationId xmlns:a16="http://schemas.microsoft.com/office/drawing/2014/main" id="{FBE407AB-0B25-70FB-583C-A5E2F85D21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4540" y="1530011"/>
              <a:ext cx="1501088" cy="891581"/>
            </a:xfrm>
            <a:prstGeom prst="rect">
              <a:avLst/>
            </a:prstGeom>
          </p:spPr>
        </p:pic>
        <p:grpSp>
          <p:nvGrpSpPr>
            <p:cNvPr id="83" name="グループ化 82">
              <a:extLst>
                <a:ext uri="{FF2B5EF4-FFF2-40B4-BE49-F238E27FC236}">
                  <a16:creationId xmlns:a16="http://schemas.microsoft.com/office/drawing/2014/main" id="{EA746BBE-9B56-059B-4F19-0A7125D50099}"/>
                </a:ext>
              </a:extLst>
            </p:cNvPr>
            <p:cNvGrpSpPr/>
            <p:nvPr/>
          </p:nvGrpSpPr>
          <p:grpSpPr>
            <a:xfrm>
              <a:off x="5254026" y="1818548"/>
              <a:ext cx="284394" cy="284394"/>
              <a:chOff x="-936783" y="1248528"/>
              <a:chExt cx="284394" cy="284394"/>
            </a:xfrm>
          </p:grpSpPr>
          <p:sp>
            <p:nvSpPr>
              <p:cNvPr id="84" name="円/楕円 83">
                <a:extLst>
                  <a:ext uri="{FF2B5EF4-FFF2-40B4-BE49-F238E27FC236}">
                    <a16:creationId xmlns:a16="http://schemas.microsoft.com/office/drawing/2014/main" id="{768663B8-FDAE-3D90-DC3B-588CD96EFEC4}"/>
                  </a:ext>
                </a:extLst>
              </p:cNvPr>
              <p:cNvSpPr/>
              <p:nvPr/>
            </p:nvSpPr>
            <p:spPr>
              <a:xfrm>
                <a:off x="-936783" y="1248528"/>
                <a:ext cx="284394" cy="284394"/>
              </a:xfrm>
              <a:prstGeom prst="ellipse">
                <a:avLst/>
              </a:prstGeom>
              <a:solidFill>
                <a:schemeClr val="tx1"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三角形 84">
                <a:extLst>
                  <a:ext uri="{FF2B5EF4-FFF2-40B4-BE49-F238E27FC236}">
                    <a16:creationId xmlns:a16="http://schemas.microsoft.com/office/drawing/2014/main" id="{C2BFA293-32F1-0ED6-33A4-A5BA2734A73D}"/>
                  </a:ext>
                </a:extLst>
              </p:cNvPr>
              <p:cNvSpPr/>
              <p:nvPr/>
            </p:nvSpPr>
            <p:spPr>
              <a:xfrm rot="5400000">
                <a:off x="-859756" y="1306777"/>
                <a:ext cx="185815" cy="160185"/>
              </a:xfrm>
              <a:prstGeom prst="triangle">
                <a:avLst/>
              </a:prstGeom>
              <a:solidFill>
                <a:schemeClr val="bg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86" name="図 85">
            <a:extLst>
              <a:ext uri="{FF2B5EF4-FFF2-40B4-BE49-F238E27FC236}">
                <a16:creationId xmlns:a16="http://schemas.microsoft.com/office/drawing/2014/main" id="{D307CA04-C4DA-F19D-5E35-81A8F950662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1754" y="1391950"/>
            <a:ext cx="906136" cy="1110767"/>
          </a:xfrm>
          <a:prstGeom prst="rect">
            <a:avLst/>
          </a:prstGeom>
        </p:spPr>
      </p:pic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271B43D6-C50A-6EAC-ABA7-FF80514D12B4}"/>
              </a:ext>
            </a:extLst>
          </p:cNvPr>
          <p:cNvGrpSpPr/>
          <p:nvPr/>
        </p:nvGrpSpPr>
        <p:grpSpPr>
          <a:xfrm>
            <a:off x="4424126" y="1685176"/>
            <a:ext cx="513282" cy="511629"/>
            <a:chOff x="5516778" y="2273088"/>
            <a:chExt cx="513282" cy="511629"/>
          </a:xfrm>
        </p:grpSpPr>
        <p:grpSp>
          <p:nvGrpSpPr>
            <p:cNvPr id="88" name="グループ化 87">
              <a:extLst>
                <a:ext uri="{FF2B5EF4-FFF2-40B4-BE49-F238E27FC236}">
                  <a16:creationId xmlns:a16="http://schemas.microsoft.com/office/drawing/2014/main" id="{89E66E06-CC7D-07CC-BD1C-8D4EF6D64274}"/>
                </a:ext>
              </a:extLst>
            </p:cNvPr>
            <p:cNvGrpSpPr/>
            <p:nvPr/>
          </p:nvGrpSpPr>
          <p:grpSpPr>
            <a:xfrm>
              <a:off x="5517605" y="2273088"/>
              <a:ext cx="511629" cy="511629"/>
              <a:chOff x="3577778" y="1636816"/>
              <a:chExt cx="662613" cy="662613"/>
            </a:xfrm>
          </p:grpSpPr>
          <p:sp>
            <p:nvSpPr>
              <p:cNvPr id="91" name="円/楕円 184">
                <a:extLst>
                  <a:ext uri="{FF2B5EF4-FFF2-40B4-BE49-F238E27FC236}">
                    <a16:creationId xmlns:a16="http://schemas.microsoft.com/office/drawing/2014/main" id="{35ADB034-7E00-9B2F-2476-4B6D7FDD649B}"/>
                  </a:ext>
                </a:extLst>
              </p:cNvPr>
              <p:cNvSpPr/>
              <p:nvPr/>
            </p:nvSpPr>
            <p:spPr>
              <a:xfrm>
                <a:off x="3577778" y="1636816"/>
                <a:ext cx="662613" cy="662613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92" name="テキスト ボックス 91">
                <a:extLst>
                  <a:ext uri="{FF2B5EF4-FFF2-40B4-BE49-F238E27FC236}">
                    <a16:creationId xmlns:a16="http://schemas.microsoft.com/office/drawing/2014/main" id="{ABF7A3B4-16F1-6C3F-DE32-6495D3F373A4}"/>
                  </a:ext>
                </a:extLst>
              </p:cNvPr>
              <p:cNvSpPr txBox="1"/>
              <p:nvPr/>
            </p:nvSpPr>
            <p:spPr>
              <a:xfrm>
                <a:off x="3628582" y="1702386"/>
                <a:ext cx="558875" cy="298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9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15</a:t>
                </a:r>
                <a:r>
                  <a:rPr kumimoji="0" lang="ja-JP" altLang="en-US" sz="7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秒</a:t>
                </a:r>
                <a:endParaRPr kumimoji="0" lang="en-US" altLang="ja-JP" sz="9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  <p:cxnSp>
          <p:nvCxnSpPr>
            <p:cNvPr id="89" name="直線コネクタ 88">
              <a:extLst>
                <a:ext uri="{FF2B5EF4-FFF2-40B4-BE49-F238E27FC236}">
                  <a16:creationId xmlns:a16="http://schemas.microsoft.com/office/drawing/2014/main" id="{5004C5DA-96BB-EB30-1EE8-94040C6E5115}"/>
                </a:ext>
              </a:extLst>
            </p:cNvPr>
            <p:cNvCxnSpPr>
              <a:cxnSpLocks/>
            </p:cNvCxnSpPr>
            <p:nvPr/>
          </p:nvCxnSpPr>
          <p:spPr>
            <a:xfrm>
              <a:off x="5519083" y="2531480"/>
              <a:ext cx="51015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D37B5DCF-D44C-D905-B33E-1A04C04DCB39}"/>
                </a:ext>
              </a:extLst>
            </p:cNvPr>
            <p:cNvSpPr txBox="1"/>
            <p:nvPr/>
          </p:nvSpPr>
          <p:spPr>
            <a:xfrm>
              <a:off x="5516778" y="2529425"/>
              <a:ext cx="5132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9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1</a:t>
              </a:r>
              <a:r>
                <a:rPr kumimoji="0" lang="ja-JP" altLang="en-US" sz="700" b="1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タイプ</a:t>
              </a:r>
              <a:endParaRPr kumimoji="0" lang="ja-JP" altLang="en-US" sz="900" b="1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93" name="角丸四角形 204">
            <a:extLst>
              <a:ext uri="{FF2B5EF4-FFF2-40B4-BE49-F238E27FC236}">
                <a16:creationId xmlns:a16="http://schemas.microsoft.com/office/drawing/2014/main" id="{34A2E917-8622-D822-F20E-4AD8EB98B105}"/>
              </a:ext>
            </a:extLst>
          </p:cNvPr>
          <p:cNvSpPr>
            <a:spLocks/>
          </p:cNvSpPr>
          <p:nvPr/>
        </p:nvSpPr>
        <p:spPr>
          <a:xfrm>
            <a:off x="3864849" y="2266316"/>
            <a:ext cx="1965255" cy="171102"/>
          </a:xfrm>
          <a:prstGeom prst="roundRect">
            <a:avLst>
              <a:gd name="adj" fmla="val 7668"/>
            </a:avLst>
          </a:prstGeom>
          <a:solidFill>
            <a:srgbClr val="75B999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endParaRPr kumimoji="0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94" name="角丸四角形 204">
            <a:extLst>
              <a:ext uri="{FF2B5EF4-FFF2-40B4-BE49-F238E27FC236}">
                <a16:creationId xmlns:a16="http://schemas.microsoft.com/office/drawing/2014/main" id="{FBD43AF6-6EFA-A7A4-18E9-F1281754F196}"/>
              </a:ext>
            </a:extLst>
          </p:cNvPr>
          <p:cNvSpPr>
            <a:spLocks/>
          </p:cNvSpPr>
          <p:nvPr/>
        </p:nvSpPr>
        <p:spPr>
          <a:xfrm>
            <a:off x="3864849" y="2465175"/>
            <a:ext cx="1965255" cy="153888"/>
          </a:xfrm>
          <a:prstGeom prst="roundRect">
            <a:avLst>
              <a:gd name="adj" fmla="val 7668"/>
            </a:avLst>
          </a:prstGeom>
          <a:solidFill>
            <a:srgbClr val="75B999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　　　</a:t>
            </a:r>
            <a:endParaRPr kumimoji="0" lang="ja-JP" altLang="en-US" sz="105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pic>
        <p:nvPicPr>
          <p:cNvPr id="95" name="図 94">
            <a:extLst>
              <a:ext uri="{FF2B5EF4-FFF2-40B4-BE49-F238E27FC236}">
                <a16:creationId xmlns:a16="http://schemas.microsoft.com/office/drawing/2014/main" id="{93EC3FDE-F46A-3AE8-E2CD-A8862D9A516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6" b="-22941"/>
          <a:stretch/>
        </p:blipFill>
        <p:spPr>
          <a:xfrm>
            <a:off x="3913832" y="2480617"/>
            <a:ext cx="124511" cy="148059"/>
          </a:xfrm>
          <a:prstGeom prst="rect">
            <a:avLst/>
          </a:prstGeom>
        </p:spPr>
      </p:pic>
      <p:sp>
        <p:nvSpPr>
          <p:cNvPr id="96" name="円/楕円 95">
            <a:extLst>
              <a:ext uri="{FF2B5EF4-FFF2-40B4-BE49-F238E27FC236}">
                <a16:creationId xmlns:a16="http://schemas.microsoft.com/office/drawing/2014/main" id="{157966D9-A5FE-16CE-1003-34ED2CE05BCA}"/>
              </a:ext>
            </a:extLst>
          </p:cNvPr>
          <p:cNvSpPr/>
          <p:nvPr/>
        </p:nvSpPr>
        <p:spPr>
          <a:xfrm>
            <a:off x="3905631" y="2281140"/>
            <a:ext cx="137202" cy="1372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B627328F-A675-6C56-1FAC-CEDA242D86CD}"/>
              </a:ext>
            </a:extLst>
          </p:cNvPr>
          <p:cNvSpPr txBox="1"/>
          <p:nvPr/>
        </p:nvSpPr>
        <p:spPr>
          <a:xfrm>
            <a:off x="3814225" y="2285615"/>
            <a:ext cx="31977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00" b="1" i="0" u="none" strike="noStrike" kern="1200" cap="none" spc="0" normalizeH="0" baseline="0" noProof="0" dirty="0">
                <a:ln>
                  <a:noFill/>
                </a:ln>
                <a:solidFill>
                  <a:srgbClr val="65A085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FREE</a:t>
            </a:r>
          </a:p>
        </p:txBody>
      </p:sp>
      <p:cxnSp>
        <p:nvCxnSpPr>
          <p:cNvPr id="98" name="カギ線コネクタ 97">
            <a:extLst>
              <a:ext uri="{FF2B5EF4-FFF2-40B4-BE49-F238E27FC236}">
                <a16:creationId xmlns:a16="http://schemas.microsoft.com/office/drawing/2014/main" id="{0B342B23-B427-50EA-8242-017E337EEB3B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51257" y="2185419"/>
            <a:ext cx="432000" cy="108000"/>
          </a:xfrm>
          <a:prstGeom prst="bentConnector2">
            <a:avLst/>
          </a:prstGeom>
          <a:ln w="15875">
            <a:solidFill>
              <a:srgbClr val="75B999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1A24FFE2-2DF5-75A5-85D3-FF4AFFCC89A1}"/>
              </a:ext>
            </a:extLst>
          </p:cNvPr>
          <p:cNvGrpSpPr/>
          <p:nvPr/>
        </p:nvGrpSpPr>
        <p:grpSpPr>
          <a:xfrm>
            <a:off x="4980122" y="1493484"/>
            <a:ext cx="837271" cy="657285"/>
            <a:chOff x="5711126" y="1506194"/>
            <a:chExt cx="1174068" cy="921682"/>
          </a:xfrm>
        </p:grpSpPr>
        <p:sp>
          <p:nvSpPr>
            <p:cNvPr id="100" name="角丸四角形 204">
              <a:extLst>
                <a:ext uri="{FF2B5EF4-FFF2-40B4-BE49-F238E27FC236}">
                  <a16:creationId xmlns:a16="http://schemas.microsoft.com/office/drawing/2014/main" id="{75ABA564-F808-12AE-7D6D-AD6A156D2086}"/>
                </a:ext>
              </a:extLst>
            </p:cNvPr>
            <p:cNvSpPr/>
            <p:nvPr/>
          </p:nvSpPr>
          <p:spPr>
            <a:xfrm>
              <a:off x="5711126" y="1506194"/>
              <a:ext cx="1117875" cy="921682"/>
            </a:xfrm>
            <a:prstGeom prst="roundRect">
              <a:avLst>
                <a:gd name="adj" fmla="val 11228"/>
              </a:avLst>
            </a:prstGeom>
            <a:solidFill>
              <a:schemeClr val="bg1"/>
            </a:solidFill>
            <a:ln w="25400">
              <a:noFill/>
              <a:prstDash val="solid"/>
            </a:ln>
            <a:effectLst>
              <a:outerShdw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1" name="テキスト ボックス 100">
              <a:extLst>
                <a:ext uri="{FF2B5EF4-FFF2-40B4-BE49-F238E27FC236}">
                  <a16:creationId xmlns:a16="http://schemas.microsoft.com/office/drawing/2014/main" id="{9780DB89-9EAD-8946-1874-81E21ABC3438}"/>
                </a:ext>
              </a:extLst>
            </p:cNvPr>
            <p:cNvSpPr txBox="1"/>
            <p:nvPr/>
          </p:nvSpPr>
          <p:spPr>
            <a:xfrm>
              <a:off x="5727117" y="1551774"/>
              <a:ext cx="1158077" cy="237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▼実績動画は</a:t>
              </a:r>
              <a:r>
                <a:rPr kumimoji="1" lang="ja-JP" altLang="en-US" sz="500" dirty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こちら▼︎</a:t>
              </a:r>
              <a:endParaRPr kumimoji="1" lang="en-US" altLang="ja-JP" sz="5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pic>
          <p:nvPicPr>
            <p:cNvPr id="102" name="図 101">
              <a:extLst>
                <a:ext uri="{FF2B5EF4-FFF2-40B4-BE49-F238E27FC236}">
                  <a16:creationId xmlns:a16="http://schemas.microsoft.com/office/drawing/2014/main" id="{138C2F05-52DC-79B2-A36E-B350DD7CC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982733" y="1713150"/>
              <a:ext cx="651276" cy="657601"/>
            </a:xfrm>
            <a:prstGeom prst="rect">
              <a:avLst/>
            </a:prstGeom>
          </p:spPr>
        </p:pic>
      </p:grp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99685FDA-970C-EA09-3F6E-025CF3AD3F7D}"/>
              </a:ext>
            </a:extLst>
          </p:cNvPr>
          <p:cNvSpPr txBox="1"/>
          <p:nvPr/>
        </p:nvSpPr>
        <p:spPr>
          <a:xfrm>
            <a:off x="3988337" y="2249037"/>
            <a:ext cx="1826141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制作した</a:t>
            </a:r>
            <a:r>
              <a:rPr kumimoji="0" lang="ja-JP" altLang="en-US" sz="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動画は</a:t>
            </a:r>
            <a:r>
              <a:rPr kumimoji="0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</a:t>
            </a:r>
            <a:r>
              <a:rPr kumimoji="0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無期限二次利用</a:t>
            </a:r>
            <a:r>
              <a:rPr kumimoji="0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OK!!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C2F0A42E-3BCD-D9B6-5EC3-F2A30BF4CA62}"/>
              </a:ext>
            </a:extLst>
          </p:cNvPr>
          <p:cNvSpPr txBox="1"/>
          <p:nvPr/>
        </p:nvSpPr>
        <p:spPr>
          <a:xfrm>
            <a:off x="3988337" y="2459882"/>
            <a:ext cx="1899879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ナレーション</a:t>
            </a:r>
            <a:r>
              <a:rPr lang="en-US" altLang="ja-JP" sz="6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/BGM/</a:t>
            </a: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効果音付帯！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（</a:t>
            </a:r>
            <a:r>
              <a:rPr lang="en-US" altLang="ja-JP" sz="500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全てお任せ）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05" name="左大かっこ 104">
            <a:extLst>
              <a:ext uri="{FF2B5EF4-FFF2-40B4-BE49-F238E27FC236}">
                <a16:creationId xmlns:a16="http://schemas.microsoft.com/office/drawing/2014/main" id="{B2282CF9-184B-9AD6-6A2F-18FB413E483D}"/>
              </a:ext>
            </a:extLst>
          </p:cNvPr>
          <p:cNvSpPr/>
          <p:nvPr/>
        </p:nvSpPr>
        <p:spPr>
          <a:xfrm>
            <a:off x="3819130" y="2322739"/>
            <a:ext cx="45719" cy="255407"/>
          </a:xfrm>
          <a:prstGeom prst="leftBracket">
            <a:avLst/>
          </a:prstGeom>
          <a:noFill/>
          <a:ln w="15875">
            <a:solidFill>
              <a:srgbClr val="75B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6" name="グループ化 105">
            <a:extLst>
              <a:ext uri="{FF2B5EF4-FFF2-40B4-BE49-F238E27FC236}">
                <a16:creationId xmlns:a16="http://schemas.microsoft.com/office/drawing/2014/main" id="{25E23FE4-C2CD-04DE-F940-A9D3FE5AE3D1}"/>
              </a:ext>
            </a:extLst>
          </p:cNvPr>
          <p:cNvGrpSpPr/>
          <p:nvPr/>
        </p:nvGrpSpPr>
        <p:grpSpPr>
          <a:xfrm>
            <a:off x="625199" y="1784803"/>
            <a:ext cx="1011602" cy="966285"/>
            <a:chOff x="1126908" y="1326383"/>
            <a:chExt cx="781699" cy="746681"/>
          </a:xfrm>
        </p:grpSpPr>
        <p:sp>
          <p:nvSpPr>
            <p:cNvPr id="107" name="円/楕円 184">
              <a:extLst>
                <a:ext uri="{FF2B5EF4-FFF2-40B4-BE49-F238E27FC236}">
                  <a16:creationId xmlns:a16="http://schemas.microsoft.com/office/drawing/2014/main" id="{B9B12CCE-40CB-E59E-5716-A538653B89FE}"/>
                </a:ext>
              </a:extLst>
            </p:cNvPr>
            <p:cNvSpPr/>
            <p:nvPr/>
          </p:nvSpPr>
          <p:spPr>
            <a:xfrm>
              <a:off x="1201170" y="1372549"/>
              <a:ext cx="658283" cy="658284"/>
            </a:xfrm>
            <a:prstGeom prst="ellipse">
              <a:avLst/>
            </a:prstGeom>
            <a:solidFill>
              <a:srgbClr val="75B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09" name="図 108">
              <a:extLst>
                <a:ext uri="{FF2B5EF4-FFF2-40B4-BE49-F238E27FC236}">
                  <a16:creationId xmlns:a16="http://schemas.microsoft.com/office/drawing/2014/main" id="{231C7399-228D-979A-FF38-3F1C7CBCD2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24998" y="1445764"/>
              <a:ext cx="290320" cy="259488"/>
            </a:xfrm>
            <a:prstGeom prst="rect">
              <a:avLst/>
            </a:prstGeom>
          </p:spPr>
        </p:pic>
        <p:sp>
          <p:nvSpPr>
            <p:cNvPr id="110" name="テキスト ボックス 109">
              <a:extLst>
                <a:ext uri="{FF2B5EF4-FFF2-40B4-BE49-F238E27FC236}">
                  <a16:creationId xmlns:a16="http://schemas.microsoft.com/office/drawing/2014/main" id="{19773649-B243-AD03-E69D-8274758FD6C5}"/>
                </a:ext>
              </a:extLst>
            </p:cNvPr>
            <p:cNvSpPr txBox="1"/>
            <p:nvPr/>
          </p:nvSpPr>
          <p:spPr>
            <a:xfrm>
              <a:off x="1186559" y="1528306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写真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pic>
          <p:nvPicPr>
            <p:cNvPr id="111" name="図 110">
              <a:extLst>
                <a:ext uri="{FF2B5EF4-FFF2-40B4-BE49-F238E27FC236}">
                  <a16:creationId xmlns:a16="http://schemas.microsoft.com/office/drawing/2014/main" id="{244B917A-C736-1D9B-EF62-498C761E4D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077" t="22030"/>
            <a:stretch/>
          </p:blipFill>
          <p:spPr>
            <a:xfrm>
              <a:off x="1239877" y="1734836"/>
              <a:ext cx="248534" cy="199355"/>
            </a:xfrm>
            <a:prstGeom prst="rect">
              <a:avLst/>
            </a:prstGeom>
          </p:spPr>
        </p:pic>
        <p:sp>
          <p:nvSpPr>
            <p:cNvPr id="112" name="テキスト ボックス 111">
              <a:extLst>
                <a:ext uri="{FF2B5EF4-FFF2-40B4-BE49-F238E27FC236}">
                  <a16:creationId xmlns:a16="http://schemas.microsoft.com/office/drawing/2014/main" id="{E9048105-2AA4-5593-351A-20E5744A7661}"/>
                </a:ext>
              </a:extLst>
            </p:cNvPr>
            <p:cNvSpPr txBox="1"/>
            <p:nvPr/>
          </p:nvSpPr>
          <p:spPr>
            <a:xfrm>
              <a:off x="1126908" y="1762549"/>
              <a:ext cx="476413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WEB</a:t>
              </a:r>
              <a:r>
                <a:rPr kumimoji="1" lang="ja-JP" altLang="en-US" sz="5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サイト</a:t>
              </a:r>
              <a:endParaRPr kumimoji="1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113" name="三角形 112">
              <a:extLst>
                <a:ext uri="{FF2B5EF4-FFF2-40B4-BE49-F238E27FC236}">
                  <a16:creationId xmlns:a16="http://schemas.microsoft.com/office/drawing/2014/main" id="{74055FAA-9FF2-CFED-984C-006B6B693B7C}"/>
                </a:ext>
              </a:extLst>
            </p:cNvPr>
            <p:cNvSpPr/>
            <p:nvPr/>
          </p:nvSpPr>
          <p:spPr>
            <a:xfrm rot="4139950">
              <a:off x="1747567" y="1534292"/>
              <a:ext cx="151963" cy="170117"/>
            </a:xfrm>
            <a:prstGeom prst="triangle">
              <a:avLst>
                <a:gd name="adj" fmla="val 50310"/>
              </a:avLst>
            </a:prstGeom>
            <a:solidFill>
              <a:srgbClr val="75B9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glow rad="127000">
                    <a:srgbClr val="75B999"/>
                  </a:glow>
                </a:effectLst>
              </a:endParaRPr>
            </a:p>
          </p:txBody>
        </p:sp>
        <p:pic>
          <p:nvPicPr>
            <p:cNvPr id="114" name="図 113">
              <a:extLst>
                <a:ext uri="{FF2B5EF4-FFF2-40B4-BE49-F238E27FC236}">
                  <a16:creationId xmlns:a16="http://schemas.microsoft.com/office/drawing/2014/main" id="{DBA8B0C2-DF04-ACE1-0B1C-106A06750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 t="10150" r="45640"/>
            <a:stretch/>
          </p:blipFill>
          <p:spPr>
            <a:xfrm>
              <a:off x="1493266" y="1474326"/>
              <a:ext cx="307594" cy="229730"/>
            </a:xfrm>
            <a:prstGeom prst="rect">
              <a:avLst/>
            </a:prstGeom>
          </p:spPr>
        </p:pic>
        <p:sp>
          <p:nvSpPr>
            <p:cNvPr id="115" name="テキスト ボックス 114">
              <a:extLst>
                <a:ext uri="{FF2B5EF4-FFF2-40B4-BE49-F238E27FC236}">
                  <a16:creationId xmlns:a16="http://schemas.microsoft.com/office/drawing/2014/main" id="{D31AA30E-6250-2225-723A-A867C7D8A9C3}"/>
                </a:ext>
              </a:extLst>
            </p:cNvPr>
            <p:cNvSpPr txBox="1"/>
            <p:nvPr/>
          </p:nvSpPr>
          <p:spPr>
            <a:xfrm>
              <a:off x="1471255" y="1526854"/>
              <a:ext cx="365766" cy="130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パンフレット</a:t>
              </a:r>
            </a:p>
          </p:txBody>
        </p:sp>
        <p:pic>
          <p:nvPicPr>
            <p:cNvPr id="116" name="図 115">
              <a:extLst>
                <a:ext uri="{FF2B5EF4-FFF2-40B4-BE49-F238E27FC236}">
                  <a16:creationId xmlns:a16="http://schemas.microsoft.com/office/drawing/2014/main" id="{411DD3F8-5AC3-3B7E-E9FE-42DAC6469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6789" y="1727186"/>
              <a:ext cx="267053" cy="187561"/>
            </a:xfrm>
            <a:prstGeom prst="rect">
              <a:avLst/>
            </a:prstGeom>
          </p:spPr>
        </p:pic>
        <p:sp>
          <p:nvSpPr>
            <p:cNvPr id="117" name="テキスト ボックス 116">
              <a:extLst>
                <a:ext uri="{FF2B5EF4-FFF2-40B4-BE49-F238E27FC236}">
                  <a16:creationId xmlns:a16="http://schemas.microsoft.com/office/drawing/2014/main" id="{1CB70B02-A068-32A0-2CDB-734EF9448EE1}"/>
                </a:ext>
              </a:extLst>
            </p:cNvPr>
            <p:cNvSpPr txBox="1"/>
            <p:nvPr/>
          </p:nvSpPr>
          <p:spPr>
            <a:xfrm>
              <a:off x="1481489" y="1753698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動画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118" name="テキスト ボックス 117">
              <a:extLst>
                <a:ext uri="{FF2B5EF4-FFF2-40B4-BE49-F238E27FC236}">
                  <a16:creationId xmlns:a16="http://schemas.microsoft.com/office/drawing/2014/main" id="{7F41283F-5F19-BC8C-40E1-D7EDD448FCF0}"/>
                </a:ext>
              </a:extLst>
            </p:cNvPr>
            <p:cNvSpPr txBox="1"/>
            <p:nvPr/>
          </p:nvSpPr>
          <p:spPr>
            <a:xfrm>
              <a:off x="1280363" y="1326383"/>
              <a:ext cx="499442" cy="178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900" b="1">
                  <a:solidFill>
                    <a:schemeClr val="bg1"/>
                  </a:solidFill>
                  <a:effectLst>
                    <a:glow rad="128481">
                      <a:srgbClr val="75B999"/>
                    </a:glow>
                  </a:effectLst>
                  <a:latin typeface="Meiryo" panose="020B0604030504040204" pitchFamily="34" charset="-128"/>
                  <a:ea typeface="Meiryo" panose="020B0604030504040204" pitchFamily="34" charset="-128"/>
                </a:rPr>
                <a:t>対応素材</a:t>
              </a:r>
              <a:endParaRPr kumimoji="1" lang="ja-JP" altLang="en-US" sz="900" b="1">
                <a:solidFill>
                  <a:schemeClr val="bg1"/>
                </a:solidFill>
                <a:effectLst>
                  <a:glow rad="128481">
                    <a:srgbClr val="75B999"/>
                  </a:glow>
                </a:effectLst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119" name="テキスト ボックス 118">
              <a:extLst>
                <a:ext uri="{FF2B5EF4-FFF2-40B4-BE49-F238E27FC236}">
                  <a16:creationId xmlns:a16="http://schemas.microsoft.com/office/drawing/2014/main" id="{D31FD6BE-7E29-75C9-CEA7-B9EC0541D086}"/>
                </a:ext>
              </a:extLst>
            </p:cNvPr>
            <p:cNvSpPr txBox="1"/>
            <p:nvPr/>
          </p:nvSpPr>
          <p:spPr>
            <a:xfrm>
              <a:off x="1394526" y="1903787"/>
              <a:ext cx="37702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50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など</a:t>
              </a:r>
              <a:r>
                <a:rPr kumimoji="1" lang="en-US" altLang="ja-JP" sz="500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…</a:t>
              </a:r>
              <a:endParaRPr kumimoji="1" lang="ja-JP" altLang="en-US" sz="5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120" name="正方形/長方形 119">
            <a:extLst>
              <a:ext uri="{FF2B5EF4-FFF2-40B4-BE49-F238E27FC236}">
                <a16:creationId xmlns:a16="http://schemas.microsoft.com/office/drawing/2014/main" id="{B03BAF9E-0E9D-C2BF-2AF8-236783D5F03F}"/>
              </a:ext>
            </a:extLst>
          </p:cNvPr>
          <p:cNvSpPr/>
          <p:nvPr/>
        </p:nvSpPr>
        <p:spPr>
          <a:xfrm>
            <a:off x="2421779" y="2560004"/>
            <a:ext cx="834454" cy="1301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34D1EB1E-E792-E4DA-640A-73DF52D480C5}"/>
              </a:ext>
            </a:extLst>
          </p:cNvPr>
          <p:cNvSpPr txBox="1"/>
          <p:nvPr/>
        </p:nvSpPr>
        <p:spPr>
          <a:xfrm>
            <a:off x="1437034" y="2489664"/>
            <a:ext cx="2262158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様々なデータ</a:t>
            </a: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から</a:t>
            </a:r>
            <a:r>
              <a:rPr kumimoji="1" lang="ja-JP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動画制作可能</a:t>
            </a: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です！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167" name="直線コネクタ 166">
            <a:extLst>
              <a:ext uri="{FF2B5EF4-FFF2-40B4-BE49-F238E27FC236}">
                <a16:creationId xmlns:a16="http://schemas.microsoft.com/office/drawing/2014/main" id="{A2F8044B-5EE7-0A4F-9A8B-DE33A773015C}"/>
              </a:ext>
            </a:extLst>
          </p:cNvPr>
          <p:cNvCxnSpPr>
            <a:cxnSpLocks/>
          </p:cNvCxnSpPr>
          <p:nvPr/>
        </p:nvCxnSpPr>
        <p:spPr>
          <a:xfrm flipV="1">
            <a:off x="361585" y="5896490"/>
            <a:ext cx="9293209" cy="7144"/>
          </a:xfrm>
          <a:prstGeom prst="line">
            <a:avLst/>
          </a:prstGeom>
          <a:ln>
            <a:solidFill>
              <a:srgbClr val="66A3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テキスト ボックス 167">
            <a:extLst>
              <a:ext uri="{FF2B5EF4-FFF2-40B4-BE49-F238E27FC236}">
                <a16:creationId xmlns:a16="http://schemas.microsoft.com/office/drawing/2014/main" id="{03484721-2161-7448-8903-361A0D5848FB}"/>
              </a:ext>
            </a:extLst>
          </p:cNvPr>
          <p:cNvSpPr txBox="1"/>
          <p:nvPr/>
        </p:nvSpPr>
        <p:spPr>
          <a:xfrm>
            <a:off x="936076" y="2843153"/>
            <a:ext cx="826507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ヤフー</a:t>
            </a:r>
            <a:r>
              <a:rPr kumimoji="0" lang="en-US" altLang="ja-JP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TOP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ページ</a:t>
            </a:r>
            <a:r>
              <a:rPr lang="ja-JP" altLang="en-US" sz="1400" b="1" spc="5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（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予約型</a:t>
            </a:r>
            <a:r>
              <a:rPr lang="ja-JP" altLang="en-US" sz="1400" b="1" spc="5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）</a:t>
            </a:r>
            <a:r>
              <a:rPr lang="ja-JP" altLang="en-US" sz="1400" b="1" spc="50"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lang="ja-JP" altLang="en-US" sz="1400" b="1" spc="5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テレビ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に広告出稿</a:t>
            </a:r>
            <a:endParaRPr kumimoji="0" lang="ja-JP" altLang="en-US" sz="1400" b="1" i="0" u="none" strike="noStrike" kern="1200" cap="none" spc="50" normalizeH="0" baseline="0" noProof="0" dirty="0">
              <a:ln>
                <a:noFill/>
              </a:ln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71" name="角丸四角形 204">
            <a:extLst>
              <a:ext uri="{FF2B5EF4-FFF2-40B4-BE49-F238E27FC236}">
                <a16:creationId xmlns:a16="http://schemas.microsoft.com/office/drawing/2014/main" id="{62A8F7D3-3FA4-B548-9564-F682A1C7E060}"/>
              </a:ext>
            </a:extLst>
          </p:cNvPr>
          <p:cNvSpPr/>
          <p:nvPr/>
        </p:nvSpPr>
        <p:spPr>
          <a:xfrm>
            <a:off x="5873959" y="3302769"/>
            <a:ext cx="1384133" cy="2487513"/>
          </a:xfrm>
          <a:prstGeom prst="roundRect">
            <a:avLst>
              <a:gd name="adj" fmla="val 4705"/>
            </a:avLst>
          </a:prstGeom>
          <a:solidFill>
            <a:srgbClr val="74B999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sp>
        <p:nvSpPr>
          <p:cNvPr id="172" name="角丸四角形 204">
            <a:extLst>
              <a:ext uri="{FF2B5EF4-FFF2-40B4-BE49-F238E27FC236}">
                <a16:creationId xmlns:a16="http://schemas.microsoft.com/office/drawing/2014/main" id="{E41AA5CB-40BD-A048-B0ED-81B79847F930}"/>
              </a:ext>
            </a:extLst>
          </p:cNvPr>
          <p:cNvSpPr/>
          <p:nvPr/>
        </p:nvSpPr>
        <p:spPr>
          <a:xfrm>
            <a:off x="7509933" y="3159143"/>
            <a:ext cx="2143945" cy="2633121"/>
          </a:xfrm>
          <a:prstGeom prst="roundRect">
            <a:avLst>
              <a:gd name="adj" fmla="val 4415"/>
            </a:avLst>
          </a:prstGeom>
          <a:solidFill>
            <a:srgbClr val="D8EFE5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sp>
        <p:nvSpPr>
          <p:cNvPr id="173" name="台形 172">
            <a:extLst>
              <a:ext uri="{FF2B5EF4-FFF2-40B4-BE49-F238E27FC236}">
                <a16:creationId xmlns:a16="http://schemas.microsoft.com/office/drawing/2014/main" id="{CA6A7884-A347-FE40-B2FD-1E76719C0392}"/>
              </a:ext>
            </a:extLst>
          </p:cNvPr>
          <p:cNvSpPr/>
          <p:nvPr/>
        </p:nvSpPr>
        <p:spPr>
          <a:xfrm rot="10800000">
            <a:off x="7582631" y="3165777"/>
            <a:ext cx="2021251" cy="324000"/>
          </a:xfrm>
          <a:prstGeom prst="trapezoid">
            <a:avLst/>
          </a:prstGeom>
          <a:solidFill>
            <a:srgbClr val="64A184"/>
          </a:solidFill>
          <a:ln w="57150" cap="rnd">
            <a:solidFill>
              <a:srgbClr val="64A18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テキスト ボックス 173">
            <a:extLst>
              <a:ext uri="{FF2B5EF4-FFF2-40B4-BE49-F238E27FC236}">
                <a16:creationId xmlns:a16="http://schemas.microsoft.com/office/drawing/2014/main" id="{DA68145E-F509-C44E-BDE5-A965F3C5854E}"/>
              </a:ext>
            </a:extLst>
          </p:cNvPr>
          <p:cNvSpPr txBox="1"/>
          <p:nvPr/>
        </p:nvSpPr>
        <p:spPr>
          <a:xfrm>
            <a:off x="7612275" y="3172063"/>
            <a:ext cx="198006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テレビ</a:t>
            </a:r>
            <a:r>
              <a:rPr lang="en-US" altLang="ja-JP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CM</a:t>
            </a:r>
          </a:p>
        </p:txBody>
      </p:sp>
      <p:sp>
        <p:nvSpPr>
          <p:cNvPr id="175" name="角丸四角形 204">
            <a:extLst>
              <a:ext uri="{FF2B5EF4-FFF2-40B4-BE49-F238E27FC236}">
                <a16:creationId xmlns:a16="http://schemas.microsoft.com/office/drawing/2014/main" id="{E9D23622-80E2-534E-9DCC-91F6DD5DCFCF}"/>
              </a:ext>
            </a:extLst>
          </p:cNvPr>
          <p:cNvSpPr/>
          <p:nvPr/>
        </p:nvSpPr>
        <p:spPr>
          <a:xfrm>
            <a:off x="1206066" y="3453374"/>
            <a:ext cx="4530947" cy="2338890"/>
          </a:xfrm>
          <a:prstGeom prst="roundRect">
            <a:avLst>
              <a:gd name="adj" fmla="val 2989"/>
            </a:avLst>
          </a:prstGeom>
          <a:solidFill>
            <a:srgbClr val="D8EFE5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grpSp>
        <p:nvGrpSpPr>
          <p:cNvPr id="176" name="グループ化 175">
            <a:extLst>
              <a:ext uri="{FF2B5EF4-FFF2-40B4-BE49-F238E27FC236}">
                <a16:creationId xmlns:a16="http://schemas.microsoft.com/office/drawing/2014/main" id="{1709AF5C-3673-C54D-8CB4-3FC84798CB27}"/>
              </a:ext>
            </a:extLst>
          </p:cNvPr>
          <p:cNvGrpSpPr/>
          <p:nvPr/>
        </p:nvGrpSpPr>
        <p:grpSpPr>
          <a:xfrm>
            <a:off x="325800" y="4396465"/>
            <a:ext cx="1116000" cy="906485"/>
            <a:chOff x="947050" y="4376581"/>
            <a:chExt cx="1116000" cy="1072372"/>
          </a:xfrm>
        </p:grpSpPr>
        <p:sp>
          <p:nvSpPr>
            <p:cNvPr id="177" name="ホームベース 136">
              <a:extLst>
                <a:ext uri="{FF2B5EF4-FFF2-40B4-BE49-F238E27FC236}">
                  <a16:creationId xmlns:a16="http://schemas.microsoft.com/office/drawing/2014/main" id="{6A196AA5-1573-6549-A0E0-3C0593763A42}"/>
                </a:ext>
              </a:extLst>
            </p:cNvPr>
            <p:cNvSpPr/>
            <p:nvPr/>
          </p:nvSpPr>
          <p:spPr>
            <a:xfrm>
              <a:off x="947050" y="4376581"/>
              <a:ext cx="1116000" cy="540000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78" name="ホームベース 141">
              <a:extLst>
                <a:ext uri="{FF2B5EF4-FFF2-40B4-BE49-F238E27FC236}">
                  <a16:creationId xmlns:a16="http://schemas.microsoft.com/office/drawing/2014/main" id="{72AE6005-1E9F-064A-9543-B49BE446DEFB}"/>
                </a:ext>
              </a:extLst>
            </p:cNvPr>
            <p:cNvSpPr/>
            <p:nvPr/>
          </p:nvSpPr>
          <p:spPr>
            <a:xfrm>
              <a:off x="947050" y="4908953"/>
              <a:ext cx="1116000" cy="540000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179" name="片側の 2 つの角を丸めた四角形 131">
            <a:extLst>
              <a:ext uri="{FF2B5EF4-FFF2-40B4-BE49-F238E27FC236}">
                <a16:creationId xmlns:a16="http://schemas.microsoft.com/office/drawing/2014/main" id="{59B8F4C2-C253-184E-98C9-42C7FA525597}"/>
              </a:ext>
            </a:extLst>
          </p:cNvPr>
          <p:cNvSpPr/>
          <p:nvPr/>
        </p:nvSpPr>
        <p:spPr>
          <a:xfrm rot="16200000">
            <a:off x="-107341" y="4742360"/>
            <a:ext cx="907791" cy="216000"/>
          </a:xfrm>
          <a:prstGeom prst="round2SameRect">
            <a:avLst>
              <a:gd name="adj1" fmla="val 32569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ホームベース 142">
            <a:extLst>
              <a:ext uri="{FF2B5EF4-FFF2-40B4-BE49-F238E27FC236}">
                <a16:creationId xmlns:a16="http://schemas.microsoft.com/office/drawing/2014/main" id="{A86A3441-3951-3649-965C-56B2B70AE870}"/>
              </a:ext>
            </a:extLst>
          </p:cNvPr>
          <p:cNvSpPr/>
          <p:nvPr/>
        </p:nvSpPr>
        <p:spPr>
          <a:xfrm>
            <a:off x="325800" y="5405994"/>
            <a:ext cx="1114790" cy="330563"/>
          </a:xfrm>
          <a:prstGeom prst="homePlate">
            <a:avLst>
              <a:gd name="adj" fmla="val 214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05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1" name="片側の 2 つの角を丸めた四角形 123">
            <a:extLst>
              <a:ext uri="{FF2B5EF4-FFF2-40B4-BE49-F238E27FC236}">
                <a16:creationId xmlns:a16="http://schemas.microsoft.com/office/drawing/2014/main" id="{894D2BC8-0974-654E-9341-ECC38C5E6951}"/>
              </a:ext>
            </a:extLst>
          </p:cNvPr>
          <p:cNvSpPr/>
          <p:nvPr/>
        </p:nvSpPr>
        <p:spPr>
          <a:xfrm rot="16200000">
            <a:off x="193855" y="5456396"/>
            <a:ext cx="320791" cy="231393"/>
          </a:xfrm>
          <a:prstGeom prst="round2SameRect">
            <a:avLst>
              <a:gd name="adj1" fmla="val 34133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テキスト ボックス 181">
            <a:extLst>
              <a:ext uri="{FF2B5EF4-FFF2-40B4-BE49-F238E27FC236}">
                <a16:creationId xmlns:a16="http://schemas.microsoft.com/office/drawing/2014/main" id="{898BE6F4-D638-DA49-892A-82BBF39E5847}"/>
              </a:ext>
            </a:extLst>
          </p:cNvPr>
          <p:cNvSpPr txBox="1"/>
          <p:nvPr/>
        </p:nvSpPr>
        <p:spPr>
          <a:xfrm>
            <a:off x="288347" y="5463769"/>
            <a:ext cx="1082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掲載期間を指定</a:t>
            </a:r>
            <a:endParaRPr lang="en-US" altLang="ja-JP" sz="10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3" name="テキスト ボックス 182">
            <a:extLst>
              <a:ext uri="{FF2B5EF4-FFF2-40B4-BE49-F238E27FC236}">
                <a16:creationId xmlns:a16="http://schemas.microsoft.com/office/drawing/2014/main" id="{C60198A8-861B-B74B-8B6F-17A8AEE6A074}"/>
              </a:ext>
            </a:extLst>
          </p:cNvPr>
          <p:cNvSpPr txBox="1"/>
          <p:nvPr/>
        </p:nvSpPr>
        <p:spPr>
          <a:xfrm>
            <a:off x="434338" y="4382288"/>
            <a:ext cx="11381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都道府県</a:t>
            </a:r>
            <a:r>
              <a:rPr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指定</a:t>
            </a:r>
            <a:endParaRPr lang="en-US" altLang="ja-JP" sz="105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の場合　</a:t>
            </a:r>
            <a:endParaRPr kumimoji="1" lang="en-US" altLang="ja-JP" sz="6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84" name="円/楕円 162">
            <a:extLst>
              <a:ext uri="{FF2B5EF4-FFF2-40B4-BE49-F238E27FC236}">
                <a16:creationId xmlns:a16="http://schemas.microsoft.com/office/drawing/2014/main" id="{892F0F7A-87AD-FA44-953F-DC519D8EAD39}"/>
              </a:ext>
            </a:extLst>
          </p:cNvPr>
          <p:cNvSpPr>
            <a:spLocks noChangeAspect="1"/>
          </p:cNvSpPr>
          <p:nvPr/>
        </p:nvSpPr>
        <p:spPr>
          <a:xfrm>
            <a:off x="761183" y="4746043"/>
            <a:ext cx="198000" cy="19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tx1">
                  <a:lumMod val="50000"/>
                  <a:lumOff val="50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85" name="テキスト ボックス 184">
            <a:extLst>
              <a:ext uri="{FF2B5EF4-FFF2-40B4-BE49-F238E27FC236}">
                <a16:creationId xmlns:a16="http://schemas.microsoft.com/office/drawing/2014/main" id="{855A01BA-45FF-7B4C-95D4-722BAD210A4B}"/>
              </a:ext>
            </a:extLst>
          </p:cNvPr>
          <p:cNvSpPr txBox="1"/>
          <p:nvPr/>
        </p:nvSpPr>
        <p:spPr>
          <a:xfrm>
            <a:off x="431946" y="4906146"/>
            <a:ext cx="1071966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市区郡指定</a:t>
            </a:r>
            <a:endParaRPr kumimoji="1" lang="en-US" altLang="ja-JP" sz="105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の場合</a:t>
            </a:r>
            <a:endParaRPr kumimoji="1" lang="en-US" altLang="ja-JP" sz="6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86" name="テキスト ボックス 185">
            <a:extLst>
              <a:ext uri="{FF2B5EF4-FFF2-40B4-BE49-F238E27FC236}">
                <a16:creationId xmlns:a16="http://schemas.microsoft.com/office/drawing/2014/main" id="{3ABC4F47-A0B7-EA45-9559-F922F841CA2D}"/>
              </a:ext>
            </a:extLst>
          </p:cNvPr>
          <p:cNvSpPr txBox="1"/>
          <p:nvPr/>
        </p:nvSpPr>
        <p:spPr>
          <a:xfrm>
            <a:off x="199403" y="4482489"/>
            <a:ext cx="307777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800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掲載保証回数</a:t>
            </a:r>
            <a:endParaRPr lang="en-US" altLang="ja-JP" sz="8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7" name="ホームベース 142">
            <a:extLst>
              <a:ext uri="{FF2B5EF4-FFF2-40B4-BE49-F238E27FC236}">
                <a16:creationId xmlns:a16="http://schemas.microsoft.com/office/drawing/2014/main" id="{D4629D9B-C6F0-3947-882D-0BB3E5AC6498}"/>
              </a:ext>
            </a:extLst>
          </p:cNvPr>
          <p:cNvSpPr/>
          <p:nvPr/>
        </p:nvSpPr>
        <p:spPr>
          <a:xfrm>
            <a:off x="318415" y="3900111"/>
            <a:ext cx="1114790" cy="314428"/>
          </a:xfrm>
          <a:prstGeom prst="homePlate">
            <a:avLst>
              <a:gd name="adj" fmla="val 214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05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8" name="片側の 2 つの角を丸めた四角形 123">
            <a:extLst>
              <a:ext uri="{FF2B5EF4-FFF2-40B4-BE49-F238E27FC236}">
                <a16:creationId xmlns:a16="http://schemas.microsoft.com/office/drawing/2014/main" id="{4AC35AE4-5B74-0349-8A50-DBD8653C4BFF}"/>
              </a:ext>
            </a:extLst>
          </p:cNvPr>
          <p:cNvSpPr/>
          <p:nvPr/>
        </p:nvSpPr>
        <p:spPr>
          <a:xfrm rot="16200000">
            <a:off x="202509" y="3943131"/>
            <a:ext cx="303483" cy="231393"/>
          </a:xfrm>
          <a:prstGeom prst="round2SameRect">
            <a:avLst>
              <a:gd name="adj1" fmla="val 34133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テキスト ボックス 188">
            <a:extLst>
              <a:ext uri="{FF2B5EF4-FFF2-40B4-BE49-F238E27FC236}">
                <a16:creationId xmlns:a16="http://schemas.microsoft.com/office/drawing/2014/main" id="{E7C23D3E-6691-A349-A632-F092D86A9ADA}"/>
              </a:ext>
            </a:extLst>
          </p:cNvPr>
          <p:cNvSpPr txBox="1"/>
          <p:nvPr/>
        </p:nvSpPr>
        <p:spPr>
          <a:xfrm>
            <a:off x="280962" y="3941751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デバイスを指定</a:t>
            </a:r>
            <a:endParaRPr lang="en-US" altLang="ja-JP" sz="10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90" name="正方形/長方形 189">
            <a:extLst>
              <a:ext uri="{FF2B5EF4-FFF2-40B4-BE49-F238E27FC236}">
                <a16:creationId xmlns:a16="http://schemas.microsoft.com/office/drawing/2014/main" id="{4C81BAB1-F97E-1F4A-985B-70EEC44D68DC}"/>
              </a:ext>
            </a:extLst>
          </p:cNvPr>
          <p:cNvSpPr/>
          <p:nvPr/>
        </p:nvSpPr>
        <p:spPr>
          <a:xfrm>
            <a:off x="871582" y="4640618"/>
            <a:ext cx="701861" cy="195814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sp>
        <p:nvSpPr>
          <p:cNvPr id="192" name="正方形/長方形 191">
            <a:extLst>
              <a:ext uri="{FF2B5EF4-FFF2-40B4-BE49-F238E27FC236}">
                <a16:creationId xmlns:a16="http://schemas.microsoft.com/office/drawing/2014/main" id="{6C1890A7-94AD-8244-BE3D-BB75C9FECB1A}"/>
              </a:ext>
            </a:extLst>
          </p:cNvPr>
          <p:cNvSpPr/>
          <p:nvPr/>
        </p:nvSpPr>
        <p:spPr>
          <a:xfrm>
            <a:off x="872690" y="5124372"/>
            <a:ext cx="701861" cy="195814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cxnSp>
        <p:nvCxnSpPr>
          <p:cNvPr id="193" name="直線コネクタ 192">
            <a:extLst>
              <a:ext uri="{FF2B5EF4-FFF2-40B4-BE49-F238E27FC236}">
                <a16:creationId xmlns:a16="http://schemas.microsoft.com/office/drawing/2014/main" id="{CEDF8C49-79E1-FE40-8F47-DD10BB9FDE4A}"/>
              </a:ext>
            </a:extLst>
          </p:cNvPr>
          <p:cNvCxnSpPr>
            <a:cxnSpLocks/>
          </p:cNvCxnSpPr>
          <p:nvPr/>
        </p:nvCxnSpPr>
        <p:spPr>
          <a:xfrm>
            <a:off x="2736861" y="3138953"/>
            <a:ext cx="0" cy="26533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線コネクタ 193">
            <a:extLst>
              <a:ext uri="{FF2B5EF4-FFF2-40B4-BE49-F238E27FC236}">
                <a16:creationId xmlns:a16="http://schemas.microsoft.com/office/drawing/2014/main" id="{15486351-AB6A-4549-867E-6D71C2FDECC8}"/>
              </a:ext>
            </a:extLst>
          </p:cNvPr>
          <p:cNvCxnSpPr>
            <a:cxnSpLocks/>
          </p:cNvCxnSpPr>
          <p:nvPr/>
        </p:nvCxnSpPr>
        <p:spPr>
          <a:xfrm flipH="1">
            <a:off x="4248505" y="3319433"/>
            <a:ext cx="0" cy="2484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線コネクタ 194">
            <a:extLst>
              <a:ext uri="{FF2B5EF4-FFF2-40B4-BE49-F238E27FC236}">
                <a16:creationId xmlns:a16="http://schemas.microsoft.com/office/drawing/2014/main" id="{917C26BA-E7BD-AA4C-A4EF-C101E025251D}"/>
              </a:ext>
            </a:extLst>
          </p:cNvPr>
          <p:cNvCxnSpPr>
            <a:cxnSpLocks/>
          </p:cNvCxnSpPr>
          <p:nvPr/>
        </p:nvCxnSpPr>
        <p:spPr>
          <a:xfrm flipH="1">
            <a:off x="5742010" y="3138953"/>
            <a:ext cx="1821" cy="26533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6" name="グループ化 195">
            <a:extLst>
              <a:ext uri="{FF2B5EF4-FFF2-40B4-BE49-F238E27FC236}">
                <a16:creationId xmlns:a16="http://schemas.microsoft.com/office/drawing/2014/main" id="{C56909AA-71E0-2148-A957-0596F5A8D344}"/>
              </a:ext>
            </a:extLst>
          </p:cNvPr>
          <p:cNvGrpSpPr/>
          <p:nvPr/>
        </p:nvGrpSpPr>
        <p:grpSpPr>
          <a:xfrm>
            <a:off x="1349774" y="3329468"/>
            <a:ext cx="1266747" cy="461665"/>
            <a:chOff x="1219457" y="3193137"/>
            <a:chExt cx="1513576" cy="461665"/>
          </a:xfrm>
        </p:grpSpPr>
        <p:sp>
          <p:nvSpPr>
            <p:cNvPr id="197" name="台形 196">
              <a:extLst>
                <a:ext uri="{FF2B5EF4-FFF2-40B4-BE49-F238E27FC236}">
                  <a16:creationId xmlns:a16="http://schemas.microsoft.com/office/drawing/2014/main" id="{32FEA508-74A1-454B-9A80-B7CE9B05E4DE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74B99A"/>
            </a:solidFill>
            <a:ln w="57150" cap="rnd">
              <a:solidFill>
                <a:srgbClr val="74B99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テキスト ボックス 197">
              <a:extLst>
                <a:ext uri="{FF2B5EF4-FFF2-40B4-BE49-F238E27FC236}">
                  <a16:creationId xmlns:a16="http://schemas.microsoft.com/office/drawing/2014/main" id="{9910C557-A61C-024C-ADC5-3F0BD247319A}"/>
                </a:ext>
              </a:extLst>
            </p:cNvPr>
            <p:cNvSpPr txBox="1"/>
            <p:nvPr/>
          </p:nvSpPr>
          <p:spPr>
            <a:xfrm>
              <a:off x="1635668" y="3193137"/>
              <a:ext cx="726303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ja-JP" sz="2400" b="1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PC</a:t>
              </a:r>
              <a:endPara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199" name="グループ化 198">
            <a:extLst>
              <a:ext uri="{FF2B5EF4-FFF2-40B4-BE49-F238E27FC236}">
                <a16:creationId xmlns:a16="http://schemas.microsoft.com/office/drawing/2014/main" id="{C015C1A8-92F7-1C4C-AE7D-C69354998FE7}"/>
              </a:ext>
            </a:extLst>
          </p:cNvPr>
          <p:cNvGrpSpPr/>
          <p:nvPr/>
        </p:nvGrpSpPr>
        <p:grpSpPr>
          <a:xfrm>
            <a:off x="2859159" y="3349258"/>
            <a:ext cx="1266747" cy="369332"/>
            <a:chOff x="1219457" y="3212927"/>
            <a:chExt cx="1513576" cy="369332"/>
          </a:xfrm>
        </p:grpSpPr>
        <p:sp>
          <p:nvSpPr>
            <p:cNvPr id="200" name="台形 199">
              <a:extLst>
                <a:ext uri="{FF2B5EF4-FFF2-40B4-BE49-F238E27FC236}">
                  <a16:creationId xmlns:a16="http://schemas.microsoft.com/office/drawing/2014/main" id="{AE71BD72-7E17-A34D-968B-B08DEF720B68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74B99A"/>
            </a:solidFill>
            <a:ln w="57150" cap="rnd">
              <a:solidFill>
                <a:srgbClr val="74B99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テキスト ボックス 200">
              <a:extLst>
                <a:ext uri="{FF2B5EF4-FFF2-40B4-BE49-F238E27FC236}">
                  <a16:creationId xmlns:a16="http://schemas.microsoft.com/office/drawing/2014/main" id="{F8FD13A1-B23E-FF46-AD9F-9DCB9539584B}"/>
                </a:ext>
              </a:extLst>
            </p:cNvPr>
            <p:cNvSpPr txBox="1"/>
            <p:nvPr/>
          </p:nvSpPr>
          <p:spPr>
            <a:xfrm>
              <a:off x="1447803" y="3212927"/>
              <a:ext cx="1048081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ja-JP" altLang="en-US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スマホ</a:t>
              </a:r>
              <a:endParaRPr kumimoji="1" lang="ja-JP" altLang="en-US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202" name="グループ化 201">
            <a:extLst>
              <a:ext uri="{FF2B5EF4-FFF2-40B4-BE49-F238E27FC236}">
                <a16:creationId xmlns:a16="http://schemas.microsoft.com/office/drawing/2014/main" id="{28AE31C2-CBBA-2740-8BB8-EB697EC351FC}"/>
              </a:ext>
            </a:extLst>
          </p:cNvPr>
          <p:cNvGrpSpPr/>
          <p:nvPr/>
        </p:nvGrpSpPr>
        <p:grpSpPr>
          <a:xfrm>
            <a:off x="4362643" y="3349258"/>
            <a:ext cx="1266747" cy="369332"/>
            <a:chOff x="1219457" y="3212927"/>
            <a:chExt cx="1513576" cy="369332"/>
          </a:xfrm>
        </p:grpSpPr>
        <p:sp>
          <p:nvSpPr>
            <p:cNvPr id="203" name="台形 202">
              <a:extLst>
                <a:ext uri="{FF2B5EF4-FFF2-40B4-BE49-F238E27FC236}">
                  <a16:creationId xmlns:a16="http://schemas.microsoft.com/office/drawing/2014/main" id="{6B2915F4-3B95-CF4C-B865-67AE6DC1526C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74B99A"/>
            </a:solidFill>
            <a:ln w="57150" cap="rnd">
              <a:solidFill>
                <a:srgbClr val="74B99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テキスト ボックス 203">
              <a:extLst>
                <a:ext uri="{FF2B5EF4-FFF2-40B4-BE49-F238E27FC236}">
                  <a16:creationId xmlns:a16="http://schemas.microsoft.com/office/drawing/2014/main" id="{CDE56453-99B9-F84E-8F12-DA85896EFFBA}"/>
                </a:ext>
              </a:extLst>
            </p:cNvPr>
            <p:cNvSpPr txBox="1"/>
            <p:nvPr/>
          </p:nvSpPr>
          <p:spPr>
            <a:xfrm>
              <a:off x="1350119" y="3212927"/>
              <a:ext cx="1243447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ja-JP" b="1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PC+</a:t>
              </a:r>
              <a:r>
                <a:rPr kumimoji="1" lang="ja-JP" altLang="en-US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ｽﾏﾎ</a:t>
              </a:r>
              <a:endParaRPr kumimoji="1" lang="ja-JP" altLang="en-US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205" name="円/楕円 204">
            <a:extLst>
              <a:ext uri="{FF2B5EF4-FFF2-40B4-BE49-F238E27FC236}">
                <a16:creationId xmlns:a16="http://schemas.microsoft.com/office/drawing/2014/main" id="{B2C97CA4-0EE4-B84C-9235-E249314811B5}"/>
              </a:ext>
            </a:extLst>
          </p:cNvPr>
          <p:cNvSpPr>
            <a:spLocks noChangeAspect="1"/>
          </p:cNvSpPr>
          <p:nvPr/>
        </p:nvSpPr>
        <p:spPr>
          <a:xfrm>
            <a:off x="2535395" y="3302769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74B99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74B999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06" name="円/楕円 205">
            <a:extLst>
              <a:ext uri="{FF2B5EF4-FFF2-40B4-BE49-F238E27FC236}">
                <a16:creationId xmlns:a16="http://schemas.microsoft.com/office/drawing/2014/main" id="{62FC79BA-7843-A542-B783-1E71AC6C97C6}"/>
              </a:ext>
            </a:extLst>
          </p:cNvPr>
          <p:cNvSpPr>
            <a:spLocks noChangeAspect="1"/>
          </p:cNvSpPr>
          <p:nvPr/>
        </p:nvSpPr>
        <p:spPr>
          <a:xfrm>
            <a:off x="4047672" y="3302769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74B99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74B999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207" name="直線コネクタ 206">
            <a:extLst>
              <a:ext uri="{FF2B5EF4-FFF2-40B4-BE49-F238E27FC236}">
                <a16:creationId xmlns:a16="http://schemas.microsoft.com/office/drawing/2014/main" id="{5C28018C-349B-B542-AAAE-A8F14556781D}"/>
              </a:ext>
            </a:extLst>
          </p:cNvPr>
          <p:cNvCxnSpPr>
            <a:cxnSpLocks/>
          </p:cNvCxnSpPr>
          <p:nvPr/>
        </p:nvCxnSpPr>
        <p:spPr>
          <a:xfrm>
            <a:off x="1435745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直線コネクタ 207">
            <a:extLst>
              <a:ext uri="{FF2B5EF4-FFF2-40B4-BE49-F238E27FC236}">
                <a16:creationId xmlns:a16="http://schemas.microsoft.com/office/drawing/2014/main" id="{CCBA0843-1E7C-5346-A674-D3C4CBD7B45F}"/>
              </a:ext>
            </a:extLst>
          </p:cNvPr>
          <p:cNvCxnSpPr>
            <a:cxnSpLocks/>
          </p:cNvCxnSpPr>
          <p:nvPr/>
        </p:nvCxnSpPr>
        <p:spPr>
          <a:xfrm>
            <a:off x="1435745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線コネクタ 208">
            <a:extLst>
              <a:ext uri="{FF2B5EF4-FFF2-40B4-BE49-F238E27FC236}">
                <a16:creationId xmlns:a16="http://schemas.microsoft.com/office/drawing/2014/main" id="{325DF303-5A06-4043-93D4-967AB064EA35}"/>
              </a:ext>
            </a:extLst>
          </p:cNvPr>
          <p:cNvCxnSpPr>
            <a:cxnSpLocks/>
          </p:cNvCxnSpPr>
          <p:nvPr/>
        </p:nvCxnSpPr>
        <p:spPr>
          <a:xfrm>
            <a:off x="1435745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円/楕円 279">
            <a:extLst>
              <a:ext uri="{FF2B5EF4-FFF2-40B4-BE49-F238E27FC236}">
                <a16:creationId xmlns:a16="http://schemas.microsoft.com/office/drawing/2014/main" id="{EBEC168D-C9C2-424F-8A5A-AE6893A95FC5}"/>
              </a:ext>
            </a:extLst>
          </p:cNvPr>
          <p:cNvSpPr>
            <a:spLocks noChangeAspect="1"/>
          </p:cNvSpPr>
          <p:nvPr/>
        </p:nvSpPr>
        <p:spPr>
          <a:xfrm>
            <a:off x="1877341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11" name="テキスト ボックス 210">
            <a:extLst>
              <a:ext uri="{FF2B5EF4-FFF2-40B4-BE49-F238E27FC236}">
                <a16:creationId xmlns:a16="http://schemas.microsoft.com/office/drawing/2014/main" id="{81A357DE-BAB5-4744-9BAC-A57746F36E38}"/>
              </a:ext>
            </a:extLst>
          </p:cNvPr>
          <p:cNvSpPr txBox="1"/>
          <p:nvPr/>
        </p:nvSpPr>
        <p:spPr>
          <a:xfrm>
            <a:off x="1366524" y="4417684"/>
            <a:ext cx="1344405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1,025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12" name="テキスト ボックス 211">
            <a:extLst>
              <a:ext uri="{FF2B5EF4-FFF2-40B4-BE49-F238E27FC236}">
                <a16:creationId xmlns:a16="http://schemas.microsoft.com/office/drawing/2014/main" id="{BA9EDAC1-A47C-464B-AB1F-CB4498A3F4F8}"/>
              </a:ext>
            </a:extLst>
          </p:cNvPr>
          <p:cNvSpPr txBox="1"/>
          <p:nvPr/>
        </p:nvSpPr>
        <p:spPr>
          <a:xfrm>
            <a:off x="1426813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899,000</a:t>
            </a:r>
            <a:r>
              <a:rPr kumimoji="1" lang="ja-JP" altLang="en-US" sz="1000" b="1" dirty="0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13" name="直線コネクタ 212">
            <a:extLst>
              <a:ext uri="{FF2B5EF4-FFF2-40B4-BE49-F238E27FC236}">
                <a16:creationId xmlns:a16="http://schemas.microsoft.com/office/drawing/2014/main" id="{C91B5B9D-6659-F84B-B2B4-4D7D5353D7A2}"/>
              </a:ext>
            </a:extLst>
          </p:cNvPr>
          <p:cNvCxnSpPr>
            <a:cxnSpLocks/>
          </p:cNvCxnSpPr>
          <p:nvPr/>
        </p:nvCxnSpPr>
        <p:spPr>
          <a:xfrm>
            <a:off x="2897511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線コネクタ 213">
            <a:extLst>
              <a:ext uri="{FF2B5EF4-FFF2-40B4-BE49-F238E27FC236}">
                <a16:creationId xmlns:a16="http://schemas.microsoft.com/office/drawing/2014/main" id="{AA64B239-8634-DE4B-A708-508CA64C88AD}"/>
              </a:ext>
            </a:extLst>
          </p:cNvPr>
          <p:cNvCxnSpPr>
            <a:cxnSpLocks/>
          </p:cNvCxnSpPr>
          <p:nvPr/>
        </p:nvCxnSpPr>
        <p:spPr>
          <a:xfrm>
            <a:off x="2897511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線コネクタ 214">
            <a:extLst>
              <a:ext uri="{FF2B5EF4-FFF2-40B4-BE49-F238E27FC236}">
                <a16:creationId xmlns:a16="http://schemas.microsoft.com/office/drawing/2014/main" id="{ABC810D2-495C-C149-B780-D26E0B99017E}"/>
              </a:ext>
            </a:extLst>
          </p:cNvPr>
          <p:cNvCxnSpPr>
            <a:cxnSpLocks/>
          </p:cNvCxnSpPr>
          <p:nvPr/>
        </p:nvCxnSpPr>
        <p:spPr>
          <a:xfrm>
            <a:off x="2897511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円/楕円 279">
            <a:extLst>
              <a:ext uri="{FF2B5EF4-FFF2-40B4-BE49-F238E27FC236}">
                <a16:creationId xmlns:a16="http://schemas.microsoft.com/office/drawing/2014/main" id="{A13B710A-047B-8145-A708-6DE2FE78CFCF}"/>
              </a:ext>
            </a:extLst>
          </p:cNvPr>
          <p:cNvSpPr>
            <a:spLocks noChangeAspect="1"/>
          </p:cNvSpPr>
          <p:nvPr/>
        </p:nvSpPr>
        <p:spPr>
          <a:xfrm>
            <a:off x="3339107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18" name="テキスト ボックス 217">
            <a:extLst>
              <a:ext uri="{FF2B5EF4-FFF2-40B4-BE49-F238E27FC236}">
                <a16:creationId xmlns:a16="http://schemas.microsoft.com/office/drawing/2014/main" id="{686E136C-E0AB-674F-8B45-FF9E944F5DFE}"/>
              </a:ext>
            </a:extLst>
          </p:cNvPr>
          <p:cNvSpPr txBox="1"/>
          <p:nvPr/>
        </p:nvSpPr>
        <p:spPr>
          <a:xfrm>
            <a:off x="2888579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641,000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19" name="テキスト ボックス 218">
            <a:extLst>
              <a:ext uri="{FF2B5EF4-FFF2-40B4-BE49-F238E27FC236}">
                <a16:creationId xmlns:a16="http://schemas.microsoft.com/office/drawing/2014/main" id="{3CEE549B-D4BA-E14B-A105-82ECAD4F6E11}"/>
              </a:ext>
            </a:extLst>
          </p:cNvPr>
          <p:cNvSpPr txBox="1"/>
          <p:nvPr/>
        </p:nvSpPr>
        <p:spPr>
          <a:xfrm>
            <a:off x="2888579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562,000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20" name="直線コネクタ 219">
            <a:extLst>
              <a:ext uri="{FF2B5EF4-FFF2-40B4-BE49-F238E27FC236}">
                <a16:creationId xmlns:a16="http://schemas.microsoft.com/office/drawing/2014/main" id="{9A6C54E4-A792-4F46-BC90-F6FE7E468F45}"/>
              </a:ext>
            </a:extLst>
          </p:cNvPr>
          <p:cNvCxnSpPr>
            <a:cxnSpLocks/>
          </p:cNvCxnSpPr>
          <p:nvPr/>
        </p:nvCxnSpPr>
        <p:spPr>
          <a:xfrm>
            <a:off x="4407133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線コネクタ 220">
            <a:extLst>
              <a:ext uri="{FF2B5EF4-FFF2-40B4-BE49-F238E27FC236}">
                <a16:creationId xmlns:a16="http://schemas.microsoft.com/office/drawing/2014/main" id="{610929D4-677E-D448-BF11-D4D557A6F8BF}"/>
              </a:ext>
            </a:extLst>
          </p:cNvPr>
          <p:cNvCxnSpPr>
            <a:cxnSpLocks/>
          </p:cNvCxnSpPr>
          <p:nvPr/>
        </p:nvCxnSpPr>
        <p:spPr>
          <a:xfrm>
            <a:off x="4407133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直線コネクタ 221">
            <a:extLst>
              <a:ext uri="{FF2B5EF4-FFF2-40B4-BE49-F238E27FC236}">
                <a16:creationId xmlns:a16="http://schemas.microsoft.com/office/drawing/2014/main" id="{ABDBAC96-B920-9B4A-B276-1A77B312B46A}"/>
              </a:ext>
            </a:extLst>
          </p:cNvPr>
          <p:cNvCxnSpPr>
            <a:cxnSpLocks/>
          </p:cNvCxnSpPr>
          <p:nvPr/>
        </p:nvCxnSpPr>
        <p:spPr>
          <a:xfrm>
            <a:off x="4407133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円/楕円 279">
            <a:extLst>
              <a:ext uri="{FF2B5EF4-FFF2-40B4-BE49-F238E27FC236}">
                <a16:creationId xmlns:a16="http://schemas.microsoft.com/office/drawing/2014/main" id="{671F9163-6EB6-194B-B7AD-DA664D795420}"/>
              </a:ext>
            </a:extLst>
          </p:cNvPr>
          <p:cNvSpPr>
            <a:spLocks noChangeAspect="1"/>
          </p:cNvSpPr>
          <p:nvPr/>
        </p:nvSpPr>
        <p:spPr>
          <a:xfrm>
            <a:off x="4848729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24" name="テキスト ボックス 223">
            <a:extLst>
              <a:ext uri="{FF2B5EF4-FFF2-40B4-BE49-F238E27FC236}">
                <a16:creationId xmlns:a16="http://schemas.microsoft.com/office/drawing/2014/main" id="{41BCD2C0-2D8E-5B42-A5B8-BF64DA9DA395}"/>
              </a:ext>
            </a:extLst>
          </p:cNvPr>
          <p:cNvSpPr txBox="1"/>
          <p:nvPr/>
        </p:nvSpPr>
        <p:spPr>
          <a:xfrm>
            <a:off x="4398201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759,000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25" name="テキスト ボックス 224">
            <a:extLst>
              <a:ext uri="{FF2B5EF4-FFF2-40B4-BE49-F238E27FC236}">
                <a16:creationId xmlns:a16="http://schemas.microsoft.com/office/drawing/2014/main" id="{970A0DC4-D912-5C40-9BA1-BFEF11A39313}"/>
              </a:ext>
            </a:extLst>
          </p:cNvPr>
          <p:cNvSpPr txBox="1"/>
          <p:nvPr/>
        </p:nvSpPr>
        <p:spPr>
          <a:xfrm>
            <a:off x="4398201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666,000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26" name="直線コネクタ 225">
            <a:extLst>
              <a:ext uri="{FF2B5EF4-FFF2-40B4-BE49-F238E27FC236}">
                <a16:creationId xmlns:a16="http://schemas.microsoft.com/office/drawing/2014/main" id="{1DAA65AF-9D80-3E46-A7BD-5741CBCB65DC}"/>
              </a:ext>
            </a:extLst>
          </p:cNvPr>
          <p:cNvCxnSpPr>
            <a:cxnSpLocks/>
          </p:cNvCxnSpPr>
          <p:nvPr/>
        </p:nvCxnSpPr>
        <p:spPr>
          <a:xfrm>
            <a:off x="5971189" y="4843843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直線コネクタ 226">
            <a:extLst>
              <a:ext uri="{FF2B5EF4-FFF2-40B4-BE49-F238E27FC236}">
                <a16:creationId xmlns:a16="http://schemas.microsoft.com/office/drawing/2014/main" id="{0E2FFCEE-AE39-5541-AAA3-2556BA661328}"/>
              </a:ext>
            </a:extLst>
          </p:cNvPr>
          <p:cNvCxnSpPr>
            <a:cxnSpLocks/>
          </p:cNvCxnSpPr>
          <p:nvPr/>
        </p:nvCxnSpPr>
        <p:spPr>
          <a:xfrm>
            <a:off x="5971189" y="5337621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直線コネクタ 227">
            <a:extLst>
              <a:ext uri="{FF2B5EF4-FFF2-40B4-BE49-F238E27FC236}">
                <a16:creationId xmlns:a16="http://schemas.microsoft.com/office/drawing/2014/main" id="{147F8BE5-00E5-5C40-938D-F13A25AC391D}"/>
              </a:ext>
            </a:extLst>
          </p:cNvPr>
          <p:cNvCxnSpPr>
            <a:cxnSpLocks/>
          </p:cNvCxnSpPr>
          <p:nvPr/>
        </p:nvCxnSpPr>
        <p:spPr>
          <a:xfrm>
            <a:off x="5971189" y="4399104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円/楕円 279">
            <a:extLst>
              <a:ext uri="{FF2B5EF4-FFF2-40B4-BE49-F238E27FC236}">
                <a16:creationId xmlns:a16="http://schemas.microsoft.com/office/drawing/2014/main" id="{4FECFF31-A75B-684A-8F9C-0759909DB7D7}"/>
              </a:ext>
            </a:extLst>
          </p:cNvPr>
          <p:cNvSpPr>
            <a:spLocks noChangeAspect="1"/>
          </p:cNvSpPr>
          <p:nvPr/>
        </p:nvSpPr>
        <p:spPr>
          <a:xfrm>
            <a:off x="6412785" y="4749699"/>
            <a:ext cx="279346" cy="19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rgbClr val="74B999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rgbClr val="74B999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30" name="テキスト ボックス 229">
            <a:extLst>
              <a:ext uri="{FF2B5EF4-FFF2-40B4-BE49-F238E27FC236}">
                <a16:creationId xmlns:a16="http://schemas.microsoft.com/office/drawing/2014/main" id="{8EE160D2-B97B-EF41-AF5C-CA9FE621F709}"/>
              </a:ext>
            </a:extLst>
          </p:cNvPr>
          <p:cNvSpPr txBox="1"/>
          <p:nvPr/>
        </p:nvSpPr>
        <p:spPr>
          <a:xfrm>
            <a:off x="5983277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kumimoji="1"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514,000</a:t>
            </a:r>
            <a:r>
              <a:rPr kumimoji="1" lang="ja-JP" altLang="en-US" sz="1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31" name="テキスト ボックス 230">
            <a:extLst>
              <a:ext uri="{FF2B5EF4-FFF2-40B4-BE49-F238E27FC236}">
                <a16:creationId xmlns:a16="http://schemas.microsoft.com/office/drawing/2014/main" id="{C9778EC5-560E-8547-93A4-34EAD9876749}"/>
              </a:ext>
            </a:extLst>
          </p:cNvPr>
          <p:cNvSpPr txBox="1"/>
          <p:nvPr/>
        </p:nvSpPr>
        <p:spPr>
          <a:xfrm>
            <a:off x="5983277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kumimoji="1"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428,000</a:t>
            </a:r>
            <a:r>
              <a:rPr kumimoji="1" lang="ja-JP" altLang="en-US" sz="1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232" name="グループ化 231">
            <a:extLst>
              <a:ext uri="{FF2B5EF4-FFF2-40B4-BE49-F238E27FC236}">
                <a16:creationId xmlns:a16="http://schemas.microsoft.com/office/drawing/2014/main" id="{50B09367-A5CB-D741-834B-4E5CE535179C}"/>
              </a:ext>
            </a:extLst>
          </p:cNvPr>
          <p:cNvGrpSpPr/>
          <p:nvPr/>
        </p:nvGrpSpPr>
        <p:grpSpPr>
          <a:xfrm>
            <a:off x="1592374" y="3850296"/>
            <a:ext cx="782950" cy="493456"/>
            <a:chOff x="250635" y="428719"/>
            <a:chExt cx="3711235" cy="2339015"/>
          </a:xfrm>
        </p:grpSpPr>
        <p:pic>
          <p:nvPicPr>
            <p:cNvPr id="233" name="図 232">
              <a:extLst>
                <a:ext uri="{FF2B5EF4-FFF2-40B4-BE49-F238E27FC236}">
                  <a16:creationId xmlns:a16="http://schemas.microsoft.com/office/drawing/2014/main" id="{BCCCC46A-56FF-E240-B5DE-421F628E3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250635" y="428719"/>
              <a:ext cx="3711235" cy="2339015"/>
            </a:xfrm>
            <a:prstGeom prst="rect">
              <a:avLst/>
            </a:prstGeom>
          </p:spPr>
        </p:pic>
        <p:sp>
          <p:nvSpPr>
            <p:cNvPr id="234" name="正方形/長方形 233">
              <a:extLst>
                <a:ext uri="{FF2B5EF4-FFF2-40B4-BE49-F238E27FC236}">
                  <a16:creationId xmlns:a16="http://schemas.microsoft.com/office/drawing/2014/main" id="{6BBCF58C-3920-7841-A102-06C66B8ADE94}"/>
                </a:ext>
              </a:extLst>
            </p:cNvPr>
            <p:cNvSpPr/>
            <p:nvPr/>
          </p:nvSpPr>
          <p:spPr>
            <a:xfrm>
              <a:off x="880639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35" name="図 234">
              <a:extLst>
                <a:ext uri="{FF2B5EF4-FFF2-40B4-BE49-F238E27FC236}">
                  <a16:creationId xmlns:a16="http://schemas.microsoft.com/office/drawing/2014/main" id="{289CC2D9-DF52-1B41-B6EE-55C80D7907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1228975" y="659149"/>
              <a:ext cx="1802464" cy="1419907"/>
            </a:xfrm>
            <a:prstGeom prst="rect">
              <a:avLst/>
            </a:prstGeom>
          </p:spPr>
        </p:pic>
        <p:pic>
          <p:nvPicPr>
            <p:cNvPr id="236" name="図 235">
              <a:extLst>
                <a:ext uri="{FF2B5EF4-FFF2-40B4-BE49-F238E27FC236}">
                  <a16:creationId xmlns:a16="http://schemas.microsoft.com/office/drawing/2014/main" id="{BFBDC377-3669-9748-AC36-124E2C5DA7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2354128" y="1713297"/>
              <a:ext cx="685566" cy="365759"/>
            </a:xfrm>
            <a:prstGeom prst="rect">
              <a:avLst/>
            </a:prstGeom>
          </p:spPr>
        </p:pic>
        <p:sp>
          <p:nvSpPr>
            <p:cNvPr id="237" name="正方形/長方形 236">
              <a:extLst>
                <a:ext uri="{FF2B5EF4-FFF2-40B4-BE49-F238E27FC236}">
                  <a16:creationId xmlns:a16="http://schemas.microsoft.com/office/drawing/2014/main" id="{C03029F4-B9C9-BD42-9E96-5E67A630B2C1}"/>
                </a:ext>
              </a:extLst>
            </p:cNvPr>
            <p:cNvSpPr/>
            <p:nvPr/>
          </p:nvSpPr>
          <p:spPr>
            <a:xfrm>
              <a:off x="2358746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8" name="グループ化 237">
            <a:extLst>
              <a:ext uri="{FF2B5EF4-FFF2-40B4-BE49-F238E27FC236}">
                <a16:creationId xmlns:a16="http://schemas.microsoft.com/office/drawing/2014/main" id="{6DEEA27E-D6D9-B44E-BEE4-F6361D971AC7}"/>
              </a:ext>
            </a:extLst>
          </p:cNvPr>
          <p:cNvGrpSpPr/>
          <p:nvPr/>
        </p:nvGrpSpPr>
        <p:grpSpPr>
          <a:xfrm>
            <a:off x="3372321" y="3831936"/>
            <a:ext cx="258866" cy="510638"/>
            <a:chOff x="8439488" y="428719"/>
            <a:chExt cx="1155529" cy="2279403"/>
          </a:xfrm>
        </p:grpSpPr>
        <p:pic>
          <p:nvPicPr>
            <p:cNvPr id="239" name="図 238">
              <a:extLst>
                <a:ext uri="{FF2B5EF4-FFF2-40B4-BE49-F238E27FC236}">
                  <a16:creationId xmlns:a16="http://schemas.microsoft.com/office/drawing/2014/main" id="{EEE2448F-E7F5-834D-8A93-709A3C5CF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240" name="正方形/長方形 239">
              <a:extLst>
                <a:ext uri="{FF2B5EF4-FFF2-40B4-BE49-F238E27FC236}">
                  <a16:creationId xmlns:a16="http://schemas.microsoft.com/office/drawing/2014/main" id="{B94BB943-4B9B-9B4E-9BD1-41DA940130C0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1" name="グループ化 240">
            <a:extLst>
              <a:ext uri="{FF2B5EF4-FFF2-40B4-BE49-F238E27FC236}">
                <a16:creationId xmlns:a16="http://schemas.microsoft.com/office/drawing/2014/main" id="{729A3E70-A984-9645-94FD-6BFEBAB87FB8}"/>
              </a:ext>
            </a:extLst>
          </p:cNvPr>
          <p:cNvGrpSpPr/>
          <p:nvPr/>
        </p:nvGrpSpPr>
        <p:grpSpPr>
          <a:xfrm>
            <a:off x="4448125" y="3850296"/>
            <a:ext cx="782950" cy="493456"/>
            <a:chOff x="250635" y="428719"/>
            <a:chExt cx="3711235" cy="2339015"/>
          </a:xfrm>
        </p:grpSpPr>
        <p:pic>
          <p:nvPicPr>
            <p:cNvPr id="242" name="図 241">
              <a:extLst>
                <a:ext uri="{FF2B5EF4-FFF2-40B4-BE49-F238E27FC236}">
                  <a16:creationId xmlns:a16="http://schemas.microsoft.com/office/drawing/2014/main" id="{48B3C988-64F3-FC45-AB7A-8873198A3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250635" y="428719"/>
              <a:ext cx="3711235" cy="2339015"/>
            </a:xfrm>
            <a:prstGeom prst="rect">
              <a:avLst/>
            </a:prstGeom>
          </p:spPr>
        </p:pic>
        <p:sp>
          <p:nvSpPr>
            <p:cNvPr id="243" name="正方形/長方形 242">
              <a:extLst>
                <a:ext uri="{FF2B5EF4-FFF2-40B4-BE49-F238E27FC236}">
                  <a16:creationId xmlns:a16="http://schemas.microsoft.com/office/drawing/2014/main" id="{7B60400C-427F-C147-932C-499981829C38}"/>
                </a:ext>
              </a:extLst>
            </p:cNvPr>
            <p:cNvSpPr/>
            <p:nvPr/>
          </p:nvSpPr>
          <p:spPr>
            <a:xfrm>
              <a:off x="880639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44" name="図 243">
              <a:extLst>
                <a:ext uri="{FF2B5EF4-FFF2-40B4-BE49-F238E27FC236}">
                  <a16:creationId xmlns:a16="http://schemas.microsoft.com/office/drawing/2014/main" id="{860DFF2D-13AE-9242-805F-44B784E5DC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1228975" y="659149"/>
              <a:ext cx="1802464" cy="1419907"/>
            </a:xfrm>
            <a:prstGeom prst="rect">
              <a:avLst/>
            </a:prstGeom>
          </p:spPr>
        </p:pic>
        <p:pic>
          <p:nvPicPr>
            <p:cNvPr id="245" name="図 244">
              <a:extLst>
                <a:ext uri="{FF2B5EF4-FFF2-40B4-BE49-F238E27FC236}">
                  <a16:creationId xmlns:a16="http://schemas.microsoft.com/office/drawing/2014/main" id="{972BC8D2-7833-AD4D-B66C-0682171E06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2354128" y="1713297"/>
              <a:ext cx="685566" cy="365759"/>
            </a:xfrm>
            <a:prstGeom prst="rect">
              <a:avLst/>
            </a:prstGeom>
          </p:spPr>
        </p:pic>
        <p:sp>
          <p:nvSpPr>
            <p:cNvPr id="246" name="正方形/長方形 245">
              <a:extLst>
                <a:ext uri="{FF2B5EF4-FFF2-40B4-BE49-F238E27FC236}">
                  <a16:creationId xmlns:a16="http://schemas.microsoft.com/office/drawing/2014/main" id="{BD8492A8-10D5-AA4D-82FA-988B3B4F1B63}"/>
                </a:ext>
              </a:extLst>
            </p:cNvPr>
            <p:cNvSpPr/>
            <p:nvPr/>
          </p:nvSpPr>
          <p:spPr>
            <a:xfrm>
              <a:off x="2358746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7" name="グループ化 246">
            <a:extLst>
              <a:ext uri="{FF2B5EF4-FFF2-40B4-BE49-F238E27FC236}">
                <a16:creationId xmlns:a16="http://schemas.microsoft.com/office/drawing/2014/main" id="{4D682EF5-57EC-0B41-9C3D-5FFC965267D9}"/>
              </a:ext>
            </a:extLst>
          </p:cNvPr>
          <p:cNvGrpSpPr/>
          <p:nvPr/>
        </p:nvGrpSpPr>
        <p:grpSpPr>
          <a:xfrm>
            <a:off x="5280087" y="3831936"/>
            <a:ext cx="258866" cy="510638"/>
            <a:chOff x="8439488" y="428719"/>
            <a:chExt cx="1155529" cy="2279403"/>
          </a:xfrm>
        </p:grpSpPr>
        <p:pic>
          <p:nvPicPr>
            <p:cNvPr id="248" name="図 247">
              <a:extLst>
                <a:ext uri="{FF2B5EF4-FFF2-40B4-BE49-F238E27FC236}">
                  <a16:creationId xmlns:a16="http://schemas.microsoft.com/office/drawing/2014/main" id="{BE4F5A9C-EC79-1C48-A4DC-9BED43C78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249" name="正方形/長方形 248">
              <a:extLst>
                <a:ext uri="{FF2B5EF4-FFF2-40B4-BE49-F238E27FC236}">
                  <a16:creationId xmlns:a16="http://schemas.microsoft.com/office/drawing/2014/main" id="{7DFE8652-0B80-854A-9BF9-031B415E6D0E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0" name="グループ化 249">
            <a:extLst>
              <a:ext uri="{FF2B5EF4-FFF2-40B4-BE49-F238E27FC236}">
                <a16:creationId xmlns:a16="http://schemas.microsoft.com/office/drawing/2014/main" id="{D07C2FD1-78B5-7845-A4E5-1E5B9FD24288}"/>
              </a:ext>
            </a:extLst>
          </p:cNvPr>
          <p:cNvGrpSpPr/>
          <p:nvPr/>
        </p:nvGrpSpPr>
        <p:grpSpPr>
          <a:xfrm>
            <a:off x="5906390" y="3697212"/>
            <a:ext cx="954088" cy="601316"/>
            <a:chOff x="3979673" y="428719"/>
            <a:chExt cx="3711235" cy="2339015"/>
          </a:xfrm>
        </p:grpSpPr>
        <p:pic>
          <p:nvPicPr>
            <p:cNvPr id="251" name="図 250">
              <a:extLst>
                <a:ext uri="{FF2B5EF4-FFF2-40B4-BE49-F238E27FC236}">
                  <a16:creationId xmlns:a16="http://schemas.microsoft.com/office/drawing/2014/main" id="{B2F045D9-9FFC-5245-81A6-7ADF46882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3979673" y="428719"/>
              <a:ext cx="3711235" cy="2339015"/>
            </a:xfrm>
            <a:prstGeom prst="rect">
              <a:avLst/>
            </a:prstGeom>
            <a:effectLst>
              <a:glow rad="38100">
                <a:srgbClr val="FFFF00">
                  <a:alpha val="70167"/>
                </a:srgbClr>
              </a:glow>
            </a:effectLst>
          </p:spPr>
        </p:pic>
        <p:sp>
          <p:nvSpPr>
            <p:cNvPr id="252" name="正方形/長方形 251">
              <a:extLst>
                <a:ext uri="{FF2B5EF4-FFF2-40B4-BE49-F238E27FC236}">
                  <a16:creationId xmlns:a16="http://schemas.microsoft.com/office/drawing/2014/main" id="{2FBBD1AC-455D-8A43-9E61-31A7A1107ADA}"/>
                </a:ext>
              </a:extLst>
            </p:cNvPr>
            <p:cNvSpPr/>
            <p:nvPr/>
          </p:nvSpPr>
          <p:spPr>
            <a:xfrm>
              <a:off x="4609677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53" name="図 252">
              <a:extLst>
                <a:ext uri="{FF2B5EF4-FFF2-40B4-BE49-F238E27FC236}">
                  <a16:creationId xmlns:a16="http://schemas.microsoft.com/office/drawing/2014/main" id="{1F8777C5-0BB4-4F4D-B215-51AE6A9681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4958013" y="659149"/>
              <a:ext cx="1802464" cy="1419907"/>
            </a:xfrm>
            <a:prstGeom prst="rect">
              <a:avLst/>
            </a:prstGeom>
          </p:spPr>
        </p:pic>
        <p:sp>
          <p:nvSpPr>
            <p:cNvPr id="254" name="正方形/長方形 253">
              <a:extLst>
                <a:ext uri="{FF2B5EF4-FFF2-40B4-BE49-F238E27FC236}">
                  <a16:creationId xmlns:a16="http://schemas.microsoft.com/office/drawing/2014/main" id="{E5371DF9-C83A-1B40-97F5-75B0A3212303}"/>
                </a:ext>
              </a:extLst>
            </p:cNvPr>
            <p:cNvSpPr/>
            <p:nvPr/>
          </p:nvSpPr>
          <p:spPr>
            <a:xfrm>
              <a:off x="4616067" y="667242"/>
              <a:ext cx="333691" cy="14118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5" name="正方形/長方形 254">
              <a:extLst>
                <a:ext uri="{FF2B5EF4-FFF2-40B4-BE49-F238E27FC236}">
                  <a16:creationId xmlns:a16="http://schemas.microsoft.com/office/drawing/2014/main" id="{FC960171-5129-E04C-96AC-48C5A85FF028}"/>
                </a:ext>
              </a:extLst>
            </p:cNvPr>
            <p:cNvSpPr/>
            <p:nvPr/>
          </p:nvSpPr>
          <p:spPr>
            <a:xfrm>
              <a:off x="6762501" y="667242"/>
              <a:ext cx="333691" cy="14118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56" name="図 255">
              <a:extLst>
                <a:ext uri="{FF2B5EF4-FFF2-40B4-BE49-F238E27FC236}">
                  <a16:creationId xmlns:a16="http://schemas.microsoft.com/office/drawing/2014/main" id="{F0E2D945-48D9-824C-9D20-AA5EE114B6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6083166" y="1713297"/>
              <a:ext cx="685566" cy="365759"/>
            </a:xfrm>
            <a:prstGeom prst="rect">
              <a:avLst/>
            </a:prstGeom>
          </p:spPr>
        </p:pic>
        <p:sp>
          <p:nvSpPr>
            <p:cNvPr id="257" name="正方形/長方形 256">
              <a:extLst>
                <a:ext uri="{FF2B5EF4-FFF2-40B4-BE49-F238E27FC236}">
                  <a16:creationId xmlns:a16="http://schemas.microsoft.com/office/drawing/2014/main" id="{381165FE-B1F2-A74A-8571-B96F537748A3}"/>
                </a:ext>
              </a:extLst>
            </p:cNvPr>
            <p:cNvSpPr/>
            <p:nvPr/>
          </p:nvSpPr>
          <p:spPr>
            <a:xfrm>
              <a:off x="6087784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正方形/長方形 257">
              <a:extLst>
                <a:ext uri="{FF2B5EF4-FFF2-40B4-BE49-F238E27FC236}">
                  <a16:creationId xmlns:a16="http://schemas.microsoft.com/office/drawing/2014/main" id="{6CE8F942-5C8F-4B48-8D18-1BBA78836AD7}"/>
                </a:ext>
              </a:extLst>
            </p:cNvPr>
            <p:cNvSpPr/>
            <p:nvPr/>
          </p:nvSpPr>
          <p:spPr>
            <a:xfrm>
              <a:off x="5298094" y="1767928"/>
              <a:ext cx="791811" cy="128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9" name="グループ化 258">
            <a:extLst>
              <a:ext uri="{FF2B5EF4-FFF2-40B4-BE49-F238E27FC236}">
                <a16:creationId xmlns:a16="http://schemas.microsoft.com/office/drawing/2014/main" id="{00954A63-C754-D146-B93C-6F8109E540FD}"/>
              </a:ext>
            </a:extLst>
          </p:cNvPr>
          <p:cNvGrpSpPr/>
          <p:nvPr/>
        </p:nvGrpSpPr>
        <p:grpSpPr>
          <a:xfrm>
            <a:off x="6852134" y="3682543"/>
            <a:ext cx="314135" cy="619664"/>
            <a:chOff x="8439488" y="428719"/>
            <a:chExt cx="1155529" cy="2279403"/>
          </a:xfrm>
        </p:grpSpPr>
        <p:pic>
          <p:nvPicPr>
            <p:cNvPr id="260" name="図 259">
              <a:extLst>
                <a:ext uri="{FF2B5EF4-FFF2-40B4-BE49-F238E27FC236}">
                  <a16:creationId xmlns:a16="http://schemas.microsoft.com/office/drawing/2014/main" id="{01FE4A46-0185-5143-A61B-65F598920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261" name="正方形/長方形 260">
              <a:extLst>
                <a:ext uri="{FF2B5EF4-FFF2-40B4-BE49-F238E27FC236}">
                  <a16:creationId xmlns:a16="http://schemas.microsoft.com/office/drawing/2014/main" id="{A7CAF90A-C3B7-1C41-83D9-70C8D8FB5910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62" name="台形 261">
            <a:extLst>
              <a:ext uri="{FF2B5EF4-FFF2-40B4-BE49-F238E27FC236}">
                <a16:creationId xmlns:a16="http://schemas.microsoft.com/office/drawing/2014/main" id="{799EFAD4-5D7B-C849-8383-D3D946981FC5}"/>
              </a:ext>
            </a:extLst>
          </p:cNvPr>
          <p:cNvSpPr/>
          <p:nvPr/>
        </p:nvSpPr>
        <p:spPr>
          <a:xfrm rot="10800000">
            <a:off x="5932513" y="3148486"/>
            <a:ext cx="1266747" cy="470719"/>
          </a:xfrm>
          <a:prstGeom prst="trapezoid">
            <a:avLst/>
          </a:prstGeom>
          <a:gradFill>
            <a:gsLst>
              <a:gs pos="0">
                <a:srgbClr val="C3AE6B"/>
              </a:gs>
              <a:gs pos="41000">
                <a:srgbClr val="FEE38C">
                  <a:lumMod val="90000"/>
                </a:srgbClr>
              </a:gs>
              <a:gs pos="84000">
                <a:srgbClr val="C3AE6B"/>
              </a:gs>
            </a:gsLst>
            <a:lin ang="18900000" scaled="0"/>
          </a:gradFill>
          <a:ln w="28575" cap="rnd">
            <a:gradFill flip="none" rotWithShape="1">
              <a:gsLst>
                <a:gs pos="0">
                  <a:srgbClr val="C3AE6B"/>
                </a:gs>
                <a:gs pos="28000">
                  <a:srgbClr val="FEE38C">
                    <a:lumMod val="90000"/>
                  </a:srgbClr>
                </a:gs>
                <a:gs pos="100000">
                  <a:srgbClr val="C3AE6B"/>
                </a:gs>
              </a:gsLst>
              <a:lin ang="18900000" scaled="1"/>
              <a:tileRect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テキスト ボックス 262">
            <a:extLst>
              <a:ext uri="{FF2B5EF4-FFF2-40B4-BE49-F238E27FC236}">
                <a16:creationId xmlns:a16="http://schemas.microsoft.com/office/drawing/2014/main" id="{18052AA5-C915-D54B-9502-7C03E9C77977}"/>
              </a:ext>
            </a:extLst>
          </p:cNvPr>
          <p:cNvSpPr txBox="1"/>
          <p:nvPr/>
        </p:nvSpPr>
        <p:spPr>
          <a:xfrm>
            <a:off x="6042795" y="3177735"/>
            <a:ext cx="104067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b="1" dirty="0">
                <a:latin typeface="Meiryo" panose="020B0604030504040204" pitchFamily="34" charset="-128"/>
                <a:ea typeface="Meiryo" panose="020B0604030504040204" pitchFamily="34" charset="-128"/>
              </a:rPr>
              <a:t>PC+</a:t>
            </a:r>
            <a:r>
              <a:rPr kumimoji="1" lang="ja-JP" altLang="en-US" b="1" dirty="0">
                <a:latin typeface="Meiryo" panose="020B0604030504040204" pitchFamily="34" charset="-128"/>
                <a:ea typeface="Meiryo" panose="020B0604030504040204" pitchFamily="34" charset="-128"/>
              </a:rPr>
              <a:t>ｽﾏﾎ</a:t>
            </a:r>
          </a:p>
        </p:txBody>
      </p:sp>
      <p:sp>
        <p:nvSpPr>
          <p:cNvPr id="264" name="円/楕円 263">
            <a:extLst>
              <a:ext uri="{FF2B5EF4-FFF2-40B4-BE49-F238E27FC236}">
                <a16:creationId xmlns:a16="http://schemas.microsoft.com/office/drawing/2014/main" id="{45046A9A-9875-1F44-B257-2A63CFA6AB4C}"/>
              </a:ext>
            </a:extLst>
          </p:cNvPr>
          <p:cNvSpPr>
            <a:spLocks noChangeAspect="1"/>
          </p:cNvSpPr>
          <p:nvPr/>
        </p:nvSpPr>
        <p:spPr>
          <a:xfrm>
            <a:off x="5564411" y="3314203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74B99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74B999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65" name="十字形 264">
            <a:extLst>
              <a:ext uri="{FF2B5EF4-FFF2-40B4-BE49-F238E27FC236}">
                <a16:creationId xmlns:a16="http://schemas.microsoft.com/office/drawing/2014/main" id="{12FC5432-4794-5F4F-BAC7-5D70FCAD8F01}"/>
              </a:ext>
            </a:extLst>
          </p:cNvPr>
          <p:cNvSpPr/>
          <p:nvPr/>
        </p:nvSpPr>
        <p:spPr>
          <a:xfrm>
            <a:off x="7207158" y="4144993"/>
            <a:ext cx="391596" cy="391596"/>
          </a:xfrm>
          <a:prstGeom prst="plus">
            <a:avLst>
              <a:gd name="adj" fmla="val 3838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glow rad="63500">
              <a:schemeClr val="bg1">
                <a:alpha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66" name="角丸四角形 204">
            <a:extLst>
              <a:ext uri="{FF2B5EF4-FFF2-40B4-BE49-F238E27FC236}">
                <a16:creationId xmlns:a16="http://schemas.microsoft.com/office/drawing/2014/main" id="{1FC31E81-4B7B-2449-99A1-0638FBB0741C}"/>
              </a:ext>
            </a:extLst>
          </p:cNvPr>
          <p:cNvSpPr>
            <a:spLocks/>
          </p:cNvSpPr>
          <p:nvPr/>
        </p:nvSpPr>
        <p:spPr>
          <a:xfrm>
            <a:off x="5897048" y="2859778"/>
            <a:ext cx="1340496" cy="23768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95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67" name="テキスト ボックス 266">
            <a:extLst>
              <a:ext uri="{FF2B5EF4-FFF2-40B4-BE49-F238E27FC236}">
                <a16:creationId xmlns:a16="http://schemas.microsoft.com/office/drawing/2014/main" id="{A6CB420E-D8E7-0448-AC1E-9A0C08519C7B}"/>
              </a:ext>
            </a:extLst>
          </p:cNvPr>
          <p:cNvSpPr txBox="1"/>
          <p:nvPr/>
        </p:nvSpPr>
        <p:spPr>
          <a:xfrm>
            <a:off x="5848448" y="2931430"/>
            <a:ext cx="1476915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en-US" altLang="ja-JP" sz="7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PC</a:t>
            </a:r>
            <a:r>
              <a:rPr kumimoji="1" lang="ja-JP" altLang="en-US" sz="7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広告面はトップインパクト！</a:t>
            </a:r>
            <a:endParaRPr kumimoji="1" lang="en-US" altLang="ja-JP" sz="3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68" name="三角形 267">
            <a:extLst>
              <a:ext uri="{FF2B5EF4-FFF2-40B4-BE49-F238E27FC236}">
                <a16:creationId xmlns:a16="http://schemas.microsoft.com/office/drawing/2014/main" id="{857F772E-40D1-C743-BC72-E3BFF69BA16A}"/>
              </a:ext>
            </a:extLst>
          </p:cNvPr>
          <p:cNvSpPr/>
          <p:nvPr/>
        </p:nvSpPr>
        <p:spPr>
          <a:xfrm rot="10800000">
            <a:off x="6509974" y="3085055"/>
            <a:ext cx="125361" cy="8095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テキスト ボックス 268">
            <a:extLst>
              <a:ext uri="{FF2B5EF4-FFF2-40B4-BE49-F238E27FC236}">
                <a16:creationId xmlns:a16="http://schemas.microsoft.com/office/drawing/2014/main" id="{7038A6D3-8693-D54B-BFE9-F44C0922D45C}"/>
              </a:ext>
            </a:extLst>
          </p:cNvPr>
          <p:cNvSpPr txBox="1"/>
          <p:nvPr/>
        </p:nvSpPr>
        <p:spPr>
          <a:xfrm>
            <a:off x="5987498" y="3497794"/>
            <a:ext cx="1155756" cy="769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kumimoji="1" lang="ja-JP" altLang="en-US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ヤフーリッチフォーマット</a:t>
            </a:r>
            <a:r>
              <a:rPr kumimoji="1" lang="en-US" altLang="ja-JP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MD</a:t>
            </a:r>
          </a:p>
        </p:txBody>
      </p:sp>
      <p:sp>
        <p:nvSpPr>
          <p:cNvPr id="271" name="角丸四角形 380">
            <a:extLst>
              <a:ext uri="{FF2B5EF4-FFF2-40B4-BE49-F238E27FC236}">
                <a16:creationId xmlns:a16="http://schemas.microsoft.com/office/drawing/2014/main" id="{4A699B33-4303-EC4F-9343-351C4D645ECD}"/>
              </a:ext>
            </a:extLst>
          </p:cNvPr>
          <p:cNvSpPr/>
          <p:nvPr/>
        </p:nvSpPr>
        <p:spPr>
          <a:xfrm>
            <a:off x="1725285" y="5433021"/>
            <a:ext cx="5134360" cy="3022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3" name="Text Box 11">
            <a:extLst>
              <a:ext uri="{FF2B5EF4-FFF2-40B4-BE49-F238E27FC236}">
                <a16:creationId xmlns:a16="http://schemas.microsoft.com/office/drawing/2014/main" id="{CC873DC4-0FC7-4045-A3AE-F3F054A90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1422" y="5434519"/>
            <a:ext cx="4571687" cy="21236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0" tIns="0" rIns="0" bIns="0">
            <a:spAutoFit/>
          </a:bodyPr>
          <a:lstStyle/>
          <a:p>
            <a:pPr algn="ctr" defTabSz="913972">
              <a:lnSpc>
                <a:spcPct val="120000"/>
              </a:lnSpc>
            </a:pP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平日掲載開始の</a:t>
            </a:r>
            <a:r>
              <a:rPr lang="en-US" altLang="ja-JP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</a:t>
            </a: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</a:t>
            </a:r>
            <a:r>
              <a:rPr lang="en-US" altLang="ja-JP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〜</a:t>
            </a:r>
            <a:r>
              <a:rPr lang="en-US" altLang="ja-JP" sz="1200" b="1" spc="600" dirty="0">
                <a:ln w="0">
                  <a:noFill/>
                </a:ln>
                <a:solidFill>
                  <a:srgbClr val="FF0000"/>
                </a:solidFill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sz="1200" b="1" spc="600" dirty="0">
                <a:ln w="0">
                  <a:noFill/>
                </a:ln>
                <a:solidFill>
                  <a:srgbClr val="FF0000"/>
                </a:solidFill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ヶ月間</a:t>
            </a: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で自由設定　</a:t>
            </a:r>
            <a:endParaRPr lang="en-US" altLang="ja-JP" sz="1200" spc="600" dirty="0">
              <a:effectLst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75" name="Text Box 11">
            <a:extLst>
              <a:ext uri="{FF2B5EF4-FFF2-40B4-BE49-F238E27FC236}">
                <a16:creationId xmlns:a16="http://schemas.microsoft.com/office/drawing/2014/main" id="{1FF4659F-A778-2049-AD8F-06F9E5943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3784" y="5624590"/>
            <a:ext cx="2098214" cy="106183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397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</a:t>
            </a:r>
            <a:r>
              <a: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掲載回数は設定期間で按分されるイメージです。</a:t>
            </a:r>
            <a:endParaRPr kumimoji="0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76" name="テキスト ボックス 275">
            <a:extLst>
              <a:ext uri="{FF2B5EF4-FFF2-40B4-BE49-F238E27FC236}">
                <a16:creationId xmlns:a16="http://schemas.microsoft.com/office/drawing/2014/main" id="{A3FFEAA7-5027-F94E-8DDD-368ECE0B476C}"/>
              </a:ext>
            </a:extLst>
          </p:cNvPr>
          <p:cNvSpPr txBox="1"/>
          <p:nvPr/>
        </p:nvSpPr>
        <p:spPr>
          <a:xfrm>
            <a:off x="7598626" y="4323994"/>
            <a:ext cx="1989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lang="ja-JP" altLang="en-US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秒</a:t>
            </a:r>
            <a:r>
              <a:rPr lang="en-US" altLang="ja-JP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sz="1400" b="1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× </a:t>
            </a:r>
            <a:r>
              <a:rPr lang="ja-JP" altLang="en-US" sz="1400" b="1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計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26</a:t>
            </a:r>
            <a:r>
              <a:rPr lang="ja-JP" altLang="en-US" sz="1400" b="1">
                <a:latin typeface="Meiryo" charset="-128"/>
                <a:ea typeface="Meiryo" charset="-128"/>
                <a:cs typeface="Meiryo" charset="-128"/>
              </a:rPr>
              <a:t>本</a:t>
            </a:r>
            <a:endParaRPr lang="ja-JP" altLang="en-US" sz="2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77" name="角丸四角形 276">
            <a:extLst>
              <a:ext uri="{FF2B5EF4-FFF2-40B4-BE49-F238E27FC236}">
                <a16:creationId xmlns:a16="http://schemas.microsoft.com/office/drawing/2014/main" id="{C66DE814-681F-384F-A2E7-B946FF6A94A6}"/>
              </a:ext>
            </a:extLst>
          </p:cNvPr>
          <p:cNvSpPr/>
          <p:nvPr/>
        </p:nvSpPr>
        <p:spPr>
          <a:xfrm>
            <a:off x="7654426" y="4875572"/>
            <a:ext cx="1840448" cy="337782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951"/>
          </a:p>
        </p:txBody>
      </p:sp>
      <p:sp>
        <p:nvSpPr>
          <p:cNvPr id="278" name="角丸四角形 277">
            <a:extLst>
              <a:ext uri="{FF2B5EF4-FFF2-40B4-BE49-F238E27FC236}">
                <a16:creationId xmlns:a16="http://schemas.microsoft.com/office/drawing/2014/main" id="{821123BA-7540-5A46-A912-0F5464E7AEA5}"/>
              </a:ext>
            </a:extLst>
          </p:cNvPr>
          <p:cNvSpPr/>
          <p:nvPr/>
        </p:nvSpPr>
        <p:spPr>
          <a:xfrm>
            <a:off x="7981954" y="4788659"/>
            <a:ext cx="1209219" cy="153335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95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9" name="テキスト ボックス 278">
            <a:extLst>
              <a:ext uri="{FF2B5EF4-FFF2-40B4-BE49-F238E27FC236}">
                <a16:creationId xmlns:a16="http://schemas.microsoft.com/office/drawing/2014/main" id="{A11279B8-B635-3D49-814B-C360B470E616}"/>
              </a:ext>
            </a:extLst>
          </p:cNvPr>
          <p:cNvSpPr txBox="1"/>
          <p:nvPr/>
        </p:nvSpPr>
        <p:spPr>
          <a:xfrm>
            <a:off x="8206952" y="4783931"/>
            <a:ext cx="8130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700" b="1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放送エリア全域</a:t>
            </a:r>
            <a:endParaRPr lang="ja-JP" altLang="en-US" sz="7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80" name="テキスト ボックス 279">
            <a:extLst>
              <a:ext uri="{FF2B5EF4-FFF2-40B4-BE49-F238E27FC236}">
                <a16:creationId xmlns:a16="http://schemas.microsoft.com/office/drawing/2014/main" id="{15DF8FE7-F902-5D44-AC9F-FCD43CAF1482}"/>
              </a:ext>
            </a:extLst>
          </p:cNvPr>
          <p:cNvSpPr txBox="1"/>
          <p:nvPr/>
        </p:nvSpPr>
        <p:spPr>
          <a:xfrm>
            <a:off x="7599242" y="5196246"/>
            <a:ext cx="2278587" cy="457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※1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週間以上で放送　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放送尺は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秒</a:t>
            </a:r>
            <a:endParaRPr lang="en-US" altLang="ja-JP" sz="5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>
                <a:latin typeface="Meiryo" charset="-128"/>
                <a:ea typeface="Meiryo" charset="-128"/>
                <a:cs typeface="Meiryo" charset="-128"/>
              </a:rPr>
              <a:t>フリースポットのため、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放送時間の事前開示はありません。</a:t>
            </a:r>
            <a:endParaRPr lang="en-US" altLang="ja-JP" sz="5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　タイムランクの保証はいたします。</a:t>
            </a:r>
            <a:endParaRPr lang="en-US" altLang="ja-JP" sz="5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年末年始は対象外です。</a:t>
            </a:r>
          </a:p>
        </p:txBody>
      </p:sp>
      <p:grpSp>
        <p:nvGrpSpPr>
          <p:cNvPr id="281" name="グループ化 280">
            <a:extLst>
              <a:ext uri="{FF2B5EF4-FFF2-40B4-BE49-F238E27FC236}">
                <a16:creationId xmlns:a16="http://schemas.microsoft.com/office/drawing/2014/main" id="{30A21037-58F7-4042-8BB6-593BDCC254D6}"/>
              </a:ext>
            </a:extLst>
          </p:cNvPr>
          <p:cNvGrpSpPr/>
          <p:nvPr/>
        </p:nvGrpSpPr>
        <p:grpSpPr>
          <a:xfrm>
            <a:off x="8121620" y="3683407"/>
            <a:ext cx="894133" cy="626304"/>
            <a:chOff x="10000151" y="3041307"/>
            <a:chExt cx="935755" cy="655459"/>
          </a:xfrm>
        </p:grpSpPr>
        <p:sp>
          <p:nvSpPr>
            <p:cNvPr id="282" name="正方形/長方形 281">
              <a:extLst>
                <a:ext uri="{FF2B5EF4-FFF2-40B4-BE49-F238E27FC236}">
                  <a16:creationId xmlns:a16="http://schemas.microsoft.com/office/drawing/2014/main" id="{813BF88B-B787-D64A-A4FC-53FBC7E1CA1B}"/>
                </a:ext>
              </a:extLst>
            </p:cNvPr>
            <p:cNvSpPr/>
            <p:nvPr/>
          </p:nvSpPr>
          <p:spPr>
            <a:xfrm>
              <a:off x="10000151" y="3041307"/>
              <a:ext cx="935755" cy="5401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284" name="Picture 12" descr="http://frame-illust.com/fi/wp-content/uploads/2016/04/6898b.png">
              <a:extLst>
                <a:ext uri="{FF2B5EF4-FFF2-40B4-BE49-F238E27FC236}">
                  <a16:creationId xmlns:a16="http://schemas.microsoft.com/office/drawing/2014/main" id="{102CB3D8-40D4-E649-8A3E-737EF4B3DB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0151" y="3041717"/>
              <a:ext cx="935755" cy="655049"/>
            </a:xfrm>
            <a:prstGeom prst="rect">
              <a:avLst/>
            </a:prstGeom>
            <a:noFill/>
          </p:spPr>
        </p:pic>
      </p:grpSp>
      <p:pic>
        <p:nvPicPr>
          <p:cNvPr id="285" name="Picture 3" descr="\\192.168.11.88\disk1\☆00☆☆チラシビジョン事務局（総合）\16：BS11\BS11素材_20191216\BS11ロゴ（カラー）.jpg">
            <a:extLst>
              <a:ext uri="{FF2B5EF4-FFF2-40B4-BE49-F238E27FC236}">
                <a16:creationId xmlns:a16="http://schemas.microsoft.com/office/drawing/2014/main" id="{0708A3C7-4194-F24F-AAF5-818491FFE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1990" y="3771043"/>
            <a:ext cx="689411" cy="36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" name="テキスト ボックス 285">
            <a:extLst>
              <a:ext uri="{FF2B5EF4-FFF2-40B4-BE49-F238E27FC236}">
                <a16:creationId xmlns:a16="http://schemas.microsoft.com/office/drawing/2014/main" id="{BA9CBA6A-CE06-174A-8025-5DA38741F866}"/>
              </a:ext>
            </a:extLst>
          </p:cNvPr>
          <p:cNvSpPr txBox="1"/>
          <p:nvPr/>
        </p:nvSpPr>
        <p:spPr>
          <a:xfrm>
            <a:off x="7575035" y="4948541"/>
            <a:ext cx="2007616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1000" b="1" spc="-151">
                <a:latin typeface="Meiryo" charset="-128"/>
                <a:ea typeface="Meiryo" charset="-128"/>
                <a:cs typeface="Meiryo" charset="-128"/>
              </a:rPr>
              <a:t>フリースポット：</a:t>
            </a:r>
            <a:r>
              <a:rPr lang="en-US" altLang="ja-JP" sz="1000" b="1" spc="-151" dirty="0">
                <a:latin typeface="Meiryo" charset="-128"/>
                <a:ea typeface="Meiryo" charset="-128"/>
                <a:cs typeface="Meiryo" charset="-128"/>
              </a:rPr>
              <a:t>26 </a:t>
            </a:r>
            <a:r>
              <a:rPr lang="ja-JP" altLang="en-US" sz="1000" b="1" dirty="0">
                <a:latin typeface="Meiryo" charset="-128"/>
                <a:ea typeface="Meiryo" charset="-128"/>
                <a:cs typeface="Meiryo" charset="-128"/>
              </a:rPr>
              <a:t>本</a:t>
            </a:r>
          </a:p>
        </p:txBody>
      </p:sp>
      <p:sp>
        <p:nvSpPr>
          <p:cNvPr id="169" name="平行四辺形 168">
            <a:extLst>
              <a:ext uri="{FF2B5EF4-FFF2-40B4-BE49-F238E27FC236}">
                <a16:creationId xmlns:a16="http://schemas.microsoft.com/office/drawing/2014/main" id="{63DC1405-71D3-464D-BD09-404FB512C63E}"/>
              </a:ext>
            </a:extLst>
          </p:cNvPr>
          <p:cNvSpPr/>
          <p:nvPr/>
        </p:nvSpPr>
        <p:spPr>
          <a:xfrm>
            <a:off x="177693" y="5888277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75B999"/>
              </a:gs>
              <a:gs pos="0">
                <a:srgbClr val="E1F7E9"/>
              </a:gs>
            </a:gsLst>
            <a:lin ang="16200000" scaled="1"/>
          </a:gradFill>
          <a:ln w="76200" cap="rnd">
            <a:gradFill>
              <a:gsLst>
                <a:gs pos="0">
                  <a:srgbClr val="75B999"/>
                </a:gs>
                <a:gs pos="100000">
                  <a:srgbClr val="E1F7E9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テキスト ボックス 169">
            <a:extLst>
              <a:ext uri="{FF2B5EF4-FFF2-40B4-BE49-F238E27FC236}">
                <a16:creationId xmlns:a16="http://schemas.microsoft.com/office/drawing/2014/main" id="{CCD03D81-A97A-4070-A804-F93F52838D32}"/>
              </a:ext>
            </a:extLst>
          </p:cNvPr>
          <p:cNvSpPr txBox="1"/>
          <p:nvPr/>
        </p:nvSpPr>
        <p:spPr>
          <a:xfrm>
            <a:off x="193832" y="5781904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287" name="直線コネクタ 286">
            <a:extLst>
              <a:ext uri="{FF2B5EF4-FFF2-40B4-BE49-F238E27FC236}">
                <a16:creationId xmlns:a16="http://schemas.microsoft.com/office/drawing/2014/main" id="{AA4B0113-6C7E-3B4A-8493-3FF91026A64E}"/>
              </a:ext>
            </a:extLst>
          </p:cNvPr>
          <p:cNvCxnSpPr>
            <a:cxnSpLocks/>
          </p:cNvCxnSpPr>
          <p:nvPr/>
        </p:nvCxnSpPr>
        <p:spPr>
          <a:xfrm>
            <a:off x="863946" y="6279568"/>
            <a:ext cx="4658048" cy="0"/>
          </a:xfrm>
          <a:prstGeom prst="line">
            <a:avLst/>
          </a:prstGeom>
          <a:ln>
            <a:solidFill>
              <a:srgbClr val="75B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角丸四角形 204">
            <a:extLst>
              <a:ext uri="{FF2B5EF4-FFF2-40B4-BE49-F238E27FC236}">
                <a16:creationId xmlns:a16="http://schemas.microsoft.com/office/drawing/2014/main" id="{2E9BAFE4-1E32-4E9B-AC58-8C5415CB0A97}"/>
              </a:ext>
            </a:extLst>
          </p:cNvPr>
          <p:cNvSpPr/>
          <p:nvPr/>
        </p:nvSpPr>
        <p:spPr>
          <a:xfrm>
            <a:off x="5406051" y="5876458"/>
            <a:ext cx="4187233" cy="826878"/>
          </a:xfrm>
          <a:prstGeom prst="roundRect">
            <a:avLst>
              <a:gd name="adj" fmla="val 14697"/>
            </a:avLst>
          </a:prstGeom>
          <a:solidFill>
            <a:srgbClr val="75B999"/>
          </a:solidFill>
          <a:ln w="25400">
            <a:noFill/>
            <a:prstDash val="solid"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9" name="台形 298">
            <a:extLst>
              <a:ext uri="{FF2B5EF4-FFF2-40B4-BE49-F238E27FC236}">
                <a16:creationId xmlns:a16="http://schemas.microsoft.com/office/drawing/2014/main" id="{8A2BBE90-386F-4DC1-AEF3-987F1D120796}"/>
              </a:ext>
            </a:extLst>
          </p:cNvPr>
          <p:cNvSpPr/>
          <p:nvPr/>
        </p:nvSpPr>
        <p:spPr>
          <a:xfrm rot="10800000">
            <a:off x="6410908" y="5838150"/>
            <a:ext cx="2136484" cy="323410"/>
          </a:xfrm>
          <a:prstGeom prst="trapezoid">
            <a:avLst/>
          </a:prstGeom>
          <a:solidFill>
            <a:schemeClr val="bg1"/>
          </a:solidFill>
          <a:ln w="57150" cap="rnd">
            <a:solidFill>
              <a:srgbClr val="75B9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75B999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0" name="正方形/長方形 299">
            <a:extLst>
              <a:ext uri="{FF2B5EF4-FFF2-40B4-BE49-F238E27FC236}">
                <a16:creationId xmlns:a16="http://schemas.microsoft.com/office/drawing/2014/main" id="{8DFF73CE-A8D8-46DF-A82E-7072ACA35A5B}"/>
              </a:ext>
            </a:extLst>
          </p:cNvPr>
          <p:cNvSpPr/>
          <p:nvPr/>
        </p:nvSpPr>
        <p:spPr>
          <a:xfrm>
            <a:off x="6267962" y="5856962"/>
            <a:ext cx="2249406" cy="36157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65A085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 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5A085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実施料金</a:t>
            </a:r>
            <a:endParaRPr kumimoji="0" lang="ja-JP" altLang="en-US" sz="1600" b="1" i="1" u="none" strike="noStrike" kern="1200" cap="none" spc="0" normalizeH="0" baseline="0" noProof="0" dirty="0">
              <a:ln>
                <a:noFill/>
              </a:ln>
              <a:solidFill>
                <a:srgbClr val="65A085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05" name="テキスト ボックス 304">
            <a:extLst>
              <a:ext uri="{FF2B5EF4-FFF2-40B4-BE49-F238E27FC236}">
                <a16:creationId xmlns:a16="http://schemas.microsoft.com/office/drawing/2014/main" id="{573C038F-AFCE-4E76-BCAF-46DA7E997253}"/>
              </a:ext>
            </a:extLst>
          </p:cNvPr>
          <p:cNvSpPr txBox="1"/>
          <p:nvPr/>
        </p:nvSpPr>
        <p:spPr>
          <a:xfrm>
            <a:off x="5739023" y="6214479"/>
            <a:ext cx="2976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charset="-128"/>
                <a:ea typeface="Meiryo" charset="-128"/>
                <a:cs typeface="Meiryo" charset="-128"/>
              </a:rPr>
              <a:t>2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charset="-128"/>
                <a:ea typeface="Meiryo" charset="-128"/>
                <a:cs typeface="Meiryo" charset="-128"/>
              </a:rPr>
              <a:t>,000,00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0</a:t>
            </a:r>
            <a:r>
              <a:rPr kumimoji="0" lang="ja-JP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円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10" name="正方形/長方形 309">
            <a:extLst>
              <a:ext uri="{FF2B5EF4-FFF2-40B4-BE49-F238E27FC236}">
                <a16:creationId xmlns:a16="http://schemas.microsoft.com/office/drawing/2014/main" id="{924C3769-25A0-428E-9C1B-3FC57E05826A}"/>
              </a:ext>
            </a:extLst>
          </p:cNvPr>
          <p:cNvSpPr/>
          <p:nvPr/>
        </p:nvSpPr>
        <p:spPr>
          <a:xfrm>
            <a:off x="8384396" y="6386485"/>
            <a:ext cx="929306" cy="30777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（税別）</a:t>
            </a:r>
            <a:endParaRPr kumimoji="0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554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</TotalTime>
  <Words>746</Words>
  <Application>Microsoft Macintosh PowerPoint</Application>
  <PresentationFormat>A4 210 x 297 mm</PresentationFormat>
  <Paragraphs>190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Meiryo UI</vt:lpstr>
      <vt:lpstr>メイリオ</vt:lpstr>
      <vt:lpstr>メイリオ</vt:lpstr>
      <vt:lpstr>游ゴシック</vt:lpstr>
      <vt:lpstr>Arial</vt:lpstr>
      <vt:lpstr>Arial Black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nishiguchi0913@outlook.jp</dc:creator>
  <cp:lastModifiedBy>メディアラボ西口</cp:lastModifiedBy>
  <cp:revision>62</cp:revision>
  <cp:lastPrinted>2024-06-05T05:10:27Z</cp:lastPrinted>
  <dcterms:created xsi:type="dcterms:W3CDTF">2022-02-28T00:11:28Z</dcterms:created>
  <dcterms:modified xsi:type="dcterms:W3CDTF">2025-04-01T07:12:40Z</dcterms:modified>
</cp:coreProperties>
</file>