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933" r:id="rId2"/>
  </p:sldIdLst>
  <p:sldSz cx="9906000" cy="6858000" type="A4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81"/>
    <a:srgbClr val="009D94"/>
    <a:srgbClr val="D6EDED"/>
    <a:srgbClr val="009C94"/>
    <a:srgbClr val="75B998"/>
    <a:srgbClr val="71B5BD"/>
    <a:srgbClr val="009A92"/>
    <a:srgbClr val="404040"/>
    <a:srgbClr val="E1F7E9"/>
    <a:srgbClr val="E3E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38" autoAdjust="0"/>
    <p:restoredTop sz="96018"/>
  </p:normalViewPr>
  <p:slideViewPr>
    <p:cSldViewPr snapToGrid="0" snapToObjects="1" showGuides="1">
      <p:cViewPr varScale="1">
        <p:scale>
          <a:sx n="131" d="100"/>
          <a:sy n="131" d="100"/>
        </p:scale>
        <p:origin x="1536" y="18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6A2DCB-6B22-684B-8305-8D32C3326916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2AE036-BB84-D941-BEAE-1699DB28959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48860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66822C-3A83-6143-8558-7841D4196EF6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42323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094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8782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098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9763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2625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5689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6186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397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9745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50426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787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A2358-558F-5B4A-A6E9-B31A58B8D41E}" type="datetimeFigureOut">
              <a:rPr kumimoji="1" lang="ja-JP" altLang="en-US" smtClean="0"/>
              <a:t>2025/4/1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A60F1-80C3-7B48-A929-04C48558A99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8342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hyperlink" Target="http://www.google.co.jp/url?sa=i&amp;rct=j&amp;q=&amp;esrc=s&amp;source=images&amp;cd=&amp;cad=rja&amp;uact=8&amp;ved=0ahUKEwiF95qlgpPQAhXFXrwKHVnVDQ0QjRwIBw&amp;url=http://sem-consul.com/1916/%E6%97%A5%E6%9C%AC%E5%9B%BD%E5%86%85%E3%81%A7%E3%81%AE%E6%A4%9C%E7%B4%A2%E3%82%A8%E3%83%B3%E3%82%B8%E3%83%B3%E3%82%B7%E3%82%A7%E3%82%A2%EF%BC%88google%EF%BC%8Cyahoo-japan%EF%BC%89/&amp;psig=AFQjCNFsOaPFfgXCU-kf1u0NI5uINA3d6w&amp;ust=147848337184838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角丸四角形 204">
            <a:extLst>
              <a:ext uri="{FF2B5EF4-FFF2-40B4-BE49-F238E27FC236}">
                <a16:creationId xmlns:a16="http://schemas.microsoft.com/office/drawing/2014/main" id="{BE25A535-CD32-AA4F-8920-39CB6D29773E}"/>
              </a:ext>
            </a:extLst>
          </p:cNvPr>
          <p:cNvSpPr/>
          <p:nvPr/>
        </p:nvSpPr>
        <p:spPr>
          <a:xfrm>
            <a:off x="1206066" y="3453374"/>
            <a:ext cx="4530947" cy="2338890"/>
          </a:xfrm>
          <a:prstGeom prst="roundRect">
            <a:avLst>
              <a:gd name="adj" fmla="val 2989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701BAC6-6F9E-66BC-E121-D835382E1BAA}"/>
              </a:ext>
            </a:extLst>
          </p:cNvPr>
          <p:cNvCxnSpPr>
            <a:cxnSpLocks/>
          </p:cNvCxnSpPr>
          <p:nvPr/>
        </p:nvCxnSpPr>
        <p:spPr>
          <a:xfrm flipH="1">
            <a:off x="4248505" y="3319433"/>
            <a:ext cx="0" cy="248400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平行四辺形 148">
            <a:extLst>
              <a:ext uri="{FF2B5EF4-FFF2-40B4-BE49-F238E27FC236}">
                <a16:creationId xmlns:a16="http://schemas.microsoft.com/office/drawing/2014/main" id="{B8BBEC6D-8B91-C240-ADBF-D0EF61EE9B0A}"/>
              </a:ext>
            </a:extLst>
          </p:cNvPr>
          <p:cNvSpPr/>
          <p:nvPr/>
        </p:nvSpPr>
        <p:spPr>
          <a:xfrm>
            <a:off x="197066" y="406125"/>
            <a:ext cx="9558190" cy="464038"/>
          </a:xfrm>
          <a:prstGeom prst="parallelogram">
            <a:avLst/>
          </a:prstGeom>
          <a:solidFill>
            <a:srgbClr val="009A92"/>
          </a:solidFill>
          <a:ln w="7620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83" name="図 282">
            <a:extLst>
              <a:ext uri="{FF2B5EF4-FFF2-40B4-BE49-F238E27FC236}">
                <a16:creationId xmlns:a16="http://schemas.microsoft.com/office/drawing/2014/main" id="{21244445-553A-CE47-87DF-C439C85256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2924" b="-12618"/>
          <a:stretch/>
        </p:blipFill>
        <p:spPr>
          <a:xfrm>
            <a:off x="361191" y="93413"/>
            <a:ext cx="1357574" cy="250990"/>
          </a:xfrm>
          <a:prstGeom prst="rect">
            <a:avLst/>
          </a:prstGeom>
        </p:spPr>
      </p:pic>
      <p:cxnSp>
        <p:nvCxnSpPr>
          <p:cNvPr id="125" name="直線コネクタ 124">
            <a:extLst>
              <a:ext uri="{FF2B5EF4-FFF2-40B4-BE49-F238E27FC236}">
                <a16:creationId xmlns:a16="http://schemas.microsoft.com/office/drawing/2014/main" id="{7B97EE18-91B9-4944-B096-3CC1C6394C63}"/>
              </a:ext>
            </a:extLst>
          </p:cNvPr>
          <p:cNvCxnSpPr/>
          <p:nvPr/>
        </p:nvCxnSpPr>
        <p:spPr>
          <a:xfrm>
            <a:off x="2567929" y="451406"/>
            <a:ext cx="0" cy="37686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1" name="正方形/長方形 190">
            <a:extLst>
              <a:ext uri="{FF2B5EF4-FFF2-40B4-BE49-F238E27FC236}">
                <a16:creationId xmlns:a16="http://schemas.microsoft.com/office/drawing/2014/main" id="{AB137241-7319-8345-ACC9-D4625166B66A}"/>
              </a:ext>
            </a:extLst>
          </p:cNvPr>
          <p:cNvSpPr/>
          <p:nvPr/>
        </p:nvSpPr>
        <p:spPr>
          <a:xfrm>
            <a:off x="332457" y="428646"/>
            <a:ext cx="21807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70">
              <a:spcBef>
                <a:spcPct val="0"/>
              </a:spcBef>
              <a:defRPr/>
            </a:pPr>
            <a:r>
              <a:rPr lang="en-US" altLang="ja-JP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TVCM</a:t>
            </a:r>
            <a:r>
              <a:rPr lang="ja-JP" altLang="en-US" sz="2600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セット</a:t>
            </a:r>
            <a:endParaRPr lang="en-US" altLang="ja-JP" sz="26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272" name="平行四辺形 271">
            <a:extLst>
              <a:ext uri="{FF2B5EF4-FFF2-40B4-BE49-F238E27FC236}">
                <a16:creationId xmlns:a16="http://schemas.microsoft.com/office/drawing/2014/main" id="{F5A52874-88CA-F542-B53D-89396DDCD8A3}"/>
              </a:ext>
            </a:extLst>
          </p:cNvPr>
          <p:cNvSpPr/>
          <p:nvPr/>
        </p:nvSpPr>
        <p:spPr>
          <a:xfrm>
            <a:off x="7324648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4" name="平行四辺形 273">
            <a:extLst>
              <a:ext uri="{FF2B5EF4-FFF2-40B4-BE49-F238E27FC236}">
                <a16:creationId xmlns:a16="http://schemas.microsoft.com/office/drawing/2014/main" id="{B7F04D89-4097-F74D-88F4-5C337844765D}"/>
              </a:ext>
            </a:extLst>
          </p:cNvPr>
          <p:cNvSpPr/>
          <p:nvPr/>
        </p:nvSpPr>
        <p:spPr>
          <a:xfrm>
            <a:off x="8568687" y="56634"/>
            <a:ext cx="1272154" cy="323405"/>
          </a:xfrm>
          <a:prstGeom prst="parallelogram">
            <a:avLst/>
          </a:prstGeom>
          <a:solidFill>
            <a:schemeClr val="bg1"/>
          </a:solidFill>
          <a:ln w="50800" cap="rnd">
            <a:solidFill>
              <a:srgbClr val="009A92"/>
            </a:solidFill>
            <a:round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2" name="テキスト ボックス 151">
            <a:extLst>
              <a:ext uri="{FF2B5EF4-FFF2-40B4-BE49-F238E27FC236}">
                <a16:creationId xmlns:a16="http://schemas.microsoft.com/office/drawing/2014/main" id="{31CFABC1-D0F0-B34A-9FA8-5072E01B6954}"/>
              </a:ext>
            </a:extLst>
          </p:cNvPr>
          <p:cNvSpPr txBox="1"/>
          <p:nvPr/>
        </p:nvSpPr>
        <p:spPr>
          <a:xfrm>
            <a:off x="1718765" y="59933"/>
            <a:ext cx="4885579" cy="3046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12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二次</a:t>
            </a:r>
            <a:r>
              <a:rPr lang="ja-JP" altLang="en-US" sz="12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利用可能な動画制作</a:t>
            </a:r>
            <a:r>
              <a:rPr lang="ja-JP" altLang="en-US" sz="1200" b="1" dirty="0">
                <a:latin typeface="Meiryo" panose="020B0604030504040204" pitchFamily="34" charset="-128"/>
                <a:ea typeface="Meiryo" panose="020B0604030504040204" pitchFamily="34" charset="-128"/>
              </a:rPr>
              <a:t>から広告出稿までのオールインワン企画！</a:t>
            </a:r>
            <a:endParaRPr lang="en-US" altLang="ja-JP" sz="12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2" name="テキスト ボックス 131">
            <a:extLst>
              <a:ext uri="{FF2B5EF4-FFF2-40B4-BE49-F238E27FC236}">
                <a16:creationId xmlns:a16="http://schemas.microsoft.com/office/drawing/2014/main" id="{E91E88A3-8063-427E-9360-87FEAC578E7F}"/>
              </a:ext>
            </a:extLst>
          </p:cNvPr>
          <p:cNvSpPr txBox="1"/>
          <p:nvPr/>
        </p:nvSpPr>
        <p:spPr>
          <a:xfrm>
            <a:off x="6169260" y="457054"/>
            <a:ext cx="3475032" cy="4178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>
              <a:lnSpc>
                <a:spcPct val="120000"/>
              </a:lnSpc>
              <a:defRPr/>
            </a:pP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既存の静止画データから</a:t>
            </a:r>
            <a:r>
              <a:rPr lang="en-US" altLang="ja-JP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15</a:t>
            </a:r>
            <a:r>
              <a:rPr lang="ja-JP" altLang="en-US" sz="9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秒の動画を制作し、</a:t>
            </a:r>
            <a:endParaRPr lang="en-US" altLang="ja-JP" sz="900" b="1" dirty="0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algn="r">
              <a:lnSpc>
                <a:spcPct val="120000"/>
              </a:lnSpc>
            </a:pP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TV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と</a:t>
            </a:r>
            <a:r>
              <a:rPr lang="en-US" altLang="ja-JP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Yahoo! JAPAN </a:t>
            </a:r>
            <a:r>
              <a:rPr lang="ja-JP" altLang="en-US" sz="900" b="1" u="sng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トップページ</a:t>
            </a:r>
            <a:r>
              <a:rPr lang="ja-JP" altLang="en-US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で動画広告を実施。</a:t>
            </a:r>
            <a:endParaRPr lang="en-US" altLang="ja-JP" sz="8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3" name="直線コネクタ 232">
            <a:extLst>
              <a:ext uri="{FF2B5EF4-FFF2-40B4-BE49-F238E27FC236}">
                <a16:creationId xmlns:a16="http://schemas.microsoft.com/office/drawing/2014/main" id="{BA8A3FBA-126B-40C9-9012-7635BE5183AD}"/>
              </a:ext>
            </a:extLst>
          </p:cNvPr>
          <p:cNvCxnSpPr>
            <a:cxnSpLocks/>
          </p:cNvCxnSpPr>
          <p:nvPr/>
        </p:nvCxnSpPr>
        <p:spPr>
          <a:xfrm>
            <a:off x="863946" y="6279568"/>
            <a:ext cx="4658048" cy="0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8" name="正方形/長方形 237">
            <a:extLst>
              <a:ext uri="{FF2B5EF4-FFF2-40B4-BE49-F238E27FC236}">
                <a16:creationId xmlns:a16="http://schemas.microsoft.com/office/drawing/2014/main" id="{80B9D098-F3B8-4FB0-84BB-2D9BB19AC09F}"/>
              </a:ext>
            </a:extLst>
          </p:cNvPr>
          <p:cNvSpPr/>
          <p:nvPr/>
        </p:nvSpPr>
        <p:spPr>
          <a:xfrm flipV="1">
            <a:off x="361191" y="5889916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AEEEE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9" name="直線コネクタ 238">
            <a:extLst>
              <a:ext uri="{FF2B5EF4-FFF2-40B4-BE49-F238E27FC236}">
                <a16:creationId xmlns:a16="http://schemas.microsoft.com/office/drawing/2014/main" id="{9AA861D0-EF54-4DD6-95DA-D49A995AA3F7}"/>
              </a:ext>
            </a:extLst>
          </p:cNvPr>
          <p:cNvCxnSpPr>
            <a:cxnSpLocks/>
          </p:cNvCxnSpPr>
          <p:nvPr/>
        </p:nvCxnSpPr>
        <p:spPr>
          <a:xfrm flipV="1">
            <a:off x="361585" y="5889916"/>
            <a:ext cx="9293209" cy="7144"/>
          </a:xfrm>
          <a:prstGeom prst="line">
            <a:avLst/>
          </a:prstGeom>
          <a:ln>
            <a:solidFill>
              <a:srgbClr val="00878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0" name="平行四辺形 249">
            <a:extLst>
              <a:ext uri="{FF2B5EF4-FFF2-40B4-BE49-F238E27FC236}">
                <a16:creationId xmlns:a16="http://schemas.microsoft.com/office/drawing/2014/main" id="{3E16FE7C-F886-4ED5-9630-8D4BCAFA5E9D}"/>
              </a:ext>
            </a:extLst>
          </p:cNvPr>
          <p:cNvSpPr/>
          <p:nvPr/>
        </p:nvSpPr>
        <p:spPr>
          <a:xfrm>
            <a:off x="177693" y="5881703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A92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A92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2" name="テキスト ボックス 251">
            <a:extLst>
              <a:ext uri="{FF2B5EF4-FFF2-40B4-BE49-F238E27FC236}">
                <a16:creationId xmlns:a16="http://schemas.microsoft.com/office/drawing/2014/main" id="{6BF5419F-2C14-4EF8-B69B-0E0ADBC4CA17}"/>
              </a:ext>
            </a:extLst>
          </p:cNvPr>
          <p:cNvSpPr txBox="1"/>
          <p:nvPr/>
        </p:nvSpPr>
        <p:spPr>
          <a:xfrm>
            <a:off x="198435" y="5775330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73" name="テキスト ボックス 272">
            <a:extLst>
              <a:ext uri="{FF2B5EF4-FFF2-40B4-BE49-F238E27FC236}">
                <a16:creationId xmlns:a16="http://schemas.microsoft.com/office/drawing/2014/main" id="{8C7CA1A9-5724-4E10-B3FE-6F29CF9111E6}"/>
              </a:ext>
            </a:extLst>
          </p:cNvPr>
          <p:cNvSpPr txBox="1"/>
          <p:nvPr/>
        </p:nvSpPr>
        <p:spPr>
          <a:xfrm>
            <a:off x="967805" y="5955243"/>
            <a:ext cx="3345788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1400" b="1" spc="50" dirty="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広告掲載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レポート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放送確認書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を提出</a:t>
            </a:r>
          </a:p>
        </p:txBody>
      </p:sp>
      <p:sp>
        <p:nvSpPr>
          <p:cNvPr id="130" name="テキスト ボックス 129">
            <a:extLst>
              <a:ext uri="{FF2B5EF4-FFF2-40B4-BE49-F238E27FC236}">
                <a16:creationId xmlns:a16="http://schemas.microsoft.com/office/drawing/2014/main" id="{718B316F-FF06-4F8C-BC46-126EB6EDE48B}"/>
              </a:ext>
            </a:extLst>
          </p:cNvPr>
          <p:cNvSpPr txBox="1"/>
          <p:nvPr/>
        </p:nvSpPr>
        <p:spPr>
          <a:xfrm>
            <a:off x="1423464" y="6428457"/>
            <a:ext cx="3922202" cy="20005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※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広告用の</a:t>
            </a:r>
            <a:r>
              <a:rPr kumimoji="0" lang="en-US" altLang="ja-JP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【</a:t>
            </a:r>
            <a:r>
              <a:rPr kumimoji="0" lang="ja-JP" altLang="en-US" sz="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遷移先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ページの</a:t>
            </a:r>
            <a:r>
              <a:rPr lang="en-US" altLang="ja-JP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URL】</a:t>
            </a:r>
            <a:r>
              <a:rPr lang="ja-JP" altLang="en-US" sz="70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をご準備ください</a:t>
            </a:r>
            <a:r>
              <a:rPr lang="ja-JP" altLang="en-US" sz="700" dirty="0">
                <a:solidFill>
                  <a:prstClr val="black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。（パラメータ付も可）</a:t>
            </a:r>
            <a:endParaRPr kumimoji="0" lang="ja-JP" altLang="en-US" sz="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anose="020B0604030504040204" pitchFamily="50" charset="-128"/>
              <a:ea typeface="メイリオ" panose="020B0604030504040204" pitchFamily="50" charset="-128"/>
              <a:cs typeface="Meiryo" charset="-128"/>
            </a:endParaRPr>
          </a:p>
        </p:txBody>
      </p:sp>
      <p:pic>
        <p:nvPicPr>
          <p:cNvPr id="131" name="図 130">
            <a:extLst>
              <a:ext uri="{FF2B5EF4-FFF2-40B4-BE49-F238E27FC236}">
                <a16:creationId xmlns:a16="http://schemas.microsoft.com/office/drawing/2014/main" id="{4F6B1A5F-9325-4927-853A-4F011E0794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54" r="154"/>
          <a:stretch/>
        </p:blipFill>
        <p:spPr>
          <a:xfrm>
            <a:off x="826071" y="6455518"/>
            <a:ext cx="597393" cy="275105"/>
          </a:xfrm>
          <a:prstGeom prst="rect">
            <a:avLst/>
          </a:prstGeom>
        </p:spPr>
      </p:pic>
      <p:sp>
        <p:nvSpPr>
          <p:cNvPr id="133" name="正方形/長方形 132">
            <a:extLst>
              <a:ext uri="{FF2B5EF4-FFF2-40B4-BE49-F238E27FC236}">
                <a16:creationId xmlns:a16="http://schemas.microsoft.com/office/drawing/2014/main" id="{2471B88E-3EA3-4148-A2A9-CF4F911EDF34}"/>
              </a:ext>
            </a:extLst>
          </p:cNvPr>
          <p:cNvSpPr/>
          <p:nvPr/>
        </p:nvSpPr>
        <p:spPr>
          <a:xfrm>
            <a:off x="1423464" y="6545661"/>
            <a:ext cx="4025018" cy="226591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遷移先代用の</a:t>
            </a:r>
            <a:r>
              <a:rPr kumimoji="0" lang="en-US" altLang="ja-JP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WEB</a:t>
            </a:r>
            <a:r>
              <a:rPr kumimoji="0" lang="ja-JP" altLang="en-US" sz="7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</a:rPr>
              <a:t>チラシビューアー（無償）もございます。詳細はお問合せください。</a:t>
            </a:r>
          </a:p>
        </p:txBody>
      </p:sp>
      <p:sp>
        <p:nvSpPr>
          <p:cNvPr id="137" name="テキスト ボックス 136">
            <a:extLst>
              <a:ext uri="{FF2B5EF4-FFF2-40B4-BE49-F238E27FC236}">
                <a16:creationId xmlns:a16="http://schemas.microsoft.com/office/drawing/2014/main" id="{6339B73B-3D51-49FB-9C8D-CF6A052556A7}"/>
              </a:ext>
            </a:extLst>
          </p:cNvPr>
          <p:cNvSpPr txBox="1"/>
          <p:nvPr/>
        </p:nvSpPr>
        <p:spPr>
          <a:xfrm>
            <a:off x="741078" y="6278883"/>
            <a:ext cx="3595631" cy="21544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■</a:t>
            </a:r>
            <a:r>
              <a:rPr kumimoji="0" lang="en-US" altLang="ja-JP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WEB</a:t>
            </a:r>
            <a:r>
              <a:rPr kumimoji="0" lang="ja-JP" altLang="en-US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Meiryo" charset="-128"/>
              </a:rPr>
              <a:t>広告の遷移先ページについて</a:t>
            </a:r>
          </a:p>
        </p:txBody>
      </p:sp>
      <p:sp>
        <p:nvSpPr>
          <p:cNvPr id="178" name="正方形/長方形 177">
            <a:extLst>
              <a:ext uri="{FF2B5EF4-FFF2-40B4-BE49-F238E27FC236}">
                <a16:creationId xmlns:a16="http://schemas.microsoft.com/office/drawing/2014/main" id="{C9DF9605-8943-AB18-669D-3EE0FFB27D34}"/>
              </a:ext>
            </a:extLst>
          </p:cNvPr>
          <p:cNvSpPr/>
          <p:nvPr/>
        </p:nvSpPr>
        <p:spPr>
          <a:xfrm flipV="1">
            <a:off x="361191" y="2819329"/>
            <a:ext cx="9283101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8ECED"/>
              </a:gs>
            </a:gsLst>
            <a:lin ang="16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79" name="直線コネクタ 178">
            <a:extLst>
              <a:ext uri="{FF2B5EF4-FFF2-40B4-BE49-F238E27FC236}">
                <a16:creationId xmlns:a16="http://schemas.microsoft.com/office/drawing/2014/main" id="{286934C2-F6C6-9D43-EBFD-DB80647971FB}"/>
              </a:ext>
            </a:extLst>
          </p:cNvPr>
          <p:cNvCxnSpPr>
            <a:cxnSpLocks/>
          </p:cNvCxnSpPr>
          <p:nvPr/>
        </p:nvCxnSpPr>
        <p:spPr>
          <a:xfrm flipV="1">
            <a:off x="361585" y="2809822"/>
            <a:ext cx="9293209" cy="7144"/>
          </a:xfrm>
          <a:prstGeom prst="line">
            <a:avLst/>
          </a:prstGeom>
          <a:ln>
            <a:solidFill>
              <a:srgbClr val="66A3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8" name="平行四辺形 297">
            <a:extLst>
              <a:ext uri="{FF2B5EF4-FFF2-40B4-BE49-F238E27FC236}">
                <a16:creationId xmlns:a16="http://schemas.microsoft.com/office/drawing/2014/main" id="{823154E7-13B8-0789-7AE9-7E79E0C7B30D}"/>
              </a:ext>
            </a:extLst>
          </p:cNvPr>
          <p:cNvSpPr/>
          <p:nvPr/>
        </p:nvSpPr>
        <p:spPr>
          <a:xfrm>
            <a:off x="177693" y="2811116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100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100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6" name="テキスト ボックス 305">
            <a:extLst>
              <a:ext uri="{FF2B5EF4-FFF2-40B4-BE49-F238E27FC236}">
                <a16:creationId xmlns:a16="http://schemas.microsoft.com/office/drawing/2014/main" id="{1E55577C-D9BD-3E1A-98E6-60A0BE430724}"/>
              </a:ext>
            </a:extLst>
          </p:cNvPr>
          <p:cNvSpPr txBox="1"/>
          <p:nvPr/>
        </p:nvSpPr>
        <p:spPr>
          <a:xfrm>
            <a:off x="185917" y="2704743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8" name="正方形/長方形 317">
            <a:extLst>
              <a:ext uri="{FF2B5EF4-FFF2-40B4-BE49-F238E27FC236}">
                <a16:creationId xmlns:a16="http://schemas.microsoft.com/office/drawing/2014/main" id="{A4BF0D8C-8341-F0C0-5931-9FC1CD576904}"/>
              </a:ext>
            </a:extLst>
          </p:cNvPr>
          <p:cNvSpPr/>
          <p:nvPr/>
        </p:nvSpPr>
        <p:spPr>
          <a:xfrm flipV="1">
            <a:off x="361190" y="1062010"/>
            <a:ext cx="9288000" cy="576000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9ECED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319" name="直線コネクタ 318">
            <a:extLst>
              <a:ext uri="{FF2B5EF4-FFF2-40B4-BE49-F238E27FC236}">
                <a16:creationId xmlns:a16="http://schemas.microsoft.com/office/drawing/2014/main" id="{57663F6C-8D5C-B815-E690-78CBA9121A69}"/>
              </a:ext>
            </a:extLst>
          </p:cNvPr>
          <p:cNvCxnSpPr>
            <a:cxnSpLocks/>
          </p:cNvCxnSpPr>
          <p:nvPr/>
        </p:nvCxnSpPr>
        <p:spPr>
          <a:xfrm flipV="1">
            <a:off x="361585" y="1061828"/>
            <a:ext cx="9293209" cy="7144"/>
          </a:xfrm>
          <a:prstGeom prst="line">
            <a:avLst/>
          </a:prstGeom>
          <a:ln>
            <a:solidFill>
              <a:srgbClr val="71B5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平行四辺形 319">
            <a:extLst>
              <a:ext uri="{FF2B5EF4-FFF2-40B4-BE49-F238E27FC236}">
                <a16:creationId xmlns:a16="http://schemas.microsoft.com/office/drawing/2014/main" id="{C2F509E5-EB7D-F72B-2C70-41ABF95F540D}"/>
              </a:ext>
            </a:extLst>
          </p:cNvPr>
          <p:cNvSpPr/>
          <p:nvPr/>
        </p:nvSpPr>
        <p:spPr>
          <a:xfrm>
            <a:off x="177693" y="1047311"/>
            <a:ext cx="673027" cy="689838"/>
          </a:xfrm>
          <a:prstGeom prst="parallelogram">
            <a:avLst>
              <a:gd name="adj" fmla="val 27873"/>
            </a:avLst>
          </a:prstGeom>
          <a:gradFill>
            <a:gsLst>
              <a:gs pos="99000">
                <a:srgbClr val="009C94"/>
              </a:gs>
              <a:gs pos="0">
                <a:srgbClr val="D6EDED"/>
              </a:gs>
            </a:gsLst>
            <a:lin ang="16200000" scaled="1"/>
          </a:gradFill>
          <a:ln w="76200" cap="rnd">
            <a:gradFill>
              <a:gsLst>
                <a:gs pos="0">
                  <a:srgbClr val="009C94"/>
                </a:gs>
                <a:gs pos="97000">
                  <a:srgbClr val="D6EDED"/>
                </a:gs>
              </a:gsLst>
              <a:lin ang="5400000" scaled="1"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21" name="テキスト ボックス 320">
            <a:extLst>
              <a:ext uri="{FF2B5EF4-FFF2-40B4-BE49-F238E27FC236}">
                <a16:creationId xmlns:a16="http://schemas.microsoft.com/office/drawing/2014/main" id="{E17D8B8B-E09C-3236-9D15-69F0A12BB8FE}"/>
              </a:ext>
            </a:extLst>
          </p:cNvPr>
          <p:cNvSpPr txBox="1"/>
          <p:nvPr/>
        </p:nvSpPr>
        <p:spPr>
          <a:xfrm>
            <a:off x="182135" y="940938"/>
            <a:ext cx="6603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54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游ゴシック" panose="020B0400000000000000" pitchFamily="50" charset="-128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テキスト ボックス 321">
            <a:extLst>
              <a:ext uri="{FF2B5EF4-FFF2-40B4-BE49-F238E27FC236}">
                <a16:creationId xmlns:a16="http://schemas.microsoft.com/office/drawing/2014/main" id="{00802AD2-659A-1A56-6444-DE72CB5FF94C}"/>
              </a:ext>
            </a:extLst>
          </p:cNvPr>
          <p:cNvSpPr txBox="1"/>
          <p:nvPr/>
        </p:nvSpPr>
        <p:spPr>
          <a:xfrm>
            <a:off x="7156285" y="1653477"/>
            <a:ext cx="1261884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この</a:t>
            </a:r>
            <a:r>
              <a:rPr kumimoji="0" lang="ja-JP" alt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プランに含まれるサービス</a:t>
            </a:r>
            <a:endParaRPr kumimoji="1" lang="ja-JP" altLang="en-US" sz="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323" name="直線コネクタ 322">
            <a:extLst>
              <a:ext uri="{FF2B5EF4-FFF2-40B4-BE49-F238E27FC236}">
                <a16:creationId xmlns:a16="http://schemas.microsoft.com/office/drawing/2014/main" id="{0CF2C888-EFCC-79C2-45B8-288DAB8DFF51}"/>
              </a:ext>
            </a:extLst>
          </p:cNvPr>
          <p:cNvCxnSpPr>
            <a:cxnSpLocks/>
          </p:cNvCxnSpPr>
          <p:nvPr/>
        </p:nvCxnSpPr>
        <p:spPr>
          <a:xfrm>
            <a:off x="6096459" y="1745988"/>
            <a:ext cx="1139218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4" name="直線コネクタ 323">
            <a:extLst>
              <a:ext uri="{FF2B5EF4-FFF2-40B4-BE49-F238E27FC236}">
                <a16:creationId xmlns:a16="http://schemas.microsoft.com/office/drawing/2014/main" id="{EF1A1DCB-1BF2-72A4-CC99-046095C1B2F2}"/>
              </a:ext>
            </a:extLst>
          </p:cNvPr>
          <p:cNvCxnSpPr>
            <a:cxnSpLocks/>
          </p:cNvCxnSpPr>
          <p:nvPr/>
        </p:nvCxnSpPr>
        <p:spPr>
          <a:xfrm>
            <a:off x="8396287" y="1745988"/>
            <a:ext cx="981274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5" name="図 324">
            <a:extLst>
              <a:ext uri="{FF2B5EF4-FFF2-40B4-BE49-F238E27FC236}">
                <a16:creationId xmlns:a16="http://schemas.microsoft.com/office/drawing/2014/main" id="{2BB77A62-0596-0B62-134E-EABD4CBF61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47370"/>
          <a:stretch/>
        </p:blipFill>
        <p:spPr>
          <a:xfrm>
            <a:off x="6210122" y="1535169"/>
            <a:ext cx="433858" cy="337750"/>
          </a:xfrm>
          <a:prstGeom prst="rect">
            <a:avLst/>
          </a:prstGeom>
          <a:effectLst/>
        </p:spPr>
      </p:pic>
      <p:grpSp>
        <p:nvGrpSpPr>
          <p:cNvPr id="326" name="グループ化 325">
            <a:extLst>
              <a:ext uri="{FF2B5EF4-FFF2-40B4-BE49-F238E27FC236}">
                <a16:creationId xmlns:a16="http://schemas.microsoft.com/office/drawing/2014/main" id="{00C5679C-FAF4-BF2C-4C64-F4E9998D7881}"/>
              </a:ext>
            </a:extLst>
          </p:cNvPr>
          <p:cNvGrpSpPr/>
          <p:nvPr/>
        </p:nvGrpSpPr>
        <p:grpSpPr>
          <a:xfrm>
            <a:off x="6096459" y="1872336"/>
            <a:ext cx="3296376" cy="799568"/>
            <a:chOff x="6007983" y="1829346"/>
            <a:chExt cx="3707438" cy="756000"/>
          </a:xfrm>
        </p:grpSpPr>
        <p:sp>
          <p:nvSpPr>
            <p:cNvPr id="327" name="角丸四角形 204">
              <a:extLst>
                <a:ext uri="{FF2B5EF4-FFF2-40B4-BE49-F238E27FC236}">
                  <a16:creationId xmlns:a16="http://schemas.microsoft.com/office/drawing/2014/main" id="{61775526-3F25-9565-4932-B64C7927CAEE}"/>
                </a:ext>
              </a:extLst>
            </p:cNvPr>
            <p:cNvSpPr>
              <a:spLocks/>
            </p:cNvSpPr>
            <p:nvPr/>
          </p:nvSpPr>
          <p:spPr>
            <a:xfrm>
              <a:off x="6007983" y="1829346"/>
              <a:ext cx="991960" cy="756000"/>
            </a:xfrm>
            <a:prstGeom prst="roundRect">
              <a:avLst>
                <a:gd name="adj" fmla="val 7668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制作する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完全パッケージ動画</a:t>
              </a:r>
              <a:endParaRPr kumimoji="0" lang="en-US" altLang="ja-JP" sz="7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7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ニ次</a:t>
              </a:r>
              <a:r>
                <a:rPr kumimoji="0" lang="ja-JP" altLang="en-US" sz="7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利用権利</a:t>
              </a:r>
            </a:p>
          </p:txBody>
        </p:sp>
        <p:sp>
          <p:nvSpPr>
            <p:cNvPr id="328" name="角丸四角形 204">
              <a:extLst>
                <a:ext uri="{FF2B5EF4-FFF2-40B4-BE49-F238E27FC236}">
                  <a16:creationId xmlns:a16="http://schemas.microsoft.com/office/drawing/2014/main" id="{B94DD50F-00F2-7A2C-E440-3915DC84F6FF}"/>
                </a:ext>
              </a:extLst>
            </p:cNvPr>
            <p:cNvSpPr>
              <a:spLocks/>
            </p:cNvSpPr>
            <p:nvPr/>
          </p:nvSpPr>
          <p:spPr>
            <a:xfrm>
              <a:off x="7031484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15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秒動画制作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1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タイプ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29" name="角丸四角形 204">
              <a:extLst>
                <a:ext uri="{FF2B5EF4-FFF2-40B4-BE49-F238E27FC236}">
                  <a16:creationId xmlns:a16="http://schemas.microsoft.com/office/drawing/2014/main" id="{C2193EF2-6D78-6D8D-18A9-090CCB529AF0}"/>
                </a:ext>
              </a:extLst>
            </p:cNvPr>
            <p:cNvSpPr>
              <a:spLocks/>
            </p:cNvSpPr>
            <p:nvPr/>
          </p:nvSpPr>
          <p:spPr>
            <a:xfrm>
              <a:off x="7710130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ヤフー用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バナー制作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0" name="角丸四角形 204">
              <a:extLst>
                <a:ext uri="{FF2B5EF4-FFF2-40B4-BE49-F238E27FC236}">
                  <a16:creationId xmlns:a16="http://schemas.microsoft.com/office/drawing/2014/main" id="{B32B1939-B653-537B-FDA5-669152EC4171}"/>
                </a:ext>
              </a:extLst>
            </p:cNvPr>
            <p:cNvSpPr>
              <a:spLocks/>
            </p:cNvSpPr>
            <p:nvPr/>
          </p:nvSpPr>
          <p:spPr>
            <a:xfrm>
              <a:off x="8388776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お任せ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ナレーション</a:t>
              </a: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BGM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・効果音</a:t>
              </a:r>
            </a:p>
          </p:txBody>
        </p:sp>
        <p:sp>
          <p:nvSpPr>
            <p:cNvPr id="331" name="角丸四角形 204">
              <a:extLst>
                <a:ext uri="{FF2B5EF4-FFF2-40B4-BE49-F238E27FC236}">
                  <a16:creationId xmlns:a16="http://schemas.microsoft.com/office/drawing/2014/main" id="{672201BC-2A87-DD44-8B26-75A75BC8184E}"/>
                </a:ext>
              </a:extLst>
            </p:cNvPr>
            <p:cNvSpPr>
              <a:spLocks/>
            </p:cNvSpPr>
            <p:nvPr/>
          </p:nvSpPr>
          <p:spPr>
            <a:xfrm>
              <a:off x="9067421" y="1829348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完</a:t>
              </a:r>
              <a:r>
                <a:rPr lang="ja-JP" altLang="en-US" sz="600">
                  <a:solidFill>
                    <a:prstClr val="white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成</a:t>
              </a: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動画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データ</a:t>
              </a: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</a:t>
              </a:r>
            </a:p>
          </p:txBody>
        </p:sp>
        <p:sp>
          <p:nvSpPr>
            <p:cNvPr id="332" name="角丸四角形 204">
              <a:extLst>
                <a:ext uri="{FF2B5EF4-FFF2-40B4-BE49-F238E27FC236}">
                  <a16:creationId xmlns:a16="http://schemas.microsoft.com/office/drawing/2014/main" id="{006C062A-3F74-4BAE-F68B-11640572C1A8}"/>
                </a:ext>
              </a:extLst>
            </p:cNvPr>
            <p:cNvSpPr>
              <a:spLocks/>
            </p:cNvSpPr>
            <p:nvPr/>
          </p:nvSpPr>
          <p:spPr>
            <a:xfrm>
              <a:off x="7031484" y="2225346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tx1">
                <a:lumMod val="75000"/>
                <a:lumOff val="25000"/>
              </a:schemeClr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ヤフー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3" name="角丸四角形 204">
              <a:extLst>
                <a:ext uri="{FF2B5EF4-FFF2-40B4-BE49-F238E27FC236}">
                  <a16:creationId xmlns:a16="http://schemas.microsoft.com/office/drawing/2014/main" id="{588E3604-D4E4-937F-DB31-9216FFE3EE83}"/>
                </a:ext>
              </a:extLst>
            </p:cNvPr>
            <p:cNvSpPr>
              <a:spLocks/>
            </p:cNvSpPr>
            <p:nvPr/>
          </p:nvSpPr>
          <p:spPr>
            <a:xfrm>
              <a:off x="7710130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rgbClr val="404040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TVCM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(</a:t>
              </a:r>
              <a:r>
                <a:rPr kumimoji="0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納品ﾒﾃﾞｨｱ含</a:t>
              </a:r>
              <a:r>
                <a:rPr kumimoji="0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)</a:t>
              </a:r>
              <a:endPara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4" name="角丸四角形 204">
              <a:extLst>
                <a:ext uri="{FF2B5EF4-FFF2-40B4-BE49-F238E27FC236}">
                  <a16:creationId xmlns:a16="http://schemas.microsoft.com/office/drawing/2014/main" id="{52B8287D-88D6-2406-1565-E9442CDEF372}"/>
                </a:ext>
              </a:extLst>
            </p:cNvPr>
            <p:cNvSpPr>
              <a:spLocks/>
            </p:cNvSpPr>
            <p:nvPr/>
          </p:nvSpPr>
          <p:spPr>
            <a:xfrm>
              <a:off x="8388776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WEB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  <a:endPara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</p:txBody>
        </p:sp>
        <p:sp>
          <p:nvSpPr>
            <p:cNvPr id="335" name="角丸四角形 204">
              <a:extLst>
                <a:ext uri="{FF2B5EF4-FFF2-40B4-BE49-F238E27FC236}">
                  <a16:creationId xmlns:a16="http://schemas.microsoft.com/office/drawing/2014/main" id="{5E8D9F46-ACCC-473A-3904-99F698FA5C73}"/>
                </a:ext>
              </a:extLst>
            </p:cNvPr>
            <p:cNvSpPr>
              <a:spLocks/>
            </p:cNvSpPr>
            <p:nvPr/>
          </p:nvSpPr>
          <p:spPr>
            <a:xfrm>
              <a:off x="9067421" y="2224687"/>
              <a:ext cx="648000" cy="360000"/>
            </a:xfrm>
            <a:prstGeom prst="roundRect">
              <a:avLst>
                <a:gd name="adj" fmla="val 12240"/>
              </a:avLst>
            </a:prstGeom>
            <a:solidFill>
              <a:schemeClr val="bg1"/>
            </a:solidFill>
            <a:ln w="9525">
              <a:solidFill>
                <a:schemeClr val="tx1">
                  <a:lumMod val="50000"/>
                  <a:lumOff val="50000"/>
                </a:schemeClr>
              </a:solidFill>
              <a:prstDash val="solid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サイネージ</a:t>
              </a:r>
              <a:endPara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7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endParaRP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ja-JP" altLang="en-US" sz="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>
                      <a:lumMod val="75000"/>
                    </a:prstClr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広告料</a:t>
              </a:r>
            </a:p>
          </p:txBody>
        </p:sp>
        <p:cxnSp>
          <p:nvCxnSpPr>
            <p:cNvPr id="336" name="直線コネクタ 335">
              <a:extLst>
                <a:ext uri="{FF2B5EF4-FFF2-40B4-BE49-F238E27FC236}">
                  <a16:creationId xmlns:a16="http://schemas.microsoft.com/office/drawing/2014/main" id="{56FBE347-E292-00BB-78EC-ABA4700A675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1246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7" name="直線コネクタ 336">
              <a:extLst>
                <a:ext uri="{FF2B5EF4-FFF2-40B4-BE49-F238E27FC236}">
                  <a16:creationId xmlns:a16="http://schemas.microsoft.com/office/drawing/2014/main" id="{F3B9A2AC-BF17-9D7F-AF10-71778359647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69757" y="2234011"/>
              <a:ext cx="628485" cy="337601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9" name="テキスト ボックス 338">
            <a:extLst>
              <a:ext uri="{FF2B5EF4-FFF2-40B4-BE49-F238E27FC236}">
                <a16:creationId xmlns:a16="http://schemas.microsoft.com/office/drawing/2014/main" id="{091856A0-74C3-5A06-B89C-EDE06E1B518D}"/>
              </a:ext>
            </a:extLst>
          </p:cNvPr>
          <p:cNvSpPr txBox="1"/>
          <p:nvPr/>
        </p:nvSpPr>
        <p:spPr>
          <a:xfrm>
            <a:off x="933642" y="1121838"/>
            <a:ext cx="5819222" cy="307777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既存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の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チラシ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など</a:t>
            </a: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静止画データ</a:t>
            </a:r>
            <a:r>
              <a:rPr kumimoji="0" lang="ja-JP" altLang="en-US" sz="1000" b="1" i="0" u="none" strike="noStrike" kern="1200" cap="none" spc="5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から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動画を</a:t>
            </a:r>
            <a:r>
              <a:rPr lang="ja-JP" altLang="en-US" sz="1400" b="1">
                <a:ln w="3175">
                  <a:noFill/>
                  <a:prstDash val="solid"/>
                </a:ln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制作 </a:t>
            </a:r>
            <a:r>
              <a:rPr kumimoji="0" lang="ja-JP" altLang="en-US" sz="1400" b="1" i="0" u="none" strike="noStrike" kern="1200" cap="none" spc="0" normalizeH="0" baseline="0" noProof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＋ ニ次</a:t>
            </a:r>
            <a:r>
              <a:rPr kumimoji="0" lang="ja-JP" altLang="en-US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利用も</a:t>
            </a:r>
            <a:r>
              <a:rPr kumimoji="0" lang="en-US" altLang="ja-JP" sz="1400" b="1" i="0" u="none" strike="noStrike" kern="1200" cap="none" spc="0" normalizeH="0" baseline="0" noProof="0" dirty="0">
                <a:ln w="3175">
                  <a:noFill/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OK</a:t>
            </a:r>
            <a:endParaRPr kumimoji="0" lang="ja-JP" altLang="en-US" sz="1400" b="1" i="0" u="none" strike="noStrike" kern="1200" cap="none" spc="0" normalizeH="0" baseline="0" noProof="0" dirty="0">
              <a:ln w="3175">
                <a:noFill/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 Black" panose="020B0604020202020204" pitchFamily="34" charset="0"/>
              <a:ea typeface="游ゴシック" panose="020B0400000000000000" pitchFamily="50" charset="-128"/>
              <a:cs typeface="Arial Black" panose="020B0604020202020204" pitchFamily="34" charset="0"/>
            </a:endParaRPr>
          </a:p>
        </p:txBody>
      </p:sp>
      <p:sp>
        <p:nvSpPr>
          <p:cNvPr id="340" name="右矢印 339">
            <a:extLst>
              <a:ext uri="{FF2B5EF4-FFF2-40B4-BE49-F238E27FC236}">
                <a16:creationId xmlns:a16="http://schemas.microsoft.com/office/drawing/2014/main" id="{D8C99D42-33F0-5A52-DCB5-16D3F505731A}"/>
              </a:ext>
            </a:extLst>
          </p:cNvPr>
          <p:cNvSpPr/>
          <p:nvPr/>
        </p:nvSpPr>
        <p:spPr>
          <a:xfrm>
            <a:off x="1801854" y="1754674"/>
            <a:ext cx="1702935" cy="616657"/>
          </a:xfrm>
          <a:prstGeom prst="rightArrow">
            <a:avLst>
              <a:gd name="adj1" fmla="val 63355"/>
              <a:gd name="adj2" fmla="val 3051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41" name="図 340">
            <a:extLst>
              <a:ext uri="{FF2B5EF4-FFF2-40B4-BE49-F238E27FC236}">
                <a16:creationId xmlns:a16="http://schemas.microsoft.com/office/drawing/2014/main" id="{7D0C252A-A078-12EC-98BB-15C8DA6D4BA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39404" y="1450311"/>
            <a:ext cx="1040680" cy="838536"/>
          </a:xfrm>
          <a:prstGeom prst="rect">
            <a:avLst/>
          </a:prstGeom>
        </p:spPr>
      </p:pic>
      <p:grpSp>
        <p:nvGrpSpPr>
          <p:cNvPr id="342" name="グループ化 341">
            <a:extLst>
              <a:ext uri="{FF2B5EF4-FFF2-40B4-BE49-F238E27FC236}">
                <a16:creationId xmlns:a16="http://schemas.microsoft.com/office/drawing/2014/main" id="{4BB8FE7E-E155-B705-1F1B-31265B4F93FA}"/>
              </a:ext>
            </a:extLst>
          </p:cNvPr>
          <p:cNvGrpSpPr/>
          <p:nvPr/>
        </p:nvGrpSpPr>
        <p:grpSpPr>
          <a:xfrm>
            <a:off x="3491254" y="1490836"/>
            <a:ext cx="1203148" cy="714619"/>
            <a:chOff x="4664540" y="1530011"/>
            <a:chExt cx="1501088" cy="891581"/>
          </a:xfrm>
        </p:grpSpPr>
        <p:pic>
          <p:nvPicPr>
            <p:cNvPr id="343" name="図 342">
              <a:extLst>
                <a:ext uri="{FF2B5EF4-FFF2-40B4-BE49-F238E27FC236}">
                  <a16:creationId xmlns:a16="http://schemas.microsoft.com/office/drawing/2014/main" id="{C58B4B75-50CD-9F13-CC91-78BB00EBE8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664540" y="1530011"/>
              <a:ext cx="1501088" cy="891581"/>
            </a:xfrm>
            <a:prstGeom prst="rect">
              <a:avLst/>
            </a:prstGeom>
          </p:spPr>
        </p:pic>
        <p:grpSp>
          <p:nvGrpSpPr>
            <p:cNvPr id="344" name="グループ化 343">
              <a:extLst>
                <a:ext uri="{FF2B5EF4-FFF2-40B4-BE49-F238E27FC236}">
                  <a16:creationId xmlns:a16="http://schemas.microsoft.com/office/drawing/2014/main" id="{C44E2DCB-84BF-B3E2-34F4-DE6B12C11BDD}"/>
                </a:ext>
              </a:extLst>
            </p:cNvPr>
            <p:cNvGrpSpPr/>
            <p:nvPr/>
          </p:nvGrpSpPr>
          <p:grpSpPr>
            <a:xfrm>
              <a:off x="5254026" y="1818548"/>
              <a:ext cx="284394" cy="284394"/>
              <a:chOff x="-936783" y="1248528"/>
              <a:chExt cx="284394" cy="284394"/>
            </a:xfrm>
          </p:grpSpPr>
          <p:sp>
            <p:nvSpPr>
              <p:cNvPr id="345" name="円/楕円 344">
                <a:extLst>
                  <a:ext uri="{FF2B5EF4-FFF2-40B4-BE49-F238E27FC236}">
                    <a16:creationId xmlns:a16="http://schemas.microsoft.com/office/drawing/2014/main" id="{CD58EA34-E31B-9CE6-AEFA-21C4F9A21945}"/>
                  </a:ext>
                </a:extLst>
              </p:cNvPr>
              <p:cNvSpPr/>
              <p:nvPr/>
            </p:nvSpPr>
            <p:spPr>
              <a:xfrm>
                <a:off x="-936783" y="1248528"/>
                <a:ext cx="284394" cy="284394"/>
              </a:xfrm>
              <a:prstGeom prst="ellipse">
                <a:avLst/>
              </a:prstGeom>
              <a:solidFill>
                <a:schemeClr val="tx1">
                  <a:alpha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346" name="三角形 345">
                <a:extLst>
                  <a:ext uri="{FF2B5EF4-FFF2-40B4-BE49-F238E27FC236}">
                    <a16:creationId xmlns:a16="http://schemas.microsoft.com/office/drawing/2014/main" id="{03241F21-DF8F-1549-3421-BEA00788C296}"/>
                  </a:ext>
                </a:extLst>
              </p:cNvPr>
              <p:cNvSpPr/>
              <p:nvPr/>
            </p:nvSpPr>
            <p:spPr>
              <a:xfrm rot="5400000">
                <a:off x="-859756" y="1306777"/>
                <a:ext cx="185815" cy="160185"/>
              </a:xfrm>
              <a:prstGeom prst="triangle">
                <a:avLst/>
              </a:prstGeom>
              <a:solidFill>
                <a:schemeClr val="bg1">
                  <a:alpha val="83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pic>
        <p:nvPicPr>
          <p:cNvPr id="347" name="図 346">
            <a:extLst>
              <a:ext uri="{FF2B5EF4-FFF2-40B4-BE49-F238E27FC236}">
                <a16:creationId xmlns:a16="http://schemas.microsoft.com/office/drawing/2014/main" id="{E1C4B764-A3CE-9870-6745-B768857AB88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1754" y="1391950"/>
            <a:ext cx="906136" cy="1110767"/>
          </a:xfrm>
          <a:prstGeom prst="rect">
            <a:avLst/>
          </a:prstGeom>
        </p:spPr>
      </p:pic>
      <p:grpSp>
        <p:nvGrpSpPr>
          <p:cNvPr id="348" name="グループ化 347">
            <a:extLst>
              <a:ext uri="{FF2B5EF4-FFF2-40B4-BE49-F238E27FC236}">
                <a16:creationId xmlns:a16="http://schemas.microsoft.com/office/drawing/2014/main" id="{BD4B3BC5-BB44-E7DF-CB86-AE8D36855808}"/>
              </a:ext>
            </a:extLst>
          </p:cNvPr>
          <p:cNvGrpSpPr/>
          <p:nvPr/>
        </p:nvGrpSpPr>
        <p:grpSpPr>
          <a:xfrm>
            <a:off x="4424126" y="1685176"/>
            <a:ext cx="513282" cy="511629"/>
            <a:chOff x="5516778" y="2273088"/>
            <a:chExt cx="513282" cy="511629"/>
          </a:xfrm>
        </p:grpSpPr>
        <p:grpSp>
          <p:nvGrpSpPr>
            <p:cNvPr id="349" name="グループ化 348">
              <a:extLst>
                <a:ext uri="{FF2B5EF4-FFF2-40B4-BE49-F238E27FC236}">
                  <a16:creationId xmlns:a16="http://schemas.microsoft.com/office/drawing/2014/main" id="{FBFB6D45-453E-E8FD-CEB8-38451AFFA034}"/>
                </a:ext>
              </a:extLst>
            </p:cNvPr>
            <p:cNvGrpSpPr/>
            <p:nvPr/>
          </p:nvGrpSpPr>
          <p:grpSpPr>
            <a:xfrm>
              <a:off x="5517605" y="2273088"/>
              <a:ext cx="511629" cy="511629"/>
              <a:chOff x="3577778" y="1636816"/>
              <a:chExt cx="662613" cy="662613"/>
            </a:xfrm>
          </p:grpSpPr>
          <p:sp>
            <p:nvSpPr>
              <p:cNvPr id="352" name="円/楕円 184">
                <a:extLst>
                  <a:ext uri="{FF2B5EF4-FFF2-40B4-BE49-F238E27FC236}">
                    <a16:creationId xmlns:a16="http://schemas.microsoft.com/office/drawing/2014/main" id="{71037160-F064-5E3E-9C43-C1E5B26CEF60}"/>
                  </a:ext>
                </a:extLst>
              </p:cNvPr>
              <p:cNvSpPr/>
              <p:nvPr/>
            </p:nvSpPr>
            <p:spPr>
              <a:xfrm>
                <a:off x="3577778" y="1636816"/>
                <a:ext cx="662613" cy="662613"/>
              </a:xfrm>
              <a:prstGeom prst="ellipse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11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游ゴシック" panose="020B0400000000000000" pitchFamily="50" charset="-128"/>
                  <a:cs typeface="+mn-cs"/>
                </a:endParaRPr>
              </a:p>
            </p:txBody>
          </p:sp>
          <p:sp>
            <p:nvSpPr>
              <p:cNvPr id="353" name="テキスト ボックス 352">
                <a:extLst>
                  <a:ext uri="{FF2B5EF4-FFF2-40B4-BE49-F238E27FC236}">
                    <a16:creationId xmlns:a16="http://schemas.microsoft.com/office/drawing/2014/main" id="{2A02CE16-A05F-CDF8-D2E7-2FB971165F50}"/>
                  </a:ext>
                </a:extLst>
              </p:cNvPr>
              <p:cNvSpPr txBox="1"/>
              <p:nvPr/>
            </p:nvSpPr>
            <p:spPr>
              <a:xfrm>
                <a:off x="3628582" y="1702386"/>
                <a:ext cx="558875" cy="2989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ctr" defTabSz="457200" rtl="0" eaLnBrk="1" fontAlgn="auto" latinLnBrk="0" hangingPunct="1"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ja-JP" sz="900" b="1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15</a:t>
                </a:r>
                <a:r>
                  <a:rPr kumimoji="0" lang="ja-JP" altLang="en-US" sz="700" b="1" i="0" u="none" strike="noStrike" kern="1200" cap="none" spc="0" normalizeH="0" baseline="0" noProof="0">
                    <a:ln>
                      <a:noFill/>
                    </a:ln>
                    <a:effectLst/>
                    <a:uLnTx/>
                    <a:uFillTx/>
                    <a:latin typeface="Meiryo" charset="-128"/>
                    <a:ea typeface="Meiryo" charset="-128"/>
                    <a:cs typeface="Meiryo" charset="-128"/>
                  </a:rPr>
                  <a:t>秒</a:t>
                </a:r>
                <a:endParaRPr kumimoji="0" lang="en-US" altLang="ja-JP" sz="900" b="1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endParaRPr>
              </a:p>
            </p:txBody>
          </p:sp>
        </p:grpSp>
        <p:cxnSp>
          <p:nvCxnSpPr>
            <p:cNvPr id="350" name="直線コネクタ 349">
              <a:extLst>
                <a:ext uri="{FF2B5EF4-FFF2-40B4-BE49-F238E27FC236}">
                  <a16:creationId xmlns:a16="http://schemas.microsoft.com/office/drawing/2014/main" id="{BCEB84C7-2471-23FA-3084-0732983AA8E9}"/>
                </a:ext>
              </a:extLst>
            </p:cNvPr>
            <p:cNvCxnSpPr>
              <a:cxnSpLocks/>
            </p:cNvCxnSpPr>
            <p:nvPr/>
          </p:nvCxnSpPr>
          <p:spPr>
            <a:xfrm>
              <a:off x="5519083" y="2531480"/>
              <a:ext cx="51015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1" name="テキスト ボックス 350">
              <a:extLst>
                <a:ext uri="{FF2B5EF4-FFF2-40B4-BE49-F238E27FC236}">
                  <a16:creationId xmlns:a16="http://schemas.microsoft.com/office/drawing/2014/main" id="{D439A13E-0736-BFA1-44AE-D5CE3BD2B5A9}"/>
                </a:ext>
              </a:extLst>
            </p:cNvPr>
            <p:cNvSpPr txBox="1"/>
            <p:nvPr/>
          </p:nvSpPr>
          <p:spPr>
            <a:xfrm>
              <a:off x="5516778" y="2529425"/>
              <a:ext cx="51328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ja-JP" sz="900" b="1" i="0" u="none" strike="noStrike" kern="1200" cap="none" spc="-150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1</a:t>
              </a:r>
              <a:r>
                <a:rPr kumimoji="0" lang="ja-JP" altLang="en-US" sz="700" b="1" i="0" u="none" strike="noStrike" kern="1200" cap="none" normalizeH="0" baseline="0" noProof="0" dirty="0">
                  <a:ln>
                    <a:noFill/>
                  </a:ln>
                  <a:effectLst/>
                  <a:uLnTx/>
                  <a:uFillTx/>
                  <a:latin typeface="Meiryo" charset="-128"/>
                  <a:ea typeface="Meiryo" charset="-128"/>
                  <a:cs typeface="Meiryo" charset="-128"/>
                </a:rPr>
                <a:t>タイプ</a:t>
              </a:r>
              <a:endParaRPr kumimoji="0" lang="ja-JP" altLang="en-US" sz="900" b="1" i="0" u="none" strike="noStrike" kern="1200" cap="none" normalizeH="0" baseline="0" noProof="0" dirty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endParaRPr>
            </a:p>
          </p:txBody>
        </p:sp>
      </p:grpSp>
      <p:sp>
        <p:nvSpPr>
          <p:cNvPr id="354" name="角丸四角形 204">
            <a:extLst>
              <a:ext uri="{FF2B5EF4-FFF2-40B4-BE49-F238E27FC236}">
                <a16:creationId xmlns:a16="http://schemas.microsoft.com/office/drawing/2014/main" id="{A8F25B68-4A37-2462-7989-5B5BA1662B2C}"/>
              </a:ext>
            </a:extLst>
          </p:cNvPr>
          <p:cNvSpPr>
            <a:spLocks/>
          </p:cNvSpPr>
          <p:nvPr/>
        </p:nvSpPr>
        <p:spPr>
          <a:xfrm>
            <a:off x="3864849" y="2266316"/>
            <a:ext cx="1965255" cy="171102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</a:t>
            </a:r>
            <a:endParaRPr kumimoji="0" lang="ja-JP" altLang="en-US" sz="105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55" name="角丸四角形 204">
            <a:extLst>
              <a:ext uri="{FF2B5EF4-FFF2-40B4-BE49-F238E27FC236}">
                <a16:creationId xmlns:a16="http://schemas.microsoft.com/office/drawing/2014/main" id="{6252CD66-DD82-A29B-16DF-7D1461FC32BE}"/>
              </a:ext>
            </a:extLst>
          </p:cNvPr>
          <p:cNvSpPr>
            <a:spLocks/>
          </p:cNvSpPr>
          <p:nvPr/>
        </p:nvSpPr>
        <p:spPr>
          <a:xfrm>
            <a:off x="3864849" y="2465175"/>
            <a:ext cx="1965255" cy="153888"/>
          </a:xfrm>
          <a:prstGeom prst="roundRect">
            <a:avLst>
              <a:gd name="adj" fmla="val 7668"/>
            </a:avLst>
          </a:prstGeom>
          <a:solidFill>
            <a:srgbClr val="009D94"/>
          </a:solidFill>
          <a:ln w="19050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endParaRPr kumimoji="0" lang="ja-JP" altLang="en-US" sz="105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56" name="図 355">
            <a:extLst>
              <a:ext uri="{FF2B5EF4-FFF2-40B4-BE49-F238E27FC236}">
                <a16:creationId xmlns:a16="http://schemas.microsoft.com/office/drawing/2014/main" id="{06AA4010-1F83-7E45-3587-098F00F0DDDA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 r="-3386" b="-22941"/>
          <a:stretch/>
        </p:blipFill>
        <p:spPr>
          <a:xfrm>
            <a:off x="3913832" y="2480617"/>
            <a:ext cx="124511" cy="148059"/>
          </a:xfrm>
          <a:prstGeom prst="rect">
            <a:avLst/>
          </a:prstGeom>
        </p:spPr>
      </p:pic>
      <p:sp>
        <p:nvSpPr>
          <p:cNvPr id="357" name="円/楕円 356">
            <a:extLst>
              <a:ext uri="{FF2B5EF4-FFF2-40B4-BE49-F238E27FC236}">
                <a16:creationId xmlns:a16="http://schemas.microsoft.com/office/drawing/2014/main" id="{DAB88998-F10E-BE02-E98C-05044D4F4A5F}"/>
              </a:ext>
            </a:extLst>
          </p:cNvPr>
          <p:cNvSpPr/>
          <p:nvPr/>
        </p:nvSpPr>
        <p:spPr>
          <a:xfrm>
            <a:off x="3905631" y="2281140"/>
            <a:ext cx="137202" cy="13720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200"/>
          </a:p>
        </p:txBody>
      </p:sp>
      <p:sp>
        <p:nvSpPr>
          <p:cNvPr id="358" name="テキスト ボックス 357">
            <a:extLst>
              <a:ext uri="{FF2B5EF4-FFF2-40B4-BE49-F238E27FC236}">
                <a16:creationId xmlns:a16="http://schemas.microsoft.com/office/drawing/2014/main" id="{2942676C-BF79-C63B-2074-F6135B0CB35E}"/>
              </a:ext>
            </a:extLst>
          </p:cNvPr>
          <p:cNvSpPr txBox="1"/>
          <p:nvPr/>
        </p:nvSpPr>
        <p:spPr>
          <a:xfrm>
            <a:off x="3814225" y="2285615"/>
            <a:ext cx="319777" cy="1384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300" b="1" i="0" u="none" strike="noStrike" kern="1200" cap="none" spc="0" normalizeH="0" baseline="0" noProof="0" dirty="0">
                <a:ln>
                  <a:noFill/>
                </a:ln>
                <a:solidFill>
                  <a:srgbClr val="008781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FREE</a:t>
            </a:r>
          </a:p>
        </p:txBody>
      </p:sp>
      <p:cxnSp>
        <p:nvCxnSpPr>
          <p:cNvPr id="359" name="カギ線コネクタ 358">
            <a:extLst>
              <a:ext uri="{FF2B5EF4-FFF2-40B4-BE49-F238E27FC236}">
                <a16:creationId xmlns:a16="http://schemas.microsoft.com/office/drawing/2014/main" id="{2C5EC242-8CF9-3E28-AAA1-6372BFA8A595}"/>
              </a:ext>
            </a:extLst>
          </p:cNvPr>
          <p:cNvCxnSpPr>
            <a:cxnSpLocks/>
          </p:cNvCxnSpPr>
          <p:nvPr/>
        </p:nvCxnSpPr>
        <p:spPr>
          <a:xfrm rot="16200000" flipH="1">
            <a:off x="3551257" y="2185419"/>
            <a:ext cx="432000" cy="108000"/>
          </a:xfrm>
          <a:prstGeom prst="bentConnector2">
            <a:avLst/>
          </a:prstGeom>
          <a:ln w="15875">
            <a:solidFill>
              <a:srgbClr val="009D9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0" name="グループ化 359">
            <a:extLst>
              <a:ext uri="{FF2B5EF4-FFF2-40B4-BE49-F238E27FC236}">
                <a16:creationId xmlns:a16="http://schemas.microsoft.com/office/drawing/2014/main" id="{D515C186-642F-6627-4A83-BDC98EC4BC01}"/>
              </a:ext>
            </a:extLst>
          </p:cNvPr>
          <p:cNvGrpSpPr/>
          <p:nvPr/>
        </p:nvGrpSpPr>
        <p:grpSpPr>
          <a:xfrm>
            <a:off x="4980122" y="1493484"/>
            <a:ext cx="837271" cy="657285"/>
            <a:chOff x="5711126" y="1506194"/>
            <a:chExt cx="1174068" cy="921682"/>
          </a:xfrm>
        </p:grpSpPr>
        <p:sp>
          <p:nvSpPr>
            <p:cNvPr id="361" name="角丸四角形 204">
              <a:extLst>
                <a:ext uri="{FF2B5EF4-FFF2-40B4-BE49-F238E27FC236}">
                  <a16:creationId xmlns:a16="http://schemas.microsoft.com/office/drawing/2014/main" id="{9A1BD1D4-B3C2-AEC6-6F96-2FC2FE817E50}"/>
                </a:ext>
              </a:extLst>
            </p:cNvPr>
            <p:cNvSpPr/>
            <p:nvPr/>
          </p:nvSpPr>
          <p:spPr>
            <a:xfrm>
              <a:off x="5711126" y="1506194"/>
              <a:ext cx="1117875" cy="921682"/>
            </a:xfrm>
            <a:prstGeom prst="roundRect">
              <a:avLst>
                <a:gd name="adj" fmla="val 11228"/>
              </a:avLst>
            </a:prstGeom>
            <a:solidFill>
              <a:schemeClr val="bg1"/>
            </a:solidFill>
            <a:ln w="25400">
              <a:noFill/>
              <a:prstDash val="solid"/>
            </a:ln>
            <a:effectLst>
              <a:outerShdw dist="508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sp>
          <p:nvSpPr>
            <p:cNvPr id="362" name="テキスト ボックス 361">
              <a:extLst>
                <a:ext uri="{FF2B5EF4-FFF2-40B4-BE49-F238E27FC236}">
                  <a16:creationId xmlns:a16="http://schemas.microsoft.com/office/drawing/2014/main" id="{0C35617D-BB23-D5C7-7A09-A6143E231E61}"/>
                </a:ext>
              </a:extLst>
            </p:cNvPr>
            <p:cNvSpPr txBox="1"/>
            <p:nvPr/>
          </p:nvSpPr>
          <p:spPr>
            <a:xfrm>
              <a:off x="5727117" y="1551774"/>
              <a:ext cx="1158077" cy="2373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iryo" panose="020B0604030504040204" pitchFamily="34" charset="-128"/>
                  <a:ea typeface="Meiryo" panose="020B0604030504040204" pitchFamily="34" charset="-128"/>
                  <a:cs typeface="+mn-cs"/>
                </a:rPr>
                <a:t>▼実績動画は</a:t>
              </a:r>
              <a:r>
                <a:rPr kumimoji="1" lang="ja-JP" altLang="en-US" sz="500" dirty="0">
                  <a:solidFill>
                    <a:prstClr val="black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こちら▼︎</a:t>
              </a:r>
              <a:endParaRPr kumimoji="1" lang="en-US" altLang="ja-JP" sz="5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pic>
          <p:nvPicPr>
            <p:cNvPr id="363" name="図 362">
              <a:extLst>
                <a:ext uri="{FF2B5EF4-FFF2-40B4-BE49-F238E27FC236}">
                  <a16:creationId xmlns:a16="http://schemas.microsoft.com/office/drawing/2014/main" id="{1E89A74B-3A06-0E7C-F714-DE3A74424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982733" y="1713150"/>
              <a:ext cx="651276" cy="657601"/>
            </a:xfrm>
            <a:prstGeom prst="rect">
              <a:avLst/>
            </a:prstGeom>
          </p:spPr>
        </p:pic>
      </p:grpSp>
      <p:sp>
        <p:nvSpPr>
          <p:cNvPr id="364" name="テキスト ボックス 363">
            <a:extLst>
              <a:ext uri="{FF2B5EF4-FFF2-40B4-BE49-F238E27FC236}">
                <a16:creationId xmlns:a16="http://schemas.microsoft.com/office/drawing/2014/main" id="{910D0F52-910B-7443-02F8-B3D64F35B337}"/>
              </a:ext>
            </a:extLst>
          </p:cNvPr>
          <p:cNvSpPr txBox="1"/>
          <p:nvPr/>
        </p:nvSpPr>
        <p:spPr>
          <a:xfrm>
            <a:off x="3988337" y="2249037"/>
            <a:ext cx="1826141" cy="2308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制作した</a:t>
            </a:r>
            <a:r>
              <a:rPr kumimoji="0" lang="ja-JP" altLang="en-US" sz="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動画は</a:t>
            </a:r>
            <a:r>
              <a:rPr kumimoji="0" lang="en-US" altLang="ja-JP" sz="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</a:t>
            </a:r>
            <a:r>
              <a:rPr kumimoji="0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無期限二次利用</a:t>
            </a:r>
            <a:r>
              <a:rPr kumimoji="0" lang="en-US" altLang="ja-JP" sz="9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OK!!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5" name="テキスト ボックス 364">
            <a:extLst>
              <a:ext uri="{FF2B5EF4-FFF2-40B4-BE49-F238E27FC236}">
                <a16:creationId xmlns:a16="http://schemas.microsoft.com/office/drawing/2014/main" id="{675EC329-0826-6898-36F7-05D87C2E9B23}"/>
              </a:ext>
            </a:extLst>
          </p:cNvPr>
          <p:cNvSpPr txBox="1"/>
          <p:nvPr/>
        </p:nvSpPr>
        <p:spPr>
          <a:xfrm>
            <a:off x="3988337" y="2459882"/>
            <a:ext cx="1899879" cy="18466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ナレーション</a:t>
            </a:r>
            <a:r>
              <a:rPr lang="en-US" altLang="ja-JP" sz="600" b="1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/BGM/</a:t>
            </a:r>
            <a:r>
              <a:rPr lang="ja-JP" altLang="en-US" sz="600" b="1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効果音付帯！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</a:t>
            </a:r>
            <a:r>
              <a:rPr lang="en-US" altLang="ja-JP" sz="500" dirty="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500">
                <a:solidFill>
                  <a:prstClr val="white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全てお任せ）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66" name="左大かっこ 365">
            <a:extLst>
              <a:ext uri="{FF2B5EF4-FFF2-40B4-BE49-F238E27FC236}">
                <a16:creationId xmlns:a16="http://schemas.microsoft.com/office/drawing/2014/main" id="{88F199EC-AE12-49B4-BA36-2DC754099876}"/>
              </a:ext>
            </a:extLst>
          </p:cNvPr>
          <p:cNvSpPr/>
          <p:nvPr/>
        </p:nvSpPr>
        <p:spPr>
          <a:xfrm>
            <a:off x="3819130" y="2322739"/>
            <a:ext cx="45719" cy="255407"/>
          </a:xfrm>
          <a:prstGeom prst="leftBracket">
            <a:avLst/>
          </a:prstGeom>
          <a:noFill/>
          <a:ln w="15875">
            <a:solidFill>
              <a:srgbClr val="009D9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67" name="グループ化 366">
            <a:extLst>
              <a:ext uri="{FF2B5EF4-FFF2-40B4-BE49-F238E27FC236}">
                <a16:creationId xmlns:a16="http://schemas.microsoft.com/office/drawing/2014/main" id="{64E659A2-B125-37C0-ADF3-DF86B96D94A6}"/>
              </a:ext>
            </a:extLst>
          </p:cNvPr>
          <p:cNvGrpSpPr/>
          <p:nvPr/>
        </p:nvGrpSpPr>
        <p:grpSpPr>
          <a:xfrm>
            <a:off x="625200" y="1784803"/>
            <a:ext cx="1011724" cy="966285"/>
            <a:chOff x="1126908" y="1326383"/>
            <a:chExt cx="781793" cy="746681"/>
          </a:xfrm>
        </p:grpSpPr>
        <p:sp>
          <p:nvSpPr>
            <p:cNvPr id="368" name="円/楕円 184">
              <a:extLst>
                <a:ext uri="{FF2B5EF4-FFF2-40B4-BE49-F238E27FC236}">
                  <a16:creationId xmlns:a16="http://schemas.microsoft.com/office/drawing/2014/main" id="{2C629050-E513-A197-ADC7-4E5D2139B869}"/>
                </a:ext>
              </a:extLst>
            </p:cNvPr>
            <p:cNvSpPr/>
            <p:nvPr/>
          </p:nvSpPr>
          <p:spPr>
            <a:xfrm>
              <a:off x="1201170" y="1372549"/>
              <a:ext cx="658283" cy="658284"/>
            </a:xfrm>
            <a:prstGeom prst="ellipse">
              <a:avLst/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1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endParaRPr>
            </a:p>
          </p:txBody>
        </p:sp>
        <p:pic>
          <p:nvPicPr>
            <p:cNvPr id="369" name="図 368">
              <a:extLst>
                <a:ext uri="{FF2B5EF4-FFF2-40B4-BE49-F238E27FC236}">
                  <a16:creationId xmlns:a16="http://schemas.microsoft.com/office/drawing/2014/main" id="{255782C3-1158-E864-8EEE-D76C45D90A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224998" y="1445764"/>
              <a:ext cx="290320" cy="259488"/>
            </a:xfrm>
            <a:prstGeom prst="rect">
              <a:avLst/>
            </a:prstGeom>
          </p:spPr>
        </p:pic>
        <p:sp>
          <p:nvSpPr>
            <p:cNvPr id="370" name="テキスト ボックス 369">
              <a:extLst>
                <a:ext uri="{FF2B5EF4-FFF2-40B4-BE49-F238E27FC236}">
                  <a16:creationId xmlns:a16="http://schemas.microsoft.com/office/drawing/2014/main" id="{FE2F82B6-B6C3-B6C8-9885-A1A9C6C4F4DA}"/>
                </a:ext>
              </a:extLst>
            </p:cNvPr>
            <p:cNvSpPr txBox="1"/>
            <p:nvPr/>
          </p:nvSpPr>
          <p:spPr>
            <a:xfrm>
              <a:off x="1186559" y="1528306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写真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pic>
          <p:nvPicPr>
            <p:cNvPr id="371" name="図 370">
              <a:extLst>
                <a:ext uri="{FF2B5EF4-FFF2-40B4-BE49-F238E27FC236}">
                  <a16:creationId xmlns:a16="http://schemas.microsoft.com/office/drawing/2014/main" id="{F6A9F0E4-8AE5-A452-2A8E-86D35F5CAF0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6077" t="22030"/>
            <a:stretch/>
          </p:blipFill>
          <p:spPr>
            <a:xfrm>
              <a:off x="1239877" y="1734836"/>
              <a:ext cx="248534" cy="199355"/>
            </a:xfrm>
            <a:prstGeom prst="rect">
              <a:avLst/>
            </a:prstGeom>
          </p:spPr>
        </p:pic>
        <p:sp>
          <p:nvSpPr>
            <p:cNvPr id="372" name="テキスト ボックス 371">
              <a:extLst>
                <a:ext uri="{FF2B5EF4-FFF2-40B4-BE49-F238E27FC236}">
                  <a16:creationId xmlns:a16="http://schemas.microsoft.com/office/drawing/2014/main" id="{7ADC86F7-FE6B-C181-5E95-61F2CD79F104}"/>
                </a:ext>
              </a:extLst>
            </p:cNvPr>
            <p:cNvSpPr txBox="1"/>
            <p:nvPr/>
          </p:nvSpPr>
          <p:spPr>
            <a:xfrm>
              <a:off x="1126908" y="1762549"/>
              <a:ext cx="47641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WEB</a:t>
              </a:r>
              <a:r>
                <a:rPr kumimoji="1" lang="ja-JP" altLang="en-US" sz="5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サイト</a:t>
              </a:r>
              <a:endParaRPr kumimoji="1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3" name="三角形 372">
              <a:extLst>
                <a:ext uri="{FF2B5EF4-FFF2-40B4-BE49-F238E27FC236}">
                  <a16:creationId xmlns:a16="http://schemas.microsoft.com/office/drawing/2014/main" id="{87F78F72-CA4E-7849-475A-415E9702B14A}"/>
                </a:ext>
              </a:extLst>
            </p:cNvPr>
            <p:cNvSpPr/>
            <p:nvPr/>
          </p:nvSpPr>
          <p:spPr>
            <a:xfrm rot="4139950">
              <a:off x="1749972" y="1537111"/>
              <a:ext cx="153661" cy="163797"/>
            </a:xfrm>
            <a:prstGeom prst="triangle">
              <a:avLst>
                <a:gd name="adj" fmla="val 50310"/>
              </a:avLst>
            </a:prstGeom>
            <a:solidFill>
              <a:srgbClr val="009D9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374" name="図 373">
              <a:extLst>
                <a:ext uri="{FF2B5EF4-FFF2-40B4-BE49-F238E27FC236}">
                  <a16:creationId xmlns:a16="http://schemas.microsoft.com/office/drawing/2014/main" id="{8AF3D6C7-9FBA-4C85-9324-D490A64E21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0150" r="43139"/>
            <a:stretch/>
          </p:blipFill>
          <p:spPr>
            <a:xfrm>
              <a:off x="1493265" y="1474326"/>
              <a:ext cx="321742" cy="229730"/>
            </a:xfrm>
            <a:prstGeom prst="rect">
              <a:avLst/>
            </a:prstGeom>
          </p:spPr>
        </p:pic>
        <p:sp>
          <p:nvSpPr>
            <p:cNvPr id="375" name="テキスト ボックス 374">
              <a:extLst>
                <a:ext uri="{FF2B5EF4-FFF2-40B4-BE49-F238E27FC236}">
                  <a16:creationId xmlns:a16="http://schemas.microsoft.com/office/drawing/2014/main" id="{098AB0DA-ADCE-97A4-8832-B6C14522A031}"/>
                </a:ext>
              </a:extLst>
            </p:cNvPr>
            <p:cNvSpPr txBox="1"/>
            <p:nvPr/>
          </p:nvSpPr>
          <p:spPr>
            <a:xfrm>
              <a:off x="1471255" y="1526854"/>
              <a:ext cx="365766" cy="1308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5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パンフレット</a:t>
              </a:r>
            </a:p>
          </p:txBody>
        </p:sp>
        <p:pic>
          <p:nvPicPr>
            <p:cNvPr id="376" name="図 375">
              <a:extLst>
                <a:ext uri="{FF2B5EF4-FFF2-40B4-BE49-F238E27FC236}">
                  <a16:creationId xmlns:a16="http://schemas.microsoft.com/office/drawing/2014/main" id="{76549EAC-A5CE-5AFA-05F2-0D033D8321E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516789" y="1727186"/>
              <a:ext cx="267053" cy="187561"/>
            </a:xfrm>
            <a:prstGeom prst="rect">
              <a:avLst/>
            </a:prstGeom>
          </p:spPr>
        </p:pic>
        <p:sp>
          <p:nvSpPr>
            <p:cNvPr id="377" name="テキスト ボックス 376">
              <a:extLst>
                <a:ext uri="{FF2B5EF4-FFF2-40B4-BE49-F238E27FC236}">
                  <a16:creationId xmlns:a16="http://schemas.microsoft.com/office/drawing/2014/main" id="{B9A5E672-AA2D-2640-AC02-AB7C0E7297EE}"/>
                </a:ext>
              </a:extLst>
            </p:cNvPr>
            <p:cNvSpPr txBox="1"/>
            <p:nvPr/>
          </p:nvSpPr>
          <p:spPr>
            <a:xfrm>
              <a:off x="1481489" y="1753698"/>
              <a:ext cx="338555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600" b="0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>
                    <a:glow rad="63500">
                      <a:schemeClr val="tx1"/>
                    </a:glow>
                  </a:effectLst>
                  <a:uLnTx/>
                  <a:uFillTx/>
                  <a:latin typeface="Meiryo UI" panose="020B0604030504040204" pitchFamily="50" charset="-128"/>
                  <a:ea typeface="Meiryo UI" panose="020B0604030504040204" pitchFamily="50" charset="-128"/>
                  <a:cs typeface="+mn-cs"/>
                </a:rPr>
                <a:t>動画</a:t>
              </a:r>
              <a:endParaRPr kumimoji="1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tx1"/>
                  </a:glow>
                </a:effectLst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  <a:cs typeface="+mn-cs"/>
              </a:endParaRPr>
            </a:p>
          </p:txBody>
        </p:sp>
        <p:sp>
          <p:nvSpPr>
            <p:cNvPr id="378" name="テキスト ボックス 377">
              <a:extLst>
                <a:ext uri="{FF2B5EF4-FFF2-40B4-BE49-F238E27FC236}">
                  <a16:creationId xmlns:a16="http://schemas.microsoft.com/office/drawing/2014/main" id="{E10227A1-CF1B-4C18-E74D-715EEA594ADE}"/>
                </a:ext>
              </a:extLst>
            </p:cNvPr>
            <p:cNvSpPr txBox="1"/>
            <p:nvPr/>
          </p:nvSpPr>
          <p:spPr>
            <a:xfrm>
              <a:off x="1280363" y="1326383"/>
              <a:ext cx="499442" cy="1783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sz="900" b="1">
                  <a:solidFill>
                    <a:schemeClr val="bg1"/>
                  </a:solidFill>
                  <a:effectLst>
                    <a:glow rad="128481">
                      <a:srgbClr val="009D94"/>
                    </a:glow>
                  </a:effectLst>
                  <a:latin typeface="Meiryo" panose="020B0604030504040204" pitchFamily="34" charset="-128"/>
                  <a:ea typeface="Meiryo" panose="020B0604030504040204" pitchFamily="34" charset="-128"/>
                </a:rPr>
                <a:t>対応素材</a:t>
              </a:r>
              <a:endParaRPr kumimoji="1" lang="ja-JP" altLang="en-US" sz="900" b="1">
                <a:solidFill>
                  <a:schemeClr val="bg1"/>
                </a:solidFill>
                <a:effectLst>
                  <a:glow rad="128481">
                    <a:srgbClr val="009D94"/>
                  </a:glow>
                </a:effectLst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  <p:sp>
          <p:nvSpPr>
            <p:cNvPr id="379" name="テキスト ボックス 378">
              <a:extLst>
                <a:ext uri="{FF2B5EF4-FFF2-40B4-BE49-F238E27FC236}">
                  <a16:creationId xmlns:a16="http://schemas.microsoft.com/office/drawing/2014/main" id="{D0AAAD86-25B7-1BBE-31C0-BA3D47F6C715}"/>
                </a:ext>
              </a:extLst>
            </p:cNvPr>
            <p:cNvSpPr txBox="1"/>
            <p:nvPr/>
          </p:nvSpPr>
          <p:spPr>
            <a:xfrm>
              <a:off x="1394526" y="1903787"/>
              <a:ext cx="377026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50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など</a:t>
              </a:r>
              <a:r>
                <a:rPr kumimoji="1" lang="en-US" altLang="ja-JP" sz="500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…</a:t>
              </a:r>
              <a:endParaRPr kumimoji="1" lang="ja-JP" altLang="en-US" sz="5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380" name="正方形/長方形 379">
            <a:extLst>
              <a:ext uri="{FF2B5EF4-FFF2-40B4-BE49-F238E27FC236}">
                <a16:creationId xmlns:a16="http://schemas.microsoft.com/office/drawing/2014/main" id="{380CD1F1-00A5-A0E4-F41F-9A6ED4FC6802}"/>
              </a:ext>
            </a:extLst>
          </p:cNvPr>
          <p:cNvSpPr/>
          <p:nvPr/>
        </p:nvSpPr>
        <p:spPr>
          <a:xfrm>
            <a:off x="2421779" y="2560004"/>
            <a:ext cx="834454" cy="130119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381" name="テキスト ボックス 380">
            <a:extLst>
              <a:ext uri="{FF2B5EF4-FFF2-40B4-BE49-F238E27FC236}">
                <a16:creationId xmlns:a16="http://schemas.microsoft.com/office/drawing/2014/main" id="{DBDF4724-DD43-A1C9-C0EB-11413A8A26AB}"/>
              </a:ext>
            </a:extLst>
          </p:cNvPr>
          <p:cNvSpPr txBox="1"/>
          <p:nvPr/>
        </p:nvSpPr>
        <p:spPr>
          <a:xfrm>
            <a:off x="1437034" y="2489664"/>
            <a:ext cx="2262158" cy="2539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様々なデータ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から</a:t>
            </a:r>
            <a:r>
              <a:rPr kumimoji="1" lang="ja-JP" alt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動画制作可能</a:t>
            </a:r>
            <a:r>
              <a:rPr kumimoji="1" lang="ja-JP" altLang="en-US" sz="9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です！</a:t>
            </a:r>
            <a:endParaRPr kumimoji="1" lang="ja-JP" alt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pic>
        <p:nvPicPr>
          <p:cNvPr id="3" name="Picture 4" descr="「ヤフーロゴ」の画像検索結果">
            <a:hlinkClick r:id="rId14"/>
            <a:extLst>
              <a:ext uri="{FF2B5EF4-FFF2-40B4-BE49-F238E27FC236}">
                <a16:creationId xmlns:a16="http://schemas.microsoft.com/office/drawing/2014/main" id="{9397C913-D5A9-1F64-3B71-5652FB6403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24" t="25462" r="8404" b="23947"/>
          <a:stretch/>
        </p:blipFill>
        <p:spPr bwMode="auto">
          <a:xfrm>
            <a:off x="8869815" y="132816"/>
            <a:ext cx="669243" cy="210957"/>
          </a:xfrm>
          <a:prstGeom prst="rect">
            <a:avLst/>
          </a:prstGeom>
          <a:noFill/>
        </p:spPr>
      </p:pic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1F5A7260-B519-7BC0-F3B9-C1E69610B385}"/>
              </a:ext>
            </a:extLst>
          </p:cNvPr>
          <p:cNvSpPr/>
          <p:nvPr/>
        </p:nvSpPr>
        <p:spPr>
          <a:xfrm>
            <a:off x="2669691" y="456738"/>
            <a:ext cx="14157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90540">
              <a:spcBef>
                <a:spcPct val="0"/>
              </a:spcBef>
              <a:defRPr/>
            </a:pPr>
            <a:r>
              <a:rPr lang="ja-JP" altLang="en-US" sz="2400" b="1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iragino Kaku Gothic StdN W8" charset="-128"/>
              </a:rPr>
              <a:t>岐阜放送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56654D7C-10F9-D757-52EF-C9DD9ECAC0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39408" y="110991"/>
            <a:ext cx="633247" cy="202757"/>
          </a:xfrm>
          <a:prstGeom prst="rect">
            <a:avLst/>
          </a:prstGeom>
        </p:spPr>
      </p:pic>
      <p:sp>
        <p:nvSpPr>
          <p:cNvPr id="166" name="角丸四角形 204">
            <a:extLst>
              <a:ext uri="{FF2B5EF4-FFF2-40B4-BE49-F238E27FC236}">
                <a16:creationId xmlns:a16="http://schemas.microsoft.com/office/drawing/2014/main" id="{2CF7C0EC-78CC-F449-A154-AF3900F32544}"/>
              </a:ext>
            </a:extLst>
          </p:cNvPr>
          <p:cNvSpPr/>
          <p:nvPr/>
        </p:nvSpPr>
        <p:spPr>
          <a:xfrm>
            <a:off x="5873959" y="3302769"/>
            <a:ext cx="1384133" cy="2487513"/>
          </a:xfrm>
          <a:prstGeom prst="roundRect">
            <a:avLst>
              <a:gd name="adj" fmla="val 4705"/>
            </a:avLst>
          </a:prstGeom>
          <a:solidFill>
            <a:srgbClr val="009C95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>
              <a:solidFill>
                <a:srgbClr val="009C95"/>
              </a:solidFill>
            </a:endParaRPr>
          </a:p>
        </p:txBody>
      </p:sp>
      <p:grpSp>
        <p:nvGrpSpPr>
          <p:cNvPr id="168" name="グループ化 167">
            <a:extLst>
              <a:ext uri="{FF2B5EF4-FFF2-40B4-BE49-F238E27FC236}">
                <a16:creationId xmlns:a16="http://schemas.microsoft.com/office/drawing/2014/main" id="{7E9F49A5-4B41-2842-BDFA-01C77164F2D5}"/>
              </a:ext>
            </a:extLst>
          </p:cNvPr>
          <p:cNvGrpSpPr/>
          <p:nvPr/>
        </p:nvGrpSpPr>
        <p:grpSpPr>
          <a:xfrm>
            <a:off x="325800" y="4396465"/>
            <a:ext cx="1116000" cy="906485"/>
            <a:chOff x="947050" y="4376581"/>
            <a:chExt cx="1116000" cy="1072372"/>
          </a:xfrm>
        </p:grpSpPr>
        <p:sp>
          <p:nvSpPr>
            <p:cNvPr id="169" name="ホームベース 136">
              <a:extLst>
                <a:ext uri="{FF2B5EF4-FFF2-40B4-BE49-F238E27FC236}">
                  <a16:creationId xmlns:a16="http://schemas.microsoft.com/office/drawing/2014/main" id="{795AE676-73C3-C14A-8D03-D8178249B2F6}"/>
                </a:ext>
              </a:extLst>
            </p:cNvPr>
            <p:cNvSpPr/>
            <p:nvPr/>
          </p:nvSpPr>
          <p:spPr>
            <a:xfrm>
              <a:off x="947050" y="4376581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  <p:sp>
          <p:nvSpPr>
            <p:cNvPr id="170" name="ホームベース 141">
              <a:extLst>
                <a:ext uri="{FF2B5EF4-FFF2-40B4-BE49-F238E27FC236}">
                  <a16:creationId xmlns:a16="http://schemas.microsoft.com/office/drawing/2014/main" id="{0022D910-67B5-6146-AAAD-6739E4A9373C}"/>
                </a:ext>
              </a:extLst>
            </p:cNvPr>
            <p:cNvSpPr/>
            <p:nvPr/>
          </p:nvSpPr>
          <p:spPr>
            <a:xfrm>
              <a:off x="947050" y="4908953"/>
              <a:ext cx="1116000" cy="540000"/>
            </a:xfrm>
            <a:prstGeom prst="homePlate">
              <a:avLst>
                <a:gd name="adj" fmla="val 21404"/>
              </a:avLst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ja-JP" sz="1050" b="1" dirty="0">
                <a:latin typeface="メイリオ" pitchFamily="50" charset="-128"/>
                <a:ea typeface="メイリオ" pitchFamily="50" charset="-128"/>
                <a:cs typeface="メイリオ" pitchFamily="50" charset="-128"/>
              </a:endParaRPr>
            </a:p>
          </p:txBody>
        </p:sp>
      </p:grpSp>
      <p:sp>
        <p:nvSpPr>
          <p:cNvPr id="171" name="片側の 2 つの角を丸めた四角形 131">
            <a:extLst>
              <a:ext uri="{FF2B5EF4-FFF2-40B4-BE49-F238E27FC236}">
                <a16:creationId xmlns:a16="http://schemas.microsoft.com/office/drawing/2014/main" id="{4FF3BF39-7FDC-DF49-9749-2AF587C35AE0}"/>
              </a:ext>
            </a:extLst>
          </p:cNvPr>
          <p:cNvSpPr/>
          <p:nvPr/>
        </p:nvSpPr>
        <p:spPr>
          <a:xfrm rot="16200000">
            <a:off x="-107341" y="4742360"/>
            <a:ext cx="907791" cy="216000"/>
          </a:xfrm>
          <a:prstGeom prst="round2SameRect">
            <a:avLst>
              <a:gd name="adj1" fmla="val 32569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solidFill>
              <a:schemeClr val="bg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2" name="ホームベース 142">
            <a:extLst>
              <a:ext uri="{FF2B5EF4-FFF2-40B4-BE49-F238E27FC236}">
                <a16:creationId xmlns:a16="http://schemas.microsoft.com/office/drawing/2014/main" id="{4D58B5DF-3141-924E-B939-457CF5053CA5}"/>
              </a:ext>
            </a:extLst>
          </p:cNvPr>
          <p:cNvSpPr/>
          <p:nvPr/>
        </p:nvSpPr>
        <p:spPr>
          <a:xfrm>
            <a:off x="325800" y="5405994"/>
            <a:ext cx="1114790" cy="330563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3" name="片側の 2 つの角を丸めた四角形 123">
            <a:extLst>
              <a:ext uri="{FF2B5EF4-FFF2-40B4-BE49-F238E27FC236}">
                <a16:creationId xmlns:a16="http://schemas.microsoft.com/office/drawing/2014/main" id="{816EF8C0-7E8C-D546-AF5C-047F67597AFC}"/>
              </a:ext>
            </a:extLst>
          </p:cNvPr>
          <p:cNvSpPr/>
          <p:nvPr/>
        </p:nvSpPr>
        <p:spPr>
          <a:xfrm rot="16200000">
            <a:off x="193855" y="5456396"/>
            <a:ext cx="320791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4" name="テキスト ボックス 173">
            <a:extLst>
              <a:ext uri="{FF2B5EF4-FFF2-40B4-BE49-F238E27FC236}">
                <a16:creationId xmlns:a16="http://schemas.microsoft.com/office/drawing/2014/main" id="{1244659E-99F9-7546-A055-D098E1D6A6F2}"/>
              </a:ext>
            </a:extLst>
          </p:cNvPr>
          <p:cNvSpPr txBox="1"/>
          <p:nvPr/>
        </p:nvSpPr>
        <p:spPr>
          <a:xfrm>
            <a:off x="288347" y="5463769"/>
            <a:ext cx="108234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掲載期間を指定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75" name="テキスト ボックス 174">
            <a:extLst>
              <a:ext uri="{FF2B5EF4-FFF2-40B4-BE49-F238E27FC236}">
                <a16:creationId xmlns:a16="http://schemas.microsoft.com/office/drawing/2014/main" id="{359D6C55-00FD-8B49-A20A-994B0E927D23}"/>
              </a:ext>
            </a:extLst>
          </p:cNvPr>
          <p:cNvSpPr txBox="1"/>
          <p:nvPr/>
        </p:nvSpPr>
        <p:spPr>
          <a:xfrm>
            <a:off x="434338" y="4382288"/>
            <a:ext cx="113818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都道府県</a:t>
            </a:r>
            <a:r>
              <a:rPr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指定</a:t>
            </a:r>
            <a:endParaRPr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3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　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6" name="円/楕円 162">
            <a:extLst>
              <a:ext uri="{FF2B5EF4-FFF2-40B4-BE49-F238E27FC236}">
                <a16:creationId xmlns:a16="http://schemas.microsoft.com/office/drawing/2014/main" id="{5C16D5A2-5B8C-B14B-9716-7F936B96DF66}"/>
              </a:ext>
            </a:extLst>
          </p:cNvPr>
          <p:cNvSpPr>
            <a:spLocks noChangeAspect="1"/>
          </p:cNvSpPr>
          <p:nvPr/>
        </p:nvSpPr>
        <p:spPr>
          <a:xfrm>
            <a:off x="761183" y="4746043"/>
            <a:ext cx="198000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tx1">
                  <a:lumMod val="50000"/>
                  <a:lumOff val="50000"/>
                </a:schemeClr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7" name="テキスト ボックス 176">
            <a:extLst>
              <a:ext uri="{FF2B5EF4-FFF2-40B4-BE49-F238E27FC236}">
                <a16:creationId xmlns:a16="http://schemas.microsoft.com/office/drawing/2014/main" id="{5AFE28DA-AF6E-CC4C-9BA3-33503A9BFA71}"/>
              </a:ext>
            </a:extLst>
          </p:cNvPr>
          <p:cNvSpPr txBox="1"/>
          <p:nvPr/>
        </p:nvSpPr>
        <p:spPr>
          <a:xfrm>
            <a:off x="431946" y="4906146"/>
            <a:ext cx="1071966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kumimoji="1" lang="ja-JP" altLang="en-US" sz="105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市区郡指定</a:t>
            </a:r>
            <a:endParaRPr kumimoji="1" lang="en-US" altLang="ja-JP" sz="105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ct val="120000"/>
              </a:lnSpc>
            </a:pPr>
            <a:r>
              <a:rPr kumimoji="1" lang="ja-JP" altLang="en-US" sz="6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の場合</a:t>
            </a:r>
            <a:endParaRPr kumimoji="1" lang="en-US" altLang="ja-JP" sz="6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81" name="テキスト ボックス 180">
            <a:extLst>
              <a:ext uri="{FF2B5EF4-FFF2-40B4-BE49-F238E27FC236}">
                <a16:creationId xmlns:a16="http://schemas.microsoft.com/office/drawing/2014/main" id="{63699450-2DE5-3F4F-B61D-DCF4385244AF}"/>
              </a:ext>
            </a:extLst>
          </p:cNvPr>
          <p:cNvSpPr txBox="1"/>
          <p:nvPr/>
        </p:nvSpPr>
        <p:spPr>
          <a:xfrm>
            <a:off x="199403" y="4482489"/>
            <a:ext cx="307777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ja-JP" altLang="en-US" sz="800" b="1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掲載保証回数</a:t>
            </a:r>
            <a:endParaRPr lang="en-US" altLang="ja-JP" sz="8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3" name="ホームベース 142">
            <a:extLst>
              <a:ext uri="{FF2B5EF4-FFF2-40B4-BE49-F238E27FC236}">
                <a16:creationId xmlns:a16="http://schemas.microsoft.com/office/drawing/2014/main" id="{67557E41-5C7F-1941-A061-4A6DC4E84EB6}"/>
              </a:ext>
            </a:extLst>
          </p:cNvPr>
          <p:cNvSpPr/>
          <p:nvPr/>
        </p:nvSpPr>
        <p:spPr>
          <a:xfrm>
            <a:off x="318415" y="3900111"/>
            <a:ext cx="1114790" cy="314428"/>
          </a:xfrm>
          <a:prstGeom prst="homePlate">
            <a:avLst>
              <a:gd name="adj" fmla="val 2140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1050" b="1" dirty="0"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4" name="片側の 2 つの角を丸めた四角形 123">
            <a:extLst>
              <a:ext uri="{FF2B5EF4-FFF2-40B4-BE49-F238E27FC236}">
                <a16:creationId xmlns:a16="http://schemas.microsoft.com/office/drawing/2014/main" id="{902B31A6-E39E-0F4B-A41F-659359BF3EA6}"/>
              </a:ext>
            </a:extLst>
          </p:cNvPr>
          <p:cNvSpPr/>
          <p:nvPr/>
        </p:nvSpPr>
        <p:spPr>
          <a:xfrm rot="16200000">
            <a:off x="202509" y="3943131"/>
            <a:ext cx="303483" cy="231393"/>
          </a:xfrm>
          <a:prstGeom prst="round2SameRect">
            <a:avLst>
              <a:gd name="adj1" fmla="val 34133"/>
              <a:gd name="adj2" fmla="val 0"/>
            </a:avLst>
          </a:prstGeom>
          <a:solidFill>
            <a:schemeClr val="tx1">
              <a:lumMod val="75000"/>
              <a:lumOff val="25000"/>
            </a:schemeClr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5" name="テキスト ボックス 184">
            <a:extLst>
              <a:ext uri="{FF2B5EF4-FFF2-40B4-BE49-F238E27FC236}">
                <a16:creationId xmlns:a16="http://schemas.microsoft.com/office/drawing/2014/main" id="{01A164E8-45BF-5E44-982F-9199EB9F7D2B}"/>
              </a:ext>
            </a:extLst>
          </p:cNvPr>
          <p:cNvSpPr txBox="1"/>
          <p:nvPr/>
        </p:nvSpPr>
        <p:spPr>
          <a:xfrm>
            <a:off x="280962" y="3941751"/>
            <a:ext cx="1082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1000" b="1" dirty="0">
                <a:solidFill>
                  <a:schemeClr val="bg1"/>
                </a:solidFill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デバイスを指定</a:t>
            </a:r>
            <a:endParaRPr lang="en-US" altLang="ja-JP" sz="1000" b="1" dirty="0">
              <a:solidFill>
                <a:schemeClr val="bg1"/>
              </a:solidFill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186" name="正方形/長方形 185">
            <a:extLst>
              <a:ext uri="{FF2B5EF4-FFF2-40B4-BE49-F238E27FC236}">
                <a16:creationId xmlns:a16="http://schemas.microsoft.com/office/drawing/2014/main" id="{C374206B-4400-5842-B38D-519CAB0B1FA4}"/>
              </a:ext>
            </a:extLst>
          </p:cNvPr>
          <p:cNvSpPr/>
          <p:nvPr/>
        </p:nvSpPr>
        <p:spPr>
          <a:xfrm>
            <a:off x="871582" y="4640618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sp>
        <p:nvSpPr>
          <p:cNvPr id="201" name="正方形/長方形 200">
            <a:extLst>
              <a:ext uri="{FF2B5EF4-FFF2-40B4-BE49-F238E27FC236}">
                <a16:creationId xmlns:a16="http://schemas.microsoft.com/office/drawing/2014/main" id="{02B8A6BA-CB0D-1648-9FCD-D5A52C9EA2EC}"/>
              </a:ext>
            </a:extLst>
          </p:cNvPr>
          <p:cNvSpPr/>
          <p:nvPr/>
        </p:nvSpPr>
        <p:spPr>
          <a:xfrm>
            <a:off x="872690" y="5124372"/>
            <a:ext cx="701861" cy="195814"/>
          </a:xfrm>
          <a:prstGeom prst="rect">
            <a:avLst/>
          </a:prstGeom>
          <a:noFill/>
        </p:spPr>
        <p:txBody>
          <a:bodyPr wrap="square" tIns="7200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※</a:t>
            </a:r>
            <a:r>
              <a:rPr kumimoji="0" lang="ja-JP" altLang="en-US" sz="5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複数指定可</a:t>
            </a:r>
          </a:p>
        </p:txBody>
      </p:sp>
      <p:cxnSp>
        <p:nvCxnSpPr>
          <p:cNvPr id="204" name="直線コネクタ 203">
            <a:extLst>
              <a:ext uri="{FF2B5EF4-FFF2-40B4-BE49-F238E27FC236}">
                <a16:creationId xmlns:a16="http://schemas.microsoft.com/office/drawing/2014/main" id="{6232929E-9B90-4546-8CDF-A5D59C7A697B}"/>
              </a:ext>
            </a:extLst>
          </p:cNvPr>
          <p:cNvCxnSpPr>
            <a:cxnSpLocks/>
          </p:cNvCxnSpPr>
          <p:nvPr/>
        </p:nvCxnSpPr>
        <p:spPr>
          <a:xfrm>
            <a:off x="2736861" y="3138953"/>
            <a:ext cx="0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直線コネクタ 205">
            <a:extLst>
              <a:ext uri="{FF2B5EF4-FFF2-40B4-BE49-F238E27FC236}">
                <a16:creationId xmlns:a16="http://schemas.microsoft.com/office/drawing/2014/main" id="{DEEB367F-A61E-1E41-A0E7-8011576F0165}"/>
              </a:ext>
            </a:extLst>
          </p:cNvPr>
          <p:cNvCxnSpPr>
            <a:cxnSpLocks/>
          </p:cNvCxnSpPr>
          <p:nvPr/>
        </p:nvCxnSpPr>
        <p:spPr>
          <a:xfrm flipH="1">
            <a:off x="5742010" y="3138953"/>
            <a:ext cx="1821" cy="2653311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7" name="グループ化 206">
            <a:extLst>
              <a:ext uri="{FF2B5EF4-FFF2-40B4-BE49-F238E27FC236}">
                <a16:creationId xmlns:a16="http://schemas.microsoft.com/office/drawing/2014/main" id="{B3D1624E-B076-8C47-B249-7FBFDCF64D5F}"/>
              </a:ext>
            </a:extLst>
          </p:cNvPr>
          <p:cNvGrpSpPr/>
          <p:nvPr/>
        </p:nvGrpSpPr>
        <p:grpSpPr>
          <a:xfrm>
            <a:off x="1349774" y="3329468"/>
            <a:ext cx="1266747" cy="461665"/>
            <a:chOff x="1219457" y="3193137"/>
            <a:chExt cx="1513576" cy="461665"/>
          </a:xfrm>
        </p:grpSpPr>
        <p:sp>
          <p:nvSpPr>
            <p:cNvPr id="209" name="台形 208">
              <a:extLst>
                <a:ext uri="{FF2B5EF4-FFF2-40B4-BE49-F238E27FC236}">
                  <a16:creationId xmlns:a16="http://schemas.microsoft.com/office/drawing/2014/main" id="{6F86A2D2-C6E0-EB4F-BE2D-0A1BDF93C449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0" name="テキスト ボックス 209">
              <a:extLst>
                <a:ext uri="{FF2B5EF4-FFF2-40B4-BE49-F238E27FC236}">
                  <a16:creationId xmlns:a16="http://schemas.microsoft.com/office/drawing/2014/main" id="{75935297-22A7-CC41-94D7-077C8FEAEDF2}"/>
                </a:ext>
              </a:extLst>
            </p:cNvPr>
            <p:cNvSpPr txBox="1"/>
            <p:nvPr/>
          </p:nvSpPr>
          <p:spPr>
            <a:xfrm>
              <a:off x="1635668" y="3193137"/>
              <a:ext cx="726303" cy="461665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sz="2400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</a:t>
              </a:r>
              <a:endParaRPr kumimoji="1" lang="ja-JP" altLang="en-US" sz="2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1" name="グループ化 210">
            <a:extLst>
              <a:ext uri="{FF2B5EF4-FFF2-40B4-BE49-F238E27FC236}">
                <a16:creationId xmlns:a16="http://schemas.microsoft.com/office/drawing/2014/main" id="{DB2254EF-25E1-FF43-B9BE-6FF606F0F949}"/>
              </a:ext>
            </a:extLst>
          </p:cNvPr>
          <p:cNvGrpSpPr/>
          <p:nvPr/>
        </p:nvGrpSpPr>
        <p:grpSpPr>
          <a:xfrm>
            <a:off x="2859159" y="3349258"/>
            <a:ext cx="1266747" cy="369332"/>
            <a:chOff x="1219457" y="3212927"/>
            <a:chExt cx="1513576" cy="369332"/>
          </a:xfrm>
        </p:grpSpPr>
        <p:sp>
          <p:nvSpPr>
            <p:cNvPr id="212" name="台形 211">
              <a:extLst>
                <a:ext uri="{FF2B5EF4-FFF2-40B4-BE49-F238E27FC236}">
                  <a16:creationId xmlns:a16="http://schemas.microsoft.com/office/drawing/2014/main" id="{0FAEF9AC-2EC3-994D-906C-3272330664A3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3" name="テキスト ボックス 212">
              <a:extLst>
                <a:ext uri="{FF2B5EF4-FFF2-40B4-BE49-F238E27FC236}">
                  <a16:creationId xmlns:a16="http://schemas.microsoft.com/office/drawing/2014/main" id="{64C6E773-ADC2-7347-B6C7-821CD3FFD930}"/>
                </a:ext>
              </a:extLst>
            </p:cNvPr>
            <p:cNvSpPr txBox="1"/>
            <p:nvPr/>
          </p:nvSpPr>
          <p:spPr>
            <a:xfrm>
              <a:off x="1447803" y="3212927"/>
              <a:ext cx="1048081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スマホ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grpSp>
        <p:nvGrpSpPr>
          <p:cNvPr id="214" name="グループ化 213">
            <a:extLst>
              <a:ext uri="{FF2B5EF4-FFF2-40B4-BE49-F238E27FC236}">
                <a16:creationId xmlns:a16="http://schemas.microsoft.com/office/drawing/2014/main" id="{4DF7D061-CD33-BA4C-87C3-2D45DBF172ED}"/>
              </a:ext>
            </a:extLst>
          </p:cNvPr>
          <p:cNvGrpSpPr/>
          <p:nvPr/>
        </p:nvGrpSpPr>
        <p:grpSpPr>
          <a:xfrm>
            <a:off x="4362643" y="3349258"/>
            <a:ext cx="1266747" cy="369332"/>
            <a:chOff x="1219457" y="3212927"/>
            <a:chExt cx="1513576" cy="369332"/>
          </a:xfrm>
        </p:grpSpPr>
        <p:sp>
          <p:nvSpPr>
            <p:cNvPr id="215" name="台形 214">
              <a:extLst>
                <a:ext uri="{FF2B5EF4-FFF2-40B4-BE49-F238E27FC236}">
                  <a16:creationId xmlns:a16="http://schemas.microsoft.com/office/drawing/2014/main" id="{FA957DDF-F37F-7F4D-A5E6-DD1A65B7E9D9}"/>
                </a:ext>
              </a:extLst>
            </p:cNvPr>
            <p:cNvSpPr/>
            <p:nvPr/>
          </p:nvSpPr>
          <p:spPr>
            <a:xfrm rot="10800000">
              <a:off x="1219457" y="3213770"/>
              <a:ext cx="1513576" cy="324000"/>
            </a:xfrm>
            <a:prstGeom prst="trapezoid">
              <a:avLst/>
            </a:prstGeom>
            <a:solidFill>
              <a:srgbClr val="009C95"/>
            </a:solidFill>
            <a:ln w="57150" cap="rnd">
              <a:solidFill>
                <a:srgbClr val="009C95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16" name="テキスト ボックス 215">
              <a:extLst>
                <a:ext uri="{FF2B5EF4-FFF2-40B4-BE49-F238E27FC236}">
                  <a16:creationId xmlns:a16="http://schemas.microsoft.com/office/drawing/2014/main" id="{CD2492D1-8946-BC47-8AA7-5471C67B49E8}"/>
                </a:ext>
              </a:extLst>
            </p:cNvPr>
            <p:cNvSpPr txBox="1"/>
            <p:nvPr/>
          </p:nvSpPr>
          <p:spPr>
            <a:xfrm>
              <a:off x="1350119" y="3212927"/>
              <a:ext cx="1243447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kumimoji="1" lang="en-US" altLang="ja-JP" b="1" dirty="0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PC+</a:t>
              </a:r>
              <a:r>
                <a:rPr kumimoji="1" lang="ja-JP" altLang="en-US" b="1">
                  <a:solidFill>
                    <a:schemeClr val="bg1"/>
                  </a:solidFill>
                  <a:latin typeface="Meiryo" panose="020B0604030504040204" pitchFamily="34" charset="-128"/>
                  <a:ea typeface="Meiryo" panose="020B0604030504040204" pitchFamily="34" charset="-128"/>
                </a:rPr>
                <a:t>ｽﾏﾎ</a:t>
              </a:r>
              <a:endParaRPr kumimoji="1" lang="ja-JP" altLang="en-US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endParaRPr>
            </a:p>
          </p:txBody>
        </p:sp>
      </p:grpSp>
      <p:sp>
        <p:nvSpPr>
          <p:cNvPr id="217" name="円/楕円 216">
            <a:extLst>
              <a:ext uri="{FF2B5EF4-FFF2-40B4-BE49-F238E27FC236}">
                <a16:creationId xmlns:a16="http://schemas.microsoft.com/office/drawing/2014/main" id="{B9705238-40E3-7743-A2E9-87E7154B11BE}"/>
              </a:ext>
            </a:extLst>
          </p:cNvPr>
          <p:cNvSpPr>
            <a:spLocks noChangeAspect="1"/>
          </p:cNvSpPr>
          <p:nvPr/>
        </p:nvSpPr>
        <p:spPr>
          <a:xfrm>
            <a:off x="2535395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218" name="円/楕円 217">
            <a:extLst>
              <a:ext uri="{FF2B5EF4-FFF2-40B4-BE49-F238E27FC236}">
                <a16:creationId xmlns:a16="http://schemas.microsoft.com/office/drawing/2014/main" id="{3A10CDC0-3F3F-7B40-9CCB-4E3B99AD6D4D}"/>
              </a:ext>
            </a:extLst>
          </p:cNvPr>
          <p:cNvSpPr>
            <a:spLocks noChangeAspect="1"/>
          </p:cNvSpPr>
          <p:nvPr/>
        </p:nvSpPr>
        <p:spPr>
          <a:xfrm>
            <a:off x="4047672" y="3302769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cxnSp>
        <p:nvCxnSpPr>
          <p:cNvPr id="219" name="直線コネクタ 218">
            <a:extLst>
              <a:ext uri="{FF2B5EF4-FFF2-40B4-BE49-F238E27FC236}">
                <a16:creationId xmlns:a16="http://schemas.microsoft.com/office/drawing/2014/main" id="{4631A098-7105-C449-B0B3-8138ED03AEF8}"/>
              </a:ext>
            </a:extLst>
          </p:cNvPr>
          <p:cNvCxnSpPr>
            <a:cxnSpLocks/>
          </p:cNvCxnSpPr>
          <p:nvPr/>
        </p:nvCxnSpPr>
        <p:spPr>
          <a:xfrm>
            <a:off x="1435745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0" name="直線コネクタ 219">
            <a:extLst>
              <a:ext uri="{FF2B5EF4-FFF2-40B4-BE49-F238E27FC236}">
                <a16:creationId xmlns:a16="http://schemas.microsoft.com/office/drawing/2014/main" id="{D978BE9E-3B15-1A4B-923B-588F658E5AE9}"/>
              </a:ext>
            </a:extLst>
          </p:cNvPr>
          <p:cNvCxnSpPr>
            <a:cxnSpLocks/>
          </p:cNvCxnSpPr>
          <p:nvPr/>
        </p:nvCxnSpPr>
        <p:spPr>
          <a:xfrm>
            <a:off x="1435745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1" name="直線コネクタ 220">
            <a:extLst>
              <a:ext uri="{FF2B5EF4-FFF2-40B4-BE49-F238E27FC236}">
                <a16:creationId xmlns:a16="http://schemas.microsoft.com/office/drawing/2014/main" id="{095303C2-269C-714F-BC81-7F8CD82A3BE9}"/>
              </a:ext>
            </a:extLst>
          </p:cNvPr>
          <p:cNvCxnSpPr>
            <a:cxnSpLocks/>
          </p:cNvCxnSpPr>
          <p:nvPr/>
        </p:nvCxnSpPr>
        <p:spPr>
          <a:xfrm>
            <a:off x="1435745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円/楕円 279">
            <a:extLst>
              <a:ext uri="{FF2B5EF4-FFF2-40B4-BE49-F238E27FC236}">
                <a16:creationId xmlns:a16="http://schemas.microsoft.com/office/drawing/2014/main" id="{C0DEF8AD-97AB-3B42-8A23-0EE5CB043F29}"/>
              </a:ext>
            </a:extLst>
          </p:cNvPr>
          <p:cNvSpPr>
            <a:spLocks noChangeAspect="1"/>
          </p:cNvSpPr>
          <p:nvPr/>
        </p:nvSpPr>
        <p:spPr>
          <a:xfrm>
            <a:off x="1877341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3" name="テキスト ボックス 222">
            <a:extLst>
              <a:ext uri="{FF2B5EF4-FFF2-40B4-BE49-F238E27FC236}">
                <a16:creationId xmlns:a16="http://schemas.microsoft.com/office/drawing/2014/main" id="{51B7E549-698E-8941-857D-8767AEC8C24B}"/>
              </a:ext>
            </a:extLst>
          </p:cNvPr>
          <p:cNvSpPr txBox="1"/>
          <p:nvPr/>
        </p:nvSpPr>
        <p:spPr>
          <a:xfrm>
            <a:off x="1426813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349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4" name="テキスト ボックス 223">
            <a:extLst>
              <a:ext uri="{FF2B5EF4-FFF2-40B4-BE49-F238E27FC236}">
                <a16:creationId xmlns:a16="http://schemas.microsoft.com/office/drawing/2014/main" id="{18E86D0C-56E7-7243-8C92-CCE0BAB7C882}"/>
              </a:ext>
            </a:extLst>
          </p:cNvPr>
          <p:cNvSpPr txBox="1"/>
          <p:nvPr/>
        </p:nvSpPr>
        <p:spPr>
          <a:xfrm>
            <a:off x="1426813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320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25" name="直線コネクタ 224">
            <a:extLst>
              <a:ext uri="{FF2B5EF4-FFF2-40B4-BE49-F238E27FC236}">
                <a16:creationId xmlns:a16="http://schemas.microsoft.com/office/drawing/2014/main" id="{4D238624-8100-F64A-B705-1F4F96CE7A64}"/>
              </a:ext>
            </a:extLst>
          </p:cNvPr>
          <p:cNvCxnSpPr>
            <a:cxnSpLocks/>
          </p:cNvCxnSpPr>
          <p:nvPr/>
        </p:nvCxnSpPr>
        <p:spPr>
          <a:xfrm>
            <a:off x="2897511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直線コネクタ 225">
            <a:extLst>
              <a:ext uri="{FF2B5EF4-FFF2-40B4-BE49-F238E27FC236}">
                <a16:creationId xmlns:a16="http://schemas.microsoft.com/office/drawing/2014/main" id="{1E168F29-CB49-F34D-9D01-D717B436E647}"/>
              </a:ext>
            </a:extLst>
          </p:cNvPr>
          <p:cNvCxnSpPr>
            <a:cxnSpLocks/>
          </p:cNvCxnSpPr>
          <p:nvPr/>
        </p:nvCxnSpPr>
        <p:spPr>
          <a:xfrm>
            <a:off x="2897511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7" name="直線コネクタ 226">
            <a:extLst>
              <a:ext uri="{FF2B5EF4-FFF2-40B4-BE49-F238E27FC236}">
                <a16:creationId xmlns:a16="http://schemas.microsoft.com/office/drawing/2014/main" id="{DF442D62-E1F7-0340-B6AB-8B069DD74438}"/>
              </a:ext>
            </a:extLst>
          </p:cNvPr>
          <p:cNvCxnSpPr>
            <a:cxnSpLocks/>
          </p:cNvCxnSpPr>
          <p:nvPr/>
        </p:nvCxnSpPr>
        <p:spPr>
          <a:xfrm>
            <a:off x="2897511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円/楕円 279">
            <a:extLst>
              <a:ext uri="{FF2B5EF4-FFF2-40B4-BE49-F238E27FC236}">
                <a16:creationId xmlns:a16="http://schemas.microsoft.com/office/drawing/2014/main" id="{DDB19AB1-342E-2A41-A2FB-C92467227A4F}"/>
              </a:ext>
            </a:extLst>
          </p:cNvPr>
          <p:cNvSpPr>
            <a:spLocks noChangeAspect="1"/>
          </p:cNvSpPr>
          <p:nvPr/>
        </p:nvSpPr>
        <p:spPr>
          <a:xfrm>
            <a:off x="3339107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9" name="テキスト ボックス 228">
            <a:extLst>
              <a:ext uri="{FF2B5EF4-FFF2-40B4-BE49-F238E27FC236}">
                <a16:creationId xmlns:a16="http://schemas.microsoft.com/office/drawing/2014/main" id="{C427D1A4-847D-8042-9DAE-0C7325654FAD}"/>
              </a:ext>
            </a:extLst>
          </p:cNvPr>
          <p:cNvSpPr txBox="1"/>
          <p:nvPr/>
        </p:nvSpPr>
        <p:spPr>
          <a:xfrm>
            <a:off x="2888579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218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0" name="テキスト ボックス 229">
            <a:extLst>
              <a:ext uri="{FF2B5EF4-FFF2-40B4-BE49-F238E27FC236}">
                <a16:creationId xmlns:a16="http://schemas.microsoft.com/office/drawing/2014/main" id="{8AD2AC2F-9151-D74E-8DC8-6A57161DE830}"/>
              </a:ext>
            </a:extLst>
          </p:cNvPr>
          <p:cNvSpPr txBox="1"/>
          <p:nvPr/>
        </p:nvSpPr>
        <p:spPr>
          <a:xfrm>
            <a:off x="2888579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00,000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31" name="直線コネクタ 230">
            <a:extLst>
              <a:ext uri="{FF2B5EF4-FFF2-40B4-BE49-F238E27FC236}">
                <a16:creationId xmlns:a16="http://schemas.microsoft.com/office/drawing/2014/main" id="{76FEBF6F-E847-7548-843C-6CCBE54A4F6E}"/>
              </a:ext>
            </a:extLst>
          </p:cNvPr>
          <p:cNvCxnSpPr>
            <a:cxnSpLocks/>
          </p:cNvCxnSpPr>
          <p:nvPr/>
        </p:nvCxnSpPr>
        <p:spPr>
          <a:xfrm>
            <a:off x="4407133" y="4843843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4" name="直線コネクタ 233">
            <a:extLst>
              <a:ext uri="{FF2B5EF4-FFF2-40B4-BE49-F238E27FC236}">
                <a16:creationId xmlns:a16="http://schemas.microsoft.com/office/drawing/2014/main" id="{2F98555C-53AF-9240-AE70-770F35B96621}"/>
              </a:ext>
            </a:extLst>
          </p:cNvPr>
          <p:cNvCxnSpPr>
            <a:cxnSpLocks/>
          </p:cNvCxnSpPr>
          <p:nvPr/>
        </p:nvCxnSpPr>
        <p:spPr>
          <a:xfrm>
            <a:off x="4407133" y="5337621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" name="直線コネクタ 234">
            <a:extLst>
              <a:ext uri="{FF2B5EF4-FFF2-40B4-BE49-F238E27FC236}">
                <a16:creationId xmlns:a16="http://schemas.microsoft.com/office/drawing/2014/main" id="{76B06790-31D2-7E4F-9743-C5D9C1A77068}"/>
              </a:ext>
            </a:extLst>
          </p:cNvPr>
          <p:cNvCxnSpPr>
            <a:cxnSpLocks/>
          </p:cNvCxnSpPr>
          <p:nvPr/>
        </p:nvCxnSpPr>
        <p:spPr>
          <a:xfrm>
            <a:off x="4407133" y="4399104"/>
            <a:ext cx="1162539" cy="0"/>
          </a:xfrm>
          <a:prstGeom prst="line">
            <a:avLst/>
          </a:prstGeom>
          <a:ln w="12700" cap="rnd">
            <a:solidFill>
              <a:schemeClr val="tx1">
                <a:lumMod val="50000"/>
                <a:lumOff val="50000"/>
              </a:schemeClr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円/楕円 279">
            <a:extLst>
              <a:ext uri="{FF2B5EF4-FFF2-40B4-BE49-F238E27FC236}">
                <a16:creationId xmlns:a16="http://schemas.microsoft.com/office/drawing/2014/main" id="{5ABBCB2C-8F3B-A64E-AD28-31F50CCECA67}"/>
              </a:ext>
            </a:extLst>
          </p:cNvPr>
          <p:cNvSpPr>
            <a:spLocks noChangeAspect="1"/>
          </p:cNvSpPr>
          <p:nvPr/>
        </p:nvSpPr>
        <p:spPr>
          <a:xfrm>
            <a:off x="4848729" y="4749699"/>
            <a:ext cx="279346" cy="19800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7" name="テキスト ボックス 236">
            <a:extLst>
              <a:ext uri="{FF2B5EF4-FFF2-40B4-BE49-F238E27FC236}">
                <a16:creationId xmlns:a16="http://schemas.microsoft.com/office/drawing/2014/main" id="{5AED36A6-10B2-F149-993F-A0F1DF92C635}"/>
              </a:ext>
            </a:extLst>
          </p:cNvPr>
          <p:cNvSpPr txBox="1"/>
          <p:nvPr/>
        </p:nvSpPr>
        <p:spPr>
          <a:xfrm>
            <a:off x="4398201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242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0" name="テキスト ボックス 239">
            <a:extLst>
              <a:ext uri="{FF2B5EF4-FFF2-40B4-BE49-F238E27FC236}">
                <a16:creationId xmlns:a16="http://schemas.microsoft.com/office/drawing/2014/main" id="{E4F9393B-0860-3148-940F-1A2B484F8E9F}"/>
              </a:ext>
            </a:extLst>
          </p:cNvPr>
          <p:cNvSpPr txBox="1"/>
          <p:nvPr/>
        </p:nvSpPr>
        <p:spPr>
          <a:xfrm>
            <a:off x="4398201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222</a:t>
            </a:r>
            <a:r>
              <a:rPr kumimoji="1" lang="en-US" altLang="ja-JP" sz="1400" b="1" dirty="0"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241" name="直線コネクタ 240">
            <a:extLst>
              <a:ext uri="{FF2B5EF4-FFF2-40B4-BE49-F238E27FC236}">
                <a16:creationId xmlns:a16="http://schemas.microsoft.com/office/drawing/2014/main" id="{0710ED30-C291-534C-BD75-903104CD3892}"/>
              </a:ext>
            </a:extLst>
          </p:cNvPr>
          <p:cNvCxnSpPr>
            <a:cxnSpLocks/>
          </p:cNvCxnSpPr>
          <p:nvPr/>
        </p:nvCxnSpPr>
        <p:spPr>
          <a:xfrm>
            <a:off x="5971189" y="4843843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2" name="直線コネクタ 241">
            <a:extLst>
              <a:ext uri="{FF2B5EF4-FFF2-40B4-BE49-F238E27FC236}">
                <a16:creationId xmlns:a16="http://schemas.microsoft.com/office/drawing/2014/main" id="{3E5790F3-2696-B94F-8CE0-C0B8756D0EF5}"/>
              </a:ext>
            </a:extLst>
          </p:cNvPr>
          <p:cNvCxnSpPr>
            <a:cxnSpLocks/>
          </p:cNvCxnSpPr>
          <p:nvPr/>
        </p:nvCxnSpPr>
        <p:spPr>
          <a:xfrm>
            <a:off x="5971189" y="5337621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3" name="直線コネクタ 242">
            <a:extLst>
              <a:ext uri="{FF2B5EF4-FFF2-40B4-BE49-F238E27FC236}">
                <a16:creationId xmlns:a16="http://schemas.microsoft.com/office/drawing/2014/main" id="{DBC1EDF4-DDDC-744D-B310-1B811E59FFEC}"/>
              </a:ext>
            </a:extLst>
          </p:cNvPr>
          <p:cNvCxnSpPr>
            <a:cxnSpLocks/>
          </p:cNvCxnSpPr>
          <p:nvPr/>
        </p:nvCxnSpPr>
        <p:spPr>
          <a:xfrm>
            <a:off x="5971189" y="4399104"/>
            <a:ext cx="1162539" cy="0"/>
          </a:xfrm>
          <a:prstGeom prst="line">
            <a:avLst/>
          </a:prstGeom>
          <a:ln w="12700" cap="rnd">
            <a:solidFill>
              <a:schemeClr val="bg1"/>
            </a:solidFill>
            <a:prstDash val="sysDot"/>
            <a:round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4" name="円/楕円 279">
            <a:extLst>
              <a:ext uri="{FF2B5EF4-FFF2-40B4-BE49-F238E27FC236}">
                <a16:creationId xmlns:a16="http://schemas.microsoft.com/office/drawing/2014/main" id="{B4B7C693-3896-9349-8507-97C37D133EF5}"/>
              </a:ext>
            </a:extLst>
          </p:cNvPr>
          <p:cNvSpPr>
            <a:spLocks noChangeAspect="1"/>
          </p:cNvSpPr>
          <p:nvPr/>
        </p:nvSpPr>
        <p:spPr>
          <a:xfrm>
            <a:off x="6412785" y="4749699"/>
            <a:ext cx="279346" cy="198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kumimoji="1" lang="en-US" altLang="ja-JP" sz="900" b="1" dirty="0">
                <a:solidFill>
                  <a:srgbClr val="009C95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or</a:t>
            </a:r>
            <a:endParaRPr kumimoji="1" lang="ja-JP" altLang="en-US" sz="900" b="1">
              <a:solidFill>
                <a:srgbClr val="009C95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5" name="テキスト ボックス 244">
            <a:extLst>
              <a:ext uri="{FF2B5EF4-FFF2-40B4-BE49-F238E27FC236}">
                <a16:creationId xmlns:a16="http://schemas.microsoft.com/office/drawing/2014/main" id="{ADF5EA5A-0B83-1A46-925A-6CDAAE222D2C}"/>
              </a:ext>
            </a:extLst>
          </p:cNvPr>
          <p:cNvSpPr txBox="1"/>
          <p:nvPr/>
        </p:nvSpPr>
        <p:spPr>
          <a:xfrm>
            <a:off x="5983277" y="4417684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144,000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46" name="テキスト ボックス 245">
            <a:extLst>
              <a:ext uri="{FF2B5EF4-FFF2-40B4-BE49-F238E27FC236}">
                <a16:creationId xmlns:a16="http://schemas.microsoft.com/office/drawing/2014/main" id="{A7D72B1A-8619-5B46-99EB-16BE318A2D04}"/>
              </a:ext>
            </a:extLst>
          </p:cNvPr>
          <p:cNvSpPr txBox="1"/>
          <p:nvPr/>
        </p:nvSpPr>
        <p:spPr>
          <a:xfrm>
            <a:off x="5983277" y="4958916"/>
            <a:ext cx="1180402" cy="33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120</a:t>
            </a:r>
            <a:r>
              <a:rPr kumimoji="1" lang="en-US" altLang="ja-JP" sz="14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,000</a:t>
            </a:r>
            <a:r>
              <a:rPr kumimoji="1" lang="ja-JP" altLang="en-US" sz="10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回</a:t>
            </a:r>
            <a:endParaRPr kumimoji="1" lang="en-US" altLang="ja-JP" sz="10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47" name="グループ化 246">
            <a:extLst>
              <a:ext uri="{FF2B5EF4-FFF2-40B4-BE49-F238E27FC236}">
                <a16:creationId xmlns:a16="http://schemas.microsoft.com/office/drawing/2014/main" id="{79ACEDC3-7C51-7B44-B90C-96D588769341}"/>
              </a:ext>
            </a:extLst>
          </p:cNvPr>
          <p:cNvGrpSpPr/>
          <p:nvPr/>
        </p:nvGrpSpPr>
        <p:grpSpPr>
          <a:xfrm>
            <a:off x="1592374" y="3850296"/>
            <a:ext cx="782950" cy="493456"/>
            <a:chOff x="250635" y="428719"/>
            <a:chExt cx="3711235" cy="2339015"/>
          </a:xfrm>
        </p:grpSpPr>
        <p:pic>
          <p:nvPicPr>
            <p:cNvPr id="248" name="図 247">
              <a:extLst>
                <a:ext uri="{FF2B5EF4-FFF2-40B4-BE49-F238E27FC236}">
                  <a16:creationId xmlns:a16="http://schemas.microsoft.com/office/drawing/2014/main" id="{9B42D17B-9707-7D45-A970-3962ADD3D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49" name="正方形/長方形 248">
              <a:extLst>
                <a:ext uri="{FF2B5EF4-FFF2-40B4-BE49-F238E27FC236}">
                  <a16:creationId xmlns:a16="http://schemas.microsoft.com/office/drawing/2014/main" id="{D378FC73-1F9F-D145-910B-D7FA9039D98A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51" name="図 250">
              <a:extLst>
                <a:ext uri="{FF2B5EF4-FFF2-40B4-BE49-F238E27FC236}">
                  <a16:creationId xmlns:a16="http://schemas.microsoft.com/office/drawing/2014/main" id="{2645F275-9039-F74E-97AB-449D34B2FD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53" name="図 252">
              <a:extLst>
                <a:ext uri="{FF2B5EF4-FFF2-40B4-BE49-F238E27FC236}">
                  <a16:creationId xmlns:a16="http://schemas.microsoft.com/office/drawing/2014/main" id="{870A1F92-DA92-D54A-BE1E-C618F0FFA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54" name="正方形/長方形 253">
              <a:extLst>
                <a:ext uri="{FF2B5EF4-FFF2-40B4-BE49-F238E27FC236}">
                  <a16:creationId xmlns:a16="http://schemas.microsoft.com/office/drawing/2014/main" id="{D31C3AE2-EC4C-124E-BA3A-DABF33B2F3C2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55" name="グループ化 254">
            <a:extLst>
              <a:ext uri="{FF2B5EF4-FFF2-40B4-BE49-F238E27FC236}">
                <a16:creationId xmlns:a16="http://schemas.microsoft.com/office/drawing/2014/main" id="{7BFC0FC1-684B-3C43-B3A1-01C8A11736B7}"/>
              </a:ext>
            </a:extLst>
          </p:cNvPr>
          <p:cNvGrpSpPr/>
          <p:nvPr/>
        </p:nvGrpSpPr>
        <p:grpSpPr>
          <a:xfrm>
            <a:off x="3372321" y="3831936"/>
            <a:ext cx="258866" cy="510638"/>
            <a:chOff x="8439488" y="428719"/>
            <a:chExt cx="1155529" cy="2279403"/>
          </a:xfrm>
        </p:grpSpPr>
        <p:pic>
          <p:nvPicPr>
            <p:cNvPr id="259" name="図 258">
              <a:extLst>
                <a:ext uri="{FF2B5EF4-FFF2-40B4-BE49-F238E27FC236}">
                  <a16:creationId xmlns:a16="http://schemas.microsoft.com/office/drawing/2014/main" id="{C96BC701-9556-714C-A23E-F6A78FF1E5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60" name="正方形/長方形 259">
              <a:extLst>
                <a:ext uri="{FF2B5EF4-FFF2-40B4-BE49-F238E27FC236}">
                  <a16:creationId xmlns:a16="http://schemas.microsoft.com/office/drawing/2014/main" id="{74525340-5CDC-6C48-99AA-E772861CE6AB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1" name="グループ化 260">
            <a:extLst>
              <a:ext uri="{FF2B5EF4-FFF2-40B4-BE49-F238E27FC236}">
                <a16:creationId xmlns:a16="http://schemas.microsoft.com/office/drawing/2014/main" id="{A8CCB1AF-61DF-8949-B63D-4ABE22E7C513}"/>
              </a:ext>
            </a:extLst>
          </p:cNvPr>
          <p:cNvGrpSpPr/>
          <p:nvPr/>
        </p:nvGrpSpPr>
        <p:grpSpPr>
          <a:xfrm>
            <a:off x="4448125" y="3850296"/>
            <a:ext cx="782950" cy="493456"/>
            <a:chOff x="250635" y="428719"/>
            <a:chExt cx="3711235" cy="2339015"/>
          </a:xfrm>
        </p:grpSpPr>
        <p:pic>
          <p:nvPicPr>
            <p:cNvPr id="263" name="図 262">
              <a:extLst>
                <a:ext uri="{FF2B5EF4-FFF2-40B4-BE49-F238E27FC236}">
                  <a16:creationId xmlns:a16="http://schemas.microsoft.com/office/drawing/2014/main" id="{88DA1716-BC3B-DB46-9497-7E20A03AAA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250635" y="428719"/>
              <a:ext cx="3711235" cy="2339015"/>
            </a:xfrm>
            <a:prstGeom prst="rect">
              <a:avLst/>
            </a:prstGeom>
          </p:spPr>
        </p:pic>
        <p:sp>
          <p:nvSpPr>
            <p:cNvPr id="264" name="正方形/長方形 263">
              <a:extLst>
                <a:ext uri="{FF2B5EF4-FFF2-40B4-BE49-F238E27FC236}">
                  <a16:creationId xmlns:a16="http://schemas.microsoft.com/office/drawing/2014/main" id="{F5060965-84BE-8E48-9C04-73276FDEA7DC}"/>
                </a:ext>
              </a:extLst>
            </p:cNvPr>
            <p:cNvSpPr/>
            <p:nvPr/>
          </p:nvSpPr>
          <p:spPr>
            <a:xfrm>
              <a:off x="880639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65" name="図 264">
              <a:extLst>
                <a:ext uri="{FF2B5EF4-FFF2-40B4-BE49-F238E27FC236}">
                  <a16:creationId xmlns:a16="http://schemas.microsoft.com/office/drawing/2014/main" id="{8E52ED7D-E7FA-B342-9305-7B4D5D7A75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1228975" y="659149"/>
              <a:ext cx="1802464" cy="1419907"/>
            </a:xfrm>
            <a:prstGeom prst="rect">
              <a:avLst/>
            </a:prstGeom>
          </p:spPr>
        </p:pic>
        <p:pic>
          <p:nvPicPr>
            <p:cNvPr id="266" name="図 265">
              <a:extLst>
                <a:ext uri="{FF2B5EF4-FFF2-40B4-BE49-F238E27FC236}">
                  <a16:creationId xmlns:a16="http://schemas.microsoft.com/office/drawing/2014/main" id="{F153242A-1D9D-C54D-85D3-9D61CB584C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2354128" y="1713297"/>
              <a:ext cx="685566" cy="365759"/>
            </a:xfrm>
            <a:prstGeom prst="rect">
              <a:avLst/>
            </a:prstGeom>
          </p:spPr>
        </p:pic>
        <p:sp>
          <p:nvSpPr>
            <p:cNvPr id="267" name="正方形/長方形 266">
              <a:extLst>
                <a:ext uri="{FF2B5EF4-FFF2-40B4-BE49-F238E27FC236}">
                  <a16:creationId xmlns:a16="http://schemas.microsoft.com/office/drawing/2014/main" id="{719766E2-C333-2440-BC8D-6ADA97114DEC}"/>
                </a:ext>
              </a:extLst>
            </p:cNvPr>
            <p:cNvSpPr/>
            <p:nvPr/>
          </p:nvSpPr>
          <p:spPr>
            <a:xfrm>
              <a:off x="2358746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69" name="グループ化 268">
            <a:extLst>
              <a:ext uri="{FF2B5EF4-FFF2-40B4-BE49-F238E27FC236}">
                <a16:creationId xmlns:a16="http://schemas.microsoft.com/office/drawing/2014/main" id="{FF622E4C-15B2-1F4D-8308-22F094CA27B3}"/>
              </a:ext>
            </a:extLst>
          </p:cNvPr>
          <p:cNvGrpSpPr/>
          <p:nvPr/>
        </p:nvGrpSpPr>
        <p:grpSpPr>
          <a:xfrm>
            <a:off x="5280087" y="3831936"/>
            <a:ext cx="258866" cy="510638"/>
            <a:chOff x="8439488" y="428719"/>
            <a:chExt cx="1155529" cy="2279403"/>
          </a:xfrm>
        </p:grpSpPr>
        <p:pic>
          <p:nvPicPr>
            <p:cNvPr id="271" name="図 270">
              <a:extLst>
                <a:ext uri="{FF2B5EF4-FFF2-40B4-BE49-F238E27FC236}">
                  <a16:creationId xmlns:a16="http://schemas.microsoft.com/office/drawing/2014/main" id="{49774718-0B85-E140-8CCA-A11994107A2F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276" name="正方形/長方形 275">
              <a:extLst>
                <a:ext uri="{FF2B5EF4-FFF2-40B4-BE49-F238E27FC236}">
                  <a16:creationId xmlns:a16="http://schemas.microsoft.com/office/drawing/2014/main" id="{E776EBC6-6428-2A49-9B34-7ADABF024D7F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280" name="グループ化 279">
            <a:extLst>
              <a:ext uri="{FF2B5EF4-FFF2-40B4-BE49-F238E27FC236}">
                <a16:creationId xmlns:a16="http://schemas.microsoft.com/office/drawing/2014/main" id="{A10AECB8-3BB0-EF48-AE30-1CDE5A89DCC5}"/>
              </a:ext>
            </a:extLst>
          </p:cNvPr>
          <p:cNvGrpSpPr/>
          <p:nvPr/>
        </p:nvGrpSpPr>
        <p:grpSpPr>
          <a:xfrm>
            <a:off x="5906390" y="3697212"/>
            <a:ext cx="954088" cy="601316"/>
            <a:chOff x="3979673" y="428719"/>
            <a:chExt cx="3711235" cy="2339015"/>
          </a:xfrm>
        </p:grpSpPr>
        <p:pic>
          <p:nvPicPr>
            <p:cNvPr id="282" name="図 281">
              <a:extLst>
                <a:ext uri="{FF2B5EF4-FFF2-40B4-BE49-F238E27FC236}">
                  <a16:creationId xmlns:a16="http://schemas.microsoft.com/office/drawing/2014/main" id="{8F80E209-697E-0D4A-881C-0A5BC4783D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rcRect/>
            <a:stretch/>
          </p:blipFill>
          <p:spPr>
            <a:xfrm>
              <a:off x="3979673" y="428719"/>
              <a:ext cx="3711235" cy="2339015"/>
            </a:xfrm>
            <a:prstGeom prst="rect">
              <a:avLst/>
            </a:prstGeom>
            <a:effectLst>
              <a:glow rad="38100">
                <a:srgbClr val="FFFF00">
                  <a:alpha val="70167"/>
                </a:srgbClr>
              </a:glow>
            </a:effectLst>
          </p:spPr>
        </p:pic>
        <p:sp>
          <p:nvSpPr>
            <p:cNvPr id="284" name="正方形/長方形 283">
              <a:extLst>
                <a:ext uri="{FF2B5EF4-FFF2-40B4-BE49-F238E27FC236}">
                  <a16:creationId xmlns:a16="http://schemas.microsoft.com/office/drawing/2014/main" id="{C400DC71-F057-B94E-A32A-BB27A4C062B5}"/>
                </a:ext>
              </a:extLst>
            </p:cNvPr>
            <p:cNvSpPr/>
            <p:nvPr/>
          </p:nvSpPr>
          <p:spPr>
            <a:xfrm>
              <a:off x="4609677" y="661512"/>
              <a:ext cx="2561144" cy="14271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2" name="図 291">
              <a:extLst>
                <a:ext uri="{FF2B5EF4-FFF2-40B4-BE49-F238E27FC236}">
                  <a16:creationId xmlns:a16="http://schemas.microsoft.com/office/drawing/2014/main" id="{97FD53B0-CD56-6F47-B573-3E17023249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20889" t="12535" r="20239" b="29032"/>
            <a:stretch/>
          </p:blipFill>
          <p:spPr>
            <a:xfrm>
              <a:off x="4958013" y="659149"/>
              <a:ext cx="1802464" cy="1419907"/>
            </a:xfrm>
            <a:prstGeom prst="rect">
              <a:avLst/>
            </a:prstGeom>
          </p:spPr>
        </p:pic>
        <p:sp>
          <p:nvSpPr>
            <p:cNvPr id="293" name="正方形/長方形 292">
              <a:extLst>
                <a:ext uri="{FF2B5EF4-FFF2-40B4-BE49-F238E27FC236}">
                  <a16:creationId xmlns:a16="http://schemas.microsoft.com/office/drawing/2014/main" id="{3CBE541B-8A12-A34A-B047-164A44CEC4AB}"/>
                </a:ext>
              </a:extLst>
            </p:cNvPr>
            <p:cNvSpPr/>
            <p:nvPr/>
          </p:nvSpPr>
          <p:spPr>
            <a:xfrm>
              <a:off x="4616067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4" name="正方形/長方形 293">
              <a:extLst>
                <a:ext uri="{FF2B5EF4-FFF2-40B4-BE49-F238E27FC236}">
                  <a16:creationId xmlns:a16="http://schemas.microsoft.com/office/drawing/2014/main" id="{146D84B0-80D7-2146-924A-6F9725004963}"/>
                </a:ext>
              </a:extLst>
            </p:cNvPr>
            <p:cNvSpPr/>
            <p:nvPr/>
          </p:nvSpPr>
          <p:spPr>
            <a:xfrm>
              <a:off x="6762501" y="667242"/>
              <a:ext cx="333691" cy="141181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295" name="図 294">
              <a:extLst>
                <a:ext uri="{FF2B5EF4-FFF2-40B4-BE49-F238E27FC236}">
                  <a16:creationId xmlns:a16="http://schemas.microsoft.com/office/drawing/2014/main" id="{B1637A0E-FB48-664C-A673-DA847C8B50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/>
            <a:srcRect l="58267" t="60669" r="20239" b="29032"/>
            <a:stretch/>
          </p:blipFill>
          <p:spPr>
            <a:xfrm>
              <a:off x="6083166" y="1713297"/>
              <a:ext cx="685566" cy="365759"/>
            </a:xfrm>
            <a:prstGeom prst="rect">
              <a:avLst/>
            </a:prstGeom>
          </p:spPr>
        </p:pic>
        <p:sp>
          <p:nvSpPr>
            <p:cNvPr id="296" name="正方形/長方形 295">
              <a:extLst>
                <a:ext uri="{FF2B5EF4-FFF2-40B4-BE49-F238E27FC236}">
                  <a16:creationId xmlns:a16="http://schemas.microsoft.com/office/drawing/2014/main" id="{34C95F98-34F7-E14E-859C-19F6D717E35F}"/>
                </a:ext>
              </a:extLst>
            </p:cNvPr>
            <p:cNvSpPr/>
            <p:nvPr/>
          </p:nvSpPr>
          <p:spPr>
            <a:xfrm>
              <a:off x="6087784" y="1229032"/>
              <a:ext cx="1010651" cy="538895"/>
            </a:xfrm>
            <a:prstGeom prst="rect">
              <a:avLst/>
            </a:prstGeom>
            <a:solidFill>
              <a:srgbClr val="FF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01" name="正方形/長方形 300">
              <a:extLst>
                <a:ext uri="{FF2B5EF4-FFF2-40B4-BE49-F238E27FC236}">
                  <a16:creationId xmlns:a16="http://schemas.microsoft.com/office/drawing/2014/main" id="{9629513B-EBAB-5E48-8076-FA50F7C01931}"/>
                </a:ext>
              </a:extLst>
            </p:cNvPr>
            <p:cNvSpPr/>
            <p:nvPr/>
          </p:nvSpPr>
          <p:spPr>
            <a:xfrm>
              <a:off x="5298094" y="1767928"/>
              <a:ext cx="791811" cy="12810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302" name="グループ化 301">
            <a:extLst>
              <a:ext uri="{FF2B5EF4-FFF2-40B4-BE49-F238E27FC236}">
                <a16:creationId xmlns:a16="http://schemas.microsoft.com/office/drawing/2014/main" id="{65F16B10-FE89-7746-B030-A906C58B2EE7}"/>
              </a:ext>
            </a:extLst>
          </p:cNvPr>
          <p:cNvGrpSpPr/>
          <p:nvPr/>
        </p:nvGrpSpPr>
        <p:grpSpPr>
          <a:xfrm>
            <a:off x="6852134" y="3682543"/>
            <a:ext cx="314135" cy="619664"/>
            <a:chOff x="8439488" y="428719"/>
            <a:chExt cx="1155529" cy="2279403"/>
          </a:xfrm>
        </p:grpSpPr>
        <p:pic>
          <p:nvPicPr>
            <p:cNvPr id="303" name="図 302">
              <a:extLst>
                <a:ext uri="{FF2B5EF4-FFF2-40B4-BE49-F238E27FC236}">
                  <a16:creationId xmlns:a16="http://schemas.microsoft.com/office/drawing/2014/main" id="{DC331E18-E863-0949-B195-A4F6AD96A7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/>
            <a:srcRect/>
            <a:stretch/>
          </p:blipFill>
          <p:spPr>
            <a:xfrm>
              <a:off x="8439488" y="428719"/>
              <a:ext cx="1155529" cy="2279403"/>
            </a:xfrm>
            <a:prstGeom prst="rect">
              <a:avLst/>
            </a:prstGeom>
          </p:spPr>
        </p:pic>
        <p:sp>
          <p:nvSpPr>
            <p:cNvPr id="304" name="正方形/長方形 303">
              <a:extLst>
                <a:ext uri="{FF2B5EF4-FFF2-40B4-BE49-F238E27FC236}">
                  <a16:creationId xmlns:a16="http://schemas.microsoft.com/office/drawing/2014/main" id="{FDBAC64A-8FE7-C548-A1E3-E7A7AFC97F43}"/>
                </a:ext>
              </a:extLst>
            </p:cNvPr>
            <p:cNvSpPr/>
            <p:nvPr/>
          </p:nvSpPr>
          <p:spPr>
            <a:xfrm>
              <a:off x="8545863" y="1044144"/>
              <a:ext cx="944646" cy="50552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07" name="台形 306">
            <a:extLst>
              <a:ext uri="{FF2B5EF4-FFF2-40B4-BE49-F238E27FC236}">
                <a16:creationId xmlns:a16="http://schemas.microsoft.com/office/drawing/2014/main" id="{5700D272-6068-A145-A3B2-96A66E13C820}"/>
              </a:ext>
            </a:extLst>
          </p:cNvPr>
          <p:cNvSpPr/>
          <p:nvPr/>
        </p:nvSpPr>
        <p:spPr>
          <a:xfrm rot="10800000">
            <a:off x="5932513" y="3148486"/>
            <a:ext cx="1266747" cy="470719"/>
          </a:xfrm>
          <a:prstGeom prst="trapezoid">
            <a:avLst/>
          </a:prstGeom>
          <a:gradFill>
            <a:gsLst>
              <a:gs pos="0">
                <a:srgbClr val="C3AE6B"/>
              </a:gs>
              <a:gs pos="41000">
                <a:srgbClr val="FEE38C">
                  <a:lumMod val="90000"/>
                </a:srgbClr>
              </a:gs>
              <a:gs pos="84000">
                <a:srgbClr val="C3AE6B"/>
              </a:gs>
            </a:gsLst>
            <a:lin ang="18900000" scaled="0"/>
          </a:gradFill>
          <a:ln w="28575" cap="rnd">
            <a:gradFill flip="none" rotWithShape="1">
              <a:gsLst>
                <a:gs pos="0">
                  <a:srgbClr val="C3AE6B"/>
                </a:gs>
                <a:gs pos="28000">
                  <a:srgbClr val="FEE38C">
                    <a:lumMod val="90000"/>
                  </a:srgbClr>
                </a:gs>
                <a:gs pos="100000">
                  <a:srgbClr val="C3AE6B"/>
                </a:gs>
              </a:gsLst>
              <a:lin ang="18900000" scaled="1"/>
              <a:tileRect/>
            </a:gra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9" name="テキスト ボックス 308">
            <a:extLst>
              <a:ext uri="{FF2B5EF4-FFF2-40B4-BE49-F238E27FC236}">
                <a16:creationId xmlns:a16="http://schemas.microsoft.com/office/drawing/2014/main" id="{0C1D902A-0304-584A-A96A-A4A2551A9C49}"/>
              </a:ext>
            </a:extLst>
          </p:cNvPr>
          <p:cNvSpPr txBox="1"/>
          <p:nvPr/>
        </p:nvSpPr>
        <p:spPr>
          <a:xfrm>
            <a:off x="6042795" y="3177735"/>
            <a:ext cx="1040670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kumimoji="1" lang="en-US" altLang="ja-JP" b="1" dirty="0">
                <a:latin typeface="Meiryo" panose="020B0604030504040204" pitchFamily="34" charset="-128"/>
                <a:ea typeface="Meiryo" panose="020B0604030504040204" pitchFamily="34" charset="-128"/>
              </a:rPr>
              <a:t>PC+</a:t>
            </a:r>
            <a:r>
              <a:rPr kumimoji="1" lang="ja-JP" altLang="en-US" b="1" dirty="0">
                <a:latin typeface="Meiryo" panose="020B0604030504040204" pitchFamily="34" charset="-128"/>
                <a:ea typeface="Meiryo" panose="020B0604030504040204" pitchFamily="34" charset="-128"/>
              </a:rPr>
              <a:t>ｽﾏﾎ</a:t>
            </a:r>
          </a:p>
        </p:txBody>
      </p:sp>
      <p:sp>
        <p:nvSpPr>
          <p:cNvPr id="312" name="円/楕円 311">
            <a:extLst>
              <a:ext uri="{FF2B5EF4-FFF2-40B4-BE49-F238E27FC236}">
                <a16:creationId xmlns:a16="http://schemas.microsoft.com/office/drawing/2014/main" id="{6106E201-38A7-F749-96EE-B55DA8F85A4A}"/>
              </a:ext>
            </a:extLst>
          </p:cNvPr>
          <p:cNvSpPr>
            <a:spLocks noChangeAspect="1"/>
          </p:cNvSpPr>
          <p:nvPr/>
        </p:nvSpPr>
        <p:spPr>
          <a:xfrm>
            <a:off x="5564411" y="3314203"/>
            <a:ext cx="399290" cy="39929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dist="254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009C95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or</a:t>
            </a:r>
            <a:endParaRPr kumimoji="1" lang="ja-JP" altLang="en-US" sz="1600" b="1" i="0" u="none" strike="noStrike" kern="1200" cap="none" spc="0" normalizeH="0" baseline="0" noProof="0" dirty="0">
              <a:ln>
                <a:noFill/>
              </a:ln>
              <a:solidFill>
                <a:srgbClr val="009C95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94" name="三角形 393">
            <a:extLst>
              <a:ext uri="{FF2B5EF4-FFF2-40B4-BE49-F238E27FC236}">
                <a16:creationId xmlns:a16="http://schemas.microsoft.com/office/drawing/2014/main" id="{CAADAF5F-5534-DB4D-881A-8086CA928C45}"/>
              </a:ext>
            </a:extLst>
          </p:cNvPr>
          <p:cNvSpPr/>
          <p:nvPr/>
        </p:nvSpPr>
        <p:spPr>
          <a:xfrm rot="10800000">
            <a:off x="6509974" y="3085055"/>
            <a:ext cx="125361" cy="80956"/>
          </a:xfrm>
          <a:prstGeom prst="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95" name="テキスト ボックス 394">
            <a:extLst>
              <a:ext uri="{FF2B5EF4-FFF2-40B4-BE49-F238E27FC236}">
                <a16:creationId xmlns:a16="http://schemas.microsoft.com/office/drawing/2014/main" id="{5850D759-34F9-294F-8939-751171E83383}"/>
              </a:ext>
            </a:extLst>
          </p:cNvPr>
          <p:cNvSpPr txBox="1"/>
          <p:nvPr/>
        </p:nvSpPr>
        <p:spPr>
          <a:xfrm>
            <a:off x="5987498" y="3497794"/>
            <a:ext cx="1155756" cy="769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kumimoji="1" lang="ja-JP" altLang="en-US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ヤフーリッチフォーマット</a:t>
            </a:r>
            <a:r>
              <a:rPr kumimoji="1" lang="en-US" altLang="ja-JP" sz="5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MD</a:t>
            </a:r>
          </a:p>
        </p:txBody>
      </p:sp>
      <p:sp>
        <p:nvSpPr>
          <p:cNvPr id="396" name="角丸四角形 380">
            <a:extLst>
              <a:ext uri="{FF2B5EF4-FFF2-40B4-BE49-F238E27FC236}">
                <a16:creationId xmlns:a16="http://schemas.microsoft.com/office/drawing/2014/main" id="{A442A15F-A9A4-414C-9BC6-3BB9B115093B}"/>
              </a:ext>
            </a:extLst>
          </p:cNvPr>
          <p:cNvSpPr/>
          <p:nvPr/>
        </p:nvSpPr>
        <p:spPr>
          <a:xfrm>
            <a:off x="1725285" y="5433021"/>
            <a:ext cx="5134360" cy="30221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97" name="Text Box 11">
            <a:extLst>
              <a:ext uri="{FF2B5EF4-FFF2-40B4-BE49-F238E27FC236}">
                <a16:creationId xmlns:a16="http://schemas.microsoft.com/office/drawing/2014/main" id="{562D1B64-FA28-6B47-B1DC-2C1A8ED3C9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1422" y="5434519"/>
            <a:ext cx="4571687" cy="212366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 wrap="square" lIns="0" tIns="0" rIns="0" bIns="0">
            <a:spAutoFit/>
          </a:bodyPr>
          <a:lstStyle/>
          <a:p>
            <a:pPr algn="ctr" defTabSz="913972">
              <a:lnSpc>
                <a:spcPct val="120000"/>
              </a:lnSpc>
            </a:pP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平日掲載開始の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5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日</a:t>
            </a:r>
            <a:r>
              <a:rPr lang="en-US" altLang="ja-JP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〜</a:t>
            </a:r>
            <a:r>
              <a:rPr lang="en-US" altLang="ja-JP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1</a:t>
            </a:r>
            <a:r>
              <a:rPr lang="ja-JP" altLang="en-US" sz="1200" b="1" spc="600" dirty="0">
                <a:ln w="0">
                  <a:noFill/>
                </a:ln>
                <a:solidFill>
                  <a:srgbClr val="FF0000"/>
                </a:solidFill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ヶ月間</a:t>
            </a:r>
            <a:r>
              <a:rPr lang="ja-JP" altLang="en-US" sz="1200" b="1" spc="600" dirty="0">
                <a:effectLst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で自由設定　</a:t>
            </a:r>
            <a:endParaRPr lang="en-US" altLang="ja-JP" sz="1200" spc="600" dirty="0">
              <a:effectLst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8" name="Text Box 11">
            <a:extLst>
              <a:ext uri="{FF2B5EF4-FFF2-40B4-BE49-F238E27FC236}">
                <a16:creationId xmlns:a16="http://schemas.microsoft.com/office/drawing/2014/main" id="{40DF5FC4-9B8E-3646-8B06-28E0D87B21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3784" y="5624590"/>
            <a:ext cx="2098214" cy="106183"/>
          </a:xfrm>
          <a:prstGeom prst="rect">
            <a:avLst/>
          </a:prstGeom>
          <a:noFill/>
          <a:ln w="28575">
            <a:noFill/>
            <a:miter lim="800000"/>
            <a:headEnd/>
            <a:tailEnd type="none" w="med" len="sm"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ctr" defTabSz="913972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※</a:t>
            </a:r>
            <a:r>
              <a:rPr kumimoji="0" lang="ja-JP" altLang="en-US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itchFamily="50" charset="-128"/>
                <a:ea typeface="メイリオ" pitchFamily="50" charset="-128"/>
                <a:cs typeface="メイリオ" pitchFamily="50" charset="-128"/>
              </a:rPr>
              <a:t>掲載回数は設定期間で按分されるイメージです。</a:t>
            </a:r>
            <a:endParaRPr kumimoji="0" lang="en-US" altLang="ja-JP" sz="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メイリオ" pitchFamily="50" charset="-128"/>
              <a:ea typeface="メイリオ" pitchFamily="50" charset="-128"/>
              <a:cs typeface="メイリオ" pitchFamily="50" charset="-128"/>
            </a:endParaRPr>
          </a:p>
        </p:txBody>
      </p:sp>
      <p:sp>
        <p:nvSpPr>
          <p:cNvPr id="399" name="角丸四角形 204">
            <a:extLst>
              <a:ext uri="{FF2B5EF4-FFF2-40B4-BE49-F238E27FC236}">
                <a16:creationId xmlns:a16="http://schemas.microsoft.com/office/drawing/2014/main" id="{CE9E7FD9-E69E-1B49-AE21-3266336C39DE}"/>
              </a:ext>
            </a:extLst>
          </p:cNvPr>
          <p:cNvSpPr/>
          <p:nvPr/>
        </p:nvSpPr>
        <p:spPr>
          <a:xfrm>
            <a:off x="7509933" y="3159143"/>
            <a:ext cx="2143945" cy="2633121"/>
          </a:xfrm>
          <a:prstGeom prst="roundRect">
            <a:avLst>
              <a:gd name="adj" fmla="val 4415"/>
            </a:avLst>
          </a:prstGeom>
          <a:solidFill>
            <a:srgbClr val="D9ECED"/>
          </a:solidFill>
          <a:ln w="38100">
            <a:solidFill>
              <a:schemeClr val="bg1"/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400"/>
          </a:p>
        </p:txBody>
      </p:sp>
      <p:sp>
        <p:nvSpPr>
          <p:cNvPr id="400" name="台形 399">
            <a:extLst>
              <a:ext uri="{FF2B5EF4-FFF2-40B4-BE49-F238E27FC236}">
                <a16:creationId xmlns:a16="http://schemas.microsoft.com/office/drawing/2014/main" id="{1B321B22-3709-A844-9AFE-200F46A2FF94}"/>
              </a:ext>
            </a:extLst>
          </p:cNvPr>
          <p:cNvSpPr/>
          <p:nvPr/>
        </p:nvSpPr>
        <p:spPr>
          <a:xfrm rot="10800000">
            <a:off x="7582631" y="3165777"/>
            <a:ext cx="2021251" cy="324000"/>
          </a:xfrm>
          <a:prstGeom prst="trapezoid">
            <a:avLst/>
          </a:prstGeom>
          <a:solidFill>
            <a:srgbClr val="008681"/>
          </a:solidFill>
          <a:ln w="57150" cap="rnd">
            <a:solidFill>
              <a:srgbClr val="00868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01" name="テキスト ボックス 400">
            <a:extLst>
              <a:ext uri="{FF2B5EF4-FFF2-40B4-BE49-F238E27FC236}">
                <a16:creationId xmlns:a16="http://schemas.microsoft.com/office/drawing/2014/main" id="{F0B52489-69BB-E641-B01B-67D07351B839}"/>
              </a:ext>
            </a:extLst>
          </p:cNvPr>
          <p:cNvSpPr txBox="1"/>
          <p:nvPr/>
        </p:nvSpPr>
        <p:spPr>
          <a:xfrm>
            <a:off x="7612275" y="3179497"/>
            <a:ext cx="198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lang="en-US" altLang="ja-JP" b="1" dirty="0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CM</a:t>
            </a:r>
          </a:p>
        </p:txBody>
      </p:sp>
      <p:sp>
        <p:nvSpPr>
          <p:cNvPr id="402" name="テキスト ボックス 401">
            <a:extLst>
              <a:ext uri="{FF2B5EF4-FFF2-40B4-BE49-F238E27FC236}">
                <a16:creationId xmlns:a16="http://schemas.microsoft.com/office/drawing/2014/main" id="{CF9265F9-F33F-7547-8094-FE0A821BEEEB}"/>
              </a:ext>
            </a:extLst>
          </p:cNvPr>
          <p:cNvSpPr txBox="1"/>
          <p:nvPr/>
        </p:nvSpPr>
        <p:spPr>
          <a:xfrm>
            <a:off x="7598626" y="4323994"/>
            <a:ext cx="19892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秒</a:t>
            </a:r>
            <a:r>
              <a:rPr lang="en-US" altLang="ja-JP" sz="1400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 </a:t>
            </a:r>
            <a:r>
              <a:rPr lang="en-US" altLang="ja-JP" sz="14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× </a:t>
            </a:r>
            <a:r>
              <a:rPr lang="ja-JP" altLang="en-US" sz="1400" b="1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計</a:t>
            </a:r>
            <a:r>
              <a:rPr lang="en-US" altLang="ja-JP" sz="2800" b="1" dirty="0">
                <a:ln w="12700">
                  <a:noFill/>
                  <a:prstDash val="solid"/>
                </a:ln>
                <a:latin typeface="Meiryo" charset="-128"/>
                <a:ea typeface="Meiryo" charset="-128"/>
                <a:cs typeface="Meiryo" charset="-128"/>
              </a:rPr>
              <a:t>25</a:t>
            </a:r>
            <a:r>
              <a:rPr lang="ja-JP" altLang="en-US" sz="1400" b="1">
                <a:latin typeface="Meiryo" charset="-128"/>
                <a:ea typeface="Meiryo" charset="-128"/>
                <a:cs typeface="Meiryo" charset="-128"/>
              </a:rPr>
              <a:t>本</a:t>
            </a:r>
            <a:endParaRPr lang="ja-JP" altLang="en-US" sz="2800" b="1" dirty="0"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03" name="角丸四角形 402">
            <a:extLst>
              <a:ext uri="{FF2B5EF4-FFF2-40B4-BE49-F238E27FC236}">
                <a16:creationId xmlns:a16="http://schemas.microsoft.com/office/drawing/2014/main" id="{B68D7FE1-5903-F744-B35C-8DF6309DFA98}"/>
              </a:ext>
            </a:extLst>
          </p:cNvPr>
          <p:cNvSpPr/>
          <p:nvPr/>
        </p:nvSpPr>
        <p:spPr>
          <a:xfrm>
            <a:off x="7604491" y="4875572"/>
            <a:ext cx="1940318" cy="467953"/>
          </a:xfrm>
          <a:prstGeom prst="round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/>
          </a:p>
        </p:txBody>
      </p:sp>
      <p:sp>
        <p:nvSpPr>
          <p:cNvPr id="404" name="角丸四角形 403">
            <a:extLst>
              <a:ext uri="{FF2B5EF4-FFF2-40B4-BE49-F238E27FC236}">
                <a16:creationId xmlns:a16="http://schemas.microsoft.com/office/drawing/2014/main" id="{44F87DDE-EB41-A244-A439-328CFB98190C}"/>
              </a:ext>
            </a:extLst>
          </p:cNvPr>
          <p:cNvSpPr/>
          <p:nvPr/>
        </p:nvSpPr>
        <p:spPr>
          <a:xfrm>
            <a:off x="7981954" y="4788659"/>
            <a:ext cx="1209219" cy="153335"/>
          </a:xfrm>
          <a:prstGeom prst="roundRect">
            <a:avLst>
              <a:gd name="adj" fmla="val 50000"/>
            </a:avLst>
          </a:prstGeom>
          <a:solidFill>
            <a:schemeClr val="tx1">
              <a:lumMod val="50000"/>
              <a:lumOff val="50000"/>
            </a:schemeClr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1" rIns="9906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ja-JP" altLang="en-US" sz="1951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5" name="テキスト ボックス 404">
            <a:extLst>
              <a:ext uri="{FF2B5EF4-FFF2-40B4-BE49-F238E27FC236}">
                <a16:creationId xmlns:a16="http://schemas.microsoft.com/office/drawing/2014/main" id="{B0E6291A-1702-BD4C-A630-E7670E8AFD8E}"/>
              </a:ext>
            </a:extLst>
          </p:cNvPr>
          <p:cNvSpPr txBox="1"/>
          <p:nvPr/>
        </p:nvSpPr>
        <p:spPr>
          <a:xfrm>
            <a:off x="8206952" y="4783931"/>
            <a:ext cx="8130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700" b="1">
                <a:solidFill>
                  <a:schemeClr val="bg1"/>
                </a:solidFill>
                <a:latin typeface="Meiryo" charset="-128"/>
                <a:ea typeface="Meiryo" charset="-128"/>
                <a:cs typeface="Meiryo" charset="-128"/>
              </a:rPr>
              <a:t>放送エリア全域</a:t>
            </a:r>
            <a:endParaRPr lang="ja-JP" altLang="en-US" sz="700" b="1" dirty="0">
              <a:solidFill>
                <a:schemeClr val="bg1"/>
              </a:solidFill>
              <a:latin typeface="Meiryo" charset="-128"/>
              <a:ea typeface="Meiryo" charset="-128"/>
              <a:cs typeface="Meiryo" charset="-128"/>
            </a:endParaRPr>
          </a:p>
        </p:txBody>
      </p:sp>
      <p:grpSp>
        <p:nvGrpSpPr>
          <p:cNvPr id="406" name="グループ化 405">
            <a:extLst>
              <a:ext uri="{FF2B5EF4-FFF2-40B4-BE49-F238E27FC236}">
                <a16:creationId xmlns:a16="http://schemas.microsoft.com/office/drawing/2014/main" id="{975621FD-0E57-D04D-9623-B84BBEE576DA}"/>
              </a:ext>
            </a:extLst>
          </p:cNvPr>
          <p:cNvGrpSpPr/>
          <p:nvPr/>
        </p:nvGrpSpPr>
        <p:grpSpPr>
          <a:xfrm>
            <a:off x="8121620" y="3683407"/>
            <a:ext cx="894133" cy="626304"/>
            <a:chOff x="10000151" y="3041307"/>
            <a:chExt cx="935755" cy="655459"/>
          </a:xfrm>
        </p:grpSpPr>
        <p:sp>
          <p:nvSpPr>
            <p:cNvPr id="407" name="正方形/長方形 406">
              <a:extLst>
                <a:ext uri="{FF2B5EF4-FFF2-40B4-BE49-F238E27FC236}">
                  <a16:creationId xmlns:a16="http://schemas.microsoft.com/office/drawing/2014/main" id="{9FAAAD0C-7EB6-7947-9766-DB47C8B90C40}"/>
                </a:ext>
              </a:extLst>
            </p:cNvPr>
            <p:cNvSpPr/>
            <p:nvPr/>
          </p:nvSpPr>
          <p:spPr>
            <a:xfrm>
              <a:off x="10000151" y="3041307"/>
              <a:ext cx="935755" cy="54015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08" name="Picture 12" descr="http://frame-illust.com/fi/wp-content/uploads/2016/04/6898b.png">
              <a:extLst>
                <a:ext uri="{FF2B5EF4-FFF2-40B4-BE49-F238E27FC236}">
                  <a16:creationId xmlns:a16="http://schemas.microsoft.com/office/drawing/2014/main" id="{7806FE90-49EC-A741-B54C-850CA5C1BB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00151" y="3041717"/>
              <a:ext cx="935755" cy="655049"/>
            </a:xfrm>
            <a:prstGeom prst="rect">
              <a:avLst/>
            </a:prstGeom>
            <a:noFill/>
          </p:spPr>
        </p:pic>
      </p:grpSp>
      <p:sp>
        <p:nvSpPr>
          <p:cNvPr id="410" name="十字形 409">
            <a:extLst>
              <a:ext uri="{FF2B5EF4-FFF2-40B4-BE49-F238E27FC236}">
                <a16:creationId xmlns:a16="http://schemas.microsoft.com/office/drawing/2014/main" id="{857E2192-0318-5042-8BCA-F118F2615B0A}"/>
              </a:ext>
            </a:extLst>
          </p:cNvPr>
          <p:cNvSpPr/>
          <p:nvPr/>
        </p:nvSpPr>
        <p:spPr>
          <a:xfrm>
            <a:off x="7207158" y="4144993"/>
            <a:ext cx="391596" cy="391596"/>
          </a:xfrm>
          <a:prstGeom prst="plus">
            <a:avLst>
              <a:gd name="adj" fmla="val 38383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>
            <a:glow rad="63500">
              <a:schemeClr val="bg1">
                <a:alpha val="8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11" name="テキスト ボックス 410">
            <a:extLst>
              <a:ext uri="{FF2B5EF4-FFF2-40B4-BE49-F238E27FC236}">
                <a16:creationId xmlns:a16="http://schemas.microsoft.com/office/drawing/2014/main" id="{E882D323-2453-C647-B377-BBC96D8FCE3C}"/>
              </a:ext>
            </a:extLst>
          </p:cNvPr>
          <p:cNvSpPr txBox="1"/>
          <p:nvPr/>
        </p:nvSpPr>
        <p:spPr>
          <a:xfrm>
            <a:off x="7612275" y="5351331"/>
            <a:ext cx="2278587" cy="365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※1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週間以上で放送　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放送尺は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秒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フリースポットのため、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放送時間の事前開示はありません。</a:t>
            </a:r>
            <a:endParaRPr lang="en-US" altLang="ja-JP" sz="500" dirty="0">
              <a:latin typeface="Meiryo" charset="-128"/>
              <a:ea typeface="Meiryo" charset="-128"/>
              <a:cs typeface="Meiryo" charset="-128"/>
            </a:endParaRPr>
          </a:p>
          <a:p>
            <a:pPr>
              <a:lnSpc>
                <a:spcPct val="120000"/>
              </a:lnSpc>
            </a:pP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　タイムランクの保証は</a:t>
            </a:r>
            <a:r>
              <a:rPr lang="ja-JP" altLang="en-US" sz="500">
                <a:latin typeface="Meiryo" charset="-128"/>
                <a:ea typeface="Meiryo" charset="-128"/>
                <a:cs typeface="Meiryo" charset="-128"/>
              </a:rPr>
              <a:t>いたします。</a:t>
            </a:r>
            <a:r>
              <a:rPr lang="en-US" altLang="ja-JP" sz="500" dirty="0">
                <a:latin typeface="Meiryo" charset="-128"/>
                <a:ea typeface="Meiryo" charset="-128"/>
                <a:cs typeface="Meiryo" charset="-128"/>
              </a:rPr>
              <a:t>※</a:t>
            </a:r>
            <a:r>
              <a:rPr lang="ja-JP" altLang="en-US" sz="500" dirty="0">
                <a:latin typeface="Meiryo" charset="-128"/>
                <a:ea typeface="Meiryo" charset="-128"/>
                <a:cs typeface="Meiryo" charset="-128"/>
              </a:rPr>
              <a:t>年末年始は対象外です。</a:t>
            </a:r>
          </a:p>
        </p:txBody>
      </p:sp>
      <p:sp>
        <p:nvSpPr>
          <p:cNvPr id="413" name="テキスト ボックス 412">
            <a:extLst>
              <a:ext uri="{FF2B5EF4-FFF2-40B4-BE49-F238E27FC236}">
                <a16:creationId xmlns:a16="http://schemas.microsoft.com/office/drawing/2014/main" id="{55D893B4-B2E6-5D43-95DE-86D4A021B967}"/>
              </a:ext>
            </a:extLst>
          </p:cNvPr>
          <p:cNvSpPr txBox="1"/>
          <p:nvPr/>
        </p:nvSpPr>
        <p:spPr>
          <a:xfrm>
            <a:off x="936076" y="2843153"/>
            <a:ext cx="82650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ヤフー</a:t>
            </a:r>
            <a:r>
              <a:rPr kumimoji="0" lang="en-US" altLang="ja-JP" sz="1400" b="1" i="0" u="none" strike="noStrike" kern="1200" cap="none" spc="5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TOP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ページ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（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予約型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）</a:t>
            </a:r>
            <a:r>
              <a:rPr lang="ja-JP" altLang="en-US" sz="1400" b="1" spc="50">
                <a:latin typeface="Meiryo" charset="-128"/>
                <a:ea typeface="Meiryo" charset="-128"/>
                <a:cs typeface="Meiryo" charset="-128"/>
              </a:rPr>
              <a:t>と</a:t>
            </a:r>
            <a:r>
              <a:rPr lang="ja-JP" altLang="en-US" sz="1400" b="1" spc="50">
                <a:solidFill>
                  <a:srgbClr val="FF0000"/>
                </a:solidFill>
                <a:latin typeface="Meiryo" charset="-128"/>
                <a:ea typeface="Meiryo" charset="-128"/>
                <a:cs typeface="Meiryo" charset="-128"/>
              </a:rPr>
              <a:t>テレビ</a:t>
            </a:r>
            <a:r>
              <a:rPr kumimoji="0" lang="ja-JP" altLang="en-US" sz="1400" b="1" i="0" u="none" strike="noStrike" kern="1200" cap="none" spc="50" normalizeH="0" baseline="0" noProof="0">
                <a:ln>
                  <a:noFill/>
                </a:ln>
                <a:effectLst/>
                <a:uLnTx/>
                <a:uFillTx/>
                <a:latin typeface="Meiryo" charset="-128"/>
                <a:ea typeface="Meiryo" charset="-128"/>
                <a:cs typeface="Meiryo" charset="-128"/>
              </a:rPr>
              <a:t>に広告出稿</a:t>
            </a:r>
            <a:endParaRPr kumimoji="0" lang="ja-JP" altLang="en-US" sz="1400" b="1" i="0" u="none" strike="noStrike" kern="1200" cap="none" spc="50" normalizeH="0" baseline="0" noProof="0" dirty="0">
              <a:ln>
                <a:noFill/>
              </a:ln>
              <a:effectLst/>
              <a:uLnTx/>
              <a:uFillTx/>
              <a:latin typeface="Meiryo" charset="-128"/>
              <a:ea typeface="Meiryo" charset="-128"/>
              <a:cs typeface="Meiryo" charset="-128"/>
            </a:endParaRPr>
          </a:p>
        </p:txBody>
      </p:sp>
      <p:sp>
        <p:nvSpPr>
          <p:cNvPr id="414" name="角丸四角形 204">
            <a:extLst>
              <a:ext uri="{FF2B5EF4-FFF2-40B4-BE49-F238E27FC236}">
                <a16:creationId xmlns:a16="http://schemas.microsoft.com/office/drawing/2014/main" id="{D1DD8A64-47FD-7A46-8716-6E3F347A5699}"/>
              </a:ext>
            </a:extLst>
          </p:cNvPr>
          <p:cNvSpPr>
            <a:spLocks/>
          </p:cNvSpPr>
          <p:nvPr/>
        </p:nvSpPr>
        <p:spPr>
          <a:xfrm>
            <a:off x="5897048" y="2859778"/>
            <a:ext cx="1340496" cy="237682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 w="9525">
            <a:noFill/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9531" rIns="0" bIns="4953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7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415" name="テキスト ボックス 414">
            <a:extLst>
              <a:ext uri="{FF2B5EF4-FFF2-40B4-BE49-F238E27FC236}">
                <a16:creationId xmlns:a16="http://schemas.microsoft.com/office/drawing/2014/main" id="{F25F6768-992B-5349-8083-FC11A3AC17FC}"/>
              </a:ext>
            </a:extLst>
          </p:cNvPr>
          <p:cNvSpPr txBox="1"/>
          <p:nvPr/>
        </p:nvSpPr>
        <p:spPr>
          <a:xfrm>
            <a:off x="5848448" y="2931430"/>
            <a:ext cx="1476915" cy="10772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kumimoji="1" lang="en-US" altLang="ja-JP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PC</a:t>
            </a:r>
            <a:r>
              <a:rPr kumimoji="1" lang="ja-JP" altLang="en-US" sz="700" b="1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広告面はトップインパクト！</a:t>
            </a:r>
            <a:endParaRPr kumimoji="1" lang="en-US" altLang="ja-JP" sz="300" b="1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16" name="テキスト ボックス 415">
            <a:extLst>
              <a:ext uri="{FF2B5EF4-FFF2-40B4-BE49-F238E27FC236}">
                <a16:creationId xmlns:a16="http://schemas.microsoft.com/office/drawing/2014/main" id="{A22582C4-98FF-DF42-99E5-A4983330DAAB}"/>
              </a:ext>
            </a:extLst>
          </p:cNvPr>
          <p:cNvSpPr txBox="1"/>
          <p:nvPr/>
        </p:nvSpPr>
        <p:spPr>
          <a:xfrm>
            <a:off x="7524349" y="4943429"/>
            <a:ext cx="204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ja-JP" altLang="en-US" sz="900" b="1" dirty="0">
                <a:latin typeface="Meiryo" charset="-128"/>
                <a:ea typeface="Meiryo" charset="-128"/>
                <a:cs typeface="Meiryo" charset="-128"/>
              </a:rPr>
              <a:t>タイムランク別本数</a:t>
            </a:r>
            <a:endParaRPr lang="en-US" altLang="ja-JP" sz="900" b="1" dirty="0">
              <a:latin typeface="Meiryo" charset="-128"/>
              <a:ea typeface="Meiryo" charset="-128"/>
              <a:cs typeface="Meiryo" charset="-128"/>
            </a:endParaRPr>
          </a:p>
          <a:p>
            <a:pPr algn="ctr">
              <a:lnSpc>
                <a:spcPct val="120000"/>
              </a:lnSpc>
            </a:pPr>
            <a:r>
              <a:rPr lang="ja-JP" altLang="en-US" sz="800" b="1" spc="-151">
                <a:latin typeface="Meiryo" charset="-128"/>
                <a:ea typeface="Meiryo" charset="-128"/>
                <a:cs typeface="Meiryo" charset="-128"/>
              </a:rPr>
              <a:t>Ａ：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15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　</a:t>
            </a:r>
            <a:r>
              <a:rPr lang="en-US" altLang="ja-JP" sz="800" b="1" dirty="0">
                <a:latin typeface="Meiryo" charset="-128"/>
                <a:ea typeface="Meiryo" charset="-128"/>
                <a:cs typeface="Meiryo" charset="-128"/>
              </a:rPr>
              <a:t>/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　特</a:t>
            </a:r>
            <a:r>
              <a:rPr lang="en-US" altLang="ja-JP" sz="800" b="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＋</a:t>
            </a:r>
            <a:r>
              <a:rPr lang="en-US" altLang="ja-JP" sz="800" b="1" dirty="0">
                <a:latin typeface="Meiryo" charset="-128"/>
                <a:ea typeface="Meiryo" charset="-128"/>
                <a:cs typeface="Meiryo" charset="-128"/>
              </a:rPr>
              <a:t>B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：</a:t>
            </a:r>
            <a:r>
              <a:rPr lang="en-US" altLang="ja-JP" sz="800" b="1" spc="-151" dirty="0">
                <a:latin typeface="Meiryo" charset="-128"/>
                <a:ea typeface="Meiryo" charset="-128"/>
                <a:cs typeface="Meiryo" charset="-128"/>
              </a:rPr>
              <a:t>10 </a:t>
            </a:r>
            <a:r>
              <a:rPr lang="ja-JP" altLang="en-US" sz="800" b="1">
                <a:latin typeface="Meiryo" charset="-128"/>
                <a:ea typeface="Meiryo" charset="-128"/>
                <a:cs typeface="Meiryo" charset="-128"/>
              </a:rPr>
              <a:t>本</a:t>
            </a:r>
          </a:p>
        </p:txBody>
      </p:sp>
      <p:pic>
        <p:nvPicPr>
          <p:cNvPr id="417" name="図 416">
            <a:extLst>
              <a:ext uri="{FF2B5EF4-FFF2-40B4-BE49-F238E27FC236}">
                <a16:creationId xmlns:a16="http://schemas.microsoft.com/office/drawing/2014/main" id="{D4CF7CFB-D66F-0E4B-80B9-692E6550A52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252063" y="3807687"/>
            <a:ext cx="633247" cy="202757"/>
          </a:xfrm>
          <a:prstGeom prst="rect">
            <a:avLst/>
          </a:prstGeom>
        </p:spPr>
      </p:pic>
      <p:cxnSp>
        <p:nvCxnSpPr>
          <p:cNvPr id="208" name="直線コネクタ 207">
            <a:extLst>
              <a:ext uri="{FF2B5EF4-FFF2-40B4-BE49-F238E27FC236}">
                <a16:creationId xmlns:a16="http://schemas.microsoft.com/office/drawing/2014/main" id="{B9CF01B2-33ED-1A4E-A75B-2A72810BF434}"/>
              </a:ext>
            </a:extLst>
          </p:cNvPr>
          <p:cNvCxnSpPr>
            <a:cxnSpLocks/>
          </p:cNvCxnSpPr>
          <p:nvPr/>
        </p:nvCxnSpPr>
        <p:spPr>
          <a:xfrm>
            <a:off x="852581" y="6279906"/>
            <a:ext cx="4658048" cy="0"/>
          </a:xfrm>
          <a:prstGeom prst="line">
            <a:avLst/>
          </a:prstGeom>
          <a:ln>
            <a:solidFill>
              <a:srgbClr val="009A9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9" name="角丸四角形 204">
            <a:extLst>
              <a:ext uri="{FF2B5EF4-FFF2-40B4-BE49-F238E27FC236}">
                <a16:creationId xmlns:a16="http://schemas.microsoft.com/office/drawing/2014/main" id="{586B9F59-202A-4E42-9A26-566010B3E069}"/>
              </a:ext>
            </a:extLst>
          </p:cNvPr>
          <p:cNvSpPr/>
          <p:nvPr/>
        </p:nvSpPr>
        <p:spPr>
          <a:xfrm>
            <a:off x="5402876" y="5876458"/>
            <a:ext cx="4187233" cy="826878"/>
          </a:xfrm>
          <a:prstGeom prst="roundRect">
            <a:avLst>
              <a:gd name="adj" fmla="val 14697"/>
            </a:avLst>
          </a:prstGeom>
          <a:solidFill>
            <a:srgbClr val="009A92"/>
          </a:solidFill>
          <a:ln w="25400">
            <a:noFill/>
            <a:prstDash val="solid"/>
          </a:ln>
          <a:effectLst>
            <a:outerShdw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0" name="台形 299">
            <a:extLst>
              <a:ext uri="{FF2B5EF4-FFF2-40B4-BE49-F238E27FC236}">
                <a16:creationId xmlns:a16="http://schemas.microsoft.com/office/drawing/2014/main" id="{BF73221F-613B-4B06-AD61-B182E4DA6CB6}"/>
              </a:ext>
            </a:extLst>
          </p:cNvPr>
          <p:cNvSpPr/>
          <p:nvPr/>
        </p:nvSpPr>
        <p:spPr>
          <a:xfrm rot="10800000">
            <a:off x="6407733" y="5838150"/>
            <a:ext cx="2136484" cy="323410"/>
          </a:xfrm>
          <a:prstGeom prst="trapezoid">
            <a:avLst/>
          </a:prstGeom>
          <a:solidFill>
            <a:schemeClr val="bg1"/>
          </a:solidFill>
          <a:ln w="57150" cap="rnd">
            <a:solidFill>
              <a:srgbClr val="009A92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05" name="正方形/長方形 304">
            <a:extLst>
              <a:ext uri="{FF2B5EF4-FFF2-40B4-BE49-F238E27FC236}">
                <a16:creationId xmlns:a16="http://schemas.microsoft.com/office/drawing/2014/main" id="{9F156D90-EDB0-4284-AB5B-7D0576777EC3}"/>
              </a:ext>
            </a:extLst>
          </p:cNvPr>
          <p:cNvSpPr/>
          <p:nvPr/>
        </p:nvSpPr>
        <p:spPr>
          <a:xfrm>
            <a:off x="6264787" y="5856962"/>
            <a:ext cx="2249406" cy="361572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600" b="1" i="0" u="none" strike="noStrike" kern="1200" cap="none" spc="0" normalizeH="0" baseline="0" noProof="0" dirty="0">
                <a:ln>
                  <a:noFill/>
                </a:ln>
                <a:solidFill>
                  <a:srgbClr val="E30201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  </a:t>
            </a:r>
            <a:r>
              <a:rPr kumimoji="0" lang="ja-JP" altLang="en-US" sz="1600" b="1" i="0" u="none" strike="noStrike" kern="1200" cap="none" spc="0" normalizeH="0" baseline="0" noProof="0">
                <a:ln>
                  <a:noFill/>
                </a:ln>
                <a:solidFill>
                  <a:srgbClr val="009A92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実施料金</a:t>
            </a:r>
            <a:endParaRPr kumimoji="0" lang="ja-JP" altLang="en-US" sz="1600" b="1" i="1" u="none" strike="noStrike" kern="1200" cap="none" spc="0" normalizeH="0" baseline="0" noProof="0" dirty="0">
              <a:ln>
                <a:noFill/>
              </a:ln>
              <a:solidFill>
                <a:srgbClr val="009A92"/>
              </a:solidFill>
              <a:effectLst/>
              <a:uLnTx/>
              <a:uFillTx/>
              <a:latin typeface="Arial" panose="020B0604020202020204" pitchFamily="34" charset="0"/>
              <a:ea typeface="游ゴシック" panose="020B0400000000000000" pitchFamily="50" charset="-128"/>
              <a:cs typeface="Arial" panose="020B0604020202020204" pitchFamily="34" charset="0"/>
            </a:endParaRPr>
          </a:p>
        </p:txBody>
      </p:sp>
      <p:sp>
        <p:nvSpPr>
          <p:cNvPr id="310" name="テキスト ボックス 309">
            <a:extLst>
              <a:ext uri="{FF2B5EF4-FFF2-40B4-BE49-F238E27FC236}">
                <a16:creationId xmlns:a16="http://schemas.microsoft.com/office/drawing/2014/main" id="{582D988F-DB56-4166-933E-618959AEF565}"/>
              </a:ext>
            </a:extLst>
          </p:cNvPr>
          <p:cNvSpPr txBox="1"/>
          <p:nvPr/>
        </p:nvSpPr>
        <p:spPr>
          <a:xfrm>
            <a:off x="5677358" y="6214479"/>
            <a:ext cx="29765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iryo" charset="-128"/>
                <a:ea typeface="Meiryo" charset="-128"/>
                <a:cs typeface="Meiryo" charset="-128"/>
              </a:rPr>
              <a:t>8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charset="-128"/>
                <a:ea typeface="Meiryo" charset="-128"/>
                <a:cs typeface="Meiryo" charset="-128"/>
              </a:rPr>
              <a:t>00,00</a:t>
            </a:r>
            <a:r>
              <a:rPr kumimoji="0" lang="en-US" altLang="ja-JP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0</a:t>
            </a:r>
            <a:r>
              <a:rPr kumimoji="0" lang="ja-JP" altLang="en-US" sz="2400" b="1" i="0" u="none" strike="noStrike" kern="1200" cap="none" spc="-30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円</a:t>
            </a:r>
            <a:endParaRPr kumimoji="1" lang="ja-JP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eiryo" panose="020B0604030504040204" pitchFamily="34" charset="-128"/>
              <a:ea typeface="Meiryo" panose="020B0604030504040204" pitchFamily="34" charset="-128"/>
              <a:cs typeface="+mn-cs"/>
            </a:endParaRPr>
          </a:p>
        </p:txBody>
      </p:sp>
      <p:sp>
        <p:nvSpPr>
          <p:cNvPr id="311" name="正方形/長方形 310">
            <a:extLst>
              <a:ext uri="{FF2B5EF4-FFF2-40B4-BE49-F238E27FC236}">
                <a16:creationId xmlns:a16="http://schemas.microsoft.com/office/drawing/2014/main" id="{5F7DECAF-5D0F-41CD-B91D-B0904B7BF348}"/>
              </a:ext>
            </a:extLst>
          </p:cNvPr>
          <p:cNvSpPr/>
          <p:nvPr/>
        </p:nvSpPr>
        <p:spPr>
          <a:xfrm>
            <a:off x="8280786" y="6386485"/>
            <a:ext cx="929306" cy="307777"/>
          </a:xfrm>
          <a:prstGeom prst="rect">
            <a:avLst/>
          </a:prstGeom>
        </p:spPr>
        <p:txBody>
          <a:bodyPr vert="horz"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eiryo" panose="020B0604030504040204" pitchFamily="34" charset="-128"/>
                <a:ea typeface="Meiryo" panose="020B0604030504040204" pitchFamily="34" charset="-128"/>
                <a:cs typeface="+mn-cs"/>
              </a:rPr>
              <a:t>（税別）</a:t>
            </a:r>
            <a:endParaRPr kumimoji="0" lang="ja-JP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019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</TotalTime>
  <Words>385</Words>
  <Application>Microsoft Macintosh PowerPoint</Application>
  <PresentationFormat>A4 210 x 297 mm</PresentationFormat>
  <Paragraphs>95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10" baseType="lpstr">
      <vt:lpstr>Meiryo UI</vt:lpstr>
      <vt:lpstr>メイリオ</vt:lpstr>
      <vt:lpstr>メイリオ</vt:lpstr>
      <vt:lpstr>游ゴシック</vt:lpstr>
      <vt:lpstr>Arial</vt:lpstr>
      <vt:lpstr>Arial Black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nishiguchi0913@outlook.jp</dc:creator>
  <cp:lastModifiedBy>メディアラボ西口</cp:lastModifiedBy>
  <cp:revision>64</cp:revision>
  <cp:lastPrinted>2024-06-05T03:18:51Z</cp:lastPrinted>
  <dcterms:created xsi:type="dcterms:W3CDTF">2022-02-28T00:11:28Z</dcterms:created>
  <dcterms:modified xsi:type="dcterms:W3CDTF">2025-04-01T07:17:28Z</dcterms:modified>
</cp:coreProperties>
</file>