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933" r:id="rId2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81"/>
    <a:srgbClr val="009D94"/>
    <a:srgbClr val="D6EDED"/>
    <a:srgbClr val="009C94"/>
    <a:srgbClr val="75B998"/>
    <a:srgbClr val="71B5BD"/>
    <a:srgbClr val="009A92"/>
    <a:srgbClr val="404040"/>
    <a:srgbClr val="E1F7E9"/>
    <a:srgbClr val="E3E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68" autoAdjust="0"/>
    <p:restoredTop sz="96018"/>
  </p:normalViewPr>
  <p:slideViewPr>
    <p:cSldViewPr snapToGrid="0" snapToObjects="1" showGuides="1">
      <p:cViewPr varScale="1">
        <p:scale>
          <a:sx n="131" d="100"/>
          <a:sy n="131" d="100"/>
        </p:scale>
        <p:origin x="1432" y="1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A2DCB-6B22-684B-8305-8D32C3326916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AE036-BB84-D941-BEAE-1699DB2895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488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6822C-3A83-6143-8558-7841D4196EF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323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094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878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09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6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62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568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18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939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74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426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878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42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jpe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hyperlink" Target="http://www.google.co.jp/url?sa=i&amp;rct=j&amp;q=&amp;esrc=s&amp;source=images&amp;cd=&amp;cad=rja&amp;uact=8&amp;ved=0ahUKEwiF95qlgpPQAhXFXrwKHVnVDQ0QjRwIBw&amp;url=http://sem-consul.com/1916/%E6%97%A5%E6%9C%AC%E5%9B%BD%E5%86%85%E3%81%A7%E3%81%AE%E6%A4%9C%E7%B4%A2%E3%82%A8%E3%83%B3%E3%82%B8%E3%83%B3%E3%82%B7%E3%82%A7%E3%82%A2%EF%BC%88google%EF%BC%8Cyahoo-japan%EF%BC%89/&amp;psig=AFQjCNFsOaPFfgXCU-kf1u0NI5uINA3d6w&amp;ust=147848337184838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204">
            <a:extLst>
              <a:ext uri="{FF2B5EF4-FFF2-40B4-BE49-F238E27FC236}">
                <a16:creationId xmlns:a16="http://schemas.microsoft.com/office/drawing/2014/main" id="{A80EFF54-1AB1-9C05-9EC4-3899C40AE628}"/>
              </a:ext>
            </a:extLst>
          </p:cNvPr>
          <p:cNvSpPr/>
          <p:nvPr/>
        </p:nvSpPr>
        <p:spPr>
          <a:xfrm>
            <a:off x="1206066" y="3453374"/>
            <a:ext cx="4530947" cy="2338890"/>
          </a:xfrm>
          <a:prstGeom prst="roundRect">
            <a:avLst>
              <a:gd name="adj" fmla="val 2989"/>
            </a:avLst>
          </a:prstGeom>
          <a:solidFill>
            <a:srgbClr val="D9ECED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9F5C474E-0BA9-C15F-7441-20CF04EEC25C}"/>
              </a:ext>
            </a:extLst>
          </p:cNvPr>
          <p:cNvCxnSpPr>
            <a:cxnSpLocks/>
          </p:cNvCxnSpPr>
          <p:nvPr/>
        </p:nvCxnSpPr>
        <p:spPr>
          <a:xfrm flipH="1">
            <a:off x="4248505" y="3319433"/>
            <a:ext cx="0" cy="2484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平行四辺形 148">
            <a:extLst>
              <a:ext uri="{FF2B5EF4-FFF2-40B4-BE49-F238E27FC236}">
                <a16:creationId xmlns:a16="http://schemas.microsoft.com/office/drawing/2014/main" id="{B8BBEC6D-8B91-C240-ADBF-D0EF61EE9B0A}"/>
              </a:ext>
            </a:extLst>
          </p:cNvPr>
          <p:cNvSpPr/>
          <p:nvPr/>
        </p:nvSpPr>
        <p:spPr>
          <a:xfrm>
            <a:off x="197066" y="406125"/>
            <a:ext cx="9558190" cy="464038"/>
          </a:xfrm>
          <a:prstGeom prst="parallelogram">
            <a:avLst/>
          </a:prstGeom>
          <a:solidFill>
            <a:srgbClr val="009A92"/>
          </a:solidFill>
          <a:ln w="76200" cap="rnd">
            <a:solidFill>
              <a:srgbClr val="009A9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3" name="図 282">
            <a:extLst>
              <a:ext uri="{FF2B5EF4-FFF2-40B4-BE49-F238E27FC236}">
                <a16:creationId xmlns:a16="http://schemas.microsoft.com/office/drawing/2014/main" id="{21244445-553A-CE47-87DF-C439C85256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924" b="-12618"/>
          <a:stretch/>
        </p:blipFill>
        <p:spPr>
          <a:xfrm>
            <a:off x="361191" y="93413"/>
            <a:ext cx="1357574" cy="250990"/>
          </a:xfrm>
          <a:prstGeom prst="rect">
            <a:avLst/>
          </a:prstGeom>
        </p:spPr>
      </p:pic>
      <p:cxnSp>
        <p:nvCxnSpPr>
          <p:cNvPr id="125" name="直線コネクタ 124">
            <a:extLst>
              <a:ext uri="{FF2B5EF4-FFF2-40B4-BE49-F238E27FC236}">
                <a16:creationId xmlns:a16="http://schemas.microsoft.com/office/drawing/2014/main" id="{7B97EE18-91B9-4944-B096-3CC1C6394C63}"/>
              </a:ext>
            </a:extLst>
          </p:cNvPr>
          <p:cNvCxnSpPr/>
          <p:nvPr/>
        </p:nvCxnSpPr>
        <p:spPr>
          <a:xfrm>
            <a:off x="2567929" y="451406"/>
            <a:ext cx="0" cy="3768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正方形/長方形 190">
            <a:extLst>
              <a:ext uri="{FF2B5EF4-FFF2-40B4-BE49-F238E27FC236}">
                <a16:creationId xmlns:a16="http://schemas.microsoft.com/office/drawing/2014/main" id="{AB137241-7319-8345-ACC9-D4625166B66A}"/>
              </a:ext>
            </a:extLst>
          </p:cNvPr>
          <p:cNvSpPr/>
          <p:nvPr/>
        </p:nvSpPr>
        <p:spPr>
          <a:xfrm>
            <a:off x="332457" y="428646"/>
            <a:ext cx="21807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70">
              <a:spcBef>
                <a:spcPct val="0"/>
              </a:spcBef>
              <a:defRPr/>
            </a:pPr>
            <a:r>
              <a:rPr lang="en-US" altLang="ja-JP" sz="2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TVCM</a:t>
            </a:r>
            <a:r>
              <a:rPr lang="ja-JP" altLang="en-US" sz="2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セット</a:t>
            </a:r>
            <a:endParaRPr lang="en-US" altLang="ja-JP" sz="26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72" name="平行四辺形 271">
            <a:extLst>
              <a:ext uri="{FF2B5EF4-FFF2-40B4-BE49-F238E27FC236}">
                <a16:creationId xmlns:a16="http://schemas.microsoft.com/office/drawing/2014/main" id="{F5A52874-88CA-F542-B53D-89396DDCD8A3}"/>
              </a:ext>
            </a:extLst>
          </p:cNvPr>
          <p:cNvSpPr/>
          <p:nvPr/>
        </p:nvSpPr>
        <p:spPr>
          <a:xfrm>
            <a:off x="7324648" y="56634"/>
            <a:ext cx="1272154" cy="323405"/>
          </a:xfrm>
          <a:prstGeom prst="parallelogram">
            <a:avLst/>
          </a:prstGeom>
          <a:solidFill>
            <a:schemeClr val="bg1"/>
          </a:solidFill>
          <a:ln w="50800" cap="rnd">
            <a:solidFill>
              <a:srgbClr val="009A92"/>
            </a:solidFill>
            <a:round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平行四辺形 273">
            <a:extLst>
              <a:ext uri="{FF2B5EF4-FFF2-40B4-BE49-F238E27FC236}">
                <a16:creationId xmlns:a16="http://schemas.microsoft.com/office/drawing/2014/main" id="{B7F04D89-4097-F74D-88F4-5C337844765D}"/>
              </a:ext>
            </a:extLst>
          </p:cNvPr>
          <p:cNvSpPr/>
          <p:nvPr/>
        </p:nvSpPr>
        <p:spPr>
          <a:xfrm>
            <a:off x="8568687" y="56634"/>
            <a:ext cx="1272154" cy="323405"/>
          </a:xfrm>
          <a:prstGeom prst="parallelogram">
            <a:avLst/>
          </a:prstGeom>
          <a:solidFill>
            <a:schemeClr val="bg1"/>
          </a:solidFill>
          <a:ln w="50800" cap="rnd">
            <a:solidFill>
              <a:srgbClr val="009A92"/>
            </a:solidFill>
            <a:round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31CFABC1-D0F0-B34A-9FA8-5072E01B6954}"/>
              </a:ext>
            </a:extLst>
          </p:cNvPr>
          <p:cNvSpPr txBox="1"/>
          <p:nvPr/>
        </p:nvSpPr>
        <p:spPr>
          <a:xfrm>
            <a:off x="1718765" y="59933"/>
            <a:ext cx="4885579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1200" b="1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二次</a:t>
            </a:r>
            <a:r>
              <a:rPr lang="ja-JP" altLang="en-US" sz="12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利用可能な動画制作</a:t>
            </a:r>
            <a:r>
              <a:rPr lang="ja-JP" altLang="en-US" sz="1200" b="1" dirty="0">
                <a:latin typeface="Meiryo" panose="020B0604030504040204" pitchFamily="34" charset="-128"/>
                <a:ea typeface="Meiryo" panose="020B0604030504040204" pitchFamily="34" charset="-128"/>
              </a:rPr>
              <a:t>から広告出稿までのオールインワン企画！</a:t>
            </a:r>
            <a:endParaRPr lang="en-US" altLang="ja-JP" sz="12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E91E88A3-8063-427E-9360-87FEAC578E7F}"/>
              </a:ext>
            </a:extLst>
          </p:cNvPr>
          <p:cNvSpPr txBox="1"/>
          <p:nvPr/>
        </p:nvSpPr>
        <p:spPr>
          <a:xfrm>
            <a:off x="6169260" y="457054"/>
            <a:ext cx="3475032" cy="41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20000"/>
              </a:lnSpc>
              <a:defRPr/>
            </a:pPr>
            <a:r>
              <a:rPr lang="ja-JP" altLang="en-US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既存の静止画データから</a:t>
            </a:r>
            <a:r>
              <a:rPr lang="en-US" altLang="ja-JP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15</a:t>
            </a:r>
            <a:r>
              <a:rPr lang="ja-JP" altLang="en-US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秒の動画を制作し、</a:t>
            </a:r>
            <a:endParaRPr lang="en-US" altLang="ja-JP" sz="900" b="1" dirty="0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r">
              <a:lnSpc>
                <a:spcPct val="120000"/>
              </a:lnSpc>
            </a:pPr>
            <a:r>
              <a:rPr lang="en-US" altLang="ja-JP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TV</a:t>
            </a:r>
            <a:r>
              <a:rPr lang="ja-JP" altLang="en-US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と</a:t>
            </a:r>
            <a:r>
              <a:rPr lang="en-US" altLang="ja-JP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Yahoo! JAPAN </a:t>
            </a:r>
            <a:r>
              <a:rPr lang="ja-JP" altLang="en-US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トップページ</a:t>
            </a:r>
            <a:r>
              <a:rPr lang="ja-JP" altLang="en-US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で動画広告を実施。</a:t>
            </a:r>
            <a:endParaRPr lang="en-US" altLang="ja-JP" sz="8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33" name="直線コネクタ 232">
            <a:extLst>
              <a:ext uri="{FF2B5EF4-FFF2-40B4-BE49-F238E27FC236}">
                <a16:creationId xmlns:a16="http://schemas.microsoft.com/office/drawing/2014/main" id="{BA8A3FBA-126B-40C9-9012-7635BE5183AD}"/>
              </a:ext>
            </a:extLst>
          </p:cNvPr>
          <p:cNvCxnSpPr>
            <a:cxnSpLocks/>
          </p:cNvCxnSpPr>
          <p:nvPr/>
        </p:nvCxnSpPr>
        <p:spPr>
          <a:xfrm>
            <a:off x="863946" y="6279568"/>
            <a:ext cx="4658048" cy="0"/>
          </a:xfrm>
          <a:prstGeom prst="line">
            <a:avLst/>
          </a:prstGeom>
          <a:ln>
            <a:solidFill>
              <a:srgbClr val="008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正方形/長方形 237">
            <a:extLst>
              <a:ext uri="{FF2B5EF4-FFF2-40B4-BE49-F238E27FC236}">
                <a16:creationId xmlns:a16="http://schemas.microsoft.com/office/drawing/2014/main" id="{80B9D098-F3B8-4FB0-84BB-2D9BB19AC09F}"/>
              </a:ext>
            </a:extLst>
          </p:cNvPr>
          <p:cNvSpPr/>
          <p:nvPr/>
        </p:nvSpPr>
        <p:spPr>
          <a:xfrm flipV="1">
            <a:off x="361191" y="5889916"/>
            <a:ext cx="9283101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AEEEE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9" name="直線コネクタ 238">
            <a:extLst>
              <a:ext uri="{FF2B5EF4-FFF2-40B4-BE49-F238E27FC236}">
                <a16:creationId xmlns:a16="http://schemas.microsoft.com/office/drawing/2014/main" id="{9AA861D0-EF54-4DD6-95DA-D49A995AA3F7}"/>
              </a:ext>
            </a:extLst>
          </p:cNvPr>
          <p:cNvCxnSpPr>
            <a:cxnSpLocks/>
          </p:cNvCxnSpPr>
          <p:nvPr/>
        </p:nvCxnSpPr>
        <p:spPr>
          <a:xfrm flipV="1">
            <a:off x="361585" y="5889916"/>
            <a:ext cx="9293209" cy="7144"/>
          </a:xfrm>
          <a:prstGeom prst="line">
            <a:avLst/>
          </a:prstGeom>
          <a:ln>
            <a:solidFill>
              <a:srgbClr val="008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平行四辺形 249">
            <a:extLst>
              <a:ext uri="{FF2B5EF4-FFF2-40B4-BE49-F238E27FC236}">
                <a16:creationId xmlns:a16="http://schemas.microsoft.com/office/drawing/2014/main" id="{3E16FE7C-F886-4ED5-9630-8D4BCAFA5E9D}"/>
              </a:ext>
            </a:extLst>
          </p:cNvPr>
          <p:cNvSpPr/>
          <p:nvPr/>
        </p:nvSpPr>
        <p:spPr>
          <a:xfrm>
            <a:off x="177693" y="5881703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009A92"/>
              </a:gs>
              <a:gs pos="0">
                <a:srgbClr val="D6EDED"/>
              </a:gs>
            </a:gsLst>
            <a:lin ang="16200000" scaled="1"/>
          </a:gradFill>
          <a:ln w="76200" cap="rnd">
            <a:gradFill>
              <a:gsLst>
                <a:gs pos="0">
                  <a:srgbClr val="009A92"/>
                </a:gs>
                <a:gs pos="100000">
                  <a:srgbClr val="D6ED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テキスト ボックス 251">
            <a:extLst>
              <a:ext uri="{FF2B5EF4-FFF2-40B4-BE49-F238E27FC236}">
                <a16:creationId xmlns:a16="http://schemas.microsoft.com/office/drawing/2014/main" id="{6BF5419F-2C14-4EF8-B69B-0E0ADBC4CA17}"/>
              </a:ext>
            </a:extLst>
          </p:cNvPr>
          <p:cNvSpPr txBox="1"/>
          <p:nvPr/>
        </p:nvSpPr>
        <p:spPr>
          <a:xfrm>
            <a:off x="198435" y="5775330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3" name="テキスト ボックス 272">
            <a:extLst>
              <a:ext uri="{FF2B5EF4-FFF2-40B4-BE49-F238E27FC236}">
                <a16:creationId xmlns:a16="http://schemas.microsoft.com/office/drawing/2014/main" id="{8C7CA1A9-5724-4E10-B3FE-6F29CF9111E6}"/>
              </a:ext>
            </a:extLst>
          </p:cNvPr>
          <p:cNvSpPr txBox="1"/>
          <p:nvPr/>
        </p:nvSpPr>
        <p:spPr>
          <a:xfrm>
            <a:off x="967805" y="5955243"/>
            <a:ext cx="334578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広告掲載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レポート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放送確認書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を提出</a:t>
            </a:r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718B316F-FF06-4F8C-BC46-126EB6EDE48B}"/>
              </a:ext>
            </a:extLst>
          </p:cNvPr>
          <p:cNvSpPr txBox="1"/>
          <p:nvPr/>
        </p:nvSpPr>
        <p:spPr>
          <a:xfrm>
            <a:off x="1423464" y="6428457"/>
            <a:ext cx="3922202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※</a:t>
            </a:r>
            <a:r>
              <a:rPr kumimoji="0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広告用の</a:t>
            </a:r>
            <a:r>
              <a:rPr kumimoji="0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【</a:t>
            </a:r>
            <a:r>
              <a:rPr kumimoji="0" lang="ja-JP" altLang="en-US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遷移先</a:t>
            </a: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lang="ja-JP" altLang="en-US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ページの</a:t>
            </a: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URL】</a:t>
            </a:r>
            <a:r>
              <a:rPr lang="ja-JP" altLang="en-US" sz="70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をご準備ください</a:t>
            </a:r>
            <a:r>
              <a:rPr lang="ja-JP" altLang="en-US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。（パラメータ付も可）</a:t>
            </a:r>
            <a:endParaRPr kumimoji="0" lang="ja-JP" altLang="en-US" sz="7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Meiryo" charset="-128"/>
            </a:endParaRPr>
          </a:p>
        </p:txBody>
      </p:sp>
      <p:pic>
        <p:nvPicPr>
          <p:cNvPr id="131" name="図 130">
            <a:extLst>
              <a:ext uri="{FF2B5EF4-FFF2-40B4-BE49-F238E27FC236}">
                <a16:creationId xmlns:a16="http://schemas.microsoft.com/office/drawing/2014/main" id="{4F6B1A5F-9325-4927-853A-4F011E0794D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4" r="154"/>
          <a:stretch/>
        </p:blipFill>
        <p:spPr>
          <a:xfrm>
            <a:off x="826071" y="6455518"/>
            <a:ext cx="597393" cy="275105"/>
          </a:xfrm>
          <a:prstGeom prst="rect">
            <a:avLst/>
          </a:prstGeom>
        </p:spPr>
      </p:pic>
      <p:sp>
        <p:nvSpPr>
          <p:cNvPr id="133" name="正方形/長方形 132">
            <a:extLst>
              <a:ext uri="{FF2B5EF4-FFF2-40B4-BE49-F238E27FC236}">
                <a16:creationId xmlns:a16="http://schemas.microsoft.com/office/drawing/2014/main" id="{2471B88E-3EA3-4148-A2A9-CF4F911EDF34}"/>
              </a:ext>
            </a:extLst>
          </p:cNvPr>
          <p:cNvSpPr/>
          <p:nvPr/>
        </p:nvSpPr>
        <p:spPr>
          <a:xfrm>
            <a:off x="1423464" y="6545661"/>
            <a:ext cx="4025018" cy="226591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遷移先代用の</a:t>
            </a: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チラシビューアー（無償）もございます。詳細はお問合せください。</a:t>
            </a:r>
          </a:p>
        </p:txBody>
      </p:sp>
      <p:sp>
        <p:nvSpPr>
          <p:cNvPr id="137" name="テキスト ボックス 136">
            <a:extLst>
              <a:ext uri="{FF2B5EF4-FFF2-40B4-BE49-F238E27FC236}">
                <a16:creationId xmlns:a16="http://schemas.microsoft.com/office/drawing/2014/main" id="{6339B73B-3D51-49FB-9C8D-CF6A052556A7}"/>
              </a:ext>
            </a:extLst>
          </p:cNvPr>
          <p:cNvSpPr txBox="1"/>
          <p:nvPr/>
        </p:nvSpPr>
        <p:spPr>
          <a:xfrm>
            <a:off x="741078" y="6278883"/>
            <a:ext cx="3595631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■</a:t>
            </a:r>
            <a:r>
              <a:rPr kumimoji="0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広告の遷移先ページについて</a:t>
            </a:r>
          </a:p>
        </p:txBody>
      </p:sp>
      <p:sp>
        <p:nvSpPr>
          <p:cNvPr id="178" name="正方形/長方形 177">
            <a:extLst>
              <a:ext uri="{FF2B5EF4-FFF2-40B4-BE49-F238E27FC236}">
                <a16:creationId xmlns:a16="http://schemas.microsoft.com/office/drawing/2014/main" id="{C9DF9605-8943-AB18-669D-3EE0FFB27D34}"/>
              </a:ext>
            </a:extLst>
          </p:cNvPr>
          <p:cNvSpPr/>
          <p:nvPr/>
        </p:nvSpPr>
        <p:spPr>
          <a:xfrm flipV="1">
            <a:off x="361191" y="2819329"/>
            <a:ext cx="9283101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8ECED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9" name="直線コネクタ 178">
            <a:extLst>
              <a:ext uri="{FF2B5EF4-FFF2-40B4-BE49-F238E27FC236}">
                <a16:creationId xmlns:a16="http://schemas.microsoft.com/office/drawing/2014/main" id="{286934C2-F6C6-9D43-EBFD-DB80647971FB}"/>
              </a:ext>
            </a:extLst>
          </p:cNvPr>
          <p:cNvCxnSpPr>
            <a:cxnSpLocks/>
          </p:cNvCxnSpPr>
          <p:nvPr/>
        </p:nvCxnSpPr>
        <p:spPr>
          <a:xfrm flipV="1">
            <a:off x="361585" y="2809822"/>
            <a:ext cx="9293209" cy="7144"/>
          </a:xfrm>
          <a:prstGeom prst="line">
            <a:avLst/>
          </a:prstGeom>
          <a:ln>
            <a:solidFill>
              <a:srgbClr val="66A3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平行四辺形 297">
            <a:extLst>
              <a:ext uri="{FF2B5EF4-FFF2-40B4-BE49-F238E27FC236}">
                <a16:creationId xmlns:a16="http://schemas.microsoft.com/office/drawing/2014/main" id="{823154E7-13B8-0789-7AE9-7E79E0C7B30D}"/>
              </a:ext>
            </a:extLst>
          </p:cNvPr>
          <p:cNvSpPr/>
          <p:nvPr/>
        </p:nvSpPr>
        <p:spPr>
          <a:xfrm>
            <a:off x="177693" y="2811116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009C94"/>
              </a:gs>
              <a:gs pos="0">
                <a:srgbClr val="D6EDED"/>
              </a:gs>
            </a:gsLst>
            <a:lin ang="16200000" scaled="1"/>
          </a:gradFill>
          <a:ln w="76200" cap="rnd">
            <a:gradFill>
              <a:gsLst>
                <a:gs pos="0">
                  <a:srgbClr val="009C94"/>
                </a:gs>
                <a:gs pos="100000">
                  <a:srgbClr val="D6ED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テキスト ボックス 305">
            <a:extLst>
              <a:ext uri="{FF2B5EF4-FFF2-40B4-BE49-F238E27FC236}">
                <a16:creationId xmlns:a16="http://schemas.microsoft.com/office/drawing/2014/main" id="{1E55577C-D9BD-3E1A-98E6-60A0BE430724}"/>
              </a:ext>
            </a:extLst>
          </p:cNvPr>
          <p:cNvSpPr txBox="1"/>
          <p:nvPr/>
        </p:nvSpPr>
        <p:spPr>
          <a:xfrm>
            <a:off x="185917" y="2704743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8" name="正方形/長方形 317">
            <a:extLst>
              <a:ext uri="{FF2B5EF4-FFF2-40B4-BE49-F238E27FC236}">
                <a16:creationId xmlns:a16="http://schemas.microsoft.com/office/drawing/2014/main" id="{A4BF0D8C-8341-F0C0-5931-9FC1CD576904}"/>
              </a:ext>
            </a:extLst>
          </p:cNvPr>
          <p:cNvSpPr/>
          <p:nvPr/>
        </p:nvSpPr>
        <p:spPr>
          <a:xfrm flipV="1">
            <a:off x="361190" y="1062010"/>
            <a:ext cx="9288000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9ECE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319" name="直線コネクタ 318">
            <a:extLst>
              <a:ext uri="{FF2B5EF4-FFF2-40B4-BE49-F238E27FC236}">
                <a16:creationId xmlns:a16="http://schemas.microsoft.com/office/drawing/2014/main" id="{57663F6C-8D5C-B815-E690-78CBA9121A69}"/>
              </a:ext>
            </a:extLst>
          </p:cNvPr>
          <p:cNvCxnSpPr>
            <a:cxnSpLocks/>
          </p:cNvCxnSpPr>
          <p:nvPr/>
        </p:nvCxnSpPr>
        <p:spPr>
          <a:xfrm flipV="1">
            <a:off x="361585" y="1061828"/>
            <a:ext cx="9293209" cy="7144"/>
          </a:xfrm>
          <a:prstGeom prst="line">
            <a:avLst/>
          </a:prstGeom>
          <a:ln>
            <a:solidFill>
              <a:srgbClr val="71B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平行四辺形 319">
            <a:extLst>
              <a:ext uri="{FF2B5EF4-FFF2-40B4-BE49-F238E27FC236}">
                <a16:creationId xmlns:a16="http://schemas.microsoft.com/office/drawing/2014/main" id="{C2F509E5-EB7D-F72B-2C70-41ABF95F540D}"/>
              </a:ext>
            </a:extLst>
          </p:cNvPr>
          <p:cNvSpPr/>
          <p:nvPr/>
        </p:nvSpPr>
        <p:spPr>
          <a:xfrm>
            <a:off x="177693" y="1047311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99000">
                <a:srgbClr val="009C94"/>
              </a:gs>
              <a:gs pos="0">
                <a:srgbClr val="D6EDED"/>
              </a:gs>
            </a:gsLst>
            <a:lin ang="16200000" scaled="1"/>
          </a:gradFill>
          <a:ln w="76200" cap="rnd">
            <a:gradFill>
              <a:gsLst>
                <a:gs pos="0">
                  <a:srgbClr val="009C94"/>
                </a:gs>
                <a:gs pos="97000">
                  <a:srgbClr val="D6ED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1" name="テキスト ボックス 320">
            <a:extLst>
              <a:ext uri="{FF2B5EF4-FFF2-40B4-BE49-F238E27FC236}">
                <a16:creationId xmlns:a16="http://schemas.microsoft.com/office/drawing/2014/main" id="{E17D8B8B-E09C-3236-9D15-69F0A12BB8FE}"/>
              </a:ext>
            </a:extLst>
          </p:cNvPr>
          <p:cNvSpPr txBox="1"/>
          <p:nvPr/>
        </p:nvSpPr>
        <p:spPr>
          <a:xfrm>
            <a:off x="182135" y="940938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22" name="テキスト ボックス 321">
            <a:extLst>
              <a:ext uri="{FF2B5EF4-FFF2-40B4-BE49-F238E27FC236}">
                <a16:creationId xmlns:a16="http://schemas.microsoft.com/office/drawing/2014/main" id="{00802AD2-659A-1A56-6444-DE72CB5FF94C}"/>
              </a:ext>
            </a:extLst>
          </p:cNvPr>
          <p:cNvSpPr txBox="1"/>
          <p:nvPr/>
        </p:nvSpPr>
        <p:spPr>
          <a:xfrm>
            <a:off x="7156285" y="1653477"/>
            <a:ext cx="1261884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この</a:t>
            </a:r>
            <a:r>
              <a:rPr kumimoji="0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プランに含まれるサービス</a:t>
            </a:r>
            <a:endParaRPr kumimoji="1" lang="ja-JP" altLang="en-US" sz="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323" name="直線コネクタ 322">
            <a:extLst>
              <a:ext uri="{FF2B5EF4-FFF2-40B4-BE49-F238E27FC236}">
                <a16:creationId xmlns:a16="http://schemas.microsoft.com/office/drawing/2014/main" id="{0CF2C888-EFCC-79C2-45B8-288DAB8DFF51}"/>
              </a:ext>
            </a:extLst>
          </p:cNvPr>
          <p:cNvCxnSpPr>
            <a:cxnSpLocks/>
          </p:cNvCxnSpPr>
          <p:nvPr/>
        </p:nvCxnSpPr>
        <p:spPr>
          <a:xfrm>
            <a:off x="6096459" y="1745988"/>
            <a:ext cx="1139218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線コネクタ 323">
            <a:extLst>
              <a:ext uri="{FF2B5EF4-FFF2-40B4-BE49-F238E27FC236}">
                <a16:creationId xmlns:a16="http://schemas.microsoft.com/office/drawing/2014/main" id="{EF1A1DCB-1BF2-72A4-CC99-046095C1B2F2}"/>
              </a:ext>
            </a:extLst>
          </p:cNvPr>
          <p:cNvCxnSpPr>
            <a:cxnSpLocks/>
          </p:cNvCxnSpPr>
          <p:nvPr/>
        </p:nvCxnSpPr>
        <p:spPr>
          <a:xfrm>
            <a:off x="8396287" y="1745988"/>
            <a:ext cx="981274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5" name="図 324">
            <a:extLst>
              <a:ext uri="{FF2B5EF4-FFF2-40B4-BE49-F238E27FC236}">
                <a16:creationId xmlns:a16="http://schemas.microsoft.com/office/drawing/2014/main" id="{2BB77A62-0596-0B62-134E-EABD4CBF614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370"/>
          <a:stretch/>
        </p:blipFill>
        <p:spPr>
          <a:xfrm>
            <a:off x="6210122" y="1535169"/>
            <a:ext cx="433858" cy="337750"/>
          </a:xfrm>
          <a:prstGeom prst="rect">
            <a:avLst/>
          </a:prstGeom>
          <a:effectLst/>
        </p:spPr>
      </p:pic>
      <p:grpSp>
        <p:nvGrpSpPr>
          <p:cNvPr id="326" name="グループ化 325">
            <a:extLst>
              <a:ext uri="{FF2B5EF4-FFF2-40B4-BE49-F238E27FC236}">
                <a16:creationId xmlns:a16="http://schemas.microsoft.com/office/drawing/2014/main" id="{00C5679C-FAF4-BF2C-4C64-F4E9998D7881}"/>
              </a:ext>
            </a:extLst>
          </p:cNvPr>
          <p:cNvGrpSpPr/>
          <p:nvPr/>
        </p:nvGrpSpPr>
        <p:grpSpPr>
          <a:xfrm>
            <a:off x="6096459" y="1872336"/>
            <a:ext cx="3296376" cy="799568"/>
            <a:chOff x="6007983" y="1829346"/>
            <a:chExt cx="3707438" cy="756000"/>
          </a:xfrm>
        </p:grpSpPr>
        <p:sp>
          <p:nvSpPr>
            <p:cNvPr id="327" name="角丸四角形 204">
              <a:extLst>
                <a:ext uri="{FF2B5EF4-FFF2-40B4-BE49-F238E27FC236}">
                  <a16:creationId xmlns:a16="http://schemas.microsoft.com/office/drawing/2014/main" id="{61775526-3F25-9565-4932-B64C7927CAEE}"/>
                </a:ext>
              </a:extLst>
            </p:cNvPr>
            <p:cNvSpPr>
              <a:spLocks/>
            </p:cNvSpPr>
            <p:nvPr/>
          </p:nvSpPr>
          <p:spPr>
            <a:xfrm>
              <a:off x="6007983" y="1829346"/>
              <a:ext cx="991960" cy="756000"/>
            </a:xfrm>
            <a:prstGeom prst="roundRect">
              <a:avLst>
                <a:gd name="adj" fmla="val 7668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制作する</a:t>
              </a:r>
              <a:endPara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完全パッケージ動画</a:t>
              </a:r>
              <a:endPara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ニ次</a:t>
              </a: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利用権利</a:t>
              </a:r>
            </a:p>
          </p:txBody>
        </p:sp>
        <p:sp>
          <p:nvSpPr>
            <p:cNvPr id="328" name="角丸四角形 204">
              <a:extLst>
                <a:ext uri="{FF2B5EF4-FFF2-40B4-BE49-F238E27FC236}">
                  <a16:creationId xmlns:a16="http://schemas.microsoft.com/office/drawing/2014/main" id="{B94DD50F-00F2-7A2C-E440-3915DC84F6FF}"/>
                </a:ext>
              </a:extLst>
            </p:cNvPr>
            <p:cNvSpPr>
              <a:spLocks/>
            </p:cNvSpPr>
            <p:nvPr/>
          </p:nvSpPr>
          <p:spPr>
            <a:xfrm>
              <a:off x="7031484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15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秒動画制作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タイプ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29" name="角丸四角形 204">
              <a:extLst>
                <a:ext uri="{FF2B5EF4-FFF2-40B4-BE49-F238E27FC236}">
                  <a16:creationId xmlns:a16="http://schemas.microsoft.com/office/drawing/2014/main" id="{C2193EF2-6D78-6D8D-18A9-090CCB529AF0}"/>
                </a:ext>
              </a:extLst>
            </p:cNvPr>
            <p:cNvSpPr>
              <a:spLocks/>
            </p:cNvSpPr>
            <p:nvPr/>
          </p:nvSpPr>
          <p:spPr>
            <a:xfrm>
              <a:off x="7710130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ヤフー用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バナー制作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30" name="角丸四角形 204">
              <a:extLst>
                <a:ext uri="{FF2B5EF4-FFF2-40B4-BE49-F238E27FC236}">
                  <a16:creationId xmlns:a16="http://schemas.microsoft.com/office/drawing/2014/main" id="{B32B1939-B653-537B-FDA5-669152EC4171}"/>
                </a:ext>
              </a:extLst>
            </p:cNvPr>
            <p:cNvSpPr>
              <a:spLocks/>
            </p:cNvSpPr>
            <p:nvPr/>
          </p:nvSpPr>
          <p:spPr>
            <a:xfrm>
              <a:off x="8388776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お任せ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ナレーション</a:t>
              </a: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BGM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・効果音</a:t>
              </a:r>
            </a:p>
          </p:txBody>
        </p:sp>
        <p:sp>
          <p:nvSpPr>
            <p:cNvPr id="331" name="角丸四角形 204">
              <a:extLst>
                <a:ext uri="{FF2B5EF4-FFF2-40B4-BE49-F238E27FC236}">
                  <a16:creationId xmlns:a16="http://schemas.microsoft.com/office/drawing/2014/main" id="{672201BC-2A87-DD44-8B26-75A75BC8184E}"/>
                </a:ext>
              </a:extLst>
            </p:cNvPr>
            <p:cNvSpPr>
              <a:spLocks/>
            </p:cNvSpPr>
            <p:nvPr/>
          </p:nvSpPr>
          <p:spPr>
            <a:xfrm>
              <a:off x="9067421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完</a:t>
              </a:r>
              <a:r>
                <a:rPr lang="ja-JP" altLang="en-US" sz="600">
                  <a:solidFill>
                    <a:prstClr val="white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成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動画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データ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納品</a:t>
              </a:r>
            </a:p>
          </p:txBody>
        </p:sp>
        <p:sp>
          <p:nvSpPr>
            <p:cNvPr id="332" name="角丸四角形 204">
              <a:extLst>
                <a:ext uri="{FF2B5EF4-FFF2-40B4-BE49-F238E27FC236}">
                  <a16:creationId xmlns:a16="http://schemas.microsoft.com/office/drawing/2014/main" id="{006C062A-3F74-4BAE-F68B-11640572C1A8}"/>
                </a:ext>
              </a:extLst>
            </p:cNvPr>
            <p:cNvSpPr>
              <a:spLocks/>
            </p:cNvSpPr>
            <p:nvPr/>
          </p:nvSpPr>
          <p:spPr>
            <a:xfrm>
              <a:off x="7031484" y="2225346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ヤフー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33" name="角丸四角形 204">
              <a:extLst>
                <a:ext uri="{FF2B5EF4-FFF2-40B4-BE49-F238E27FC236}">
                  <a16:creationId xmlns:a16="http://schemas.microsoft.com/office/drawing/2014/main" id="{588E3604-D4E4-937F-DB31-9216FFE3EE83}"/>
                </a:ext>
              </a:extLst>
            </p:cNvPr>
            <p:cNvSpPr>
              <a:spLocks/>
            </p:cNvSpPr>
            <p:nvPr/>
          </p:nvSpPr>
          <p:spPr>
            <a:xfrm>
              <a:off x="7710130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rgbClr val="40404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TVCM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(</a:t>
              </a:r>
              <a:r>
                <a:rPr kumimoji="0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納品ﾒﾃﾞｨｱ含</a:t>
              </a: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)</a:t>
              </a:r>
              <a:endPara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34" name="角丸四角形 204">
              <a:extLst>
                <a:ext uri="{FF2B5EF4-FFF2-40B4-BE49-F238E27FC236}">
                  <a16:creationId xmlns:a16="http://schemas.microsoft.com/office/drawing/2014/main" id="{52B8287D-88D6-2406-1565-E9442CDEF372}"/>
                </a:ext>
              </a:extLst>
            </p:cNvPr>
            <p:cNvSpPr>
              <a:spLocks/>
            </p:cNvSpPr>
            <p:nvPr/>
          </p:nvSpPr>
          <p:spPr>
            <a:xfrm>
              <a:off x="8388776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WEB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35" name="角丸四角形 204">
              <a:extLst>
                <a:ext uri="{FF2B5EF4-FFF2-40B4-BE49-F238E27FC236}">
                  <a16:creationId xmlns:a16="http://schemas.microsoft.com/office/drawing/2014/main" id="{5E8D9F46-ACCC-473A-3904-99F698FA5C73}"/>
                </a:ext>
              </a:extLst>
            </p:cNvPr>
            <p:cNvSpPr>
              <a:spLocks/>
            </p:cNvSpPr>
            <p:nvPr/>
          </p:nvSpPr>
          <p:spPr>
            <a:xfrm>
              <a:off x="9067421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サイネージ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</a:p>
          </p:txBody>
        </p:sp>
        <p:cxnSp>
          <p:nvCxnSpPr>
            <p:cNvPr id="336" name="直線コネクタ 335">
              <a:extLst>
                <a:ext uri="{FF2B5EF4-FFF2-40B4-BE49-F238E27FC236}">
                  <a16:creationId xmlns:a16="http://schemas.microsoft.com/office/drawing/2014/main" id="{56FBE347-E292-00BB-78EC-ABA4700A67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1246" y="2234011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直線コネクタ 336">
              <a:extLst>
                <a:ext uri="{FF2B5EF4-FFF2-40B4-BE49-F238E27FC236}">
                  <a16:creationId xmlns:a16="http://schemas.microsoft.com/office/drawing/2014/main" id="{F3B9A2AC-BF17-9D7F-AF10-7177835964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69757" y="2234011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9" name="テキスト ボックス 338">
            <a:extLst>
              <a:ext uri="{FF2B5EF4-FFF2-40B4-BE49-F238E27FC236}">
                <a16:creationId xmlns:a16="http://schemas.microsoft.com/office/drawing/2014/main" id="{091856A0-74C3-5A06-B89C-EDE06E1B518D}"/>
              </a:ext>
            </a:extLst>
          </p:cNvPr>
          <p:cNvSpPr txBox="1"/>
          <p:nvPr/>
        </p:nvSpPr>
        <p:spPr>
          <a:xfrm>
            <a:off x="933642" y="1121838"/>
            <a:ext cx="581922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既存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の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チラシ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など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静止画データ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から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秒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動画を</a:t>
            </a:r>
            <a:r>
              <a:rPr lang="ja-JP" altLang="en-US" sz="1400" b="1">
                <a:ln w="3175">
                  <a:noFill/>
                  <a:prstDash val="solid"/>
                </a:ln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制作 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＋ ニ次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利用も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OK</a:t>
            </a:r>
            <a:endParaRPr kumimoji="0" lang="ja-JP" altLang="en-US" sz="1400" b="1" i="0" u="none" strike="noStrike" kern="1200" cap="none" spc="0" normalizeH="0" baseline="0" noProof="0" dirty="0">
              <a:ln w="3175">
                <a:noFill/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 Black" panose="020B0604020202020204" pitchFamily="34" charset="0"/>
              <a:ea typeface="游ゴシック" panose="020B0400000000000000" pitchFamily="50" charset="-128"/>
              <a:cs typeface="Arial Black" panose="020B0604020202020204" pitchFamily="34" charset="0"/>
            </a:endParaRPr>
          </a:p>
        </p:txBody>
      </p:sp>
      <p:sp>
        <p:nvSpPr>
          <p:cNvPr id="340" name="右矢印 339">
            <a:extLst>
              <a:ext uri="{FF2B5EF4-FFF2-40B4-BE49-F238E27FC236}">
                <a16:creationId xmlns:a16="http://schemas.microsoft.com/office/drawing/2014/main" id="{D8C99D42-33F0-5A52-DCB5-16D3F505731A}"/>
              </a:ext>
            </a:extLst>
          </p:cNvPr>
          <p:cNvSpPr/>
          <p:nvPr/>
        </p:nvSpPr>
        <p:spPr>
          <a:xfrm>
            <a:off x="1801854" y="1754674"/>
            <a:ext cx="1702935" cy="616657"/>
          </a:xfrm>
          <a:prstGeom prst="rightArrow">
            <a:avLst>
              <a:gd name="adj1" fmla="val 63355"/>
              <a:gd name="adj2" fmla="val 3051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1" name="図 340">
            <a:extLst>
              <a:ext uri="{FF2B5EF4-FFF2-40B4-BE49-F238E27FC236}">
                <a16:creationId xmlns:a16="http://schemas.microsoft.com/office/drawing/2014/main" id="{7D0C252A-A078-12EC-98BB-15C8DA6D4B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9404" y="1450311"/>
            <a:ext cx="1040680" cy="838536"/>
          </a:xfrm>
          <a:prstGeom prst="rect">
            <a:avLst/>
          </a:prstGeom>
        </p:spPr>
      </p:pic>
      <p:grpSp>
        <p:nvGrpSpPr>
          <p:cNvPr id="342" name="グループ化 341">
            <a:extLst>
              <a:ext uri="{FF2B5EF4-FFF2-40B4-BE49-F238E27FC236}">
                <a16:creationId xmlns:a16="http://schemas.microsoft.com/office/drawing/2014/main" id="{4BB8FE7E-E155-B705-1F1B-31265B4F93FA}"/>
              </a:ext>
            </a:extLst>
          </p:cNvPr>
          <p:cNvGrpSpPr/>
          <p:nvPr/>
        </p:nvGrpSpPr>
        <p:grpSpPr>
          <a:xfrm>
            <a:off x="3491254" y="1490836"/>
            <a:ext cx="1203148" cy="714619"/>
            <a:chOff x="4664540" y="1530011"/>
            <a:chExt cx="1501088" cy="891581"/>
          </a:xfrm>
        </p:grpSpPr>
        <p:pic>
          <p:nvPicPr>
            <p:cNvPr id="343" name="図 342">
              <a:extLst>
                <a:ext uri="{FF2B5EF4-FFF2-40B4-BE49-F238E27FC236}">
                  <a16:creationId xmlns:a16="http://schemas.microsoft.com/office/drawing/2014/main" id="{C58B4B75-50CD-9F13-CC91-78BB00EBE8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4540" y="1530011"/>
              <a:ext cx="1501088" cy="891581"/>
            </a:xfrm>
            <a:prstGeom prst="rect">
              <a:avLst/>
            </a:prstGeom>
          </p:spPr>
        </p:pic>
        <p:grpSp>
          <p:nvGrpSpPr>
            <p:cNvPr id="344" name="グループ化 343">
              <a:extLst>
                <a:ext uri="{FF2B5EF4-FFF2-40B4-BE49-F238E27FC236}">
                  <a16:creationId xmlns:a16="http://schemas.microsoft.com/office/drawing/2014/main" id="{C44E2DCB-84BF-B3E2-34F4-DE6B12C11BDD}"/>
                </a:ext>
              </a:extLst>
            </p:cNvPr>
            <p:cNvGrpSpPr/>
            <p:nvPr/>
          </p:nvGrpSpPr>
          <p:grpSpPr>
            <a:xfrm>
              <a:off x="5254026" y="1818548"/>
              <a:ext cx="284394" cy="284394"/>
              <a:chOff x="-936783" y="1248528"/>
              <a:chExt cx="284394" cy="284394"/>
            </a:xfrm>
          </p:grpSpPr>
          <p:sp>
            <p:nvSpPr>
              <p:cNvPr id="345" name="円/楕円 344">
                <a:extLst>
                  <a:ext uri="{FF2B5EF4-FFF2-40B4-BE49-F238E27FC236}">
                    <a16:creationId xmlns:a16="http://schemas.microsoft.com/office/drawing/2014/main" id="{CD58EA34-E31B-9CE6-AEFA-21C4F9A21945}"/>
                  </a:ext>
                </a:extLst>
              </p:cNvPr>
              <p:cNvSpPr/>
              <p:nvPr/>
            </p:nvSpPr>
            <p:spPr>
              <a:xfrm>
                <a:off x="-936783" y="1248528"/>
                <a:ext cx="284394" cy="284394"/>
              </a:xfrm>
              <a:prstGeom prst="ellipse">
                <a:avLst/>
              </a:prstGeom>
              <a:solidFill>
                <a:schemeClr val="tx1"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6" name="三角形 345">
                <a:extLst>
                  <a:ext uri="{FF2B5EF4-FFF2-40B4-BE49-F238E27FC236}">
                    <a16:creationId xmlns:a16="http://schemas.microsoft.com/office/drawing/2014/main" id="{03241F21-DF8F-1549-3421-BEA00788C296}"/>
                  </a:ext>
                </a:extLst>
              </p:cNvPr>
              <p:cNvSpPr/>
              <p:nvPr/>
            </p:nvSpPr>
            <p:spPr>
              <a:xfrm rot="5400000">
                <a:off x="-859756" y="1306777"/>
                <a:ext cx="185815" cy="160185"/>
              </a:xfrm>
              <a:prstGeom prst="triangle">
                <a:avLst/>
              </a:prstGeom>
              <a:solidFill>
                <a:schemeClr val="bg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347" name="図 346">
            <a:extLst>
              <a:ext uri="{FF2B5EF4-FFF2-40B4-BE49-F238E27FC236}">
                <a16:creationId xmlns:a16="http://schemas.microsoft.com/office/drawing/2014/main" id="{E1C4B764-A3CE-9870-6745-B768857AB88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1754" y="1391950"/>
            <a:ext cx="906136" cy="1110767"/>
          </a:xfrm>
          <a:prstGeom prst="rect">
            <a:avLst/>
          </a:prstGeom>
        </p:spPr>
      </p:pic>
      <p:grpSp>
        <p:nvGrpSpPr>
          <p:cNvPr id="348" name="グループ化 347">
            <a:extLst>
              <a:ext uri="{FF2B5EF4-FFF2-40B4-BE49-F238E27FC236}">
                <a16:creationId xmlns:a16="http://schemas.microsoft.com/office/drawing/2014/main" id="{BD4B3BC5-BB44-E7DF-CB86-AE8D36855808}"/>
              </a:ext>
            </a:extLst>
          </p:cNvPr>
          <p:cNvGrpSpPr/>
          <p:nvPr/>
        </p:nvGrpSpPr>
        <p:grpSpPr>
          <a:xfrm>
            <a:off x="4424126" y="1685176"/>
            <a:ext cx="513282" cy="511629"/>
            <a:chOff x="5516778" y="2273088"/>
            <a:chExt cx="513282" cy="511629"/>
          </a:xfrm>
        </p:grpSpPr>
        <p:grpSp>
          <p:nvGrpSpPr>
            <p:cNvPr id="349" name="グループ化 348">
              <a:extLst>
                <a:ext uri="{FF2B5EF4-FFF2-40B4-BE49-F238E27FC236}">
                  <a16:creationId xmlns:a16="http://schemas.microsoft.com/office/drawing/2014/main" id="{FBFB6D45-453E-E8FD-CEB8-38451AFFA034}"/>
                </a:ext>
              </a:extLst>
            </p:cNvPr>
            <p:cNvGrpSpPr/>
            <p:nvPr/>
          </p:nvGrpSpPr>
          <p:grpSpPr>
            <a:xfrm>
              <a:off x="5517605" y="2273088"/>
              <a:ext cx="511629" cy="511629"/>
              <a:chOff x="3577778" y="1636816"/>
              <a:chExt cx="662613" cy="662613"/>
            </a:xfrm>
          </p:grpSpPr>
          <p:sp>
            <p:nvSpPr>
              <p:cNvPr id="352" name="円/楕円 184">
                <a:extLst>
                  <a:ext uri="{FF2B5EF4-FFF2-40B4-BE49-F238E27FC236}">
                    <a16:creationId xmlns:a16="http://schemas.microsoft.com/office/drawing/2014/main" id="{71037160-F064-5E3E-9C43-C1E5B26CEF60}"/>
                  </a:ext>
                </a:extLst>
              </p:cNvPr>
              <p:cNvSpPr/>
              <p:nvPr/>
            </p:nvSpPr>
            <p:spPr>
              <a:xfrm>
                <a:off x="3577778" y="1636816"/>
                <a:ext cx="662613" cy="662613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53" name="テキスト ボックス 352">
                <a:extLst>
                  <a:ext uri="{FF2B5EF4-FFF2-40B4-BE49-F238E27FC236}">
                    <a16:creationId xmlns:a16="http://schemas.microsoft.com/office/drawing/2014/main" id="{2A02CE16-A05F-CDF8-D2E7-2FB971165F50}"/>
                  </a:ext>
                </a:extLst>
              </p:cNvPr>
              <p:cNvSpPr txBox="1"/>
              <p:nvPr/>
            </p:nvSpPr>
            <p:spPr>
              <a:xfrm>
                <a:off x="3628582" y="1702386"/>
                <a:ext cx="558875" cy="298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9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15</a:t>
                </a:r>
                <a:r>
                  <a:rPr kumimoji="0" lang="ja-JP" altLang="en-US" sz="7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秒</a:t>
                </a:r>
                <a:endParaRPr kumimoji="0" lang="en-US" altLang="ja-JP" sz="9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  <p:cxnSp>
          <p:nvCxnSpPr>
            <p:cNvPr id="350" name="直線コネクタ 349">
              <a:extLst>
                <a:ext uri="{FF2B5EF4-FFF2-40B4-BE49-F238E27FC236}">
                  <a16:creationId xmlns:a16="http://schemas.microsoft.com/office/drawing/2014/main" id="{BCEB84C7-2471-23FA-3084-0732983AA8E9}"/>
                </a:ext>
              </a:extLst>
            </p:cNvPr>
            <p:cNvCxnSpPr>
              <a:cxnSpLocks/>
            </p:cNvCxnSpPr>
            <p:nvPr/>
          </p:nvCxnSpPr>
          <p:spPr>
            <a:xfrm>
              <a:off x="5519083" y="2531480"/>
              <a:ext cx="51015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1" name="テキスト ボックス 350">
              <a:extLst>
                <a:ext uri="{FF2B5EF4-FFF2-40B4-BE49-F238E27FC236}">
                  <a16:creationId xmlns:a16="http://schemas.microsoft.com/office/drawing/2014/main" id="{D439A13E-0736-BFA1-44AE-D5CE3BD2B5A9}"/>
                </a:ext>
              </a:extLst>
            </p:cNvPr>
            <p:cNvSpPr txBox="1"/>
            <p:nvPr/>
          </p:nvSpPr>
          <p:spPr>
            <a:xfrm>
              <a:off x="5516778" y="2529425"/>
              <a:ext cx="5132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9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1</a:t>
              </a:r>
              <a:r>
                <a:rPr kumimoji="0" lang="ja-JP" altLang="en-US" sz="700" b="1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タイプ</a:t>
              </a:r>
              <a:endParaRPr kumimoji="0" lang="ja-JP" altLang="en-US" sz="900" b="1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354" name="角丸四角形 204">
            <a:extLst>
              <a:ext uri="{FF2B5EF4-FFF2-40B4-BE49-F238E27FC236}">
                <a16:creationId xmlns:a16="http://schemas.microsoft.com/office/drawing/2014/main" id="{A8F25B68-4A37-2462-7989-5B5BA1662B2C}"/>
              </a:ext>
            </a:extLst>
          </p:cNvPr>
          <p:cNvSpPr>
            <a:spLocks/>
          </p:cNvSpPr>
          <p:nvPr/>
        </p:nvSpPr>
        <p:spPr>
          <a:xfrm>
            <a:off x="3864849" y="2266316"/>
            <a:ext cx="1965255" cy="171102"/>
          </a:xfrm>
          <a:prstGeom prst="roundRect">
            <a:avLst>
              <a:gd name="adj" fmla="val 7668"/>
            </a:avLst>
          </a:prstGeom>
          <a:solidFill>
            <a:srgbClr val="009D94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endParaRPr kumimoji="0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55" name="角丸四角形 204">
            <a:extLst>
              <a:ext uri="{FF2B5EF4-FFF2-40B4-BE49-F238E27FC236}">
                <a16:creationId xmlns:a16="http://schemas.microsoft.com/office/drawing/2014/main" id="{6252CD66-DD82-A29B-16DF-7D1461FC32BE}"/>
              </a:ext>
            </a:extLst>
          </p:cNvPr>
          <p:cNvSpPr>
            <a:spLocks/>
          </p:cNvSpPr>
          <p:nvPr/>
        </p:nvSpPr>
        <p:spPr>
          <a:xfrm>
            <a:off x="3864849" y="2465175"/>
            <a:ext cx="1965255" cy="153888"/>
          </a:xfrm>
          <a:prstGeom prst="roundRect">
            <a:avLst>
              <a:gd name="adj" fmla="val 7668"/>
            </a:avLst>
          </a:prstGeom>
          <a:solidFill>
            <a:srgbClr val="009D94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　　　</a:t>
            </a:r>
            <a:endParaRPr kumimoji="0" lang="ja-JP" altLang="en-US" sz="105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pic>
        <p:nvPicPr>
          <p:cNvPr id="356" name="図 355">
            <a:extLst>
              <a:ext uri="{FF2B5EF4-FFF2-40B4-BE49-F238E27FC236}">
                <a16:creationId xmlns:a16="http://schemas.microsoft.com/office/drawing/2014/main" id="{06AA4010-1F83-7E45-3587-098F00F0DDD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6" b="-22941"/>
          <a:stretch/>
        </p:blipFill>
        <p:spPr>
          <a:xfrm>
            <a:off x="3913832" y="2480617"/>
            <a:ext cx="124511" cy="148059"/>
          </a:xfrm>
          <a:prstGeom prst="rect">
            <a:avLst/>
          </a:prstGeom>
        </p:spPr>
      </p:pic>
      <p:sp>
        <p:nvSpPr>
          <p:cNvPr id="357" name="円/楕円 356">
            <a:extLst>
              <a:ext uri="{FF2B5EF4-FFF2-40B4-BE49-F238E27FC236}">
                <a16:creationId xmlns:a16="http://schemas.microsoft.com/office/drawing/2014/main" id="{DAB88998-F10E-BE02-E98C-05044D4F4A5F}"/>
              </a:ext>
            </a:extLst>
          </p:cNvPr>
          <p:cNvSpPr/>
          <p:nvPr/>
        </p:nvSpPr>
        <p:spPr>
          <a:xfrm>
            <a:off x="3905631" y="2281140"/>
            <a:ext cx="137202" cy="1372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58" name="テキスト ボックス 357">
            <a:extLst>
              <a:ext uri="{FF2B5EF4-FFF2-40B4-BE49-F238E27FC236}">
                <a16:creationId xmlns:a16="http://schemas.microsoft.com/office/drawing/2014/main" id="{2942676C-BF79-C63B-2074-F6135B0CB35E}"/>
              </a:ext>
            </a:extLst>
          </p:cNvPr>
          <p:cNvSpPr txBox="1"/>
          <p:nvPr/>
        </p:nvSpPr>
        <p:spPr>
          <a:xfrm>
            <a:off x="3814225" y="2285615"/>
            <a:ext cx="31977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00" b="1" i="0" u="none" strike="noStrike" kern="1200" cap="none" spc="0" normalizeH="0" baseline="0" noProof="0" dirty="0">
                <a:ln>
                  <a:noFill/>
                </a:ln>
                <a:solidFill>
                  <a:srgbClr val="008781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FREE</a:t>
            </a:r>
          </a:p>
        </p:txBody>
      </p:sp>
      <p:cxnSp>
        <p:nvCxnSpPr>
          <p:cNvPr id="359" name="カギ線コネクタ 358">
            <a:extLst>
              <a:ext uri="{FF2B5EF4-FFF2-40B4-BE49-F238E27FC236}">
                <a16:creationId xmlns:a16="http://schemas.microsoft.com/office/drawing/2014/main" id="{2C5EC242-8CF9-3E28-AAA1-6372BFA8A595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51257" y="2185419"/>
            <a:ext cx="432000" cy="108000"/>
          </a:xfrm>
          <a:prstGeom prst="bentConnector2">
            <a:avLst/>
          </a:prstGeom>
          <a:ln w="15875">
            <a:solidFill>
              <a:srgbClr val="009D9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0" name="グループ化 359">
            <a:extLst>
              <a:ext uri="{FF2B5EF4-FFF2-40B4-BE49-F238E27FC236}">
                <a16:creationId xmlns:a16="http://schemas.microsoft.com/office/drawing/2014/main" id="{D515C186-642F-6627-4A83-BDC98EC4BC01}"/>
              </a:ext>
            </a:extLst>
          </p:cNvPr>
          <p:cNvGrpSpPr/>
          <p:nvPr/>
        </p:nvGrpSpPr>
        <p:grpSpPr>
          <a:xfrm>
            <a:off x="4980122" y="1493484"/>
            <a:ext cx="837271" cy="657285"/>
            <a:chOff x="5711126" y="1506194"/>
            <a:chExt cx="1174068" cy="921682"/>
          </a:xfrm>
        </p:grpSpPr>
        <p:sp>
          <p:nvSpPr>
            <p:cNvPr id="361" name="角丸四角形 204">
              <a:extLst>
                <a:ext uri="{FF2B5EF4-FFF2-40B4-BE49-F238E27FC236}">
                  <a16:creationId xmlns:a16="http://schemas.microsoft.com/office/drawing/2014/main" id="{9A1BD1D4-B3C2-AEC6-6F96-2FC2FE817E50}"/>
                </a:ext>
              </a:extLst>
            </p:cNvPr>
            <p:cNvSpPr/>
            <p:nvPr/>
          </p:nvSpPr>
          <p:spPr>
            <a:xfrm>
              <a:off x="5711126" y="1506194"/>
              <a:ext cx="1117875" cy="921682"/>
            </a:xfrm>
            <a:prstGeom prst="roundRect">
              <a:avLst>
                <a:gd name="adj" fmla="val 11228"/>
              </a:avLst>
            </a:prstGeom>
            <a:solidFill>
              <a:schemeClr val="bg1"/>
            </a:solidFill>
            <a:ln w="25400">
              <a:noFill/>
              <a:prstDash val="solid"/>
            </a:ln>
            <a:effectLst>
              <a:outerShdw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62" name="テキスト ボックス 361">
              <a:extLst>
                <a:ext uri="{FF2B5EF4-FFF2-40B4-BE49-F238E27FC236}">
                  <a16:creationId xmlns:a16="http://schemas.microsoft.com/office/drawing/2014/main" id="{0C35617D-BB23-D5C7-7A09-A6143E231E61}"/>
                </a:ext>
              </a:extLst>
            </p:cNvPr>
            <p:cNvSpPr txBox="1"/>
            <p:nvPr/>
          </p:nvSpPr>
          <p:spPr>
            <a:xfrm>
              <a:off x="5727117" y="1551774"/>
              <a:ext cx="1158077" cy="237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▼実績動画は</a:t>
              </a:r>
              <a:r>
                <a:rPr kumimoji="1" lang="ja-JP" altLang="en-US" sz="500" dirty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こちら▼︎</a:t>
              </a:r>
              <a:endParaRPr kumimoji="1" lang="en-US" altLang="ja-JP" sz="5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pic>
          <p:nvPicPr>
            <p:cNvPr id="363" name="図 362">
              <a:extLst>
                <a:ext uri="{FF2B5EF4-FFF2-40B4-BE49-F238E27FC236}">
                  <a16:creationId xmlns:a16="http://schemas.microsoft.com/office/drawing/2014/main" id="{1E89A74B-3A06-0E7C-F714-DE3A74424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82733" y="1713150"/>
              <a:ext cx="651276" cy="657601"/>
            </a:xfrm>
            <a:prstGeom prst="rect">
              <a:avLst/>
            </a:prstGeom>
          </p:spPr>
        </p:pic>
      </p:grpSp>
      <p:sp>
        <p:nvSpPr>
          <p:cNvPr id="364" name="テキスト ボックス 363">
            <a:extLst>
              <a:ext uri="{FF2B5EF4-FFF2-40B4-BE49-F238E27FC236}">
                <a16:creationId xmlns:a16="http://schemas.microsoft.com/office/drawing/2014/main" id="{910D0F52-910B-7443-02F8-B3D64F35B337}"/>
              </a:ext>
            </a:extLst>
          </p:cNvPr>
          <p:cNvSpPr txBox="1"/>
          <p:nvPr/>
        </p:nvSpPr>
        <p:spPr>
          <a:xfrm>
            <a:off x="3988337" y="2249037"/>
            <a:ext cx="1826141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制作した</a:t>
            </a:r>
            <a:r>
              <a:rPr kumimoji="0" lang="ja-JP" altLang="en-US" sz="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動画は</a:t>
            </a:r>
            <a:r>
              <a:rPr kumimoji="0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</a:t>
            </a:r>
            <a:r>
              <a:rPr kumimoji="0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無期限二次利用</a:t>
            </a:r>
            <a:r>
              <a:rPr kumimoji="0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OK!!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65" name="テキスト ボックス 364">
            <a:extLst>
              <a:ext uri="{FF2B5EF4-FFF2-40B4-BE49-F238E27FC236}">
                <a16:creationId xmlns:a16="http://schemas.microsoft.com/office/drawing/2014/main" id="{675EC329-0826-6898-36F7-05D87C2E9B23}"/>
              </a:ext>
            </a:extLst>
          </p:cNvPr>
          <p:cNvSpPr txBox="1"/>
          <p:nvPr/>
        </p:nvSpPr>
        <p:spPr>
          <a:xfrm>
            <a:off x="3988337" y="2459882"/>
            <a:ext cx="1899879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ナレーション</a:t>
            </a:r>
            <a:r>
              <a:rPr lang="en-US" altLang="ja-JP" sz="6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/BGM/</a:t>
            </a: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効果音付帯！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（</a:t>
            </a:r>
            <a:r>
              <a:rPr lang="en-US" altLang="ja-JP" sz="500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全てお任せ）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66" name="左大かっこ 365">
            <a:extLst>
              <a:ext uri="{FF2B5EF4-FFF2-40B4-BE49-F238E27FC236}">
                <a16:creationId xmlns:a16="http://schemas.microsoft.com/office/drawing/2014/main" id="{88F199EC-AE12-49B4-BA36-2DC754099876}"/>
              </a:ext>
            </a:extLst>
          </p:cNvPr>
          <p:cNvSpPr/>
          <p:nvPr/>
        </p:nvSpPr>
        <p:spPr>
          <a:xfrm>
            <a:off x="3819130" y="2322739"/>
            <a:ext cx="45719" cy="255407"/>
          </a:xfrm>
          <a:prstGeom prst="leftBracket">
            <a:avLst/>
          </a:prstGeom>
          <a:noFill/>
          <a:ln w="15875">
            <a:solidFill>
              <a:srgbClr val="009D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67" name="グループ化 366">
            <a:extLst>
              <a:ext uri="{FF2B5EF4-FFF2-40B4-BE49-F238E27FC236}">
                <a16:creationId xmlns:a16="http://schemas.microsoft.com/office/drawing/2014/main" id="{64E659A2-B125-37C0-ADF3-DF86B96D94A6}"/>
              </a:ext>
            </a:extLst>
          </p:cNvPr>
          <p:cNvGrpSpPr/>
          <p:nvPr/>
        </p:nvGrpSpPr>
        <p:grpSpPr>
          <a:xfrm>
            <a:off x="625200" y="1784803"/>
            <a:ext cx="1011724" cy="966285"/>
            <a:chOff x="1126908" y="1326383"/>
            <a:chExt cx="781793" cy="746681"/>
          </a:xfrm>
        </p:grpSpPr>
        <p:sp>
          <p:nvSpPr>
            <p:cNvPr id="368" name="円/楕円 184">
              <a:extLst>
                <a:ext uri="{FF2B5EF4-FFF2-40B4-BE49-F238E27FC236}">
                  <a16:creationId xmlns:a16="http://schemas.microsoft.com/office/drawing/2014/main" id="{2C629050-E513-A197-ADC7-4E5D2139B869}"/>
                </a:ext>
              </a:extLst>
            </p:cNvPr>
            <p:cNvSpPr/>
            <p:nvPr/>
          </p:nvSpPr>
          <p:spPr>
            <a:xfrm>
              <a:off x="1201170" y="1372549"/>
              <a:ext cx="658283" cy="658284"/>
            </a:xfrm>
            <a:prstGeom prst="ellipse">
              <a:avLst/>
            </a:prstGeom>
            <a:solidFill>
              <a:srgbClr val="009D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369" name="図 368">
              <a:extLst>
                <a:ext uri="{FF2B5EF4-FFF2-40B4-BE49-F238E27FC236}">
                  <a16:creationId xmlns:a16="http://schemas.microsoft.com/office/drawing/2014/main" id="{255782C3-1158-E864-8EEE-D76C45D90A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24998" y="1445764"/>
              <a:ext cx="290320" cy="259488"/>
            </a:xfrm>
            <a:prstGeom prst="rect">
              <a:avLst/>
            </a:prstGeom>
          </p:spPr>
        </p:pic>
        <p:sp>
          <p:nvSpPr>
            <p:cNvPr id="370" name="テキスト ボックス 369">
              <a:extLst>
                <a:ext uri="{FF2B5EF4-FFF2-40B4-BE49-F238E27FC236}">
                  <a16:creationId xmlns:a16="http://schemas.microsoft.com/office/drawing/2014/main" id="{FE2F82B6-B6C3-B6C8-9885-A1A9C6C4F4DA}"/>
                </a:ext>
              </a:extLst>
            </p:cNvPr>
            <p:cNvSpPr txBox="1"/>
            <p:nvPr/>
          </p:nvSpPr>
          <p:spPr>
            <a:xfrm>
              <a:off x="1186559" y="1528306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写真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pic>
          <p:nvPicPr>
            <p:cNvPr id="371" name="図 370">
              <a:extLst>
                <a:ext uri="{FF2B5EF4-FFF2-40B4-BE49-F238E27FC236}">
                  <a16:creationId xmlns:a16="http://schemas.microsoft.com/office/drawing/2014/main" id="{F6A9F0E4-8AE5-A452-2A8E-86D35F5CAF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077" t="22030"/>
            <a:stretch/>
          </p:blipFill>
          <p:spPr>
            <a:xfrm>
              <a:off x="1239877" y="1734836"/>
              <a:ext cx="248534" cy="199355"/>
            </a:xfrm>
            <a:prstGeom prst="rect">
              <a:avLst/>
            </a:prstGeom>
          </p:spPr>
        </p:pic>
        <p:sp>
          <p:nvSpPr>
            <p:cNvPr id="372" name="テキスト ボックス 371">
              <a:extLst>
                <a:ext uri="{FF2B5EF4-FFF2-40B4-BE49-F238E27FC236}">
                  <a16:creationId xmlns:a16="http://schemas.microsoft.com/office/drawing/2014/main" id="{7ADC86F7-FE6B-C181-5E95-61F2CD79F104}"/>
                </a:ext>
              </a:extLst>
            </p:cNvPr>
            <p:cNvSpPr txBox="1"/>
            <p:nvPr/>
          </p:nvSpPr>
          <p:spPr>
            <a:xfrm>
              <a:off x="1126908" y="1762549"/>
              <a:ext cx="476413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WEB</a:t>
              </a:r>
              <a:r>
                <a:rPr kumimoji="1" lang="ja-JP" altLang="en-US" sz="5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サイト</a:t>
              </a:r>
              <a:endParaRPr kumimoji="1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373" name="三角形 372">
              <a:extLst>
                <a:ext uri="{FF2B5EF4-FFF2-40B4-BE49-F238E27FC236}">
                  <a16:creationId xmlns:a16="http://schemas.microsoft.com/office/drawing/2014/main" id="{87F78F72-CA4E-7849-475A-415E9702B14A}"/>
                </a:ext>
              </a:extLst>
            </p:cNvPr>
            <p:cNvSpPr/>
            <p:nvPr/>
          </p:nvSpPr>
          <p:spPr>
            <a:xfrm rot="4139950">
              <a:off x="1749972" y="1537111"/>
              <a:ext cx="153661" cy="163797"/>
            </a:xfrm>
            <a:prstGeom prst="triangle">
              <a:avLst>
                <a:gd name="adj" fmla="val 50310"/>
              </a:avLst>
            </a:prstGeom>
            <a:solidFill>
              <a:srgbClr val="009D9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74" name="図 373">
              <a:extLst>
                <a:ext uri="{FF2B5EF4-FFF2-40B4-BE49-F238E27FC236}">
                  <a16:creationId xmlns:a16="http://schemas.microsoft.com/office/drawing/2014/main" id="{8AF3D6C7-9FBA-4C85-9324-D490A64E21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150" r="43139"/>
            <a:stretch/>
          </p:blipFill>
          <p:spPr>
            <a:xfrm>
              <a:off x="1493265" y="1474326"/>
              <a:ext cx="321742" cy="229730"/>
            </a:xfrm>
            <a:prstGeom prst="rect">
              <a:avLst/>
            </a:prstGeom>
          </p:spPr>
        </p:pic>
        <p:sp>
          <p:nvSpPr>
            <p:cNvPr id="375" name="テキスト ボックス 374">
              <a:extLst>
                <a:ext uri="{FF2B5EF4-FFF2-40B4-BE49-F238E27FC236}">
                  <a16:creationId xmlns:a16="http://schemas.microsoft.com/office/drawing/2014/main" id="{098AB0DA-ADCE-97A4-8832-B6C14522A031}"/>
                </a:ext>
              </a:extLst>
            </p:cNvPr>
            <p:cNvSpPr txBox="1"/>
            <p:nvPr/>
          </p:nvSpPr>
          <p:spPr>
            <a:xfrm>
              <a:off x="1471255" y="1526854"/>
              <a:ext cx="365766" cy="130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パンフレット</a:t>
              </a:r>
            </a:p>
          </p:txBody>
        </p:sp>
        <p:pic>
          <p:nvPicPr>
            <p:cNvPr id="376" name="図 375">
              <a:extLst>
                <a:ext uri="{FF2B5EF4-FFF2-40B4-BE49-F238E27FC236}">
                  <a16:creationId xmlns:a16="http://schemas.microsoft.com/office/drawing/2014/main" id="{76549EAC-A5CE-5AFA-05F2-0D033D832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6789" y="1727186"/>
              <a:ext cx="267053" cy="187561"/>
            </a:xfrm>
            <a:prstGeom prst="rect">
              <a:avLst/>
            </a:prstGeom>
          </p:spPr>
        </p:pic>
        <p:sp>
          <p:nvSpPr>
            <p:cNvPr id="377" name="テキスト ボックス 376">
              <a:extLst>
                <a:ext uri="{FF2B5EF4-FFF2-40B4-BE49-F238E27FC236}">
                  <a16:creationId xmlns:a16="http://schemas.microsoft.com/office/drawing/2014/main" id="{B9A5E672-AA2D-2640-AC02-AB7C0E7297EE}"/>
                </a:ext>
              </a:extLst>
            </p:cNvPr>
            <p:cNvSpPr txBox="1"/>
            <p:nvPr/>
          </p:nvSpPr>
          <p:spPr>
            <a:xfrm>
              <a:off x="1481489" y="1753698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動画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378" name="テキスト ボックス 377">
              <a:extLst>
                <a:ext uri="{FF2B5EF4-FFF2-40B4-BE49-F238E27FC236}">
                  <a16:creationId xmlns:a16="http://schemas.microsoft.com/office/drawing/2014/main" id="{E10227A1-CF1B-4C18-E74D-715EEA594ADE}"/>
                </a:ext>
              </a:extLst>
            </p:cNvPr>
            <p:cNvSpPr txBox="1"/>
            <p:nvPr/>
          </p:nvSpPr>
          <p:spPr>
            <a:xfrm>
              <a:off x="1280363" y="1326383"/>
              <a:ext cx="499442" cy="178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900" b="1">
                  <a:solidFill>
                    <a:schemeClr val="bg1"/>
                  </a:solidFill>
                  <a:effectLst>
                    <a:glow rad="128481">
                      <a:srgbClr val="009D94"/>
                    </a:glow>
                  </a:effectLst>
                  <a:latin typeface="Meiryo" panose="020B0604030504040204" pitchFamily="34" charset="-128"/>
                  <a:ea typeface="Meiryo" panose="020B0604030504040204" pitchFamily="34" charset="-128"/>
                </a:rPr>
                <a:t>対応素材</a:t>
              </a:r>
              <a:endParaRPr kumimoji="1" lang="ja-JP" altLang="en-US" sz="900" b="1">
                <a:solidFill>
                  <a:schemeClr val="bg1"/>
                </a:solidFill>
                <a:effectLst>
                  <a:glow rad="128481">
                    <a:srgbClr val="009D94"/>
                  </a:glow>
                </a:effectLst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379" name="テキスト ボックス 378">
              <a:extLst>
                <a:ext uri="{FF2B5EF4-FFF2-40B4-BE49-F238E27FC236}">
                  <a16:creationId xmlns:a16="http://schemas.microsoft.com/office/drawing/2014/main" id="{D0AAAD86-25B7-1BBE-31C0-BA3D47F6C715}"/>
                </a:ext>
              </a:extLst>
            </p:cNvPr>
            <p:cNvSpPr txBox="1"/>
            <p:nvPr/>
          </p:nvSpPr>
          <p:spPr>
            <a:xfrm>
              <a:off x="1394526" y="1903787"/>
              <a:ext cx="37702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50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など</a:t>
              </a:r>
              <a:r>
                <a:rPr kumimoji="1" lang="en-US" altLang="ja-JP" sz="500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…</a:t>
              </a:r>
              <a:endParaRPr kumimoji="1" lang="ja-JP" altLang="en-US" sz="5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380" name="正方形/長方形 379">
            <a:extLst>
              <a:ext uri="{FF2B5EF4-FFF2-40B4-BE49-F238E27FC236}">
                <a16:creationId xmlns:a16="http://schemas.microsoft.com/office/drawing/2014/main" id="{380CD1F1-00A5-A0E4-F41F-9A6ED4FC6802}"/>
              </a:ext>
            </a:extLst>
          </p:cNvPr>
          <p:cNvSpPr/>
          <p:nvPr/>
        </p:nvSpPr>
        <p:spPr>
          <a:xfrm>
            <a:off x="2421779" y="2560004"/>
            <a:ext cx="834454" cy="1301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81" name="テキスト ボックス 380">
            <a:extLst>
              <a:ext uri="{FF2B5EF4-FFF2-40B4-BE49-F238E27FC236}">
                <a16:creationId xmlns:a16="http://schemas.microsoft.com/office/drawing/2014/main" id="{DBDF4724-DD43-A1C9-C0EB-11413A8A26AB}"/>
              </a:ext>
            </a:extLst>
          </p:cNvPr>
          <p:cNvSpPr txBox="1"/>
          <p:nvPr/>
        </p:nvSpPr>
        <p:spPr>
          <a:xfrm>
            <a:off x="1437034" y="2489664"/>
            <a:ext cx="2262158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様々なデータ</a:t>
            </a: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から</a:t>
            </a:r>
            <a:r>
              <a:rPr kumimoji="1" lang="ja-JP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動画制作可能</a:t>
            </a: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です！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pic>
        <p:nvPicPr>
          <p:cNvPr id="3" name="Picture 4" descr="「ヤフーロゴ」の画像検索結果">
            <a:hlinkClick r:id="rId14"/>
            <a:extLst>
              <a:ext uri="{FF2B5EF4-FFF2-40B4-BE49-F238E27FC236}">
                <a16:creationId xmlns:a16="http://schemas.microsoft.com/office/drawing/2014/main" id="{9397C913-D5A9-1F64-3B71-5652FB640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24" t="25462" r="8404" b="23947"/>
          <a:stretch/>
        </p:blipFill>
        <p:spPr bwMode="auto">
          <a:xfrm>
            <a:off x="8869815" y="132816"/>
            <a:ext cx="669243" cy="210957"/>
          </a:xfrm>
          <a:prstGeom prst="rect">
            <a:avLst/>
          </a:prstGeom>
          <a:noFill/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58D74F9-09CD-A070-DE32-B05DE4F2B198}"/>
              </a:ext>
            </a:extLst>
          </p:cNvPr>
          <p:cNvSpPr/>
          <p:nvPr/>
        </p:nvSpPr>
        <p:spPr>
          <a:xfrm>
            <a:off x="2669691" y="44679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40">
              <a:spcBef>
                <a:spcPct val="0"/>
              </a:spcBef>
              <a:defRPr/>
            </a:pPr>
            <a:r>
              <a:rPr lang="ja-JP" altLang="en-US" sz="24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東北放送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37DA1935-F004-4F72-34AB-FCFA9EC6628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043" y="150555"/>
            <a:ext cx="810517" cy="143858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0A2769B-239F-ED8A-8972-02456A367E56}"/>
              </a:ext>
            </a:extLst>
          </p:cNvPr>
          <p:cNvSpPr txBox="1"/>
          <p:nvPr/>
        </p:nvSpPr>
        <p:spPr>
          <a:xfrm>
            <a:off x="936076" y="2843153"/>
            <a:ext cx="826507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ヤフー</a:t>
            </a:r>
            <a:r>
              <a:rPr kumimoji="0" lang="en-US" altLang="ja-JP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TOP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ページ</a:t>
            </a:r>
            <a:r>
              <a:rPr lang="ja-JP" altLang="en-US" sz="1400" b="1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（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予約型</a:t>
            </a:r>
            <a:r>
              <a:rPr lang="ja-JP" altLang="en-US" sz="1400" b="1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）</a:t>
            </a:r>
            <a:r>
              <a:rPr lang="ja-JP" altLang="en-US" sz="1400" b="1" spc="50" dirty="0"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lang="ja-JP" altLang="en-US" sz="1400" b="1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テレビ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に広告出稿</a:t>
            </a:r>
          </a:p>
        </p:txBody>
      </p:sp>
      <p:sp>
        <p:nvSpPr>
          <p:cNvPr id="16" name="角丸四角形 204">
            <a:extLst>
              <a:ext uri="{FF2B5EF4-FFF2-40B4-BE49-F238E27FC236}">
                <a16:creationId xmlns:a16="http://schemas.microsoft.com/office/drawing/2014/main" id="{37F4DB5A-0E99-8B7C-0119-B6C6EB9599D2}"/>
              </a:ext>
            </a:extLst>
          </p:cNvPr>
          <p:cNvSpPr/>
          <p:nvPr/>
        </p:nvSpPr>
        <p:spPr>
          <a:xfrm>
            <a:off x="5873959" y="3302769"/>
            <a:ext cx="1384133" cy="2487513"/>
          </a:xfrm>
          <a:prstGeom prst="roundRect">
            <a:avLst>
              <a:gd name="adj" fmla="val 4705"/>
            </a:avLst>
          </a:prstGeom>
          <a:solidFill>
            <a:srgbClr val="009C95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>
              <a:solidFill>
                <a:srgbClr val="009C95"/>
              </a:solidFill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C3459236-3AFB-CA9E-7126-C321107EC83E}"/>
              </a:ext>
            </a:extLst>
          </p:cNvPr>
          <p:cNvGrpSpPr/>
          <p:nvPr/>
        </p:nvGrpSpPr>
        <p:grpSpPr>
          <a:xfrm>
            <a:off x="325800" y="4396465"/>
            <a:ext cx="1116000" cy="906485"/>
            <a:chOff x="947050" y="4376581"/>
            <a:chExt cx="1116000" cy="1072372"/>
          </a:xfrm>
        </p:grpSpPr>
        <p:sp>
          <p:nvSpPr>
            <p:cNvPr id="134" name="ホームベース 136">
              <a:extLst>
                <a:ext uri="{FF2B5EF4-FFF2-40B4-BE49-F238E27FC236}">
                  <a16:creationId xmlns:a16="http://schemas.microsoft.com/office/drawing/2014/main" id="{EA15822E-3081-699D-A69A-AC09EBA20869}"/>
                </a:ext>
              </a:extLst>
            </p:cNvPr>
            <p:cNvSpPr/>
            <p:nvPr/>
          </p:nvSpPr>
          <p:spPr>
            <a:xfrm>
              <a:off x="947050" y="4376581"/>
              <a:ext cx="1116000" cy="540000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35" name="ホームベース 141">
              <a:extLst>
                <a:ext uri="{FF2B5EF4-FFF2-40B4-BE49-F238E27FC236}">
                  <a16:creationId xmlns:a16="http://schemas.microsoft.com/office/drawing/2014/main" id="{9A25DB23-0866-F6C2-6B73-E5B83148CEC0}"/>
                </a:ext>
              </a:extLst>
            </p:cNvPr>
            <p:cNvSpPr/>
            <p:nvPr/>
          </p:nvSpPr>
          <p:spPr>
            <a:xfrm>
              <a:off x="947050" y="4908953"/>
              <a:ext cx="1116000" cy="540000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24" name="片側の 2 つの角を丸めた四角形 131">
            <a:extLst>
              <a:ext uri="{FF2B5EF4-FFF2-40B4-BE49-F238E27FC236}">
                <a16:creationId xmlns:a16="http://schemas.microsoft.com/office/drawing/2014/main" id="{838FEA19-23D6-543F-E1E1-C33A6B037EB3}"/>
              </a:ext>
            </a:extLst>
          </p:cNvPr>
          <p:cNvSpPr/>
          <p:nvPr/>
        </p:nvSpPr>
        <p:spPr>
          <a:xfrm rot="16200000">
            <a:off x="-107341" y="4742360"/>
            <a:ext cx="907791" cy="216000"/>
          </a:xfrm>
          <a:prstGeom prst="round2SameRect">
            <a:avLst>
              <a:gd name="adj1" fmla="val 32569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ホームベース 142">
            <a:extLst>
              <a:ext uri="{FF2B5EF4-FFF2-40B4-BE49-F238E27FC236}">
                <a16:creationId xmlns:a16="http://schemas.microsoft.com/office/drawing/2014/main" id="{37CD8A1A-0EC4-A7D2-512C-B0CFBE8263C6}"/>
              </a:ext>
            </a:extLst>
          </p:cNvPr>
          <p:cNvSpPr/>
          <p:nvPr/>
        </p:nvSpPr>
        <p:spPr>
          <a:xfrm>
            <a:off x="325800" y="5405994"/>
            <a:ext cx="1114790" cy="330563"/>
          </a:xfrm>
          <a:prstGeom prst="homePlate">
            <a:avLst>
              <a:gd name="adj" fmla="val 214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05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6" name="片側の 2 つの角を丸めた四角形 123">
            <a:extLst>
              <a:ext uri="{FF2B5EF4-FFF2-40B4-BE49-F238E27FC236}">
                <a16:creationId xmlns:a16="http://schemas.microsoft.com/office/drawing/2014/main" id="{0D6D77F9-8F2C-589C-0433-9F8379956903}"/>
              </a:ext>
            </a:extLst>
          </p:cNvPr>
          <p:cNvSpPr/>
          <p:nvPr/>
        </p:nvSpPr>
        <p:spPr>
          <a:xfrm rot="16200000">
            <a:off x="193855" y="5456396"/>
            <a:ext cx="320791" cy="231393"/>
          </a:xfrm>
          <a:prstGeom prst="round2SameRect">
            <a:avLst>
              <a:gd name="adj1" fmla="val 34133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E82AFFA-00FE-E612-B89A-F9142B6D4E2A}"/>
              </a:ext>
            </a:extLst>
          </p:cNvPr>
          <p:cNvSpPr txBox="1"/>
          <p:nvPr/>
        </p:nvSpPr>
        <p:spPr>
          <a:xfrm>
            <a:off x="288347" y="5463769"/>
            <a:ext cx="1082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掲載期間を指定</a:t>
            </a:r>
            <a:endParaRPr lang="en-US" altLang="ja-JP" sz="10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B35832F-6EFB-F608-7241-558384D1819A}"/>
              </a:ext>
            </a:extLst>
          </p:cNvPr>
          <p:cNvSpPr txBox="1"/>
          <p:nvPr/>
        </p:nvSpPr>
        <p:spPr>
          <a:xfrm>
            <a:off x="434338" y="4382288"/>
            <a:ext cx="11381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都道府県</a:t>
            </a:r>
            <a:r>
              <a:rPr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指定</a:t>
            </a:r>
            <a:endParaRPr lang="en-US" altLang="ja-JP" sz="105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の場合　</a:t>
            </a:r>
            <a:endParaRPr kumimoji="1" lang="en-US" altLang="ja-JP" sz="6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9" name="円/楕円 162">
            <a:extLst>
              <a:ext uri="{FF2B5EF4-FFF2-40B4-BE49-F238E27FC236}">
                <a16:creationId xmlns:a16="http://schemas.microsoft.com/office/drawing/2014/main" id="{8291E054-E487-8522-539F-E7C59CF004A2}"/>
              </a:ext>
            </a:extLst>
          </p:cNvPr>
          <p:cNvSpPr>
            <a:spLocks noChangeAspect="1"/>
          </p:cNvSpPr>
          <p:nvPr/>
        </p:nvSpPr>
        <p:spPr>
          <a:xfrm>
            <a:off x="761183" y="4746043"/>
            <a:ext cx="198000" cy="19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tx1">
                  <a:lumMod val="50000"/>
                  <a:lumOff val="50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1A5CE96-DDF3-0FB5-45E8-6305B81578F6}"/>
              </a:ext>
            </a:extLst>
          </p:cNvPr>
          <p:cNvSpPr txBox="1"/>
          <p:nvPr/>
        </p:nvSpPr>
        <p:spPr>
          <a:xfrm>
            <a:off x="431946" y="4906146"/>
            <a:ext cx="1071966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市区郡指定</a:t>
            </a:r>
            <a:endParaRPr kumimoji="1" lang="en-US" altLang="ja-JP" sz="105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の場合</a:t>
            </a:r>
            <a:endParaRPr kumimoji="1" lang="en-US" altLang="ja-JP" sz="6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1" name="ホームベース 142">
            <a:extLst>
              <a:ext uri="{FF2B5EF4-FFF2-40B4-BE49-F238E27FC236}">
                <a16:creationId xmlns:a16="http://schemas.microsoft.com/office/drawing/2014/main" id="{1EAA0A56-581E-C875-4C9B-CE24C477F356}"/>
              </a:ext>
            </a:extLst>
          </p:cNvPr>
          <p:cNvSpPr/>
          <p:nvPr/>
        </p:nvSpPr>
        <p:spPr>
          <a:xfrm>
            <a:off x="318415" y="3900111"/>
            <a:ext cx="1114790" cy="314428"/>
          </a:xfrm>
          <a:prstGeom prst="homePlate">
            <a:avLst>
              <a:gd name="adj" fmla="val 214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05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2" name="片側の 2 つの角を丸めた四角形 123">
            <a:extLst>
              <a:ext uri="{FF2B5EF4-FFF2-40B4-BE49-F238E27FC236}">
                <a16:creationId xmlns:a16="http://schemas.microsoft.com/office/drawing/2014/main" id="{8604C48A-EC62-B561-C14F-9E89522725CA}"/>
              </a:ext>
            </a:extLst>
          </p:cNvPr>
          <p:cNvSpPr/>
          <p:nvPr/>
        </p:nvSpPr>
        <p:spPr>
          <a:xfrm rot="16200000">
            <a:off x="202509" y="3943131"/>
            <a:ext cx="303483" cy="231393"/>
          </a:xfrm>
          <a:prstGeom prst="round2SameRect">
            <a:avLst>
              <a:gd name="adj1" fmla="val 34133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3993F1A-2C14-D863-1DC5-0E1B4E1C4570}"/>
              </a:ext>
            </a:extLst>
          </p:cNvPr>
          <p:cNvSpPr txBox="1"/>
          <p:nvPr/>
        </p:nvSpPr>
        <p:spPr>
          <a:xfrm>
            <a:off x="280962" y="3941751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デバイスを指定</a:t>
            </a:r>
            <a:endParaRPr lang="en-US" altLang="ja-JP" sz="10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681202A5-C97C-DD35-5906-523B438A6F61}"/>
              </a:ext>
            </a:extLst>
          </p:cNvPr>
          <p:cNvSpPr/>
          <p:nvPr/>
        </p:nvSpPr>
        <p:spPr>
          <a:xfrm>
            <a:off x="871582" y="4640618"/>
            <a:ext cx="701861" cy="195814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977A6BD7-775E-00E9-07B4-1DDA8BF613E5}"/>
              </a:ext>
            </a:extLst>
          </p:cNvPr>
          <p:cNvSpPr/>
          <p:nvPr/>
        </p:nvSpPr>
        <p:spPr>
          <a:xfrm>
            <a:off x="872690" y="5124372"/>
            <a:ext cx="701861" cy="195814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F00A167C-C8E9-516F-F9D4-1AF46BFFAF75}"/>
              </a:ext>
            </a:extLst>
          </p:cNvPr>
          <p:cNvCxnSpPr>
            <a:cxnSpLocks/>
          </p:cNvCxnSpPr>
          <p:nvPr/>
        </p:nvCxnSpPr>
        <p:spPr>
          <a:xfrm>
            <a:off x="2736861" y="3138953"/>
            <a:ext cx="0" cy="26533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FEC296F7-D2C7-A6C9-178E-8FBD9B19F5E6}"/>
              </a:ext>
            </a:extLst>
          </p:cNvPr>
          <p:cNvCxnSpPr>
            <a:cxnSpLocks/>
          </p:cNvCxnSpPr>
          <p:nvPr/>
        </p:nvCxnSpPr>
        <p:spPr>
          <a:xfrm flipH="1">
            <a:off x="5742010" y="3138953"/>
            <a:ext cx="1821" cy="26533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7C507ADD-BABD-FA66-AFB5-5FF9030E3493}"/>
              </a:ext>
            </a:extLst>
          </p:cNvPr>
          <p:cNvGrpSpPr/>
          <p:nvPr/>
        </p:nvGrpSpPr>
        <p:grpSpPr>
          <a:xfrm>
            <a:off x="1349774" y="3329468"/>
            <a:ext cx="1266747" cy="461665"/>
            <a:chOff x="1219457" y="3193137"/>
            <a:chExt cx="1513576" cy="461665"/>
          </a:xfrm>
        </p:grpSpPr>
        <p:sp>
          <p:nvSpPr>
            <p:cNvPr id="128" name="台形 127">
              <a:extLst>
                <a:ext uri="{FF2B5EF4-FFF2-40B4-BE49-F238E27FC236}">
                  <a16:creationId xmlns:a16="http://schemas.microsoft.com/office/drawing/2014/main" id="{78CE6A72-5B02-23F9-BE9D-F24F71F96D65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009C95"/>
            </a:solidFill>
            <a:ln w="57150" cap="rnd">
              <a:solidFill>
                <a:srgbClr val="009C9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テキスト ボックス 128">
              <a:extLst>
                <a:ext uri="{FF2B5EF4-FFF2-40B4-BE49-F238E27FC236}">
                  <a16:creationId xmlns:a16="http://schemas.microsoft.com/office/drawing/2014/main" id="{53BB259E-7E2D-477C-A1B1-C8AF0B62C4D0}"/>
                </a:ext>
              </a:extLst>
            </p:cNvPr>
            <p:cNvSpPr txBox="1"/>
            <p:nvPr/>
          </p:nvSpPr>
          <p:spPr>
            <a:xfrm>
              <a:off x="1635668" y="3193137"/>
              <a:ext cx="726303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ja-JP" sz="2400" b="1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PC</a:t>
              </a:r>
              <a:endPara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96AAE587-D149-AD4D-C9FE-AD72509E0C59}"/>
              </a:ext>
            </a:extLst>
          </p:cNvPr>
          <p:cNvGrpSpPr/>
          <p:nvPr/>
        </p:nvGrpSpPr>
        <p:grpSpPr>
          <a:xfrm>
            <a:off x="2859159" y="3349258"/>
            <a:ext cx="1266747" cy="369332"/>
            <a:chOff x="1219457" y="3212927"/>
            <a:chExt cx="1513576" cy="369332"/>
          </a:xfrm>
        </p:grpSpPr>
        <p:sp>
          <p:nvSpPr>
            <p:cNvPr id="126" name="台形 125">
              <a:extLst>
                <a:ext uri="{FF2B5EF4-FFF2-40B4-BE49-F238E27FC236}">
                  <a16:creationId xmlns:a16="http://schemas.microsoft.com/office/drawing/2014/main" id="{D09E1899-6AD3-F805-FDB1-B8A50C432170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009C95"/>
            </a:solidFill>
            <a:ln w="57150" cap="rnd">
              <a:solidFill>
                <a:srgbClr val="009C9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テキスト ボックス 126">
              <a:extLst>
                <a:ext uri="{FF2B5EF4-FFF2-40B4-BE49-F238E27FC236}">
                  <a16:creationId xmlns:a16="http://schemas.microsoft.com/office/drawing/2014/main" id="{6D93D6BF-86F2-A3F4-7B44-7093DC625C54}"/>
                </a:ext>
              </a:extLst>
            </p:cNvPr>
            <p:cNvSpPr txBox="1"/>
            <p:nvPr/>
          </p:nvSpPr>
          <p:spPr>
            <a:xfrm>
              <a:off x="1447803" y="3212927"/>
              <a:ext cx="1048081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ja-JP" altLang="en-US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スマホ</a:t>
              </a:r>
              <a:endParaRPr kumimoji="1" lang="ja-JP" altLang="en-US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40808A59-0BD3-C0F2-66FC-A4C50276C28B}"/>
              </a:ext>
            </a:extLst>
          </p:cNvPr>
          <p:cNvGrpSpPr/>
          <p:nvPr/>
        </p:nvGrpSpPr>
        <p:grpSpPr>
          <a:xfrm>
            <a:off x="4362643" y="3349258"/>
            <a:ext cx="1266747" cy="369332"/>
            <a:chOff x="1219457" y="3212927"/>
            <a:chExt cx="1513576" cy="369332"/>
          </a:xfrm>
        </p:grpSpPr>
        <p:sp>
          <p:nvSpPr>
            <p:cNvPr id="123" name="台形 122">
              <a:extLst>
                <a:ext uri="{FF2B5EF4-FFF2-40B4-BE49-F238E27FC236}">
                  <a16:creationId xmlns:a16="http://schemas.microsoft.com/office/drawing/2014/main" id="{824AD0AA-4762-801D-B887-AC7316088878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009C95"/>
            </a:solidFill>
            <a:ln w="57150" cap="rnd">
              <a:solidFill>
                <a:srgbClr val="009C9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テキスト ボックス 123">
              <a:extLst>
                <a:ext uri="{FF2B5EF4-FFF2-40B4-BE49-F238E27FC236}">
                  <a16:creationId xmlns:a16="http://schemas.microsoft.com/office/drawing/2014/main" id="{BEB9C06B-2489-24BA-42F8-8D7FE107FE90}"/>
                </a:ext>
              </a:extLst>
            </p:cNvPr>
            <p:cNvSpPr txBox="1"/>
            <p:nvPr/>
          </p:nvSpPr>
          <p:spPr>
            <a:xfrm>
              <a:off x="1350119" y="3212927"/>
              <a:ext cx="1243447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ja-JP" b="1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PC+</a:t>
              </a:r>
              <a:r>
                <a:rPr kumimoji="1" lang="ja-JP" altLang="en-US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ｽﾏﾎ</a:t>
              </a:r>
              <a:endParaRPr kumimoji="1" lang="ja-JP" altLang="en-US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41" name="円/楕円 217">
            <a:extLst>
              <a:ext uri="{FF2B5EF4-FFF2-40B4-BE49-F238E27FC236}">
                <a16:creationId xmlns:a16="http://schemas.microsoft.com/office/drawing/2014/main" id="{B93E8091-FAF2-98B4-2874-4E09365E619F}"/>
              </a:ext>
            </a:extLst>
          </p:cNvPr>
          <p:cNvSpPr>
            <a:spLocks noChangeAspect="1"/>
          </p:cNvSpPr>
          <p:nvPr/>
        </p:nvSpPr>
        <p:spPr>
          <a:xfrm>
            <a:off x="2535395" y="3302769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9C95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9C95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42" name="円/楕円 218">
            <a:extLst>
              <a:ext uri="{FF2B5EF4-FFF2-40B4-BE49-F238E27FC236}">
                <a16:creationId xmlns:a16="http://schemas.microsoft.com/office/drawing/2014/main" id="{A02CEFD2-C4FE-E75B-EAB9-0EF865ABEDA0}"/>
              </a:ext>
            </a:extLst>
          </p:cNvPr>
          <p:cNvSpPr>
            <a:spLocks noChangeAspect="1"/>
          </p:cNvSpPr>
          <p:nvPr/>
        </p:nvSpPr>
        <p:spPr>
          <a:xfrm>
            <a:off x="4047672" y="3302769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9C95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9C95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DBD7E5CD-3011-1A92-A575-F1D6CB5BB10C}"/>
              </a:ext>
            </a:extLst>
          </p:cNvPr>
          <p:cNvCxnSpPr>
            <a:cxnSpLocks/>
          </p:cNvCxnSpPr>
          <p:nvPr/>
        </p:nvCxnSpPr>
        <p:spPr>
          <a:xfrm>
            <a:off x="1435745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83FA4212-F8EF-1618-FCBF-0ADC859B2E4D}"/>
              </a:ext>
            </a:extLst>
          </p:cNvPr>
          <p:cNvCxnSpPr>
            <a:cxnSpLocks/>
          </p:cNvCxnSpPr>
          <p:nvPr/>
        </p:nvCxnSpPr>
        <p:spPr>
          <a:xfrm>
            <a:off x="1435745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34AE95A3-A7E6-967C-EF3D-A9BCAD4FDA38}"/>
              </a:ext>
            </a:extLst>
          </p:cNvPr>
          <p:cNvCxnSpPr>
            <a:cxnSpLocks/>
          </p:cNvCxnSpPr>
          <p:nvPr/>
        </p:nvCxnSpPr>
        <p:spPr>
          <a:xfrm>
            <a:off x="1435745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円/楕円 279">
            <a:extLst>
              <a:ext uri="{FF2B5EF4-FFF2-40B4-BE49-F238E27FC236}">
                <a16:creationId xmlns:a16="http://schemas.microsoft.com/office/drawing/2014/main" id="{B6D168D4-4816-4755-D17E-7876D3E72DDF}"/>
              </a:ext>
            </a:extLst>
          </p:cNvPr>
          <p:cNvSpPr>
            <a:spLocks noChangeAspect="1"/>
          </p:cNvSpPr>
          <p:nvPr/>
        </p:nvSpPr>
        <p:spPr>
          <a:xfrm>
            <a:off x="1877341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F3F4A19B-0E7B-455C-F237-357DC9F5E10B}"/>
              </a:ext>
            </a:extLst>
          </p:cNvPr>
          <p:cNvSpPr txBox="1"/>
          <p:nvPr/>
        </p:nvSpPr>
        <p:spPr>
          <a:xfrm>
            <a:off x="1426813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349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E9E3063-0758-D5BE-3B56-4A3219D4476A}"/>
              </a:ext>
            </a:extLst>
          </p:cNvPr>
          <p:cNvSpPr txBox="1"/>
          <p:nvPr/>
        </p:nvSpPr>
        <p:spPr>
          <a:xfrm>
            <a:off x="1426813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320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696502F9-8862-637A-5693-458F4911E42F}"/>
              </a:ext>
            </a:extLst>
          </p:cNvPr>
          <p:cNvCxnSpPr>
            <a:cxnSpLocks/>
          </p:cNvCxnSpPr>
          <p:nvPr/>
        </p:nvCxnSpPr>
        <p:spPr>
          <a:xfrm>
            <a:off x="2897511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46BEF067-2DA3-252D-6604-E2EC8355A0D4}"/>
              </a:ext>
            </a:extLst>
          </p:cNvPr>
          <p:cNvCxnSpPr>
            <a:cxnSpLocks/>
          </p:cNvCxnSpPr>
          <p:nvPr/>
        </p:nvCxnSpPr>
        <p:spPr>
          <a:xfrm>
            <a:off x="2897511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C7209794-6564-1555-1DB2-D3716651B803}"/>
              </a:ext>
            </a:extLst>
          </p:cNvPr>
          <p:cNvCxnSpPr>
            <a:cxnSpLocks/>
          </p:cNvCxnSpPr>
          <p:nvPr/>
        </p:nvCxnSpPr>
        <p:spPr>
          <a:xfrm>
            <a:off x="2897511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円/楕円 279">
            <a:extLst>
              <a:ext uri="{FF2B5EF4-FFF2-40B4-BE49-F238E27FC236}">
                <a16:creationId xmlns:a16="http://schemas.microsoft.com/office/drawing/2014/main" id="{C31EB882-1561-ECDC-E9BB-C6AA6B02906B}"/>
              </a:ext>
            </a:extLst>
          </p:cNvPr>
          <p:cNvSpPr>
            <a:spLocks noChangeAspect="1"/>
          </p:cNvSpPr>
          <p:nvPr/>
        </p:nvSpPr>
        <p:spPr>
          <a:xfrm>
            <a:off x="3339107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84FDC55D-FE44-6801-A241-DB7E902826A0}"/>
              </a:ext>
            </a:extLst>
          </p:cNvPr>
          <p:cNvSpPr txBox="1"/>
          <p:nvPr/>
        </p:nvSpPr>
        <p:spPr>
          <a:xfrm>
            <a:off x="2888579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218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00344526-C971-FDAD-4693-40B65551D43E}"/>
              </a:ext>
            </a:extLst>
          </p:cNvPr>
          <p:cNvSpPr txBox="1"/>
          <p:nvPr/>
        </p:nvSpPr>
        <p:spPr>
          <a:xfrm>
            <a:off x="2888579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00,000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432FF18-9426-894E-519C-F598C936FDC6}"/>
              </a:ext>
            </a:extLst>
          </p:cNvPr>
          <p:cNvCxnSpPr>
            <a:cxnSpLocks/>
          </p:cNvCxnSpPr>
          <p:nvPr/>
        </p:nvCxnSpPr>
        <p:spPr>
          <a:xfrm>
            <a:off x="4407133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A1D6A52B-4702-1AC4-EF3E-9BE0C0B3EB51}"/>
              </a:ext>
            </a:extLst>
          </p:cNvPr>
          <p:cNvCxnSpPr>
            <a:cxnSpLocks/>
          </p:cNvCxnSpPr>
          <p:nvPr/>
        </p:nvCxnSpPr>
        <p:spPr>
          <a:xfrm>
            <a:off x="4407133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6D6D6176-724F-3D84-1465-7B95AFDA57A9}"/>
              </a:ext>
            </a:extLst>
          </p:cNvPr>
          <p:cNvCxnSpPr>
            <a:cxnSpLocks/>
          </p:cNvCxnSpPr>
          <p:nvPr/>
        </p:nvCxnSpPr>
        <p:spPr>
          <a:xfrm>
            <a:off x="4407133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円/楕円 279">
            <a:extLst>
              <a:ext uri="{FF2B5EF4-FFF2-40B4-BE49-F238E27FC236}">
                <a16:creationId xmlns:a16="http://schemas.microsoft.com/office/drawing/2014/main" id="{CD5F5AFF-C96F-26D1-140C-14568BDB8F78}"/>
              </a:ext>
            </a:extLst>
          </p:cNvPr>
          <p:cNvSpPr>
            <a:spLocks noChangeAspect="1"/>
          </p:cNvSpPr>
          <p:nvPr/>
        </p:nvSpPr>
        <p:spPr>
          <a:xfrm>
            <a:off x="4848729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DF660889-B9B2-CA68-00D6-1481C5ACEBC0}"/>
              </a:ext>
            </a:extLst>
          </p:cNvPr>
          <p:cNvSpPr txBox="1"/>
          <p:nvPr/>
        </p:nvSpPr>
        <p:spPr>
          <a:xfrm>
            <a:off x="4398201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242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8D1A7636-7D20-6B10-DDAF-4AD449A28AB0}"/>
              </a:ext>
            </a:extLst>
          </p:cNvPr>
          <p:cNvSpPr txBox="1"/>
          <p:nvPr/>
        </p:nvSpPr>
        <p:spPr>
          <a:xfrm>
            <a:off x="4398201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222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2B4A8576-74A8-BA72-8335-61EEE90E3D23}"/>
              </a:ext>
            </a:extLst>
          </p:cNvPr>
          <p:cNvCxnSpPr>
            <a:cxnSpLocks/>
          </p:cNvCxnSpPr>
          <p:nvPr/>
        </p:nvCxnSpPr>
        <p:spPr>
          <a:xfrm>
            <a:off x="5971189" y="4843843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02ADC8F8-0228-07C8-3E1D-C52DAD0A8936}"/>
              </a:ext>
            </a:extLst>
          </p:cNvPr>
          <p:cNvCxnSpPr>
            <a:cxnSpLocks/>
          </p:cNvCxnSpPr>
          <p:nvPr/>
        </p:nvCxnSpPr>
        <p:spPr>
          <a:xfrm>
            <a:off x="5971189" y="5337621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E5F78BED-9B17-9727-461A-6256E92FE2BB}"/>
              </a:ext>
            </a:extLst>
          </p:cNvPr>
          <p:cNvCxnSpPr>
            <a:cxnSpLocks/>
          </p:cNvCxnSpPr>
          <p:nvPr/>
        </p:nvCxnSpPr>
        <p:spPr>
          <a:xfrm>
            <a:off x="5971189" y="4399104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円/楕円 279">
            <a:extLst>
              <a:ext uri="{FF2B5EF4-FFF2-40B4-BE49-F238E27FC236}">
                <a16:creationId xmlns:a16="http://schemas.microsoft.com/office/drawing/2014/main" id="{E1E5ECB5-7D16-6020-FDF9-05B12AF3FAE8}"/>
              </a:ext>
            </a:extLst>
          </p:cNvPr>
          <p:cNvSpPr>
            <a:spLocks noChangeAspect="1"/>
          </p:cNvSpPr>
          <p:nvPr/>
        </p:nvSpPr>
        <p:spPr>
          <a:xfrm>
            <a:off x="6412785" y="4749699"/>
            <a:ext cx="279346" cy="19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rgbClr val="009C95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rgbClr val="009C95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B5EFF673-661A-71F8-7DD0-73C8846646BF}"/>
              </a:ext>
            </a:extLst>
          </p:cNvPr>
          <p:cNvSpPr txBox="1"/>
          <p:nvPr/>
        </p:nvSpPr>
        <p:spPr>
          <a:xfrm>
            <a:off x="5983277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kumimoji="1"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144,000</a:t>
            </a:r>
            <a:r>
              <a:rPr kumimoji="1" lang="ja-JP" altLang="en-US" sz="1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7A94EE37-5459-E2F0-913A-E9A4FABC7789}"/>
              </a:ext>
            </a:extLst>
          </p:cNvPr>
          <p:cNvSpPr txBox="1"/>
          <p:nvPr/>
        </p:nvSpPr>
        <p:spPr>
          <a:xfrm>
            <a:off x="5983277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120</a:t>
            </a:r>
            <a:r>
              <a:rPr kumimoji="1"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7588556A-0F5C-DF06-4EE3-C6209F5053A4}"/>
              </a:ext>
            </a:extLst>
          </p:cNvPr>
          <p:cNvGrpSpPr/>
          <p:nvPr/>
        </p:nvGrpSpPr>
        <p:grpSpPr>
          <a:xfrm>
            <a:off x="1592374" y="3850296"/>
            <a:ext cx="782950" cy="493456"/>
            <a:chOff x="250635" y="428719"/>
            <a:chExt cx="3711235" cy="2339015"/>
          </a:xfrm>
        </p:grpSpPr>
        <p:pic>
          <p:nvPicPr>
            <p:cNvPr id="118" name="図 117">
              <a:extLst>
                <a:ext uri="{FF2B5EF4-FFF2-40B4-BE49-F238E27FC236}">
                  <a16:creationId xmlns:a16="http://schemas.microsoft.com/office/drawing/2014/main" id="{1039C6B9-7609-155E-D2FB-E49F021CD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250635" y="428719"/>
              <a:ext cx="3711235" cy="2339015"/>
            </a:xfrm>
            <a:prstGeom prst="rect">
              <a:avLst/>
            </a:prstGeom>
          </p:spPr>
        </p:pic>
        <p:sp>
          <p:nvSpPr>
            <p:cNvPr id="119" name="正方形/長方形 118">
              <a:extLst>
                <a:ext uri="{FF2B5EF4-FFF2-40B4-BE49-F238E27FC236}">
                  <a16:creationId xmlns:a16="http://schemas.microsoft.com/office/drawing/2014/main" id="{32345EC7-912D-DFC9-767E-10E5EC59F67B}"/>
                </a:ext>
              </a:extLst>
            </p:cNvPr>
            <p:cNvSpPr/>
            <p:nvPr/>
          </p:nvSpPr>
          <p:spPr>
            <a:xfrm>
              <a:off x="880639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0" name="図 119">
              <a:extLst>
                <a:ext uri="{FF2B5EF4-FFF2-40B4-BE49-F238E27FC236}">
                  <a16:creationId xmlns:a16="http://schemas.microsoft.com/office/drawing/2014/main" id="{6BEEF41D-19D5-CB65-2ECD-31A28E276A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1228975" y="659149"/>
              <a:ext cx="1802464" cy="1419907"/>
            </a:xfrm>
            <a:prstGeom prst="rect">
              <a:avLst/>
            </a:prstGeom>
          </p:spPr>
        </p:pic>
        <p:pic>
          <p:nvPicPr>
            <p:cNvPr id="121" name="図 120">
              <a:extLst>
                <a:ext uri="{FF2B5EF4-FFF2-40B4-BE49-F238E27FC236}">
                  <a16:creationId xmlns:a16="http://schemas.microsoft.com/office/drawing/2014/main" id="{BBD79609-9F6A-AE45-8124-737EB67FEB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2354128" y="1713297"/>
              <a:ext cx="685566" cy="365759"/>
            </a:xfrm>
            <a:prstGeom prst="rect">
              <a:avLst/>
            </a:prstGeom>
          </p:spPr>
        </p:pic>
        <p:sp>
          <p:nvSpPr>
            <p:cNvPr id="122" name="正方形/長方形 121">
              <a:extLst>
                <a:ext uri="{FF2B5EF4-FFF2-40B4-BE49-F238E27FC236}">
                  <a16:creationId xmlns:a16="http://schemas.microsoft.com/office/drawing/2014/main" id="{4C55CEB9-F252-AC8A-D6E7-81330A587298}"/>
                </a:ext>
              </a:extLst>
            </p:cNvPr>
            <p:cNvSpPr/>
            <p:nvPr/>
          </p:nvSpPr>
          <p:spPr>
            <a:xfrm>
              <a:off x="2358746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ABD9C549-400E-E108-51AB-4FD3952C3018}"/>
              </a:ext>
            </a:extLst>
          </p:cNvPr>
          <p:cNvGrpSpPr/>
          <p:nvPr/>
        </p:nvGrpSpPr>
        <p:grpSpPr>
          <a:xfrm>
            <a:off x="3372321" y="3831936"/>
            <a:ext cx="258866" cy="510638"/>
            <a:chOff x="8439488" y="428719"/>
            <a:chExt cx="1155529" cy="2279403"/>
          </a:xfrm>
        </p:grpSpPr>
        <p:pic>
          <p:nvPicPr>
            <p:cNvPr id="116" name="図 115">
              <a:extLst>
                <a:ext uri="{FF2B5EF4-FFF2-40B4-BE49-F238E27FC236}">
                  <a16:creationId xmlns:a16="http://schemas.microsoft.com/office/drawing/2014/main" id="{0E82BD23-59D1-AFE2-4026-D65801ED0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117" name="正方形/長方形 116">
              <a:extLst>
                <a:ext uri="{FF2B5EF4-FFF2-40B4-BE49-F238E27FC236}">
                  <a16:creationId xmlns:a16="http://schemas.microsoft.com/office/drawing/2014/main" id="{1267F376-04D9-F338-E0DD-AD51D7D741CC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2BD684C3-7AC7-50AD-0611-EF0AA5261727}"/>
              </a:ext>
            </a:extLst>
          </p:cNvPr>
          <p:cNvGrpSpPr/>
          <p:nvPr/>
        </p:nvGrpSpPr>
        <p:grpSpPr>
          <a:xfrm>
            <a:off x="4448125" y="3850296"/>
            <a:ext cx="782950" cy="493456"/>
            <a:chOff x="250635" y="428719"/>
            <a:chExt cx="3711235" cy="2339015"/>
          </a:xfrm>
        </p:grpSpPr>
        <p:pic>
          <p:nvPicPr>
            <p:cNvPr id="111" name="図 110">
              <a:extLst>
                <a:ext uri="{FF2B5EF4-FFF2-40B4-BE49-F238E27FC236}">
                  <a16:creationId xmlns:a16="http://schemas.microsoft.com/office/drawing/2014/main" id="{B600957C-8E00-1143-8237-7C58680C2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250635" y="428719"/>
              <a:ext cx="3711235" cy="2339015"/>
            </a:xfrm>
            <a:prstGeom prst="rect">
              <a:avLst/>
            </a:prstGeom>
          </p:spPr>
        </p:pic>
        <p:sp>
          <p:nvSpPr>
            <p:cNvPr id="112" name="正方形/長方形 111">
              <a:extLst>
                <a:ext uri="{FF2B5EF4-FFF2-40B4-BE49-F238E27FC236}">
                  <a16:creationId xmlns:a16="http://schemas.microsoft.com/office/drawing/2014/main" id="{DFEB27A7-096E-64F7-6423-C8F12CE0FC97}"/>
                </a:ext>
              </a:extLst>
            </p:cNvPr>
            <p:cNvSpPr/>
            <p:nvPr/>
          </p:nvSpPr>
          <p:spPr>
            <a:xfrm>
              <a:off x="880639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3" name="図 112">
              <a:extLst>
                <a:ext uri="{FF2B5EF4-FFF2-40B4-BE49-F238E27FC236}">
                  <a16:creationId xmlns:a16="http://schemas.microsoft.com/office/drawing/2014/main" id="{9AFF62C1-8AB2-FBA1-4896-3CDD696ED8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1228975" y="659149"/>
              <a:ext cx="1802464" cy="1419907"/>
            </a:xfrm>
            <a:prstGeom prst="rect">
              <a:avLst/>
            </a:prstGeom>
          </p:spPr>
        </p:pic>
        <p:pic>
          <p:nvPicPr>
            <p:cNvPr id="114" name="図 113">
              <a:extLst>
                <a:ext uri="{FF2B5EF4-FFF2-40B4-BE49-F238E27FC236}">
                  <a16:creationId xmlns:a16="http://schemas.microsoft.com/office/drawing/2014/main" id="{646356F4-AF12-4AD3-954B-165D655840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2354128" y="1713297"/>
              <a:ext cx="685566" cy="365759"/>
            </a:xfrm>
            <a:prstGeom prst="rect">
              <a:avLst/>
            </a:prstGeom>
          </p:spPr>
        </p:pic>
        <p:sp>
          <p:nvSpPr>
            <p:cNvPr id="115" name="正方形/長方形 114">
              <a:extLst>
                <a:ext uri="{FF2B5EF4-FFF2-40B4-BE49-F238E27FC236}">
                  <a16:creationId xmlns:a16="http://schemas.microsoft.com/office/drawing/2014/main" id="{D0F2D45F-71D3-3690-C577-991E1EFBEF50}"/>
                </a:ext>
              </a:extLst>
            </p:cNvPr>
            <p:cNvSpPr/>
            <p:nvPr/>
          </p:nvSpPr>
          <p:spPr>
            <a:xfrm>
              <a:off x="2358746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5BB8F2AE-9C16-D63D-6EED-5229E1BEC5F8}"/>
              </a:ext>
            </a:extLst>
          </p:cNvPr>
          <p:cNvGrpSpPr/>
          <p:nvPr/>
        </p:nvGrpSpPr>
        <p:grpSpPr>
          <a:xfrm>
            <a:off x="5280087" y="3831936"/>
            <a:ext cx="258866" cy="510638"/>
            <a:chOff x="8439488" y="428719"/>
            <a:chExt cx="1155529" cy="2279403"/>
          </a:xfrm>
        </p:grpSpPr>
        <p:pic>
          <p:nvPicPr>
            <p:cNvPr id="109" name="図 108">
              <a:extLst>
                <a:ext uri="{FF2B5EF4-FFF2-40B4-BE49-F238E27FC236}">
                  <a16:creationId xmlns:a16="http://schemas.microsoft.com/office/drawing/2014/main" id="{89B80798-9195-3246-8CA9-C48781429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110" name="正方形/長方形 109">
              <a:extLst>
                <a:ext uri="{FF2B5EF4-FFF2-40B4-BE49-F238E27FC236}">
                  <a16:creationId xmlns:a16="http://schemas.microsoft.com/office/drawing/2014/main" id="{73DCA3C1-85F5-C2F9-0004-BFA236AD6E2F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89386E4A-F23C-FA14-5CAA-E5AE29835A69}"/>
              </a:ext>
            </a:extLst>
          </p:cNvPr>
          <p:cNvGrpSpPr/>
          <p:nvPr/>
        </p:nvGrpSpPr>
        <p:grpSpPr>
          <a:xfrm>
            <a:off x="5906390" y="3697212"/>
            <a:ext cx="954088" cy="601316"/>
            <a:chOff x="3979673" y="428719"/>
            <a:chExt cx="3711235" cy="2339015"/>
          </a:xfrm>
        </p:grpSpPr>
        <p:pic>
          <p:nvPicPr>
            <p:cNvPr id="101" name="図 100">
              <a:extLst>
                <a:ext uri="{FF2B5EF4-FFF2-40B4-BE49-F238E27FC236}">
                  <a16:creationId xmlns:a16="http://schemas.microsoft.com/office/drawing/2014/main" id="{FF631AFC-BE75-26C5-76F0-EC677442B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3979673" y="428719"/>
              <a:ext cx="3711235" cy="2339015"/>
            </a:xfrm>
            <a:prstGeom prst="rect">
              <a:avLst/>
            </a:prstGeom>
            <a:effectLst>
              <a:glow rad="38100">
                <a:srgbClr val="FFFF00">
                  <a:alpha val="70167"/>
                </a:srgbClr>
              </a:glow>
            </a:effectLst>
          </p:spPr>
        </p:pic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16098B0F-D4E1-C5FD-FF25-B11ED5E0182E}"/>
                </a:ext>
              </a:extLst>
            </p:cNvPr>
            <p:cNvSpPr/>
            <p:nvPr/>
          </p:nvSpPr>
          <p:spPr>
            <a:xfrm>
              <a:off x="4609677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3" name="図 102">
              <a:extLst>
                <a:ext uri="{FF2B5EF4-FFF2-40B4-BE49-F238E27FC236}">
                  <a16:creationId xmlns:a16="http://schemas.microsoft.com/office/drawing/2014/main" id="{08EA5CFA-1178-7C12-8196-E2CF7042C5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4958013" y="659149"/>
              <a:ext cx="1802464" cy="1419907"/>
            </a:xfrm>
            <a:prstGeom prst="rect">
              <a:avLst/>
            </a:prstGeom>
          </p:spPr>
        </p:pic>
        <p:sp>
          <p:nvSpPr>
            <p:cNvPr id="104" name="正方形/長方形 103">
              <a:extLst>
                <a:ext uri="{FF2B5EF4-FFF2-40B4-BE49-F238E27FC236}">
                  <a16:creationId xmlns:a16="http://schemas.microsoft.com/office/drawing/2014/main" id="{419053C4-01EC-5CCC-FB84-6D57343153FD}"/>
                </a:ext>
              </a:extLst>
            </p:cNvPr>
            <p:cNvSpPr/>
            <p:nvPr/>
          </p:nvSpPr>
          <p:spPr>
            <a:xfrm>
              <a:off x="4616067" y="667242"/>
              <a:ext cx="333691" cy="14118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正方形/長方形 104">
              <a:extLst>
                <a:ext uri="{FF2B5EF4-FFF2-40B4-BE49-F238E27FC236}">
                  <a16:creationId xmlns:a16="http://schemas.microsoft.com/office/drawing/2014/main" id="{441D259D-93C7-3624-6A54-F58BB8E44552}"/>
                </a:ext>
              </a:extLst>
            </p:cNvPr>
            <p:cNvSpPr/>
            <p:nvPr/>
          </p:nvSpPr>
          <p:spPr>
            <a:xfrm>
              <a:off x="6762501" y="667242"/>
              <a:ext cx="333691" cy="14118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6" name="図 105">
              <a:extLst>
                <a:ext uri="{FF2B5EF4-FFF2-40B4-BE49-F238E27FC236}">
                  <a16:creationId xmlns:a16="http://schemas.microsoft.com/office/drawing/2014/main" id="{900705D2-3840-40A8-3858-73DEFAEE29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6083166" y="1713297"/>
              <a:ext cx="685566" cy="365759"/>
            </a:xfrm>
            <a:prstGeom prst="rect">
              <a:avLst/>
            </a:prstGeom>
          </p:spPr>
        </p:pic>
        <p:sp>
          <p:nvSpPr>
            <p:cNvPr id="107" name="正方形/長方形 106">
              <a:extLst>
                <a:ext uri="{FF2B5EF4-FFF2-40B4-BE49-F238E27FC236}">
                  <a16:creationId xmlns:a16="http://schemas.microsoft.com/office/drawing/2014/main" id="{0D4A2A3D-B4F0-6145-13F6-EC7A4FA50241}"/>
                </a:ext>
              </a:extLst>
            </p:cNvPr>
            <p:cNvSpPr/>
            <p:nvPr/>
          </p:nvSpPr>
          <p:spPr>
            <a:xfrm>
              <a:off x="6087784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正方形/長方形 107">
              <a:extLst>
                <a:ext uri="{FF2B5EF4-FFF2-40B4-BE49-F238E27FC236}">
                  <a16:creationId xmlns:a16="http://schemas.microsoft.com/office/drawing/2014/main" id="{A8935CE3-D4A0-D225-851E-077FA7608577}"/>
                </a:ext>
              </a:extLst>
            </p:cNvPr>
            <p:cNvSpPr/>
            <p:nvPr/>
          </p:nvSpPr>
          <p:spPr>
            <a:xfrm>
              <a:off x="5298094" y="1767928"/>
              <a:ext cx="791811" cy="128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B3EA5D93-30B1-B89B-3C1C-28B449553949}"/>
              </a:ext>
            </a:extLst>
          </p:cNvPr>
          <p:cNvGrpSpPr/>
          <p:nvPr/>
        </p:nvGrpSpPr>
        <p:grpSpPr>
          <a:xfrm>
            <a:off x="6852134" y="3682543"/>
            <a:ext cx="314135" cy="619664"/>
            <a:chOff x="8439488" y="428719"/>
            <a:chExt cx="1155529" cy="2279403"/>
          </a:xfrm>
        </p:grpSpPr>
        <p:pic>
          <p:nvPicPr>
            <p:cNvPr id="99" name="図 98">
              <a:extLst>
                <a:ext uri="{FF2B5EF4-FFF2-40B4-BE49-F238E27FC236}">
                  <a16:creationId xmlns:a16="http://schemas.microsoft.com/office/drawing/2014/main" id="{705EE78D-3064-98DC-BAE1-4238318D8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2291DEDA-A8C5-C2CB-3B9B-EEB1A7DDC841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3" name="台形 72">
            <a:extLst>
              <a:ext uri="{FF2B5EF4-FFF2-40B4-BE49-F238E27FC236}">
                <a16:creationId xmlns:a16="http://schemas.microsoft.com/office/drawing/2014/main" id="{EC08363A-6679-D657-DE90-D45916F7D1A1}"/>
              </a:ext>
            </a:extLst>
          </p:cNvPr>
          <p:cNvSpPr/>
          <p:nvPr/>
        </p:nvSpPr>
        <p:spPr>
          <a:xfrm rot="10800000">
            <a:off x="5932513" y="3148486"/>
            <a:ext cx="1266747" cy="470719"/>
          </a:xfrm>
          <a:prstGeom prst="trapezoid">
            <a:avLst/>
          </a:prstGeom>
          <a:gradFill>
            <a:gsLst>
              <a:gs pos="0">
                <a:srgbClr val="C3AE6B"/>
              </a:gs>
              <a:gs pos="41000">
                <a:srgbClr val="FEE38C">
                  <a:lumMod val="90000"/>
                </a:srgbClr>
              </a:gs>
              <a:gs pos="84000">
                <a:srgbClr val="C3AE6B"/>
              </a:gs>
            </a:gsLst>
            <a:lin ang="18900000" scaled="0"/>
          </a:gradFill>
          <a:ln w="28575" cap="rnd">
            <a:gradFill flip="none" rotWithShape="1">
              <a:gsLst>
                <a:gs pos="0">
                  <a:srgbClr val="C3AE6B"/>
                </a:gs>
                <a:gs pos="28000">
                  <a:srgbClr val="FEE38C">
                    <a:lumMod val="90000"/>
                  </a:srgbClr>
                </a:gs>
                <a:gs pos="100000">
                  <a:srgbClr val="C3AE6B"/>
                </a:gs>
              </a:gsLst>
              <a:lin ang="18900000" scaled="1"/>
              <a:tileRect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211C2350-3A52-7C4A-D58F-3777412797BC}"/>
              </a:ext>
            </a:extLst>
          </p:cNvPr>
          <p:cNvSpPr txBox="1"/>
          <p:nvPr/>
        </p:nvSpPr>
        <p:spPr>
          <a:xfrm>
            <a:off x="6042795" y="3177735"/>
            <a:ext cx="104067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b="1" dirty="0">
                <a:latin typeface="Meiryo" panose="020B0604030504040204" pitchFamily="34" charset="-128"/>
                <a:ea typeface="Meiryo" panose="020B0604030504040204" pitchFamily="34" charset="-128"/>
              </a:rPr>
              <a:t>PC+</a:t>
            </a:r>
            <a:r>
              <a:rPr kumimoji="1" lang="ja-JP" altLang="en-US" b="1" dirty="0">
                <a:latin typeface="Meiryo" panose="020B0604030504040204" pitchFamily="34" charset="-128"/>
                <a:ea typeface="Meiryo" panose="020B0604030504040204" pitchFamily="34" charset="-128"/>
              </a:rPr>
              <a:t>ｽﾏﾎ</a:t>
            </a:r>
          </a:p>
        </p:txBody>
      </p:sp>
      <p:sp>
        <p:nvSpPr>
          <p:cNvPr id="75" name="円/楕円 393">
            <a:extLst>
              <a:ext uri="{FF2B5EF4-FFF2-40B4-BE49-F238E27FC236}">
                <a16:creationId xmlns:a16="http://schemas.microsoft.com/office/drawing/2014/main" id="{1289A7D0-C2B3-ABA2-603B-2C9DDD799763}"/>
              </a:ext>
            </a:extLst>
          </p:cNvPr>
          <p:cNvSpPr>
            <a:spLocks noChangeAspect="1"/>
          </p:cNvSpPr>
          <p:nvPr/>
        </p:nvSpPr>
        <p:spPr>
          <a:xfrm>
            <a:off x="5564411" y="3314203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9C95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9C95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76" name="角丸四角形 204">
            <a:extLst>
              <a:ext uri="{FF2B5EF4-FFF2-40B4-BE49-F238E27FC236}">
                <a16:creationId xmlns:a16="http://schemas.microsoft.com/office/drawing/2014/main" id="{EF79D0FE-5885-8489-5415-29C6C35FB117}"/>
              </a:ext>
            </a:extLst>
          </p:cNvPr>
          <p:cNvSpPr>
            <a:spLocks/>
          </p:cNvSpPr>
          <p:nvPr/>
        </p:nvSpPr>
        <p:spPr>
          <a:xfrm>
            <a:off x="5897048" y="2859778"/>
            <a:ext cx="1340496" cy="23768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95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76348E15-2E1E-326D-C4D5-223086BE548E}"/>
              </a:ext>
            </a:extLst>
          </p:cNvPr>
          <p:cNvSpPr txBox="1"/>
          <p:nvPr/>
        </p:nvSpPr>
        <p:spPr>
          <a:xfrm>
            <a:off x="5848448" y="2931430"/>
            <a:ext cx="1476915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en-US" altLang="ja-JP" sz="7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PC</a:t>
            </a:r>
            <a:r>
              <a:rPr kumimoji="1" lang="ja-JP" altLang="en-US" sz="7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広告面はトップインパクト！</a:t>
            </a:r>
            <a:endParaRPr kumimoji="1" lang="en-US" altLang="ja-JP" sz="3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8" name="三角形 396">
            <a:extLst>
              <a:ext uri="{FF2B5EF4-FFF2-40B4-BE49-F238E27FC236}">
                <a16:creationId xmlns:a16="http://schemas.microsoft.com/office/drawing/2014/main" id="{06E30277-77DE-3A6D-1380-01F8A83589D9}"/>
              </a:ext>
            </a:extLst>
          </p:cNvPr>
          <p:cNvSpPr/>
          <p:nvPr/>
        </p:nvSpPr>
        <p:spPr>
          <a:xfrm rot="10800000">
            <a:off x="6509974" y="3085055"/>
            <a:ext cx="125361" cy="8095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DDA8B7F6-47A8-B323-7523-BB345221A6DD}"/>
              </a:ext>
            </a:extLst>
          </p:cNvPr>
          <p:cNvSpPr txBox="1"/>
          <p:nvPr/>
        </p:nvSpPr>
        <p:spPr>
          <a:xfrm>
            <a:off x="5987498" y="3497794"/>
            <a:ext cx="1155756" cy="769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kumimoji="1" lang="ja-JP" altLang="en-US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ヤフーリッチフォーマット</a:t>
            </a:r>
            <a:r>
              <a:rPr kumimoji="1" lang="en-US" altLang="ja-JP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MD</a:t>
            </a:r>
          </a:p>
        </p:txBody>
      </p:sp>
      <p:sp>
        <p:nvSpPr>
          <p:cNvPr id="80" name="角丸四角形 380">
            <a:extLst>
              <a:ext uri="{FF2B5EF4-FFF2-40B4-BE49-F238E27FC236}">
                <a16:creationId xmlns:a16="http://schemas.microsoft.com/office/drawing/2014/main" id="{C4B27A44-95A3-A954-02AE-6F9B995E02C4}"/>
              </a:ext>
            </a:extLst>
          </p:cNvPr>
          <p:cNvSpPr/>
          <p:nvPr/>
        </p:nvSpPr>
        <p:spPr>
          <a:xfrm>
            <a:off x="1725285" y="5433021"/>
            <a:ext cx="5134360" cy="3022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1" name="Text Box 11">
            <a:extLst>
              <a:ext uri="{FF2B5EF4-FFF2-40B4-BE49-F238E27FC236}">
                <a16:creationId xmlns:a16="http://schemas.microsoft.com/office/drawing/2014/main" id="{A7D00AFF-F9CB-94ED-DEA9-9BA05198E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1422" y="5434519"/>
            <a:ext cx="4571687" cy="21236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0" tIns="0" rIns="0" bIns="0">
            <a:spAutoFit/>
          </a:bodyPr>
          <a:lstStyle/>
          <a:p>
            <a:pPr algn="ctr" defTabSz="913972">
              <a:lnSpc>
                <a:spcPct val="120000"/>
              </a:lnSpc>
            </a:pP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平日掲載開始の</a:t>
            </a:r>
            <a:r>
              <a:rPr lang="en-US" altLang="ja-JP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</a:t>
            </a: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</a:t>
            </a:r>
            <a:r>
              <a:rPr lang="en-US" altLang="ja-JP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〜</a:t>
            </a:r>
            <a:r>
              <a:rPr lang="en-US" altLang="ja-JP" sz="1200" b="1" spc="600" dirty="0">
                <a:ln w="0">
                  <a:noFill/>
                </a:ln>
                <a:solidFill>
                  <a:srgbClr val="FF0000"/>
                </a:solidFill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sz="1200" b="1" spc="600" dirty="0">
                <a:ln w="0">
                  <a:noFill/>
                </a:ln>
                <a:solidFill>
                  <a:srgbClr val="FF0000"/>
                </a:solidFill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ヶ月間</a:t>
            </a: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で自由設定　</a:t>
            </a:r>
            <a:endParaRPr lang="en-US" altLang="ja-JP" sz="1200" spc="600" dirty="0">
              <a:effectLst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2" name="Text Box 11">
            <a:extLst>
              <a:ext uri="{FF2B5EF4-FFF2-40B4-BE49-F238E27FC236}">
                <a16:creationId xmlns:a16="http://schemas.microsoft.com/office/drawing/2014/main" id="{DC568A55-65A5-6FB5-7C2B-27C3364BE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3784" y="5624590"/>
            <a:ext cx="2098214" cy="106183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397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</a:t>
            </a:r>
            <a:r>
              <a: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掲載回数は設定期間で按分されるイメージです。</a:t>
            </a:r>
            <a:endParaRPr kumimoji="0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3" name="角丸四角形 204">
            <a:extLst>
              <a:ext uri="{FF2B5EF4-FFF2-40B4-BE49-F238E27FC236}">
                <a16:creationId xmlns:a16="http://schemas.microsoft.com/office/drawing/2014/main" id="{42BEA1C0-E616-4602-688A-AC3CAE1D5ACE}"/>
              </a:ext>
            </a:extLst>
          </p:cNvPr>
          <p:cNvSpPr/>
          <p:nvPr/>
        </p:nvSpPr>
        <p:spPr>
          <a:xfrm>
            <a:off x="7509933" y="3159143"/>
            <a:ext cx="2143945" cy="2633121"/>
          </a:xfrm>
          <a:prstGeom prst="roundRect">
            <a:avLst>
              <a:gd name="adj" fmla="val 4415"/>
            </a:avLst>
          </a:prstGeom>
          <a:solidFill>
            <a:srgbClr val="D9ECED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sp>
        <p:nvSpPr>
          <p:cNvPr id="84" name="台形 83">
            <a:extLst>
              <a:ext uri="{FF2B5EF4-FFF2-40B4-BE49-F238E27FC236}">
                <a16:creationId xmlns:a16="http://schemas.microsoft.com/office/drawing/2014/main" id="{D1272E70-AD6B-A738-5A6B-14FA63ECFDE8}"/>
              </a:ext>
            </a:extLst>
          </p:cNvPr>
          <p:cNvSpPr/>
          <p:nvPr/>
        </p:nvSpPr>
        <p:spPr>
          <a:xfrm rot="10800000">
            <a:off x="7582631" y="3165777"/>
            <a:ext cx="2021251" cy="324000"/>
          </a:xfrm>
          <a:prstGeom prst="trapezoid">
            <a:avLst/>
          </a:prstGeom>
          <a:solidFill>
            <a:srgbClr val="008681"/>
          </a:solidFill>
          <a:ln w="57150" cap="rnd">
            <a:solidFill>
              <a:srgbClr val="00868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C2704246-E3AF-2EC7-45AA-B4A1CFBC3BE0}"/>
              </a:ext>
            </a:extLst>
          </p:cNvPr>
          <p:cNvSpPr txBox="1"/>
          <p:nvPr/>
        </p:nvSpPr>
        <p:spPr>
          <a:xfrm>
            <a:off x="7612275" y="3179497"/>
            <a:ext cx="198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テレビ</a:t>
            </a:r>
            <a:r>
              <a:rPr lang="en-US" altLang="ja-JP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CM</a:t>
            </a:r>
          </a:p>
        </p:txBody>
      </p:sp>
      <p:sp>
        <p:nvSpPr>
          <p:cNvPr id="86" name="十字形 85">
            <a:extLst>
              <a:ext uri="{FF2B5EF4-FFF2-40B4-BE49-F238E27FC236}">
                <a16:creationId xmlns:a16="http://schemas.microsoft.com/office/drawing/2014/main" id="{0C196836-F6CC-8DBF-7883-536A572A9490}"/>
              </a:ext>
            </a:extLst>
          </p:cNvPr>
          <p:cNvSpPr/>
          <p:nvPr/>
        </p:nvSpPr>
        <p:spPr>
          <a:xfrm>
            <a:off x="7207158" y="4144993"/>
            <a:ext cx="391596" cy="391596"/>
          </a:xfrm>
          <a:prstGeom prst="plus">
            <a:avLst>
              <a:gd name="adj" fmla="val 3838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glow rad="63500">
              <a:schemeClr val="bg1">
                <a:alpha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4EBDD3D3-F4AB-DCFE-2B0D-2B74F43FDBE3}"/>
              </a:ext>
            </a:extLst>
          </p:cNvPr>
          <p:cNvSpPr/>
          <p:nvPr/>
        </p:nvSpPr>
        <p:spPr>
          <a:xfrm>
            <a:off x="7573905" y="4890993"/>
            <a:ext cx="2016000" cy="440565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951"/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90CDB96D-10D6-26BD-A3D0-E3FF2BB1C163}"/>
              </a:ext>
            </a:extLst>
          </p:cNvPr>
          <p:cNvSpPr/>
          <p:nvPr/>
        </p:nvSpPr>
        <p:spPr>
          <a:xfrm>
            <a:off x="7977296" y="4804081"/>
            <a:ext cx="1209219" cy="153335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95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59699AB-1A66-A5B0-E5E8-671381BE90C4}"/>
              </a:ext>
            </a:extLst>
          </p:cNvPr>
          <p:cNvSpPr txBox="1"/>
          <p:nvPr/>
        </p:nvSpPr>
        <p:spPr>
          <a:xfrm>
            <a:off x="8175383" y="4799353"/>
            <a:ext cx="8130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700" b="1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放送エリア全域</a:t>
            </a:r>
            <a:endParaRPr lang="ja-JP" altLang="en-US" sz="7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5A6B1B0-D9D6-43F3-1991-8DF1EB0A677B}"/>
              </a:ext>
            </a:extLst>
          </p:cNvPr>
          <p:cNvSpPr txBox="1"/>
          <p:nvPr/>
        </p:nvSpPr>
        <p:spPr>
          <a:xfrm>
            <a:off x="7560664" y="5359206"/>
            <a:ext cx="2278587" cy="365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※1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週間以上で放送　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放送尺は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秒</a:t>
            </a:r>
            <a:endParaRPr lang="en-US" altLang="ja-JP" sz="5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>
                <a:latin typeface="Meiryo" charset="-128"/>
                <a:ea typeface="Meiryo" charset="-128"/>
                <a:cs typeface="Meiryo" charset="-128"/>
              </a:rPr>
              <a:t>フリースポットのため、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放送時間の事前開示はありません。</a:t>
            </a:r>
            <a:endParaRPr lang="en-US" altLang="ja-JP" sz="5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　タイムランクの保証は</a:t>
            </a:r>
            <a:r>
              <a:rPr lang="ja-JP" altLang="en-US" sz="500">
                <a:latin typeface="Meiryo" charset="-128"/>
                <a:ea typeface="Meiryo" charset="-128"/>
                <a:cs typeface="Meiryo" charset="-128"/>
              </a:rPr>
              <a:t>いたします。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年末年始は対象外です。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970690F-FF15-C9BE-7ACD-4459CCD588FC}"/>
              </a:ext>
            </a:extLst>
          </p:cNvPr>
          <p:cNvSpPr txBox="1"/>
          <p:nvPr/>
        </p:nvSpPr>
        <p:spPr>
          <a:xfrm>
            <a:off x="7587276" y="4359307"/>
            <a:ext cx="1989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lang="ja-JP" altLang="en-US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秒</a:t>
            </a:r>
            <a:r>
              <a:rPr lang="en-US" altLang="ja-JP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sz="1400" b="1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× </a:t>
            </a:r>
            <a:r>
              <a:rPr lang="ja-JP" altLang="en-US" sz="1400" b="1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計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17</a:t>
            </a:r>
            <a:r>
              <a:rPr lang="ja-JP" altLang="en-US" sz="1400" b="1">
                <a:latin typeface="Meiryo" charset="-128"/>
                <a:ea typeface="Meiryo" charset="-128"/>
                <a:cs typeface="Meiryo" charset="-128"/>
              </a:rPr>
              <a:t>本</a:t>
            </a:r>
            <a:endParaRPr lang="ja-JP" altLang="en-US" sz="2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AE89D63-DCEE-7980-24AC-CE9D8556785A}"/>
              </a:ext>
            </a:extLst>
          </p:cNvPr>
          <p:cNvSpPr txBox="1"/>
          <p:nvPr/>
        </p:nvSpPr>
        <p:spPr>
          <a:xfrm>
            <a:off x="7557275" y="4950874"/>
            <a:ext cx="2049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900" b="1" dirty="0">
                <a:latin typeface="Meiryo" charset="-128"/>
                <a:ea typeface="Meiryo" charset="-128"/>
                <a:cs typeface="Meiryo" charset="-128"/>
              </a:rPr>
              <a:t>タイムランク別本数</a:t>
            </a:r>
            <a:endParaRPr lang="en-US" altLang="ja-JP" sz="900" b="1" dirty="0">
              <a:latin typeface="Meiryo" charset="-128"/>
              <a:ea typeface="Meiryo" charset="-128"/>
              <a:cs typeface="Meiryo" charset="-128"/>
            </a:endParaRPr>
          </a:p>
          <a:p>
            <a:pPr algn="ctr">
              <a:lnSpc>
                <a:spcPct val="120000"/>
              </a:lnSpc>
            </a:pP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 Ａ：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2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　特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B</a:t>
            </a: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3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　</a:t>
            </a: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Ｂ：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6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　</a:t>
            </a: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Ｃ：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6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</a:t>
            </a: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98EB8B2B-8692-123E-B574-40B12796CB33}"/>
              </a:ext>
            </a:extLst>
          </p:cNvPr>
          <p:cNvGrpSpPr/>
          <p:nvPr/>
        </p:nvGrpSpPr>
        <p:grpSpPr>
          <a:xfrm>
            <a:off x="8134839" y="3730992"/>
            <a:ext cx="894133" cy="626304"/>
            <a:chOff x="10000151" y="3041307"/>
            <a:chExt cx="935755" cy="655459"/>
          </a:xfrm>
        </p:grpSpPr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CB9AAD69-713C-0699-EA45-723CBD176E1C}"/>
                </a:ext>
              </a:extLst>
            </p:cNvPr>
            <p:cNvSpPr/>
            <p:nvPr/>
          </p:nvSpPr>
          <p:spPr>
            <a:xfrm>
              <a:off x="10000151" y="3041307"/>
              <a:ext cx="935755" cy="5401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20" name="Picture 12" descr="http://frame-illust.com/fi/wp-content/uploads/2016/04/6898b.png">
              <a:extLst>
                <a:ext uri="{FF2B5EF4-FFF2-40B4-BE49-F238E27FC236}">
                  <a16:creationId xmlns:a16="http://schemas.microsoft.com/office/drawing/2014/main" id="{ED2E5580-716A-115E-08D8-667073CC05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0151" y="3041717"/>
              <a:ext cx="935755" cy="655049"/>
            </a:xfrm>
            <a:prstGeom prst="rect">
              <a:avLst/>
            </a:prstGeom>
            <a:noFill/>
          </p:spPr>
        </p:pic>
      </p:grpSp>
      <p:pic>
        <p:nvPicPr>
          <p:cNvPr id="22" name="図 21">
            <a:extLst>
              <a:ext uri="{FF2B5EF4-FFF2-40B4-BE49-F238E27FC236}">
                <a16:creationId xmlns:a16="http://schemas.microsoft.com/office/drawing/2014/main" id="{6AD8C2BA-A4BB-0BB2-D03A-BBC264951CC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708" y="3936470"/>
            <a:ext cx="734395" cy="130348"/>
          </a:xfrm>
          <a:prstGeom prst="rect">
            <a:avLst/>
          </a:prstGeom>
        </p:spPr>
      </p:pic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1971CF1F-9B34-A7B4-B575-C7B367FA1BAC}"/>
              </a:ext>
            </a:extLst>
          </p:cNvPr>
          <p:cNvCxnSpPr>
            <a:cxnSpLocks/>
          </p:cNvCxnSpPr>
          <p:nvPr/>
        </p:nvCxnSpPr>
        <p:spPr>
          <a:xfrm>
            <a:off x="841113" y="6261801"/>
            <a:ext cx="4658048" cy="0"/>
          </a:xfrm>
          <a:prstGeom prst="line">
            <a:avLst/>
          </a:prstGeom>
          <a:ln>
            <a:solidFill>
              <a:srgbClr val="008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角丸四角形 204">
            <a:extLst>
              <a:ext uri="{FF2B5EF4-FFF2-40B4-BE49-F238E27FC236}">
                <a16:creationId xmlns:a16="http://schemas.microsoft.com/office/drawing/2014/main" id="{586B9F59-202A-4E42-9A26-566010B3E069}"/>
              </a:ext>
            </a:extLst>
          </p:cNvPr>
          <p:cNvSpPr/>
          <p:nvPr/>
        </p:nvSpPr>
        <p:spPr>
          <a:xfrm>
            <a:off x="5402876" y="5876458"/>
            <a:ext cx="4187233" cy="826878"/>
          </a:xfrm>
          <a:prstGeom prst="roundRect">
            <a:avLst>
              <a:gd name="adj" fmla="val 14697"/>
            </a:avLst>
          </a:prstGeom>
          <a:solidFill>
            <a:srgbClr val="009A92"/>
          </a:solidFill>
          <a:ln w="25400">
            <a:noFill/>
            <a:prstDash val="solid"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0" name="台形 299">
            <a:extLst>
              <a:ext uri="{FF2B5EF4-FFF2-40B4-BE49-F238E27FC236}">
                <a16:creationId xmlns:a16="http://schemas.microsoft.com/office/drawing/2014/main" id="{BF73221F-613B-4B06-AD61-B182E4DA6CB6}"/>
              </a:ext>
            </a:extLst>
          </p:cNvPr>
          <p:cNvSpPr/>
          <p:nvPr/>
        </p:nvSpPr>
        <p:spPr>
          <a:xfrm rot="10800000">
            <a:off x="6407733" y="5838150"/>
            <a:ext cx="2136484" cy="323410"/>
          </a:xfrm>
          <a:prstGeom prst="trapezoid">
            <a:avLst/>
          </a:prstGeom>
          <a:solidFill>
            <a:schemeClr val="bg1"/>
          </a:solidFill>
          <a:ln w="57150" cap="rnd">
            <a:solidFill>
              <a:srgbClr val="009A9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5" name="正方形/長方形 304">
            <a:extLst>
              <a:ext uri="{FF2B5EF4-FFF2-40B4-BE49-F238E27FC236}">
                <a16:creationId xmlns:a16="http://schemas.microsoft.com/office/drawing/2014/main" id="{9F156D90-EDB0-4284-AB5B-7D0576777EC3}"/>
              </a:ext>
            </a:extLst>
          </p:cNvPr>
          <p:cNvSpPr/>
          <p:nvPr/>
        </p:nvSpPr>
        <p:spPr>
          <a:xfrm>
            <a:off x="6264787" y="5856962"/>
            <a:ext cx="2249406" cy="36157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E3020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 </a:t>
            </a:r>
            <a:r>
              <a:rPr kumimoji="0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9A92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実施料金</a:t>
            </a:r>
            <a:endParaRPr kumimoji="0" lang="ja-JP" altLang="en-US" sz="1600" b="1" i="1" u="none" strike="noStrike" kern="1200" cap="none" spc="0" normalizeH="0" baseline="0" noProof="0" dirty="0">
              <a:ln>
                <a:noFill/>
              </a:ln>
              <a:solidFill>
                <a:srgbClr val="009A92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10" name="テキスト ボックス 309">
            <a:extLst>
              <a:ext uri="{FF2B5EF4-FFF2-40B4-BE49-F238E27FC236}">
                <a16:creationId xmlns:a16="http://schemas.microsoft.com/office/drawing/2014/main" id="{582D988F-DB56-4166-933E-618959AEF565}"/>
              </a:ext>
            </a:extLst>
          </p:cNvPr>
          <p:cNvSpPr txBox="1"/>
          <p:nvPr/>
        </p:nvSpPr>
        <p:spPr>
          <a:xfrm>
            <a:off x="5677358" y="6214479"/>
            <a:ext cx="2976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charset="-128"/>
                <a:ea typeface="Meiryo" charset="-128"/>
                <a:cs typeface="Meiryo" charset="-128"/>
              </a:rPr>
              <a:t>8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charset="-128"/>
                <a:ea typeface="Meiryo" charset="-128"/>
                <a:cs typeface="Meiryo" charset="-128"/>
              </a:rPr>
              <a:t>00,00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0</a:t>
            </a:r>
            <a:r>
              <a:rPr kumimoji="0" lang="ja-JP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円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11" name="正方形/長方形 310">
            <a:extLst>
              <a:ext uri="{FF2B5EF4-FFF2-40B4-BE49-F238E27FC236}">
                <a16:creationId xmlns:a16="http://schemas.microsoft.com/office/drawing/2014/main" id="{5F7DECAF-5D0F-41CD-B91D-B0904B7BF348}"/>
              </a:ext>
            </a:extLst>
          </p:cNvPr>
          <p:cNvSpPr/>
          <p:nvPr/>
        </p:nvSpPr>
        <p:spPr>
          <a:xfrm>
            <a:off x="8280786" y="6386485"/>
            <a:ext cx="929306" cy="30777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（税別）</a:t>
            </a:r>
            <a:endParaRPr kumimoji="0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019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</TotalTime>
  <Words>388</Words>
  <Application>Microsoft Macintosh PowerPoint</Application>
  <PresentationFormat>A4 210 x 297 mm</PresentationFormat>
  <Paragraphs>94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Meiryo UI</vt:lpstr>
      <vt:lpstr>メイリオ</vt:lpstr>
      <vt:lpstr>メイリオ</vt:lpstr>
      <vt:lpstr>游ゴシック</vt:lpstr>
      <vt:lpstr>Arial</vt:lpstr>
      <vt:lpstr>Arial Black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nishiguchi0913@outlook.jp</dc:creator>
  <cp:lastModifiedBy>メディアラボ西口</cp:lastModifiedBy>
  <cp:revision>56</cp:revision>
  <cp:lastPrinted>2024-06-05T02:54:33Z</cp:lastPrinted>
  <dcterms:created xsi:type="dcterms:W3CDTF">2022-02-28T00:11:28Z</dcterms:created>
  <dcterms:modified xsi:type="dcterms:W3CDTF">2025-04-01T07:20:46Z</dcterms:modified>
</cp:coreProperties>
</file>