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"/>
  </p:notesMasterIdLst>
  <p:sldIdLst>
    <p:sldId id="934" r:id="rId2"/>
    <p:sldId id="866" r:id="rId3"/>
    <p:sldId id="906" r:id="rId4"/>
    <p:sldId id="907" r:id="rId5"/>
    <p:sldId id="905" r:id="rId6"/>
    <p:sldId id="908" r:id="rId7"/>
  </p:sldIdLst>
  <p:sldSz cx="9906000" cy="6858000" type="A4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2505"/>
    <a:srgbClr val="C95100"/>
    <a:srgbClr val="F27303"/>
    <a:srgbClr val="BE4B05"/>
    <a:srgbClr val="F58A39"/>
    <a:srgbClr val="D21417"/>
    <a:srgbClr val="B6963E"/>
    <a:srgbClr val="FEE38B"/>
    <a:srgbClr val="AB5424"/>
    <a:srgbClr val="E3CD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淡色スタイル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B9631B5-78F2-41C9-869B-9F39066F8104}" styleName="中間スタイル 3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A488322-F2BA-4B5B-9748-0D474271808F}" styleName="中間スタイル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スタイル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中間スタイル 3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中間スタイル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76" autoAdjust="0"/>
    <p:restoredTop sz="96000" autoAdjust="0"/>
  </p:normalViewPr>
  <p:slideViewPr>
    <p:cSldViewPr snapToGrid="0" snapToObjects="1" showGuides="1">
      <p:cViewPr varScale="1">
        <p:scale>
          <a:sx n="131" d="100"/>
          <a:sy n="131" d="100"/>
        </p:scale>
        <p:origin x="1512" y="184"/>
      </p:cViewPr>
      <p:guideLst>
        <p:guide orient="horz" pos="2160"/>
        <p:guide pos="312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CF7DBB-5675-2E4F-BEA7-A12638B1E5E2}" type="datetimeFigureOut">
              <a:rPr kumimoji="1" lang="ja-JP" altLang="en-US" smtClean="0"/>
              <a:t>2025/4/1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50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7F3D5B-C7B1-184E-8B07-0ED119BBE34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4594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66822C-3A83-6143-8558-7841D4196EF6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2848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66822C-3A83-6143-8558-7841D4196EF6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4240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66822C-3A83-6143-8558-7841D4196EF6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12818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66822C-3A83-6143-8558-7841D4196EF6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3966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66822C-3A83-6143-8558-7841D4196EF6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7397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DE98D-7076-6747-8AC7-408718821CA4}" type="datetimeFigureOut">
              <a:rPr kumimoji="1" lang="ja-JP" altLang="en-US" smtClean="0"/>
              <a:t>2025/4/1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62E24-86D3-984A-9627-D8339157BD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7691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DE98D-7076-6747-8AC7-408718821CA4}" type="datetimeFigureOut">
              <a:rPr kumimoji="1" lang="ja-JP" altLang="en-US" smtClean="0"/>
              <a:t>2025/4/1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62E24-86D3-984A-9627-D8339157BD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125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DE98D-7076-6747-8AC7-408718821CA4}" type="datetimeFigureOut">
              <a:rPr kumimoji="1" lang="ja-JP" altLang="en-US" smtClean="0"/>
              <a:t>2025/4/1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62E24-86D3-984A-9627-D8339157BD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3853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DE98D-7076-6747-8AC7-408718821CA4}" type="datetimeFigureOut">
              <a:rPr kumimoji="1" lang="ja-JP" altLang="en-US" smtClean="0"/>
              <a:t>2025/4/1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62E24-86D3-984A-9627-D8339157BD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9253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DE98D-7076-6747-8AC7-408718821CA4}" type="datetimeFigureOut">
              <a:rPr kumimoji="1" lang="ja-JP" altLang="en-US" smtClean="0"/>
              <a:t>2025/4/1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62E24-86D3-984A-9627-D8339157BD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6924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DE98D-7076-6747-8AC7-408718821CA4}" type="datetimeFigureOut">
              <a:rPr kumimoji="1" lang="ja-JP" altLang="en-US" smtClean="0"/>
              <a:t>2025/4/1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62E24-86D3-984A-9627-D8339157BD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1667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DE98D-7076-6747-8AC7-408718821CA4}" type="datetimeFigureOut">
              <a:rPr kumimoji="1" lang="ja-JP" altLang="en-US" smtClean="0"/>
              <a:t>2025/4/1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62E24-86D3-984A-9627-D8339157BD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7279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DE98D-7076-6747-8AC7-408718821CA4}" type="datetimeFigureOut">
              <a:rPr kumimoji="1" lang="ja-JP" altLang="en-US" smtClean="0"/>
              <a:t>2025/4/1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62E24-86D3-984A-9627-D8339157BD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922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DE98D-7076-6747-8AC7-408718821CA4}" type="datetimeFigureOut">
              <a:rPr kumimoji="1" lang="ja-JP" altLang="en-US" smtClean="0"/>
              <a:t>2025/4/1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62E24-86D3-984A-9627-D8339157BD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0146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DE98D-7076-6747-8AC7-408718821CA4}" type="datetimeFigureOut">
              <a:rPr kumimoji="1" lang="ja-JP" altLang="en-US" smtClean="0"/>
              <a:t>2025/4/1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62E24-86D3-984A-9627-D8339157BD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1989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DE98D-7076-6747-8AC7-408718821CA4}" type="datetimeFigureOut">
              <a:rPr kumimoji="1" lang="ja-JP" altLang="en-US" smtClean="0"/>
              <a:t>2025/4/1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62E24-86D3-984A-9627-D8339157BD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7435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DE98D-7076-6747-8AC7-408718821CA4}" type="datetimeFigureOut">
              <a:rPr kumimoji="1" lang="ja-JP" altLang="en-US" smtClean="0"/>
              <a:t>2025/4/1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62E24-86D3-984A-9627-D8339157BD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6070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5.png"/><Relationship Id="rId21" Type="http://schemas.openxmlformats.org/officeDocument/2006/relationships/image" Target="../media/image20.png"/><Relationship Id="rId7" Type="http://schemas.openxmlformats.org/officeDocument/2006/relationships/image" Target="../media/image9.png"/><Relationship Id="rId12" Type="http://schemas.openxmlformats.org/officeDocument/2006/relationships/image" Target="../media/image11.jpeg"/><Relationship Id="rId1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hyperlink" Target="http://www.google.co.jp/url?sa=i&amp;rct=j&amp;q=&amp;esrc=s&amp;source=images&amp;cd=&amp;cad=rja&amp;uact=8&amp;ved=0ahUKEwiF95qlgpPQAhXFXrwKHVnVDQ0QjRwIBw&amp;url=http://sem-consul.com/1916/%E6%97%A5%E6%9C%AC%E5%9B%BD%E5%86%85%E3%81%A7%E3%81%AE%E6%A4%9C%E7%B4%A2%E3%82%A8%E3%83%B3%E3%82%B8%E3%83%B3%E3%82%B7%E3%82%A7%E3%82%A2%EF%BC%88google%EF%BC%8Cyahoo-japan%EF%BC%89/&amp;psig=AFQjCNFsOaPFfgXCU-kf1u0NI5uINA3d6w&amp;ust=1478483371848387" TargetMode="External"/><Relationship Id="rId5" Type="http://schemas.openxmlformats.org/officeDocument/2006/relationships/image" Target="../media/image7.png"/><Relationship Id="rId15" Type="http://schemas.openxmlformats.org/officeDocument/2006/relationships/image" Target="../media/image14.png"/><Relationship Id="rId10" Type="http://schemas.openxmlformats.org/officeDocument/2006/relationships/image" Target="../media/image10.png"/><Relationship Id="rId19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3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12.png"/><Relationship Id="rId18" Type="http://schemas.openxmlformats.org/officeDocument/2006/relationships/image" Target="../media/image15.png"/><Relationship Id="rId3" Type="http://schemas.openxmlformats.org/officeDocument/2006/relationships/image" Target="../media/image5.png"/><Relationship Id="rId21" Type="http://schemas.openxmlformats.org/officeDocument/2006/relationships/image" Target="../media/image20.png"/><Relationship Id="rId7" Type="http://schemas.openxmlformats.org/officeDocument/2006/relationships/image" Target="../media/image9.png"/><Relationship Id="rId12" Type="http://schemas.openxmlformats.org/officeDocument/2006/relationships/image" Target="../media/image11.jpeg"/><Relationship Id="rId1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7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hyperlink" Target="http://www.google.co.jp/url?sa=i&amp;rct=j&amp;q=&amp;esrc=s&amp;source=images&amp;cd=&amp;cad=rja&amp;uact=8&amp;ved=0ahUKEwiF95qlgpPQAhXFXrwKHVnVDQ0QjRwIBw&amp;url=http://sem-consul.com/1916/%E6%97%A5%E6%9C%AC%E5%9B%BD%E5%86%85%E3%81%A7%E3%81%AE%E6%A4%9C%E7%B4%A2%E3%82%A8%E3%83%B3%E3%82%B8%E3%83%B3%E3%82%B7%E3%82%A7%E3%82%A2%EF%BC%88google%EF%BC%8Cyahoo-japan%EF%BC%89/&amp;psig=AFQjCNFsOaPFfgXCU-kf1u0NI5uINA3d6w&amp;ust=1478483371848387" TargetMode="External"/><Relationship Id="rId5" Type="http://schemas.openxmlformats.org/officeDocument/2006/relationships/image" Target="../media/image7.png"/><Relationship Id="rId15" Type="http://schemas.openxmlformats.org/officeDocument/2006/relationships/image" Target="../media/image16.png"/><Relationship Id="rId10" Type="http://schemas.openxmlformats.org/officeDocument/2006/relationships/image" Target="../media/image10.png"/><Relationship Id="rId19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3.png"/><Relationship Id="rId14" Type="http://schemas.openxmlformats.org/officeDocument/2006/relationships/image" Target="../media/image14.png"/><Relationship Id="rId22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12.png"/><Relationship Id="rId18" Type="http://schemas.openxmlformats.org/officeDocument/2006/relationships/image" Target="../media/image15.png"/><Relationship Id="rId3" Type="http://schemas.openxmlformats.org/officeDocument/2006/relationships/image" Target="../media/image5.png"/><Relationship Id="rId21" Type="http://schemas.openxmlformats.org/officeDocument/2006/relationships/image" Target="../media/image20.png"/><Relationship Id="rId7" Type="http://schemas.openxmlformats.org/officeDocument/2006/relationships/image" Target="../media/image9.png"/><Relationship Id="rId12" Type="http://schemas.openxmlformats.org/officeDocument/2006/relationships/image" Target="../media/image11.jpeg"/><Relationship Id="rId1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7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hyperlink" Target="http://www.google.co.jp/url?sa=i&amp;rct=j&amp;q=&amp;esrc=s&amp;source=images&amp;cd=&amp;cad=rja&amp;uact=8&amp;ved=0ahUKEwiF95qlgpPQAhXFXrwKHVnVDQ0QjRwIBw&amp;url=http://sem-consul.com/1916/%E6%97%A5%E6%9C%AC%E5%9B%BD%E5%86%85%E3%81%A7%E3%81%AE%E6%A4%9C%E7%B4%A2%E3%82%A8%E3%83%B3%E3%82%B8%E3%83%B3%E3%82%B7%E3%82%A7%E3%82%A2%EF%BC%88google%EF%BC%8Cyahoo-japan%EF%BC%89/&amp;psig=AFQjCNFsOaPFfgXCU-kf1u0NI5uINA3d6w&amp;ust=1478483371848387" TargetMode="External"/><Relationship Id="rId5" Type="http://schemas.openxmlformats.org/officeDocument/2006/relationships/image" Target="../media/image7.png"/><Relationship Id="rId15" Type="http://schemas.openxmlformats.org/officeDocument/2006/relationships/image" Target="../media/image16.png"/><Relationship Id="rId10" Type="http://schemas.openxmlformats.org/officeDocument/2006/relationships/image" Target="../media/image10.png"/><Relationship Id="rId19" Type="http://schemas.openxmlformats.org/officeDocument/2006/relationships/image" Target="../media/image18.png"/><Relationship Id="rId4" Type="http://schemas.openxmlformats.org/officeDocument/2006/relationships/image" Target="../media/image6.png"/><Relationship Id="rId9" Type="http://schemas.openxmlformats.org/officeDocument/2006/relationships/image" Target="../media/image3.png"/><Relationship Id="rId14" Type="http://schemas.openxmlformats.org/officeDocument/2006/relationships/image" Target="../media/image14.png"/><Relationship Id="rId22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角丸四角形 2">
            <a:extLst>
              <a:ext uri="{FF2B5EF4-FFF2-40B4-BE49-F238E27FC236}">
                <a16:creationId xmlns:a16="http://schemas.microsoft.com/office/drawing/2014/main" id="{C10562D9-BBFD-F841-E38B-C01111C29954}"/>
              </a:ext>
            </a:extLst>
          </p:cNvPr>
          <p:cNvSpPr/>
          <p:nvPr/>
        </p:nvSpPr>
        <p:spPr>
          <a:xfrm>
            <a:off x="319489" y="233462"/>
            <a:ext cx="9276203" cy="3195537"/>
          </a:xfrm>
          <a:prstGeom prst="roundRect">
            <a:avLst>
              <a:gd name="adj" fmla="val 2696"/>
            </a:avLst>
          </a:prstGeom>
          <a:gradFill>
            <a:gsLst>
              <a:gs pos="0">
                <a:srgbClr val="A60403"/>
              </a:gs>
              <a:gs pos="51000">
                <a:srgbClr val="C00000"/>
              </a:gs>
              <a:gs pos="100000">
                <a:srgbClr val="8B0705"/>
              </a:gs>
            </a:gsLst>
            <a:lin ang="2700000" scaled="0"/>
          </a:gradFill>
          <a:ln w="28575">
            <a:gradFill>
              <a:gsLst>
                <a:gs pos="0">
                  <a:srgbClr val="FEE38B"/>
                </a:gs>
                <a:gs pos="34000">
                  <a:srgbClr val="B6963E"/>
                </a:gs>
                <a:gs pos="73000">
                  <a:srgbClr val="FEE38B"/>
                </a:gs>
                <a:gs pos="100000">
                  <a:srgbClr val="B6963E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3C37E30-8D33-AFD7-F25D-7176EECA2A8C}"/>
              </a:ext>
            </a:extLst>
          </p:cNvPr>
          <p:cNvSpPr txBox="1"/>
          <p:nvPr/>
        </p:nvSpPr>
        <p:spPr>
          <a:xfrm>
            <a:off x="4307987" y="6086104"/>
            <a:ext cx="13131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000" b="1" dirty="0">
                <a:latin typeface="Meiryo" panose="020B0604030504040204" pitchFamily="34" charset="-128"/>
                <a:ea typeface="Meiryo" panose="020B0604030504040204" pitchFamily="34" charset="-128"/>
              </a:rPr>
              <a:t>2025.04</a:t>
            </a:r>
            <a:endParaRPr kumimoji="1" lang="ja-JP" altLang="en-US" sz="2000" b="1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522ED63F-D8ED-7D26-352C-5F85858EE4DA}"/>
              </a:ext>
            </a:extLst>
          </p:cNvPr>
          <p:cNvGrpSpPr/>
          <p:nvPr/>
        </p:nvGrpSpPr>
        <p:grpSpPr>
          <a:xfrm>
            <a:off x="2244433" y="1363124"/>
            <a:ext cx="5421719" cy="936212"/>
            <a:chOff x="2244433" y="1242523"/>
            <a:chExt cx="5421719" cy="936212"/>
          </a:xfrm>
        </p:grpSpPr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090A39F3-2222-A6FC-DCB6-2A5ABEC0F0EB}"/>
                </a:ext>
              </a:extLst>
            </p:cNvPr>
            <p:cNvSpPr txBox="1"/>
            <p:nvPr/>
          </p:nvSpPr>
          <p:spPr>
            <a:xfrm>
              <a:off x="2535511" y="1481110"/>
              <a:ext cx="48349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3200" b="1">
                  <a:gradFill>
                    <a:gsLst>
                      <a:gs pos="0">
                        <a:srgbClr val="FEE38B"/>
                      </a:gs>
                      <a:gs pos="36000">
                        <a:srgbClr val="B6963E"/>
                      </a:gs>
                      <a:gs pos="75000">
                        <a:srgbClr val="FEE38B"/>
                      </a:gs>
                      <a:gs pos="100000">
                        <a:srgbClr val="B6963E"/>
                      </a:gs>
                    </a:gsLst>
                    <a:lin ang="5400000" scaled="1"/>
                  </a:gradFill>
                  <a:latin typeface="Meiryo" panose="020B0604030504040204" pitchFamily="34" charset="-128"/>
                  <a:ea typeface="Meiryo" panose="020B0604030504040204" pitchFamily="34" charset="-128"/>
                </a:rPr>
                <a:t>ヤフーパッケージ</a:t>
              </a:r>
              <a:r>
                <a:rPr kumimoji="1" lang="en-US" altLang="ja-JP" sz="3200" b="1" dirty="0">
                  <a:gradFill>
                    <a:gsLst>
                      <a:gs pos="0">
                        <a:srgbClr val="FEE38B"/>
                      </a:gs>
                      <a:gs pos="36000">
                        <a:srgbClr val="B6963E"/>
                      </a:gs>
                      <a:gs pos="75000">
                        <a:srgbClr val="FEE38B"/>
                      </a:gs>
                      <a:gs pos="100000">
                        <a:srgbClr val="B6963E"/>
                      </a:gs>
                    </a:gsLst>
                    <a:lin ang="5400000" scaled="1"/>
                  </a:gradFill>
                  <a:latin typeface="Meiryo" panose="020B0604030504040204" pitchFamily="34" charset="-128"/>
                  <a:ea typeface="Meiryo" panose="020B0604030504040204" pitchFamily="34" charset="-128"/>
                </a:rPr>
                <a:t> </a:t>
              </a:r>
              <a:r>
                <a:rPr kumimoji="1" lang="ja-JP" altLang="en-US" sz="3200" b="1">
                  <a:gradFill>
                    <a:gsLst>
                      <a:gs pos="0">
                        <a:srgbClr val="FEE38B"/>
                      </a:gs>
                      <a:gs pos="36000">
                        <a:srgbClr val="B6963E"/>
                      </a:gs>
                      <a:gs pos="75000">
                        <a:srgbClr val="FEE38B"/>
                      </a:gs>
                      <a:gs pos="100000">
                        <a:srgbClr val="B6963E"/>
                      </a:gs>
                    </a:gsLst>
                    <a:lin ang="5400000" scaled="1"/>
                  </a:gradFill>
                  <a:latin typeface="Meiryo" panose="020B0604030504040204" pitchFamily="34" charset="-128"/>
                  <a:ea typeface="Meiryo" panose="020B0604030504040204" pitchFamily="34" charset="-128"/>
                </a:rPr>
                <a:t>リッチ</a:t>
              </a:r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BF6C336E-4215-F671-A435-24DC29C263B7}"/>
                </a:ext>
              </a:extLst>
            </p:cNvPr>
            <p:cNvSpPr/>
            <p:nvPr/>
          </p:nvSpPr>
          <p:spPr>
            <a:xfrm>
              <a:off x="2244433" y="1242523"/>
              <a:ext cx="5421719" cy="936212"/>
            </a:xfrm>
            <a:prstGeom prst="rect">
              <a:avLst/>
            </a:prstGeom>
            <a:noFill/>
            <a:ln w="28575">
              <a:gradFill>
                <a:gsLst>
                  <a:gs pos="0">
                    <a:srgbClr val="FEE38B"/>
                  </a:gs>
                  <a:gs pos="36000">
                    <a:srgbClr val="B6963E"/>
                  </a:gs>
                  <a:gs pos="75000">
                    <a:srgbClr val="FEE38B"/>
                  </a:gs>
                  <a:gs pos="100000">
                    <a:srgbClr val="B6963E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10" name="図 9">
            <a:extLst>
              <a:ext uri="{FF2B5EF4-FFF2-40B4-BE49-F238E27FC236}">
                <a16:creationId xmlns:a16="http://schemas.microsoft.com/office/drawing/2014/main" id="{66C6D9C0-1E79-E1DE-5CCD-AF19DEB4B8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7398" y="373884"/>
            <a:ext cx="1324471" cy="156845"/>
          </a:xfrm>
          <a:prstGeom prst="rect">
            <a:avLst/>
          </a:prstGeom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1CF106A8-F6AB-CE1F-E299-ECF16DD5AD32}"/>
              </a:ext>
            </a:extLst>
          </p:cNvPr>
          <p:cNvGrpSpPr/>
          <p:nvPr/>
        </p:nvGrpSpPr>
        <p:grpSpPr>
          <a:xfrm>
            <a:off x="2599116" y="3991270"/>
            <a:ext cx="4047850" cy="1667147"/>
            <a:chOff x="2202130" y="4317244"/>
            <a:chExt cx="3845341" cy="1583743"/>
          </a:xfrm>
        </p:grpSpPr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094F327E-E05B-09DE-6438-3538A5AFBEBC}"/>
                </a:ext>
              </a:extLst>
            </p:cNvPr>
            <p:cNvGrpSpPr/>
            <p:nvPr/>
          </p:nvGrpSpPr>
          <p:grpSpPr>
            <a:xfrm>
              <a:off x="2202130" y="4317244"/>
              <a:ext cx="2989028" cy="1583743"/>
              <a:chOff x="2542263" y="3219489"/>
              <a:chExt cx="2399632" cy="1271449"/>
            </a:xfrm>
          </p:grpSpPr>
          <p:sp>
            <p:nvSpPr>
              <p:cNvPr id="12" name="正方形/長方形 11">
                <a:extLst>
                  <a:ext uri="{FF2B5EF4-FFF2-40B4-BE49-F238E27FC236}">
                    <a16:creationId xmlns:a16="http://schemas.microsoft.com/office/drawing/2014/main" id="{B18A8AC8-FA98-DC48-6A77-4610081BB92D}"/>
                  </a:ext>
                </a:extLst>
              </p:cNvPr>
              <p:cNvSpPr/>
              <p:nvPr/>
            </p:nvSpPr>
            <p:spPr>
              <a:xfrm>
                <a:off x="2937484" y="3265313"/>
                <a:ext cx="1642345" cy="10446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13" name="図 12">
                <a:extLst>
                  <a:ext uri="{FF2B5EF4-FFF2-40B4-BE49-F238E27FC236}">
                    <a16:creationId xmlns:a16="http://schemas.microsoft.com/office/drawing/2014/main" id="{95740656-8F1F-5DB2-D584-A64909BF531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6345"/>
              <a:stretch/>
            </p:blipFill>
            <p:spPr>
              <a:xfrm>
                <a:off x="2542263" y="3219489"/>
                <a:ext cx="2399632" cy="1271449"/>
              </a:xfrm>
              <a:prstGeom prst="rect">
                <a:avLst/>
              </a:prstGeom>
            </p:spPr>
          </p:pic>
          <p:pic>
            <p:nvPicPr>
              <p:cNvPr id="14" name="図 13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87C41C66-EFB2-2286-7F22-627E988B1A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075180" y="3298120"/>
                <a:ext cx="1352331" cy="1016715"/>
              </a:xfrm>
              <a:prstGeom prst="rect">
                <a:avLst/>
              </a:prstGeom>
            </p:spPr>
          </p:pic>
        </p:grpSp>
        <p:pic>
          <p:nvPicPr>
            <p:cNvPr id="11" name="図 10">
              <a:extLst>
                <a:ext uri="{FF2B5EF4-FFF2-40B4-BE49-F238E27FC236}">
                  <a16:creationId xmlns:a16="http://schemas.microsoft.com/office/drawing/2014/main" id="{5D19CF71-4C8F-0409-E9BC-1037EB2D916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52999" y="4444154"/>
              <a:ext cx="1094472" cy="14341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7631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角丸四角形 204">
            <a:extLst>
              <a:ext uri="{FF2B5EF4-FFF2-40B4-BE49-F238E27FC236}">
                <a16:creationId xmlns:a16="http://schemas.microsoft.com/office/drawing/2014/main" id="{ED2FD9A8-BBD2-6E2E-2FC8-F57312EFE9B3}"/>
              </a:ext>
            </a:extLst>
          </p:cNvPr>
          <p:cNvSpPr>
            <a:spLocks/>
          </p:cNvSpPr>
          <p:nvPr/>
        </p:nvSpPr>
        <p:spPr>
          <a:xfrm>
            <a:off x="5057527" y="1754965"/>
            <a:ext cx="1156475" cy="308897"/>
          </a:xfrm>
          <a:prstGeom prst="roundRect">
            <a:avLst>
              <a:gd name="adj" fmla="val 7668"/>
            </a:avLst>
          </a:prstGeom>
          <a:gradFill>
            <a:gsLst>
              <a:gs pos="0">
                <a:srgbClr val="EE4042"/>
              </a:gs>
              <a:gs pos="99000">
                <a:srgbClr val="C82322"/>
              </a:gs>
            </a:gsLst>
            <a:lin ang="2700000" scaled="0"/>
          </a:gradFill>
          <a:ln w="1905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9531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600" b="1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endParaRPr kumimoji="0" lang="ja-JP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320" name="正方形/長方形 319">
            <a:extLst>
              <a:ext uri="{FF2B5EF4-FFF2-40B4-BE49-F238E27FC236}">
                <a16:creationId xmlns:a16="http://schemas.microsoft.com/office/drawing/2014/main" id="{F2E6F894-D9CF-064C-90AF-2E783A301D1D}"/>
              </a:ext>
            </a:extLst>
          </p:cNvPr>
          <p:cNvSpPr/>
          <p:nvPr/>
        </p:nvSpPr>
        <p:spPr>
          <a:xfrm flipV="1">
            <a:off x="479940" y="1009756"/>
            <a:ext cx="9116855" cy="576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FFE8E5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1" name="右矢印 10">
            <a:extLst>
              <a:ext uri="{FF2B5EF4-FFF2-40B4-BE49-F238E27FC236}">
                <a16:creationId xmlns:a16="http://schemas.microsoft.com/office/drawing/2014/main" id="{16ED8837-6386-C544-E1AC-6187968A9980}"/>
              </a:ext>
            </a:extLst>
          </p:cNvPr>
          <p:cNvSpPr/>
          <p:nvPr/>
        </p:nvSpPr>
        <p:spPr>
          <a:xfrm>
            <a:off x="2229175" y="1525575"/>
            <a:ext cx="1435963" cy="478166"/>
          </a:xfrm>
          <a:prstGeom prst="rightArrow">
            <a:avLst>
              <a:gd name="adj1" fmla="val 63355"/>
              <a:gd name="adj2" fmla="val 4410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1" name="正方形/長方形 320">
            <a:extLst>
              <a:ext uri="{FF2B5EF4-FFF2-40B4-BE49-F238E27FC236}">
                <a16:creationId xmlns:a16="http://schemas.microsoft.com/office/drawing/2014/main" id="{5BBFC2AB-4844-A34D-83AA-0C2DDBE566D6}"/>
              </a:ext>
            </a:extLst>
          </p:cNvPr>
          <p:cNvSpPr/>
          <p:nvPr/>
        </p:nvSpPr>
        <p:spPr>
          <a:xfrm flipV="1">
            <a:off x="479940" y="2295137"/>
            <a:ext cx="9116855" cy="576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FFE8E5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3" name="角丸四角形 204">
            <a:extLst>
              <a:ext uri="{FF2B5EF4-FFF2-40B4-BE49-F238E27FC236}">
                <a16:creationId xmlns:a16="http://schemas.microsoft.com/office/drawing/2014/main" id="{BDADFB6D-ACD0-B344-B9BB-A830696C4A79}"/>
              </a:ext>
            </a:extLst>
          </p:cNvPr>
          <p:cNvSpPr/>
          <p:nvPr/>
        </p:nvSpPr>
        <p:spPr>
          <a:xfrm>
            <a:off x="1522017" y="2886764"/>
            <a:ext cx="8067662" cy="3072999"/>
          </a:xfrm>
          <a:prstGeom prst="roundRect">
            <a:avLst>
              <a:gd name="adj" fmla="val 2989"/>
            </a:avLst>
          </a:prstGeom>
          <a:solidFill>
            <a:srgbClr val="FFE6E3"/>
          </a:solidFill>
          <a:ln w="381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9060" tIns="49531" rIns="99060" bIns="49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F176E4B9-EEC6-954C-0F8B-A200A70F736B}"/>
              </a:ext>
            </a:extLst>
          </p:cNvPr>
          <p:cNvGrpSpPr/>
          <p:nvPr/>
        </p:nvGrpSpPr>
        <p:grpSpPr>
          <a:xfrm>
            <a:off x="7382777" y="3104852"/>
            <a:ext cx="1260879" cy="1264378"/>
            <a:chOff x="7241733" y="1270074"/>
            <a:chExt cx="2016626" cy="2022224"/>
          </a:xfrm>
        </p:grpSpPr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38A4F0EC-16B0-2315-63D4-0B3AAB753DCB}"/>
                </a:ext>
              </a:extLst>
            </p:cNvPr>
            <p:cNvGrpSpPr/>
            <p:nvPr/>
          </p:nvGrpSpPr>
          <p:grpSpPr>
            <a:xfrm>
              <a:off x="7241733" y="1270074"/>
              <a:ext cx="2016626" cy="2022222"/>
              <a:chOff x="513033" y="432676"/>
              <a:chExt cx="2115990" cy="1989716"/>
            </a:xfrm>
          </p:grpSpPr>
          <p:grpSp>
            <p:nvGrpSpPr>
              <p:cNvPr id="33" name="グループ化 32">
                <a:extLst>
                  <a:ext uri="{FF2B5EF4-FFF2-40B4-BE49-F238E27FC236}">
                    <a16:creationId xmlns:a16="http://schemas.microsoft.com/office/drawing/2014/main" id="{E8070C4D-A08E-C149-A6E7-D6F7E10D8943}"/>
                  </a:ext>
                </a:extLst>
              </p:cNvPr>
              <p:cNvGrpSpPr/>
              <p:nvPr/>
            </p:nvGrpSpPr>
            <p:grpSpPr>
              <a:xfrm>
                <a:off x="513033" y="432676"/>
                <a:ext cx="2115990" cy="1989716"/>
                <a:chOff x="513033" y="446487"/>
                <a:chExt cx="2115990" cy="1989716"/>
              </a:xfrm>
            </p:grpSpPr>
            <p:pic>
              <p:nvPicPr>
                <p:cNvPr id="36" name="図 35">
                  <a:extLst>
                    <a:ext uri="{FF2B5EF4-FFF2-40B4-BE49-F238E27FC236}">
                      <a16:creationId xmlns:a16="http://schemas.microsoft.com/office/drawing/2014/main" id="{98F16738-8D27-3B96-0F69-5AE6F9D3BF4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13033" y="446487"/>
                  <a:ext cx="2115990" cy="1989716"/>
                </a:xfrm>
                <a:prstGeom prst="rect">
                  <a:avLst/>
                </a:prstGeom>
              </p:spPr>
            </p:pic>
            <p:pic>
              <p:nvPicPr>
                <p:cNvPr id="37" name="図 36">
                  <a:extLst>
                    <a:ext uri="{FF2B5EF4-FFF2-40B4-BE49-F238E27FC236}">
                      <a16:creationId xmlns:a16="http://schemas.microsoft.com/office/drawing/2014/main" id="{276D9A5A-31BB-E726-5B86-601C52939A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1300" y="567291"/>
                  <a:ext cx="1079455" cy="148426"/>
                </a:xfrm>
                <a:prstGeom prst="rect">
                  <a:avLst/>
                </a:prstGeom>
              </p:spPr>
            </p:pic>
          </p:grpSp>
          <p:pic>
            <p:nvPicPr>
              <p:cNvPr id="35" name="図 34">
                <a:extLst>
                  <a:ext uri="{FF2B5EF4-FFF2-40B4-BE49-F238E27FC236}">
                    <a16:creationId xmlns:a16="http://schemas.microsoft.com/office/drawing/2014/main" id="{F7A23E5B-F7FD-095E-A684-FA1115FDE4A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603"/>
              <a:stretch/>
            </p:blipFill>
            <p:spPr>
              <a:xfrm>
                <a:off x="654267" y="958607"/>
                <a:ext cx="1843200" cy="1050673"/>
              </a:xfrm>
              <a:prstGeom prst="rect">
                <a:avLst/>
              </a:prstGeom>
            </p:spPr>
          </p:pic>
        </p:grpSp>
        <p:pic>
          <p:nvPicPr>
            <p:cNvPr id="31" name="図 30">
              <a:extLst>
                <a:ext uri="{FF2B5EF4-FFF2-40B4-BE49-F238E27FC236}">
                  <a16:creationId xmlns:a16="http://schemas.microsoft.com/office/drawing/2014/main" id="{9D379B21-8D3F-2B47-DE67-8C074BA5CF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93106" y="1572570"/>
              <a:ext cx="1713877" cy="248191"/>
            </a:xfrm>
            <a:prstGeom prst="rect">
              <a:avLst/>
            </a:prstGeom>
          </p:spPr>
        </p:pic>
        <p:pic>
          <p:nvPicPr>
            <p:cNvPr id="32" name="図 31">
              <a:extLst>
                <a:ext uri="{FF2B5EF4-FFF2-40B4-BE49-F238E27FC236}">
                  <a16:creationId xmlns:a16="http://schemas.microsoft.com/office/drawing/2014/main" id="{5CD0AA96-674F-161C-F790-A821607641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76335" y="2868487"/>
              <a:ext cx="1730648" cy="423811"/>
            </a:xfrm>
            <a:prstGeom prst="rect">
              <a:avLst/>
            </a:prstGeom>
          </p:spPr>
        </p:pic>
      </p:grpSp>
      <p:grpSp>
        <p:nvGrpSpPr>
          <p:cNvPr id="46" name="グループ化 45">
            <a:extLst>
              <a:ext uri="{FF2B5EF4-FFF2-40B4-BE49-F238E27FC236}">
                <a16:creationId xmlns:a16="http://schemas.microsoft.com/office/drawing/2014/main" id="{4E139DDE-48CF-AB61-6A61-E4F7702C65B3}"/>
              </a:ext>
            </a:extLst>
          </p:cNvPr>
          <p:cNvGrpSpPr/>
          <p:nvPr/>
        </p:nvGrpSpPr>
        <p:grpSpPr>
          <a:xfrm>
            <a:off x="1563951" y="3122489"/>
            <a:ext cx="5543751" cy="2750999"/>
            <a:chOff x="2542263" y="3219489"/>
            <a:chExt cx="2562197" cy="1271449"/>
          </a:xfrm>
        </p:grpSpPr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0BBE2B7B-7D5A-2C43-6EA7-C3744B147E6A}"/>
                </a:ext>
              </a:extLst>
            </p:cNvPr>
            <p:cNvSpPr/>
            <p:nvPr/>
          </p:nvSpPr>
          <p:spPr>
            <a:xfrm>
              <a:off x="2937484" y="3265313"/>
              <a:ext cx="1642345" cy="10446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42" name="図 41">
              <a:extLst>
                <a:ext uri="{FF2B5EF4-FFF2-40B4-BE49-F238E27FC236}">
                  <a16:creationId xmlns:a16="http://schemas.microsoft.com/office/drawing/2014/main" id="{AB0B3B81-E378-22C2-819B-BDBDF09349D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42263" y="3219489"/>
              <a:ext cx="2562197" cy="1271449"/>
            </a:xfrm>
            <a:prstGeom prst="rect">
              <a:avLst/>
            </a:prstGeom>
          </p:spPr>
        </p:pic>
        <p:pic>
          <p:nvPicPr>
            <p:cNvPr id="38" name="図 37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EE513A57-401E-ABC5-7598-24BAD0660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75180" y="3298120"/>
              <a:ext cx="1352331" cy="1016715"/>
            </a:xfrm>
            <a:prstGeom prst="rect">
              <a:avLst/>
            </a:prstGeom>
          </p:spPr>
        </p:pic>
      </p:grpSp>
      <p:sp>
        <p:nvSpPr>
          <p:cNvPr id="214" name="正方形/長方形 213">
            <a:extLst>
              <a:ext uri="{FF2B5EF4-FFF2-40B4-BE49-F238E27FC236}">
                <a16:creationId xmlns:a16="http://schemas.microsoft.com/office/drawing/2014/main" id="{769BF8FF-1A0E-466B-834F-8817D6C61F9C}"/>
              </a:ext>
            </a:extLst>
          </p:cNvPr>
          <p:cNvSpPr/>
          <p:nvPr/>
        </p:nvSpPr>
        <p:spPr>
          <a:xfrm flipV="1">
            <a:off x="479940" y="6108998"/>
            <a:ext cx="9116855" cy="576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FFE8E5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4" name="台形 163">
            <a:extLst>
              <a:ext uri="{FF2B5EF4-FFF2-40B4-BE49-F238E27FC236}">
                <a16:creationId xmlns:a16="http://schemas.microsoft.com/office/drawing/2014/main" id="{39209CDD-DB24-994D-9B56-AA9F2485B906}"/>
              </a:ext>
            </a:extLst>
          </p:cNvPr>
          <p:cNvSpPr/>
          <p:nvPr/>
        </p:nvSpPr>
        <p:spPr>
          <a:xfrm rot="10800000">
            <a:off x="1890352" y="2725863"/>
            <a:ext cx="7337264" cy="324000"/>
          </a:xfrm>
          <a:prstGeom prst="trapezoid">
            <a:avLst/>
          </a:prstGeom>
          <a:solidFill>
            <a:srgbClr val="D21616"/>
          </a:solidFill>
          <a:ln w="57150" cap="rnd">
            <a:solidFill>
              <a:srgbClr val="D2161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9" name="平行四辺形 148">
            <a:extLst>
              <a:ext uri="{FF2B5EF4-FFF2-40B4-BE49-F238E27FC236}">
                <a16:creationId xmlns:a16="http://schemas.microsoft.com/office/drawing/2014/main" id="{B8BBEC6D-8B91-C240-ADBF-D0EF61EE9B0A}"/>
              </a:ext>
            </a:extLst>
          </p:cNvPr>
          <p:cNvSpPr/>
          <p:nvPr/>
        </p:nvSpPr>
        <p:spPr>
          <a:xfrm>
            <a:off x="197066" y="406125"/>
            <a:ext cx="9558190" cy="464038"/>
          </a:xfrm>
          <a:prstGeom prst="parallelogram">
            <a:avLst/>
          </a:prstGeom>
          <a:gradFill flip="none" rotWithShape="1">
            <a:gsLst>
              <a:gs pos="0">
                <a:srgbClr val="8B0404"/>
              </a:gs>
              <a:gs pos="65000">
                <a:srgbClr val="E30201">
                  <a:shade val="67500"/>
                  <a:satMod val="115000"/>
                </a:srgbClr>
              </a:gs>
              <a:gs pos="100000">
                <a:srgbClr val="D01619"/>
              </a:gs>
            </a:gsLst>
            <a:lin ang="10800000" scaled="1"/>
            <a:tileRect/>
          </a:gradFill>
          <a:ln w="76200" cap="rnd">
            <a:gradFill>
              <a:gsLst>
                <a:gs pos="0">
                  <a:srgbClr val="8B0404"/>
                </a:gs>
                <a:gs pos="67000">
                  <a:srgbClr val="CE0000"/>
                </a:gs>
                <a:gs pos="100000">
                  <a:srgbClr val="D11619"/>
                </a:gs>
              </a:gsLst>
              <a:lin ang="108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283" name="図 282">
            <a:extLst>
              <a:ext uri="{FF2B5EF4-FFF2-40B4-BE49-F238E27FC236}">
                <a16:creationId xmlns:a16="http://schemas.microsoft.com/office/drawing/2014/main" id="{21244445-553A-CE47-87DF-C439C852561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6371"/>
          <a:stretch/>
        </p:blipFill>
        <p:spPr>
          <a:xfrm>
            <a:off x="319246" y="93413"/>
            <a:ext cx="1357574" cy="250990"/>
          </a:xfrm>
          <a:prstGeom prst="rect">
            <a:avLst/>
          </a:prstGeom>
        </p:spPr>
      </p:pic>
      <p:cxnSp>
        <p:nvCxnSpPr>
          <p:cNvPr id="125" name="直線コネクタ 124">
            <a:extLst>
              <a:ext uri="{FF2B5EF4-FFF2-40B4-BE49-F238E27FC236}">
                <a16:creationId xmlns:a16="http://schemas.microsoft.com/office/drawing/2014/main" id="{7B97EE18-91B9-4944-B096-3CC1C6394C63}"/>
              </a:ext>
            </a:extLst>
          </p:cNvPr>
          <p:cNvCxnSpPr/>
          <p:nvPr/>
        </p:nvCxnSpPr>
        <p:spPr>
          <a:xfrm>
            <a:off x="4291757" y="451406"/>
            <a:ext cx="0" cy="376863"/>
          </a:xfrm>
          <a:prstGeom prst="line">
            <a:avLst/>
          </a:prstGeom>
          <a:ln>
            <a:solidFill>
              <a:srgbClr val="F9DC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テキスト ボックス 102">
            <a:extLst>
              <a:ext uri="{FF2B5EF4-FFF2-40B4-BE49-F238E27FC236}">
                <a16:creationId xmlns:a16="http://schemas.microsoft.com/office/drawing/2014/main" id="{C1C15182-7EA2-EB48-9132-51F111758813}"/>
              </a:ext>
            </a:extLst>
          </p:cNvPr>
          <p:cNvSpPr txBox="1"/>
          <p:nvPr/>
        </p:nvSpPr>
        <p:spPr>
          <a:xfrm>
            <a:off x="6169260" y="457054"/>
            <a:ext cx="3475032" cy="417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既存の静止画データから</a:t>
            </a:r>
            <a:r>
              <a:rPr kumimoji="0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15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秒の動画を制作し、</a:t>
            </a:r>
            <a:endParaRPr kumimoji="0" lang="en-US" altLang="ja-JP" sz="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Yahoo! JAPAN </a:t>
            </a:r>
            <a:r>
              <a:rPr kumimoji="0" lang="ja-JP" altLang="en-US" sz="9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トップページ</a:t>
            </a:r>
            <a:r>
              <a:rPr lang="ja-JP" altLang="en-US" sz="900" b="1" dirty="0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で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動画広告を実施。</a:t>
            </a:r>
            <a:endParaRPr kumimoji="0" lang="en-US" altLang="ja-JP" sz="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274" name="平行四辺形 273">
            <a:extLst>
              <a:ext uri="{FF2B5EF4-FFF2-40B4-BE49-F238E27FC236}">
                <a16:creationId xmlns:a16="http://schemas.microsoft.com/office/drawing/2014/main" id="{B7F04D89-4097-F74D-88F4-5C337844765D}"/>
              </a:ext>
            </a:extLst>
          </p:cNvPr>
          <p:cNvSpPr/>
          <p:nvPr/>
        </p:nvSpPr>
        <p:spPr>
          <a:xfrm>
            <a:off x="8568687" y="56634"/>
            <a:ext cx="1272154" cy="323405"/>
          </a:xfrm>
          <a:prstGeom prst="parallelogram">
            <a:avLst/>
          </a:prstGeom>
          <a:solidFill>
            <a:schemeClr val="bg1"/>
          </a:solidFill>
          <a:ln w="50800" cap="rnd">
            <a:solidFill>
              <a:srgbClr val="8B0404"/>
            </a:solidFill>
            <a:round/>
          </a:ln>
          <a:effectLst>
            <a:outerShdw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7" name="テキスト ボックス 216">
            <a:extLst>
              <a:ext uri="{FF2B5EF4-FFF2-40B4-BE49-F238E27FC236}">
                <a16:creationId xmlns:a16="http://schemas.microsoft.com/office/drawing/2014/main" id="{64998A32-E72A-A94E-81EA-BE30409A80F2}"/>
              </a:ext>
            </a:extLst>
          </p:cNvPr>
          <p:cNvSpPr txBox="1"/>
          <p:nvPr/>
        </p:nvSpPr>
        <p:spPr>
          <a:xfrm>
            <a:off x="1713562" y="90580"/>
            <a:ext cx="4885579" cy="30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二次</a:t>
            </a:r>
            <a:r>
              <a:rPr kumimoji="0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利用可能な動画制作</a:t>
            </a:r>
            <a:r>
              <a:rPr kumimoji="0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から広告出稿までのオールインワン企画！</a:t>
            </a:r>
            <a:endParaRPr kumimoji="0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pic>
        <p:nvPicPr>
          <p:cNvPr id="108" name="Picture 4" descr="「ヤフーロゴ」の画像検索結果">
            <a:hlinkClick r:id="rId11"/>
            <a:extLst>
              <a:ext uri="{FF2B5EF4-FFF2-40B4-BE49-F238E27FC236}">
                <a16:creationId xmlns:a16="http://schemas.microsoft.com/office/drawing/2014/main" id="{46B96818-4BB0-0F4C-9123-89F71D470A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875566" y="132399"/>
            <a:ext cx="669243" cy="210957"/>
          </a:xfrm>
          <a:prstGeom prst="rect">
            <a:avLst/>
          </a:prstGeom>
          <a:noFill/>
        </p:spPr>
      </p:pic>
      <p:sp>
        <p:nvSpPr>
          <p:cNvPr id="166" name="正方形/長方形 165">
            <a:extLst>
              <a:ext uri="{FF2B5EF4-FFF2-40B4-BE49-F238E27FC236}">
                <a16:creationId xmlns:a16="http://schemas.microsoft.com/office/drawing/2014/main" id="{8D0B553D-4A85-433A-A27D-2E67EA0A2E39}"/>
              </a:ext>
            </a:extLst>
          </p:cNvPr>
          <p:cNvSpPr/>
          <p:nvPr/>
        </p:nvSpPr>
        <p:spPr>
          <a:xfrm>
            <a:off x="4361032" y="486828"/>
            <a:ext cx="14189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90570">
              <a:spcBef>
                <a:spcPct val="0"/>
              </a:spcBef>
              <a:defRPr/>
            </a:pPr>
            <a:r>
              <a:rPr lang="en-US" altLang="ja-JP" b="1" dirty="0"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latin typeface="メイリオ" panose="020B0604030504040204" pitchFamily="50" charset="-128"/>
                <a:ea typeface="メイリオ" panose="020B0604030504040204" pitchFamily="50" charset="-128"/>
                <a:cs typeface="Hiragino Kaku Gothic StdN W8" charset="-128"/>
              </a:rPr>
              <a:t>50</a:t>
            </a:r>
            <a:r>
              <a:rPr lang="ja-JP" altLang="en-US" b="1"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latin typeface="メイリオ" panose="020B0604030504040204" pitchFamily="50" charset="-128"/>
                <a:ea typeface="メイリオ" panose="020B0604030504040204" pitchFamily="50" charset="-128"/>
                <a:cs typeface="Hiragino Kaku Gothic StdN W8" charset="-128"/>
              </a:rPr>
              <a:t>万</a:t>
            </a:r>
            <a:r>
              <a:rPr lang="ja-JP" altLang="en-US" b="1" dirty="0"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latin typeface="メイリオ" panose="020B0604030504040204" pitchFamily="50" charset="-128"/>
                <a:ea typeface="メイリオ" panose="020B0604030504040204" pitchFamily="50" charset="-128"/>
                <a:cs typeface="Hiragino Kaku Gothic StdN W8" charset="-128"/>
              </a:rPr>
              <a:t>プラン</a:t>
            </a:r>
            <a:endParaRPr lang="en-US" altLang="ja-JP" b="1" spc="300" dirty="0">
              <a:gradFill>
                <a:gsLst>
                  <a:gs pos="100000">
                    <a:srgbClr val="FEE38B"/>
                  </a:gs>
                  <a:gs pos="59000">
                    <a:srgbClr val="FFFD92"/>
                  </a:gs>
                  <a:gs pos="0">
                    <a:srgbClr val="FDE38B"/>
                  </a:gs>
                </a:gsLst>
                <a:lin ang="10800000" scaled="0"/>
              </a:gra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97" name="テキスト ボックス 196">
            <a:extLst>
              <a:ext uri="{FF2B5EF4-FFF2-40B4-BE49-F238E27FC236}">
                <a16:creationId xmlns:a16="http://schemas.microsoft.com/office/drawing/2014/main" id="{10084F24-95B4-4E91-83E1-5F64652DEC83}"/>
              </a:ext>
            </a:extLst>
          </p:cNvPr>
          <p:cNvSpPr txBox="1"/>
          <p:nvPr/>
        </p:nvSpPr>
        <p:spPr>
          <a:xfrm>
            <a:off x="1054826" y="2366444"/>
            <a:ext cx="826507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sng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ヤフー</a:t>
            </a:r>
            <a:r>
              <a:rPr kumimoji="0" lang="en-US" altLang="ja-JP" sz="1400" b="1" i="0" u="sng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TOP</a:t>
            </a:r>
            <a:r>
              <a:rPr kumimoji="0" lang="ja-JP" altLang="en-US" sz="1400" b="1" i="0" u="sng" strike="noStrike" kern="1200" cap="none" spc="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ページ</a:t>
            </a:r>
            <a:r>
              <a:rPr lang="ja-JP" altLang="en-US" sz="1400" b="1" u="sng" spc="5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（</a:t>
            </a:r>
            <a:r>
              <a:rPr lang="en-US" altLang="ja-JP" sz="1400" b="1" u="sng" spc="50" dirty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PC</a:t>
            </a:r>
            <a:r>
              <a:rPr lang="ja-JP" altLang="en-US" sz="1400" b="1" u="sng" spc="50" dirty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と</a:t>
            </a:r>
            <a:r>
              <a:rPr lang="ja-JP" altLang="en-US" sz="1400" b="1" u="sng" spc="5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スマホ両方）</a:t>
            </a:r>
            <a:r>
              <a:rPr lang="ja-JP" altLang="en-US" sz="1400" b="1" spc="50">
                <a:latin typeface="Meiryo" charset="-128"/>
                <a:ea typeface="Meiryo" charset="-128"/>
                <a:cs typeface="Meiryo" charset="-128"/>
              </a:rPr>
              <a:t>に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期間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と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エリア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を選択し掲載</a:t>
            </a:r>
          </a:p>
        </p:txBody>
      </p:sp>
      <p:cxnSp>
        <p:nvCxnSpPr>
          <p:cNvPr id="215" name="直線コネクタ 214">
            <a:extLst>
              <a:ext uri="{FF2B5EF4-FFF2-40B4-BE49-F238E27FC236}">
                <a16:creationId xmlns:a16="http://schemas.microsoft.com/office/drawing/2014/main" id="{3CCF8C90-3B91-4008-9942-04F02F219D32}"/>
              </a:ext>
            </a:extLst>
          </p:cNvPr>
          <p:cNvCxnSpPr>
            <a:cxnSpLocks/>
          </p:cNvCxnSpPr>
          <p:nvPr/>
        </p:nvCxnSpPr>
        <p:spPr>
          <a:xfrm>
            <a:off x="492531" y="6103331"/>
            <a:ext cx="9098881" cy="0"/>
          </a:xfrm>
          <a:prstGeom prst="line">
            <a:avLst/>
          </a:prstGeom>
          <a:ln>
            <a:solidFill>
              <a:srgbClr val="E302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" name="テキスト ボックス 238">
            <a:extLst>
              <a:ext uri="{FF2B5EF4-FFF2-40B4-BE49-F238E27FC236}">
                <a16:creationId xmlns:a16="http://schemas.microsoft.com/office/drawing/2014/main" id="{C70FC539-10BA-410A-9EEB-365AD52A1E2A}"/>
              </a:ext>
            </a:extLst>
          </p:cNvPr>
          <p:cNvSpPr txBox="1"/>
          <p:nvPr/>
        </p:nvSpPr>
        <p:spPr>
          <a:xfrm>
            <a:off x="1086555" y="6151154"/>
            <a:ext cx="2230098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400" b="1" spc="50" dirty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広告掲載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レポート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を提出</a:t>
            </a:r>
          </a:p>
        </p:txBody>
      </p:sp>
      <p:sp>
        <p:nvSpPr>
          <p:cNvPr id="279" name="ホームベース 142">
            <a:extLst>
              <a:ext uri="{FF2B5EF4-FFF2-40B4-BE49-F238E27FC236}">
                <a16:creationId xmlns:a16="http://schemas.microsoft.com/office/drawing/2014/main" id="{E2B8C00E-BB6F-41E6-88DF-F923ED479132}"/>
              </a:ext>
            </a:extLst>
          </p:cNvPr>
          <p:cNvSpPr/>
          <p:nvPr/>
        </p:nvSpPr>
        <p:spPr>
          <a:xfrm>
            <a:off x="662536" y="5445026"/>
            <a:ext cx="1070891" cy="316173"/>
          </a:xfrm>
          <a:prstGeom prst="homePlate">
            <a:avLst>
              <a:gd name="adj" fmla="val 21404"/>
            </a:avLst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0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80" name="片側の 2 つの角を丸めた四角形 123">
            <a:extLst>
              <a:ext uri="{FF2B5EF4-FFF2-40B4-BE49-F238E27FC236}">
                <a16:creationId xmlns:a16="http://schemas.microsoft.com/office/drawing/2014/main" id="{AC4D07A9-CCEF-4E79-AB2E-85DB66ACF518}"/>
              </a:ext>
            </a:extLst>
          </p:cNvPr>
          <p:cNvSpPr/>
          <p:nvPr/>
        </p:nvSpPr>
        <p:spPr>
          <a:xfrm rot="16200000">
            <a:off x="948724" y="5042437"/>
            <a:ext cx="309386" cy="1120232"/>
          </a:xfrm>
          <a:prstGeom prst="round2SameRect">
            <a:avLst>
              <a:gd name="adj1" fmla="val 17970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81" name="テキスト ボックス 280">
            <a:extLst>
              <a:ext uri="{FF2B5EF4-FFF2-40B4-BE49-F238E27FC236}">
                <a16:creationId xmlns:a16="http://schemas.microsoft.com/office/drawing/2014/main" id="{68EEC4C5-D35F-4884-890C-14E38BA84D5E}"/>
              </a:ext>
            </a:extLst>
          </p:cNvPr>
          <p:cNvSpPr txBox="1"/>
          <p:nvPr/>
        </p:nvSpPr>
        <p:spPr>
          <a:xfrm>
            <a:off x="581185" y="5485815"/>
            <a:ext cx="10823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掲載期間を指定</a:t>
            </a:r>
            <a:endParaRPr kumimoji="0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08C599A3-2907-8791-673C-DE701F29AA55}"/>
              </a:ext>
            </a:extLst>
          </p:cNvPr>
          <p:cNvGrpSpPr/>
          <p:nvPr/>
        </p:nvGrpSpPr>
        <p:grpSpPr>
          <a:xfrm>
            <a:off x="532286" y="4310646"/>
            <a:ext cx="1233457" cy="1104716"/>
            <a:chOff x="413536" y="4687756"/>
            <a:chExt cx="1233457" cy="996518"/>
          </a:xfrm>
        </p:grpSpPr>
        <p:sp>
          <p:nvSpPr>
            <p:cNvPr id="14" name="ホームベース 136">
              <a:extLst>
                <a:ext uri="{FF2B5EF4-FFF2-40B4-BE49-F238E27FC236}">
                  <a16:creationId xmlns:a16="http://schemas.microsoft.com/office/drawing/2014/main" id="{D64AC1EF-6C4C-84A9-B2C7-C61A38DCFD8F}"/>
                </a:ext>
              </a:extLst>
            </p:cNvPr>
            <p:cNvSpPr/>
            <p:nvPr/>
          </p:nvSpPr>
          <p:spPr>
            <a:xfrm>
              <a:off x="500781" y="4687756"/>
              <a:ext cx="1146212" cy="502697"/>
            </a:xfrm>
            <a:prstGeom prst="homePlate">
              <a:avLst>
                <a:gd name="adj" fmla="val 21404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  <p:sp>
          <p:nvSpPr>
            <p:cNvPr id="15" name="ホームベース 141">
              <a:extLst>
                <a:ext uri="{FF2B5EF4-FFF2-40B4-BE49-F238E27FC236}">
                  <a16:creationId xmlns:a16="http://schemas.microsoft.com/office/drawing/2014/main" id="{8F1263F9-1AE7-0780-7232-0E25D02652AE}"/>
                </a:ext>
              </a:extLst>
            </p:cNvPr>
            <p:cNvSpPr/>
            <p:nvPr/>
          </p:nvSpPr>
          <p:spPr>
            <a:xfrm>
              <a:off x="500781" y="5181576"/>
              <a:ext cx="1146212" cy="502697"/>
            </a:xfrm>
            <a:prstGeom prst="homePlate">
              <a:avLst>
                <a:gd name="adj" fmla="val 21404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  <p:sp>
          <p:nvSpPr>
            <p:cNvPr id="16" name="片側の 2 つの角を丸めた四角形 131">
              <a:extLst>
                <a:ext uri="{FF2B5EF4-FFF2-40B4-BE49-F238E27FC236}">
                  <a16:creationId xmlns:a16="http://schemas.microsoft.com/office/drawing/2014/main" id="{870C289D-AE29-973E-51D8-EF85AFB20859}"/>
                </a:ext>
              </a:extLst>
            </p:cNvPr>
            <p:cNvSpPr/>
            <p:nvPr/>
          </p:nvSpPr>
          <p:spPr>
            <a:xfrm rot="16200000">
              <a:off x="23337" y="5078076"/>
              <a:ext cx="996397" cy="216000"/>
            </a:xfrm>
            <a:prstGeom prst="round2SameRect">
              <a:avLst>
                <a:gd name="adj1" fmla="val 32569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9F30378-B728-61AA-0BBB-7677E9687A30}"/>
              </a:ext>
            </a:extLst>
          </p:cNvPr>
          <p:cNvSpPr txBox="1"/>
          <p:nvPr/>
        </p:nvSpPr>
        <p:spPr>
          <a:xfrm>
            <a:off x="714978" y="4372748"/>
            <a:ext cx="1138185" cy="299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都道府県</a:t>
            </a:r>
            <a:r>
              <a:rPr kumimoji="0" lang="ja-JP" alt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指定</a:t>
            </a:r>
            <a:endParaRPr kumimoji="0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9" name="円/楕円 162">
            <a:extLst>
              <a:ext uri="{FF2B5EF4-FFF2-40B4-BE49-F238E27FC236}">
                <a16:creationId xmlns:a16="http://schemas.microsoft.com/office/drawing/2014/main" id="{4EB6525A-F20E-0B77-353E-99EF8038CAC3}"/>
              </a:ext>
            </a:extLst>
          </p:cNvPr>
          <p:cNvSpPr>
            <a:spLocks noChangeAspect="1"/>
          </p:cNvSpPr>
          <p:nvPr/>
        </p:nvSpPr>
        <p:spPr>
          <a:xfrm>
            <a:off x="1108077" y="4753686"/>
            <a:ext cx="198000" cy="19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or</a:t>
            </a:r>
            <a:endParaRPr kumimoji="1" lang="ja-JP" alt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EF9E10FD-82C1-42A5-BE01-D2A4945071FC}"/>
              </a:ext>
            </a:extLst>
          </p:cNvPr>
          <p:cNvSpPr txBox="1"/>
          <p:nvPr/>
        </p:nvSpPr>
        <p:spPr>
          <a:xfrm>
            <a:off x="712586" y="4944183"/>
            <a:ext cx="1071966" cy="287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市区</a:t>
            </a:r>
            <a:r>
              <a:rPr kumimoji="1" lang="ja-JP" alt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郡指定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2D93A78B-569D-C196-FCB1-A5331C21C88C}"/>
              </a:ext>
            </a:extLst>
          </p:cNvPr>
          <p:cNvSpPr txBox="1"/>
          <p:nvPr/>
        </p:nvSpPr>
        <p:spPr>
          <a:xfrm>
            <a:off x="469448" y="4354846"/>
            <a:ext cx="323165" cy="10028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掲載エリア</a:t>
            </a:r>
            <a:r>
              <a:rPr kumimoji="0" lang="ja-JP" alt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を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指定</a:t>
            </a:r>
            <a:endParaRPr kumimoji="0" lang="en-US" altLang="ja-JP" sz="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A31DF286-CB65-D1F8-BCF9-E69A45948753}"/>
              </a:ext>
            </a:extLst>
          </p:cNvPr>
          <p:cNvSpPr/>
          <p:nvPr/>
        </p:nvSpPr>
        <p:spPr>
          <a:xfrm>
            <a:off x="1129949" y="4563096"/>
            <a:ext cx="701861" cy="195814"/>
          </a:xfrm>
          <a:prstGeom prst="rect">
            <a:avLst/>
          </a:prstGeom>
          <a:noFill/>
        </p:spPr>
        <p:txBody>
          <a:bodyPr wrap="square" tIns="7200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0" lang="ja-JP" altLang="en-US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複数指定可</a:t>
            </a: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0CB45584-EA1E-E6CE-2251-5077D59602AE}"/>
              </a:ext>
            </a:extLst>
          </p:cNvPr>
          <p:cNvSpPr/>
          <p:nvPr/>
        </p:nvSpPr>
        <p:spPr>
          <a:xfrm>
            <a:off x="1126222" y="5114303"/>
            <a:ext cx="701861" cy="195814"/>
          </a:xfrm>
          <a:prstGeom prst="rect">
            <a:avLst/>
          </a:prstGeom>
          <a:noFill/>
        </p:spPr>
        <p:txBody>
          <a:bodyPr wrap="square" tIns="7200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0" lang="ja-JP" altLang="en-US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複数指定可</a:t>
            </a:r>
          </a:p>
        </p:txBody>
      </p:sp>
      <p:sp>
        <p:nvSpPr>
          <p:cNvPr id="3" name="角丸四角形 204">
            <a:extLst>
              <a:ext uri="{FF2B5EF4-FFF2-40B4-BE49-F238E27FC236}">
                <a16:creationId xmlns:a16="http://schemas.microsoft.com/office/drawing/2014/main" id="{9CFD4C5C-DF88-80FE-3216-7BF6C8043EBA}"/>
              </a:ext>
            </a:extLst>
          </p:cNvPr>
          <p:cNvSpPr/>
          <p:nvPr/>
        </p:nvSpPr>
        <p:spPr>
          <a:xfrm>
            <a:off x="1794676" y="4199118"/>
            <a:ext cx="7633728" cy="1521342"/>
          </a:xfrm>
          <a:prstGeom prst="roundRect">
            <a:avLst>
              <a:gd name="adj" fmla="val 2989"/>
            </a:avLst>
          </a:prstGeom>
          <a:solidFill>
            <a:schemeClr val="bg1">
              <a:alpha val="70000"/>
            </a:schemeClr>
          </a:solidFill>
          <a:ln w="381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9060" tIns="49531" rIns="99060" bIns="49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grpSp>
        <p:nvGrpSpPr>
          <p:cNvPr id="54" name="グループ化 53">
            <a:extLst>
              <a:ext uri="{FF2B5EF4-FFF2-40B4-BE49-F238E27FC236}">
                <a16:creationId xmlns:a16="http://schemas.microsoft.com/office/drawing/2014/main" id="{4BE84154-0420-C2C3-AD94-3BF5F8E91680}"/>
              </a:ext>
            </a:extLst>
          </p:cNvPr>
          <p:cNvGrpSpPr/>
          <p:nvPr/>
        </p:nvGrpSpPr>
        <p:grpSpPr>
          <a:xfrm>
            <a:off x="3059700" y="5466651"/>
            <a:ext cx="5103680" cy="212366"/>
            <a:chOff x="2338431" y="4578911"/>
            <a:chExt cx="5103680" cy="212366"/>
          </a:xfrm>
        </p:grpSpPr>
        <p:sp>
          <p:nvSpPr>
            <p:cNvPr id="212" name="Text Box 11">
              <a:extLst>
                <a:ext uri="{FF2B5EF4-FFF2-40B4-BE49-F238E27FC236}">
                  <a16:creationId xmlns:a16="http://schemas.microsoft.com/office/drawing/2014/main" id="{353C6B1C-29C3-4D15-98C2-0A37970E18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43897" y="4621399"/>
              <a:ext cx="2098214" cy="10618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sm"/>
            </a:ln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3972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※</a:t>
              </a:r>
              <a:r>
                <a:rPr kumimoji="0" lang="ja-JP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掲載回数は設定期間で按分されるイメージです。</a:t>
              </a:r>
              <a:endParaRPr kumimoji="0" lang="en-US" altLang="ja-JP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63500">
                    <a:schemeClr val="bg1"/>
                  </a:glow>
                </a:effectLst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  <p:sp>
          <p:nvSpPr>
            <p:cNvPr id="292" name="Text Box 11">
              <a:extLst>
                <a:ext uri="{FF2B5EF4-FFF2-40B4-BE49-F238E27FC236}">
                  <a16:creationId xmlns:a16="http://schemas.microsoft.com/office/drawing/2014/main" id="{3D02449E-3066-4E68-8C4C-EF46FA4BB6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8431" y="4578911"/>
              <a:ext cx="3310696" cy="21236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sm"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3972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平日開始の</a:t>
              </a:r>
              <a:r>
                <a:rPr kumimoji="0" lang="en-US" altLang="ja-JP" sz="12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5</a:t>
              </a:r>
              <a:r>
                <a:rPr kumimoji="0" lang="ja-JP" altLang="en-US" sz="12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日</a:t>
              </a:r>
              <a:r>
                <a:rPr kumimoji="0" lang="en-US" altLang="ja-JP" sz="12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〜</a:t>
              </a:r>
              <a:r>
                <a:rPr kumimoji="0" lang="en-US" altLang="ja-JP" sz="1200" b="1" i="0" u="none" strike="noStrike" kern="1200" cap="none" spc="300" normalizeH="0" baseline="0" noProof="0" dirty="0">
                  <a:ln w="0">
                    <a:noFill/>
                  </a:ln>
                  <a:solidFill>
                    <a:srgbClr val="FF0000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1</a:t>
              </a:r>
              <a:r>
                <a:rPr kumimoji="0" lang="ja-JP" altLang="en-US" sz="1200" b="1" i="0" u="none" strike="noStrike" kern="1200" cap="none" spc="300" normalizeH="0" baseline="0" noProof="0" dirty="0">
                  <a:ln w="0">
                    <a:noFill/>
                  </a:ln>
                  <a:solidFill>
                    <a:srgbClr val="FF0000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ヶ月間</a:t>
              </a:r>
              <a:r>
                <a:rPr kumimoji="0" lang="ja-JP" altLang="en-US" sz="12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で自由設定　</a:t>
              </a:r>
              <a:endParaRPr kumimoji="0" lang="en-US" altLang="ja-JP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63500">
                    <a:schemeClr val="bg1"/>
                  </a:glow>
                </a:effectLst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</p:grp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532481D1-03A6-31DD-56F5-066DDA8EB76A}"/>
              </a:ext>
            </a:extLst>
          </p:cNvPr>
          <p:cNvCxnSpPr>
            <a:cxnSpLocks/>
          </p:cNvCxnSpPr>
          <p:nvPr/>
        </p:nvCxnSpPr>
        <p:spPr>
          <a:xfrm>
            <a:off x="1890352" y="5415363"/>
            <a:ext cx="7367680" cy="0"/>
          </a:xfrm>
          <a:prstGeom prst="line">
            <a:avLst/>
          </a:prstGeom>
          <a:ln w="15875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66D8B8A0-C464-CE1C-4591-020473A3C6DA}"/>
              </a:ext>
            </a:extLst>
          </p:cNvPr>
          <p:cNvCxnSpPr>
            <a:cxnSpLocks/>
          </p:cNvCxnSpPr>
          <p:nvPr/>
        </p:nvCxnSpPr>
        <p:spPr>
          <a:xfrm>
            <a:off x="5611540" y="4305119"/>
            <a:ext cx="0" cy="523979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8558EBD2-18AB-C91B-22B0-3AA89CA15640}"/>
              </a:ext>
            </a:extLst>
          </p:cNvPr>
          <p:cNvCxnSpPr>
            <a:cxnSpLocks/>
          </p:cNvCxnSpPr>
          <p:nvPr/>
        </p:nvCxnSpPr>
        <p:spPr>
          <a:xfrm>
            <a:off x="7513455" y="4305119"/>
            <a:ext cx="0" cy="523979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9695A166-72C7-C0C2-940B-48ADDFC63B82}"/>
              </a:ext>
            </a:extLst>
          </p:cNvPr>
          <p:cNvCxnSpPr>
            <a:cxnSpLocks/>
          </p:cNvCxnSpPr>
          <p:nvPr/>
        </p:nvCxnSpPr>
        <p:spPr>
          <a:xfrm>
            <a:off x="3708325" y="4305119"/>
            <a:ext cx="0" cy="1046683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円/楕円 279">
            <a:extLst>
              <a:ext uri="{FF2B5EF4-FFF2-40B4-BE49-F238E27FC236}">
                <a16:creationId xmlns:a16="http://schemas.microsoft.com/office/drawing/2014/main" id="{0676DC76-27F4-A953-863B-56AABFC600B0}"/>
              </a:ext>
            </a:extLst>
          </p:cNvPr>
          <p:cNvSpPr>
            <a:spLocks noChangeAspect="1"/>
          </p:cNvSpPr>
          <p:nvPr/>
        </p:nvSpPr>
        <p:spPr>
          <a:xfrm>
            <a:off x="3585148" y="4432327"/>
            <a:ext cx="246354" cy="24635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or</a:t>
            </a:r>
            <a:endParaRPr kumimoji="1" lang="ja-JP" altLang="en-US" sz="1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60" name="円/楕円 279">
            <a:extLst>
              <a:ext uri="{FF2B5EF4-FFF2-40B4-BE49-F238E27FC236}">
                <a16:creationId xmlns:a16="http://schemas.microsoft.com/office/drawing/2014/main" id="{DA2199B0-D1D9-AF43-BE20-DF2F049714DC}"/>
              </a:ext>
            </a:extLst>
          </p:cNvPr>
          <p:cNvSpPr>
            <a:spLocks noChangeAspect="1"/>
          </p:cNvSpPr>
          <p:nvPr/>
        </p:nvSpPr>
        <p:spPr>
          <a:xfrm>
            <a:off x="5488363" y="4432327"/>
            <a:ext cx="246354" cy="24635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or</a:t>
            </a:r>
            <a:endParaRPr kumimoji="1" lang="ja-JP" altLang="en-US" sz="1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61" name="円/楕円 279">
            <a:extLst>
              <a:ext uri="{FF2B5EF4-FFF2-40B4-BE49-F238E27FC236}">
                <a16:creationId xmlns:a16="http://schemas.microsoft.com/office/drawing/2014/main" id="{BF3AE2BA-1DB9-AF30-395F-60A345DDC212}"/>
              </a:ext>
            </a:extLst>
          </p:cNvPr>
          <p:cNvSpPr>
            <a:spLocks noChangeAspect="1"/>
          </p:cNvSpPr>
          <p:nvPr/>
        </p:nvSpPr>
        <p:spPr>
          <a:xfrm>
            <a:off x="7390278" y="4432327"/>
            <a:ext cx="246354" cy="24635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or</a:t>
            </a:r>
            <a:endParaRPr kumimoji="1" lang="ja-JP" altLang="en-US" sz="1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98" name="テキスト ボックス 197">
            <a:extLst>
              <a:ext uri="{FF2B5EF4-FFF2-40B4-BE49-F238E27FC236}">
                <a16:creationId xmlns:a16="http://schemas.microsoft.com/office/drawing/2014/main" id="{000DBBB4-FCAB-4AE6-9175-32B49D74870E}"/>
              </a:ext>
            </a:extLst>
          </p:cNvPr>
          <p:cNvSpPr txBox="1"/>
          <p:nvPr/>
        </p:nvSpPr>
        <p:spPr>
          <a:xfrm>
            <a:off x="2059333" y="4440466"/>
            <a:ext cx="13890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＋スマホ合計掲載回数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dirty="0"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  <a:t>90</a:t>
            </a:r>
            <a:r>
              <a:rPr kumimoji="1" lang="en-US" altLang="ja-JP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,000</a:t>
            </a:r>
            <a:r>
              <a:rPr kumimoji="1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回</a:t>
            </a:r>
            <a:endParaRPr kumimoji="1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66" name="角丸四角形 65">
            <a:extLst>
              <a:ext uri="{FF2B5EF4-FFF2-40B4-BE49-F238E27FC236}">
                <a16:creationId xmlns:a16="http://schemas.microsoft.com/office/drawing/2014/main" id="{11F76324-9DA5-7A16-29F7-55831FAE0F82}"/>
              </a:ext>
            </a:extLst>
          </p:cNvPr>
          <p:cNvSpPr/>
          <p:nvPr/>
        </p:nvSpPr>
        <p:spPr>
          <a:xfrm>
            <a:off x="2152144" y="4301054"/>
            <a:ext cx="1203399" cy="139702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797554B0-2BC5-0109-3A16-6BC5108C0E8C}"/>
              </a:ext>
            </a:extLst>
          </p:cNvPr>
          <p:cNvSpPr/>
          <p:nvPr/>
        </p:nvSpPr>
        <p:spPr>
          <a:xfrm>
            <a:off x="2229175" y="4244072"/>
            <a:ext cx="1049336" cy="226591"/>
          </a:xfrm>
          <a:prstGeom prst="rect">
            <a:avLst/>
          </a:prstGeom>
          <a:noFill/>
        </p:spPr>
        <p:txBody>
          <a:bodyPr wrap="square" tIns="7200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ターゲティングなし</a:t>
            </a:r>
            <a:endParaRPr kumimoji="0" lang="ja-JP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147D11B2-703C-36C3-8199-17679C605A4E}"/>
              </a:ext>
            </a:extLst>
          </p:cNvPr>
          <p:cNvSpPr txBox="1"/>
          <p:nvPr/>
        </p:nvSpPr>
        <p:spPr>
          <a:xfrm>
            <a:off x="3940807" y="4440466"/>
            <a:ext cx="13890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＋スマホ合計掲載回数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dirty="0"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  <a:t>75</a:t>
            </a:r>
            <a:r>
              <a:rPr kumimoji="1" lang="en-US" altLang="ja-JP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,000</a:t>
            </a:r>
            <a:r>
              <a:rPr kumimoji="1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回</a:t>
            </a:r>
            <a:endParaRPr kumimoji="1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71" name="角丸四角形 70">
            <a:extLst>
              <a:ext uri="{FF2B5EF4-FFF2-40B4-BE49-F238E27FC236}">
                <a16:creationId xmlns:a16="http://schemas.microsoft.com/office/drawing/2014/main" id="{F407867A-0B10-BE52-0149-7E6230D7E459}"/>
              </a:ext>
            </a:extLst>
          </p:cNvPr>
          <p:cNvSpPr/>
          <p:nvPr/>
        </p:nvSpPr>
        <p:spPr>
          <a:xfrm>
            <a:off x="4033618" y="4301054"/>
            <a:ext cx="1203399" cy="139702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41C8AD15-8871-35E9-DC7F-A41CAC34E3D2}"/>
              </a:ext>
            </a:extLst>
          </p:cNvPr>
          <p:cNvSpPr/>
          <p:nvPr/>
        </p:nvSpPr>
        <p:spPr>
          <a:xfrm>
            <a:off x="4110649" y="4244072"/>
            <a:ext cx="1049336" cy="226591"/>
          </a:xfrm>
          <a:prstGeom prst="rect">
            <a:avLst/>
          </a:prstGeom>
          <a:noFill/>
        </p:spPr>
        <p:txBody>
          <a:bodyPr wrap="square" tIns="7200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性別</a:t>
            </a:r>
            <a:r>
              <a:rPr kumimoji="0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or </a:t>
            </a: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年代指定</a:t>
            </a:r>
            <a:endParaRPr kumimoji="0" lang="ja-JP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B9EF40F8-1D42-442D-0458-270DABDA2D31}"/>
              </a:ext>
            </a:extLst>
          </p:cNvPr>
          <p:cNvSpPr txBox="1"/>
          <p:nvPr/>
        </p:nvSpPr>
        <p:spPr>
          <a:xfrm>
            <a:off x="5847426" y="4440466"/>
            <a:ext cx="13890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＋スマホ合計掲載回数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dirty="0"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  <a:t>63</a:t>
            </a:r>
            <a:r>
              <a:rPr kumimoji="1" lang="en-US" altLang="ja-JP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,000</a:t>
            </a:r>
            <a:r>
              <a:rPr kumimoji="1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回</a:t>
            </a:r>
            <a:endParaRPr kumimoji="1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75" name="角丸四角形 74">
            <a:extLst>
              <a:ext uri="{FF2B5EF4-FFF2-40B4-BE49-F238E27FC236}">
                <a16:creationId xmlns:a16="http://schemas.microsoft.com/office/drawing/2014/main" id="{519F69A6-9591-89C6-06F3-CDC86B18CE0E}"/>
              </a:ext>
            </a:extLst>
          </p:cNvPr>
          <p:cNvSpPr/>
          <p:nvPr/>
        </p:nvSpPr>
        <p:spPr>
          <a:xfrm>
            <a:off x="5940237" y="4301054"/>
            <a:ext cx="1203399" cy="139702"/>
          </a:xfrm>
          <a:prstGeom prst="roundRect">
            <a:avLst>
              <a:gd name="adj" fmla="val 50000"/>
            </a:avLst>
          </a:prstGeom>
          <a:solidFill>
            <a:srgbClr val="D2141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6" name="正方形/長方形 75">
            <a:extLst>
              <a:ext uri="{FF2B5EF4-FFF2-40B4-BE49-F238E27FC236}">
                <a16:creationId xmlns:a16="http://schemas.microsoft.com/office/drawing/2014/main" id="{F3F1E29B-A747-2B01-074A-38EB33BD4EE3}"/>
              </a:ext>
            </a:extLst>
          </p:cNvPr>
          <p:cNvSpPr/>
          <p:nvPr/>
        </p:nvSpPr>
        <p:spPr>
          <a:xfrm>
            <a:off x="6017268" y="4244072"/>
            <a:ext cx="1049336" cy="226591"/>
          </a:xfrm>
          <a:prstGeom prst="rect">
            <a:avLst/>
          </a:prstGeom>
          <a:noFill/>
        </p:spPr>
        <p:txBody>
          <a:bodyPr wrap="square" tIns="7200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性別</a:t>
            </a:r>
            <a:r>
              <a:rPr kumimoji="0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＋</a:t>
            </a:r>
            <a:r>
              <a:rPr kumimoji="0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年代指定</a:t>
            </a:r>
            <a:endParaRPr kumimoji="0" lang="ja-JP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A86315DE-461F-A577-46E2-51B45855AF4B}"/>
              </a:ext>
            </a:extLst>
          </p:cNvPr>
          <p:cNvSpPr txBox="1"/>
          <p:nvPr/>
        </p:nvSpPr>
        <p:spPr>
          <a:xfrm>
            <a:off x="7739313" y="4440466"/>
            <a:ext cx="13890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＋スマホ合計掲載回数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dirty="0"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  <a:t>59</a:t>
            </a:r>
            <a:r>
              <a:rPr kumimoji="1" lang="en-US" altLang="ja-JP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,000</a:t>
            </a:r>
            <a:r>
              <a:rPr kumimoji="1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回</a:t>
            </a:r>
            <a:endParaRPr kumimoji="1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79" name="角丸四角形 78">
            <a:extLst>
              <a:ext uri="{FF2B5EF4-FFF2-40B4-BE49-F238E27FC236}">
                <a16:creationId xmlns:a16="http://schemas.microsoft.com/office/drawing/2014/main" id="{6044D459-9499-5A83-1AD6-C5225DD52003}"/>
              </a:ext>
            </a:extLst>
          </p:cNvPr>
          <p:cNvSpPr/>
          <p:nvPr/>
        </p:nvSpPr>
        <p:spPr>
          <a:xfrm>
            <a:off x="7832124" y="4301054"/>
            <a:ext cx="1203399" cy="139702"/>
          </a:xfrm>
          <a:prstGeom prst="roundRect">
            <a:avLst>
              <a:gd name="adj" fmla="val 50000"/>
            </a:avLst>
          </a:prstGeom>
          <a:solidFill>
            <a:srgbClr val="8B04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164B286F-B227-C8D6-00ED-DAC2928B5864}"/>
              </a:ext>
            </a:extLst>
          </p:cNvPr>
          <p:cNvSpPr/>
          <p:nvPr/>
        </p:nvSpPr>
        <p:spPr>
          <a:xfrm>
            <a:off x="7874971" y="4244072"/>
            <a:ext cx="1118116" cy="226591"/>
          </a:xfrm>
          <a:prstGeom prst="rect">
            <a:avLst/>
          </a:prstGeom>
          <a:noFill/>
        </p:spPr>
        <p:txBody>
          <a:bodyPr wrap="square" tIns="7200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性別＋年代＋属性指定</a:t>
            </a:r>
            <a:endParaRPr kumimoji="0" lang="ja-JP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0EEB898-FF46-084C-9BB0-F4B746941F80}"/>
              </a:ext>
            </a:extLst>
          </p:cNvPr>
          <p:cNvSpPr txBox="1"/>
          <p:nvPr/>
        </p:nvSpPr>
        <p:spPr>
          <a:xfrm>
            <a:off x="2059333" y="4960034"/>
            <a:ext cx="1389020" cy="461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＋スマホ合計掲載回数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dirty="0"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  <a:t>75</a:t>
            </a:r>
            <a:r>
              <a:rPr kumimoji="1" lang="en-US" altLang="ja-JP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,000</a:t>
            </a:r>
            <a:r>
              <a:rPr kumimoji="1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回</a:t>
            </a:r>
            <a:endParaRPr kumimoji="1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0F3B84B6-4506-6B08-86DE-C2CBABDEC378}"/>
              </a:ext>
            </a:extLst>
          </p:cNvPr>
          <p:cNvCxnSpPr>
            <a:cxnSpLocks/>
          </p:cNvCxnSpPr>
          <p:nvPr/>
        </p:nvCxnSpPr>
        <p:spPr>
          <a:xfrm>
            <a:off x="1984992" y="4877492"/>
            <a:ext cx="7242624" cy="0"/>
          </a:xfrm>
          <a:prstGeom prst="line">
            <a:avLst/>
          </a:prstGeom>
          <a:ln w="15875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円/楕円 279">
            <a:extLst>
              <a:ext uri="{FF2B5EF4-FFF2-40B4-BE49-F238E27FC236}">
                <a16:creationId xmlns:a16="http://schemas.microsoft.com/office/drawing/2014/main" id="{D324F7A8-A1FE-FE97-98BA-9EB40AE7E7D5}"/>
              </a:ext>
            </a:extLst>
          </p:cNvPr>
          <p:cNvSpPr>
            <a:spLocks noChangeAspect="1"/>
          </p:cNvSpPr>
          <p:nvPr/>
        </p:nvSpPr>
        <p:spPr>
          <a:xfrm>
            <a:off x="2679885" y="4829098"/>
            <a:ext cx="147916" cy="14791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or</a:t>
            </a:r>
            <a:endParaRPr kumimoji="1" lang="ja-JP" altLang="en-US" sz="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52" name="角丸四角形 51">
            <a:extLst>
              <a:ext uri="{FF2B5EF4-FFF2-40B4-BE49-F238E27FC236}">
                <a16:creationId xmlns:a16="http://schemas.microsoft.com/office/drawing/2014/main" id="{665FD559-81E4-C1D3-3C84-64902BF4C236}"/>
              </a:ext>
            </a:extLst>
          </p:cNvPr>
          <p:cNvSpPr/>
          <p:nvPr/>
        </p:nvSpPr>
        <p:spPr>
          <a:xfrm>
            <a:off x="4033618" y="5007092"/>
            <a:ext cx="5001903" cy="2583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2EE56CF1-5172-6228-C636-5A8820282D9C}"/>
              </a:ext>
            </a:extLst>
          </p:cNvPr>
          <p:cNvSpPr txBox="1"/>
          <p:nvPr/>
        </p:nvSpPr>
        <p:spPr>
          <a:xfrm>
            <a:off x="4457765" y="5031963"/>
            <a:ext cx="4148305" cy="215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市区郡エリア</a:t>
            </a:r>
            <a:r>
              <a:rPr kumimoji="1" lang="ja-JP" altLang="en-US" sz="700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選択時のターゲティング指定は</a:t>
            </a:r>
            <a:r>
              <a:rPr kumimoji="1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できません。</a:t>
            </a:r>
            <a:endParaRPr kumimoji="1" lang="en-US" altLang="ja-JP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A3D36AD4-EF7B-2F05-DBC1-903AD995DF1F}"/>
              </a:ext>
            </a:extLst>
          </p:cNvPr>
          <p:cNvGrpSpPr/>
          <p:nvPr/>
        </p:nvGrpSpPr>
        <p:grpSpPr>
          <a:xfrm>
            <a:off x="1214520" y="3026458"/>
            <a:ext cx="991290" cy="991290"/>
            <a:chOff x="1854370" y="3244518"/>
            <a:chExt cx="931027" cy="931027"/>
          </a:xfrm>
        </p:grpSpPr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2652FB5F-BD08-2E73-6670-349636A763BA}"/>
                </a:ext>
              </a:extLst>
            </p:cNvPr>
            <p:cNvSpPr/>
            <p:nvPr/>
          </p:nvSpPr>
          <p:spPr>
            <a:xfrm>
              <a:off x="1854370" y="3244518"/>
              <a:ext cx="931027" cy="931027"/>
            </a:xfrm>
            <a:prstGeom prst="ellipse">
              <a:avLst/>
            </a:prstGeom>
            <a:gradFill flip="none" rotWithShape="1">
              <a:gsLst>
                <a:gs pos="22000">
                  <a:srgbClr val="C2AF6B"/>
                </a:gs>
                <a:gs pos="50000">
                  <a:srgbClr val="FDE38B"/>
                </a:gs>
                <a:gs pos="100000">
                  <a:srgbClr val="C2AF6B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/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552693CC-CC67-0AA2-4924-1F0BF2EE5686}"/>
                </a:ext>
              </a:extLst>
            </p:cNvPr>
            <p:cNvSpPr txBox="1"/>
            <p:nvPr/>
          </p:nvSpPr>
          <p:spPr>
            <a:xfrm>
              <a:off x="2033018" y="3400464"/>
              <a:ext cx="594693" cy="62149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kumimoji="1" lang="ja-JP" altLang="en-US" sz="900" b="1" dirty="0">
                  <a:latin typeface="Meiryo" panose="020B0604030504040204" pitchFamily="34" charset="-128"/>
                  <a:ea typeface="Meiryo" panose="020B0604030504040204" pitchFamily="34" charset="-128"/>
                </a:rPr>
                <a:t>画面の</a:t>
              </a:r>
              <a:endParaRPr kumimoji="1" lang="en-US" altLang="ja-JP" sz="900" b="1" dirty="0">
                <a:latin typeface="Meiryo" panose="020B0604030504040204" pitchFamily="34" charset="-128"/>
                <a:ea typeface="Meiryo" panose="020B0604030504040204" pitchFamily="34" charset="-128"/>
              </a:endParaRPr>
            </a:p>
            <a:p>
              <a:pPr algn="ctr"/>
              <a:r>
                <a:rPr kumimoji="1" lang="en-US" altLang="ja-JP" sz="2000" b="1" dirty="0">
                  <a:latin typeface="Meiryo" panose="020B0604030504040204" pitchFamily="34" charset="-128"/>
                  <a:ea typeface="Meiryo" panose="020B0604030504040204" pitchFamily="34" charset="-128"/>
                </a:rPr>
                <a:t>1/3</a:t>
              </a:r>
              <a:r>
                <a:rPr kumimoji="1" lang="ja-JP" altLang="en-US" sz="1050" b="1" dirty="0">
                  <a:latin typeface="Meiryo" panose="020B0604030504040204" pitchFamily="34" charset="-128"/>
                  <a:ea typeface="Meiryo" panose="020B0604030504040204" pitchFamily="34" charset="-128"/>
                </a:rPr>
                <a:t>が</a:t>
              </a:r>
              <a:endParaRPr kumimoji="1" lang="en-US" altLang="ja-JP" sz="1400" b="1" dirty="0">
                <a:latin typeface="Meiryo" panose="020B0604030504040204" pitchFamily="34" charset="-128"/>
                <a:ea typeface="Meiryo" panose="020B0604030504040204" pitchFamily="34" charset="-128"/>
              </a:endParaRPr>
            </a:p>
            <a:p>
              <a:pPr algn="ctr"/>
              <a:r>
                <a:rPr kumimoji="1" lang="ja-JP" altLang="en-US" sz="1400" b="1" dirty="0">
                  <a:latin typeface="Meiryo" panose="020B0604030504040204" pitchFamily="34" charset="-128"/>
                  <a:ea typeface="Meiryo" panose="020B0604030504040204" pitchFamily="34" charset="-128"/>
                </a:rPr>
                <a:t>広告枠</a:t>
              </a:r>
              <a:r>
                <a:rPr kumimoji="1" lang="en-US" altLang="ja-JP" sz="1400" b="1" dirty="0">
                  <a:latin typeface="Meiryo" panose="020B0604030504040204" pitchFamily="34" charset="-128"/>
                  <a:ea typeface="Meiryo" panose="020B0604030504040204" pitchFamily="34" charset="-128"/>
                </a:rPr>
                <a:t>!</a:t>
              </a:r>
            </a:p>
          </p:txBody>
        </p:sp>
      </p:grpSp>
      <p:sp>
        <p:nvSpPr>
          <p:cNvPr id="13" name="十字形 12">
            <a:extLst>
              <a:ext uri="{FF2B5EF4-FFF2-40B4-BE49-F238E27FC236}">
                <a16:creationId xmlns:a16="http://schemas.microsoft.com/office/drawing/2014/main" id="{C691F52A-5FC9-C669-A28D-95A539102C3C}"/>
              </a:ext>
            </a:extLst>
          </p:cNvPr>
          <p:cNvSpPr/>
          <p:nvPr/>
        </p:nvSpPr>
        <p:spPr>
          <a:xfrm>
            <a:off x="6456270" y="3480415"/>
            <a:ext cx="417234" cy="417234"/>
          </a:xfrm>
          <a:prstGeom prst="plus">
            <a:avLst>
              <a:gd name="adj" fmla="val 35520"/>
            </a:avLst>
          </a:prstGeom>
          <a:solidFill>
            <a:srgbClr val="D21416"/>
          </a:solidFill>
          <a:ln w="19050">
            <a:solidFill>
              <a:srgbClr val="C2AF6B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角丸四角形 204">
            <a:extLst>
              <a:ext uri="{FF2B5EF4-FFF2-40B4-BE49-F238E27FC236}">
                <a16:creationId xmlns:a16="http://schemas.microsoft.com/office/drawing/2014/main" id="{395069B3-26C0-C44D-D171-ABEAD28DB41D}"/>
              </a:ext>
            </a:extLst>
          </p:cNvPr>
          <p:cNvSpPr>
            <a:spLocks/>
          </p:cNvSpPr>
          <p:nvPr/>
        </p:nvSpPr>
        <p:spPr>
          <a:xfrm>
            <a:off x="7113422" y="1369199"/>
            <a:ext cx="991960" cy="359107"/>
          </a:xfrm>
          <a:prstGeom prst="roundRect">
            <a:avLst>
              <a:gd name="adj" fmla="val 7668"/>
            </a:avLst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制作する</a:t>
            </a:r>
            <a:endParaRPr kumimoji="0" lang="en-US" altLang="ja-JP" sz="7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完全パッケージ動画</a:t>
            </a:r>
            <a:endParaRPr kumimoji="0" lang="en-US" altLang="ja-JP" sz="7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二次利用</a:t>
            </a:r>
            <a:r>
              <a:rPr kumimoji="0" lang="ja-JP" altLang="en-US" sz="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権利</a:t>
            </a:r>
          </a:p>
        </p:txBody>
      </p:sp>
      <p:sp>
        <p:nvSpPr>
          <p:cNvPr id="45" name="角丸四角形 204">
            <a:extLst>
              <a:ext uri="{FF2B5EF4-FFF2-40B4-BE49-F238E27FC236}">
                <a16:creationId xmlns:a16="http://schemas.microsoft.com/office/drawing/2014/main" id="{3DBF1443-EAF1-F532-A2FC-DA56F6C2FD22}"/>
              </a:ext>
            </a:extLst>
          </p:cNvPr>
          <p:cNvSpPr>
            <a:spLocks/>
          </p:cNvSpPr>
          <p:nvPr/>
        </p:nvSpPr>
        <p:spPr>
          <a:xfrm>
            <a:off x="7113421" y="1763707"/>
            <a:ext cx="989469" cy="360000"/>
          </a:xfrm>
          <a:prstGeom prst="roundRect">
            <a:avLst>
              <a:gd name="adj" fmla="val 12240"/>
            </a:avLst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9531" rIns="0" bIns="49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15</a:t>
            </a: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秒動画制作</a:t>
            </a:r>
            <a:endParaRPr kumimoji="0" lang="en-US" altLang="ja-JP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</a:t>
            </a: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タイプ</a:t>
            </a:r>
            <a:endParaRPr kumimoji="0" lang="ja-JP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47" name="角丸四角形 204">
            <a:extLst>
              <a:ext uri="{FF2B5EF4-FFF2-40B4-BE49-F238E27FC236}">
                <a16:creationId xmlns:a16="http://schemas.microsoft.com/office/drawing/2014/main" id="{0C324A6A-B890-66FC-8420-F619FB79EA32}"/>
              </a:ext>
            </a:extLst>
          </p:cNvPr>
          <p:cNvSpPr>
            <a:spLocks/>
          </p:cNvSpPr>
          <p:nvPr/>
        </p:nvSpPr>
        <p:spPr>
          <a:xfrm>
            <a:off x="8142213" y="1369201"/>
            <a:ext cx="648000" cy="360000"/>
          </a:xfrm>
          <a:prstGeom prst="roundRect">
            <a:avLst>
              <a:gd name="adj" fmla="val 12240"/>
            </a:avLst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9531" rIns="0" bIns="49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ヤフー用</a:t>
            </a:r>
            <a:endParaRPr kumimoji="0" lang="en-US" altLang="ja-JP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バナー制作</a:t>
            </a:r>
            <a:endParaRPr kumimoji="0" lang="ja-JP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48" name="角丸四角形 204">
            <a:extLst>
              <a:ext uri="{FF2B5EF4-FFF2-40B4-BE49-F238E27FC236}">
                <a16:creationId xmlns:a16="http://schemas.microsoft.com/office/drawing/2014/main" id="{5DDD611B-6CDC-57A5-E714-B64A51B4F043}"/>
              </a:ext>
            </a:extLst>
          </p:cNvPr>
          <p:cNvSpPr>
            <a:spLocks/>
          </p:cNvSpPr>
          <p:nvPr/>
        </p:nvSpPr>
        <p:spPr>
          <a:xfrm>
            <a:off x="8828313" y="1369201"/>
            <a:ext cx="648000" cy="360000"/>
          </a:xfrm>
          <a:prstGeom prst="roundRect">
            <a:avLst>
              <a:gd name="adj" fmla="val 12240"/>
            </a:avLst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9531" rIns="0" bIns="49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お任せ</a:t>
            </a:r>
            <a:endParaRPr kumimoji="0" lang="en-US" altLang="ja-JP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ナレーション</a:t>
            </a:r>
            <a:r>
              <a:rPr kumimoji="0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BGM</a:t>
            </a:r>
            <a:r>
              <a:rPr kumimoji="0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・効果音</a:t>
            </a:r>
          </a:p>
        </p:txBody>
      </p:sp>
      <p:sp>
        <p:nvSpPr>
          <p:cNvPr id="49" name="角丸四角形 204">
            <a:extLst>
              <a:ext uri="{FF2B5EF4-FFF2-40B4-BE49-F238E27FC236}">
                <a16:creationId xmlns:a16="http://schemas.microsoft.com/office/drawing/2014/main" id="{51239469-86C5-E866-82DB-AF757A53ACCE}"/>
              </a:ext>
            </a:extLst>
          </p:cNvPr>
          <p:cNvSpPr>
            <a:spLocks/>
          </p:cNvSpPr>
          <p:nvPr/>
        </p:nvSpPr>
        <p:spPr>
          <a:xfrm>
            <a:off x="8828313" y="1765426"/>
            <a:ext cx="648000" cy="360000"/>
          </a:xfrm>
          <a:prstGeom prst="roundRect">
            <a:avLst>
              <a:gd name="adj" fmla="val 12240"/>
            </a:avLst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9531" rIns="0" bIns="49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完</a:t>
            </a:r>
            <a:r>
              <a:rPr lang="ja-JP" altLang="en-US" sz="700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成</a:t>
            </a: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動画</a:t>
            </a:r>
            <a:endParaRPr kumimoji="0" lang="en-US" altLang="ja-JP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データ</a:t>
            </a:r>
            <a:r>
              <a:rPr kumimoji="0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納品</a:t>
            </a:r>
          </a:p>
        </p:txBody>
      </p:sp>
      <p:sp>
        <p:nvSpPr>
          <p:cNvPr id="50" name="角丸四角形 204">
            <a:extLst>
              <a:ext uri="{FF2B5EF4-FFF2-40B4-BE49-F238E27FC236}">
                <a16:creationId xmlns:a16="http://schemas.microsoft.com/office/drawing/2014/main" id="{DDF8D844-602A-3C0A-20B6-77284EE1F3CD}"/>
              </a:ext>
            </a:extLst>
          </p:cNvPr>
          <p:cNvSpPr>
            <a:spLocks/>
          </p:cNvSpPr>
          <p:nvPr/>
        </p:nvSpPr>
        <p:spPr>
          <a:xfrm>
            <a:off x="8136923" y="1765199"/>
            <a:ext cx="648000" cy="360000"/>
          </a:xfrm>
          <a:prstGeom prst="roundRect">
            <a:avLst>
              <a:gd name="adj" fmla="val 12240"/>
            </a:avLst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9531" rIns="0" bIns="49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ヤフー</a:t>
            </a:r>
            <a:endParaRPr kumimoji="0" lang="en-US" altLang="ja-JP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広告料</a:t>
            </a:r>
            <a:endParaRPr kumimoji="0" lang="ja-JP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B8415DDF-97BB-809F-457F-BB6AA3826B3B}"/>
              </a:ext>
            </a:extLst>
          </p:cNvPr>
          <p:cNvSpPr txBox="1"/>
          <p:nvPr/>
        </p:nvSpPr>
        <p:spPr>
          <a:xfrm>
            <a:off x="7692367" y="1173791"/>
            <a:ext cx="1261884" cy="18466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この</a:t>
            </a:r>
            <a:r>
              <a:rPr kumimoji="0" lang="ja-JP" altLang="en-US" sz="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プランに含まれるサービス</a:t>
            </a:r>
            <a:endParaRPr kumimoji="1" lang="ja-JP" altLang="en-US" sz="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cxnSp>
        <p:nvCxnSpPr>
          <p:cNvPr id="92" name="直線コネクタ 91">
            <a:extLst>
              <a:ext uri="{FF2B5EF4-FFF2-40B4-BE49-F238E27FC236}">
                <a16:creationId xmlns:a16="http://schemas.microsoft.com/office/drawing/2014/main" id="{8D462988-A682-0255-E8BF-B7397F0E83E8}"/>
              </a:ext>
            </a:extLst>
          </p:cNvPr>
          <p:cNvCxnSpPr>
            <a:cxnSpLocks/>
            <a:endCxn id="89" idx="1"/>
          </p:cNvCxnSpPr>
          <p:nvPr/>
        </p:nvCxnSpPr>
        <p:spPr>
          <a:xfrm flipV="1">
            <a:off x="7128632" y="1266124"/>
            <a:ext cx="563735" cy="178"/>
          </a:xfrm>
          <a:prstGeom prst="line">
            <a:avLst/>
          </a:prstGeom>
          <a:ln w="1270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1BA87F70-14BF-3216-8163-8BBB565F79E2}"/>
              </a:ext>
            </a:extLst>
          </p:cNvPr>
          <p:cNvCxnSpPr>
            <a:cxnSpLocks/>
            <a:stCxn id="89" idx="3"/>
          </p:cNvCxnSpPr>
          <p:nvPr/>
        </p:nvCxnSpPr>
        <p:spPr>
          <a:xfrm>
            <a:off x="8954251" y="1266124"/>
            <a:ext cx="522062" cy="178"/>
          </a:xfrm>
          <a:prstGeom prst="line">
            <a:avLst/>
          </a:prstGeom>
          <a:ln w="1270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4" name="図 93">
            <a:extLst>
              <a:ext uri="{FF2B5EF4-FFF2-40B4-BE49-F238E27FC236}">
                <a16:creationId xmlns:a16="http://schemas.microsoft.com/office/drawing/2014/main" id="{5A51DF55-6E86-7A89-E476-C827F9DB599B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8439" y="1038493"/>
            <a:ext cx="433858" cy="337750"/>
          </a:xfrm>
          <a:prstGeom prst="rect">
            <a:avLst/>
          </a:prstGeom>
          <a:effectLst/>
        </p:spPr>
      </p:pic>
      <p:sp>
        <p:nvSpPr>
          <p:cNvPr id="207" name="テキスト ボックス 206">
            <a:extLst>
              <a:ext uri="{FF2B5EF4-FFF2-40B4-BE49-F238E27FC236}">
                <a16:creationId xmlns:a16="http://schemas.microsoft.com/office/drawing/2014/main" id="{31170289-6823-462E-8798-38E5A6C5FADC}"/>
              </a:ext>
            </a:extLst>
          </p:cNvPr>
          <p:cNvSpPr txBox="1"/>
          <p:nvPr/>
        </p:nvSpPr>
        <p:spPr>
          <a:xfrm>
            <a:off x="2692002" y="2662862"/>
            <a:ext cx="29867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（トップインパクト</a:t>
            </a:r>
            <a:r>
              <a:rPr kumimoji="1" lang="ja-JP" altLang="en-US" b="1" dirty="0"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2000" b="1" i="0" u="none" strike="noStrike" kern="1200" cap="none" normalizeH="0" baseline="0" noProof="0" dirty="0">
              <a:ln>
                <a:noFill/>
              </a:ln>
              <a:gradFill>
                <a:gsLst>
                  <a:gs pos="100000">
                    <a:srgbClr val="FEE38B"/>
                  </a:gs>
                  <a:gs pos="59000">
                    <a:srgbClr val="FFFD92"/>
                  </a:gs>
                  <a:gs pos="0">
                    <a:srgbClr val="FDE38B"/>
                  </a:gs>
                </a:gsLst>
                <a:lin ang="10800000" scaled="0"/>
              </a:gra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29" name="テキスト ボックス 128">
            <a:extLst>
              <a:ext uri="{FF2B5EF4-FFF2-40B4-BE49-F238E27FC236}">
                <a16:creationId xmlns:a16="http://schemas.microsoft.com/office/drawing/2014/main" id="{A7E15C80-418F-4660-38CD-62C00671BB16}"/>
              </a:ext>
            </a:extLst>
          </p:cNvPr>
          <p:cNvSpPr txBox="1"/>
          <p:nvPr/>
        </p:nvSpPr>
        <p:spPr>
          <a:xfrm>
            <a:off x="6939272" y="2755195"/>
            <a:ext cx="20697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normalizeH="0" baseline="0" noProof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スマホ</a:t>
            </a:r>
            <a:r>
              <a:rPr kumimoji="1" lang="ja-JP" altLang="en-US" sz="1100" b="1" i="0" u="none" strike="noStrike" kern="1200" cap="none" normalizeH="0" baseline="0" noProof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（ブランドパネル）</a:t>
            </a:r>
            <a:endParaRPr kumimoji="1" lang="ja-JP" altLang="en-US" sz="2000" b="1" i="0" u="none" strike="noStrike" kern="1200" cap="none" normalizeH="0" baseline="0" noProof="0" dirty="0">
              <a:ln>
                <a:noFill/>
              </a:ln>
              <a:gradFill>
                <a:gsLst>
                  <a:gs pos="100000">
                    <a:srgbClr val="FEE38B"/>
                  </a:gs>
                  <a:gs pos="59000">
                    <a:srgbClr val="FFFD92"/>
                  </a:gs>
                  <a:gs pos="0">
                    <a:srgbClr val="FDE38B"/>
                  </a:gs>
                </a:gsLst>
                <a:lin ang="10800000" scaled="0"/>
              </a:gra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35" name="テキスト ボックス 134">
            <a:extLst>
              <a:ext uri="{FF2B5EF4-FFF2-40B4-BE49-F238E27FC236}">
                <a16:creationId xmlns:a16="http://schemas.microsoft.com/office/drawing/2014/main" id="{DC9E2787-0882-6739-6145-05E8A71F2E06}"/>
              </a:ext>
            </a:extLst>
          </p:cNvPr>
          <p:cNvSpPr txBox="1"/>
          <p:nvPr/>
        </p:nvSpPr>
        <p:spPr>
          <a:xfrm>
            <a:off x="6139592" y="2755195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C2AF6B"/>
                    </a:gs>
                    <a:gs pos="62000">
                      <a:srgbClr val="FDE38B"/>
                    </a:gs>
                    <a:gs pos="0">
                      <a:srgbClr val="C2AF6B"/>
                    </a:gs>
                  </a:gsLst>
                  <a:lin ang="16200000" scaled="1"/>
                </a:gra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＋</a:t>
            </a:r>
            <a:endParaRPr kumimoji="1" lang="ja-JP" altLang="en-US" sz="2000" b="1" i="0" u="none" strike="noStrike" kern="1200" cap="none" normalizeH="0" baseline="0" noProof="0" dirty="0">
              <a:ln>
                <a:noFill/>
              </a:ln>
              <a:gradFill>
                <a:gsLst>
                  <a:gs pos="100000">
                    <a:srgbClr val="C2AF6B"/>
                  </a:gs>
                  <a:gs pos="62000">
                    <a:srgbClr val="FDE38B"/>
                  </a:gs>
                  <a:gs pos="0">
                    <a:srgbClr val="C2AF6B"/>
                  </a:gs>
                </a:gsLst>
                <a:lin ang="16200000" scaled="1"/>
              </a:gra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82" name="平行四辺形 81">
            <a:extLst>
              <a:ext uri="{FF2B5EF4-FFF2-40B4-BE49-F238E27FC236}">
                <a16:creationId xmlns:a16="http://schemas.microsoft.com/office/drawing/2014/main" id="{3D0EFBB9-849A-FF48-34D2-69C1475EDABB}"/>
              </a:ext>
            </a:extLst>
          </p:cNvPr>
          <p:cNvSpPr/>
          <p:nvPr/>
        </p:nvSpPr>
        <p:spPr>
          <a:xfrm>
            <a:off x="296443" y="6036815"/>
            <a:ext cx="673027" cy="689838"/>
          </a:xfrm>
          <a:prstGeom prst="parallelogram">
            <a:avLst>
              <a:gd name="adj" fmla="val 27873"/>
            </a:avLst>
          </a:prstGeom>
          <a:gradFill>
            <a:gsLst>
              <a:gs pos="100000">
                <a:srgbClr val="8B0404"/>
              </a:gs>
              <a:gs pos="0">
                <a:srgbClr val="D21517"/>
              </a:gs>
            </a:gsLst>
            <a:lin ang="16200000" scaled="1"/>
          </a:gradFill>
          <a:ln w="76200" cap="rnd">
            <a:gradFill>
              <a:gsLst>
                <a:gs pos="0">
                  <a:srgbClr val="D21416"/>
                </a:gs>
                <a:gs pos="100000">
                  <a:srgbClr val="8B0404"/>
                </a:gs>
              </a:gsLst>
              <a:lin ang="162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8" name="テキスト ボックス 237">
            <a:extLst>
              <a:ext uri="{FF2B5EF4-FFF2-40B4-BE49-F238E27FC236}">
                <a16:creationId xmlns:a16="http://schemas.microsoft.com/office/drawing/2014/main" id="{07B616AE-D687-487E-BEF1-3392E40635FB}"/>
              </a:ext>
            </a:extLst>
          </p:cNvPr>
          <p:cNvSpPr txBox="1"/>
          <p:nvPr/>
        </p:nvSpPr>
        <p:spPr>
          <a:xfrm>
            <a:off x="309595" y="5891744"/>
            <a:ext cx="660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5400" b="1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E0C97B"/>
                    </a:gs>
                    <a:gs pos="0">
                      <a:srgbClr val="C2AF6B"/>
                    </a:gs>
                    <a:gs pos="4500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3</a:t>
            </a: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8B24B3B5-AEF9-4DD2-2914-467EF7842F3F}"/>
              </a:ext>
            </a:extLst>
          </p:cNvPr>
          <p:cNvSpPr txBox="1"/>
          <p:nvPr/>
        </p:nvSpPr>
        <p:spPr>
          <a:xfrm>
            <a:off x="2143251" y="5787420"/>
            <a:ext cx="4292412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60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1" lang="en-US" altLang="ja-JP" sz="600" u="sng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600" u="sng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トップインパクト出稿に関する免責</a:t>
            </a:r>
            <a:r>
              <a:rPr kumimoji="1" lang="ja-JP" altLang="en-US" sz="600" u="sng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事項は「プラン別掲載回数・免責事項」のページを</a:t>
            </a:r>
            <a:r>
              <a:rPr kumimoji="1" lang="ja-JP" altLang="en-US" sz="600" u="sng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ご確認ください。</a:t>
            </a:r>
            <a:endParaRPr kumimoji="1" lang="en-US" altLang="ja-JP" sz="600" u="sng" dirty="0">
              <a:solidFill>
                <a:srgbClr val="FF0000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1C640EC-56DB-8D76-E059-6EB168C25C9C}"/>
              </a:ext>
            </a:extLst>
          </p:cNvPr>
          <p:cNvSpPr txBox="1"/>
          <p:nvPr/>
        </p:nvSpPr>
        <p:spPr>
          <a:xfrm>
            <a:off x="6985573" y="2343267"/>
            <a:ext cx="261122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掲載デバイスは</a:t>
            </a:r>
            <a:r>
              <a:rPr kumimoji="1" lang="en-US" altLang="ja-JP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1" lang="ja-JP" altLang="en-US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1" lang="en-US" altLang="ja-JP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1" lang="ja-JP" altLang="en-US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＋スマホ）限定の企画です。</a:t>
            </a:r>
            <a:endParaRPr kumimoji="1" lang="en-US" altLang="ja-JP" sz="750" dirty="0">
              <a:solidFill>
                <a:srgbClr val="FF0000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en-US" altLang="ja-JP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※PC</a:t>
            </a:r>
            <a:r>
              <a:rPr kumimoji="1" lang="ja-JP" altLang="en-US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とスマホの掲載量割合は指定できません。</a:t>
            </a:r>
            <a:endParaRPr kumimoji="1" lang="en-US" altLang="ja-JP" sz="750" u="sng" dirty="0">
              <a:solidFill>
                <a:srgbClr val="FF0000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B03EA56E-D478-0548-08B7-44530574CF4B}"/>
              </a:ext>
            </a:extLst>
          </p:cNvPr>
          <p:cNvCxnSpPr>
            <a:cxnSpLocks/>
          </p:cNvCxnSpPr>
          <p:nvPr/>
        </p:nvCxnSpPr>
        <p:spPr>
          <a:xfrm>
            <a:off x="490798" y="2295030"/>
            <a:ext cx="9098881" cy="0"/>
          </a:xfrm>
          <a:prstGeom prst="line">
            <a:avLst/>
          </a:prstGeom>
          <a:ln>
            <a:solidFill>
              <a:srgbClr val="E302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41E4B208-8227-A7AC-2F2B-DC1734F6EF7F}"/>
              </a:ext>
            </a:extLst>
          </p:cNvPr>
          <p:cNvCxnSpPr>
            <a:cxnSpLocks/>
          </p:cNvCxnSpPr>
          <p:nvPr/>
        </p:nvCxnSpPr>
        <p:spPr>
          <a:xfrm>
            <a:off x="497148" y="1012330"/>
            <a:ext cx="9098881" cy="0"/>
          </a:xfrm>
          <a:prstGeom prst="line">
            <a:avLst/>
          </a:prstGeom>
          <a:ln>
            <a:solidFill>
              <a:srgbClr val="E302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平行四辺形 1">
            <a:extLst>
              <a:ext uri="{FF2B5EF4-FFF2-40B4-BE49-F238E27FC236}">
                <a16:creationId xmlns:a16="http://schemas.microsoft.com/office/drawing/2014/main" id="{7CBA400B-5A93-8EB0-9CCC-894F4F9294D8}"/>
              </a:ext>
            </a:extLst>
          </p:cNvPr>
          <p:cNvSpPr/>
          <p:nvPr/>
        </p:nvSpPr>
        <p:spPr>
          <a:xfrm>
            <a:off x="296443" y="2278744"/>
            <a:ext cx="673027" cy="689838"/>
          </a:xfrm>
          <a:prstGeom prst="parallelogram">
            <a:avLst>
              <a:gd name="adj" fmla="val 27873"/>
            </a:avLst>
          </a:prstGeom>
          <a:gradFill>
            <a:gsLst>
              <a:gs pos="100000">
                <a:srgbClr val="8B0404"/>
              </a:gs>
              <a:gs pos="0">
                <a:srgbClr val="D21517"/>
              </a:gs>
            </a:gsLst>
            <a:lin ang="16200000" scaled="1"/>
          </a:gradFill>
          <a:ln w="76200" cap="rnd">
            <a:gradFill>
              <a:gsLst>
                <a:gs pos="0">
                  <a:srgbClr val="D21416"/>
                </a:gs>
                <a:gs pos="100000">
                  <a:srgbClr val="8B0404"/>
                </a:gs>
              </a:gsLst>
              <a:lin ang="162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1" name="平行四辺形 80">
            <a:extLst>
              <a:ext uri="{FF2B5EF4-FFF2-40B4-BE49-F238E27FC236}">
                <a16:creationId xmlns:a16="http://schemas.microsoft.com/office/drawing/2014/main" id="{2F3DF2D4-882A-29BB-FDF1-FE5667707BF2}"/>
              </a:ext>
            </a:extLst>
          </p:cNvPr>
          <p:cNvSpPr/>
          <p:nvPr/>
        </p:nvSpPr>
        <p:spPr>
          <a:xfrm>
            <a:off x="296443" y="1007761"/>
            <a:ext cx="673027" cy="689838"/>
          </a:xfrm>
          <a:prstGeom prst="parallelogram">
            <a:avLst>
              <a:gd name="adj" fmla="val 27873"/>
            </a:avLst>
          </a:prstGeom>
          <a:gradFill>
            <a:gsLst>
              <a:gs pos="100000">
                <a:srgbClr val="8B0404"/>
              </a:gs>
              <a:gs pos="0">
                <a:srgbClr val="D21517"/>
              </a:gs>
            </a:gsLst>
            <a:lin ang="16200000" scaled="1"/>
          </a:gradFill>
          <a:ln w="76200" cap="rnd">
            <a:gradFill>
              <a:gsLst>
                <a:gs pos="0">
                  <a:srgbClr val="D21416"/>
                </a:gs>
                <a:gs pos="100000">
                  <a:srgbClr val="8B0404"/>
                </a:gs>
              </a:gsLst>
              <a:lin ang="162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3" name="テキスト ボックス 222">
            <a:extLst>
              <a:ext uri="{FF2B5EF4-FFF2-40B4-BE49-F238E27FC236}">
                <a16:creationId xmlns:a16="http://schemas.microsoft.com/office/drawing/2014/main" id="{66AB387E-F4B1-D741-8B09-C52695BA40ED}"/>
              </a:ext>
            </a:extLst>
          </p:cNvPr>
          <p:cNvSpPr txBox="1"/>
          <p:nvPr/>
        </p:nvSpPr>
        <p:spPr>
          <a:xfrm>
            <a:off x="304750" y="888684"/>
            <a:ext cx="660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5400" b="1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E0C97B"/>
                    </a:gs>
                    <a:gs pos="0">
                      <a:srgbClr val="C2AF6B"/>
                    </a:gs>
                    <a:gs pos="4500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02" name="テキスト ボックス 301">
            <a:extLst>
              <a:ext uri="{FF2B5EF4-FFF2-40B4-BE49-F238E27FC236}">
                <a16:creationId xmlns:a16="http://schemas.microsoft.com/office/drawing/2014/main" id="{603153F0-6F04-274A-B288-A5409C3DC94A}"/>
              </a:ext>
            </a:extLst>
          </p:cNvPr>
          <p:cNvSpPr txBox="1"/>
          <p:nvPr/>
        </p:nvSpPr>
        <p:spPr>
          <a:xfrm>
            <a:off x="304750" y="2131274"/>
            <a:ext cx="660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5400" b="1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E0C97B"/>
                    </a:gs>
                    <a:gs pos="0">
                      <a:srgbClr val="C2AF6B"/>
                    </a:gs>
                    <a:gs pos="4500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2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89383DD-4FA2-8FF9-AB97-6A9A3046250A}"/>
              </a:ext>
            </a:extLst>
          </p:cNvPr>
          <p:cNvSpPr/>
          <p:nvPr/>
        </p:nvSpPr>
        <p:spPr>
          <a:xfrm>
            <a:off x="332457" y="428646"/>
            <a:ext cx="396294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905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Hiragino Kaku Gothic StdN W8" charset="-128"/>
              </a:rPr>
              <a:t>ヤフーパッケージ</a:t>
            </a:r>
            <a:r>
              <a:rPr kumimoji="0" lang="en-US" altLang="ja-JP" sz="2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Hiragino Kaku Gothic StdN W8" charset="-128"/>
              </a:rPr>
              <a:t> </a:t>
            </a:r>
            <a:r>
              <a:rPr kumimoji="0" lang="ja-JP" altLang="en-US" sz="2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Hiragino Kaku Gothic StdN W8" charset="-128"/>
              </a:rPr>
              <a:t>リッチ</a:t>
            </a:r>
            <a:endParaRPr kumimoji="0" lang="en-US" altLang="ja-JP" sz="2600" b="1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FEE38B"/>
                  </a:gs>
                  <a:gs pos="59000">
                    <a:srgbClr val="FFFD92"/>
                  </a:gs>
                  <a:gs pos="0">
                    <a:srgbClr val="FDE38B"/>
                  </a:gs>
                </a:gsLst>
                <a:lin ang="10800000" scaled="0"/>
              </a:gradFill>
              <a:effectLst/>
              <a:uLnTx/>
              <a:uFillTx/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9A1CE7E-930E-35D5-AC1C-57390BF1A8FE}"/>
              </a:ext>
            </a:extLst>
          </p:cNvPr>
          <p:cNvSpPr txBox="1"/>
          <p:nvPr/>
        </p:nvSpPr>
        <p:spPr>
          <a:xfrm>
            <a:off x="933642" y="1070196"/>
            <a:ext cx="588697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既存</a:t>
            </a:r>
            <a:r>
              <a:rPr kumimoji="0" lang="ja-JP" altLang="en-US" sz="10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の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チラシ</a:t>
            </a:r>
            <a:r>
              <a:rPr kumimoji="0" lang="ja-JP" altLang="en-US" sz="10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など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静止画データ</a:t>
            </a:r>
            <a:r>
              <a:rPr kumimoji="0" lang="ja-JP" altLang="en-US" sz="10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から</a:t>
            </a:r>
            <a:r>
              <a:rPr kumimoji="0" lang="en-US" altLang="ja-JP" sz="1400" b="1" i="0" u="none" strike="noStrike" kern="1200" cap="none" spc="0" normalizeH="0" baseline="0" noProof="0" dirty="0">
                <a:ln w="3175">
                  <a:noFill/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15</a:t>
            </a:r>
            <a:r>
              <a:rPr kumimoji="0" lang="ja-JP" altLang="en-US" sz="1400" b="1" i="0" u="none" strike="noStrike" kern="1200" cap="none" spc="0" normalizeH="0" baseline="0" noProof="0" dirty="0">
                <a:ln w="3175">
                  <a:noFill/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秒</a:t>
            </a:r>
            <a:r>
              <a:rPr kumimoji="0" lang="ja-JP" altLang="en-US" sz="1400" b="1" i="0" u="none" strike="noStrike" kern="1200" cap="none" spc="0" normalizeH="0" baseline="0" noProof="0">
                <a:ln w="3175">
                  <a:noFill/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動画を</a:t>
            </a:r>
            <a:r>
              <a:rPr lang="ja-JP" altLang="en-US" sz="1400" b="1">
                <a:ln w="3175">
                  <a:noFill/>
                  <a:prstDash val="solid"/>
                </a:ln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制作 </a:t>
            </a:r>
            <a:r>
              <a:rPr kumimoji="0" lang="ja-JP" altLang="en-US" sz="1400" b="1" i="0" u="none" strike="noStrike" kern="1200" cap="none" spc="0" normalizeH="0" baseline="0" noProof="0">
                <a:ln w="3175">
                  <a:noFill/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＋ 二次</a:t>
            </a:r>
            <a:r>
              <a:rPr kumimoji="0" lang="ja-JP" altLang="en-US" sz="1400" b="1" i="0" u="none" strike="noStrike" kern="1200" cap="none" spc="0" normalizeH="0" baseline="0" noProof="0" dirty="0">
                <a:ln w="3175">
                  <a:noFill/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利用も</a:t>
            </a:r>
            <a:r>
              <a:rPr kumimoji="0" lang="en-US" altLang="ja-JP" sz="1400" b="1" i="0" u="none" strike="noStrike" kern="1200" cap="none" spc="0" normalizeH="0" baseline="0" noProof="0" dirty="0">
                <a:ln w="3175">
                  <a:noFill/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OK</a:t>
            </a:r>
            <a:endParaRPr kumimoji="0" lang="ja-JP" altLang="en-US" sz="1400" b="1" i="0" u="none" strike="noStrike" kern="1200" cap="none" spc="0" normalizeH="0" baseline="0" noProof="0" dirty="0">
              <a:ln w="3175">
                <a:noFill/>
                <a:prstDash val="solid"/>
              </a:ln>
              <a:solidFill>
                <a:srgbClr val="FF0000"/>
              </a:solidFill>
              <a:effectLst/>
              <a:uLnTx/>
              <a:uFillTx/>
              <a:latin typeface="Arial Black" panose="020B0604020202020204" pitchFamily="34" charset="0"/>
              <a:ea typeface="游ゴシック" panose="020B0400000000000000" pitchFamily="50" charset="-128"/>
              <a:cs typeface="Arial Black" panose="020B0604020202020204" pitchFamily="34" charset="0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8D3CF39-0066-6522-564B-C9F3E71CABAA}"/>
              </a:ext>
            </a:extLst>
          </p:cNvPr>
          <p:cNvSpPr/>
          <p:nvPr/>
        </p:nvSpPr>
        <p:spPr>
          <a:xfrm>
            <a:off x="1165284" y="2169391"/>
            <a:ext cx="629392" cy="7698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9AA8F029-2FF9-6B24-F636-45E6333A1D5A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941" y="1374856"/>
            <a:ext cx="963821" cy="776606"/>
          </a:xfrm>
          <a:prstGeom prst="rect">
            <a:avLst/>
          </a:prstGeom>
        </p:spPr>
      </p:pic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B806FFFF-1758-3368-3E1A-A738C856D4CF}"/>
              </a:ext>
            </a:extLst>
          </p:cNvPr>
          <p:cNvGrpSpPr/>
          <p:nvPr/>
        </p:nvGrpSpPr>
        <p:grpSpPr>
          <a:xfrm>
            <a:off x="3651617" y="1359001"/>
            <a:ext cx="1312419" cy="779521"/>
            <a:chOff x="4664540" y="1530011"/>
            <a:chExt cx="1501088" cy="891581"/>
          </a:xfrm>
        </p:grpSpPr>
        <p:pic>
          <p:nvPicPr>
            <p:cNvPr id="29" name="図 28">
              <a:extLst>
                <a:ext uri="{FF2B5EF4-FFF2-40B4-BE49-F238E27FC236}">
                  <a16:creationId xmlns:a16="http://schemas.microsoft.com/office/drawing/2014/main" id="{F0A6B089-84D3-99AF-41CF-EF93CB3C65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64540" y="1530011"/>
              <a:ext cx="1501088" cy="891581"/>
            </a:xfrm>
            <a:prstGeom prst="rect">
              <a:avLst/>
            </a:prstGeom>
          </p:spPr>
        </p:pic>
        <p:grpSp>
          <p:nvGrpSpPr>
            <p:cNvPr id="39" name="グループ化 38">
              <a:extLst>
                <a:ext uri="{FF2B5EF4-FFF2-40B4-BE49-F238E27FC236}">
                  <a16:creationId xmlns:a16="http://schemas.microsoft.com/office/drawing/2014/main" id="{EB660FED-CF34-ABB8-45C0-D3F431DD5144}"/>
                </a:ext>
              </a:extLst>
            </p:cNvPr>
            <p:cNvGrpSpPr/>
            <p:nvPr/>
          </p:nvGrpSpPr>
          <p:grpSpPr>
            <a:xfrm>
              <a:off x="5254026" y="1818548"/>
              <a:ext cx="284394" cy="284394"/>
              <a:chOff x="-936783" y="1248528"/>
              <a:chExt cx="284394" cy="284394"/>
            </a:xfrm>
          </p:grpSpPr>
          <p:sp>
            <p:nvSpPr>
              <p:cNvPr id="40" name="円/楕円 39">
                <a:extLst>
                  <a:ext uri="{FF2B5EF4-FFF2-40B4-BE49-F238E27FC236}">
                    <a16:creationId xmlns:a16="http://schemas.microsoft.com/office/drawing/2014/main" id="{36EF22A5-6F9E-0297-CBD6-3FC92A6F8458}"/>
                  </a:ext>
                </a:extLst>
              </p:cNvPr>
              <p:cNvSpPr/>
              <p:nvPr/>
            </p:nvSpPr>
            <p:spPr>
              <a:xfrm>
                <a:off x="-936783" y="1248528"/>
                <a:ext cx="284394" cy="284394"/>
              </a:xfrm>
              <a:prstGeom prst="ellipse">
                <a:avLst/>
              </a:prstGeom>
              <a:solidFill>
                <a:schemeClr val="tx1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1" name="三角形 40">
                <a:extLst>
                  <a:ext uri="{FF2B5EF4-FFF2-40B4-BE49-F238E27FC236}">
                    <a16:creationId xmlns:a16="http://schemas.microsoft.com/office/drawing/2014/main" id="{0BE15C77-598F-12D2-D568-E8867BE2C772}"/>
                  </a:ext>
                </a:extLst>
              </p:cNvPr>
              <p:cNvSpPr/>
              <p:nvPr/>
            </p:nvSpPr>
            <p:spPr>
              <a:xfrm rot="5400000">
                <a:off x="-859756" y="1306777"/>
                <a:ext cx="185815" cy="160185"/>
              </a:xfrm>
              <a:prstGeom prst="triangle">
                <a:avLst/>
              </a:prstGeom>
              <a:solidFill>
                <a:schemeClr val="bg1">
                  <a:alpha val="8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pic>
        <p:nvPicPr>
          <p:cNvPr id="64" name="図 63">
            <a:extLst>
              <a:ext uri="{FF2B5EF4-FFF2-40B4-BE49-F238E27FC236}">
                <a16:creationId xmlns:a16="http://schemas.microsoft.com/office/drawing/2014/main" id="{13E28FBB-A642-E06C-663A-9B53BEE557B3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1267" y="1340741"/>
            <a:ext cx="737941" cy="904590"/>
          </a:xfrm>
          <a:prstGeom prst="rect">
            <a:avLst/>
          </a:prstGeom>
        </p:spPr>
      </p:pic>
      <p:grpSp>
        <p:nvGrpSpPr>
          <p:cNvPr id="65" name="グループ化 64">
            <a:extLst>
              <a:ext uri="{FF2B5EF4-FFF2-40B4-BE49-F238E27FC236}">
                <a16:creationId xmlns:a16="http://schemas.microsoft.com/office/drawing/2014/main" id="{44E03F63-FFAF-B479-9869-5793E3CCBA5D}"/>
              </a:ext>
            </a:extLst>
          </p:cNvPr>
          <p:cNvGrpSpPr/>
          <p:nvPr/>
        </p:nvGrpSpPr>
        <p:grpSpPr>
          <a:xfrm>
            <a:off x="4446484" y="1713001"/>
            <a:ext cx="513282" cy="511629"/>
            <a:chOff x="5516778" y="2273088"/>
            <a:chExt cx="513282" cy="511629"/>
          </a:xfrm>
        </p:grpSpPr>
        <p:grpSp>
          <p:nvGrpSpPr>
            <p:cNvPr id="68" name="グループ化 67">
              <a:extLst>
                <a:ext uri="{FF2B5EF4-FFF2-40B4-BE49-F238E27FC236}">
                  <a16:creationId xmlns:a16="http://schemas.microsoft.com/office/drawing/2014/main" id="{5C7CB868-D59C-B04C-47C0-C791B1734EB8}"/>
                </a:ext>
              </a:extLst>
            </p:cNvPr>
            <p:cNvGrpSpPr/>
            <p:nvPr/>
          </p:nvGrpSpPr>
          <p:grpSpPr>
            <a:xfrm>
              <a:off x="5517605" y="2273088"/>
              <a:ext cx="511629" cy="511629"/>
              <a:chOff x="3577778" y="1636816"/>
              <a:chExt cx="662613" cy="662613"/>
            </a:xfrm>
          </p:grpSpPr>
          <p:sp>
            <p:nvSpPr>
              <p:cNvPr id="77" name="円/楕円 184">
                <a:extLst>
                  <a:ext uri="{FF2B5EF4-FFF2-40B4-BE49-F238E27FC236}">
                    <a16:creationId xmlns:a16="http://schemas.microsoft.com/office/drawing/2014/main" id="{29060889-3D9B-B6BB-3ACF-B9BECC8058C5}"/>
                  </a:ext>
                </a:extLst>
              </p:cNvPr>
              <p:cNvSpPr/>
              <p:nvPr/>
            </p:nvSpPr>
            <p:spPr>
              <a:xfrm>
                <a:off x="3577778" y="1636816"/>
                <a:ext cx="662613" cy="662613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endParaRPr>
              </a:p>
            </p:txBody>
          </p:sp>
          <p:sp>
            <p:nvSpPr>
              <p:cNvPr id="83" name="テキスト ボックス 82">
                <a:extLst>
                  <a:ext uri="{FF2B5EF4-FFF2-40B4-BE49-F238E27FC236}">
                    <a16:creationId xmlns:a16="http://schemas.microsoft.com/office/drawing/2014/main" id="{3469BAE3-8B1F-EFD0-78B5-95D54F566DBA}"/>
                  </a:ext>
                </a:extLst>
              </p:cNvPr>
              <p:cNvSpPr txBox="1"/>
              <p:nvPr/>
            </p:nvSpPr>
            <p:spPr>
              <a:xfrm>
                <a:off x="3628581" y="1702386"/>
                <a:ext cx="558875" cy="2989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9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Meiryo" charset="-128"/>
                    <a:ea typeface="Meiryo" charset="-128"/>
                    <a:cs typeface="Meiryo" charset="-128"/>
                  </a:rPr>
                  <a:t>15</a:t>
                </a:r>
                <a:r>
                  <a:rPr kumimoji="0" lang="ja-JP" altLang="en-US" sz="700" b="1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Meiryo" charset="-128"/>
                    <a:ea typeface="Meiryo" charset="-128"/>
                    <a:cs typeface="Meiryo" charset="-128"/>
                  </a:rPr>
                  <a:t>秒</a:t>
                </a:r>
                <a:endParaRPr kumimoji="0" lang="en-US" altLang="ja-JP" sz="9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Meiryo" charset="-128"/>
                  <a:ea typeface="Meiryo" charset="-128"/>
                  <a:cs typeface="Meiryo" charset="-128"/>
                </a:endParaRPr>
              </a:p>
            </p:txBody>
          </p:sp>
        </p:grpSp>
        <p:cxnSp>
          <p:nvCxnSpPr>
            <p:cNvPr id="69" name="直線コネクタ 68">
              <a:extLst>
                <a:ext uri="{FF2B5EF4-FFF2-40B4-BE49-F238E27FC236}">
                  <a16:creationId xmlns:a16="http://schemas.microsoft.com/office/drawing/2014/main" id="{3928B0B2-4C8D-A470-C784-BA9C99DC3AAA}"/>
                </a:ext>
              </a:extLst>
            </p:cNvPr>
            <p:cNvCxnSpPr>
              <a:cxnSpLocks/>
            </p:cNvCxnSpPr>
            <p:nvPr/>
          </p:nvCxnSpPr>
          <p:spPr>
            <a:xfrm>
              <a:off x="5519083" y="2531480"/>
              <a:ext cx="51015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テキスト ボックス 72">
              <a:extLst>
                <a:ext uri="{FF2B5EF4-FFF2-40B4-BE49-F238E27FC236}">
                  <a16:creationId xmlns:a16="http://schemas.microsoft.com/office/drawing/2014/main" id="{A2B47965-651A-2478-31FF-A171F4C3DF6E}"/>
                </a:ext>
              </a:extLst>
            </p:cNvPr>
            <p:cNvSpPr txBox="1"/>
            <p:nvPr/>
          </p:nvSpPr>
          <p:spPr>
            <a:xfrm>
              <a:off x="5516778" y="2529425"/>
              <a:ext cx="5132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1" i="0" u="none" strike="noStrike" kern="1200" cap="none" spc="-150" normalizeH="0" baseline="0" noProof="0" dirty="0">
                  <a:ln>
                    <a:noFill/>
                  </a:ln>
                  <a:effectLst/>
                  <a:uLnTx/>
                  <a:uFillTx/>
                  <a:latin typeface="Meiryo" charset="-128"/>
                  <a:ea typeface="Meiryo" charset="-128"/>
                  <a:cs typeface="Meiryo" charset="-128"/>
                </a:rPr>
                <a:t>1</a:t>
              </a:r>
              <a:r>
                <a:rPr kumimoji="0" lang="ja-JP" altLang="en-US" sz="700" b="1" i="0" u="none" strike="noStrike" kern="1200" cap="none" normalizeH="0" baseline="0" noProof="0" dirty="0">
                  <a:ln>
                    <a:noFill/>
                  </a:ln>
                  <a:effectLst/>
                  <a:uLnTx/>
                  <a:uFillTx/>
                  <a:latin typeface="Meiryo" charset="-128"/>
                  <a:ea typeface="Meiryo" charset="-128"/>
                  <a:cs typeface="Meiryo" charset="-128"/>
                </a:rPr>
                <a:t>タイプ</a:t>
              </a:r>
              <a:endParaRPr kumimoji="0" lang="ja-JP" altLang="en-US" sz="900" b="1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endParaRPr>
            </a:p>
          </p:txBody>
        </p:sp>
      </p:grpSp>
      <p:sp>
        <p:nvSpPr>
          <p:cNvPr id="104" name="角丸四角形 204">
            <a:extLst>
              <a:ext uri="{FF2B5EF4-FFF2-40B4-BE49-F238E27FC236}">
                <a16:creationId xmlns:a16="http://schemas.microsoft.com/office/drawing/2014/main" id="{B740E34E-F3B5-8365-BC44-A0C5EB70EC06}"/>
              </a:ext>
            </a:extLst>
          </p:cNvPr>
          <p:cNvSpPr>
            <a:spLocks/>
          </p:cNvSpPr>
          <p:nvPr/>
        </p:nvSpPr>
        <p:spPr>
          <a:xfrm>
            <a:off x="5057527" y="1444195"/>
            <a:ext cx="1156475" cy="279363"/>
          </a:xfrm>
          <a:prstGeom prst="roundRect">
            <a:avLst>
              <a:gd name="adj" fmla="val 7668"/>
            </a:avLst>
          </a:prstGeom>
          <a:gradFill>
            <a:gsLst>
              <a:gs pos="0">
                <a:srgbClr val="EE4042"/>
              </a:gs>
              <a:gs pos="99000">
                <a:srgbClr val="C82322"/>
              </a:gs>
            </a:gsLst>
            <a:lin ang="2700000" scaled="0"/>
          </a:gradFill>
          <a:ln w="1905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9531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600" b="1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endParaRPr kumimoji="0" lang="ja-JP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pic>
        <p:nvPicPr>
          <p:cNvPr id="114" name="図 113">
            <a:extLst>
              <a:ext uri="{FF2B5EF4-FFF2-40B4-BE49-F238E27FC236}">
                <a16:creationId xmlns:a16="http://schemas.microsoft.com/office/drawing/2014/main" id="{91D52C64-0B33-BD71-ACB2-D94B54013E24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3386" b="-22941"/>
          <a:stretch/>
        </p:blipFill>
        <p:spPr>
          <a:xfrm>
            <a:off x="5088690" y="1844415"/>
            <a:ext cx="124511" cy="148059"/>
          </a:xfrm>
          <a:prstGeom prst="rect">
            <a:avLst/>
          </a:prstGeom>
        </p:spPr>
      </p:pic>
      <p:sp>
        <p:nvSpPr>
          <p:cNvPr id="115" name="円/楕円 114">
            <a:extLst>
              <a:ext uri="{FF2B5EF4-FFF2-40B4-BE49-F238E27FC236}">
                <a16:creationId xmlns:a16="http://schemas.microsoft.com/office/drawing/2014/main" id="{54EE93D9-0192-02F4-F36A-EB0B66F0EF4F}"/>
              </a:ext>
            </a:extLst>
          </p:cNvPr>
          <p:cNvSpPr/>
          <p:nvPr/>
        </p:nvSpPr>
        <p:spPr>
          <a:xfrm>
            <a:off x="5083398" y="1512308"/>
            <a:ext cx="137202" cy="1372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116" name="テキスト ボックス 115">
            <a:extLst>
              <a:ext uri="{FF2B5EF4-FFF2-40B4-BE49-F238E27FC236}">
                <a16:creationId xmlns:a16="http://schemas.microsoft.com/office/drawing/2014/main" id="{91E7F302-B545-117F-DCA2-241295A0A016}"/>
              </a:ext>
            </a:extLst>
          </p:cNvPr>
          <p:cNvSpPr txBox="1"/>
          <p:nvPr/>
        </p:nvSpPr>
        <p:spPr>
          <a:xfrm>
            <a:off x="4991128" y="1511945"/>
            <a:ext cx="319777" cy="138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00" b="1" i="0" u="none" strike="noStrike" kern="1200" cap="none" spc="0" normalizeH="0" baseline="0" noProof="0" dirty="0">
                <a:ln>
                  <a:noFill/>
                </a:ln>
                <a:solidFill>
                  <a:srgbClr val="C82322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FREE</a:t>
            </a:r>
          </a:p>
        </p:txBody>
      </p:sp>
      <p:cxnSp>
        <p:nvCxnSpPr>
          <p:cNvPr id="117" name="カギ線コネクタ 116">
            <a:extLst>
              <a:ext uri="{FF2B5EF4-FFF2-40B4-BE49-F238E27FC236}">
                <a16:creationId xmlns:a16="http://schemas.microsoft.com/office/drawing/2014/main" id="{7CFDEDA6-AA2E-A179-C58E-A2EDAA1BDDF9}"/>
              </a:ext>
            </a:extLst>
          </p:cNvPr>
          <p:cNvCxnSpPr>
            <a:cxnSpLocks/>
          </p:cNvCxnSpPr>
          <p:nvPr/>
        </p:nvCxnSpPr>
        <p:spPr>
          <a:xfrm>
            <a:off x="4639078" y="1569198"/>
            <a:ext cx="432000" cy="164566"/>
          </a:xfrm>
          <a:prstGeom prst="bentConnector3">
            <a:avLst>
              <a:gd name="adj1" fmla="val 72752"/>
            </a:avLst>
          </a:prstGeom>
          <a:ln w="15875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テキスト ボックス 123">
            <a:extLst>
              <a:ext uri="{FF2B5EF4-FFF2-40B4-BE49-F238E27FC236}">
                <a16:creationId xmlns:a16="http://schemas.microsoft.com/office/drawing/2014/main" id="{99F2102D-4AB6-046A-667D-EC6232259958}"/>
              </a:ext>
            </a:extLst>
          </p:cNvPr>
          <p:cNvSpPr txBox="1"/>
          <p:nvPr/>
        </p:nvSpPr>
        <p:spPr>
          <a:xfrm>
            <a:off x="5150075" y="1453004"/>
            <a:ext cx="1141659" cy="29238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500" b="1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制作した</a:t>
            </a:r>
            <a:r>
              <a:rPr kumimoji="0" lang="ja-JP" altLang="en-US" sz="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動画は</a:t>
            </a:r>
            <a:r>
              <a:rPr kumimoji="0" lang="en-US" altLang="ja-JP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無期限</a:t>
            </a:r>
            <a:r>
              <a:rPr lang="ja-JP" altLang="en-US" sz="800" b="1">
                <a:solidFill>
                  <a:srgbClr val="FFFF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二</a:t>
            </a:r>
            <a:r>
              <a:rPr kumimoji="0" lang="ja-JP" altLang="en-US" sz="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次利用</a:t>
            </a:r>
            <a:r>
              <a:rPr kumimoji="0" lang="en-US" altLang="ja-JP" sz="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OK!!</a:t>
            </a:r>
            <a:endParaRPr kumimoji="1" lang="ja-JP" alt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27" name="テキスト ボックス 126">
            <a:extLst>
              <a:ext uri="{FF2B5EF4-FFF2-40B4-BE49-F238E27FC236}">
                <a16:creationId xmlns:a16="http://schemas.microsoft.com/office/drawing/2014/main" id="{1C4C6F42-2BBA-2980-AC24-48B7F0F470BB}"/>
              </a:ext>
            </a:extLst>
          </p:cNvPr>
          <p:cNvSpPr txBox="1"/>
          <p:nvPr/>
        </p:nvSpPr>
        <p:spPr>
          <a:xfrm>
            <a:off x="5150075" y="1770356"/>
            <a:ext cx="115929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600" b="1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ナレーション</a:t>
            </a:r>
            <a:r>
              <a:rPr lang="en-US" altLang="ja-JP" sz="600" b="1" dirty="0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/BGM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600" b="1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効果音付帯！</a:t>
            </a:r>
            <a:r>
              <a:rPr lang="ja-JP" altLang="en-US" sz="500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500" dirty="0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500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全てお任せ）</a:t>
            </a:r>
            <a:endParaRPr kumimoji="1" lang="ja-JP" altLang="en-US" sz="9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57" name="角丸四角形 204">
            <a:extLst>
              <a:ext uri="{FF2B5EF4-FFF2-40B4-BE49-F238E27FC236}">
                <a16:creationId xmlns:a16="http://schemas.microsoft.com/office/drawing/2014/main" id="{C2CEEC60-7C2A-D627-2B63-ECECDACD95F7}"/>
              </a:ext>
            </a:extLst>
          </p:cNvPr>
          <p:cNvSpPr/>
          <p:nvPr/>
        </p:nvSpPr>
        <p:spPr>
          <a:xfrm>
            <a:off x="6307493" y="1369199"/>
            <a:ext cx="715483" cy="725897"/>
          </a:xfrm>
          <a:prstGeom prst="roundRect">
            <a:avLst>
              <a:gd name="adj" fmla="val 11228"/>
            </a:avLst>
          </a:prstGeom>
          <a:solidFill>
            <a:schemeClr val="bg1"/>
          </a:solidFill>
          <a:ln w="25400">
            <a:noFill/>
            <a:prstDash val="solid"/>
          </a:ln>
          <a:effectLst>
            <a:outerShdw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9060" tIns="49530" rIns="99060" bIns="495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8" name="テキスト ボックス 157">
            <a:extLst>
              <a:ext uri="{FF2B5EF4-FFF2-40B4-BE49-F238E27FC236}">
                <a16:creationId xmlns:a16="http://schemas.microsoft.com/office/drawing/2014/main" id="{AA4BE849-98E0-6F78-5FA5-89F3318D0B40}"/>
              </a:ext>
            </a:extLst>
          </p:cNvPr>
          <p:cNvSpPr txBox="1"/>
          <p:nvPr/>
        </p:nvSpPr>
        <p:spPr>
          <a:xfrm>
            <a:off x="6257139" y="1411886"/>
            <a:ext cx="825867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5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▼実績動画は</a:t>
            </a:r>
            <a:r>
              <a:rPr kumimoji="1" lang="ja-JP" altLang="en-US" sz="500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こちら▼︎</a:t>
            </a:r>
            <a:endParaRPr kumimoji="1" lang="en-US" altLang="ja-JP" sz="500" dirty="0">
              <a:solidFill>
                <a:prstClr val="black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59" name="図 158">
            <a:extLst>
              <a:ext uri="{FF2B5EF4-FFF2-40B4-BE49-F238E27FC236}">
                <a16:creationId xmlns:a16="http://schemas.microsoft.com/office/drawing/2014/main" id="{D919E2D7-58ED-E64E-B876-2A9EE7CC3D6C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433010" y="1552809"/>
            <a:ext cx="464449" cy="468959"/>
          </a:xfrm>
          <a:prstGeom prst="rect">
            <a:avLst/>
          </a:prstGeom>
        </p:spPr>
      </p:pic>
      <p:grpSp>
        <p:nvGrpSpPr>
          <p:cNvPr id="118" name="グループ化 117">
            <a:extLst>
              <a:ext uri="{FF2B5EF4-FFF2-40B4-BE49-F238E27FC236}">
                <a16:creationId xmlns:a16="http://schemas.microsoft.com/office/drawing/2014/main" id="{35A5FA53-2416-E4DC-58C4-9BB8072F6BDD}"/>
              </a:ext>
            </a:extLst>
          </p:cNvPr>
          <p:cNvGrpSpPr/>
          <p:nvPr/>
        </p:nvGrpSpPr>
        <p:grpSpPr>
          <a:xfrm>
            <a:off x="1080785" y="1305229"/>
            <a:ext cx="808359" cy="738225"/>
            <a:chOff x="1126908" y="1320814"/>
            <a:chExt cx="808359" cy="738225"/>
          </a:xfrm>
        </p:grpSpPr>
        <p:sp>
          <p:nvSpPr>
            <p:cNvPr id="85" name="円/楕円 184">
              <a:extLst>
                <a:ext uri="{FF2B5EF4-FFF2-40B4-BE49-F238E27FC236}">
                  <a16:creationId xmlns:a16="http://schemas.microsoft.com/office/drawing/2014/main" id="{A93590D3-B0B2-F94B-FCBB-9462F6C094C0}"/>
                </a:ext>
              </a:extLst>
            </p:cNvPr>
            <p:cNvSpPr/>
            <p:nvPr/>
          </p:nvSpPr>
          <p:spPr>
            <a:xfrm>
              <a:off x="1201170" y="1372549"/>
              <a:ext cx="658283" cy="658284"/>
            </a:xfrm>
            <a:prstGeom prst="ellipse">
              <a:avLst/>
            </a:prstGeom>
            <a:solidFill>
              <a:srgbClr val="D21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pic>
          <p:nvPicPr>
            <p:cNvPr id="98" name="図 97">
              <a:extLst>
                <a:ext uri="{FF2B5EF4-FFF2-40B4-BE49-F238E27FC236}">
                  <a16:creationId xmlns:a16="http://schemas.microsoft.com/office/drawing/2014/main" id="{269AC02B-D77F-F664-66E4-C2C1404EED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24998" y="1445764"/>
              <a:ext cx="290320" cy="259488"/>
            </a:xfrm>
            <a:prstGeom prst="rect">
              <a:avLst/>
            </a:prstGeom>
          </p:spPr>
        </p:pic>
        <p:sp>
          <p:nvSpPr>
            <p:cNvPr id="99" name="テキスト ボックス 98">
              <a:extLst>
                <a:ext uri="{FF2B5EF4-FFF2-40B4-BE49-F238E27FC236}">
                  <a16:creationId xmlns:a16="http://schemas.microsoft.com/office/drawing/2014/main" id="{2D553971-483E-6FF5-7AC6-06D7263BF7C9}"/>
                </a:ext>
              </a:extLst>
            </p:cNvPr>
            <p:cNvSpPr txBox="1"/>
            <p:nvPr/>
          </p:nvSpPr>
          <p:spPr>
            <a:xfrm>
              <a:off x="1186559" y="1528306"/>
              <a:ext cx="338555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glow rad="63500">
                      <a:schemeClr val="tx1"/>
                    </a:glow>
                  </a:effectLst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写真</a:t>
              </a:r>
              <a:endParaRPr kumimoji="1" lang="ja-JP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63500">
                    <a:schemeClr val="tx1"/>
                  </a:glow>
                </a:effectLst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  <p:pic>
          <p:nvPicPr>
            <p:cNvPr id="100" name="図 99">
              <a:extLst>
                <a:ext uri="{FF2B5EF4-FFF2-40B4-BE49-F238E27FC236}">
                  <a16:creationId xmlns:a16="http://schemas.microsoft.com/office/drawing/2014/main" id="{3C196847-B895-7C24-91AF-964F82CB59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6077" t="22030"/>
            <a:stretch/>
          </p:blipFill>
          <p:spPr>
            <a:xfrm>
              <a:off x="1239877" y="1734836"/>
              <a:ext cx="248534" cy="199355"/>
            </a:xfrm>
            <a:prstGeom prst="rect">
              <a:avLst/>
            </a:prstGeom>
          </p:spPr>
        </p:pic>
        <p:sp>
          <p:nvSpPr>
            <p:cNvPr id="102" name="テキスト ボックス 101">
              <a:extLst>
                <a:ext uri="{FF2B5EF4-FFF2-40B4-BE49-F238E27FC236}">
                  <a16:creationId xmlns:a16="http://schemas.microsoft.com/office/drawing/2014/main" id="{C2CF8070-FD05-067D-819E-2EBE7AEA4080}"/>
                </a:ext>
              </a:extLst>
            </p:cNvPr>
            <p:cNvSpPr txBox="1"/>
            <p:nvPr/>
          </p:nvSpPr>
          <p:spPr>
            <a:xfrm>
              <a:off x="1126908" y="1762549"/>
              <a:ext cx="476413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5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glow rad="63500">
                      <a:schemeClr val="tx1"/>
                    </a:glow>
                  </a:effectLst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WEB</a:t>
              </a:r>
              <a:r>
                <a:rPr kumimoji="1" lang="ja-JP" altLang="en-US" sz="5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glow rad="63500">
                      <a:schemeClr val="tx1"/>
                    </a:glow>
                  </a:effectLst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サイト</a:t>
              </a:r>
              <a:endParaRPr kumimoji="1" lang="ja-JP" altLang="en-US" sz="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63500">
                    <a:schemeClr val="tx1"/>
                  </a:glow>
                </a:effectLst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105" name="三角形 104">
              <a:extLst>
                <a:ext uri="{FF2B5EF4-FFF2-40B4-BE49-F238E27FC236}">
                  <a16:creationId xmlns:a16="http://schemas.microsoft.com/office/drawing/2014/main" id="{3D940B31-ABE3-3B01-EEB6-5B800ACFDB0F}"/>
                </a:ext>
              </a:extLst>
            </p:cNvPr>
            <p:cNvSpPr/>
            <p:nvPr/>
          </p:nvSpPr>
          <p:spPr>
            <a:xfrm rot="6300000">
              <a:off x="1776538" y="1703815"/>
              <a:ext cx="153661" cy="163797"/>
            </a:xfrm>
            <a:prstGeom prst="triangle">
              <a:avLst>
                <a:gd name="adj" fmla="val 50310"/>
              </a:avLst>
            </a:prstGeom>
            <a:solidFill>
              <a:srgbClr val="D2141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6" name="図 105">
              <a:extLst>
                <a:ext uri="{FF2B5EF4-FFF2-40B4-BE49-F238E27FC236}">
                  <a16:creationId xmlns:a16="http://schemas.microsoft.com/office/drawing/2014/main" id="{2997C219-B1C6-465F-96FD-26CB92B3A9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0150" r="43139"/>
            <a:stretch/>
          </p:blipFill>
          <p:spPr>
            <a:xfrm>
              <a:off x="1493265" y="1474326"/>
              <a:ext cx="321742" cy="229730"/>
            </a:xfrm>
            <a:prstGeom prst="rect">
              <a:avLst/>
            </a:prstGeom>
          </p:spPr>
        </p:pic>
        <p:sp>
          <p:nvSpPr>
            <p:cNvPr id="107" name="テキスト ボックス 106">
              <a:extLst>
                <a:ext uri="{FF2B5EF4-FFF2-40B4-BE49-F238E27FC236}">
                  <a16:creationId xmlns:a16="http://schemas.microsoft.com/office/drawing/2014/main" id="{24B836B6-5860-D777-12D2-F39E209629DE}"/>
                </a:ext>
              </a:extLst>
            </p:cNvPr>
            <p:cNvSpPr txBox="1"/>
            <p:nvPr/>
          </p:nvSpPr>
          <p:spPr>
            <a:xfrm>
              <a:off x="1423946" y="1526854"/>
              <a:ext cx="460382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glow rad="63500">
                      <a:schemeClr val="tx1"/>
                    </a:glow>
                  </a:effectLst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パンフレット</a:t>
              </a:r>
            </a:p>
          </p:txBody>
        </p:sp>
        <p:pic>
          <p:nvPicPr>
            <p:cNvPr id="109" name="図 108">
              <a:extLst>
                <a:ext uri="{FF2B5EF4-FFF2-40B4-BE49-F238E27FC236}">
                  <a16:creationId xmlns:a16="http://schemas.microsoft.com/office/drawing/2014/main" id="{3E034C93-0B2B-973C-E6AB-3CCE11D06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16789" y="1727186"/>
              <a:ext cx="267053" cy="187561"/>
            </a:xfrm>
            <a:prstGeom prst="rect">
              <a:avLst/>
            </a:prstGeom>
          </p:spPr>
        </p:pic>
        <p:sp>
          <p:nvSpPr>
            <p:cNvPr id="110" name="テキスト ボックス 109">
              <a:extLst>
                <a:ext uri="{FF2B5EF4-FFF2-40B4-BE49-F238E27FC236}">
                  <a16:creationId xmlns:a16="http://schemas.microsoft.com/office/drawing/2014/main" id="{98E157AC-7D48-D245-F98E-60DC40DADF77}"/>
                </a:ext>
              </a:extLst>
            </p:cNvPr>
            <p:cNvSpPr txBox="1"/>
            <p:nvPr/>
          </p:nvSpPr>
          <p:spPr>
            <a:xfrm>
              <a:off x="1481489" y="1753698"/>
              <a:ext cx="338555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glow rad="63500">
                      <a:schemeClr val="tx1"/>
                    </a:glow>
                  </a:effectLst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動画</a:t>
              </a:r>
              <a:endParaRPr kumimoji="1" lang="ja-JP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63500">
                    <a:schemeClr val="tx1"/>
                  </a:glow>
                </a:effectLst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111" name="テキスト ボックス 110">
              <a:extLst>
                <a:ext uri="{FF2B5EF4-FFF2-40B4-BE49-F238E27FC236}">
                  <a16:creationId xmlns:a16="http://schemas.microsoft.com/office/drawing/2014/main" id="{50CF08F9-78BE-BD3B-0331-09E581EF24F7}"/>
                </a:ext>
              </a:extLst>
            </p:cNvPr>
            <p:cNvSpPr txBox="1"/>
            <p:nvPr/>
          </p:nvSpPr>
          <p:spPr>
            <a:xfrm>
              <a:off x="1261922" y="1320814"/>
              <a:ext cx="54373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700" b="1">
                  <a:solidFill>
                    <a:schemeClr val="bg1"/>
                  </a:solidFill>
                  <a:effectLst>
                    <a:glow rad="128481">
                      <a:srgbClr val="E0232F"/>
                    </a:glow>
                  </a:effectLst>
                  <a:latin typeface="Meiryo" panose="020B0604030504040204" pitchFamily="34" charset="-128"/>
                  <a:ea typeface="Meiryo" panose="020B0604030504040204" pitchFamily="34" charset="-128"/>
                </a:rPr>
                <a:t>対応素材</a:t>
              </a:r>
              <a:endParaRPr kumimoji="1" lang="ja-JP" altLang="en-US" sz="700" b="1">
                <a:solidFill>
                  <a:schemeClr val="bg1"/>
                </a:solidFill>
                <a:effectLst>
                  <a:glow rad="128481">
                    <a:srgbClr val="E0232F"/>
                  </a:glow>
                </a:effectLst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12" name="テキスト ボックス 111">
              <a:extLst>
                <a:ext uri="{FF2B5EF4-FFF2-40B4-BE49-F238E27FC236}">
                  <a16:creationId xmlns:a16="http://schemas.microsoft.com/office/drawing/2014/main" id="{F72C71F7-6A13-3644-F42F-F3CD67FBF1D3}"/>
                </a:ext>
              </a:extLst>
            </p:cNvPr>
            <p:cNvSpPr txBox="1"/>
            <p:nvPr/>
          </p:nvSpPr>
          <p:spPr>
            <a:xfrm>
              <a:off x="1352088" y="1889762"/>
              <a:ext cx="377026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50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など</a:t>
              </a:r>
              <a:r>
                <a:rPr kumimoji="1" lang="en-US" altLang="ja-JP" sz="5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…</a:t>
              </a:r>
              <a:endParaRPr kumimoji="1" lang="ja-JP" altLang="en-US" sz="5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9F40632-E8B4-556F-F191-5951071012E0}"/>
              </a:ext>
            </a:extLst>
          </p:cNvPr>
          <p:cNvSpPr txBox="1"/>
          <p:nvPr/>
        </p:nvSpPr>
        <p:spPr>
          <a:xfrm>
            <a:off x="1084210" y="2000315"/>
            <a:ext cx="1069524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様々なデータ</a:t>
            </a:r>
            <a:r>
              <a:rPr kumimoji="1" lang="ja-JP" altLang="en-US" sz="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から</a:t>
            </a:r>
            <a:endParaRPr kumimoji="1" lang="en-US" altLang="ja-JP" sz="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動画制作可能</a:t>
            </a:r>
            <a:r>
              <a:rPr kumimoji="1" lang="ja-JP" altLang="en-US" sz="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です！</a:t>
            </a:r>
            <a:endParaRPr kumimoji="1" lang="ja-JP" altLang="en-US" sz="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cxnSp>
        <p:nvCxnSpPr>
          <p:cNvPr id="84" name="直線コネクタ 83">
            <a:extLst>
              <a:ext uri="{FF2B5EF4-FFF2-40B4-BE49-F238E27FC236}">
                <a16:creationId xmlns:a16="http://schemas.microsoft.com/office/drawing/2014/main" id="{B5882816-F094-4866-7E9D-B74CF4BF88A9}"/>
              </a:ext>
            </a:extLst>
          </p:cNvPr>
          <p:cNvCxnSpPr>
            <a:cxnSpLocks/>
          </p:cNvCxnSpPr>
          <p:nvPr/>
        </p:nvCxnSpPr>
        <p:spPr>
          <a:xfrm>
            <a:off x="1103717" y="6429996"/>
            <a:ext cx="4836519" cy="0"/>
          </a:xfrm>
          <a:prstGeom prst="line">
            <a:avLst/>
          </a:prstGeom>
          <a:ln>
            <a:solidFill>
              <a:srgbClr val="E30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9CDA138D-BB0B-74B1-775C-7C9FCFA4DC2E}"/>
              </a:ext>
            </a:extLst>
          </p:cNvPr>
          <p:cNvSpPr txBox="1"/>
          <p:nvPr/>
        </p:nvSpPr>
        <p:spPr>
          <a:xfrm>
            <a:off x="1082131" y="6588343"/>
            <a:ext cx="3716778" cy="18466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6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※</a:t>
            </a:r>
            <a:r>
              <a:rPr kumimoji="0" lang="en-US" altLang="ja-JP" sz="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WEB</a:t>
            </a:r>
            <a:r>
              <a:rPr kumimoji="0" lang="ja-JP" altLang="en-US" sz="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広告用の</a:t>
            </a:r>
            <a:r>
              <a:rPr kumimoji="0" lang="en-US" altLang="ja-JP" sz="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【</a:t>
            </a:r>
            <a:r>
              <a:rPr kumimoji="0" lang="ja-JP" altLang="en-US" sz="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遷移先</a:t>
            </a:r>
            <a:r>
              <a:rPr lang="en-US" altLang="ja-JP" sz="6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WEB</a:t>
            </a:r>
            <a:r>
              <a:rPr lang="ja-JP" altLang="en-US" sz="6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ページの</a:t>
            </a:r>
            <a:r>
              <a:rPr lang="en-US" altLang="ja-JP" sz="6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URL】</a:t>
            </a:r>
            <a:r>
              <a:rPr lang="ja-JP" altLang="en-US" sz="6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をご準備</a:t>
            </a:r>
            <a:r>
              <a:rPr kumimoji="0" lang="ja-JP" altLang="en-US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ください</a:t>
            </a:r>
            <a:r>
              <a:rPr lang="ja-JP" altLang="en-US" sz="6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。</a:t>
            </a:r>
            <a:r>
              <a:rPr lang="ja-JP" altLang="en-US" sz="6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（パラメータ付も可）</a:t>
            </a:r>
            <a:endParaRPr kumimoji="0" lang="ja-JP" altLang="en-US" sz="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Meiryo" charset="-128"/>
            </a:endParaRPr>
          </a:p>
        </p:txBody>
      </p:sp>
      <p:pic>
        <p:nvPicPr>
          <p:cNvPr id="87" name="図 86">
            <a:extLst>
              <a:ext uri="{FF2B5EF4-FFF2-40B4-BE49-F238E27FC236}">
                <a16:creationId xmlns:a16="http://schemas.microsoft.com/office/drawing/2014/main" id="{DBCE9DC1-C5C2-2DC7-106A-6EC1E27D0DCC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6676" y="6534455"/>
            <a:ext cx="650971" cy="299778"/>
          </a:xfrm>
          <a:prstGeom prst="rect">
            <a:avLst/>
          </a:prstGeom>
        </p:spPr>
      </p:pic>
      <p:sp>
        <p:nvSpPr>
          <p:cNvPr id="88" name="正方形/長方形 87">
            <a:extLst>
              <a:ext uri="{FF2B5EF4-FFF2-40B4-BE49-F238E27FC236}">
                <a16:creationId xmlns:a16="http://schemas.microsoft.com/office/drawing/2014/main" id="{6C05203F-335F-B277-E7DD-5900B9A4CDD6}"/>
              </a:ext>
            </a:extLst>
          </p:cNvPr>
          <p:cNvSpPr/>
          <p:nvPr/>
        </p:nvSpPr>
        <p:spPr>
          <a:xfrm>
            <a:off x="1082131" y="6672989"/>
            <a:ext cx="3934907" cy="211203"/>
          </a:xfrm>
          <a:prstGeom prst="rect">
            <a:avLst/>
          </a:prstGeom>
          <a:noFill/>
        </p:spPr>
        <p:txBody>
          <a:bodyPr wrap="square" tIns="7200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kumimoji="0" lang="ja-JP" altLang="en-US" sz="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遷移先代用の</a:t>
            </a:r>
            <a:r>
              <a:rPr kumimoji="0" lang="en-US" altLang="ja-JP" sz="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WEB</a:t>
            </a:r>
            <a:r>
              <a:rPr kumimoji="0" lang="ja-JP" altLang="en-US" sz="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チラシビューアー（無償）もございます。詳細はお問合せください。</a:t>
            </a: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225BB535-3CE9-11F4-E271-5FBFF8DFA2C7}"/>
              </a:ext>
            </a:extLst>
          </p:cNvPr>
          <p:cNvSpPr txBox="1"/>
          <p:nvPr/>
        </p:nvSpPr>
        <p:spPr>
          <a:xfrm>
            <a:off x="1082131" y="6447083"/>
            <a:ext cx="3595631" cy="2000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■</a:t>
            </a:r>
            <a:r>
              <a:rPr kumimoji="0" lang="en-US" altLang="ja-JP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WEB</a:t>
            </a:r>
            <a:r>
              <a:rPr kumimoji="0" lang="ja-JP" altLang="en-US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広告の遷移先ページについて</a:t>
            </a:r>
          </a:p>
        </p:txBody>
      </p:sp>
      <p:sp>
        <p:nvSpPr>
          <p:cNvPr id="136" name="角丸四角形 204">
            <a:extLst>
              <a:ext uri="{FF2B5EF4-FFF2-40B4-BE49-F238E27FC236}">
                <a16:creationId xmlns:a16="http://schemas.microsoft.com/office/drawing/2014/main" id="{F7D4FBA9-2AF3-DF48-7EA3-A5C728913BB7}"/>
              </a:ext>
            </a:extLst>
          </p:cNvPr>
          <p:cNvSpPr/>
          <p:nvPr/>
        </p:nvSpPr>
        <p:spPr>
          <a:xfrm>
            <a:off x="5772739" y="6119058"/>
            <a:ext cx="3532052" cy="662489"/>
          </a:xfrm>
          <a:prstGeom prst="roundRect">
            <a:avLst>
              <a:gd name="adj" fmla="val 14697"/>
            </a:avLst>
          </a:prstGeom>
          <a:gradFill>
            <a:gsLst>
              <a:gs pos="0">
                <a:srgbClr val="8B0404"/>
              </a:gs>
              <a:gs pos="100000">
                <a:srgbClr val="D21617"/>
              </a:gs>
            </a:gsLst>
            <a:lin ang="10800000" scaled="0"/>
          </a:gradFill>
          <a:ln w="25400">
            <a:gradFill>
              <a:gsLst>
                <a:gs pos="0">
                  <a:srgbClr val="8B0404"/>
                </a:gs>
                <a:gs pos="100000">
                  <a:srgbClr val="D21616"/>
                </a:gs>
              </a:gsLst>
              <a:lin ang="10800000" scaled="0"/>
            </a:gra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9060" tIns="49530" rIns="99060" bIns="495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0" name="台形 139">
            <a:extLst>
              <a:ext uri="{FF2B5EF4-FFF2-40B4-BE49-F238E27FC236}">
                <a16:creationId xmlns:a16="http://schemas.microsoft.com/office/drawing/2014/main" id="{FA6E4830-7C0E-8EDD-3D4A-B76722356C74}"/>
              </a:ext>
            </a:extLst>
          </p:cNvPr>
          <p:cNvSpPr/>
          <p:nvPr/>
        </p:nvSpPr>
        <p:spPr>
          <a:xfrm rot="10800000">
            <a:off x="5940237" y="6014703"/>
            <a:ext cx="1708490" cy="297819"/>
          </a:xfrm>
          <a:prstGeom prst="trapezoid">
            <a:avLst/>
          </a:prstGeom>
          <a:solidFill>
            <a:srgbClr val="D21416"/>
          </a:solidFill>
          <a:ln w="66675" cap="rnd">
            <a:solidFill>
              <a:srgbClr val="D2141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100000">
                    <a:srgbClr val="E0C97B"/>
                  </a:gs>
                  <a:gs pos="0">
                    <a:srgbClr val="C2AF6B"/>
                  </a:gs>
                  <a:gs pos="45000">
                    <a:srgbClr val="FDE38B"/>
                  </a:gs>
                </a:gsLst>
                <a:lin ang="10800000" scaled="0"/>
              </a:gra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1" name="台形 140">
            <a:extLst>
              <a:ext uri="{FF2B5EF4-FFF2-40B4-BE49-F238E27FC236}">
                <a16:creationId xmlns:a16="http://schemas.microsoft.com/office/drawing/2014/main" id="{1C2F3941-DFF8-31D5-6E45-E92B8F74EB4C}"/>
              </a:ext>
            </a:extLst>
          </p:cNvPr>
          <p:cNvSpPr/>
          <p:nvPr/>
        </p:nvSpPr>
        <p:spPr>
          <a:xfrm rot="10800000">
            <a:off x="5978972" y="6040363"/>
            <a:ext cx="1624690" cy="280340"/>
          </a:xfrm>
          <a:prstGeom prst="trapezoid">
            <a:avLst>
              <a:gd name="adj" fmla="val 27858"/>
            </a:avLst>
          </a:prstGeom>
          <a:solidFill>
            <a:srgbClr val="D21416"/>
          </a:solidFill>
          <a:ln w="22225" cap="rnd">
            <a:gradFill>
              <a:gsLst>
                <a:gs pos="0">
                  <a:srgbClr val="C2AF6B"/>
                </a:gs>
                <a:gs pos="67000">
                  <a:srgbClr val="FDE38B"/>
                </a:gs>
                <a:gs pos="100000">
                  <a:srgbClr val="C2AF6B"/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600" b="0" i="0" u="none" strike="noStrike" kern="1200" cap="none" spc="0" normalizeH="0" baseline="0" noProof="0">
              <a:ln>
                <a:noFill/>
              </a:ln>
              <a:gradFill>
                <a:gsLst>
                  <a:gs pos="100000">
                    <a:srgbClr val="E0C97B"/>
                  </a:gs>
                  <a:gs pos="0">
                    <a:srgbClr val="C2AF6B"/>
                  </a:gs>
                  <a:gs pos="45000">
                    <a:srgbClr val="FDE38B"/>
                  </a:gs>
                </a:gsLst>
                <a:lin ang="10800000" scaled="0"/>
              </a:gra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2" name="正方形/長方形 141">
            <a:extLst>
              <a:ext uri="{FF2B5EF4-FFF2-40B4-BE49-F238E27FC236}">
                <a16:creationId xmlns:a16="http://schemas.microsoft.com/office/drawing/2014/main" id="{8380D0D0-7C9B-947C-C63B-1F205B2028AC}"/>
              </a:ext>
            </a:extLst>
          </p:cNvPr>
          <p:cNvSpPr/>
          <p:nvPr/>
        </p:nvSpPr>
        <p:spPr>
          <a:xfrm>
            <a:off x="6274323" y="6044930"/>
            <a:ext cx="10564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90570">
              <a:spcBef>
                <a:spcPct val="0"/>
              </a:spcBef>
              <a:defRPr/>
            </a:pPr>
            <a:r>
              <a:rPr lang="ja-JP" altLang="en-US" sz="1400" b="1" spc="300"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latin typeface="メイリオ" panose="020B0604030504040204" pitchFamily="50" charset="-128"/>
                <a:ea typeface="メイリオ" panose="020B0604030504040204" pitchFamily="50" charset="-128"/>
                <a:cs typeface="Hiragino Kaku Gothic StdN W8" charset="-128"/>
              </a:rPr>
              <a:t>実施料金</a:t>
            </a:r>
            <a:endParaRPr lang="en-US" altLang="ja-JP" sz="1400" b="1" spc="300" dirty="0">
              <a:gradFill>
                <a:gsLst>
                  <a:gs pos="100000">
                    <a:srgbClr val="FEE38B"/>
                  </a:gs>
                  <a:gs pos="59000">
                    <a:srgbClr val="FFFD92"/>
                  </a:gs>
                  <a:gs pos="0">
                    <a:srgbClr val="FDE38B"/>
                  </a:gs>
                </a:gsLst>
                <a:lin ang="10800000" scaled="0"/>
              </a:gra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43" name="テキスト ボックス 142">
            <a:extLst>
              <a:ext uri="{FF2B5EF4-FFF2-40B4-BE49-F238E27FC236}">
                <a16:creationId xmlns:a16="http://schemas.microsoft.com/office/drawing/2014/main" id="{40C97058-85FF-B7B0-965F-BCC7DFF630C5}"/>
              </a:ext>
            </a:extLst>
          </p:cNvPr>
          <p:cNvSpPr txBox="1"/>
          <p:nvPr/>
        </p:nvSpPr>
        <p:spPr>
          <a:xfrm>
            <a:off x="5987344" y="6330413"/>
            <a:ext cx="3125912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ja-JP" sz="2800" b="1" dirty="0"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charset="-128"/>
                <a:ea typeface="Meiryo" charset="-128"/>
                <a:cs typeface="Meiryo" charset="-128"/>
              </a:rPr>
              <a:t>5</a:t>
            </a:r>
            <a:r>
              <a:rPr kumimoji="0" lang="en-US" altLang="ja-JP" sz="2800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" charset="-128"/>
                <a:ea typeface="Meiryo" charset="-128"/>
                <a:cs typeface="Meiryo" charset="-128"/>
              </a:rPr>
              <a:t>00,00</a:t>
            </a:r>
            <a:r>
              <a:rPr kumimoji="0" lang="en-US" altLang="ja-JP" sz="2800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0</a:t>
            </a:r>
            <a:r>
              <a:rPr kumimoji="0" lang="ja-JP" altLang="en-US" sz="2000" b="1" i="0" u="none" strike="noStrike" kern="1200" cap="none" normalizeH="0" baseline="0" noProof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円</a:t>
            </a:r>
            <a:r>
              <a:rPr kumimoji="0" lang="en-US" altLang="ja-JP" sz="2000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0" lang="en-US" altLang="ja-JP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(</a:t>
            </a:r>
            <a:r>
              <a:rPr kumimoji="0" lang="ja-JP" altLang="en-US" b="1" i="0" u="none" strike="noStrike" kern="1200" cap="none" normalizeH="0" baseline="0" noProof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税別</a:t>
            </a:r>
            <a:r>
              <a:rPr kumimoji="0" lang="en-US" altLang="ja-JP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)</a:t>
            </a:r>
            <a:endParaRPr kumimoji="0" lang="ja-JP" altLang="en-US" b="0" i="0" u="none" strike="noStrike" kern="1200" cap="none" normalizeH="0" baseline="0" noProof="0">
              <a:ln>
                <a:noFill/>
              </a:ln>
              <a:gradFill>
                <a:gsLst>
                  <a:gs pos="100000">
                    <a:srgbClr val="FEE38B"/>
                  </a:gs>
                  <a:gs pos="59000">
                    <a:srgbClr val="FFFD92"/>
                  </a:gs>
                  <a:gs pos="0">
                    <a:srgbClr val="FDE38B"/>
                  </a:gs>
                </a:gsLst>
                <a:lin ang="10800000" scaled="0"/>
              </a:gra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7531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正方形/長方形 320">
            <a:extLst>
              <a:ext uri="{FF2B5EF4-FFF2-40B4-BE49-F238E27FC236}">
                <a16:creationId xmlns:a16="http://schemas.microsoft.com/office/drawing/2014/main" id="{5BBFC2AB-4844-A34D-83AA-0C2DDBE566D6}"/>
              </a:ext>
            </a:extLst>
          </p:cNvPr>
          <p:cNvSpPr/>
          <p:nvPr/>
        </p:nvSpPr>
        <p:spPr>
          <a:xfrm flipV="1">
            <a:off x="479940" y="2295137"/>
            <a:ext cx="9116855" cy="576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FFECD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3" name="角丸四角形 204">
            <a:extLst>
              <a:ext uri="{FF2B5EF4-FFF2-40B4-BE49-F238E27FC236}">
                <a16:creationId xmlns:a16="http://schemas.microsoft.com/office/drawing/2014/main" id="{BDADFB6D-ACD0-B344-B9BB-A830696C4A79}"/>
              </a:ext>
            </a:extLst>
          </p:cNvPr>
          <p:cNvSpPr/>
          <p:nvPr/>
        </p:nvSpPr>
        <p:spPr>
          <a:xfrm>
            <a:off x="1522017" y="2886764"/>
            <a:ext cx="8067662" cy="3072999"/>
          </a:xfrm>
          <a:prstGeom prst="roundRect">
            <a:avLst>
              <a:gd name="adj" fmla="val 2989"/>
            </a:avLst>
          </a:prstGeom>
          <a:solidFill>
            <a:srgbClr val="FFECD0"/>
          </a:solidFill>
          <a:ln w="381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9060" tIns="49531" rIns="99060" bIns="49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F176E4B9-EEC6-954C-0F8B-A200A70F736B}"/>
              </a:ext>
            </a:extLst>
          </p:cNvPr>
          <p:cNvGrpSpPr/>
          <p:nvPr/>
        </p:nvGrpSpPr>
        <p:grpSpPr>
          <a:xfrm>
            <a:off x="7382777" y="3104852"/>
            <a:ext cx="1260879" cy="1264378"/>
            <a:chOff x="7241733" y="1270074"/>
            <a:chExt cx="2016626" cy="2022224"/>
          </a:xfrm>
        </p:grpSpPr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38A4F0EC-16B0-2315-63D4-0B3AAB753DCB}"/>
                </a:ext>
              </a:extLst>
            </p:cNvPr>
            <p:cNvGrpSpPr/>
            <p:nvPr/>
          </p:nvGrpSpPr>
          <p:grpSpPr>
            <a:xfrm>
              <a:off x="7241733" y="1270074"/>
              <a:ext cx="2016626" cy="2022222"/>
              <a:chOff x="513033" y="432676"/>
              <a:chExt cx="2115990" cy="1989716"/>
            </a:xfrm>
          </p:grpSpPr>
          <p:grpSp>
            <p:nvGrpSpPr>
              <p:cNvPr id="33" name="グループ化 32">
                <a:extLst>
                  <a:ext uri="{FF2B5EF4-FFF2-40B4-BE49-F238E27FC236}">
                    <a16:creationId xmlns:a16="http://schemas.microsoft.com/office/drawing/2014/main" id="{E8070C4D-A08E-C149-A6E7-D6F7E10D8943}"/>
                  </a:ext>
                </a:extLst>
              </p:cNvPr>
              <p:cNvGrpSpPr/>
              <p:nvPr/>
            </p:nvGrpSpPr>
            <p:grpSpPr>
              <a:xfrm>
                <a:off x="513033" y="432676"/>
                <a:ext cx="2115990" cy="1989716"/>
                <a:chOff x="513033" y="446487"/>
                <a:chExt cx="2115990" cy="1989716"/>
              </a:xfrm>
            </p:grpSpPr>
            <p:pic>
              <p:nvPicPr>
                <p:cNvPr id="36" name="図 35">
                  <a:extLst>
                    <a:ext uri="{FF2B5EF4-FFF2-40B4-BE49-F238E27FC236}">
                      <a16:creationId xmlns:a16="http://schemas.microsoft.com/office/drawing/2014/main" id="{98F16738-8D27-3B96-0F69-5AE6F9D3BF4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13033" y="446487"/>
                  <a:ext cx="2115990" cy="1989716"/>
                </a:xfrm>
                <a:prstGeom prst="rect">
                  <a:avLst/>
                </a:prstGeom>
              </p:spPr>
            </p:pic>
            <p:pic>
              <p:nvPicPr>
                <p:cNvPr id="37" name="図 36">
                  <a:extLst>
                    <a:ext uri="{FF2B5EF4-FFF2-40B4-BE49-F238E27FC236}">
                      <a16:creationId xmlns:a16="http://schemas.microsoft.com/office/drawing/2014/main" id="{276D9A5A-31BB-E726-5B86-601C52939A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1300" y="567291"/>
                  <a:ext cx="1079455" cy="148426"/>
                </a:xfrm>
                <a:prstGeom prst="rect">
                  <a:avLst/>
                </a:prstGeom>
              </p:spPr>
            </p:pic>
          </p:grpSp>
          <p:pic>
            <p:nvPicPr>
              <p:cNvPr id="35" name="図 34">
                <a:extLst>
                  <a:ext uri="{FF2B5EF4-FFF2-40B4-BE49-F238E27FC236}">
                    <a16:creationId xmlns:a16="http://schemas.microsoft.com/office/drawing/2014/main" id="{F7A23E5B-F7FD-095E-A684-FA1115FDE4A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603"/>
              <a:stretch/>
            </p:blipFill>
            <p:spPr>
              <a:xfrm>
                <a:off x="654267" y="958607"/>
                <a:ext cx="1843200" cy="1050673"/>
              </a:xfrm>
              <a:prstGeom prst="rect">
                <a:avLst/>
              </a:prstGeom>
            </p:spPr>
          </p:pic>
        </p:grpSp>
        <p:pic>
          <p:nvPicPr>
            <p:cNvPr id="31" name="図 30">
              <a:extLst>
                <a:ext uri="{FF2B5EF4-FFF2-40B4-BE49-F238E27FC236}">
                  <a16:creationId xmlns:a16="http://schemas.microsoft.com/office/drawing/2014/main" id="{9D379B21-8D3F-2B47-DE67-8C074BA5CF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93106" y="1572570"/>
              <a:ext cx="1713877" cy="248191"/>
            </a:xfrm>
            <a:prstGeom prst="rect">
              <a:avLst/>
            </a:prstGeom>
          </p:spPr>
        </p:pic>
        <p:pic>
          <p:nvPicPr>
            <p:cNvPr id="32" name="図 31">
              <a:extLst>
                <a:ext uri="{FF2B5EF4-FFF2-40B4-BE49-F238E27FC236}">
                  <a16:creationId xmlns:a16="http://schemas.microsoft.com/office/drawing/2014/main" id="{5CD0AA96-674F-161C-F790-A821607641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76335" y="2868487"/>
              <a:ext cx="1730648" cy="423811"/>
            </a:xfrm>
            <a:prstGeom prst="rect">
              <a:avLst/>
            </a:prstGeom>
          </p:spPr>
        </p:pic>
      </p:grpSp>
      <p:grpSp>
        <p:nvGrpSpPr>
          <p:cNvPr id="46" name="グループ化 45">
            <a:extLst>
              <a:ext uri="{FF2B5EF4-FFF2-40B4-BE49-F238E27FC236}">
                <a16:creationId xmlns:a16="http://schemas.microsoft.com/office/drawing/2014/main" id="{4E139DDE-48CF-AB61-6A61-E4F7702C65B3}"/>
              </a:ext>
            </a:extLst>
          </p:cNvPr>
          <p:cNvGrpSpPr/>
          <p:nvPr/>
        </p:nvGrpSpPr>
        <p:grpSpPr>
          <a:xfrm>
            <a:off x="1563951" y="3122489"/>
            <a:ext cx="5543751" cy="2750999"/>
            <a:chOff x="2542263" y="3219489"/>
            <a:chExt cx="2562197" cy="1271449"/>
          </a:xfrm>
        </p:grpSpPr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0BBE2B7B-7D5A-2C43-6EA7-C3744B147E6A}"/>
                </a:ext>
              </a:extLst>
            </p:cNvPr>
            <p:cNvSpPr/>
            <p:nvPr/>
          </p:nvSpPr>
          <p:spPr>
            <a:xfrm>
              <a:off x="2937484" y="3265313"/>
              <a:ext cx="1642345" cy="10446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42" name="図 41">
              <a:extLst>
                <a:ext uri="{FF2B5EF4-FFF2-40B4-BE49-F238E27FC236}">
                  <a16:creationId xmlns:a16="http://schemas.microsoft.com/office/drawing/2014/main" id="{AB0B3B81-E378-22C2-819B-BDBDF09349D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42263" y="3219489"/>
              <a:ext cx="2562197" cy="1271449"/>
            </a:xfrm>
            <a:prstGeom prst="rect">
              <a:avLst/>
            </a:prstGeom>
          </p:spPr>
        </p:pic>
        <p:pic>
          <p:nvPicPr>
            <p:cNvPr id="38" name="図 37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EE513A57-401E-ABC5-7598-24BAD0660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75180" y="3298120"/>
              <a:ext cx="1352331" cy="1016715"/>
            </a:xfrm>
            <a:prstGeom prst="rect">
              <a:avLst/>
            </a:prstGeom>
          </p:spPr>
        </p:pic>
      </p:grpSp>
      <p:sp>
        <p:nvSpPr>
          <p:cNvPr id="214" name="正方形/長方形 213">
            <a:extLst>
              <a:ext uri="{FF2B5EF4-FFF2-40B4-BE49-F238E27FC236}">
                <a16:creationId xmlns:a16="http://schemas.microsoft.com/office/drawing/2014/main" id="{769BF8FF-1A0E-466B-834F-8817D6C61F9C}"/>
              </a:ext>
            </a:extLst>
          </p:cNvPr>
          <p:cNvSpPr/>
          <p:nvPr/>
        </p:nvSpPr>
        <p:spPr>
          <a:xfrm flipV="1">
            <a:off x="479940" y="6103555"/>
            <a:ext cx="9116855" cy="576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FFECD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4" name="台形 163">
            <a:extLst>
              <a:ext uri="{FF2B5EF4-FFF2-40B4-BE49-F238E27FC236}">
                <a16:creationId xmlns:a16="http://schemas.microsoft.com/office/drawing/2014/main" id="{39209CDD-DB24-994D-9B56-AA9F2485B906}"/>
              </a:ext>
            </a:extLst>
          </p:cNvPr>
          <p:cNvSpPr/>
          <p:nvPr/>
        </p:nvSpPr>
        <p:spPr>
          <a:xfrm rot="10800000">
            <a:off x="1890352" y="2725863"/>
            <a:ext cx="7337264" cy="324000"/>
          </a:xfrm>
          <a:prstGeom prst="trapezoid">
            <a:avLst/>
          </a:prstGeom>
          <a:solidFill>
            <a:srgbClr val="F27303"/>
          </a:solidFill>
          <a:ln w="57150" cap="rnd">
            <a:solidFill>
              <a:srgbClr val="F2730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20" name="正方形/長方形 319">
            <a:extLst>
              <a:ext uri="{FF2B5EF4-FFF2-40B4-BE49-F238E27FC236}">
                <a16:creationId xmlns:a16="http://schemas.microsoft.com/office/drawing/2014/main" id="{F2E6F894-D9CF-064C-90AF-2E783A301D1D}"/>
              </a:ext>
            </a:extLst>
          </p:cNvPr>
          <p:cNvSpPr/>
          <p:nvPr/>
        </p:nvSpPr>
        <p:spPr>
          <a:xfrm flipV="1">
            <a:off x="479940" y="1009756"/>
            <a:ext cx="9116855" cy="576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FFECD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9" name="平行四辺形 148">
            <a:extLst>
              <a:ext uri="{FF2B5EF4-FFF2-40B4-BE49-F238E27FC236}">
                <a16:creationId xmlns:a16="http://schemas.microsoft.com/office/drawing/2014/main" id="{B8BBEC6D-8B91-C240-ADBF-D0EF61EE9B0A}"/>
              </a:ext>
            </a:extLst>
          </p:cNvPr>
          <p:cNvSpPr/>
          <p:nvPr/>
        </p:nvSpPr>
        <p:spPr>
          <a:xfrm>
            <a:off x="197066" y="406125"/>
            <a:ext cx="9558190" cy="464038"/>
          </a:xfrm>
          <a:prstGeom prst="parallelogram">
            <a:avLst/>
          </a:prstGeom>
          <a:gradFill flip="none" rotWithShape="1">
            <a:gsLst>
              <a:gs pos="0">
                <a:srgbClr val="BD5B28"/>
              </a:gs>
              <a:gs pos="100000">
                <a:srgbClr val="F58B3A"/>
              </a:gs>
              <a:gs pos="63000">
                <a:srgbClr val="F27303"/>
              </a:gs>
            </a:gsLst>
            <a:lin ang="10800000" scaled="1"/>
            <a:tileRect/>
          </a:gradFill>
          <a:ln w="76200" cap="rnd">
            <a:gradFill>
              <a:gsLst>
                <a:gs pos="0">
                  <a:srgbClr val="BD5B28"/>
                </a:gs>
                <a:gs pos="60000">
                  <a:srgbClr val="F27303"/>
                </a:gs>
                <a:gs pos="99000">
                  <a:srgbClr val="F58B3A"/>
                </a:gs>
              </a:gsLst>
              <a:lin ang="108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283" name="図 282">
            <a:extLst>
              <a:ext uri="{FF2B5EF4-FFF2-40B4-BE49-F238E27FC236}">
                <a16:creationId xmlns:a16="http://schemas.microsoft.com/office/drawing/2014/main" id="{21244445-553A-CE47-87DF-C439C852561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6371"/>
          <a:stretch/>
        </p:blipFill>
        <p:spPr>
          <a:xfrm>
            <a:off x="319246" y="93413"/>
            <a:ext cx="1357574" cy="250990"/>
          </a:xfrm>
          <a:prstGeom prst="rect">
            <a:avLst/>
          </a:prstGeom>
        </p:spPr>
      </p:pic>
      <p:cxnSp>
        <p:nvCxnSpPr>
          <p:cNvPr id="125" name="直線コネクタ 124">
            <a:extLst>
              <a:ext uri="{FF2B5EF4-FFF2-40B4-BE49-F238E27FC236}">
                <a16:creationId xmlns:a16="http://schemas.microsoft.com/office/drawing/2014/main" id="{7B97EE18-91B9-4944-B096-3CC1C6394C63}"/>
              </a:ext>
            </a:extLst>
          </p:cNvPr>
          <p:cNvCxnSpPr/>
          <p:nvPr/>
        </p:nvCxnSpPr>
        <p:spPr>
          <a:xfrm>
            <a:off x="4291757" y="451406"/>
            <a:ext cx="0" cy="376863"/>
          </a:xfrm>
          <a:prstGeom prst="line">
            <a:avLst/>
          </a:prstGeom>
          <a:ln>
            <a:solidFill>
              <a:srgbClr val="F9DC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1" name="正方形/長方形 190">
            <a:extLst>
              <a:ext uri="{FF2B5EF4-FFF2-40B4-BE49-F238E27FC236}">
                <a16:creationId xmlns:a16="http://schemas.microsoft.com/office/drawing/2014/main" id="{AB137241-7319-8345-ACC9-D4625166B66A}"/>
              </a:ext>
            </a:extLst>
          </p:cNvPr>
          <p:cNvSpPr/>
          <p:nvPr/>
        </p:nvSpPr>
        <p:spPr>
          <a:xfrm>
            <a:off x="332457" y="428646"/>
            <a:ext cx="396294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905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Hiragino Kaku Gothic StdN W8" charset="-128"/>
              </a:rPr>
              <a:t>ヤフーパッケージ</a:t>
            </a:r>
            <a:r>
              <a:rPr kumimoji="0" lang="en-US" altLang="ja-JP" sz="2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Hiragino Kaku Gothic StdN W8" charset="-128"/>
              </a:rPr>
              <a:t> </a:t>
            </a:r>
            <a:r>
              <a:rPr kumimoji="0" lang="ja-JP" altLang="en-US" sz="2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Hiragino Kaku Gothic StdN W8" charset="-128"/>
              </a:rPr>
              <a:t>リッチ</a:t>
            </a:r>
            <a:endParaRPr kumimoji="0" lang="en-US" altLang="ja-JP" sz="2600" b="1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FEE38B"/>
                  </a:gs>
                  <a:gs pos="59000">
                    <a:srgbClr val="FFFD92"/>
                  </a:gs>
                  <a:gs pos="0">
                    <a:srgbClr val="FDE38B"/>
                  </a:gs>
                </a:gsLst>
                <a:lin ang="10800000" scaled="0"/>
              </a:gradFill>
              <a:effectLst/>
              <a:uLnTx/>
              <a:uFillTx/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03" name="テキスト ボックス 102">
            <a:extLst>
              <a:ext uri="{FF2B5EF4-FFF2-40B4-BE49-F238E27FC236}">
                <a16:creationId xmlns:a16="http://schemas.microsoft.com/office/drawing/2014/main" id="{C1C15182-7EA2-EB48-9132-51F111758813}"/>
              </a:ext>
            </a:extLst>
          </p:cNvPr>
          <p:cNvSpPr txBox="1"/>
          <p:nvPr/>
        </p:nvSpPr>
        <p:spPr>
          <a:xfrm>
            <a:off x="6169260" y="457054"/>
            <a:ext cx="3475032" cy="417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既存の静止画データから</a:t>
            </a:r>
            <a:r>
              <a:rPr kumimoji="0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15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秒の動画を制作し、</a:t>
            </a:r>
            <a:endParaRPr kumimoji="0" lang="en-US" altLang="ja-JP" sz="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Yahoo! JAPAN </a:t>
            </a:r>
            <a:r>
              <a:rPr kumimoji="0" lang="ja-JP" altLang="en-US" sz="9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トップページ</a:t>
            </a:r>
            <a:r>
              <a:rPr lang="ja-JP" altLang="en-US" sz="900" b="1" dirty="0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で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動画広告を実施。</a:t>
            </a:r>
            <a:endParaRPr kumimoji="0" lang="en-US" altLang="ja-JP" sz="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274" name="平行四辺形 273">
            <a:extLst>
              <a:ext uri="{FF2B5EF4-FFF2-40B4-BE49-F238E27FC236}">
                <a16:creationId xmlns:a16="http://schemas.microsoft.com/office/drawing/2014/main" id="{B7F04D89-4097-F74D-88F4-5C337844765D}"/>
              </a:ext>
            </a:extLst>
          </p:cNvPr>
          <p:cNvSpPr/>
          <p:nvPr/>
        </p:nvSpPr>
        <p:spPr>
          <a:xfrm>
            <a:off x="8568687" y="56634"/>
            <a:ext cx="1272154" cy="323405"/>
          </a:xfrm>
          <a:prstGeom prst="parallelogram">
            <a:avLst/>
          </a:prstGeom>
          <a:solidFill>
            <a:schemeClr val="bg1"/>
          </a:solidFill>
          <a:ln w="50800" cap="rnd">
            <a:solidFill>
              <a:srgbClr val="BD5B28"/>
            </a:solidFill>
            <a:round/>
          </a:ln>
          <a:effectLst>
            <a:outerShdw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7" name="テキスト ボックス 216">
            <a:extLst>
              <a:ext uri="{FF2B5EF4-FFF2-40B4-BE49-F238E27FC236}">
                <a16:creationId xmlns:a16="http://schemas.microsoft.com/office/drawing/2014/main" id="{64998A32-E72A-A94E-81EA-BE30409A80F2}"/>
              </a:ext>
            </a:extLst>
          </p:cNvPr>
          <p:cNvSpPr txBox="1"/>
          <p:nvPr/>
        </p:nvSpPr>
        <p:spPr>
          <a:xfrm>
            <a:off x="1713562" y="90580"/>
            <a:ext cx="4885579" cy="30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b="1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二</a:t>
            </a:r>
            <a:r>
              <a:rPr kumimoji="0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次</a:t>
            </a:r>
            <a:r>
              <a:rPr kumimoji="0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利用可能な動画制作</a:t>
            </a:r>
            <a:r>
              <a:rPr kumimoji="0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から広告出稿までのオールインワン企画！</a:t>
            </a:r>
            <a:endParaRPr kumimoji="0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pic>
        <p:nvPicPr>
          <p:cNvPr id="108" name="Picture 4" descr="「ヤフーロゴ」の画像検索結果">
            <a:hlinkClick r:id="rId11"/>
            <a:extLst>
              <a:ext uri="{FF2B5EF4-FFF2-40B4-BE49-F238E27FC236}">
                <a16:creationId xmlns:a16="http://schemas.microsoft.com/office/drawing/2014/main" id="{46B96818-4BB0-0F4C-9123-89F71D470A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875566" y="132399"/>
            <a:ext cx="669243" cy="210957"/>
          </a:xfrm>
          <a:prstGeom prst="rect">
            <a:avLst/>
          </a:prstGeom>
          <a:noFill/>
        </p:spPr>
      </p:pic>
      <p:sp>
        <p:nvSpPr>
          <p:cNvPr id="166" name="正方形/長方形 165">
            <a:extLst>
              <a:ext uri="{FF2B5EF4-FFF2-40B4-BE49-F238E27FC236}">
                <a16:creationId xmlns:a16="http://schemas.microsoft.com/office/drawing/2014/main" id="{8D0B553D-4A85-433A-A27D-2E67EA0A2E39}"/>
              </a:ext>
            </a:extLst>
          </p:cNvPr>
          <p:cNvSpPr/>
          <p:nvPr/>
        </p:nvSpPr>
        <p:spPr>
          <a:xfrm>
            <a:off x="4361032" y="486828"/>
            <a:ext cx="15744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90570">
              <a:spcBef>
                <a:spcPct val="0"/>
              </a:spcBef>
              <a:defRPr/>
            </a:pPr>
            <a:r>
              <a:rPr lang="en-US" altLang="ja-JP" b="1" dirty="0"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latin typeface="メイリオ" panose="020B0604030504040204" pitchFamily="50" charset="-128"/>
                <a:ea typeface="メイリオ" panose="020B0604030504040204" pitchFamily="50" charset="-128"/>
                <a:cs typeface="Hiragino Kaku Gothic StdN W8" charset="-128"/>
              </a:rPr>
              <a:t>100</a:t>
            </a:r>
            <a:r>
              <a:rPr lang="ja-JP" altLang="en-US" b="1"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latin typeface="メイリオ" panose="020B0604030504040204" pitchFamily="50" charset="-128"/>
                <a:ea typeface="メイリオ" panose="020B0604030504040204" pitchFamily="50" charset="-128"/>
                <a:cs typeface="Hiragino Kaku Gothic StdN W8" charset="-128"/>
              </a:rPr>
              <a:t>万</a:t>
            </a:r>
            <a:r>
              <a:rPr lang="ja-JP" altLang="en-US" b="1" dirty="0"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latin typeface="メイリオ" panose="020B0604030504040204" pitchFamily="50" charset="-128"/>
                <a:ea typeface="メイリオ" panose="020B0604030504040204" pitchFamily="50" charset="-128"/>
                <a:cs typeface="Hiragino Kaku Gothic StdN W8" charset="-128"/>
              </a:rPr>
              <a:t>プラン</a:t>
            </a:r>
            <a:endParaRPr lang="en-US" altLang="ja-JP" b="1" spc="300" dirty="0">
              <a:gradFill>
                <a:gsLst>
                  <a:gs pos="100000">
                    <a:srgbClr val="FEE38B"/>
                  </a:gs>
                  <a:gs pos="59000">
                    <a:srgbClr val="FFFD92"/>
                  </a:gs>
                  <a:gs pos="0">
                    <a:srgbClr val="FDE38B"/>
                  </a:gs>
                </a:gsLst>
                <a:lin ang="10800000" scaled="0"/>
              </a:gradFill>
              <a:latin typeface="Meiryo" charset="-128"/>
              <a:ea typeface="Meiryo" charset="-128"/>
              <a:cs typeface="Meiryo" charset="-128"/>
            </a:endParaRPr>
          </a:p>
        </p:txBody>
      </p:sp>
      <p:cxnSp>
        <p:nvCxnSpPr>
          <p:cNvPr id="215" name="直線コネクタ 214">
            <a:extLst>
              <a:ext uri="{FF2B5EF4-FFF2-40B4-BE49-F238E27FC236}">
                <a16:creationId xmlns:a16="http://schemas.microsoft.com/office/drawing/2014/main" id="{3CCF8C90-3B91-4008-9942-04F02F219D32}"/>
              </a:ext>
            </a:extLst>
          </p:cNvPr>
          <p:cNvCxnSpPr>
            <a:cxnSpLocks/>
          </p:cNvCxnSpPr>
          <p:nvPr/>
        </p:nvCxnSpPr>
        <p:spPr>
          <a:xfrm>
            <a:off x="492531" y="6103331"/>
            <a:ext cx="9098881" cy="0"/>
          </a:xfrm>
          <a:prstGeom prst="line">
            <a:avLst/>
          </a:prstGeom>
          <a:ln>
            <a:solidFill>
              <a:srgbClr val="DF4B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" name="テキスト ボックス 238">
            <a:extLst>
              <a:ext uri="{FF2B5EF4-FFF2-40B4-BE49-F238E27FC236}">
                <a16:creationId xmlns:a16="http://schemas.microsoft.com/office/drawing/2014/main" id="{C70FC539-10BA-410A-9EEB-365AD52A1E2A}"/>
              </a:ext>
            </a:extLst>
          </p:cNvPr>
          <p:cNvSpPr txBox="1"/>
          <p:nvPr/>
        </p:nvSpPr>
        <p:spPr>
          <a:xfrm>
            <a:off x="1086555" y="6151154"/>
            <a:ext cx="2230098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400" b="1" spc="50" dirty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広告掲載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レポート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を提出</a:t>
            </a:r>
          </a:p>
        </p:txBody>
      </p:sp>
      <p:sp>
        <p:nvSpPr>
          <p:cNvPr id="279" name="ホームベース 142">
            <a:extLst>
              <a:ext uri="{FF2B5EF4-FFF2-40B4-BE49-F238E27FC236}">
                <a16:creationId xmlns:a16="http://schemas.microsoft.com/office/drawing/2014/main" id="{E2B8C00E-BB6F-41E6-88DF-F923ED479132}"/>
              </a:ext>
            </a:extLst>
          </p:cNvPr>
          <p:cNvSpPr/>
          <p:nvPr/>
        </p:nvSpPr>
        <p:spPr>
          <a:xfrm>
            <a:off x="662536" y="5445026"/>
            <a:ext cx="1070891" cy="316173"/>
          </a:xfrm>
          <a:prstGeom prst="homePlate">
            <a:avLst>
              <a:gd name="adj" fmla="val 21404"/>
            </a:avLst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0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80" name="片側の 2 つの角を丸めた四角形 123">
            <a:extLst>
              <a:ext uri="{FF2B5EF4-FFF2-40B4-BE49-F238E27FC236}">
                <a16:creationId xmlns:a16="http://schemas.microsoft.com/office/drawing/2014/main" id="{AC4D07A9-CCEF-4E79-AB2E-85DB66ACF518}"/>
              </a:ext>
            </a:extLst>
          </p:cNvPr>
          <p:cNvSpPr/>
          <p:nvPr/>
        </p:nvSpPr>
        <p:spPr>
          <a:xfrm rot="16200000">
            <a:off x="948724" y="5042437"/>
            <a:ext cx="309386" cy="1120232"/>
          </a:xfrm>
          <a:prstGeom prst="round2SameRect">
            <a:avLst>
              <a:gd name="adj1" fmla="val 17970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81" name="テキスト ボックス 280">
            <a:extLst>
              <a:ext uri="{FF2B5EF4-FFF2-40B4-BE49-F238E27FC236}">
                <a16:creationId xmlns:a16="http://schemas.microsoft.com/office/drawing/2014/main" id="{68EEC4C5-D35F-4884-890C-14E38BA84D5E}"/>
              </a:ext>
            </a:extLst>
          </p:cNvPr>
          <p:cNvSpPr txBox="1"/>
          <p:nvPr/>
        </p:nvSpPr>
        <p:spPr>
          <a:xfrm>
            <a:off x="581185" y="5485815"/>
            <a:ext cx="10823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掲載期間を指定</a:t>
            </a:r>
            <a:endParaRPr kumimoji="0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08C599A3-2907-8791-673C-DE701F29AA55}"/>
              </a:ext>
            </a:extLst>
          </p:cNvPr>
          <p:cNvGrpSpPr/>
          <p:nvPr/>
        </p:nvGrpSpPr>
        <p:grpSpPr>
          <a:xfrm>
            <a:off x="532286" y="4310646"/>
            <a:ext cx="1233457" cy="1104716"/>
            <a:chOff x="413536" y="4687756"/>
            <a:chExt cx="1233457" cy="996518"/>
          </a:xfrm>
        </p:grpSpPr>
        <p:sp>
          <p:nvSpPr>
            <p:cNvPr id="14" name="ホームベース 136">
              <a:extLst>
                <a:ext uri="{FF2B5EF4-FFF2-40B4-BE49-F238E27FC236}">
                  <a16:creationId xmlns:a16="http://schemas.microsoft.com/office/drawing/2014/main" id="{D64AC1EF-6C4C-84A9-B2C7-C61A38DCFD8F}"/>
                </a:ext>
              </a:extLst>
            </p:cNvPr>
            <p:cNvSpPr/>
            <p:nvPr/>
          </p:nvSpPr>
          <p:spPr>
            <a:xfrm>
              <a:off x="500781" y="4687756"/>
              <a:ext cx="1146212" cy="502697"/>
            </a:xfrm>
            <a:prstGeom prst="homePlate">
              <a:avLst>
                <a:gd name="adj" fmla="val 21404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  <p:sp>
          <p:nvSpPr>
            <p:cNvPr id="15" name="ホームベース 141">
              <a:extLst>
                <a:ext uri="{FF2B5EF4-FFF2-40B4-BE49-F238E27FC236}">
                  <a16:creationId xmlns:a16="http://schemas.microsoft.com/office/drawing/2014/main" id="{8F1263F9-1AE7-0780-7232-0E25D02652AE}"/>
                </a:ext>
              </a:extLst>
            </p:cNvPr>
            <p:cNvSpPr/>
            <p:nvPr/>
          </p:nvSpPr>
          <p:spPr>
            <a:xfrm>
              <a:off x="500781" y="5181576"/>
              <a:ext cx="1146212" cy="502697"/>
            </a:xfrm>
            <a:prstGeom prst="homePlate">
              <a:avLst>
                <a:gd name="adj" fmla="val 21404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  <p:sp>
          <p:nvSpPr>
            <p:cNvPr id="16" name="片側の 2 つの角を丸めた四角形 131">
              <a:extLst>
                <a:ext uri="{FF2B5EF4-FFF2-40B4-BE49-F238E27FC236}">
                  <a16:creationId xmlns:a16="http://schemas.microsoft.com/office/drawing/2014/main" id="{870C289D-AE29-973E-51D8-EF85AFB20859}"/>
                </a:ext>
              </a:extLst>
            </p:cNvPr>
            <p:cNvSpPr/>
            <p:nvPr/>
          </p:nvSpPr>
          <p:spPr>
            <a:xfrm rot="16200000">
              <a:off x="23337" y="5078076"/>
              <a:ext cx="996397" cy="216000"/>
            </a:xfrm>
            <a:prstGeom prst="round2SameRect">
              <a:avLst>
                <a:gd name="adj1" fmla="val 32569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9F30378-B728-61AA-0BBB-7677E9687A30}"/>
              </a:ext>
            </a:extLst>
          </p:cNvPr>
          <p:cNvSpPr txBox="1"/>
          <p:nvPr/>
        </p:nvSpPr>
        <p:spPr>
          <a:xfrm>
            <a:off x="714978" y="4372748"/>
            <a:ext cx="1138185" cy="299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都道府県</a:t>
            </a:r>
            <a:r>
              <a:rPr kumimoji="0" lang="ja-JP" alt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指定</a:t>
            </a:r>
            <a:endParaRPr kumimoji="0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9" name="円/楕円 162">
            <a:extLst>
              <a:ext uri="{FF2B5EF4-FFF2-40B4-BE49-F238E27FC236}">
                <a16:creationId xmlns:a16="http://schemas.microsoft.com/office/drawing/2014/main" id="{4EB6525A-F20E-0B77-353E-99EF8038CAC3}"/>
              </a:ext>
            </a:extLst>
          </p:cNvPr>
          <p:cNvSpPr>
            <a:spLocks noChangeAspect="1"/>
          </p:cNvSpPr>
          <p:nvPr/>
        </p:nvSpPr>
        <p:spPr>
          <a:xfrm>
            <a:off x="1108077" y="4753686"/>
            <a:ext cx="198000" cy="19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or</a:t>
            </a:r>
            <a:endParaRPr kumimoji="1" lang="ja-JP" alt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EF9E10FD-82C1-42A5-BE01-D2A4945071FC}"/>
              </a:ext>
            </a:extLst>
          </p:cNvPr>
          <p:cNvSpPr txBox="1"/>
          <p:nvPr/>
        </p:nvSpPr>
        <p:spPr>
          <a:xfrm>
            <a:off x="712586" y="4944183"/>
            <a:ext cx="1071966" cy="287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市区</a:t>
            </a:r>
            <a:r>
              <a:rPr kumimoji="1" lang="ja-JP" alt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郡指定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2D93A78B-569D-C196-FCB1-A5331C21C88C}"/>
              </a:ext>
            </a:extLst>
          </p:cNvPr>
          <p:cNvSpPr txBox="1"/>
          <p:nvPr/>
        </p:nvSpPr>
        <p:spPr>
          <a:xfrm>
            <a:off x="469448" y="4354846"/>
            <a:ext cx="323165" cy="10028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掲載エリア</a:t>
            </a:r>
            <a:r>
              <a:rPr kumimoji="0" lang="ja-JP" alt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を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指定</a:t>
            </a:r>
            <a:endParaRPr kumimoji="0" lang="en-US" altLang="ja-JP" sz="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A31DF286-CB65-D1F8-BCF9-E69A45948753}"/>
              </a:ext>
            </a:extLst>
          </p:cNvPr>
          <p:cNvSpPr/>
          <p:nvPr/>
        </p:nvSpPr>
        <p:spPr>
          <a:xfrm>
            <a:off x="1129949" y="4563096"/>
            <a:ext cx="701861" cy="195814"/>
          </a:xfrm>
          <a:prstGeom prst="rect">
            <a:avLst/>
          </a:prstGeom>
          <a:noFill/>
        </p:spPr>
        <p:txBody>
          <a:bodyPr wrap="square" tIns="7200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0" lang="ja-JP" altLang="en-US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複数指定可</a:t>
            </a: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0CB45584-EA1E-E6CE-2251-5077D59602AE}"/>
              </a:ext>
            </a:extLst>
          </p:cNvPr>
          <p:cNvSpPr/>
          <p:nvPr/>
        </p:nvSpPr>
        <p:spPr>
          <a:xfrm>
            <a:off x="1126222" y="5114303"/>
            <a:ext cx="701861" cy="195814"/>
          </a:xfrm>
          <a:prstGeom prst="rect">
            <a:avLst/>
          </a:prstGeom>
          <a:noFill/>
        </p:spPr>
        <p:txBody>
          <a:bodyPr wrap="square" tIns="7200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0" lang="ja-JP" altLang="en-US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複数指定可</a:t>
            </a:r>
          </a:p>
        </p:txBody>
      </p:sp>
      <p:sp>
        <p:nvSpPr>
          <p:cNvPr id="3" name="角丸四角形 204">
            <a:extLst>
              <a:ext uri="{FF2B5EF4-FFF2-40B4-BE49-F238E27FC236}">
                <a16:creationId xmlns:a16="http://schemas.microsoft.com/office/drawing/2014/main" id="{9CFD4C5C-DF88-80FE-3216-7BF6C8043EBA}"/>
              </a:ext>
            </a:extLst>
          </p:cNvPr>
          <p:cNvSpPr/>
          <p:nvPr/>
        </p:nvSpPr>
        <p:spPr>
          <a:xfrm>
            <a:off x="1794676" y="4199118"/>
            <a:ext cx="7633728" cy="1521342"/>
          </a:xfrm>
          <a:prstGeom prst="roundRect">
            <a:avLst>
              <a:gd name="adj" fmla="val 2989"/>
            </a:avLst>
          </a:prstGeom>
          <a:solidFill>
            <a:schemeClr val="bg1">
              <a:alpha val="70000"/>
            </a:schemeClr>
          </a:solidFill>
          <a:ln w="381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9060" tIns="49531" rIns="99060" bIns="49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grpSp>
        <p:nvGrpSpPr>
          <p:cNvPr id="54" name="グループ化 53">
            <a:extLst>
              <a:ext uri="{FF2B5EF4-FFF2-40B4-BE49-F238E27FC236}">
                <a16:creationId xmlns:a16="http://schemas.microsoft.com/office/drawing/2014/main" id="{4BE84154-0420-C2C3-AD94-3BF5F8E91680}"/>
              </a:ext>
            </a:extLst>
          </p:cNvPr>
          <p:cNvGrpSpPr/>
          <p:nvPr/>
        </p:nvGrpSpPr>
        <p:grpSpPr>
          <a:xfrm>
            <a:off x="3059700" y="5466651"/>
            <a:ext cx="5103680" cy="212366"/>
            <a:chOff x="2338431" y="4578911"/>
            <a:chExt cx="5103680" cy="212366"/>
          </a:xfrm>
        </p:grpSpPr>
        <p:sp>
          <p:nvSpPr>
            <p:cNvPr id="212" name="Text Box 11">
              <a:extLst>
                <a:ext uri="{FF2B5EF4-FFF2-40B4-BE49-F238E27FC236}">
                  <a16:creationId xmlns:a16="http://schemas.microsoft.com/office/drawing/2014/main" id="{353C6B1C-29C3-4D15-98C2-0A37970E18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43897" y="4621399"/>
              <a:ext cx="2098214" cy="10618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sm"/>
            </a:ln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3972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※</a:t>
              </a:r>
              <a:r>
                <a:rPr kumimoji="0" lang="ja-JP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掲載回数は設定期間で按分されるイメージです。</a:t>
              </a:r>
              <a:endParaRPr kumimoji="0" lang="en-US" altLang="ja-JP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63500">
                    <a:schemeClr val="bg1"/>
                  </a:glow>
                </a:effectLst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  <p:sp>
          <p:nvSpPr>
            <p:cNvPr id="292" name="Text Box 11">
              <a:extLst>
                <a:ext uri="{FF2B5EF4-FFF2-40B4-BE49-F238E27FC236}">
                  <a16:creationId xmlns:a16="http://schemas.microsoft.com/office/drawing/2014/main" id="{3D02449E-3066-4E68-8C4C-EF46FA4BB6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8431" y="4578911"/>
              <a:ext cx="3310696" cy="21236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sm"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3972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平日開始の</a:t>
              </a:r>
              <a:r>
                <a:rPr kumimoji="0" lang="en-US" altLang="ja-JP" sz="12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5</a:t>
              </a:r>
              <a:r>
                <a:rPr kumimoji="0" lang="ja-JP" altLang="en-US" sz="12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日</a:t>
              </a:r>
              <a:r>
                <a:rPr kumimoji="0" lang="en-US" altLang="ja-JP" sz="12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〜</a:t>
              </a:r>
              <a:r>
                <a:rPr kumimoji="0" lang="en-US" altLang="ja-JP" sz="1200" b="1" i="0" u="none" strike="noStrike" kern="1200" cap="none" spc="300" normalizeH="0" baseline="0" noProof="0" dirty="0">
                  <a:ln w="0">
                    <a:noFill/>
                  </a:ln>
                  <a:solidFill>
                    <a:srgbClr val="FF0000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1</a:t>
              </a:r>
              <a:r>
                <a:rPr kumimoji="0" lang="ja-JP" altLang="en-US" sz="1200" b="1" i="0" u="none" strike="noStrike" kern="1200" cap="none" spc="300" normalizeH="0" baseline="0" noProof="0" dirty="0">
                  <a:ln w="0">
                    <a:noFill/>
                  </a:ln>
                  <a:solidFill>
                    <a:srgbClr val="FF0000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ヶ月間</a:t>
              </a:r>
              <a:r>
                <a:rPr kumimoji="0" lang="ja-JP" altLang="en-US" sz="12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で自由設定　</a:t>
              </a:r>
              <a:endParaRPr kumimoji="0" lang="en-US" altLang="ja-JP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63500">
                    <a:schemeClr val="bg1"/>
                  </a:glow>
                </a:effectLst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</p:grp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532481D1-03A6-31DD-56F5-066DDA8EB76A}"/>
              </a:ext>
            </a:extLst>
          </p:cNvPr>
          <p:cNvCxnSpPr>
            <a:cxnSpLocks/>
          </p:cNvCxnSpPr>
          <p:nvPr/>
        </p:nvCxnSpPr>
        <p:spPr>
          <a:xfrm>
            <a:off x="1890352" y="5415363"/>
            <a:ext cx="7367680" cy="0"/>
          </a:xfrm>
          <a:prstGeom prst="line">
            <a:avLst/>
          </a:prstGeom>
          <a:ln w="15875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66D8B8A0-C464-CE1C-4591-020473A3C6DA}"/>
              </a:ext>
            </a:extLst>
          </p:cNvPr>
          <p:cNvCxnSpPr>
            <a:cxnSpLocks/>
          </p:cNvCxnSpPr>
          <p:nvPr/>
        </p:nvCxnSpPr>
        <p:spPr>
          <a:xfrm>
            <a:off x="5611540" y="4305119"/>
            <a:ext cx="0" cy="523979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8558EBD2-18AB-C91B-22B0-3AA89CA15640}"/>
              </a:ext>
            </a:extLst>
          </p:cNvPr>
          <p:cNvCxnSpPr>
            <a:cxnSpLocks/>
          </p:cNvCxnSpPr>
          <p:nvPr/>
        </p:nvCxnSpPr>
        <p:spPr>
          <a:xfrm>
            <a:off x="7513455" y="4305119"/>
            <a:ext cx="0" cy="523979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9695A166-72C7-C0C2-940B-48ADDFC63B82}"/>
              </a:ext>
            </a:extLst>
          </p:cNvPr>
          <p:cNvCxnSpPr>
            <a:cxnSpLocks/>
          </p:cNvCxnSpPr>
          <p:nvPr/>
        </p:nvCxnSpPr>
        <p:spPr>
          <a:xfrm>
            <a:off x="3708325" y="4305119"/>
            <a:ext cx="0" cy="1046683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円/楕円 279">
            <a:extLst>
              <a:ext uri="{FF2B5EF4-FFF2-40B4-BE49-F238E27FC236}">
                <a16:creationId xmlns:a16="http://schemas.microsoft.com/office/drawing/2014/main" id="{0676DC76-27F4-A953-863B-56AABFC600B0}"/>
              </a:ext>
            </a:extLst>
          </p:cNvPr>
          <p:cNvSpPr>
            <a:spLocks noChangeAspect="1"/>
          </p:cNvSpPr>
          <p:nvPr/>
        </p:nvSpPr>
        <p:spPr>
          <a:xfrm>
            <a:off x="3585148" y="4432327"/>
            <a:ext cx="246354" cy="24635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or</a:t>
            </a:r>
            <a:endParaRPr kumimoji="1" lang="ja-JP" altLang="en-US" sz="1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60" name="円/楕円 279">
            <a:extLst>
              <a:ext uri="{FF2B5EF4-FFF2-40B4-BE49-F238E27FC236}">
                <a16:creationId xmlns:a16="http://schemas.microsoft.com/office/drawing/2014/main" id="{DA2199B0-D1D9-AF43-BE20-DF2F049714DC}"/>
              </a:ext>
            </a:extLst>
          </p:cNvPr>
          <p:cNvSpPr>
            <a:spLocks noChangeAspect="1"/>
          </p:cNvSpPr>
          <p:nvPr/>
        </p:nvSpPr>
        <p:spPr>
          <a:xfrm>
            <a:off x="5488363" y="4432327"/>
            <a:ext cx="246354" cy="24635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or</a:t>
            </a:r>
            <a:endParaRPr kumimoji="1" lang="ja-JP" altLang="en-US" sz="1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61" name="円/楕円 279">
            <a:extLst>
              <a:ext uri="{FF2B5EF4-FFF2-40B4-BE49-F238E27FC236}">
                <a16:creationId xmlns:a16="http://schemas.microsoft.com/office/drawing/2014/main" id="{BF3AE2BA-1DB9-AF30-395F-60A345DDC212}"/>
              </a:ext>
            </a:extLst>
          </p:cNvPr>
          <p:cNvSpPr>
            <a:spLocks noChangeAspect="1"/>
          </p:cNvSpPr>
          <p:nvPr/>
        </p:nvSpPr>
        <p:spPr>
          <a:xfrm>
            <a:off x="7390278" y="4432327"/>
            <a:ext cx="246354" cy="24635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or</a:t>
            </a:r>
            <a:endParaRPr kumimoji="1" lang="ja-JP" altLang="en-US" sz="1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98" name="テキスト ボックス 197">
            <a:extLst>
              <a:ext uri="{FF2B5EF4-FFF2-40B4-BE49-F238E27FC236}">
                <a16:creationId xmlns:a16="http://schemas.microsoft.com/office/drawing/2014/main" id="{000DBBB4-FCAB-4AE6-9175-32B49D74870E}"/>
              </a:ext>
            </a:extLst>
          </p:cNvPr>
          <p:cNvSpPr txBox="1"/>
          <p:nvPr/>
        </p:nvSpPr>
        <p:spPr>
          <a:xfrm>
            <a:off x="2059333" y="4440466"/>
            <a:ext cx="13890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＋スマホ合計掲載回数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dirty="0"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  <a:t>380</a:t>
            </a:r>
            <a:r>
              <a:rPr kumimoji="1" lang="en-US" altLang="ja-JP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,000</a:t>
            </a:r>
            <a:r>
              <a:rPr kumimoji="1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回</a:t>
            </a:r>
            <a:endParaRPr kumimoji="1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66" name="角丸四角形 65">
            <a:extLst>
              <a:ext uri="{FF2B5EF4-FFF2-40B4-BE49-F238E27FC236}">
                <a16:creationId xmlns:a16="http://schemas.microsoft.com/office/drawing/2014/main" id="{11F76324-9DA5-7A16-29F7-55831FAE0F82}"/>
              </a:ext>
            </a:extLst>
          </p:cNvPr>
          <p:cNvSpPr/>
          <p:nvPr/>
        </p:nvSpPr>
        <p:spPr>
          <a:xfrm>
            <a:off x="2152144" y="4301054"/>
            <a:ext cx="1203399" cy="139702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797554B0-2BC5-0109-3A16-6BC5108C0E8C}"/>
              </a:ext>
            </a:extLst>
          </p:cNvPr>
          <p:cNvSpPr/>
          <p:nvPr/>
        </p:nvSpPr>
        <p:spPr>
          <a:xfrm>
            <a:off x="2229175" y="4244072"/>
            <a:ext cx="1049336" cy="226591"/>
          </a:xfrm>
          <a:prstGeom prst="rect">
            <a:avLst/>
          </a:prstGeom>
          <a:noFill/>
        </p:spPr>
        <p:txBody>
          <a:bodyPr wrap="square" tIns="7200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ターゲティングなし</a:t>
            </a:r>
            <a:endParaRPr kumimoji="0" lang="ja-JP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147D11B2-703C-36C3-8199-17679C605A4E}"/>
              </a:ext>
            </a:extLst>
          </p:cNvPr>
          <p:cNvSpPr txBox="1"/>
          <p:nvPr/>
        </p:nvSpPr>
        <p:spPr>
          <a:xfrm>
            <a:off x="3940807" y="4440466"/>
            <a:ext cx="13890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＋スマホ合計掲載回数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317,000</a:t>
            </a:r>
            <a:r>
              <a:rPr kumimoji="1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回</a:t>
            </a:r>
            <a:endParaRPr kumimoji="1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71" name="角丸四角形 70">
            <a:extLst>
              <a:ext uri="{FF2B5EF4-FFF2-40B4-BE49-F238E27FC236}">
                <a16:creationId xmlns:a16="http://schemas.microsoft.com/office/drawing/2014/main" id="{F407867A-0B10-BE52-0149-7E6230D7E459}"/>
              </a:ext>
            </a:extLst>
          </p:cNvPr>
          <p:cNvSpPr/>
          <p:nvPr/>
        </p:nvSpPr>
        <p:spPr>
          <a:xfrm>
            <a:off x="4033618" y="4301054"/>
            <a:ext cx="1203399" cy="139702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41C8AD15-8871-35E9-DC7F-A41CAC34E3D2}"/>
              </a:ext>
            </a:extLst>
          </p:cNvPr>
          <p:cNvSpPr/>
          <p:nvPr/>
        </p:nvSpPr>
        <p:spPr>
          <a:xfrm>
            <a:off x="4110649" y="4244072"/>
            <a:ext cx="1049336" cy="226591"/>
          </a:xfrm>
          <a:prstGeom prst="rect">
            <a:avLst/>
          </a:prstGeom>
          <a:noFill/>
        </p:spPr>
        <p:txBody>
          <a:bodyPr wrap="square" tIns="7200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性別</a:t>
            </a:r>
            <a:r>
              <a:rPr kumimoji="0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or </a:t>
            </a: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年代指定</a:t>
            </a:r>
            <a:endParaRPr kumimoji="0" lang="ja-JP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B9EF40F8-1D42-442D-0458-270DABDA2D31}"/>
              </a:ext>
            </a:extLst>
          </p:cNvPr>
          <p:cNvSpPr txBox="1"/>
          <p:nvPr/>
        </p:nvSpPr>
        <p:spPr>
          <a:xfrm>
            <a:off x="5847426" y="4440466"/>
            <a:ext cx="13890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＋スマホ合計掲載回数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264,000</a:t>
            </a:r>
            <a:r>
              <a:rPr kumimoji="1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回</a:t>
            </a:r>
            <a:endParaRPr kumimoji="1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75" name="角丸四角形 74">
            <a:extLst>
              <a:ext uri="{FF2B5EF4-FFF2-40B4-BE49-F238E27FC236}">
                <a16:creationId xmlns:a16="http://schemas.microsoft.com/office/drawing/2014/main" id="{519F69A6-9591-89C6-06F3-CDC86B18CE0E}"/>
              </a:ext>
            </a:extLst>
          </p:cNvPr>
          <p:cNvSpPr/>
          <p:nvPr/>
        </p:nvSpPr>
        <p:spPr>
          <a:xfrm>
            <a:off x="5940237" y="4301054"/>
            <a:ext cx="1203399" cy="139702"/>
          </a:xfrm>
          <a:prstGeom prst="roundRect">
            <a:avLst>
              <a:gd name="adj" fmla="val 50000"/>
            </a:avLst>
          </a:prstGeom>
          <a:solidFill>
            <a:srgbClr val="D2141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6" name="正方形/長方形 75">
            <a:extLst>
              <a:ext uri="{FF2B5EF4-FFF2-40B4-BE49-F238E27FC236}">
                <a16:creationId xmlns:a16="http://schemas.microsoft.com/office/drawing/2014/main" id="{F3F1E29B-A747-2B01-074A-38EB33BD4EE3}"/>
              </a:ext>
            </a:extLst>
          </p:cNvPr>
          <p:cNvSpPr/>
          <p:nvPr/>
        </p:nvSpPr>
        <p:spPr>
          <a:xfrm>
            <a:off x="6017268" y="4244072"/>
            <a:ext cx="1049336" cy="226591"/>
          </a:xfrm>
          <a:prstGeom prst="rect">
            <a:avLst/>
          </a:prstGeom>
          <a:noFill/>
        </p:spPr>
        <p:txBody>
          <a:bodyPr wrap="square" tIns="7200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性別</a:t>
            </a:r>
            <a:r>
              <a:rPr kumimoji="0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＋</a:t>
            </a:r>
            <a:r>
              <a:rPr kumimoji="0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年代指定</a:t>
            </a:r>
            <a:endParaRPr kumimoji="0" lang="ja-JP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A86315DE-461F-A577-46E2-51B45855AF4B}"/>
              </a:ext>
            </a:extLst>
          </p:cNvPr>
          <p:cNvSpPr txBox="1"/>
          <p:nvPr/>
        </p:nvSpPr>
        <p:spPr>
          <a:xfrm>
            <a:off x="7739313" y="4440466"/>
            <a:ext cx="13890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＋スマホ合計掲載回数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dirty="0"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  <a:t>247</a:t>
            </a:r>
            <a:r>
              <a:rPr kumimoji="1" lang="en-US" altLang="ja-JP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,000</a:t>
            </a:r>
            <a:r>
              <a:rPr kumimoji="1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回</a:t>
            </a:r>
            <a:endParaRPr kumimoji="1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79" name="角丸四角形 78">
            <a:extLst>
              <a:ext uri="{FF2B5EF4-FFF2-40B4-BE49-F238E27FC236}">
                <a16:creationId xmlns:a16="http://schemas.microsoft.com/office/drawing/2014/main" id="{6044D459-9499-5A83-1AD6-C5225DD52003}"/>
              </a:ext>
            </a:extLst>
          </p:cNvPr>
          <p:cNvSpPr/>
          <p:nvPr/>
        </p:nvSpPr>
        <p:spPr>
          <a:xfrm>
            <a:off x="7832124" y="4301054"/>
            <a:ext cx="1203399" cy="139702"/>
          </a:xfrm>
          <a:prstGeom prst="roundRect">
            <a:avLst>
              <a:gd name="adj" fmla="val 50000"/>
            </a:avLst>
          </a:prstGeom>
          <a:solidFill>
            <a:srgbClr val="8B04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164B286F-B227-C8D6-00ED-DAC2928B5864}"/>
              </a:ext>
            </a:extLst>
          </p:cNvPr>
          <p:cNvSpPr/>
          <p:nvPr/>
        </p:nvSpPr>
        <p:spPr>
          <a:xfrm>
            <a:off x="7874971" y="4244072"/>
            <a:ext cx="1118116" cy="226591"/>
          </a:xfrm>
          <a:prstGeom prst="rect">
            <a:avLst/>
          </a:prstGeom>
          <a:noFill/>
        </p:spPr>
        <p:txBody>
          <a:bodyPr wrap="square" tIns="7200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性別＋年代＋属性指定</a:t>
            </a:r>
            <a:endParaRPr kumimoji="0" lang="ja-JP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0EEB898-FF46-084C-9BB0-F4B746941F80}"/>
              </a:ext>
            </a:extLst>
          </p:cNvPr>
          <p:cNvSpPr txBox="1"/>
          <p:nvPr/>
        </p:nvSpPr>
        <p:spPr>
          <a:xfrm>
            <a:off x="2059333" y="4960034"/>
            <a:ext cx="1389020" cy="461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＋スマホ合計掲載回数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317,000</a:t>
            </a:r>
            <a:r>
              <a:rPr kumimoji="1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回</a:t>
            </a:r>
            <a:endParaRPr kumimoji="1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0F3B84B6-4506-6B08-86DE-C2CBABDEC378}"/>
              </a:ext>
            </a:extLst>
          </p:cNvPr>
          <p:cNvCxnSpPr>
            <a:cxnSpLocks/>
          </p:cNvCxnSpPr>
          <p:nvPr/>
        </p:nvCxnSpPr>
        <p:spPr>
          <a:xfrm>
            <a:off x="1984992" y="4877492"/>
            <a:ext cx="7242624" cy="0"/>
          </a:xfrm>
          <a:prstGeom prst="line">
            <a:avLst/>
          </a:prstGeom>
          <a:ln w="15875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円/楕円 279">
            <a:extLst>
              <a:ext uri="{FF2B5EF4-FFF2-40B4-BE49-F238E27FC236}">
                <a16:creationId xmlns:a16="http://schemas.microsoft.com/office/drawing/2014/main" id="{D324F7A8-A1FE-FE97-98BA-9EB40AE7E7D5}"/>
              </a:ext>
            </a:extLst>
          </p:cNvPr>
          <p:cNvSpPr>
            <a:spLocks noChangeAspect="1"/>
          </p:cNvSpPr>
          <p:nvPr/>
        </p:nvSpPr>
        <p:spPr>
          <a:xfrm>
            <a:off x="2679885" y="4829098"/>
            <a:ext cx="147916" cy="14791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or</a:t>
            </a:r>
            <a:endParaRPr kumimoji="1" lang="ja-JP" altLang="en-US" sz="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52" name="角丸四角形 51">
            <a:extLst>
              <a:ext uri="{FF2B5EF4-FFF2-40B4-BE49-F238E27FC236}">
                <a16:creationId xmlns:a16="http://schemas.microsoft.com/office/drawing/2014/main" id="{665FD559-81E4-C1D3-3C84-64902BF4C236}"/>
              </a:ext>
            </a:extLst>
          </p:cNvPr>
          <p:cNvSpPr/>
          <p:nvPr/>
        </p:nvSpPr>
        <p:spPr>
          <a:xfrm>
            <a:off x="4033618" y="5007092"/>
            <a:ext cx="5001903" cy="2583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2EE56CF1-5172-6228-C636-5A8820282D9C}"/>
              </a:ext>
            </a:extLst>
          </p:cNvPr>
          <p:cNvSpPr txBox="1"/>
          <p:nvPr/>
        </p:nvSpPr>
        <p:spPr>
          <a:xfrm>
            <a:off x="4457765" y="5031963"/>
            <a:ext cx="4148305" cy="215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市区郡エリア</a:t>
            </a:r>
            <a:r>
              <a:rPr kumimoji="1" lang="ja-JP" altLang="en-US" sz="700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選択時のターゲティング指定は</a:t>
            </a:r>
            <a:r>
              <a:rPr kumimoji="1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できません。</a:t>
            </a:r>
            <a:endParaRPr kumimoji="1" lang="en-US" altLang="ja-JP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A3D36AD4-EF7B-2F05-DBC1-903AD995DF1F}"/>
              </a:ext>
            </a:extLst>
          </p:cNvPr>
          <p:cNvGrpSpPr/>
          <p:nvPr/>
        </p:nvGrpSpPr>
        <p:grpSpPr>
          <a:xfrm>
            <a:off x="1214520" y="3026458"/>
            <a:ext cx="991290" cy="991290"/>
            <a:chOff x="1854370" y="3244518"/>
            <a:chExt cx="931027" cy="931027"/>
          </a:xfrm>
        </p:grpSpPr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2652FB5F-BD08-2E73-6670-349636A763BA}"/>
                </a:ext>
              </a:extLst>
            </p:cNvPr>
            <p:cNvSpPr/>
            <p:nvPr/>
          </p:nvSpPr>
          <p:spPr>
            <a:xfrm>
              <a:off x="1854370" y="3244518"/>
              <a:ext cx="931027" cy="931027"/>
            </a:xfrm>
            <a:prstGeom prst="ellipse">
              <a:avLst/>
            </a:prstGeom>
            <a:gradFill flip="none" rotWithShape="1">
              <a:gsLst>
                <a:gs pos="22000">
                  <a:srgbClr val="C2AF6B"/>
                </a:gs>
                <a:gs pos="50000">
                  <a:srgbClr val="FDE38B"/>
                </a:gs>
                <a:gs pos="100000">
                  <a:srgbClr val="C2AF6B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/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552693CC-CC67-0AA2-4924-1F0BF2EE5686}"/>
                </a:ext>
              </a:extLst>
            </p:cNvPr>
            <p:cNvSpPr txBox="1"/>
            <p:nvPr/>
          </p:nvSpPr>
          <p:spPr>
            <a:xfrm>
              <a:off x="2033018" y="3400464"/>
              <a:ext cx="594693" cy="62149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kumimoji="1" lang="ja-JP" altLang="en-US" sz="900" b="1" dirty="0">
                  <a:latin typeface="Meiryo" panose="020B0604030504040204" pitchFamily="34" charset="-128"/>
                  <a:ea typeface="Meiryo" panose="020B0604030504040204" pitchFamily="34" charset="-128"/>
                </a:rPr>
                <a:t>画面の</a:t>
              </a:r>
              <a:endParaRPr kumimoji="1" lang="en-US" altLang="ja-JP" sz="900" b="1" dirty="0">
                <a:latin typeface="Meiryo" panose="020B0604030504040204" pitchFamily="34" charset="-128"/>
                <a:ea typeface="Meiryo" panose="020B0604030504040204" pitchFamily="34" charset="-128"/>
              </a:endParaRPr>
            </a:p>
            <a:p>
              <a:pPr algn="ctr"/>
              <a:r>
                <a:rPr kumimoji="1" lang="en-US" altLang="ja-JP" sz="2000" b="1" dirty="0">
                  <a:latin typeface="Meiryo" panose="020B0604030504040204" pitchFamily="34" charset="-128"/>
                  <a:ea typeface="Meiryo" panose="020B0604030504040204" pitchFamily="34" charset="-128"/>
                </a:rPr>
                <a:t>1/3</a:t>
              </a:r>
              <a:r>
                <a:rPr kumimoji="1" lang="ja-JP" altLang="en-US" sz="1050" b="1" dirty="0">
                  <a:latin typeface="Meiryo" panose="020B0604030504040204" pitchFamily="34" charset="-128"/>
                  <a:ea typeface="Meiryo" panose="020B0604030504040204" pitchFamily="34" charset="-128"/>
                </a:rPr>
                <a:t>が</a:t>
              </a:r>
              <a:endParaRPr kumimoji="1" lang="en-US" altLang="ja-JP" sz="1400" b="1" dirty="0">
                <a:latin typeface="Meiryo" panose="020B0604030504040204" pitchFamily="34" charset="-128"/>
                <a:ea typeface="Meiryo" panose="020B0604030504040204" pitchFamily="34" charset="-128"/>
              </a:endParaRPr>
            </a:p>
            <a:p>
              <a:pPr algn="ctr"/>
              <a:r>
                <a:rPr kumimoji="1" lang="ja-JP" altLang="en-US" sz="1400" b="1" dirty="0">
                  <a:latin typeface="Meiryo" panose="020B0604030504040204" pitchFamily="34" charset="-128"/>
                  <a:ea typeface="Meiryo" panose="020B0604030504040204" pitchFamily="34" charset="-128"/>
                </a:rPr>
                <a:t>広告枠</a:t>
              </a:r>
              <a:r>
                <a:rPr kumimoji="1" lang="en-US" altLang="ja-JP" sz="1400" b="1" dirty="0">
                  <a:latin typeface="Meiryo" panose="020B0604030504040204" pitchFamily="34" charset="-128"/>
                  <a:ea typeface="Meiryo" panose="020B0604030504040204" pitchFamily="34" charset="-128"/>
                </a:rPr>
                <a:t>!</a:t>
              </a:r>
            </a:p>
          </p:txBody>
        </p:sp>
      </p:grpSp>
      <p:sp>
        <p:nvSpPr>
          <p:cNvPr id="13" name="十字形 12">
            <a:extLst>
              <a:ext uri="{FF2B5EF4-FFF2-40B4-BE49-F238E27FC236}">
                <a16:creationId xmlns:a16="http://schemas.microsoft.com/office/drawing/2014/main" id="{C691F52A-5FC9-C669-A28D-95A539102C3C}"/>
              </a:ext>
            </a:extLst>
          </p:cNvPr>
          <p:cNvSpPr/>
          <p:nvPr/>
        </p:nvSpPr>
        <p:spPr>
          <a:xfrm>
            <a:off x="6456270" y="3480415"/>
            <a:ext cx="417234" cy="417234"/>
          </a:xfrm>
          <a:prstGeom prst="plus">
            <a:avLst>
              <a:gd name="adj" fmla="val 35520"/>
            </a:avLst>
          </a:prstGeom>
          <a:solidFill>
            <a:srgbClr val="D21416"/>
          </a:solidFill>
          <a:ln w="19050">
            <a:solidFill>
              <a:srgbClr val="C2AF6B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7" name="テキスト ボックス 206">
            <a:extLst>
              <a:ext uri="{FF2B5EF4-FFF2-40B4-BE49-F238E27FC236}">
                <a16:creationId xmlns:a16="http://schemas.microsoft.com/office/drawing/2014/main" id="{31170289-6823-462E-8798-38E5A6C5FADC}"/>
              </a:ext>
            </a:extLst>
          </p:cNvPr>
          <p:cNvSpPr txBox="1"/>
          <p:nvPr/>
        </p:nvSpPr>
        <p:spPr>
          <a:xfrm>
            <a:off x="2692002" y="2662862"/>
            <a:ext cx="29867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（トップインパクト</a:t>
            </a:r>
            <a:r>
              <a:rPr kumimoji="1" lang="ja-JP" altLang="en-US" b="1" dirty="0"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2000" b="1" i="0" u="none" strike="noStrike" kern="1200" cap="none" normalizeH="0" baseline="0" noProof="0" dirty="0">
              <a:ln>
                <a:noFill/>
              </a:ln>
              <a:gradFill>
                <a:gsLst>
                  <a:gs pos="100000">
                    <a:srgbClr val="FEE38B"/>
                  </a:gs>
                  <a:gs pos="59000">
                    <a:srgbClr val="FFFD92"/>
                  </a:gs>
                  <a:gs pos="0">
                    <a:srgbClr val="FDE38B"/>
                  </a:gs>
                </a:gsLst>
                <a:lin ang="10800000" scaled="0"/>
              </a:gra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29" name="テキスト ボックス 128">
            <a:extLst>
              <a:ext uri="{FF2B5EF4-FFF2-40B4-BE49-F238E27FC236}">
                <a16:creationId xmlns:a16="http://schemas.microsoft.com/office/drawing/2014/main" id="{A7E15C80-418F-4660-38CD-62C00671BB16}"/>
              </a:ext>
            </a:extLst>
          </p:cNvPr>
          <p:cNvSpPr txBox="1"/>
          <p:nvPr/>
        </p:nvSpPr>
        <p:spPr>
          <a:xfrm>
            <a:off x="6939272" y="2755195"/>
            <a:ext cx="20697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normalizeH="0" baseline="0" noProof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スマホ</a:t>
            </a:r>
            <a:r>
              <a:rPr kumimoji="1" lang="ja-JP" altLang="en-US" sz="1100" b="1" i="0" u="none" strike="noStrike" kern="1200" cap="none" normalizeH="0" baseline="0" noProof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（ブランドパネル）</a:t>
            </a:r>
            <a:endParaRPr kumimoji="1" lang="ja-JP" altLang="en-US" sz="2000" b="1" i="0" u="none" strike="noStrike" kern="1200" cap="none" normalizeH="0" baseline="0" noProof="0" dirty="0">
              <a:ln>
                <a:noFill/>
              </a:ln>
              <a:gradFill>
                <a:gsLst>
                  <a:gs pos="100000">
                    <a:srgbClr val="FEE38B"/>
                  </a:gs>
                  <a:gs pos="59000">
                    <a:srgbClr val="FFFD92"/>
                  </a:gs>
                  <a:gs pos="0">
                    <a:srgbClr val="FDE38B"/>
                  </a:gs>
                </a:gsLst>
                <a:lin ang="10800000" scaled="0"/>
              </a:gra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35" name="テキスト ボックス 134">
            <a:extLst>
              <a:ext uri="{FF2B5EF4-FFF2-40B4-BE49-F238E27FC236}">
                <a16:creationId xmlns:a16="http://schemas.microsoft.com/office/drawing/2014/main" id="{DC9E2787-0882-6739-6145-05E8A71F2E06}"/>
              </a:ext>
            </a:extLst>
          </p:cNvPr>
          <p:cNvSpPr txBox="1"/>
          <p:nvPr/>
        </p:nvSpPr>
        <p:spPr>
          <a:xfrm>
            <a:off x="6139592" y="2755195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C2AF6B"/>
                    </a:gs>
                    <a:gs pos="62000">
                      <a:srgbClr val="FDE38B"/>
                    </a:gs>
                    <a:gs pos="0">
                      <a:srgbClr val="C2AF6B"/>
                    </a:gs>
                  </a:gsLst>
                  <a:lin ang="16200000" scaled="1"/>
                </a:gra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＋</a:t>
            </a:r>
            <a:endParaRPr kumimoji="1" lang="ja-JP" altLang="en-US" sz="2000" b="1" i="0" u="none" strike="noStrike" kern="1200" cap="none" normalizeH="0" baseline="0" noProof="0" dirty="0">
              <a:ln>
                <a:noFill/>
              </a:ln>
              <a:gradFill>
                <a:gsLst>
                  <a:gs pos="100000">
                    <a:srgbClr val="C2AF6B"/>
                  </a:gs>
                  <a:gs pos="62000">
                    <a:srgbClr val="FDE38B"/>
                  </a:gs>
                  <a:gs pos="0">
                    <a:srgbClr val="C2AF6B"/>
                  </a:gs>
                </a:gsLst>
                <a:lin ang="16200000" scaled="1"/>
              </a:gra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82" name="平行四辺形 81">
            <a:extLst>
              <a:ext uri="{FF2B5EF4-FFF2-40B4-BE49-F238E27FC236}">
                <a16:creationId xmlns:a16="http://schemas.microsoft.com/office/drawing/2014/main" id="{3D0EFBB9-849A-FF48-34D2-69C1475EDABB}"/>
              </a:ext>
            </a:extLst>
          </p:cNvPr>
          <p:cNvSpPr/>
          <p:nvPr/>
        </p:nvSpPr>
        <p:spPr>
          <a:xfrm>
            <a:off x="296443" y="6036815"/>
            <a:ext cx="673027" cy="689838"/>
          </a:xfrm>
          <a:prstGeom prst="parallelogram">
            <a:avLst>
              <a:gd name="adj" fmla="val 27873"/>
            </a:avLst>
          </a:prstGeom>
          <a:gradFill>
            <a:gsLst>
              <a:gs pos="99000">
                <a:srgbClr val="C95100"/>
              </a:gs>
              <a:gs pos="0">
                <a:srgbClr val="F28C00"/>
              </a:gs>
            </a:gsLst>
            <a:lin ang="16200000" scaled="1"/>
          </a:gradFill>
          <a:ln w="76200" cap="rnd">
            <a:gradFill>
              <a:gsLst>
                <a:gs pos="0">
                  <a:srgbClr val="F28C00"/>
                </a:gs>
                <a:gs pos="96000">
                  <a:srgbClr val="C95100"/>
                </a:gs>
              </a:gsLst>
              <a:lin ang="162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8" name="テキスト ボックス 237">
            <a:extLst>
              <a:ext uri="{FF2B5EF4-FFF2-40B4-BE49-F238E27FC236}">
                <a16:creationId xmlns:a16="http://schemas.microsoft.com/office/drawing/2014/main" id="{07B616AE-D687-487E-BEF1-3392E40635FB}"/>
              </a:ext>
            </a:extLst>
          </p:cNvPr>
          <p:cNvSpPr txBox="1"/>
          <p:nvPr/>
        </p:nvSpPr>
        <p:spPr>
          <a:xfrm>
            <a:off x="311311" y="5891744"/>
            <a:ext cx="660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5400" b="1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3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1C640EC-56DB-8D76-E059-6EB168C25C9C}"/>
              </a:ext>
            </a:extLst>
          </p:cNvPr>
          <p:cNvSpPr txBox="1"/>
          <p:nvPr/>
        </p:nvSpPr>
        <p:spPr>
          <a:xfrm>
            <a:off x="6985573" y="2343267"/>
            <a:ext cx="261122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掲載デバイスは</a:t>
            </a:r>
            <a:r>
              <a:rPr kumimoji="1" lang="en-US" altLang="ja-JP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1" lang="ja-JP" altLang="en-US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1" lang="en-US" altLang="ja-JP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1" lang="ja-JP" altLang="en-US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＋スマホ）限定の企画です。</a:t>
            </a:r>
            <a:endParaRPr kumimoji="1" lang="en-US" altLang="ja-JP" sz="750" dirty="0">
              <a:solidFill>
                <a:srgbClr val="FF0000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en-US" altLang="ja-JP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※PC</a:t>
            </a:r>
            <a:r>
              <a:rPr kumimoji="1" lang="ja-JP" altLang="en-US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とスマホの掲載量割合は指定できません。</a:t>
            </a:r>
            <a:endParaRPr kumimoji="1" lang="en-US" altLang="ja-JP" sz="750" u="sng" dirty="0">
              <a:solidFill>
                <a:srgbClr val="FF0000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B03EA56E-D478-0548-08B7-44530574CF4B}"/>
              </a:ext>
            </a:extLst>
          </p:cNvPr>
          <p:cNvCxnSpPr>
            <a:cxnSpLocks/>
          </p:cNvCxnSpPr>
          <p:nvPr/>
        </p:nvCxnSpPr>
        <p:spPr>
          <a:xfrm>
            <a:off x="490798" y="2295030"/>
            <a:ext cx="9098881" cy="0"/>
          </a:xfrm>
          <a:prstGeom prst="line">
            <a:avLst/>
          </a:prstGeom>
          <a:ln>
            <a:solidFill>
              <a:srgbClr val="DF4B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41E4B208-8227-A7AC-2F2B-DC1734F6EF7F}"/>
              </a:ext>
            </a:extLst>
          </p:cNvPr>
          <p:cNvCxnSpPr>
            <a:cxnSpLocks/>
          </p:cNvCxnSpPr>
          <p:nvPr/>
        </p:nvCxnSpPr>
        <p:spPr>
          <a:xfrm>
            <a:off x="497148" y="1012330"/>
            <a:ext cx="9098881" cy="0"/>
          </a:xfrm>
          <a:prstGeom prst="line">
            <a:avLst/>
          </a:prstGeom>
          <a:ln>
            <a:solidFill>
              <a:srgbClr val="DF4B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平行四辺形 1">
            <a:extLst>
              <a:ext uri="{FF2B5EF4-FFF2-40B4-BE49-F238E27FC236}">
                <a16:creationId xmlns:a16="http://schemas.microsoft.com/office/drawing/2014/main" id="{7CBA400B-5A93-8EB0-9CCC-894F4F9294D8}"/>
              </a:ext>
            </a:extLst>
          </p:cNvPr>
          <p:cNvSpPr/>
          <p:nvPr/>
        </p:nvSpPr>
        <p:spPr>
          <a:xfrm>
            <a:off x="296443" y="2278744"/>
            <a:ext cx="673027" cy="689838"/>
          </a:xfrm>
          <a:prstGeom prst="parallelogram">
            <a:avLst>
              <a:gd name="adj" fmla="val 27873"/>
            </a:avLst>
          </a:prstGeom>
          <a:gradFill>
            <a:gsLst>
              <a:gs pos="99000">
                <a:srgbClr val="C95100"/>
              </a:gs>
              <a:gs pos="0">
                <a:srgbClr val="F28C00"/>
              </a:gs>
            </a:gsLst>
            <a:lin ang="16200000" scaled="1"/>
          </a:gradFill>
          <a:ln w="76200" cap="rnd">
            <a:gradFill>
              <a:gsLst>
                <a:gs pos="0">
                  <a:srgbClr val="F28C00"/>
                </a:gs>
                <a:gs pos="96000">
                  <a:srgbClr val="C95100"/>
                </a:gs>
              </a:gsLst>
              <a:lin ang="162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1" name="平行四辺形 80">
            <a:extLst>
              <a:ext uri="{FF2B5EF4-FFF2-40B4-BE49-F238E27FC236}">
                <a16:creationId xmlns:a16="http://schemas.microsoft.com/office/drawing/2014/main" id="{2F3DF2D4-882A-29BB-FDF1-FE5667707BF2}"/>
              </a:ext>
            </a:extLst>
          </p:cNvPr>
          <p:cNvSpPr/>
          <p:nvPr/>
        </p:nvSpPr>
        <p:spPr>
          <a:xfrm>
            <a:off x="296443" y="1007761"/>
            <a:ext cx="673027" cy="689838"/>
          </a:xfrm>
          <a:prstGeom prst="parallelogram">
            <a:avLst>
              <a:gd name="adj" fmla="val 27873"/>
            </a:avLst>
          </a:prstGeom>
          <a:gradFill>
            <a:gsLst>
              <a:gs pos="99000">
                <a:srgbClr val="C95100"/>
              </a:gs>
              <a:gs pos="0">
                <a:srgbClr val="F28C00"/>
              </a:gs>
            </a:gsLst>
            <a:lin ang="16200000" scaled="1"/>
          </a:gradFill>
          <a:ln w="76200" cap="rnd">
            <a:gradFill>
              <a:gsLst>
                <a:gs pos="0">
                  <a:srgbClr val="F28C00"/>
                </a:gs>
                <a:gs pos="96000">
                  <a:srgbClr val="C95100"/>
                </a:gs>
              </a:gsLst>
              <a:lin ang="162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3" name="テキスト ボックス 222">
            <a:extLst>
              <a:ext uri="{FF2B5EF4-FFF2-40B4-BE49-F238E27FC236}">
                <a16:creationId xmlns:a16="http://schemas.microsoft.com/office/drawing/2014/main" id="{66AB387E-F4B1-D741-8B09-C52695BA40ED}"/>
              </a:ext>
            </a:extLst>
          </p:cNvPr>
          <p:cNvSpPr txBox="1"/>
          <p:nvPr/>
        </p:nvSpPr>
        <p:spPr>
          <a:xfrm>
            <a:off x="306466" y="888684"/>
            <a:ext cx="660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5400" b="1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02" name="テキスト ボックス 301">
            <a:extLst>
              <a:ext uri="{FF2B5EF4-FFF2-40B4-BE49-F238E27FC236}">
                <a16:creationId xmlns:a16="http://schemas.microsoft.com/office/drawing/2014/main" id="{603153F0-6F04-274A-B288-A5409C3DC94A}"/>
              </a:ext>
            </a:extLst>
          </p:cNvPr>
          <p:cNvSpPr txBox="1"/>
          <p:nvPr/>
        </p:nvSpPr>
        <p:spPr>
          <a:xfrm>
            <a:off x="306466" y="2131274"/>
            <a:ext cx="660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5400" b="1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2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1787F19-CC06-180B-8F0B-78B5D4AC3F95}"/>
              </a:ext>
            </a:extLst>
          </p:cNvPr>
          <p:cNvSpPr txBox="1"/>
          <p:nvPr/>
        </p:nvSpPr>
        <p:spPr>
          <a:xfrm>
            <a:off x="2143251" y="5787420"/>
            <a:ext cx="4292412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60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1" lang="en-US" altLang="ja-JP" sz="600" u="sng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600" u="sng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トップインパクト出稿に関する免責</a:t>
            </a:r>
            <a:r>
              <a:rPr kumimoji="1" lang="ja-JP" altLang="en-US" sz="600" u="sng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事項は「プラン別掲載回数・免責事項」のページを</a:t>
            </a:r>
            <a:r>
              <a:rPr kumimoji="1" lang="ja-JP" altLang="en-US" sz="600" u="sng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ご確認ください。</a:t>
            </a:r>
            <a:endParaRPr kumimoji="1" lang="en-US" altLang="ja-JP" sz="600" u="sng" dirty="0">
              <a:solidFill>
                <a:srgbClr val="FF0000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A3BC0C1-46C1-8801-B586-F5E1AAF83117}"/>
              </a:ext>
            </a:extLst>
          </p:cNvPr>
          <p:cNvSpPr txBox="1"/>
          <p:nvPr/>
        </p:nvSpPr>
        <p:spPr>
          <a:xfrm>
            <a:off x="1054826" y="2366444"/>
            <a:ext cx="826507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sng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ヤフー</a:t>
            </a:r>
            <a:r>
              <a:rPr kumimoji="0" lang="en-US" altLang="ja-JP" sz="1400" b="1" i="0" u="sng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TOP</a:t>
            </a:r>
            <a:r>
              <a:rPr kumimoji="0" lang="ja-JP" altLang="en-US" sz="1400" b="1" i="0" u="sng" strike="noStrike" kern="1200" cap="none" spc="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ページ</a:t>
            </a:r>
            <a:r>
              <a:rPr lang="ja-JP" altLang="en-US" sz="1400" b="1" u="sng" spc="5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（</a:t>
            </a:r>
            <a:r>
              <a:rPr lang="en-US" altLang="ja-JP" sz="1400" b="1" u="sng" spc="50" dirty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PC</a:t>
            </a:r>
            <a:r>
              <a:rPr lang="ja-JP" altLang="en-US" sz="1400" b="1" u="sng" spc="50" dirty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と</a:t>
            </a:r>
            <a:r>
              <a:rPr lang="ja-JP" altLang="en-US" sz="1400" b="1" u="sng" spc="5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スマホ両方）</a:t>
            </a:r>
            <a:r>
              <a:rPr lang="ja-JP" altLang="en-US" sz="1400" b="1" spc="50">
                <a:latin typeface="Meiryo" charset="-128"/>
                <a:ea typeface="Meiryo" charset="-128"/>
                <a:cs typeface="Meiryo" charset="-128"/>
              </a:rPr>
              <a:t>に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期間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と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エリア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を選択し掲載</a:t>
            </a:r>
          </a:p>
        </p:txBody>
      </p:sp>
      <p:sp>
        <p:nvSpPr>
          <p:cNvPr id="9" name="角丸四角形 204">
            <a:extLst>
              <a:ext uri="{FF2B5EF4-FFF2-40B4-BE49-F238E27FC236}">
                <a16:creationId xmlns:a16="http://schemas.microsoft.com/office/drawing/2014/main" id="{CECD0EF4-A585-3068-0559-2076026A7FA8}"/>
              </a:ext>
            </a:extLst>
          </p:cNvPr>
          <p:cNvSpPr>
            <a:spLocks/>
          </p:cNvSpPr>
          <p:nvPr/>
        </p:nvSpPr>
        <p:spPr>
          <a:xfrm>
            <a:off x="5057527" y="1754965"/>
            <a:ext cx="1156475" cy="308897"/>
          </a:xfrm>
          <a:prstGeom prst="roundRect">
            <a:avLst>
              <a:gd name="adj" fmla="val 7668"/>
            </a:avLst>
          </a:prstGeom>
          <a:gradFill>
            <a:gsLst>
              <a:gs pos="0">
                <a:srgbClr val="F58B3A"/>
              </a:gs>
              <a:gs pos="99000">
                <a:srgbClr val="BE5C27"/>
              </a:gs>
            </a:gsLst>
            <a:lin ang="2700000" scaled="0"/>
          </a:gradFill>
          <a:ln w="1905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9531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600" b="1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endParaRPr kumimoji="0" lang="ja-JP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2" name="角丸四角形 204">
            <a:extLst>
              <a:ext uri="{FF2B5EF4-FFF2-40B4-BE49-F238E27FC236}">
                <a16:creationId xmlns:a16="http://schemas.microsoft.com/office/drawing/2014/main" id="{71EF5CE6-73CD-97A5-3AE1-42B6CDA0DDC6}"/>
              </a:ext>
            </a:extLst>
          </p:cNvPr>
          <p:cNvSpPr>
            <a:spLocks/>
          </p:cNvSpPr>
          <p:nvPr/>
        </p:nvSpPr>
        <p:spPr>
          <a:xfrm>
            <a:off x="7113422" y="1369199"/>
            <a:ext cx="991960" cy="359107"/>
          </a:xfrm>
          <a:prstGeom prst="roundRect">
            <a:avLst>
              <a:gd name="adj" fmla="val 7668"/>
            </a:avLst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制作する</a:t>
            </a:r>
            <a:endParaRPr kumimoji="0" lang="en-US" altLang="ja-JP" sz="7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完全パッケージ動画</a:t>
            </a:r>
            <a:endParaRPr kumimoji="0" lang="en-US" altLang="ja-JP" sz="7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二次</a:t>
            </a:r>
            <a:r>
              <a:rPr kumimoji="0" lang="ja-JP" altLang="en-US" sz="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利用権利</a:t>
            </a:r>
          </a:p>
        </p:txBody>
      </p:sp>
      <p:sp>
        <p:nvSpPr>
          <p:cNvPr id="21" name="角丸四角形 204">
            <a:extLst>
              <a:ext uri="{FF2B5EF4-FFF2-40B4-BE49-F238E27FC236}">
                <a16:creationId xmlns:a16="http://schemas.microsoft.com/office/drawing/2014/main" id="{897171F4-4AFA-B14F-8D9C-15D3C27E1E0D}"/>
              </a:ext>
            </a:extLst>
          </p:cNvPr>
          <p:cNvSpPr>
            <a:spLocks/>
          </p:cNvSpPr>
          <p:nvPr/>
        </p:nvSpPr>
        <p:spPr>
          <a:xfrm>
            <a:off x="7113421" y="1763707"/>
            <a:ext cx="989469" cy="360000"/>
          </a:xfrm>
          <a:prstGeom prst="roundRect">
            <a:avLst>
              <a:gd name="adj" fmla="val 12240"/>
            </a:avLst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9531" rIns="0" bIns="49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15</a:t>
            </a: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秒動画制作</a:t>
            </a:r>
            <a:endParaRPr kumimoji="0" lang="en-US" altLang="ja-JP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</a:t>
            </a: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タイプ</a:t>
            </a:r>
            <a:endParaRPr kumimoji="0" lang="ja-JP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29" name="角丸四角形 204">
            <a:extLst>
              <a:ext uri="{FF2B5EF4-FFF2-40B4-BE49-F238E27FC236}">
                <a16:creationId xmlns:a16="http://schemas.microsoft.com/office/drawing/2014/main" id="{9639251A-52A2-3294-68E0-292C7BB29AAA}"/>
              </a:ext>
            </a:extLst>
          </p:cNvPr>
          <p:cNvSpPr>
            <a:spLocks/>
          </p:cNvSpPr>
          <p:nvPr/>
        </p:nvSpPr>
        <p:spPr>
          <a:xfrm>
            <a:off x="8142213" y="1369201"/>
            <a:ext cx="648000" cy="360000"/>
          </a:xfrm>
          <a:prstGeom prst="roundRect">
            <a:avLst>
              <a:gd name="adj" fmla="val 12240"/>
            </a:avLst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9531" rIns="0" bIns="49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ヤフー用</a:t>
            </a:r>
            <a:endParaRPr kumimoji="0" lang="en-US" altLang="ja-JP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バナー制作</a:t>
            </a:r>
            <a:endParaRPr kumimoji="0" lang="ja-JP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39" name="角丸四角形 204">
            <a:extLst>
              <a:ext uri="{FF2B5EF4-FFF2-40B4-BE49-F238E27FC236}">
                <a16:creationId xmlns:a16="http://schemas.microsoft.com/office/drawing/2014/main" id="{36496EFA-E554-8E2E-44C3-B86EDEA70821}"/>
              </a:ext>
            </a:extLst>
          </p:cNvPr>
          <p:cNvSpPr>
            <a:spLocks/>
          </p:cNvSpPr>
          <p:nvPr/>
        </p:nvSpPr>
        <p:spPr>
          <a:xfrm>
            <a:off x="8828313" y="1369201"/>
            <a:ext cx="648000" cy="360000"/>
          </a:xfrm>
          <a:prstGeom prst="roundRect">
            <a:avLst>
              <a:gd name="adj" fmla="val 12240"/>
            </a:avLst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9531" rIns="0" bIns="49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お任せ</a:t>
            </a:r>
            <a:endParaRPr kumimoji="0" lang="en-US" altLang="ja-JP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ナレーション</a:t>
            </a:r>
            <a:r>
              <a:rPr kumimoji="0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BGM</a:t>
            </a:r>
            <a:r>
              <a:rPr kumimoji="0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・効果音</a:t>
            </a:r>
          </a:p>
        </p:txBody>
      </p:sp>
      <p:sp>
        <p:nvSpPr>
          <p:cNvPr id="40" name="角丸四角形 204">
            <a:extLst>
              <a:ext uri="{FF2B5EF4-FFF2-40B4-BE49-F238E27FC236}">
                <a16:creationId xmlns:a16="http://schemas.microsoft.com/office/drawing/2014/main" id="{4D9AA3B0-3B65-2D22-EBDE-DCDDDF93E9DD}"/>
              </a:ext>
            </a:extLst>
          </p:cNvPr>
          <p:cNvSpPr>
            <a:spLocks/>
          </p:cNvSpPr>
          <p:nvPr/>
        </p:nvSpPr>
        <p:spPr>
          <a:xfrm>
            <a:off x="8828313" y="1765426"/>
            <a:ext cx="648000" cy="360000"/>
          </a:xfrm>
          <a:prstGeom prst="roundRect">
            <a:avLst>
              <a:gd name="adj" fmla="val 12240"/>
            </a:avLst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9531" rIns="0" bIns="49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完</a:t>
            </a:r>
            <a:r>
              <a:rPr lang="ja-JP" altLang="en-US" sz="700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成</a:t>
            </a: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動画</a:t>
            </a:r>
            <a:endParaRPr kumimoji="0" lang="en-US" altLang="ja-JP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データ</a:t>
            </a:r>
            <a:r>
              <a:rPr kumimoji="0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納品</a:t>
            </a:r>
          </a:p>
        </p:txBody>
      </p:sp>
      <p:sp>
        <p:nvSpPr>
          <p:cNvPr id="41" name="角丸四角形 204">
            <a:extLst>
              <a:ext uri="{FF2B5EF4-FFF2-40B4-BE49-F238E27FC236}">
                <a16:creationId xmlns:a16="http://schemas.microsoft.com/office/drawing/2014/main" id="{159F45D0-E84D-C5DA-9FC4-A13301763026}"/>
              </a:ext>
            </a:extLst>
          </p:cNvPr>
          <p:cNvSpPr>
            <a:spLocks/>
          </p:cNvSpPr>
          <p:nvPr/>
        </p:nvSpPr>
        <p:spPr>
          <a:xfrm>
            <a:off x="8136923" y="1765199"/>
            <a:ext cx="648000" cy="360000"/>
          </a:xfrm>
          <a:prstGeom prst="roundRect">
            <a:avLst>
              <a:gd name="adj" fmla="val 12240"/>
            </a:avLst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9531" rIns="0" bIns="49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ヤフー</a:t>
            </a:r>
            <a:endParaRPr kumimoji="0" lang="en-US" altLang="ja-JP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広告料</a:t>
            </a:r>
            <a:endParaRPr kumimoji="0" lang="ja-JP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D553E72A-048A-CA39-33FB-568694B7F515}"/>
              </a:ext>
            </a:extLst>
          </p:cNvPr>
          <p:cNvSpPr txBox="1"/>
          <p:nvPr/>
        </p:nvSpPr>
        <p:spPr>
          <a:xfrm>
            <a:off x="7692367" y="1173791"/>
            <a:ext cx="1261884" cy="18466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この</a:t>
            </a:r>
            <a:r>
              <a:rPr kumimoji="0" lang="ja-JP" altLang="en-US" sz="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プランに含まれるサービス</a:t>
            </a:r>
            <a:endParaRPr kumimoji="1" lang="ja-JP" altLang="en-US" sz="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DDED87BA-487A-A04C-1D5F-B94E730BCEB5}"/>
              </a:ext>
            </a:extLst>
          </p:cNvPr>
          <p:cNvCxnSpPr>
            <a:cxnSpLocks/>
            <a:endCxn id="56" idx="1"/>
          </p:cNvCxnSpPr>
          <p:nvPr/>
        </p:nvCxnSpPr>
        <p:spPr>
          <a:xfrm flipV="1">
            <a:off x="7128632" y="1266124"/>
            <a:ext cx="563735" cy="178"/>
          </a:xfrm>
          <a:prstGeom prst="line">
            <a:avLst/>
          </a:prstGeom>
          <a:ln w="1270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36C85D24-1EFC-AD64-06AC-D96F54C98F54}"/>
              </a:ext>
            </a:extLst>
          </p:cNvPr>
          <p:cNvCxnSpPr>
            <a:cxnSpLocks/>
            <a:stCxn id="56" idx="3"/>
          </p:cNvCxnSpPr>
          <p:nvPr/>
        </p:nvCxnSpPr>
        <p:spPr>
          <a:xfrm>
            <a:off x="8954251" y="1266124"/>
            <a:ext cx="522062" cy="178"/>
          </a:xfrm>
          <a:prstGeom prst="line">
            <a:avLst/>
          </a:prstGeom>
          <a:ln w="1270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図 67">
            <a:extLst>
              <a:ext uri="{FF2B5EF4-FFF2-40B4-BE49-F238E27FC236}">
                <a16:creationId xmlns:a16="http://schemas.microsoft.com/office/drawing/2014/main" id="{0DF3BE4A-3186-D387-B2EC-A09017845FA7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8439" y="1038493"/>
            <a:ext cx="433858" cy="337750"/>
          </a:xfrm>
          <a:prstGeom prst="rect">
            <a:avLst/>
          </a:prstGeom>
          <a:effectLst/>
        </p:spPr>
      </p:pic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5875877B-4CAB-D4FA-56BD-92194921488C}"/>
              </a:ext>
            </a:extLst>
          </p:cNvPr>
          <p:cNvSpPr txBox="1"/>
          <p:nvPr/>
        </p:nvSpPr>
        <p:spPr>
          <a:xfrm>
            <a:off x="933642" y="1070196"/>
            <a:ext cx="6004727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既存</a:t>
            </a:r>
            <a:r>
              <a:rPr kumimoji="0" lang="ja-JP" altLang="en-US" sz="10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の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チラシ</a:t>
            </a:r>
            <a:r>
              <a:rPr kumimoji="0" lang="ja-JP" altLang="en-US" sz="10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など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静止画データ</a:t>
            </a:r>
            <a:r>
              <a:rPr kumimoji="0" lang="ja-JP" altLang="en-US" sz="10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から</a:t>
            </a:r>
            <a:r>
              <a:rPr kumimoji="0" lang="en-US" altLang="ja-JP" sz="1400" b="1" i="0" u="none" strike="noStrike" kern="1200" cap="none" spc="0" normalizeH="0" baseline="0" noProof="0" dirty="0">
                <a:ln w="3175">
                  <a:noFill/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15</a:t>
            </a:r>
            <a:r>
              <a:rPr kumimoji="0" lang="ja-JP" altLang="en-US" sz="1400" b="1" i="0" u="none" strike="noStrike" kern="1200" cap="none" spc="0" normalizeH="0" baseline="0" noProof="0" dirty="0">
                <a:ln w="3175">
                  <a:noFill/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秒</a:t>
            </a:r>
            <a:r>
              <a:rPr kumimoji="0" lang="ja-JP" altLang="en-US" sz="1400" b="1" i="0" u="none" strike="noStrike" kern="1200" cap="none" spc="0" normalizeH="0" baseline="0" noProof="0">
                <a:ln w="3175">
                  <a:noFill/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動画を</a:t>
            </a:r>
            <a:r>
              <a:rPr lang="ja-JP" altLang="en-US" sz="1400" b="1">
                <a:ln w="3175">
                  <a:noFill/>
                  <a:prstDash val="solid"/>
                </a:ln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制作 </a:t>
            </a:r>
            <a:r>
              <a:rPr kumimoji="0" lang="ja-JP" altLang="en-US" sz="1400" b="1" i="0" u="none" strike="noStrike" kern="1200" cap="none" spc="0" normalizeH="0" baseline="0" noProof="0">
                <a:ln w="3175">
                  <a:noFill/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＋ </a:t>
            </a:r>
            <a:r>
              <a:rPr lang="ja-JP" altLang="en-US" sz="1400" b="1">
                <a:ln w="3175">
                  <a:noFill/>
                  <a:prstDash val="solid"/>
                </a:ln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二</a:t>
            </a:r>
            <a:r>
              <a:rPr kumimoji="0" lang="ja-JP" altLang="en-US" sz="1400" b="1" i="0" u="none" strike="noStrike" kern="1200" cap="none" spc="0" normalizeH="0" baseline="0" noProof="0">
                <a:ln w="3175">
                  <a:noFill/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次</a:t>
            </a:r>
            <a:r>
              <a:rPr kumimoji="0" lang="ja-JP" altLang="en-US" sz="1400" b="1" i="0" u="none" strike="noStrike" kern="1200" cap="none" spc="0" normalizeH="0" baseline="0" noProof="0" dirty="0">
                <a:ln w="3175">
                  <a:noFill/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利用も</a:t>
            </a:r>
            <a:r>
              <a:rPr kumimoji="0" lang="en-US" altLang="ja-JP" sz="1400" b="1" i="0" u="none" strike="noStrike" kern="1200" cap="none" spc="0" normalizeH="0" baseline="0" noProof="0" dirty="0">
                <a:ln w="3175">
                  <a:noFill/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OK</a:t>
            </a:r>
            <a:endParaRPr kumimoji="0" lang="ja-JP" altLang="en-US" sz="1400" b="1" i="0" u="none" strike="noStrike" kern="1200" cap="none" spc="0" normalizeH="0" baseline="0" noProof="0" dirty="0">
              <a:ln w="3175">
                <a:noFill/>
                <a:prstDash val="solid"/>
              </a:ln>
              <a:solidFill>
                <a:srgbClr val="FF0000"/>
              </a:solidFill>
              <a:effectLst/>
              <a:uLnTx/>
              <a:uFillTx/>
              <a:latin typeface="Arial Black" panose="020B0604020202020204" pitchFamily="34" charset="0"/>
              <a:ea typeface="游ゴシック" panose="020B0400000000000000" pitchFamily="50" charset="-128"/>
              <a:cs typeface="Arial Black" panose="020B0604020202020204" pitchFamily="34" charset="0"/>
            </a:endParaRPr>
          </a:p>
        </p:txBody>
      </p:sp>
      <p:grpSp>
        <p:nvGrpSpPr>
          <p:cNvPr id="84" name="グループ化 83">
            <a:extLst>
              <a:ext uri="{FF2B5EF4-FFF2-40B4-BE49-F238E27FC236}">
                <a16:creationId xmlns:a16="http://schemas.microsoft.com/office/drawing/2014/main" id="{9D625C6A-1B09-2BC7-4C1E-82CFF868CCC3}"/>
              </a:ext>
            </a:extLst>
          </p:cNvPr>
          <p:cNvGrpSpPr/>
          <p:nvPr/>
        </p:nvGrpSpPr>
        <p:grpSpPr>
          <a:xfrm>
            <a:off x="3651617" y="1359001"/>
            <a:ext cx="1312419" cy="779521"/>
            <a:chOff x="4664540" y="1530011"/>
            <a:chExt cx="1501088" cy="891581"/>
          </a:xfrm>
        </p:grpSpPr>
        <p:pic>
          <p:nvPicPr>
            <p:cNvPr id="85" name="図 84">
              <a:extLst>
                <a:ext uri="{FF2B5EF4-FFF2-40B4-BE49-F238E27FC236}">
                  <a16:creationId xmlns:a16="http://schemas.microsoft.com/office/drawing/2014/main" id="{A46A7995-E336-D403-4C06-3EAF1A86AA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64540" y="1530011"/>
              <a:ext cx="1501088" cy="891581"/>
            </a:xfrm>
            <a:prstGeom prst="rect">
              <a:avLst/>
            </a:prstGeom>
          </p:spPr>
        </p:pic>
        <p:grpSp>
          <p:nvGrpSpPr>
            <p:cNvPr id="86" name="グループ化 85">
              <a:extLst>
                <a:ext uri="{FF2B5EF4-FFF2-40B4-BE49-F238E27FC236}">
                  <a16:creationId xmlns:a16="http://schemas.microsoft.com/office/drawing/2014/main" id="{33A28165-9C03-4B92-5CDC-BCC042568EBD}"/>
                </a:ext>
              </a:extLst>
            </p:cNvPr>
            <p:cNvGrpSpPr/>
            <p:nvPr/>
          </p:nvGrpSpPr>
          <p:grpSpPr>
            <a:xfrm>
              <a:off x="5254026" y="1818548"/>
              <a:ext cx="284394" cy="284394"/>
              <a:chOff x="-936783" y="1248528"/>
              <a:chExt cx="284394" cy="284394"/>
            </a:xfrm>
          </p:grpSpPr>
          <p:sp>
            <p:nvSpPr>
              <p:cNvPr id="87" name="円/楕円 86">
                <a:extLst>
                  <a:ext uri="{FF2B5EF4-FFF2-40B4-BE49-F238E27FC236}">
                    <a16:creationId xmlns:a16="http://schemas.microsoft.com/office/drawing/2014/main" id="{B32CB5B3-5EEC-717A-FBB1-DCB4C79020C1}"/>
                  </a:ext>
                </a:extLst>
              </p:cNvPr>
              <p:cNvSpPr/>
              <p:nvPr/>
            </p:nvSpPr>
            <p:spPr>
              <a:xfrm>
                <a:off x="-936783" y="1248528"/>
                <a:ext cx="284394" cy="284394"/>
              </a:xfrm>
              <a:prstGeom prst="ellipse">
                <a:avLst/>
              </a:prstGeom>
              <a:solidFill>
                <a:schemeClr val="tx1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8" name="三角形 87">
                <a:extLst>
                  <a:ext uri="{FF2B5EF4-FFF2-40B4-BE49-F238E27FC236}">
                    <a16:creationId xmlns:a16="http://schemas.microsoft.com/office/drawing/2014/main" id="{DB24FB1D-1BD0-9B46-C49E-FBF1D5E0DE89}"/>
                  </a:ext>
                </a:extLst>
              </p:cNvPr>
              <p:cNvSpPr/>
              <p:nvPr/>
            </p:nvSpPr>
            <p:spPr>
              <a:xfrm rot="5400000">
                <a:off x="-859756" y="1306777"/>
                <a:ext cx="185815" cy="160185"/>
              </a:xfrm>
              <a:prstGeom prst="triangle">
                <a:avLst/>
              </a:prstGeom>
              <a:solidFill>
                <a:schemeClr val="bg1">
                  <a:alpha val="8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91" name="グループ化 90">
            <a:extLst>
              <a:ext uri="{FF2B5EF4-FFF2-40B4-BE49-F238E27FC236}">
                <a16:creationId xmlns:a16="http://schemas.microsoft.com/office/drawing/2014/main" id="{410288C3-C788-6555-9BC9-66F318B06A64}"/>
              </a:ext>
            </a:extLst>
          </p:cNvPr>
          <p:cNvGrpSpPr/>
          <p:nvPr/>
        </p:nvGrpSpPr>
        <p:grpSpPr>
          <a:xfrm>
            <a:off x="4446484" y="1713001"/>
            <a:ext cx="513282" cy="511629"/>
            <a:chOff x="5516778" y="2273088"/>
            <a:chExt cx="513282" cy="511629"/>
          </a:xfrm>
        </p:grpSpPr>
        <p:grpSp>
          <p:nvGrpSpPr>
            <p:cNvPr id="95" name="グループ化 94">
              <a:extLst>
                <a:ext uri="{FF2B5EF4-FFF2-40B4-BE49-F238E27FC236}">
                  <a16:creationId xmlns:a16="http://schemas.microsoft.com/office/drawing/2014/main" id="{210365F4-FA1B-67F6-BB5B-8D21D9D3B187}"/>
                </a:ext>
              </a:extLst>
            </p:cNvPr>
            <p:cNvGrpSpPr/>
            <p:nvPr/>
          </p:nvGrpSpPr>
          <p:grpSpPr>
            <a:xfrm>
              <a:off x="5517605" y="2273088"/>
              <a:ext cx="511629" cy="511629"/>
              <a:chOff x="3577778" y="1636816"/>
              <a:chExt cx="662613" cy="662613"/>
            </a:xfrm>
          </p:grpSpPr>
          <p:sp>
            <p:nvSpPr>
              <p:cNvPr id="101" name="円/楕円 184">
                <a:extLst>
                  <a:ext uri="{FF2B5EF4-FFF2-40B4-BE49-F238E27FC236}">
                    <a16:creationId xmlns:a16="http://schemas.microsoft.com/office/drawing/2014/main" id="{F3588158-7253-7C4C-D69A-22A32492B1CD}"/>
                  </a:ext>
                </a:extLst>
              </p:cNvPr>
              <p:cNvSpPr/>
              <p:nvPr/>
            </p:nvSpPr>
            <p:spPr>
              <a:xfrm>
                <a:off x="3577778" y="1636816"/>
                <a:ext cx="662613" cy="662613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endParaRPr>
              </a:p>
            </p:txBody>
          </p:sp>
          <p:sp>
            <p:nvSpPr>
              <p:cNvPr id="104" name="テキスト ボックス 103">
                <a:extLst>
                  <a:ext uri="{FF2B5EF4-FFF2-40B4-BE49-F238E27FC236}">
                    <a16:creationId xmlns:a16="http://schemas.microsoft.com/office/drawing/2014/main" id="{9CA59255-4604-DC44-D355-DDD5EE4A9326}"/>
                  </a:ext>
                </a:extLst>
              </p:cNvPr>
              <p:cNvSpPr txBox="1"/>
              <p:nvPr/>
            </p:nvSpPr>
            <p:spPr>
              <a:xfrm>
                <a:off x="3628581" y="1702386"/>
                <a:ext cx="558875" cy="2989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9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Meiryo" charset="-128"/>
                    <a:ea typeface="Meiryo" charset="-128"/>
                    <a:cs typeface="Meiryo" charset="-128"/>
                  </a:rPr>
                  <a:t>15</a:t>
                </a:r>
                <a:r>
                  <a:rPr kumimoji="0" lang="ja-JP" altLang="en-US" sz="700" b="1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Meiryo" charset="-128"/>
                    <a:ea typeface="Meiryo" charset="-128"/>
                    <a:cs typeface="Meiryo" charset="-128"/>
                  </a:rPr>
                  <a:t>秒</a:t>
                </a:r>
                <a:endParaRPr kumimoji="0" lang="en-US" altLang="ja-JP" sz="9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Meiryo" charset="-128"/>
                  <a:ea typeface="Meiryo" charset="-128"/>
                  <a:cs typeface="Meiryo" charset="-128"/>
                </a:endParaRPr>
              </a:p>
            </p:txBody>
          </p:sp>
        </p:grpSp>
        <p:cxnSp>
          <p:nvCxnSpPr>
            <p:cNvPr id="96" name="直線コネクタ 95">
              <a:extLst>
                <a:ext uri="{FF2B5EF4-FFF2-40B4-BE49-F238E27FC236}">
                  <a16:creationId xmlns:a16="http://schemas.microsoft.com/office/drawing/2014/main" id="{5F25783E-3A19-A879-1D66-A8273BD9AD22}"/>
                </a:ext>
              </a:extLst>
            </p:cNvPr>
            <p:cNvCxnSpPr>
              <a:cxnSpLocks/>
            </p:cNvCxnSpPr>
            <p:nvPr/>
          </p:nvCxnSpPr>
          <p:spPr>
            <a:xfrm>
              <a:off x="5519083" y="2531480"/>
              <a:ext cx="51015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テキスト ボックス 96">
              <a:extLst>
                <a:ext uri="{FF2B5EF4-FFF2-40B4-BE49-F238E27FC236}">
                  <a16:creationId xmlns:a16="http://schemas.microsoft.com/office/drawing/2014/main" id="{CE25CB91-25BB-6827-4B83-A7764DC32C5F}"/>
                </a:ext>
              </a:extLst>
            </p:cNvPr>
            <p:cNvSpPr txBox="1"/>
            <p:nvPr/>
          </p:nvSpPr>
          <p:spPr>
            <a:xfrm>
              <a:off x="5516778" y="2529425"/>
              <a:ext cx="5132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1" i="0" u="none" strike="noStrike" kern="1200" cap="none" spc="-150" normalizeH="0" baseline="0" noProof="0" dirty="0">
                  <a:ln>
                    <a:noFill/>
                  </a:ln>
                  <a:effectLst/>
                  <a:uLnTx/>
                  <a:uFillTx/>
                  <a:latin typeface="Meiryo" charset="-128"/>
                  <a:ea typeface="Meiryo" charset="-128"/>
                  <a:cs typeface="Meiryo" charset="-128"/>
                </a:rPr>
                <a:t>1</a:t>
              </a:r>
              <a:r>
                <a:rPr kumimoji="0" lang="ja-JP" altLang="en-US" sz="700" b="1" i="0" u="none" strike="noStrike" kern="1200" cap="none" normalizeH="0" baseline="0" noProof="0" dirty="0">
                  <a:ln>
                    <a:noFill/>
                  </a:ln>
                  <a:effectLst/>
                  <a:uLnTx/>
                  <a:uFillTx/>
                  <a:latin typeface="Meiryo" charset="-128"/>
                  <a:ea typeface="Meiryo" charset="-128"/>
                  <a:cs typeface="Meiryo" charset="-128"/>
                </a:rPr>
                <a:t>タイプ</a:t>
              </a:r>
              <a:endParaRPr kumimoji="0" lang="ja-JP" altLang="en-US" sz="900" b="1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endParaRPr>
            </a:p>
          </p:txBody>
        </p:sp>
      </p:grpSp>
      <p:sp>
        <p:nvSpPr>
          <p:cNvPr id="127" name="角丸四角形 204">
            <a:extLst>
              <a:ext uri="{FF2B5EF4-FFF2-40B4-BE49-F238E27FC236}">
                <a16:creationId xmlns:a16="http://schemas.microsoft.com/office/drawing/2014/main" id="{58064A02-1857-B779-78BF-D1B91B056D33}"/>
              </a:ext>
            </a:extLst>
          </p:cNvPr>
          <p:cNvSpPr>
            <a:spLocks/>
          </p:cNvSpPr>
          <p:nvPr/>
        </p:nvSpPr>
        <p:spPr>
          <a:xfrm>
            <a:off x="5057527" y="1444195"/>
            <a:ext cx="1156475" cy="279363"/>
          </a:xfrm>
          <a:prstGeom prst="roundRect">
            <a:avLst>
              <a:gd name="adj" fmla="val 7668"/>
            </a:avLst>
          </a:prstGeom>
          <a:gradFill>
            <a:gsLst>
              <a:gs pos="0">
                <a:srgbClr val="F58B3A"/>
              </a:gs>
              <a:gs pos="99000">
                <a:srgbClr val="BE5C27"/>
              </a:gs>
            </a:gsLst>
            <a:lin ang="2700000" scaled="0"/>
          </a:gradFill>
          <a:ln w="1905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9531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600" b="1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endParaRPr kumimoji="0" lang="ja-JP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pic>
        <p:nvPicPr>
          <p:cNvPr id="128" name="図 127">
            <a:extLst>
              <a:ext uri="{FF2B5EF4-FFF2-40B4-BE49-F238E27FC236}">
                <a16:creationId xmlns:a16="http://schemas.microsoft.com/office/drawing/2014/main" id="{6F38E9AE-BC06-7CE4-A615-A23AD095541E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3386" b="-22941"/>
          <a:stretch/>
        </p:blipFill>
        <p:spPr>
          <a:xfrm>
            <a:off x="5082444" y="1844415"/>
            <a:ext cx="124511" cy="148059"/>
          </a:xfrm>
          <a:prstGeom prst="rect">
            <a:avLst/>
          </a:prstGeom>
        </p:spPr>
      </p:pic>
      <p:sp>
        <p:nvSpPr>
          <p:cNvPr id="130" name="円/楕円 129">
            <a:extLst>
              <a:ext uri="{FF2B5EF4-FFF2-40B4-BE49-F238E27FC236}">
                <a16:creationId xmlns:a16="http://schemas.microsoft.com/office/drawing/2014/main" id="{37A0742D-3DF1-409A-7223-5B7307B17E44}"/>
              </a:ext>
            </a:extLst>
          </p:cNvPr>
          <p:cNvSpPr/>
          <p:nvPr/>
        </p:nvSpPr>
        <p:spPr>
          <a:xfrm>
            <a:off x="5077152" y="1512308"/>
            <a:ext cx="137202" cy="1372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131" name="テキスト ボックス 130">
            <a:extLst>
              <a:ext uri="{FF2B5EF4-FFF2-40B4-BE49-F238E27FC236}">
                <a16:creationId xmlns:a16="http://schemas.microsoft.com/office/drawing/2014/main" id="{1D842127-99DF-2C45-063D-88A2A101BE28}"/>
              </a:ext>
            </a:extLst>
          </p:cNvPr>
          <p:cNvSpPr txBox="1"/>
          <p:nvPr/>
        </p:nvSpPr>
        <p:spPr>
          <a:xfrm>
            <a:off x="4987238" y="1517025"/>
            <a:ext cx="319777" cy="138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00" b="1" i="0" u="none" strike="noStrike" kern="1200" cap="none" spc="0" normalizeH="0" baseline="0" noProof="0" dirty="0">
                <a:ln>
                  <a:noFill/>
                </a:ln>
                <a:solidFill>
                  <a:srgbClr val="BD5B28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FREE</a:t>
            </a:r>
          </a:p>
        </p:txBody>
      </p:sp>
      <p:cxnSp>
        <p:nvCxnSpPr>
          <p:cNvPr id="132" name="カギ線コネクタ 131">
            <a:extLst>
              <a:ext uri="{FF2B5EF4-FFF2-40B4-BE49-F238E27FC236}">
                <a16:creationId xmlns:a16="http://schemas.microsoft.com/office/drawing/2014/main" id="{89C8E28F-C8B8-8792-761C-91606CED5366}"/>
              </a:ext>
            </a:extLst>
          </p:cNvPr>
          <p:cNvCxnSpPr>
            <a:cxnSpLocks/>
          </p:cNvCxnSpPr>
          <p:nvPr/>
        </p:nvCxnSpPr>
        <p:spPr>
          <a:xfrm>
            <a:off x="4639078" y="1569198"/>
            <a:ext cx="432000" cy="164566"/>
          </a:xfrm>
          <a:prstGeom prst="bentConnector3">
            <a:avLst>
              <a:gd name="adj1" fmla="val 72752"/>
            </a:avLst>
          </a:prstGeom>
          <a:ln w="15875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テキスト ボックス 132">
            <a:extLst>
              <a:ext uri="{FF2B5EF4-FFF2-40B4-BE49-F238E27FC236}">
                <a16:creationId xmlns:a16="http://schemas.microsoft.com/office/drawing/2014/main" id="{84304FC3-7677-D236-BCE0-51E0F1BA4DF4}"/>
              </a:ext>
            </a:extLst>
          </p:cNvPr>
          <p:cNvSpPr txBox="1"/>
          <p:nvPr/>
        </p:nvSpPr>
        <p:spPr>
          <a:xfrm>
            <a:off x="5153393" y="1453004"/>
            <a:ext cx="1141659" cy="29238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500" b="1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制作した</a:t>
            </a:r>
            <a:r>
              <a:rPr kumimoji="0" lang="ja-JP" altLang="en-US" sz="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動画は</a:t>
            </a:r>
            <a:r>
              <a:rPr kumimoji="0" lang="en-US" altLang="ja-JP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無期限</a:t>
            </a:r>
            <a:r>
              <a:rPr lang="ja-JP" altLang="en-US" sz="800" b="1">
                <a:solidFill>
                  <a:srgbClr val="FFFF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二</a:t>
            </a:r>
            <a:r>
              <a:rPr kumimoji="0" lang="ja-JP" altLang="en-US" sz="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次利用</a:t>
            </a:r>
            <a:r>
              <a:rPr kumimoji="0" lang="en-US" altLang="ja-JP" sz="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OK!!</a:t>
            </a:r>
            <a:endParaRPr kumimoji="1" lang="ja-JP" alt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34" name="テキスト ボックス 133">
            <a:extLst>
              <a:ext uri="{FF2B5EF4-FFF2-40B4-BE49-F238E27FC236}">
                <a16:creationId xmlns:a16="http://schemas.microsoft.com/office/drawing/2014/main" id="{90D50CD7-473F-5B27-57EE-5DEF638966F4}"/>
              </a:ext>
            </a:extLst>
          </p:cNvPr>
          <p:cNvSpPr txBox="1"/>
          <p:nvPr/>
        </p:nvSpPr>
        <p:spPr>
          <a:xfrm>
            <a:off x="5137105" y="1770356"/>
            <a:ext cx="115929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600" b="1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ナレーション</a:t>
            </a:r>
            <a:r>
              <a:rPr lang="en-US" altLang="ja-JP" sz="600" b="1" dirty="0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/BGM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600" b="1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効果音付帯！</a:t>
            </a:r>
            <a:r>
              <a:rPr lang="ja-JP" altLang="en-US" sz="500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500" dirty="0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500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全てお任せ）</a:t>
            </a:r>
            <a:endParaRPr kumimoji="1" lang="ja-JP" altLang="en-US" sz="9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37" name="角丸四角形 204">
            <a:extLst>
              <a:ext uri="{FF2B5EF4-FFF2-40B4-BE49-F238E27FC236}">
                <a16:creationId xmlns:a16="http://schemas.microsoft.com/office/drawing/2014/main" id="{4E2E9374-BB7A-ED0A-05BA-C0F61D32067E}"/>
              </a:ext>
            </a:extLst>
          </p:cNvPr>
          <p:cNvSpPr/>
          <p:nvPr/>
        </p:nvSpPr>
        <p:spPr>
          <a:xfrm>
            <a:off x="6307493" y="1369199"/>
            <a:ext cx="715483" cy="725897"/>
          </a:xfrm>
          <a:prstGeom prst="roundRect">
            <a:avLst>
              <a:gd name="adj" fmla="val 11228"/>
            </a:avLst>
          </a:prstGeom>
          <a:solidFill>
            <a:schemeClr val="bg1"/>
          </a:solidFill>
          <a:ln w="25400">
            <a:noFill/>
            <a:prstDash val="solid"/>
          </a:ln>
          <a:effectLst>
            <a:outerShdw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9060" tIns="49530" rIns="99060" bIns="495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38" name="テキスト ボックス 137">
            <a:extLst>
              <a:ext uri="{FF2B5EF4-FFF2-40B4-BE49-F238E27FC236}">
                <a16:creationId xmlns:a16="http://schemas.microsoft.com/office/drawing/2014/main" id="{6D6440E7-0EBD-BE70-BB62-98D6846C13EE}"/>
              </a:ext>
            </a:extLst>
          </p:cNvPr>
          <p:cNvSpPr txBox="1"/>
          <p:nvPr/>
        </p:nvSpPr>
        <p:spPr>
          <a:xfrm>
            <a:off x="6257139" y="1411886"/>
            <a:ext cx="825867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5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▼実績動画は</a:t>
            </a:r>
            <a:r>
              <a:rPr kumimoji="1" lang="ja-JP" altLang="en-US" sz="500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こちら▼︎</a:t>
            </a:r>
            <a:endParaRPr kumimoji="1" lang="en-US" altLang="ja-JP" sz="500" dirty="0">
              <a:solidFill>
                <a:prstClr val="black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39" name="図 138">
            <a:extLst>
              <a:ext uri="{FF2B5EF4-FFF2-40B4-BE49-F238E27FC236}">
                <a16:creationId xmlns:a16="http://schemas.microsoft.com/office/drawing/2014/main" id="{38A21CA9-5473-864B-8CF8-FC3E7372324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33010" y="1552809"/>
            <a:ext cx="464449" cy="468959"/>
          </a:xfrm>
          <a:prstGeom prst="rect">
            <a:avLst/>
          </a:prstGeom>
        </p:spPr>
      </p:pic>
      <p:sp>
        <p:nvSpPr>
          <p:cNvPr id="44" name="右矢印 43">
            <a:extLst>
              <a:ext uri="{FF2B5EF4-FFF2-40B4-BE49-F238E27FC236}">
                <a16:creationId xmlns:a16="http://schemas.microsoft.com/office/drawing/2014/main" id="{D492A155-CEDD-C630-6994-69B536478229}"/>
              </a:ext>
            </a:extLst>
          </p:cNvPr>
          <p:cNvSpPr/>
          <p:nvPr/>
        </p:nvSpPr>
        <p:spPr>
          <a:xfrm>
            <a:off x="2229175" y="1525575"/>
            <a:ext cx="1435963" cy="478166"/>
          </a:xfrm>
          <a:prstGeom prst="rightArrow">
            <a:avLst>
              <a:gd name="adj1" fmla="val 63355"/>
              <a:gd name="adj2" fmla="val 4410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A2B3E0F9-FAA6-2869-179A-D0576C47BEBE}"/>
              </a:ext>
            </a:extLst>
          </p:cNvPr>
          <p:cNvSpPr/>
          <p:nvPr/>
        </p:nvSpPr>
        <p:spPr>
          <a:xfrm>
            <a:off x="1165284" y="2169391"/>
            <a:ext cx="629392" cy="7698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7" name="図 46">
            <a:extLst>
              <a:ext uri="{FF2B5EF4-FFF2-40B4-BE49-F238E27FC236}">
                <a16:creationId xmlns:a16="http://schemas.microsoft.com/office/drawing/2014/main" id="{43497AD0-28A8-E020-34EC-700E5EEAA037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941" y="1374856"/>
            <a:ext cx="963821" cy="776606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FFA18605-ACB3-EB6A-B4ED-1B6761F7E9CC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1267" y="1340741"/>
            <a:ext cx="737941" cy="904590"/>
          </a:xfrm>
          <a:prstGeom prst="rect">
            <a:avLst/>
          </a:prstGeom>
        </p:spPr>
      </p:pic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805129AD-0A29-ECA3-FC69-40B4F723026C}"/>
              </a:ext>
            </a:extLst>
          </p:cNvPr>
          <p:cNvGrpSpPr/>
          <p:nvPr/>
        </p:nvGrpSpPr>
        <p:grpSpPr>
          <a:xfrm>
            <a:off x="1080785" y="1305229"/>
            <a:ext cx="808359" cy="738225"/>
            <a:chOff x="1126908" y="1320814"/>
            <a:chExt cx="808359" cy="738225"/>
          </a:xfrm>
        </p:grpSpPr>
        <p:sp>
          <p:nvSpPr>
            <p:cNvPr id="50" name="円/楕円 184">
              <a:extLst>
                <a:ext uri="{FF2B5EF4-FFF2-40B4-BE49-F238E27FC236}">
                  <a16:creationId xmlns:a16="http://schemas.microsoft.com/office/drawing/2014/main" id="{0B50E757-5001-C881-F870-27F94D5D3C85}"/>
                </a:ext>
              </a:extLst>
            </p:cNvPr>
            <p:cNvSpPr/>
            <p:nvPr/>
          </p:nvSpPr>
          <p:spPr>
            <a:xfrm>
              <a:off x="1201170" y="1372549"/>
              <a:ext cx="658283" cy="658284"/>
            </a:xfrm>
            <a:prstGeom prst="ellipse">
              <a:avLst/>
            </a:prstGeom>
            <a:solidFill>
              <a:srgbClr val="F273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pic>
          <p:nvPicPr>
            <p:cNvPr id="89" name="図 88">
              <a:extLst>
                <a:ext uri="{FF2B5EF4-FFF2-40B4-BE49-F238E27FC236}">
                  <a16:creationId xmlns:a16="http://schemas.microsoft.com/office/drawing/2014/main" id="{F30A83EF-93E8-0089-21A5-F89AE2862F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24998" y="1445764"/>
              <a:ext cx="290320" cy="259488"/>
            </a:xfrm>
            <a:prstGeom prst="rect">
              <a:avLst/>
            </a:prstGeom>
          </p:spPr>
        </p:pic>
        <p:sp>
          <p:nvSpPr>
            <p:cNvPr id="92" name="テキスト ボックス 91">
              <a:extLst>
                <a:ext uri="{FF2B5EF4-FFF2-40B4-BE49-F238E27FC236}">
                  <a16:creationId xmlns:a16="http://schemas.microsoft.com/office/drawing/2014/main" id="{088ACD17-E4E9-0BAE-CD32-A14379B1D4E7}"/>
                </a:ext>
              </a:extLst>
            </p:cNvPr>
            <p:cNvSpPr txBox="1"/>
            <p:nvPr/>
          </p:nvSpPr>
          <p:spPr>
            <a:xfrm>
              <a:off x="1186559" y="1528306"/>
              <a:ext cx="338555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glow rad="63500">
                      <a:schemeClr val="tx1"/>
                    </a:glow>
                  </a:effectLst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写真</a:t>
              </a:r>
              <a:endParaRPr kumimoji="1" lang="ja-JP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63500">
                    <a:schemeClr val="tx1"/>
                  </a:glow>
                </a:effectLst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  <p:pic>
          <p:nvPicPr>
            <p:cNvPr id="93" name="図 92">
              <a:extLst>
                <a:ext uri="{FF2B5EF4-FFF2-40B4-BE49-F238E27FC236}">
                  <a16:creationId xmlns:a16="http://schemas.microsoft.com/office/drawing/2014/main" id="{88DA3F0A-8D2A-1740-5C79-AB8CF2794D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6077" t="22030"/>
            <a:stretch/>
          </p:blipFill>
          <p:spPr>
            <a:xfrm>
              <a:off x="1239877" y="1734836"/>
              <a:ext cx="248534" cy="199355"/>
            </a:xfrm>
            <a:prstGeom prst="rect">
              <a:avLst/>
            </a:prstGeom>
          </p:spPr>
        </p:pic>
        <p:sp>
          <p:nvSpPr>
            <p:cNvPr id="94" name="テキスト ボックス 93">
              <a:extLst>
                <a:ext uri="{FF2B5EF4-FFF2-40B4-BE49-F238E27FC236}">
                  <a16:creationId xmlns:a16="http://schemas.microsoft.com/office/drawing/2014/main" id="{189623C2-0874-B9CF-DFCF-AC0EADE3DE90}"/>
                </a:ext>
              </a:extLst>
            </p:cNvPr>
            <p:cNvSpPr txBox="1"/>
            <p:nvPr/>
          </p:nvSpPr>
          <p:spPr>
            <a:xfrm>
              <a:off x="1126908" y="1762549"/>
              <a:ext cx="476413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5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glow rad="63500">
                      <a:schemeClr val="tx1"/>
                    </a:glow>
                  </a:effectLst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WEB</a:t>
              </a:r>
              <a:r>
                <a:rPr kumimoji="1" lang="ja-JP" altLang="en-US" sz="5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glow rad="63500">
                      <a:schemeClr val="tx1"/>
                    </a:glow>
                  </a:effectLst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サイト</a:t>
              </a:r>
              <a:endParaRPr kumimoji="1" lang="ja-JP" altLang="en-US" sz="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63500">
                    <a:schemeClr val="tx1"/>
                  </a:glow>
                </a:effectLst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98" name="三角形 97">
              <a:extLst>
                <a:ext uri="{FF2B5EF4-FFF2-40B4-BE49-F238E27FC236}">
                  <a16:creationId xmlns:a16="http://schemas.microsoft.com/office/drawing/2014/main" id="{E56C6EE7-C8F8-C3D2-6E68-DFA2D9CAEA2E}"/>
                </a:ext>
              </a:extLst>
            </p:cNvPr>
            <p:cNvSpPr/>
            <p:nvPr/>
          </p:nvSpPr>
          <p:spPr>
            <a:xfrm rot="6300000">
              <a:off x="1776538" y="1703815"/>
              <a:ext cx="153661" cy="163797"/>
            </a:xfrm>
            <a:prstGeom prst="triangle">
              <a:avLst>
                <a:gd name="adj" fmla="val 50310"/>
              </a:avLst>
            </a:prstGeom>
            <a:solidFill>
              <a:srgbClr val="F273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99" name="図 98">
              <a:extLst>
                <a:ext uri="{FF2B5EF4-FFF2-40B4-BE49-F238E27FC236}">
                  <a16:creationId xmlns:a16="http://schemas.microsoft.com/office/drawing/2014/main" id="{113B209B-1273-DAA1-B3F6-23E88C61CC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0150" r="43139"/>
            <a:stretch/>
          </p:blipFill>
          <p:spPr>
            <a:xfrm>
              <a:off x="1493265" y="1474326"/>
              <a:ext cx="321742" cy="229730"/>
            </a:xfrm>
            <a:prstGeom prst="rect">
              <a:avLst/>
            </a:prstGeom>
          </p:spPr>
        </p:pic>
        <p:sp>
          <p:nvSpPr>
            <p:cNvPr id="100" name="テキスト ボックス 99">
              <a:extLst>
                <a:ext uri="{FF2B5EF4-FFF2-40B4-BE49-F238E27FC236}">
                  <a16:creationId xmlns:a16="http://schemas.microsoft.com/office/drawing/2014/main" id="{CEB3502C-C6E8-6ABD-00F7-BA2547403E4F}"/>
                </a:ext>
              </a:extLst>
            </p:cNvPr>
            <p:cNvSpPr txBox="1"/>
            <p:nvPr/>
          </p:nvSpPr>
          <p:spPr>
            <a:xfrm>
              <a:off x="1423946" y="1526854"/>
              <a:ext cx="460382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glow rad="63500">
                      <a:schemeClr val="tx1"/>
                    </a:glow>
                  </a:effectLst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パンフレット</a:t>
              </a:r>
            </a:p>
          </p:txBody>
        </p:sp>
        <p:pic>
          <p:nvPicPr>
            <p:cNvPr id="102" name="図 101">
              <a:extLst>
                <a:ext uri="{FF2B5EF4-FFF2-40B4-BE49-F238E27FC236}">
                  <a16:creationId xmlns:a16="http://schemas.microsoft.com/office/drawing/2014/main" id="{4060F9A6-DE15-227B-604D-EC82895CA1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16789" y="1727186"/>
              <a:ext cx="267053" cy="187561"/>
            </a:xfrm>
            <a:prstGeom prst="rect">
              <a:avLst/>
            </a:prstGeom>
          </p:spPr>
        </p:pic>
        <p:sp>
          <p:nvSpPr>
            <p:cNvPr id="105" name="テキスト ボックス 104">
              <a:extLst>
                <a:ext uri="{FF2B5EF4-FFF2-40B4-BE49-F238E27FC236}">
                  <a16:creationId xmlns:a16="http://schemas.microsoft.com/office/drawing/2014/main" id="{67767E7C-E126-92CB-E91B-EFB0DEE40258}"/>
                </a:ext>
              </a:extLst>
            </p:cNvPr>
            <p:cNvSpPr txBox="1"/>
            <p:nvPr/>
          </p:nvSpPr>
          <p:spPr>
            <a:xfrm>
              <a:off x="1481489" y="1753698"/>
              <a:ext cx="338555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glow rad="63500">
                      <a:schemeClr val="tx1"/>
                    </a:glow>
                  </a:effectLst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動画</a:t>
              </a:r>
              <a:endParaRPr kumimoji="1" lang="ja-JP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63500">
                    <a:schemeClr val="tx1"/>
                  </a:glow>
                </a:effectLst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106" name="テキスト ボックス 105">
              <a:extLst>
                <a:ext uri="{FF2B5EF4-FFF2-40B4-BE49-F238E27FC236}">
                  <a16:creationId xmlns:a16="http://schemas.microsoft.com/office/drawing/2014/main" id="{3DC1ED9A-E0EA-6833-28C7-417B361566D9}"/>
                </a:ext>
              </a:extLst>
            </p:cNvPr>
            <p:cNvSpPr txBox="1"/>
            <p:nvPr/>
          </p:nvSpPr>
          <p:spPr>
            <a:xfrm>
              <a:off x="1261922" y="1320814"/>
              <a:ext cx="54373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700" b="1">
                  <a:solidFill>
                    <a:schemeClr val="bg1"/>
                  </a:solidFill>
                  <a:effectLst>
                    <a:glow rad="128481">
                      <a:srgbClr val="F27303"/>
                    </a:glow>
                  </a:effectLst>
                  <a:latin typeface="Meiryo" panose="020B0604030504040204" pitchFamily="34" charset="-128"/>
                  <a:ea typeface="Meiryo" panose="020B0604030504040204" pitchFamily="34" charset="-128"/>
                </a:rPr>
                <a:t>対応素材</a:t>
              </a:r>
              <a:endParaRPr kumimoji="1" lang="ja-JP" altLang="en-US" sz="700" b="1">
                <a:solidFill>
                  <a:schemeClr val="bg1"/>
                </a:solidFill>
                <a:effectLst>
                  <a:glow rad="128481">
                    <a:srgbClr val="F27303"/>
                  </a:glow>
                </a:effectLst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7" name="テキスト ボックス 106">
              <a:extLst>
                <a:ext uri="{FF2B5EF4-FFF2-40B4-BE49-F238E27FC236}">
                  <a16:creationId xmlns:a16="http://schemas.microsoft.com/office/drawing/2014/main" id="{38462E2F-3007-9F18-D8DC-BD06D52334F2}"/>
                </a:ext>
              </a:extLst>
            </p:cNvPr>
            <p:cNvSpPr txBox="1"/>
            <p:nvPr/>
          </p:nvSpPr>
          <p:spPr>
            <a:xfrm>
              <a:off x="1352088" y="1889762"/>
              <a:ext cx="377026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50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など</a:t>
              </a:r>
              <a:r>
                <a:rPr kumimoji="1" lang="en-US" altLang="ja-JP" sz="5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…</a:t>
              </a:r>
              <a:endParaRPr kumimoji="1" lang="ja-JP" altLang="en-US" sz="5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109" name="テキスト ボックス 108">
            <a:extLst>
              <a:ext uri="{FF2B5EF4-FFF2-40B4-BE49-F238E27FC236}">
                <a16:creationId xmlns:a16="http://schemas.microsoft.com/office/drawing/2014/main" id="{8DFAADFB-0527-2F81-CC5D-A701A05C5510}"/>
              </a:ext>
            </a:extLst>
          </p:cNvPr>
          <p:cNvSpPr txBox="1"/>
          <p:nvPr/>
        </p:nvSpPr>
        <p:spPr>
          <a:xfrm>
            <a:off x="1084210" y="2000315"/>
            <a:ext cx="1069524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様々なデータ</a:t>
            </a:r>
            <a:r>
              <a:rPr kumimoji="1" lang="ja-JP" altLang="en-US" sz="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から</a:t>
            </a:r>
            <a:endParaRPr kumimoji="1" lang="en-US" altLang="ja-JP" sz="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動画制作可能</a:t>
            </a:r>
            <a:r>
              <a:rPr kumimoji="1" lang="ja-JP" altLang="en-US" sz="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です！</a:t>
            </a:r>
            <a:endParaRPr kumimoji="1" lang="ja-JP" altLang="en-US" sz="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099A4149-7F1D-11B0-DC10-A4CC695579CE}"/>
              </a:ext>
            </a:extLst>
          </p:cNvPr>
          <p:cNvCxnSpPr>
            <a:cxnSpLocks/>
          </p:cNvCxnSpPr>
          <p:nvPr/>
        </p:nvCxnSpPr>
        <p:spPr>
          <a:xfrm>
            <a:off x="1103717" y="6417639"/>
            <a:ext cx="4836519" cy="0"/>
          </a:xfrm>
          <a:prstGeom prst="line">
            <a:avLst/>
          </a:prstGeom>
          <a:ln>
            <a:solidFill>
              <a:srgbClr val="C951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CB814FD-A11E-BBD2-73D2-255483376095}"/>
              </a:ext>
            </a:extLst>
          </p:cNvPr>
          <p:cNvSpPr txBox="1"/>
          <p:nvPr/>
        </p:nvSpPr>
        <p:spPr>
          <a:xfrm>
            <a:off x="1082131" y="6575986"/>
            <a:ext cx="3716778" cy="18466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6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※</a:t>
            </a:r>
            <a:r>
              <a:rPr kumimoji="0" lang="en-US" altLang="ja-JP" sz="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WEB</a:t>
            </a:r>
            <a:r>
              <a:rPr kumimoji="0" lang="ja-JP" altLang="en-US" sz="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広告用の</a:t>
            </a:r>
            <a:r>
              <a:rPr kumimoji="0" lang="en-US" altLang="ja-JP" sz="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【</a:t>
            </a:r>
            <a:r>
              <a:rPr kumimoji="0" lang="ja-JP" altLang="en-US" sz="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遷移先</a:t>
            </a:r>
            <a:r>
              <a:rPr lang="en-US" altLang="ja-JP" sz="6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WEB</a:t>
            </a:r>
            <a:r>
              <a:rPr lang="ja-JP" altLang="en-US" sz="6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ページの</a:t>
            </a:r>
            <a:r>
              <a:rPr lang="en-US" altLang="ja-JP" sz="6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URL】</a:t>
            </a:r>
            <a:r>
              <a:rPr lang="ja-JP" altLang="en-US" sz="6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をご準備</a:t>
            </a:r>
            <a:r>
              <a:rPr kumimoji="0" lang="ja-JP" altLang="en-US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ください</a:t>
            </a:r>
            <a:r>
              <a:rPr lang="ja-JP" altLang="en-US" sz="6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。</a:t>
            </a:r>
            <a:r>
              <a:rPr lang="ja-JP" altLang="en-US" sz="6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（パラメータ付も可）</a:t>
            </a:r>
            <a:endParaRPr kumimoji="0" lang="ja-JP" altLang="en-US" sz="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Meiryo" charset="-128"/>
            </a:endParaRPr>
          </a:p>
        </p:txBody>
      </p:sp>
      <p:pic>
        <p:nvPicPr>
          <p:cNvPr id="73" name="図 72">
            <a:extLst>
              <a:ext uri="{FF2B5EF4-FFF2-40B4-BE49-F238E27FC236}">
                <a16:creationId xmlns:a16="http://schemas.microsoft.com/office/drawing/2014/main" id="{4C944350-E8D2-5A9F-9278-C3CD76BEE699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6676" y="6522098"/>
            <a:ext cx="650971" cy="299778"/>
          </a:xfrm>
          <a:prstGeom prst="rect">
            <a:avLst/>
          </a:prstGeom>
        </p:spPr>
      </p:pic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CCA29992-DAAE-BFBD-00AC-E86FCC72A807}"/>
              </a:ext>
            </a:extLst>
          </p:cNvPr>
          <p:cNvSpPr/>
          <p:nvPr/>
        </p:nvSpPr>
        <p:spPr>
          <a:xfrm>
            <a:off x="1082131" y="6660632"/>
            <a:ext cx="3934907" cy="211203"/>
          </a:xfrm>
          <a:prstGeom prst="rect">
            <a:avLst/>
          </a:prstGeom>
          <a:noFill/>
        </p:spPr>
        <p:txBody>
          <a:bodyPr wrap="square" tIns="7200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kumimoji="0" lang="ja-JP" altLang="en-US" sz="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遷移先代用の</a:t>
            </a:r>
            <a:r>
              <a:rPr kumimoji="0" lang="en-US" altLang="ja-JP" sz="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WEB</a:t>
            </a:r>
            <a:r>
              <a:rPr kumimoji="0" lang="ja-JP" altLang="en-US" sz="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チラシビューアー（無償）もございます。詳細はお問合せください。</a:t>
            </a: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9A1D036D-C970-DC93-5012-BDBEACFC7072}"/>
              </a:ext>
            </a:extLst>
          </p:cNvPr>
          <p:cNvSpPr txBox="1"/>
          <p:nvPr/>
        </p:nvSpPr>
        <p:spPr>
          <a:xfrm>
            <a:off x="1082131" y="6434726"/>
            <a:ext cx="3595631" cy="2000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■</a:t>
            </a:r>
            <a:r>
              <a:rPr kumimoji="0" lang="en-US" altLang="ja-JP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WEB</a:t>
            </a:r>
            <a:r>
              <a:rPr kumimoji="0" lang="ja-JP" altLang="en-US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広告の遷移先ページについて</a:t>
            </a:r>
          </a:p>
        </p:txBody>
      </p:sp>
      <p:sp>
        <p:nvSpPr>
          <p:cNvPr id="136" name="角丸四角形 204">
            <a:extLst>
              <a:ext uri="{FF2B5EF4-FFF2-40B4-BE49-F238E27FC236}">
                <a16:creationId xmlns:a16="http://schemas.microsoft.com/office/drawing/2014/main" id="{F7D4FBA9-2AF3-DF48-7EA3-A5C728913BB7}"/>
              </a:ext>
            </a:extLst>
          </p:cNvPr>
          <p:cNvSpPr/>
          <p:nvPr/>
        </p:nvSpPr>
        <p:spPr>
          <a:xfrm>
            <a:off x="5772739" y="6119058"/>
            <a:ext cx="3532052" cy="662489"/>
          </a:xfrm>
          <a:prstGeom prst="roundRect">
            <a:avLst>
              <a:gd name="adj" fmla="val 14697"/>
            </a:avLst>
          </a:prstGeom>
          <a:gradFill>
            <a:gsLst>
              <a:gs pos="0">
                <a:srgbClr val="BD5B28"/>
              </a:gs>
              <a:gs pos="33000">
                <a:srgbClr val="F27303"/>
              </a:gs>
            </a:gsLst>
            <a:lin ang="10800000" scaled="0"/>
          </a:gradFill>
          <a:ln w="25400">
            <a:gradFill>
              <a:gsLst>
                <a:gs pos="0">
                  <a:srgbClr val="BD5B28"/>
                </a:gs>
                <a:gs pos="34000">
                  <a:srgbClr val="F27303"/>
                </a:gs>
              </a:gsLst>
              <a:lin ang="10800000" scaled="0"/>
            </a:gra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9060" tIns="49530" rIns="99060" bIns="495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0" name="台形 139">
            <a:extLst>
              <a:ext uri="{FF2B5EF4-FFF2-40B4-BE49-F238E27FC236}">
                <a16:creationId xmlns:a16="http://schemas.microsoft.com/office/drawing/2014/main" id="{FA6E4830-7C0E-8EDD-3D4A-B76722356C74}"/>
              </a:ext>
            </a:extLst>
          </p:cNvPr>
          <p:cNvSpPr/>
          <p:nvPr/>
        </p:nvSpPr>
        <p:spPr>
          <a:xfrm rot="10800000">
            <a:off x="5940237" y="6014703"/>
            <a:ext cx="1708490" cy="297819"/>
          </a:xfrm>
          <a:prstGeom prst="trapezoid">
            <a:avLst/>
          </a:prstGeom>
          <a:solidFill>
            <a:srgbClr val="F27303"/>
          </a:solidFill>
          <a:ln w="66675" cap="rnd">
            <a:solidFill>
              <a:srgbClr val="F27303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100000">
                    <a:srgbClr val="E0C97B"/>
                  </a:gs>
                  <a:gs pos="0">
                    <a:srgbClr val="C2AF6B"/>
                  </a:gs>
                  <a:gs pos="45000">
                    <a:srgbClr val="FDE38B"/>
                  </a:gs>
                </a:gsLst>
                <a:lin ang="10800000" scaled="0"/>
              </a:gra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1" name="台形 140">
            <a:extLst>
              <a:ext uri="{FF2B5EF4-FFF2-40B4-BE49-F238E27FC236}">
                <a16:creationId xmlns:a16="http://schemas.microsoft.com/office/drawing/2014/main" id="{1C2F3941-DFF8-31D5-6E45-E92B8F74EB4C}"/>
              </a:ext>
            </a:extLst>
          </p:cNvPr>
          <p:cNvSpPr/>
          <p:nvPr/>
        </p:nvSpPr>
        <p:spPr>
          <a:xfrm rot="10800000">
            <a:off x="5978972" y="6040363"/>
            <a:ext cx="1624690" cy="280340"/>
          </a:xfrm>
          <a:prstGeom prst="trapezoid">
            <a:avLst>
              <a:gd name="adj" fmla="val 27858"/>
            </a:avLst>
          </a:prstGeom>
          <a:solidFill>
            <a:srgbClr val="F27303"/>
          </a:solidFill>
          <a:ln w="22225" cap="rnd">
            <a:gradFill>
              <a:gsLst>
                <a:gs pos="0">
                  <a:srgbClr val="C2AF6B"/>
                </a:gs>
                <a:gs pos="67000">
                  <a:srgbClr val="FDE38B"/>
                </a:gs>
                <a:gs pos="100000">
                  <a:srgbClr val="C2AF6B"/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600" b="0" i="0" u="none" strike="noStrike" kern="1200" cap="none" spc="0" normalizeH="0" baseline="0" noProof="0">
              <a:ln>
                <a:noFill/>
              </a:ln>
              <a:gradFill>
                <a:gsLst>
                  <a:gs pos="100000">
                    <a:srgbClr val="E0C97B"/>
                  </a:gs>
                  <a:gs pos="0">
                    <a:srgbClr val="C2AF6B"/>
                  </a:gs>
                  <a:gs pos="45000">
                    <a:srgbClr val="FDE38B"/>
                  </a:gs>
                </a:gsLst>
                <a:lin ang="10800000" scaled="0"/>
              </a:gra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2" name="正方形/長方形 141">
            <a:extLst>
              <a:ext uri="{FF2B5EF4-FFF2-40B4-BE49-F238E27FC236}">
                <a16:creationId xmlns:a16="http://schemas.microsoft.com/office/drawing/2014/main" id="{8380D0D0-7C9B-947C-C63B-1F205B2028AC}"/>
              </a:ext>
            </a:extLst>
          </p:cNvPr>
          <p:cNvSpPr/>
          <p:nvPr/>
        </p:nvSpPr>
        <p:spPr>
          <a:xfrm>
            <a:off x="6274323" y="6044930"/>
            <a:ext cx="10564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90570">
              <a:spcBef>
                <a:spcPct val="0"/>
              </a:spcBef>
              <a:defRPr/>
            </a:pPr>
            <a:r>
              <a:rPr lang="ja-JP" altLang="en-US" sz="1400" b="1" spc="300"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latin typeface="メイリオ" panose="020B0604030504040204" pitchFamily="50" charset="-128"/>
                <a:ea typeface="メイリオ" panose="020B0604030504040204" pitchFamily="50" charset="-128"/>
                <a:cs typeface="Hiragino Kaku Gothic StdN W8" charset="-128"/>
              </a:rPr>
              <a:t>実施料金</a:t>
            </a:r>
            <a:endParaRPr lang="en-US" altLang="ja-JP" sz="1400" b="1" spc="300" dirty="0">
              <a:gradFill>
                <a:gsLst>
                  <a:gs pos="100000">
                    <a:srgbClr val="FEE38B"/>
                  </a:gs>
                  <a:gs pos="59000">
                    <a:srgbClr val="FFFD92"/>
                  </a:gs>
                  <a:gs pos="0">
                    <a:srgbClr val="FDE38B"/>
                  </a:gs>
                </a:gsLst>
                <a:lin ang="10800000" scaled="0"/>
              </a:gra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43" name="テキスト ボックス 142">
            <a:extLst>
              <a:ext uri="{FF2B5EF4-FFF2-40B4-BE49-F238E27FC236}">
                <a16:creationId xmlns:a16="http://schemas.microsoft.com/office/drawing/2014/main" id="{40C97058-85FF-B7B0-965F-BCC7DFF630C5}"/>
              </a:ext>
            </a:extLst>
          </p:cNvPr>
          <p:cNvSpPr txBox="1"/>
          <p:nvPr/>
        </p:nvSpPr>
        <p:spPr>
          <a:xfrm>
            <a:off x="5865160" y="6330413"/>
            <a:ext cx="3370280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kumimoji="0" lang="en-US" altLang="ja-JP" sz="2800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" charset="-128"/>
                <a:ea typeface="Meiryo" charset="-128"/>
                <a:cs typeface="Meiryo" charset="-128"/>
              </a:rPr>
              <a:t>1,000,00</a:t>
            </a:r>
            <a:r>
              <a:rPr kumimoji="0" lang="en-US" altLang="ja-JP" sz="2800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0</a:t>
            </a:r>
            <a:r>
              <a:rPr kumimoji="0" lang="ja-JP" altLang="en-US" sz="2000" b="1" i="0" u="none" strike="noStrike" kern="1200" cap="none" normalizeH="0" baseline="0" noProof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円</a:t>
            </a:r>
            <a:r>
              <a:rPr kumimoji="0" lang="en-US" altLang="ja-JP" sz="2000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0" lang="en-US" altLang="ja-JP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(</a:t>
            </a:r>
            <a:r>
              <a:rPr kumimoji="0" lang="ja-JP" altLang="en-US" b="1" i="0" u="none" strike="noStrike" kern="1200" cap="none" normalizeH="0" baseline="0" noProof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税別</a:t>
            </a:r>
            <a:r>
              <a:rPr kumimoji="0" lang="en-US" altLang="ja-JP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)</a:t>
            </a:r>
            <a:endParaRPr kumimoji="0" lang="ja-JP" altLang="en-US" b="0" i="0" u="none" strike="noStrike" kern="1200" cap="none" normalizeH="0" baseline="0" noProof="0">
              <a:ln>
                <a:noFill/>
              </a:ln>
              <a:gradFill>
                <a:gsLst>
                  <a:gs pos="100000">
                    <a:srgbClr val="FEE38B"/>
                  </a:gs>
                  <a:gs pos="59000">
                    <a:srgbClr val="FFFD92"/>
                  </a:gs>
                  <a:gs pos="0">
                    <a:srgbClr val="FDE38B"/>
                  </a:gs>
                </a:gsLst>
                <a:lin ang="10800000" scaled="0"/>
              </a:gra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6254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正方形/長方形 320">
            <a:extLst>
              <a:ext uri="{FF2B5EF4-FFF2-40B4-BE49-F238E27FC236}">
                <a16:creationId xmlns:a16="http://schemas.microsoft.com/office/drawing/2014/main" id="{5BBFC2AB-4844-A34D-83AA-0C2DDBE566D6}"/>
              </a:ext>
            </a:extLst>
          </p:cNvPr>
          <p:cNvSpPr/>
          <p:nvPr/>
        </p:nvSpPr>
        <p:spPr>
          <a:xfrm flipV="1">
            <a:off x="479940" y="2295137"/>
            <a:ext cx="9116855" cy="576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F2DED3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3" name="角丸四角形 204">
            <a:extLst>
              <a:ext uri="{FF2B5EF4-FFF2-40B4-BE49-F238E27FC236}">
                <a16:creationId xmlns:a16="http://schemas.microsoft.com/office/drawing/2014/main" id="{BDADFB6D-ACD0-B344-B9BB-A830696C4A79}"/>
              </a:ext>
            </a:extLst>
          </p:cNvPr>
          <p:cNvSpPr/>
          <p:nvPr/>
        </p:nvSpPr>
        <p:spPr>
          <a:xfrm>
            <a:off x="1522017" y="2886764"/>
            <a:ext cx="8067662" cy="3072999"/>
          </a:xfrm>
          <a:prstGeom prst="roundRect">
            <a:avLst>
              <a:gd name="adj" fmla="val 2989"/>
            </a:avLst>
          </a:prstGeom>
          <a:solidFill>
            <a:srgbClr val="F2DED3"/>
          </a:solidFill>
          <a:ln w="38100">
            <a:solidFill>
              <a:schemeClr val="bg1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9060" tIns="49531" rIns="99060" bIns="49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F176E4B9-EEC6-954C-0F8B-A200A70F736B}"/>
              </a:ext>
            </a:extLst>
          </p:cNvPr>
          <p:cNvGrpSpPr/>
          <p:nvPr/>
        </p:nvGrpSpPr>
        <p:grpSpPr>
          <a:xfrm>
            <a:off x="7382777" y="3104852"/>
            <a:ext cx="1260879" cy="1264378"/>
            <a:chOff x="7241733" y="1270074"/>
            <a:chExt cx="2016626" cy="2022224"/>
          </a:xfrm>
        </p:grpSpPr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38A4F0EC-16B0-2315-63D4-0B3AAB753DCB}"/>
                </a:ext>
              </a:extLst>
            </p:cNvPr>
            <p:cNvGrpSpPr/>
            <p:nvPr/>
          </p:nvGrpSpPr>
          <p:grpSpPr>
            <a:xfrm>
              <a:off x="7241733" y="1270074"/>
              <a:ext cx="2016626" cy="2022222"/>
              <a:chOff x="513033" y="432676"/>
              <a:chExt cx="2115990" cy="1989716"/>
            </a:xfrm>
          </p:grpSpPr>
          <p:grpSp>
            <p:nvGrpSpPr>
              <p:cNvPr id="33" name="グループ化 32">
                <a:extLst>
                  <a:ext uri="{FF2B5EF4-FFF2-40B4-BE49-F238E27FC236}">
                    <a16:creationId xmlns:a16="http://schemas.microsoft.com/office/drawing/2014/main" id="{E8070C4D-A08E-C149-A6E7-D6F7E10D8943}"/>
                  </a:ext>
                </a:extLst>
              </p:cNvPr>
              <p:cNvGrpSpPr/>
              <p:nvPr/>
            </p:nvGrpSpPr>
            <p:grpSpPr>
              <a:xfrm>
                <a:off x="513033" y="432676"/>
                <a:ext cx="2115990" cy="1989716"/>
                <a:chOff x="513033" y="446487"/>
                <a:chExt cx="2115990" cy="1989716"/>
              </a:xfrm>
            </p:grpSpPr>
            <p:pic>
              <p:nvPicPr>
                <p:cNvPr id="36" name="図 35">
                  <a:extLst>
                    <a:ext uri="{FF2B5EF4-FFF2-40B4-BE49-F238E27FC236}">
                      <a16:creationId xmlns:a16="http://schemas.microsoft.com/office/drawing/2014/main" id="{98F16738-8D27-3B96-0F69-5AE6F9D3BF4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13033" y="446487"/>
                  <a:ext cx="2115990" cy="1989716"/>
                </a:xfrm>
                <a:prstGeom prst="rect">
                  <a:avLst/>
                </a:prstGeom>
              </p:spPr>
            </p:pic>
            <p:pic>
              <p:nvPicPr>
                <p:cNvPr id="37" name="図 36">
                  <a:extLst>
                    <a:ext uri="{FF2B5EF4-FFF2-40B4-BE49-F238E27FC236}">
                      <a16:creationId xmlns:a16="http://schemas.microsoft.com/office/drawing/2014/main" id="{276D9A5A-31BB-E726-5B86-601C52939A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31300" y="567291"/>
                  <a:ext cx="1079455" cy="148426"/>
                </a:xfrm>
                <a:prstGeom prst="rect">
                  <a:avLst/>
                </a:prstGeom>
              </p:spPr>
            </p:pic>
          </p:grpSp>
          <p:pic>
            <p:nvPicPr>
              <p:cNvPr id="35" name="図 34">
                <a:extLst>
                  <a:ext uri="{FF2B5EF4-FFF2-40B4-BE49-F238E27FC236}">
                    <a16:creationId xmlns:a16="http://schemas.microsoft.com/office/drawing/2014/main" id="{F7A23E5B-F7FD-095E-A684-FA1115FDE4A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603"/>
              <a:stretch/>
            </p:blipFill>
            <p:spPr>
              <a:xfrm>
                <a:off x="654267" y="958607"/>
                <a:ext cx="1843200" cy="1050673"/>
              </a:xfrm>
              <a:prstGeom prst="rect">
                <a:avLst/>
              </a:prstGeom>
            </p:spPr>
          </p:pic>
        </p:grpSp>
        <p:pic>
          <p:nvPicPr>
            <p:cNvPr id="31" name="図 30">
              <a:extLst>
                <a:ext uri="{FF2B5EF4-FFF2-40B4-BE49-F238E27FC236}">
                  <a16:creationId xmlns:a16="http://schemas.microsoft.com/office/drawing/2014/main" id="{9D379B21-8D3F-2B47-DE67-8C074BA5CF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93106" y="1572570"/>
              <a:ext cx="1713877" cy="248191"/>
            </a:xfrm>
            <a:prstGeom prst="rect">
              <a:avLst/>
            </a:prstGeom>
          </p:spPr>
        </p:pic>
        <p:pic>
          <p:nvPicPr>
            <p:cNvPr id="32" name="図 31">
              <a:extLst>
                <a:ext uri="{FF2B5EF4-FFF2-40B4-BE49-F238E27FC236}">
                  <a16:creationId xmlns:a16="http://schemas.microsoft.com/office/drawing/2014/main" id="{5CD0AA96-674F-161C-F790-A821607641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76335" y="2868487"/>
              <a:ext cx="1730648" cy="423811"/>
            </a:xfrm>
            <a:prstGeom prst="rect">
              <a:avLst/>
            </a:prstGeom>
          </p:spPr>
        </p:pic>
      </p:grpSp>
      <p:grpSp>
        <p:nvGrpSpPr>
          <p:cNvPr id="46" name="グループ化 45">
            <a:extLst>
              <a:ext uri="{FF2B5EF4-FFF2-40B4-BE49-F238E27FC236}">
                <a16:creationId xmlns:a16="http://schemas.microsoft.com/office/drawing/2014/main" id="{4E139DDE-48CF-AB61-6A61-E4F7702C65B3}"/>
              </a:ext>
            </a:extLst>
          </p:cNvPr>
          <p:cNvGrpSpPr/>
          <p:nvPr/>
        </p:nvGrpSpPr>
        <p:grpSpPr>
          <a:xfrm>
            <a:off x="1563951" y="3122489"/>
            <a:ext cx="5543751" cy="2750999"/>
            <a:chOff x="2542263" y="3219489"/>
            <a:chExt cx="2562197" cy="1271449"/>
          </a:xfrm>
        </p:grpSpPr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0BBE2B7B-7D5A-2C43-6EA7-C3744B147E6A}"/>
                </a:ext>
              </a:extLst>
            </p:cNvPr>
            <p:cNvSpPr/>
            <p:nvPr/>
          </p:nvSpPr>
          <p:spPr>
            <a:xfrm>
              <a:off x="2937484" y="3265313"/>
              <a:ext cx="1642345" cy="10446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42" name="図 41">
              <a:extLst>
                <a:ext uri="{FF2B5EF4-FFF2-40B4-BE49-F238E27FC236}">
                  <a16:creationId xmlns:a16="http://schemas.microsoft.com/office/drawing/2014/main" id="{AB0B3B81-E378-22C2-819B-BDBDF09349D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42263" y="3219489"/>
              <a:ext cx="2562197" cy="1271449"/>
            </a:xfrm>
            <a:prstGeom prst="rect">
              <a:avLst/>
            </a:prstGeom>
          </p:spPr>
        </p:pic>
        <p:pic>
          <p:nvPicPr>
            <p:cNvPr id="38" name="図 37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EE513A57-401E-ABC5-7598-24BAD0660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75180" y="3298120"/>
              <a:ext cx="1352331" cy="1016715"/>
            </a:xfrm>
            <a:prstGeom prst="rect">
              <a:avLst/>
            </a:prstGeom>
          </p:spPr>
        </p:pic>
      </p:grpSp>
      <p:sp>
        <p:nvSpPr>
          <p:cNvPr id="214" name="正方形/長方形 213">
            <a:extLst>
              <a:ext uri="{FF2B5EF4-FFF2-40B4-BE49-F238E27FC236}">
                <a16:creationId xmlns:a16="http://schemas.microsoft.com/office/drawing/2014/main" id="{769BF8FF-1A0E-466B-834F-8817D6C61F9C}"/>
              </a:ext>
            </a:extLst>
          </p:cNvPr>
          <p:cNvSpPr/>
          <p:nvPr/>
        </p:nvSpPr>
        <p:spPr>
          <a:xfrm flipV="1">
            <a:off x="479940" y="6108998"/>
            <a:ext cx="9116855" cy="576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F2DED3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4" name="台形 163">
            <a:extLst>
              <a:ext uri="{FF2B5EF4-FFF2-40B4-BE49-F238E27FC236}">
                <a16:creationId xmlns:a16="http://schemas.microsoft.com/office/drawing/2014/main" id="{39209CDD-DB24-994D-9B56-AA9F2485B906}"/>
              </a:ext>
            </a:extLst>
          </p:cNvPr>
          <p:cNvSpPr/>
          <p:nvPr/>
        </p:nvSpPr>
        <p:spPr>
          <a:xfrm rot="10800000">
            <a:off x="1890352" y="2725863"/>
            <a:ext cx="7337264" cy="324000"/>
          </a:xfrm>
          <a:prstGeom prst="trapezoid">
            <a:avLst/>
          </a:prstGeom>
          <a:solidFill>
            <a:srgbClr val="BD4B06"/>
          </a:solidFill>
          <a:ln w="57150" cap="rnd">
            <a:solidFill>
              <a:srgbClr val="BD4B0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20" name="正方形/長方形 319">
            <a:extLst>
              <a:ext uri="{FF2B5EF4-FFF2-40B4-BE49-F238E27FC236}">
                <a16:creationId xmlns:a16="http://schemas.microsoft.com/office/drawing/2014/main" id="{F2E6F894-D9CF-064C-90AF-2E783A301D1D}"/>
              </a:ext>
            </a:extLst>
          </p:cNvPr>
          <p:cNvSpPr/>
          <p:nvPr/>
        </p:nvSpPr>
        <p:spPr>
          <a:xfrm flipV="1">
            <a:off x="479940" y="1009756"/>
            <a:ext cx="9116855" cy="576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F2DED3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9" name="平行四辺形 148">
            <a:extLst>
              <a:ext uri="{FF2B5EF4-FFF2-40B4-BE49-F238E27FC236}">
                <a16:creationId xmlns:a16="http://schemas.microsoft.com/office/drawing/2014/main" id="{B8BBEC6D-8B91-C240-ADBF-D0EF61EE9B0A}"/>
              </a:ext>
            </a:extLst>
          </p:cNvPr>
          <p:cNvSpPr/>
          <p:nvPr/>
        </p:nvSpPr>
        <p:spPr>
          <a:xfrm>
            <a:off x="197066" y="406125"/>
            <a:ext cx="9558190" cy="464038"/>
          </a:xfrm>
          <a:prstGeom prst="parallelogram">
            <a:avLst/>
          </a:prstGeom>
          <a:gradFill flip="none" rotWithShape="1">
            <a:gsLst>
              <a:gs pos="0">
                <a:srgbClr val="380700"/>
              </a:gs>
              <a:gs pos="65000">
                <a:srgbClr val="BD4B06"/>
              </a:gs>
              <a:gs pos="100000">
                <a:srgbClr val="7B2306"/>
              </a:gs>
            </a:gsLst>
            <a:lin ang="10800000" scaled="1"/>
            <a:tileRect/>
          </a:gradFill>
          <a:ln w="76200" cap="rnd">
            <a:gradFill>
              <a:gsLst>
                <a:gs pos="0">
                  <a:srgbClr val="380700"/>
                </a:gs>
                <a:gs pos="67000">
                  <a:srgbClr val="BD4B06"/>
                </a:gs>
                <a:gs pos="100000">
                  <a:srgbClr val="7B2306"/>
                </a:gs>
              </a:gsLst>
              <a:lin ang="108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283" name="図 282">
            <a:extLst>
              <a:ext uri="{FF2B5EF4-FFF2-40B4-BE49-F238E27FC236}">
                <a16:creationId xmlns:a16="http://schemas.microsoft.com/office/drawing/2014/main" id="{21244445-553A-CE47-87DF-C439C852561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6371"/>
          <a:stretch/>
        </p:blipFill>
        <p:spPr>
          <a:xfrm>
            <a:off x="319246" y="93413"/>
            <a:ext cx="1357574" cy="250990"/>
          </a:xfrm>
          <a:prstGeom prst="rect">
            <a:avLst/>
          </a:prstGeom>
        </p:spPr>
      </p:pic>
      <p:cxnSp>
        <p:nvCxnSpPr>
          <p:cNvPr id="125" name="直線コネクタ 124">
            <a:extLst>
              <a:ext uri="{FF2B5EF4-FFF2-40B4-BE49-F238E27FC236}">
                <a16:creationId xmlns:a16="http://schemas.microsoft.com/office/drawing/2014/main" id="{7B97EE18-91B9-4944-B096-3CC1C6394C63}"/>
              </a:ext>
            </a:extLst>
          </p:cNvPr>
          <p:cNvCxnSpPr/>
          <p:nvPr/>
        </p:nvCxnSpPr>
        <p:spPr>
          <a:xfrm>
            <a:off x="4291757" y="451406"/>
            <a:ext cx="0" cy="376863"/>
          </a:xfrm>
          <a:prstGeom prst="line">
            <a:avLst/>
          </a:prstGeom>
          <a:ln>
            <a:solidFill>
              <a:srgbClr val="F9DC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テキスト ボックス 102">
            <a:extLst>
              <a:ext uri="{FF2B5EF4-FFF2-40B4-BE49-F238E27FC236}">
                <a16:creationId xmlns:a16="http://schemas.microsoft.com/office/drawing/2014/main" id="{C1C15182-7EA2-EB48-9132-51F111758813}"/>
              </a:ext>
            </a:extLst>
          </p:cNvPr>
          <p:cNvSpPr txBox="1"/>
          <p:nvPr/>
        </p:nvSpPr>
        <p:spPr>
          <a:xfrm>
            <a:off x="6169260" y="457054"/>
            <a:ext cx="3475032" cy="417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既存の静止画データから</a:t>
            </a:r>
            <a:r>
              <a:rPr kumimoji="0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15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秒の動画を制作し、</a:t>
            </a:r>
            <a:endParaRPr kumimoji="0" lang="en-US" altLang="ja-JP" sz="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Yahoo! JAPAN </a:t>
            </a:r>
            <a:r>
              <a:rPr kumimoji="0" lang="ja-JP" altLang="en-US" sz="9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トップページ</a:t>
            </a:r>
            <a:r>
              <a:rPr lang="ja-JP" altLang="en-US" sz="900" b="1" dirty="0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で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動画広告を実施。</a:t>
            </a:r>
            <a:endParaRPr kumimoji="0" lang="en-US" altLang="ja-JP" sz="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274" name="平行四辺形 273">
            <a:extLst>
              <a:ext uri="{FF2B5EF4-FFF2-40B4-BE49-F238E27FC236}">
                <a16:creationId xmlns:a16="http://schemas.microsoft.com/office/drawing/2014/main" id="{B7F04D89-4097-F74D-88F4-5C337844765D}"/>
              </a:ext>
            </a:extLst>
          </p:cNvPr>
          <p:cNvSpPr/>
          <p:nvPr/>
        </p:nvSpPr>
        <p:spPr>
          <a:xfrm>
            <a:off x="8568687" y="56634"/>
            <a:ext cx="1272154" cy="323405"/>
          </a:xfrm>
          <a:prstGeom prst="parallelogram">
            <a:avLst/>
          </a:prstGeom>
          <a:solidFill>
            <a:schemeClr val="bg1"/>
          </a:solidFill>
          <a:ln w="50800" cap="rnd">
            <a:solidFill>
              <a:srgbClr val="380700"/>
            </a:solidFill>
            <a:round/>
          </a:ln>
          <a:effectLst>
            <a:outerShdw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7" name="テキスト ボックス 216">
            <a:extLst>
              <a:ext uri="{FF2B5EF4-FFF2-40B4-BE49-F238E27FC236}">
                <a16:creationId xmlns:a16="http://schemas.microsoft.com/office/drawing/2014/main" id="{64998A32-E72A-A94E-81EA-BE30409A80F2}"/>
              </a:ext>
            </a:extLst>
          </p:cNvPr>
          <p:cNvSpPr txBox="1"/>
          <p:nvPr/>
        </p:nvSpPr>
        <p:spPr>
          <a:xfrm>
            <a:off x="1713562" y="90580"/>
            <a:ext cx="4885579" cy="30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b="1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二</a:t>
            </a:r>
            <a:r>
              <a:rPr kumimoji="0" lang="ja-JP" altLang="en-US" sz="1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次</a:t>
            </a:r>
            <a:r>
              <a:rPr kumimoji="0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利用可能な動画制作</a:t>
            </a:r>
            <a:r>
              <a:rPr kumimoji="0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から広告出稿までのオールインワン企画！</a:t>
            </a:r>
            <a:endParaRPr kumimoji="0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pic>
        <p:nvPicPr>
          <p:cNvPr id="108" name="Picture 4" descr="「ヤフーロゴ」の画像検索結果">
            <a:hlinkClick r:id="rId11"/>
            <a:extLst>
              <a:ext uri="{FF2B5EF4-FFF2-40B4-BE49-F238E27FC236}">
                <a16:creationId xmlns:a16="http://schemas.microsoft.com/office/drawing/2014/main" id="{46B96818-4BB0-0F4C-9123-89F71D470A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875566" y="132399"/>
            <a:ext cx="669243" cy="210957"/>
          </a:xfrm>
          <a:prstGeom prst="rect">
            <a:avLst/>
          </a:prstGeom>
          <a:noFill/>
        </p:spPr>
      </p:pic>
      <p:sp>
        <p:nvSpPr>
          <p:cNvPr id="166" name="正方形/長方形 165">
            <a:extLst>
              <a:ext uri="{FF2B5EF4-FFF2-40B4-BE49-F238E27FC236}">
                <a16:creationId xmlns:a16="http://schemas.microsoft.com/office/drawing/2014/main" id="{8D0B553D-4A85-433A-A27D-2E67EA0A2E39}"/>
              </a:ext>
            </a:extLst>
          </p:cNvPr>
          <p:cNvSpPr/>
          <p:nvPr/>
        </p:nvSpPr>
        <p:spPr>
          <a:xfrm>
            <a:off x="4361032" y="486828"/>
            <a:ext cx="15744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90570">
              <a:spcBef>
                <a:spcPct val="0"/>
              </a:spcBef>
              <a:defRPr/>
            </a:pPr>
            <a:r>
              <a:rPr lang="en-US" altLang="ja-JP" b="1" dirty="0">
                <a:gradFill>
                  <a:gsLst>
                    <a:gs pos="100000">
                      <a:srgbClr val="E0C97B"/>
                    </a:gs>
                    <a:gs pos="0">
                      <a:srgbClr val="C2AF6B"/>
                    </a:gs>
                    <a:gs pos="45000">
                      <a:srgbClr val="FDE38B"/>
                    </a:gs>
                  </a:gsLst>
                  <a:lin ang="10800000" scaled="0"/>
                </a:gradFill>
                <a:latin typeface="メイリオ" panose="020B0604030504040204" pitchFamily="50" charset="-128"/>
                <a:ea typeface="メイリオ" panose="020B0604030504040204" pitchFamily="50" charset="-128"/>
                <a:cs typeface="Hiragino Kaku Gothic StdN W8" charset="-128"/>
              </a:rPr>
              <a:t>200</a:t>
            </a:r>
            <a:r>
              <a:rPr lang="ja-JP" altLang="en-US" b="1">
                <a:gradFill>
                  <a:gsLst>
                    <a:gs pos="100000">
                      <a:srgbClr val="E0C97B"/>
                    </a:gs>
                    <a:gs pos="0">
                      <a:srgbClr val="C2AF6B"/>
                    </a:gs>
                    <a:gs pos="45000">
                      <a:srgbClr val="FDE38B"/>
                    </a:gs>
                  </a:gsLst>
                  <a:lin ang="10800000" scaled="0"/>
                </a:gradFill>
                <a:latin typeface="メイリオ" panose="020B0604030504040204" pitchFamily="50" charset="-128"/>
                <a:ea typeface="メイリオ" panose="020B0604030504040204" pitchFamily="50" charset="-128"/>
                <a:cs typeface="Hiragino Kaku Gothic StdN W8" charset="-128"/>
              </a:rPr>
              <a:t>万</a:t>
            </a:r>
            <a:r>
              <a:rPr lang="ja-JP" altLang="en-US" b="1" dirty="0">
                <a:gradFill>
                  <a:gsLst>
                    <a:gs pos="100000">
                      <a:srgbClr val="E0C97B"/>
                    </a:gs>
                    <a:gs pos="0">
                      <a:srgbClr val="C2AF6B"/>
                    </a:gs>
                    <a:gs pos="45000">
                      <a:srgbClr val="FDE38B"/>
                    </a:gs>
                  </a:gsLst>
                  <a:lin ang="10800000" scaled="0"/>
                </a:gradFill>
                <a:latin typeface="メイリオ" panose="020B0604030504040204" pitchFamily="50" charset="-128"/>
                <a:ea typeface="メイリオ" panose="020B0604030504040204" pitchFamily="50" charset="-128"/>
                <a:cs typeface="Hiragino Kaku Gothic StdN W8" charset="-128"/>
              </a:rPr>
              <a:t>プラン</a:t>
            </a:r>
            <a:endParaRPr lang="en-US" altLang="ja-JP" b="1" spc="300" dirty="0">
              <a:gradFill>
                <a:gsLst>
                  <a:gs pos="100000">
                    <a:srgbClr val="E0C97B"/>
                  </a:gs>
                  <a:gs pos="0">
                    <a:srgbClr val="C2AF6B"/>
                  </a:gs>
                  <a:gs pos="45000">
                    <a:srgbClr val="FDE38B"/>
                  </a:gs>
                </a:gsLst>
                <a:lin ang="10800000" scaled="0"/>
              </a:gradFill>
              <a:latin typeface="Meiryo" charset="-128"/>
              <a:ea typeface="Meiryo" charset="-128"/>
              <a:cs typeface="Meiryo" charset="-128"/>
            </a:endParaRPr>
          </a:p>
        </p:txBody>
      </p:sp>
      <p:cxnSp>
        <p:nvCxnSpPr>
          <p:cNvPr id="215" name="直線コネクタ 214">
            <a:extLst>
              <a:ext uri="{FF2B5EF4-FFF2-40B4-BE49-F238E27FC236}">
                <a16:creationId xmlns:a16="http://schemas.microsoft.com/office/drawing/2014/main" id="{3CCF8C90-3B91-4008-9942-04F02F219D32}"/>
              </a:ext>
            </a:extLst>
          </p:cNvPr>
          <p:cNvCxnSpPr>
            <a:cxnSpLocks/>
          </p:cNvCxnSpPr>
          <p:nvPr/>
        </p:nvCxnSpPr>
        <p:spPr>
          <a:xfrm>
            <a:off x="492531" y="6103331"/>
            <a:ext cx="9098881" cy="0"/>
          </a:xfrm>
          <a:prstGeom prst="line">
            <a:avLst/>
          </a:prstGeom>
          <a:ln>
            <a:solidFill>
              <a:srgbClr val="BD4B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9" name="テキスト ボックス 238">
            <a:extLst>
              <a:ext uri="{FF2B5EF4-FFF2-40B4-BE49-F238E27FC236}">
                <a16:creationId xmlns:a16="http://schemas.microsoft.com/office/drawing/2014/main" id="{C70FC539-10BA-410A-9EEB-365AD52A1E2A}"/>
              </a:ext>
            </a:extLst>
          </p:cNvPr>
          <p:cNvSpPr txBox="1"/>
          <p:nvPr/>
        </p:nvSpPr>
        <p:spPr>
          <a:xfrm>
            <a:off x="1086555" y="6151154"/>
            <a:ext cx="2230098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400" b="1" spc="50" dirty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広告掲載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レポート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を提出</a:t>
            </a:r>
          </a:p>
        </p:txBody>
      </p:sp>
      <p:sp>
        <p:nvSpPr>
          <p:cNvPr id="279" name="ホームベース 142">
            <a:extLst>
              <a:ext uri="{FF2B5EF4-FFF2-40B4-BE49-F238E27FC236}">
                <a16:creationId xmlns:a16="http://schemas.microsoft.com/office/drawing/2014/main" id="{E2B8C00E-BB6F-41E6-88DF-F923ED479132}"/>
              </a:ext>
            </a:extLst>
          </p:cNvPr>
          <p:cNvSpPr/>
          <p:nvPr/>
        </p:nvSpPr>
        <p:spPr>
          <a:xfrm>
            <a:off x="662536" y="5445026"/>
            <a:ext cx="1070891" cy="316173"/>
          </a:xfrm>
          <a:prstGeom prst="homePlate">
            <a:avLst>
              <a:gd name="adj" fmla="val 21404"/>
            </a:avLst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0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80" name="片側の 2 つの角を丸めた四角形 123">
            <a:extLst>
              <a:ext uri="{FF2B5EF4-FFF2-40B4-BE49-F238E27FC236}">
                <a16:creationId xmlns:a16="http://schemas.microsoft.com/office/drawing/2014/main" id="{AC4D07A9-CCEF-4E79-AB2E-85DB66ACF518}"/>
              </a:ext>
            </a:extLst>
          </p:cNvPr>
          <p:cNvSpPr/>
          <p:nvPr/>
        </p:nvSpPr>
        <p:spPr>
          <a:xfrm rot="16200000">
            <a:off x="948724" y="5042437"/>
            <a:ext cx="309386" cy="1120232"/>
          </a:xfrm>
          <a:prstGeom prst="round2SameRect">
            <a:avLst>
              <a:gd name="adj1" fmla="val 17970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81" name="テキスト ボックス 280">
            <a:extLst>
              <a:ext uri="{FF2B5EF4-FFF2-40B4-BE49-F238E27FC236}">
                <a16:creationId xmlns:a16="http://schemas.microsoft.com/office/drawing/2014/main" id="{68EEC4C5-D35F-4884-890C-14E38BA84D5E}"/>
              </a:ext>
            </a:extLst>
          </p:cNvPr>
          <p:cNvSpPr txBox="1"/>
          <p:nvPr/>
        </p:nvSpPr>
        <p:spPr>
          <a:xfrm>
            <a:off x="581185" y="5485815"/>
            <a:ext cx="10823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掲載期間を指定</a:t>
            </a:r>
            <a:endParaRPr kumimoji="0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08C599A3-2907-8791-673C-DE701F29AA55}"/>
              </a:ext>
            </a:extLst>
          </p:cNvPr>
          <p:cNvGrpSpPr/>
          <p:nvPr/>
        </p:nvGrpSpPr>
        <p:grpSpPr>
          <a:xfrm>
            <a:off x="532286" y="4310646"/>
            <a:ext cx="1233457" cy="1104716"/>
            <a:chOff x="413536" y="4687756"/>
            <a:chExt cx="1233457" cy="996518"/>
          </a:xfrm>
        </p:grpSpPr>
        <p:sp>
          <p:nvSpPr>
            <p:cNvPr id="14" name="ホームベース 136">
              <a:extLst>
                <a:ext uri="{FF2B5EF4-FFF2-40B4-BE49-F238E27FC236}">
                  <a16:creationId xmlns:a16="http://schemas.microsoft.com/office/drawing/2014/main" id="{D64AC1EF-6C4C-84A9-B2C7-C61A38DCFD8F}"/>
                </a:ext>
              </a:extLst>
            </p:cNvPr>
            <p:cNvSpPr/>
            <p:nvPr/>
          </p:nvSpPr>
          <p:spPr>
            <a:xfrm>
              <a:off x="500781" y="4687756"/>
              <a:ext cx="1146212" cy="502697"/>
            </a:xfrm>
            <a:prstGeom prst="homePlate">
              <a:avLst>
                <a:gd name="adj" fmla="val 21404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  <p:sp>
          <p:nvSpPr>
            <p:cNvPr id="15" name="ホームベース 141">
              <a:extLst>
                <a:ext uri="{FF2B5EF4-FFF2-40B4-BE49-F238E27FC236}">
                  <a16:creationId xmlns:a16="http://schemas.microsoft.com/office/drawing/2014/main" id="{8F1263F9-1AE7-0780-7232-0E25D02652AE}"/>
                </a:ext>
              </a:extLst>
            </p:cNvPr>
            <p:cNvSpPr/>
            <p:nvPr/>
          </p:nvSpPr>
          <p:spPr>
            <a:xfrm>
              <a:off x="500781" y="5181576"/>
              <a:ext cx="1146212" cy="502697"/>
            </a:xfrm>
            <a:prstGeom prst="homePlate">
              <a:avLst>
                <a:gd name="adj" fmla="val 21404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ja-JP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  <p:sp>
          <p:nvSpPr>
            <p:cNvPr id="16" name="片側の 2 つの角を丸めた四角形 131">
              <a:extLst>
                <a:ext uri="{FF2B5EF4-FFF2-40B4-BE49-F238E27FC236}">
                  <a16:creationId xmlns:a16="http://schemas.microsoft.com/office/drawing/2014/main" id="{870C289D-AE29-973E-51D8-EF85AFB20859}"/>
                </a:ext>
              </a:extLst>
            </p:cNvPr>
            <p:cNvSpPr/>
            <p:nvPr/>
          </p:nvSpPr>
          <p:spPr>
            <a:xfrm rot="16200000">
              <a:off x="23337" y="5078076"/>
              <a:ext cx="996397" cy="216000"/>
            </a:xfrm>
            <a:prstGeom prst="round2SameRect">
              <a:avLst>
                <a:gd name="adj1" fmla="val 32569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 w="127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9F30378-B728-61AA-0BBB-7677E9687A30}"/>
              </a:ext>
            </a:extLst>
          </p:cNvPr>
          <p:cNvSpPr txBox="1"/>
          <p:nvPr/>
        </p:nvSpPr>
        <p:spPr>
          <a:xfrm>
            <a:off x="714978" y="4372748"/>
            <a:ext cx="1138185" cy="299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都道府県</a:t>
            </a:r>
            <a:r>
              <a:rPr kumimoji="0" lang="ja-JP" alt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指定</a:t>
            </a:r>
            <a:endParaRPr kumimoji="0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9" name="円/楕円 162">
            <a:extLst>
              <a:ext uri="{FF2B5EF4-FFF2-40B4-BE49-F238E27FC236}">
                <a16:creationId xmlns:a16="http://schemas.microsoft.com/office/drawing/2014/main" id="{4EB6525A-F20E-0B77-353E-99EF8038CAC3}"/>
              </a:ext>
            </a:extLst>
          </p:cNvPr>
          <p:cNvSpPr>
            <a:spLocks noChangeAspect="1"/>
          </p:cNvSpPr>
          <p:nvPr/>
        </p:nvSpPr>
        <p:spPr>
          <a:xfrm>
            <a:off x="1108077" y="4753686"/>
            <a:ext cx="198000" cy="198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or</a:t>
            </a:r>
            <a:endParaRPr kumimoji="1" lang="ja-JP" altLang="en-US" sz="9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EF9E10FD-82C1-42A5-BE01-D2A4945071FC}"/>
              </a:ext>
            </a:extLst>
          </p:cNvPr>
          <p:cNvSpPr txBox="1"/>
          <p:nvPr/>
        </p:nvSpPr>
        <p:spPr>
          <a:xfrm>
            <a:off x="712586" y="4944183"/>
            <a:ext cx="1071966" cy="287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市区</a:t>
            </a:r>
            <a:r>
              <a:rPr kumimoji="1" lang="ja-JP" alt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郡指定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2D93A78B-569D-C196-FCB1-A5331C21C88C}"/>
              </a:ext>
            </a:extLst>
          </p:cNvPr>
          <p:cNvSpPr txBox="1"/>
          <p:nvPr/>
        </p:nvSpPr>
        <p:spPr>
          <a:xfrm>
            <a:off x="469448" y="4354846"/>
            <a:ext cx="323165" cy="10028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掲載エリア</a:t>
            </a:r>
            <a:r>
              <a:rPr kumimoji="0" lang="ja-JP" alt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を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指定</a:t>
            </a:r>
            <a:endParaRPr kumimoji="0" lang="en-US" altLang="ja-JP" sz="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A31DF286-CB65-D1F8-BCF9-E69A45948753}"/>
              </a:ext>
            </a:extLst>
          </p:cNvPr>
          <p:cNvSpPr/>
          <p:nvPr/>
        </p:nvSpPr>
        <p:spPr>
          <a:xfrm>
            <a:off x="1129949" y="4563096"/>
            <a:ext cx="701861" cy="195814"/>
          </a:xfrm>
          <a:prstGeom prst="rect">
            <a:avLst/>
          </a:prstGeom>
          <a:noFill/>
        </p:spPr>
        <p:txBody>
          <a:bodyPr wrap="square" tIns="7200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0" lang="ja-JP" altLang="en-US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複数指定可</a:t>
            </a: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0CB45584-EA1E-E6CE-2251-5077D59602AE}"/>
              </a:ext>
            </a:extLst>
          </p:cNvPr>
          <p:cNvSpPr/>
          <p:nvPr/>
        </p:nvSpPr>
        <p:spPr>
          <a:xfrm>
            <a:off x="1126222" y="5114303"/>
            <a:ext cx="701861" cy="195814"/>
          </a:xfrm>
          <a:prstGeom prst="rect">
            <a:avLst/>
          </a:prstGeom>
          <a:noFill/>
        </p:spPr>
        <p:txBody>
          <a:bodyPr wrap="square" tIns="7200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※</a:t>
            </a:r>
            <a:r>
              <a:rPr kumimoji="0" lang="ja-JP" altLang="en-US" sz="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複数指定可</a:t>
            </a:r>
          </a:p>
        </p:txBody>
      </p:sp>
      <p:sp>
        <p:nvSpPr>
          <p:cNvPr id="3" name="角丸四角形 204">
            <a:extLst>
              <a:ext uri="{FF2B5EF4-FFF2-40B4-BE49-F238E27FC236}">
                <a16:creationId xmlns:a16="http://schemas.microsoft.com/office/drawing/2014/main" id="{9CFD4C5C-DF88-80FE-3216-7BF6C8043EBA}"/>
              </a:ext>
            </a:extLst>
          </p:cNvPr>
          <p:cNvSpPr/>
          <p:nvPr/>
        </p:nvSpPr>
        <p:spPr>
          <a:xfrm>
            <a:off x="1794676" y="4199118"/>
            <a:ext cx="7633728" cy="1521342"/>
          </a:xfrm>
          <a:prstGeom prst="roundRect">
            <a:avLst>
              <a:gd name="adj" fmla="val 2989"/>
            </a:avLst>
          </a:prstGeom>
          <a:solidFill>
            <a:schemeClr val="bg1">
              <a:alpha val="70000"/>
            </a:schemeClr>
          </a:solidFill>
          <a:ln w="381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9060" tIns="49531" rIns="99060" bIns="49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grpSp>
        <p:nvGrpSpPr>
          <p:cNvPr id="54" name="グループ化 53">
            <a:extLst>
              <a:ext uri="{FF2B5EF4-FFF2-40B4-BE49-F238E27FC236}">
                <a16:creationId xmlns:a16="http://schemas.microsoft.com/office/drawing/2014/main" id="{4BE84154-0420-C2C3-AD94-3BF5F8E91680}"/>
              </a:ext>
            </a:extLst>
          </p:cNvPr>
          <p:cNvGrpSpPr/>
          <p:nvPr/>
        </p:nvGrpSpPr>
        <p:grpSpPr>
          <a:xfrm>
            <a:off x="3059700" y="5466651"/>
            <a:ext cx="5103680" cy="212366"/>
            <a:chOff x="2338431" y="4578911"/>
            <a:chExt cx="5103680" cy="212366"/>
          </a:xfrm>
        </p:grpSpPr>
        <p:sp>
          <p:nvSpPr>
            <p:cNvPr id="212" name="Text Box 11">
              <a:extLst>
                <a:ext uri="{FF2B5EF4-FFF2-40B4-BE49-F238E27FC236}">
                  <a16:creationId xmlns:a16="http://schemas.microsoft.com/office/drawing/2014/main" id="{353C6B1C-29C3-4D15-98C2-0A37970E18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43897" y="4621399"/>
              <a:ext cx="2098214" cy="106183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sm"/>
            </a:ln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3972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※</a:t>
              </a:r>
              <a:r>
                <a:rPr kumimoji="0" lang="ja-JP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掲載回数は設定期間で按分されるイメージです。</a:t>
              </a:r>
              <a:endParaRPr kumimoji="0" lang="en-US" altLang="ja-JP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63500">
                    <a:schemeClr val="bg1"/>
                  </a:glow>
                </a:effectLst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  <p:sp>
          <p:nvSpPr>
            <p:cNvPr id="292" name="Text Box 11">
              <a:extLst>
                <a:ext uri="{FF2B5EF4-FFF2-40B4-BE49-F238E27FC236}">
                  <a16:creationId xmlns:a16="http://schemas.microsoft.com/office/drawing/2014/main" id="{3D02449E-3066-4E68-8C4C-EF46FA4BB6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8431" y="4578911"/>
              <a:ext cx="3310696" cy="212366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 type="none" w="med" len="sm"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marL="0" marR="0" lvl="0" indent="0" defTabSz="913972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平日開始の</a:t>
              </a:r>
              <a:r>
                <a:rPr kumimoji="0" lang="en-US" altLang="ja-JP" sz="12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5</a:t>
              </a:r>
              <a:r>
                <a:rPr kumimoji="0" lang="ja-JP" altLang="en-US" sz="12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日</a:t>
              </a:r>
              <a:r>
                <a:rPr kumimoji="0" lang="en-US" altLang="ja-JP" sz="12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〜</a:t>
              </a:r>
              <a:r>
                <a:rPr kumimoji="0" lang="en-US" altLang="ja-JP" sz="1200" b="1" i="0" u="none" strike="noStrike" kern="1200" cap="none" spc="300" normalizeH="0" baseline="0" noProof="0" dirty="0">
                  <a:ln w="0">
                    <a:noFill/>
                  </a:ln>
                  <a:solidFill>
                    <a:srgbClr val="FF0000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1</a:t>
              </a:r>
              <a:r>
                <a:rPr kumimoji="0" lang="ja-JP" altLang="en-US" sz="1200" b="1" i="0" u="none" strike="noStrike" kern="1200" cap="none" spc="300" normalizeH="0" baseline="0" noProof="0" dirty="0">
                  <a:ln w="0">
                    <a:noFill/>
                  </a:ln>
                  <a:solidFill>
                    <a:srgbClr val="FF0000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ヶ月間</a:t>
              </a:r>
              <a:r>
                <a:rPr kumimoji="0" lang="ja-JP" altLang="en-US" sz="12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>
                    <a:glow rad="63500">
                      <a:schemeClr val="bg1"/>
                    </a:glow>
                  </a:effectLst>
                  <a:uLnTx/>
                  <a:uFillTx/>
                  <a:latin typeface="メイリオ" pitchFamily="50" charset="-128"/>
                  <a:ea typeface="メイリオ" pitchFamily="50" charset="-128"/>
                  <a:cs typeface="メイリオ" pitchFamily="50" charset="-128"/>
                </a:rPr>
                <a:t>で自由設定　</a:t>
              </a:r>
              <a:endParaRPr kumimoji="0" lang="en-US" altLang="ja-JP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63500">
                    <a:schemeClr val="bg1"/>
                  </a:glow>
                </a:effectLst>
                <a:uLnTx/>
                <a:uFillTx/>
                <a:latin typeface="メイリオ" pitchFamily="50" charset="-128"/>
                <a:ea typeface="メイリオ" pitchFamily="50" charset="-128"/>
                <a:cs typeface="メイリオ" pitchFamily="50" charset="-128"/>
              </a:endParaRPr>
            </a:p>
          </p:txBody>
        </p:sp>
      </p:grp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532481D1-03A6-31DD-56F5-066DDA8EB76A}"/>
              </a:ext>
            </a:extLst>
          </p:cNvPr>
          <p:cNvCxnSpPr>
            <a:cxnSpLocks/>
          </p:cNvCxnSpPr>
          <p:nvPr/>
        </p:nvCxnSpPr>
        <p:spPr>
          <a:xfrm>
            <a:off x="1890352" y="5415363"/>
            <a:ext cx="7367680" cy="0"/>
          </a:xfrm>
          <a:prstGeom prst="line">
            <a:avLst/>
          </a:prstGeom>
          <a:ln w="15875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66D8B8A0-C464-CE1C-4591-020473A3C6DA}"/>
              </a:ext>
            </a:extLst>
          </p:cNvPr>
          <p:cNvCxnSpPr>
            <a:cxnSpLocks/>
          </p:cNvCxnSpPr>
          <p:nvPr/>
        </p:nvCxnSpPr>
        <p:spPr>
          <a:xfrm>
            <a:off x="5611540" y="4305119"/>
            <a:ext cx="0" cy="523979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8558EBD2-18AB-C91B-22B0-3AA89CA15640}"/>
              </a:ext>
            </a:extLst>
          </p:cNvPr>
          <p:cNvCxnSpPr>
            <a:cxnSpLocks/>
          </p:cNvCxnSpPr>
          <p:nvPr/>
        </p:nvCxnSpPr>
        <p:spPr>
          <a:xfrm>
            <a:off x="7513455" y="4305119"/>
            <a:ext cx="0" cy="523979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9695A166-72C7-C0C2-940B-48ADDFC63B82}"/>
              </a:ext>
            </a:extLst>
          </p:cNvPr>
          <p:cNvCxnSpPr>
            <a:cxnSpLocks/>
          </p:cNvCxnSpPr>
          <p:nvPr/>
        </p:nvCxnSpPr>
        <p:spPr>
          <a:xfrm>
            <a:off x="3708325" y="4305119"/>
            <a:ext cx="0" cy="1046683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円/楕円 279">
            <a:extLst>
              <a:ext uri="{FF2B5EF4-FFF2-40B4-BE49-F238E27FC236}">
                <a16:creationId xmlns:a16="http://schemas.microsoft.com/office/drawing/2014/main" id="{0676DC76-27F4-A953-863B-56AABFC600B0}"/>
              </a:ext>
            </a:extLst>
          </p:cNvPr>
          <p:cNvSpPr>
            <a:spLocks noChangeAspect="1"/>
          </p:cNvSpPr>
          <p:nvPr/>
        </p:nvSpPr>
        <p:spPr>
          <a:xfrm>
            <a:off x="3585148" y="4432327"/>
            <a:ext cx="246354" cy="24635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or</a:t>
            </a:r>
            <a:endParaRPr kumimoji="1" lang="ja-JP" altLang="en-US" sz="1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60" name="円/楕円 279">
            <a:extLst>
              <a:ext uri="{FF2B5EF4-FFF2-40B4-BE49-F238E27FC236}">
                <a16:creationId xmlns:a16="http://schemas.microsoft.com/office/drawing/2014/main" id="{DA2199B0-D1D9-AF43-BE20-DF2F049714DC}"/>
              </a:ext>
            </a:extLst>
          </p:cNvPr>
          <p:cNvSpPr>
            <a:spLocks noChangeAspect="1"/>
          </p:cNvSpPr>
          <p:nvPr/>
        </p:nvSpPr>
        <p:spPr>
          <a:xfrm>
            <a:off x="5488363" y="4432327"/>
            <a:ext cx="246354" cy="24635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or</a:t>
            </a:r>
            <a:endParaRPr kumimoji="1" lang="ja-JP" altLang="en-US" sz="1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61" name="円/楕円 279">
            <a:extLst>
              <a:ext uri="{FF2B5EF4-FFF2-40B4-BE49-F238E27FC236}">
                <a16:creationId xmlns:a16="http://schemas.microsoft.com/office/drawing/2014/main" id="{BF3AE2BA-1DB9-AF30-395F-60A345DDC212}"/>
              </a:ext>
            </a:extLst>
          </p:cNvPr>
          <p:cNvSpPr>
            <a:spLocks noChangeAspect="1"/>
          </p:cNvSpPr>
          <p:nvPr/>
        </p:nvSpPr>
        <p:spPr>
          <a:xfrm>
            <a:off x="7390278" y="4432327"/>
            <a:ext cx="246354" cy="24635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or</a:t>
            </a:r>
            <a:endParaRPr kumimoji="1" lang="ja-JP" altLang="en-US" sz="10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98" name="テキスト ボックス 197">
            <a:extLst>
              <a:ext uri="{FF2B5EF4-FFF2-40B4-BE49-F238E27FC236}">
                <a16:creationId xmlns:a16="http://schemas.microsoft.com/office/drawing/2014/main" id="{000DBBB4-FCAB-4AE6-9175-32B49D74870E}"/>
              </a:ext>
            </a:extLst>
          </p:cNvPr>
          <p:cNvSpPr txBox="1"/>
          <p:nvPr/>
        </p:nvSpPr>
        <p:spPr>
          <a:xfrm>
            <a:off x="2059333" y="4440466"/>
            <a:ext cx="13890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＋スマホ合計掲載回数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1,258,000</a:t>
            </a:r>
            <a:r>
              <a:rPr kumimoji="1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回</a:t>
            </a:r>
            <a:endParaRPr kumimoji="1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66" name="角丸四角形 65">
            <a:extLst>
              <a:ext uri="{FF2B5EF4-FFF2-40B4-BE49-F238E27FC236}">
                <a16:creationId xmlns:a16="http://schemas.microsoft.com/office/drawing/2014/main" id="{11F76324-9DA5-7A16-29F7-55831FAE0F82}"/>
              </a:ext>
            </a:extLst>
          </p:cNvPr>
          <p:cNvSpPr/>
          <p:nvPr/>
        </p:nvSpPr>
        <p:spPr>
          <a:xfrm>
            <a:off x="2152144" y="4301054"/>
            <a:ext cx="1203399" cy="139702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797554B0-2BC5-0109-3A16-6BC5108C0E8C}"/>
              </a:ext>
            </a:extLst>
          </p:cNvPr>
          <p:cNvSpPr/>
          <p:nvPr/>
        </p:nvSpPr>
        <p:spPr>
          <a:xfrm>
            <a:off x="2229175" y="4244072"/>
            <a:ext cx="1049336" cy="226591"/>
          </a:xfrm>
          <a:prstGeom prst="rect">
            <a:avLst/>
          </a:prstGeom>
          <a:noFill/>
        </p:spPr>
        <p:txBody>
          <a:bodyPr wrap="square" tIns="7200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ターゲティングなし</a:t>
            </a:r>
            <a:endParaRPr kumimoji="0" lang="ja-JP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147D11B2-703C-36C3-8199-17679C605A4E}"/>
              </a:ext>
            </a:extLst>
          </p:cNvPr>
          <p:cNvSpPr txBox="1"/>
          <p:nvPr/>
        </p:nvSpPr>
        <p:spPr>
          <a:xfrm>
            <a:off x="3940807" y="4440466"/>
            <a:ext cx="13890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＋スマホ合計掲載回数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1,048,000</a:t>
            </a:r>
            <a:r>
              <a:rPr kumimoji="1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回</a:t>
            </a:r>
            <a:endParaRPr kumimoji="1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71" name="角丸四角形 70">
            <a:extLst>
              <a:ext uri="{FF2B5EF4-FFF2-40B4-BE49-F238E27FC236}">
                <a16:creationId xmlns:a16="http://schemas.microsoft.com/office/drawing/2014/main" id="{F407867A-0B10-BE52-0149-7E6230D7E459}"/>
              </a:ext>
            </a:extLst>
          </p:cNvPr>
          <p:cNvSpPr/>
          <p:nvPr/>
        </p:nvSpPr>
        <p:spPr>
          <a:xfrm>
            <a:off x="4033618" y="4301054"/>
            <a:ext cx="1203399" cy="139702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41C8AD15-8871-35E9-DC7F-A41CAC34E3D2}"/>
              </a:ext>
            </a:extLst>
          </p:cNvPr>
          <p:cNvSpPr/>
          <p:nvPr/>
        </p:nvSpPr>
        <p:spPr>
          <a:xfrm>
            <a:off x="4110649" y="4244072"/>
            <a:ext cx="1049336" cy="226591"/>
          </a:xfrm>
          <a:prstGeom prst="rect">
            <a:avLst/>
          </a:prstGeom>
          <a:noFill/>
        </p:spPr>
        <p:txBody>
          <a:bodyPr wrap="square" tIns="7200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性別</a:t>
            </a:r>
            <a:r>
              <a:rPr kumimoji="0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or </a:t>
            </a: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年代指定</a:t>
            </a:r>
            <a:endParaRPr kumimoji="0" lang="ja-JP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B9EF40F8-1D42-442D-0458-270DABDA2D31}"/>
              </a:ext>
            </a:extLst>
          </p:cNvPr>
          <p:cNvSpPr txBox="1"/>
          <p:nvPr/>
        </p:nvSpPr>
        <p:spPr>
          <a:xfrm>
            <a:off x="5847426" y="4440466"/>
            <a:ext cx="13890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＋スマホ合計掲載回数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873,000</a:t>
            </a:r>
            <a:r>
              <a:rPr kumimoji="1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回</a:t>
            </a:r>
            <a:endParaRPr kumimoji="1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75" name="角丸四角形 74">
            <a:extLst>
              <a:ext uri="{FF2B5EF4-FFF2-40B4-BE49-F238E27FC236}">
                <a16:creationId xmlns:a16="http://schemas.microsoft.com/office/drawing/2014/main" id="{519F69A6-9591-89C6-06F3-CDC86B18CE0E}"/>
              </a:ext>
            </a:extLst>
          </p:cNvPr>
          <p:cNvSpPr/>
          <p:nvPr/>
        </p:nvSpPr>
        <p:spPr>
          <a:xfrm>
            <a:off x="5940237" y="4301054"/>
            <a:ext cx="1203399" cy="139702"/>
          </a:xfrm>
          <a:prstGeom prst="roundRect">
            <a:avLst>
              <a:gd name="adj" fmla="val 50000"/>
            </a:avLst>
          </a:prstGeom>
          <a:solidFill>
            <a:srgbClr val="D2141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6" name="正方形/長方形 75">
            <a:extLst>
              <a:ext uri="{FF2B5EF4-FFF2-40B4-BE49-F238E27FC236}">
                <a16:creationId xmlns:a16="http://schemas.microsoft.com/office/drawing/2014/main" id="{F3F1E29B-A747-2B01-074A-38EB33BD4EE3}"/>
              </a:ext>
            </a:extLst>
          </p:cNvPr>
          <p:cNvSpPr/>
          <p:nvPr/>
        </p:nvSpPr>
        <p:spPr>
          <a:xfrm>
            <a:off x="6017268" y="4244072"/>
            <a:ext cx="1049336" cy="226591"/>
          </a:xfrm>
          <a:prstGeom prst="rect">
            <a:avLst/>
          </a:prstGeom>
          <a:noFill/>
        </p:spPr>
        <p:txBody>
          <a:bodyPr wrap="square" tIns="7200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性別</a:t>
            </a:r>
            <a:r>
              <a:rPr kumimoji="0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＋</a:t>
            </a:r>
            <a:r>
              <a:rPr kumimoji="0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年代指定</a:t>
            </a:r>
            <a:endParaRPr kumimoji="0" lang="ja-JP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A86315DE-461F-A577-46E2-51B45855AF4B}"/>
              </a:ext>
            </a:extLst>
          </p:cNvPr>
          <p:cNvSpPr txBox="1"/>
          <p:nvPr/>
        </p:nvSpPr>
        <p:spPr>
          <a:xfrm>
            <a:off x="7739313" y="4440466"/>
            <a:ext cx="13890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＋スマホ合計掲載回数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81</a:t>
            </a:r>
            <a:r>
              <a:rPr kumimoji="1" lang="en-US" altLang="ja-JP" sz="1400" b="1" dirty="0"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kumimoji="1" lang="en-US" altLang="ja-JP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,000</a:t>
            </a:r>
            <a:r>
              <a:rPr kumimoji="1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回</a:t>
            </a:r>
            <a:endParaRPr kumimoji="1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79" name="角丸四角形 78">
            <a:extLst>
              <a:ext uri="{FF2B5EF4-FFF2-40B4-BE49-F238E27FC236}">
                <a16:creationId xmlns:a16="http://schemas.microsoft.com/office/drawing/2014/main" id="{6044D459-9499-5A83-1AD6-C5225DD52003}"/>
              </a:ext>
            </a:extLst>
          </p:cNvPr>
          <p:cNvSpPr/>
          <p:nvPr/>
        </p:nvSpPr>
        <p:spPr>
          <a:xfrm>
            <a:off x="7832124" y="4301054"/>
            <a:ext cx="1203399" cy="139702"/>
          </a:xfrm>
          <a:prstGeom prst="roundRect">
            <a:avLst>
              <a:gd name="adj" fmla="val 50000"/>
            </a:avLst>
          </a:prstGeom>
          <a:solidFill>
            <a:srgbClr val="8B04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164B286F-B227-C8D6-00ED-DAC2928B5864}"/>
              </a:ext>
            </a:extLst>
          </p:cNvPr>
          <p:cNvSpPr/>
          <p:nvPr/>
        </p:nvSpPr>
        <p:spPr>
          <a:xfrm>
            <a:off x="7874971" y="4244072"/>
            <a:ext cx="1118116" cy="226591"/>
          </a:xfrm>
          <a:prstGeom prst="rect">
            <a:avLst/>
          </a:prstGeom>
          <a:noFill/>
        </p:spPr>
        <p:txBody>
          <a:bodyPr wrap="square" tIns="7200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性別＋年代＋属性指定</a:t>
            </a:r>
            <a:endParaRPr kumimoji="0" lang="ja-JP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0EEB898-FF46-084C-9BB0-F4B746941F80}"/>
              </a:ext>
            </a:extLst>
          </p:cNvPr>
          <p:cNvSpPr txBox="1"/>
          <p:nvPr/>
        </p:nvSpPr>
        <p:spPr>
          <a:xfrm>
            <a:off x="2059333" y="4960034"/>
            <a:ext cx="1389020" cy="461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＋スマホ合計掲載回数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1,048,000</a:t>
            </a:r>
            <a:r>
              <a:rPr kumimoji="1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glow rad="76200">
                    <a:schemeClr val="bg1"/>
                  </a:glo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回</a:t>
            </a:r>
            <a:endParaRPr kumimoji="1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glow rad="76200">
                  <a:schemeClr val="bg1"/>
                </a:glow>
              </a:effectLst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0F3B84B6-4506-6B08-86DE-C2CBABDEC378}"/>
              </a:ext>
            </a:extLst>
          </p:cNvPr>
          <p:cNvCxnSpPr>
            <a:cxnSpLocks/>
          </p:cNvCxnSpPr>
          <p:nvPr/>
        </p:nvCxnSpPr>
        <p:spPr>
          <a:xfrm>
            <a:off x="1984992" y="4877492"/>
            <a:ext cx="7242624" cy="0"/>
          </a:xfrm>
          <a:prstGeom prst="line">
            <a:avLst/>
          </a:prstGeom>
          <a:ln w="15875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円/楕円 279">
            <a:extLst>
              <a:ext uri="{FF2B5EF4-FFF2-40B4-BE49-F238E27FC236}">
                <a16:creationId xmlns:a16="http://schemas.microsoft.com/office/drawing/2014/main" id="{D324F7A8-A1FE-FE97-98BA-9EB40AE7E7D5}"/>
              </a:ext>
            </a:extLst>
          </p:cNvPr>
          <p:cNvSpPr>
            <a:spLocks noChangeAspect="1"/>
          </p:cNvSpPr>
          <p:nvPr/>
        </p:nvSpPr>
        <p:spPr>
          <a:xfrm>
            <a:off x="2679885" y="4829098"/>
            <a:ext cx="147916" cy="14791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or</a:t>
            </a:r>
            <a:endParaRPr kumimoji="1" lang="ja-JP" altLang="en-US" sz="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52" name="角丸四角形 51">
            <a:extLst>
              <a:ext uri="{FF2B5EF4-FFF2-40B4-BE49-F238E27FC236}">
                <a16:creationId xmlns:a16="http://schemas.microsoft.com/office/drawing/2014/main" id="{665FD559-81E4-C1D3-3C84-64902BF4C236}"/>
              </a:ext>
            </a:extLst>
          </p:cNvPr>
          <p:cNvSpPr/>
          <p:nvPr/>
        </p:nvSpPr>
        <p:spPr>
          <a:xfrm>
            <a:off x="4033618" y="5007092"/>
            <a:ext cx="5001903" cy="2583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2EE56CF1-5172-6228-C636-5A8820282D9C}"/>
              </a:ext>
            </a:extLst>
          </p:cNvPr>
          <p:cNvSpPr txBox="1"/>
          <p:nvPr/>
        </p:nvSpPr>
        <p:spPr>
          <a:xfrm>
            <a:off x="4457765" y="5031963"/>
            <a:ext cx="4148305" cy="215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市区郡エリア</a:t>
            </a:r>
            <a:r>
              <a:rPr kumimoji="1" lang="ja-JP" altLang="en-US" sz="700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選択時のターゲティング指定は</a:t>
            </a:r>
            <a:r>
              <a:rPr kumimoji="1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できません。</a:t>
            </a:r>
            <a:endParaRPr kumimoji="1" lang="en-US" altLang="ja-JP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A3D36AD4-EF7B-2F05-DBC1-903AD995DF1F}"/>
              </a:ext>
            </a:extLst>
          </p:cNvPr>
          <p:cNvGrpSpPr/>
          <p:nvPr/>
        </p:nvGrpSpPr>
        <p:grpSpPr>
          <a:xfrm>
            <a:off x="1214520" y="3026458"/>
            <a:ext cx="991290" cy="991290"/>
            <a:chOff x="1854370" y="3244518"/>
            <a:chExt cx="931027" cy="931027"/>
          </a:xfrm>
        </p:grpSpPr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2652FB5F-BD08-2E73-6670-349636A763BA}"/>
                </a:ext>
              </a:extLst>
            </p:cNvPr>
            <p:cNvSpPr/>
            <p:nvPr/>
          </p:nvSpPr>
          <p:spPr>
            <a:xfrm>
              <a:off x="1854370" y="3244518"/>
              <a:ext cx="931027" cy="931027"/>
            </a:xfrm>
            <a:prstGeom prst="ellipse">
              <a:avLst/>
            </a:prstGeom>
            <a:gradFill flip="none" rotWithShape="1">
              <a:gsLst>
                <a:gs pos="22000">
                  <a:srgbClr val="C2AF6B"/>
                </a:gs>
                <a:gs pos="50000">
                  <a:srgbClr val="FDE38B"/>
                </a:gs>
                <a:gs pos="100000">
                  <a:srgbClr val="C2AF6B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600"/>
            </a:p>
          </p:txBody>
        </p:sp>
        <p:sp>
          <p:nvSpPr>
            <p:cNvPr id="51" name="テキスト ボックス 50">
              <a:extLst>
                <a:ext uri="{FF2B5EF4-FFF2-40B4-BE49-F238E27FC236}">
                  <a16:creationId xmlns:a16="http://schemas.microsoft.com/office/drawing/2014/main" id="{552693CC-CC67-0AA2-4924-1F0BF2EE5686}"/>
                </a:ext>
              </a:extLst>
            </p:cNvPr>
            <p:cNvSpPr txBox="1"/>
            <p:nvPr/>
          </p:nvSpPr>
          <p:spPr>
            <a:xfrm>
              <a:off x="2033018" y="3400464"/>
              <a:ext cx="594693" cy="62149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kumimoji="1" lang="ja-JP" altLang="en-US" sz="900" b="1" dirty="0">
                  <a:latin typeface="Meiryo" panose="020B0604030504040204" pitchFamily="34" charset="-128"/>
                  <a:ea typeface="Meiryo" panose="020B0604030504040204" pitchFamily="34" charset="-128"/>
                </a:rPr>
                <a:t>画面の</a:t>
              </a:r>
              <a:endParaRPr kumimoji="1" lang="en-US" altLang="ja-JP" sz="900" b="1" dirty="0">
                <a:latin typeface="Meiryo" panose="020B0604030504040204" pitchFamily="34" charset="-128"/>
                <a:ea typeface="Meiryo" panose="020B0604030504040204" pitchFamily="34" charset="-128"/>
              </a:endParaRPr>
            </a:p>
            <a:p>
              <a:pPr algn="ctr"/>
              <a:r>
                <a:rPr kumimoji="1" lang="en-US" altLang="ja-JP" sz="2000" b="1" dirty="0">
                  <a:latin typeface="Meiryo" panose="020B0604030504040204" pitchFamily="34" charset="-128"/>
                  <a:ea typeface="Meiryo" panose="020B0604030504040204" pitchFamily="34" charset="-128"/>
                </a:rPr>
                <a:t>1/3</a:t>
              </a:r>
              <a:r>
                <a:rPr kumimoji="1" lang="ja-JP" altLang="en-US" sz="1050" b="1" dirty="0">
                  <a:latin typeface="Meiryo" panose="020B0604030504040204" pitchFamily="34" charset="-128"/>
                  <a:ea typeface="Meiryo" panose="020B0604030504040204" pitchFamily="34" charset="-128"/>
                </a:rPr>
                <a:t>が</a:t>
              </a:r>
              <a:endParaRPr kumimoji="1" lang="en-US" altLang="ja-JP" sz="1400" b="1" dirty="0">
                <a:latin typeface="Meiryo" panose="020B0604030504040204" pitchFamily="34" charset="-128"/>
                <a:ea typeface="Meiryo" panose="020B0604030504040204" pitchFamily="34" charset="-128"/>
              </a:endParaRPr>
            </a:p>
            <a:p>
              <a:pPr algn="ctr"/>
              <a:r>
                <a:rPr kumimoji="1" lang="ja-JP" altLang="en-US" sz="1400" b="1" dirty="0">
                  <a:latin typeface="Meiryo" panose="020B0604030504040204" pitchFamily="34" charset="-128"/>
                  <a:ea typeface="Meiryo" panose="020B0604030504040204" pitchFamily="34" charset="-128"/>
                </a:rPr>
                <a:t>広告枠</a:t>
              </a:r>
              <a:r>
                <a:rPr kumimoji="1" lang="en-US" altLang="ja-JP" sz="1400" b="1" dirty="0">
                  <a:latin typeface="Meiryo" panose="020B0604030504040204" pitchFamily="34" charset="-128"/>
                  <a:ea typeface="Meiryo" panose="020B0604030504040204" pitchFamily="34" charset="-128"/>
                </a:rPr>
                <a:t>!</a:t>
              </a:r>
            </a:p>
          </p:txBody>
        </p:sp>
      </p:grpSp>
      <p:sp>
        <p:nvSpPr>
          <p:cNvPr id="13" name="十字形 12">
            <a:extLst>
              <a:ext uri="{FF2B5EF4-FFF2-40B4-BE49-F238E27FC236}">
                <a16:creationId xmlns:a16="http://schemas.microsoft.com/office/drawing/2014/main" id="{C691F52A-5FC9-C669-A28D-95A539102C3C}"/>
              </a:ext>
            </a:extLst>
          </p:cNvPr>
          <p:cNvSpPr/>
          <p:nvPr/>
        </p:nvSpPr>
        <p:spPr>
          <a:xfrm>
            <a:off x="6456270" y="3480415"/>
            <a:ext cx="417234" cy="417234"/>
          </a:xfrm>
          <a:prstGeom prst="plus">
            <a:avLst>
              <a:gd name="adj" fmla="val 35520"/>
            </a:avLst>
          </a:prstGeom>
          <a:solidFill>
            <a:srgbClr val="D21416"/>
          </a:solidFill>
          <a:ln w="19050">
            <a:solidFill>
              <a:srgbClr val="C2AF6B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7" name="テキスト ボックス 206">
            <a:extLst>
              <a:ext uri="{FF2B5EF4-FFF2-40B4-BE49-F238E27FC236}">
                <a16:creationId xmlns:a16="http://schemas.microsoft.com/office/drawing/2014/main" id="{31170289-6823-462E-8798-38E5A6C5FADC}"/>
              </a:ext>
            </a:extLst>
          </p:cNvPr>
          <p:cNvSpPr txBox="1"/>
          <p:nvPr/>
        </p:nvSpPr>
        <p:spPr>
          <a:xfrm>
            <a:off x="2692002" y="2662862"/>
            <a:ext cx="29867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C2AF6B"/>
                    </a:gs>
                    <a:gs pos="62000">
                      <a:srgbClr val="FDE38B"/>
                    </a:gs>
                    <a:gs pos="0">
                      <a:srgbClr val="C2AF6B"/>
                    </a:gs>
                  </a:gsLst>
                  <a:lin ang="16200000" scaled="1"/>
                </a:gra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PC</a:t>
            </a:r>
            <a:r>
              <a:rPr kumimoji="1" lang="ja-JP" altLang="en-US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C2AF6B"/>
                    </a:gs>
                    <a:gs pos="62000">
                      <a:srgbClr val="FDE38B"/>
                    </a:gs>
                    <a:gs pos="0">
                      <a:srgbClr val="C2AF6B"/>
                    </a:gs>
                  </a:gsLst>
                  <a:lin ang="16200000" scaled="1"/>
                </a:gra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（トップインパクト</a:t>
            </a:r>
            <a:r>
              <a:rPr kumimoji="1" lang="ja-JP" altLang="en-US" b="1" dirty="0">
                <a:gradFill>
                  <a:gsLst>
                    <a:gs pos="100000">
                      <a:srgbClr val="C2AF6B"/>
                    </a:gs>
                    <a:gs pos="62000">
                      <a:srgbClr val="FDE38B"/>
                    </a:gs>
                    <a:gs pos="0">
                      <a:srgbClr val="C2AF6B"/>
                    </a:gs>
                  </a:gsLst>
                  <a:lin ang="16200000" scaled="1"/>
                </a:gra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2000" b="1" i="0" u="none" strike="noStrike" kern="1200" cap="none" normalizeH="0" baseline="0" noProof="0" dirty="0">
              <a:ln>
                <a:noFill/>
              </a:ln>
              <a:gradFill>
                <a:gsLst>
                  <a:gs pos="100000">
                    <a:srgbClr val="C2AF6B"/>
                  </a:gs>
                  <a:gs pos="62000">
                    <a:srgbClr val="FDE38B"/>
                  </a:gs>
                  <a:gs pos="0">
                    <a:srgbClr val="C2AF6B"/>
                  </a:gs>
                </a:gsLst>
                <a:lin ang="16200000" scaled="1"/>
              </a:gra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29" name="テキスト ボックス 128">
            <a:extLst>
              <a:ext uri="{FF2B5EF4-FFF2-40B4-BE49-F238E27FC236}">
                <a16:creationId xmlns:a16="http://schemas.microsoft.com/office/drawing/2014/main" id="{A7E15C80-418F-4660-38CD-62C00671BB16}"/>
              </a:ext>
            </a:extLst>
          </p:cNvPr>
          <p:cNvSpPr txBox="1"/>
          <p:nvPr/>
        </p:nvSpPr>
        <p:spPr>
          <a:xfrm>
            <a:off x="6939272" y="2755195"/>
            <a:ext cx="20697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normalizeH="0" baseline="0" noProof="0">
                <a:ln>
                  <a:noFill/>
                </a:ln>
                <a:gradFill>
                  <a:gsLst>
                    <a:gs pos="100000">
                      <a:srgbClr val="C2AF6B"/>
                    </a:gs>
                    <a:gs pos="62000">
                      <a:srgbClr val="FDE38B"/>
                    </a:gs>
                    <a:gs pos="0">
                      <a:srgbClr val="C2AF6B"/>
                    </a:gs>
                  </a:gsLst>
                  <a:lin ang="16200000" scaled="1"/>
                </a:gra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スマホ</a:t>
            </a:r>
            <a:r>
              <a:rPr kumimoji="1" lang="ja-JP" altLang="en-US" sz="1100" b="1" i="0" u="none" strike="noStrike" kern="1200" cap="none" normalizeH="0" baseline="0" noProof="0">
                <a:ln>
                  <a:noFill/>
                </a:ln>
                <a:gradFill>
                  <a:gsLst>
                    <a:gs pos="100000">
                      <a:srgbClr val="C2AF6B"/>
                    </a:gs>
                    <a:gs pos="62000">
                      <a:srgbClr val="FDE38B"/>
                    </a:gs>
                    <a:gs pos="0">
                      <a:srgbClr val="C2AF6B"/>
                    </a:gs>
                  </a:gsLst>
                  <a:lin ang="16200000" scaled="1"/>
                </a:gra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（ブランドパネル）</a:t>
            </a:r>
            <a:endParaRPr kumimoji="1" lang="ja-JP" altLang="en-US" sz="2000" b="1" i="0" u="none" strike="noStrike" kern="1200" cap="none" normalizeH="0" baseline="0" noProof="0" dirty="0">
              <a:ln>
                <a:noFill/>
              </a:ln>
              <a:gradFill>
                <a:gsLst>
                  <a:gs pos="100000">
                    <a:srgbClr val="C2AF6B"/>
                  </a:gs>
                  <a:gs pos="62000">
                    <a:srgbClr val="FDE38B"/>
                  </a:gs>
                  <a:gs pos="0">
                    <a:srgbClr val="C2AF6B"/>
                  </a:gs>
                </a:gsLst>
                <a:lin ang="16200000" scaled="1"/>
              </a:gra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35" name="テキスト ボックス 134">
            <a:extLst>
              <a:ext uri="{FF2B5EF4-FFF2-40B4-BE49-F238E27FC236}">
                <a16:creationId xmlns:a16="http://schemas.microsoft.com/office/drawing/2014/main" id="{DC9E2787-0882-6739-6145-05E8A71F2E06}"/>
              </a:ext>
            </a:extLst>
          </p:cNvPr>
          <p:cNvSpPr txBox="1"/>
          <p:nvPr/>
        </p:nvSpPr>
        <p:spPr>
          <a:xfrm>
            <a:off x="6139592" y="2755195"/>
            <a:ext cx="3898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C2AF6B"/>
                    </a:gs>
                    <a:gs pos="62000">
                      <a:srgbClr val="FDE38B"/>
                    </a:gs>
                    <a:gs pos="0">
                      <a:srgbClr val="C2AF6B"/>
                    </a:gs>
                  </a:gsLst>
                  <a:lin ang="16200000" scaled="1"/>
                </a:gra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＋</a:t>
            </a:r>
            <a:endParaRPr kumimoji="1" lang="ja-JP" altLang="en-US" sz="2000" b="1" i="0" u="none" strike="noStrike" kern="1200" cap="none" normalizeH="0" baseline="0" noProof="0" dirty="0">
              <a:ln>
                <a:noFill/>
              </a:ln>
              <a:gradFill>
                <a:gsLst>
                  <a:gs pos="100000">
                    <a:srgbClr val="C2AF6B"/>
                  </a:gs>
                  <a:gs pos="62000">
                    <a:srgbClr val="FDE38B"/>
                  </a:gs>
                  <a:gs pos="0">
                    <a:srgbClr val="C2AF6B"/>
                  </a:gs>
                </a:gsLst>
                <a:lin ang="16200000" scaled="1"/>
              </a:gra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82" name="平行四辺形 81">
            <a:extLst>
              <a:ext uri="{FF2B5EF4-FFF2-40B4-BE49-F238E27FC236}">
                <a16:creationId xmlns:a16="http://schemas.microsoft.com/office/drawing/2014/main" id="{3D0EFBB9-849A-FF48-34D2-69C1475EDABB}"/>
              </a:ext>
            </a:extLst>
          </p:cNvPr>
          <p:cNvSpPr/>
          <p:nvPr/>
        </p:nvSpPr>
        <p:spPr>
          <a:xfrm>
            <a:off x="296443" y="6036815"/>
            <a:ext cx="673027" cy="689838"/>
          </a:xfrm>
          <a:prstGeom prst="parallelogram">
            <a:avLst>
              <a:gd name="adj" fmla="val 27873"/>
            </a:avLst>
          </a:prstGeom>
          <a:gradFill>
            <a:gsLst>
              <a:gs pos="100000">
                <a:srgbClr val="7B2306"/>
              </a:gs>
              <a:gs pos="0">
                <a:srgbClr val="BD4B06"/>
              </a:gs>
            </a:gsLst>
            <a:lin ang="16200000" scaled="1"/>
          </a:gradFill>
          <a:ln w="76200" cap="rnd">
            <a:gradFill>
              <a:gsLst>
                <a:gs pos="0">
                  <a:srgbClr val="BD4B06"/>
                </a:gs>
                <a:gs pos="100000">
                  <a:srgbClr val="7B2306"/>
                </a:gs>
              </a:gsLst>
              <a:lin ang="162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8" name="テキスト ボックス 237">
            <a:extLst>
              <a:ext uri="{FF2B5EF4-FFF2-40B4-BE49-F238E27FC236}">
                <a16:creationId xmlns:a16="http://schemas.microsoft.com/office/drawing/2014/main" id="{07B616AE-D687-487E-BEF1-3392E40635FB}"/>
              </a:ext>
            </a:extLst>
          </p:cNvPr>
          <p:cNvSpPr txBox="1"/>
          <p:nvPr/>
        </p:nvSpPr>
        <p:spPr>
          <a:xfrm>
            <a:off x="310547" y="5891744"/>
            <a:ext cx="660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5400" b="1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E0C97B"/>
                    </a:gs>
                    <a:gs pos="0">
                      <a:srgbClr val="C2AF6B"/>
                    </a:gs>
                    <a:gs pos="4500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3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1C640EC-56DB-8D76-E059-6EB168C25C9C}"/>
              </a:ext>
            </a:extLst>
          </p:cNvPr>
          <p:cNvSpPr txBox="1"/>
          <p:nvPr/>
        </p:nvSpPr>
        <p:spPr>
          <a:xfrm>
            <a:off x="6985573" y="2343267"/>
            <a:ext cx="261122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掲載デバイスは</a:t>
            </a:r>
            <a:r>
              <a:rPr kumimoji="1" lang="en-US" altLang="ja-JP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1" lang="ja-JP" altLang="en-US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1" lang="en-US" altLang="ja-JP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1" lang="ja-JP" altLang="en-US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＋スマホ）限定の企画です。</a:t>
            </a:r>
            <a:endParaRPr kumimoji="1" lang="en-US" altLang="ja-JP" sz="750" dirty="0">
              <a:solidFill>
                <a:srgbClr val="FF0000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en-US" altLang="ja-JP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※PC</a:t>
            </a:r>
            <a:r>
              <a:rPr kumimoji="1" lang="ja-JP" altLang="en-US" sz="75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とスマホの掲載量割合は指定できません。</a:t>
            </a:r>
            <a:endParaRPr kumimoji="1" lang="en-US" altLang="ja-JP" sz="750" u="sng" dirty="0">
              <a:solidFill>
                <a:srgbClr val="FF0000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B03EA56E-D478-0548-08B7-44530574CF4B}"/>
              </a:ext>
            </a:extLst>
          </p:cNvPr>
          <p:cNvCxnSpPr>
            <a:cxnSpLocks/>
          </p:cNvCxnSpPr>
          <p:nvPr/>
        </p:nvCxnSpPr>
        <p:spPr>
          <a:xfrm>
            <a:off x="490798" y="2295030"/>
            <a:ext cx="9098881" cy="0"/>
          </a:xfrm>
          <a:prstGeom prst="line">
            <a:avLst/>
          </a:prstGeom>
          <a:ln>
            <a:solidFill>
              <a:srgbClr val="BD4B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41E4B208-8227-A7AC-2F2B-DC1734F6EF7F}"/>
              </a:ext>
            </a:extLst>
          </p:cNvPr>
          <p:cNvCxnSpPr>
            <a:cxnSpLocks/>
          </p:cNvCxnSpPr>
          <p:nvPr/>
        </p:nvCxnSpPr>
        <p:spPr>
          <a:xfrm>
            <a:off x="497148" y="1012330"/>
            <a:ext cx="9098881" cy="0"/>
          </a:xfrm>
          <a:prstGeom prst="line">
            <a:avLst/>
          </a:prstGeom>
          <a:ln>
            <a:solidFill>
              <a:srgbClr val="BD4B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平行四辺形 1">
            <a:extLst>
              <a:ext uri="{FF2B5EF4-FFF2-40B4-BE49-F238E27FC236}">
                <a16:creationId xmlns:a16="http://schemas.microsoft.com/office/drawing/2014/main" id="{7CBA400B-5A93-8EB0-9CCC-894F4F9294D8}"/>
              </a:ext>
            </a:extLst>
          </p:cNvPr>
          <p:cNvSpPr/>
          <p:nvPr/>
        </p:nvSpPr>
        <p:spPr>
          <a:xfrm>
            <a:off x="296443" y="2278744"/>
            <a:ext cx="673027" cy="689838"/>
          </a:xfrm>
          <a:prstGeom prst="parallelogram">
            <a:avLst>
              <a:gd name="adj" fmla="val 27873"/>
            </a:avLst>
          </a:prstGeom>
          <a:gradFill>
            <a:gsLst>
              <a:gs pos="100000">
                <a:srgbClr val="7B2306"/>
              </a:gs>
              <a:gs pos="0">
                <a:srgbClr val="BD4B06"/>
              </a:gs>
            </a:gsLst>
            <a:lin ang="16200000" scaled="1"/>
          </a:gradFill>
          <a:ln w="76200" cap="rnd">
            <a:gradFill>
              <a:gsLst>
                <a:gs pos="0">
                  <a:srgbClr val="BD4B06"/>
                </a:gs>
                <a:gs pos="100000">
                  <a:srgbClr val="7B2306"/>
                </a:gs>
              </a:gsLst>
              <a:lin ang="162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1" name="平行四辺形 80">
            <a:extLst>
              <a:ext uri="{FF2B5EF4-FFF2-40B4-BE49-F238E27FC236}">
                <a16:creationId xmlns:a16="http://schemas.microsoft.com/office/drawing/2014/main" id="{2F3DF2D4-882A-29BB-FDF1-FE5667707BF2}"/>
              </a:ext>
            </a:extLst>
          </p:cNvPr>
          <p:cNvSpPr/>
          <p:nvPr/>
        </p:nvSpPr>
        <p:spPr>
          <a:xfrm>
            <a:off x="296443" y="1007761"/>
            <a:ext cx="673027" cy="689838"/>
          </a:xfrm>
          <a:prstGeom prst="parallelogram">
            <a:avLst>
              <a:gd name="adj" fmla="val 27873"/>
            </a:avLst>
          </a:prstGeom>
          <a:gradFill>
            <a:gsLst>
              <a:gs pos="100000">
                <a:srgbClr val="7B2306"/>
              </a:gs>
              <a:gs pos="0">
                <a:srgbClr val="BD4B06"/>
              </a:gs>
            </a:gsLst>
            <a:lin ang="16200000" scaled="1"/>
          </a:gradFill>
          <a:ln w="76200" cap="rnd">
            <a:gradFill>
              <a:gsLst>
                <a:gs pos="0">
                  <a:srgbClr val="BD4B06"/>
                </a:gs>
                <a:gs pos="100000">
                  <a:srgbClr val="7B2306"/>
                </a:gs>
              </a:gsLst>
              <a:lin ang="162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3" name="テキスト ボックス 222">
            <a:extLst>
              <a:ext uri="{FF2B5EF4-FFF2-40B4-BE49-F238E27FC236}">
                <a16:creationId xmlns:a16="http://schemas.microsoft.com/office/drawing/2014/main" id="{66AB387E-F4B1-D741-8B09-C52695BA40ED}"/>
              </a:ext>
            </a:extLst>
          </p:cNvPr>
          <p:cNvSpPr txBox="1"/>
          <p:nvPr/>
        </p:nvSpPr>
        <p:spPr>
          <a:xfrm>
            <a:off x="305702" y="888684"/>
            <a:ext cx="660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5400" b="1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E0C97B"/>
                    </a:gs>
                    <a:gs pos="0">
                      <a:srgbClr val="C2AF6B"/>
                    </a:gs>
                    <a:gs pos="4500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02" name="テキスト ボックス 301">
            <a:extLst>
              <a:ext uri="{FF2B5EF4-FFF2-40B4-BE49-F238E27FC236}">
                <a16:creationId xmlns:a16="http://schemas.microsoft.com/office/drawing/2014/main" id="{603153F0-6F04-274A-B288-A5409C3DC94A}"/>
              </a:ext>
            </a:extLst>
          </p:cNvPr>
          <p:cNvSpPr txBox="1"/>
          <p:nvPr/>
        </p:nvSpPr>
        <p:spPr>
          <a:xfrm>
            <a:off x="305702" y="2131274"/>
            <a:ext cx="660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5400" b="1" i="1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E0C97B"/>
                    </a:gs>
                    <a:gs pos="0">
                      <a:srgbClr val="C2AF6B"/>
                    </a:gs>
                    <a:gs pos="4500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2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7ADB779-454B-523D-C5F2-A91B5D3D3354}"/>
              </a:ext>
            </a:extLst>
          </p:cNvPr>
          <p:cNvSpPr/>
          <p:nvPr/>
        </p:nvSpPr>
        <p:spPr>
          <a:xfrm>
            <a:off x="332457" y="428646"/>
            <a:ext cx="396294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905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Hiragino Kaku Gothic StdN W8" charset="-128"/>
              </a:rPr>
              <a:t>ヤフーパッケージ</a:t>
            </a:r>
            <a:r>
              <a:rPr kumimoji="0" lang="en-US" altLang="ja-JP" sz="2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Hiragino Kaku Gothic StdN W8" charset="-128"/>
              </a:rPr>
              <a:t> </a:t>
            </a:r>
            <a:r>
              <a:rPr kumimoji="0" lang="ja-JP" altLang="en-US" sz="2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100000">
                      <a:srgbClr val="FEE38B"/>
                    </a:gs>
                    <a:gs pos="59000">
                      <a:srgbClr val="FFFD92"/>
                    </a:gs>
                    <a:gs pos="0">
                      <a:srgbClr val="FDE38B"/>
                    </a:gs>
                  </a:gsLst>
                  <a:lin ang="10800000" scaled="0"/>
                </a:gra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Hiragino Kaku Gothic StdN W8" charset="-128"/>
              </a:rPr>
              <a:t>リッチ</a:t>
            </a:r>
            <a:endParaRPr kumimoji="0" lang="en-US" altLang="ja-JP" sz="2600" b="1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FEE38B"/>
                  </a:gs>
                  <a:gs pos="59000">
                    <a:srgbClr val="FFFD92"/>
                  </a:gs>
                  <a:gs pos="0">
                    <a:srgbClr val="FDE38B"/>
                  </a:gs>
                </a:gsLst>
                <a:lin ang="10800000" scaled="0"/>
              </a:gradFill>
              <a:effectLst/>
              <a:uLnTx/>
              <a:uFillTx/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D1EFF78-FE2F-E5E5-EB1C-E2C2FC0C503F}"/>
              </a:ext>
            </a:extLst>
          </p:cNvPr>
          <p:cNvSpPr txBox="1"/>
          <p:nvPr/>
        </p:nvSpPr>
        <p:spPr>
          <a:xfrm>
            <a:off x="2143251" y="5787420"/>
            <a:ext cx="4292412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1" lang="ja-JP" altLang="en-US" sz="60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1" lang="en-US" altLang="ja-JP" sz="600" u="sng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600" u="sng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トップインパクト出稿に関する免責</a:t>
            </a:r>
            <a:r>
              <a:rPr kumimoji="1" lang="ja-JP" altLang="en-US" sz="600" u="sng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事項は「プラン別掲載回数・免責事項」のページを</a:t>
            </a:r>
            <a:r>
              <a:rPr kumimoji="1" lang="ja-JP" altLang="en-US" sz="600" u="sng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ご確認ください。</a:t>
            </a:r>
            <a:endParaRPr kumimoji="1" lang="en-US" altLang="ja-JP" sz="600" u="sng" dirty="0">
              <a:solidFill>
                <a:srgbClr val="FF0000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3D9726B-69F8-17A4-571A-C698B2BB3BF8}"/>
              </a:ext>
            </a:extLst>
          </p:cNvPr>
          <p:cNvSpPr txBox="1"/>
          <p:nvPr/>
        </p:nvSpPr>
        <p:spPr>
          <a:xfrm>
            <a:off x="1054826" y="2366444"/>
            <a:ext cx="826507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sng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ヤフー</a:t>
            </a:r>
            <a:r>
              <a:rPr kumimoji="0" lang="en-US" altLang="ja-JP" sz="1400" b="1" i="0" u="sng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TOP</a:t>
            </a:r>
            <a:r>
              <a:rPr kumimoji="0" lang="ja-JP" altLang="en-US" sz="1400" b="1" i="0" u="sng" strike="noStrike" kern="1200" cap="none" spc="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ページ</a:t>
            </a:r>
            <a:r>
              <a:rPr lang="ja-JP" altLang="en-US" sz="1400" b="1" u="sng" spc="5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（</a:t>
            </a:r>
            <a:r>
              <a:rPr lang="en-US" altLang="ja-JP" sz="1400" b="1" u="sng" spc="50" dirty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PC</a:t>
            </a:r>
            <a:r>
              <a:rPr lang="ja-JP" altLang="en-US" sz="1400" b="1" u="sng" spc="50" dirty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と</a:t>
            </a:r>
            <a:r>
              <a:rPr lang="ja-JP" altLang="en-US" sz="1400" b="1" u="sng" spc="5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スマホ両方）</a:t>
            </a:r>
            <a:r>
              <a:rPr lang="ja-JP" altLang="en-US" sz="1400" b="1" spc="50">
                <a:latin typeface="Meiryo" charset="-128"/>
                <a:ea typeface="Meiryo" charset="-128"/>
                <a:cs typeface="Meiryo" charset="-128"/>
              </a:rPr>
              <a:t>に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期間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と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エリア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を選択し掲載</a:t>
            </a:r>
          </a:p>
        </p:txBody>
      </p:sp>
      <p:sp>
        <p:nvSpPr>
          <p:cNvPr id="10" name="角丸四角形 204">
            <a:extLst>
              <a:ext uri="{FF2B5EF4-FFF2-40B4-BE49-F238E27FC236}">
                <a16:creationId xmlns:a16="http://schemas.microsoft.com/office/drawing/2014/main" id="{9825AC75-A2DB-AFC5-129B-F74F915E51EC}"/>
              </a:ext>
            </a:extLst>
          </p:cNvPr>
          <p:cNvSpPr>
            <a:spLocks/>
          </p:cNvSpPr>
          <p:nvPr/>
        </p:nvSpPr>
        <p:spPr>
          <a:xfrm>
            <a:off x="5057527" y="1754965"/>
            <a:ext cx="1156475" cy="308897"/>
          </a:xfrm>
          <a:prstGeom prst="roundRect">
            <a:avLst>
              <a:gd name="adj" fmla="val 7668"/>
            </a:avLst>
          </a:prstGeom>
          <a:gradFill>
            <a:gsLst>
              <a:gs pos="0">
                <a:srgbClr val="7D2405"/>
              </a:gs>
              <a:gs pos="99000">
                <a:srgbClr val="3A0800"/>
              </a:gs>
            </a:gsLst>
            <a:lin ang="2700000" scaled="0"/>
          </a:gradFill>
          <a:ln w="1905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9531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600" b="1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endParaRPr kumimoji="0" lang="ja-JP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21" name="角丸四角形 204">
            <a:extLst>
              <a:ext uri="{FF2B5EF4-FFF2-40B4-BE49-F238E27FC236}">
                <a16:creationId xmlns:a16="http://schemas.microsoft.com/office/drawing/2014/main" id="{11906ACF-6FF5-B4FA-AF35-68EB89073DF2}"/>
              </a:ext>
            </a:extLst>
          </p:cNvPr>
          <p:cNvSpPr>
            <a:spLocks/>
          </p:cNvSpPr>
          <p:nvPr/>
        </p:nvSpPr>
        <p:spPr>
          <a:xfrm>
            <a:off x="7113422" y="1369199"/>
            <a:ext cx="991960" cy="359107"/>
          </a:xfrm>
          <a:prstGeom prst="roundRect">
            <a:avLst>
              <a:gd name="adj" fmla="val 7668"/>
            </a:avLst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制作する</a:t>
            </a:r>
            <a:endParaRPr kumimoji="0" lang="en-US" altLang="ja-JP" sz="7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完全パッケージ動画</a:t>
            </a:r>
            <a:endParaRPr kumimoji="0" lang="en-US" altLang="ja-JP" sz="7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二次</a:t>
            </a:r>
            <a:r>
              <a:rPr kumimoji="0" lang="ja-JP" altLang="en-US" sz="7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利用権利</a:t>
            </a:r>
          </a:p>
        </p:txBody>
      </p:sp>
      <p:sp>
        <p:nvSpPr>
          <p:cNvPr id="29" name="角丸四角形 204">
            <a:extLst>
              <a:ext uri="{FF2B5EF4-FFF2-40B4-BE49-F238E27FC236}">
                <a16:creationId xmlns:a16="http://schemas.microsoft.com/office/drawing/2014/main" id="{A12115D0-F7B3-C149-EF69-1E1CE47D061F}"/>
              </a:ext>
            </a:extLst>
          </p:cNvPr>
          <p:cNvSpPr>
            <a:spLocks/>
          </p:cNvSpPr>
          <p:nvPr/>
        </p:nvSpPr>
        <p:spPr>
          <a:xfrm>
            <a:off x="7113421" y="1763707"/>
            <a:ext cx="989469" cy="360000"/>
          </a:xfrm>
          <a:prstGeom prst="roundRect">
            <a:avLst>
              <a:gd name="adj" fmla="val 12240"/>
            </a:avLst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9531" rIns="0" bIns="49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15</a:t>
            </a: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秒動画制作</a:t>
            </a:r>
            <a:endParaRPr kumimoji="0" lang="en-US" altLang="ja-JP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1</a:t>
            </a: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タイプ</a:t>
            </a:r>
            <a:endParaRPr kumimoji="0" lang="ja-JP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39" name="角丸四角形 204">
            <a:extLst>
              <a:ext uri="{FF2B5EF4-FFF2-40B4-BE49-F238E27FC236}">
                <a16:creationId xmlns:a16="http://schemas.microsoft.com/office/drawing/2014/main" id="{9CF0797A-BFCE-5789-F739-5432DC16098D}"/>
              </a:ext>
            </a:extLst>
          </p:cNvPr>
          <p:cNvSpPr>
            <a:spLocks/>
          </p:cNvSpPr>
          <p:nvPr/>
        </p:nvSpPr>
        <p:spPr>
          <a:xfrm>
            <a:off x="8142213" y="1369201"/>
            <a:ext cx="648000" cy="360000"/>
          </a:xfrm>
          <a:prstGeom prst="roundRect">
            <a:avLst>
              <a:gd name="adj" fmla="val 12240"/>
            </a:avLst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9531" rIns="0" bIns="49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ヤフー用</a:t>
            </a:r>
            <a:endParaRPr kumimoji="0" lang="en-US" altLang="ja-JP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バナー制作</a:t>
            </a:r>
            <a:endParaRPr kumimoji="0" lang="ja-JP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40" name="角丸四角形 204">
            <a:extLst>
              <a:ext uri="{FF2B5EF4-FFF2-40B4-BE49-F238E27FC236}">
                <a16:creationId xmlns:a16="http://schemas.microsoft.com/office/drawing/2014/main" id="{2626208C-4DB5-C293-4D16-F599BDFDDF63}"/>
              </a:ext>
            </a:extLst>
          </p:cNvPr>
          <p:cNvSpPr>
            <a:spLocks/>
          </p:cNvSpPr>
          <p:nvPr/>
        </p:nvSpPr>
        <p:spPr>
          <a:xfrm>
            <a:off x="8828313" y="1369201"/>
            <a:ext cx="648000" cy="360000"/>
          </a:xfrm>
          <a:prstGeom prst="roundRect">
            <a:avLst>
              <a:gd name="adj" fmla="val 12240"/>
            </a:avLst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9531" rIns="0" bIns="49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お任せ</a:t>
            </a:r>
            <a:endParaRPr kumimoji="0" lang="en-US" altLang="ja-JP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ナレーション</a:t>
            </a:r>
            <a:r>
              <a:rPr kumimoji="0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BGM</a:t>
            </a:r>
            <a:r>
              <a:rPr kumimoji="0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・効果音</a:t>
            </a:r>
          </a:p>
        </p:txBody>
      </p:sp>
      <p:sp>
        <p:nvSpPr>
          <p:cNvPr id="41" name="角丸四角形 204">
            <a:extLst>
              <a:ext uri="{FF2B5EF4-FFF2-40B4-BE49-F238E27FC236}">
                <a16:creationId xmlns:a16="http://schemas.microsoft.com/office/drawing/2014/main" id="{98996B88-875E-2C4A-6395-7D908EA46633}"/>
              </a:ext>
            </a:extLst>
          </p:cNvPr>
          <p:cNvSpPr>
            <a:spLocks/>
          </p:cNvSpPr>
          <p:nvPr/>
        </p:nvSpPr>
        <p:spPr>
          <a:xfrm>
            <a:off x="8828313" y="1765426"/>
            <a:ext cx="648000" cy="360000"/>
          </a:xfrm>
          <a:prstGeom prst="roundRect">
            <a:avLst>
              <a:gd name="adj" fmla="val 12240"/>
            </a:avLst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9531" rIns="0" bIns="49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完</a:t>
            </a:r>
            <a:r>
              <a:rPr lang="ja-JP" altLang="en-US" sz="700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成</a:t>
            </a: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動画</a:t>
            </a:r>
            <a:endParaRPr kumimoji="0" lang="en-US" altLang="ja-JP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データ</a:t>
            </a:r>
            <a:r>
              <a:rPr kumimoji="0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納品</a:t>
            </a:r>
          </a:p>
        </p:txBody>
      </p:sp>
      <p:sp>
        <p:nvSpPr>
          <p:cNvPr id="56" name="角丸四角形 204">
            <a:extLst>
              <a:ext uri="{FF2B5EF4-FFF2-40B4-BE49-F238E27FC236}">
                <a16:creationId xmlns:a16="http://schemas.microsoft.com/office/drawing/2014/main" id="{5FC52C20-332A-BB1F-5DC8-E51DA908FEDE}"/>
              </a:ext>
            </a:extLst>
          </p:cNvPr>
          <p:cNvSpPr>
            <a:spLocks/>
          </p:cNvSpPr>
          <p:nvPr/>
        </p:nvSpPr>
        <p:spPr>
          <a:xfrm>
            <a:off x="8136923" y="1765199"/>
            <a:ext cx="648000" cy="360000"/>
          </a:xfrm>
          <a:prstGeom prst="roundRect">
            <a:avLst>
              <a:gd name="adj" fmla="val 12240"/>
            </a:avLst>
          </a:pr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9531" rIns="0" bIns="4953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ヤフー</a:t>
            </a:r>
            <a:endParaRPr kumimoji="0" lang="en-US" altLang="ja-JP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広告料</a:t>
            </a:r>
            <a:endParaRPr kumimoji="0" lang="ja-JP" altLang="en-US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DF7863C3-8990-FA1D-CE9D-4063FE0CC1BD}"/>
              </a:ext>
            </a:extLst>
          </p:cNvPr>
          <p:cNvSpPr txBox="1"/>
          <p:nvPr/>
        </p:nvSpPr>
        <p:spPr>
          <a:xfrm>
            <a:off x="7692367" y="1173791"/>
            <a:ext cx="1261884" cy="18466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この</a:t>
            </a:r>
            <a:r>
              <a:rPr kumimoji="0" lang="ja-JP" altLang="en-US" sz="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プランに含まれるサービス</a:t>
            </a:r>
            <a:endParaRPr kumimoji="1" lang="ja-JP" altLang="en-US" sz="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A6AAD88E-4AAA-0088-9C98-425BB799B789}"/>
              </a:ext>
            </a:extLst>
          </p:cNvPr>
          <p:cNvCxnSpPr>
            <a:cxnSpLocks/>
            <a:endCxn id="64" idx="1"/>
          </p:cNvCxnSpPr>
          <p:nvPr/>
        </p:nvCxnSpPr>
        <p:spPr>
          <a:xfrm flipV="1">
            <a:off x="7128632" y="1266124"/>
            <a:ext cx="563735" cy="178"/>
          </a:xfrm>
          <a:prstGeom prst="line">
            <a:avLst/>
          </a:prstGeom>
          <a:ln w="1270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>
            <a:extLst>
              <a:ext uri="{FF2B5EF4-FFF2-40B4-BE49-F238E27FC236}">
                <a16:creationId xmlns:a16="http://schemas.microsoft.com/office/drawing/2014/main" id="{04652C1F-776F-654F-087B-3A12608873C7}"/>
              </a:ext>
            </a:extLst>
          </p:cNvPr>
          <p:cNvCxnSpPr>
            <a:cxnSpLocks/>
            <a:stCxn id="64" idx="3"/>
          </p:cNvCxnSpPr>
          <p:nvPr/>
        </p:nvCxnSpPr>
        <p:spPr>
          <a:xfrm>
            <a:off x="8954251" y="1266124"/>
            <a:ext cx="522062" cy="178"/>
          </a:xfrm>
          <a:prstGeom prst="line">
            <a:avLst/>
          </a:prstGeom>
          <a:ln w="1270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9" name="図 68">
            <a:extLst>
              <a:ext uri="{FF2B5EF4-FFF2-40B4-BE49-F238E27FC236}">
                <a16:creationId xmlns:a16="http://schemas.microsoft.com/office/drawing/2014/main" id="{92FD70C7-2EBF-39F4-7D79-100F503E2C4E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8439" y="1038493"/>
            <a:ext cx="433858" cy="337750"/>
          </a:xfrm>
          <a:prstGeom prst="rect">
            <a:avLst/>
          </a:prstGeom>
          <a:effectLst/>
        </p:spPr>
      </p:pic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129CDAC7-0893-D91E-96AB-97CDC1605C38}"/>
              </a:ext>
            </a:extLst>
          </p:cNvPr>
          <p:cNvSpPr txBox="1"/>
          <p:nvPr/>
        </p:nvSpPr>
        <p:spPr>
          <a:xfrm>
            <a:off x="933642" y="1070196"/>
            <a:ext cx="6209994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既存</a:t>
            </a:r>
            <a:r>
              <a:rPr kumimoji="0" lang="ja-JP" altLang="en-US" sz="10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の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チラシ</a:t>
            </a:r>
            <a:r>
              <a:rPr kumimoji="0" lang="ja-JP" altLang="en-US" sz="10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など</a:t>
            </a:r>
            <a:r>
              <a:rPr kumimoji="0" lang="ja-JP" altLang="en-US" sz="14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静止画データ</a:t>
            </a:r>
            <a:r>
              <a:rPr kumimoji="0" lang="ja-JP" altLang="en-US" sz="1000" b="1" i="0" u="none" strike="noStrike" kern="1200" cap="none" spc="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から</a:t>
            </a:r>
            <a:r>
              <a:rPr kumimoji="0" lang="en-US" altLang="ja-JP" sz="1400" b="1" i="0" u="none" strike="noStrike" kern="1200" cap="none" spc="0" normalizeH="0" baseline="0" noProof="0" dirty="0">
                <a:ln w="3175">
                  <a:noFill/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15</a:t>
            </a:r>
            <a:r>
              <a:rPr kumimoji="0" lang="ja-JP" altLang="en-US" sz="1400" b="1" i="0" u="none" strike="noStrike" kern="1200" cap="none" spc="0" normalizeH="0" baseline="0" noProof="0" dirty="0">
                <a:ln w="3175">
                  <a:noFill/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秒</a:t>
            </a:r>
            <a:r>
              <a:rPr kumimoji="0" lang="ja-JP" altLang="en-US" sz="1400" b="1" i="0" u="none" strike="noStrike" kern="1200" cap="none" spc="0" normalizeH="0" baseline="0" noProof="0">
                <a:ln w="3175">
                  <a:noFill/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動画を</a:t>
            </a:r>
            <a:r>
              <a:rPr lang="ja-JP" altLang="en-US" sz="1400" b="1">
                <a:ln w="3175">
                  <a:noFill/>
                  <a:prstDash val="solid"/>
                </a:ln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制作 </a:t>
            </a:r>
            <a:r>
              <a:rPr kumimoji="0" lang="ja-JP" altLang="en-US" sz="1400" b="1" i="0" u="none" strike="noStrike" kern="1200" cap="none" spc="0" normalizeH="0" baseline="0" noProof="0">
                <a:ln w="3175">
                  <a:noFill/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＋ 二次</a:t>
            </a:r>
            <a:r>
              <a:rPr kumimoji="0" lang="ja-JP" altLang="en-US" sz="1400" b="1" i="0" u="none" strike="noStrike" kern="1200" cap="none" spc="0" normalizeH="0" baseline="0" noProof="0" dirty="0">
                <a:ln w="3175">
                  <a:noFill/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利用も</a:t>
            </a:r>
            <a:r>
              <a:rPr kumimoji="0" lang="en-US" altLang="ja-JP" sz="1400" b="1" i="0" u="none" strike="noStrike" kern="1200" cap="none" spc="0" normalizeH="0" baseline="0" noProof="0" dirty="0">
                <a:ln w="3175">
                  <a:noFill/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OK</a:t>
            </a:r>
            <a:endParaRPr kumimoji="0" lang="ja-JP" altLang="en-US" sz="1400" b="1" i="0" u="none" strike="noStrike" kern="1200" cap="none" spc="0" normalizeH="0" baseline="0" noProof="0" dirty="0">
              <a:ln w="3175">
                <a:noFill/>
                <a:prstDash val="solid"/>
              </a:ln>
              <a:solidFill>
                <a:srgbClr val="FF0000"/>
              </a:solidFill>
              <a:effectLst/>
              <a:uLnTx/>
              <a:uFillTx/>
              <a:latin typeface="Arial Black" panose="020B0604020202020204" pitchFamily="34" charset="0"/>
              <a:ea typeface="游ゴシック" panose="020B0400000000000000" pitchFamily="50" charset="-128"/>
              <a:cs typeface="Arial Black" panose="020B0604020202020204" pitchFamily="34" charset="0"/>
            </a:endParaRPr>
          </a:p>
        </p:txBody>
      </p:sp>
      <p:grpSp>
        <p:nvGrpSpPr>
          <p:cNvPr id="85" name="グループ化 84">
            <a:extLst>
              <a:ext uri="{FF2B5EF4-FFF2-40B4-BE49-F238E27FC236}">
                <a16:creationId xmlns:a16="http://schemas.microsoft.com/office/drawing/2014/main" id="{E31472EB-74C7-9441-191B-E9E892FF23B6}"/>
              </a:ext>
            </a:extLst>
          </p:cNvPr>
          <p:cNvGrpSpPr/>
          <p:nvPr/>
        </p:nvGrpSpPr>
        <p:grpSpPr>
          <a:xfrm>
            <a:off x="3651617" y="1359001"/>
            <a:ext cx="1312419" cy="779521"/>
            <a:chOff x="4664540" y="1530011"/>
            <a:chExt cx="1501088" cy="891581"/>
          </a:xfrm>
        </p:grpSpPr>
        <p:pic>
          <p:nvPicPr>
            <p:cNvPr id="86" name="図 85">
              <a:extLst>
                <a:ext uri="{FF2B5EF4-FFF2-40B4-BE49-F238E27FC236}">
                  <a16:creationId xmlns:a16="http://schemas.microsoft.com/office/drawing/2014/main" id="{37A1BE64-B4B7-6858-5B06-2272F26879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64540" y="1530011"/>
              <a:ext cx="1501088" cy="891581"/>
            </a:xfrm>
            <a:prstGeom prst="rect">
              <a:avLst/>
            </a:prstGeom>
          </p:spPr>
        </p:pic>
        <p:grpSp>
          <p:nvGrpSpPr>
            <p:cNvPr id="87" name="グループ化 86">
              <a:extLst>
                <a:ext uri="{FF2B5EF4-FFF2-40B4-BE49-F238E27FC236}">
                  <a16:creationId xmlns:a16="http://schemas.microsoft.com/office/drawing/2014/main" id="{C432E6AD-AA12-DB5A-6C78-32A68A46916B}"/>
                </a:ext>
              </a:extLst>
            </p:cNvPr>
            <p:cNvGrpSpPr/>
            <p:nvPr/>
          </p:nvGrpSpPr>
          <p:grpSpPr>
            <a:xfrm>
              <a:off x="5254026" y="1818548"/>
              <a:ext cx="284394" cy="284394"/>
              <a:chOff x="-936783" y="1248528"/>
              <a:chExt cx="284394" cy="284394"/>
            </a:xfrm>
          </p:grpSpPr>
          <p:sp>
            <p:nvSpPr>
              <p:cNvPr id="88" name="円/楕円 87">
                <a:extLst>
                  <a:ext uri="{FF2B5EF4-FFF2-40B4-BE49-F238E27FC236}">
                    <a16:creationId xmlns:a16="http://schemas.microsoft.com/office/drawing/2014/main" id="{4CE6FEE8-CE8C-AC83-6C2F-D33A86B4C292}"/>
                  </a:ext>
                </a:extLst>
              </p:cNvPr>
              <p:cNvSpPr/>
              <p:nvPr/>
            </p:nvSpPr>
            <p:spPr>
              <a:xfrm>
                <a:off x="-936783" y="1248528"/>
                <a:ext cx="284394" cy="284394"/>
              </a:xfrm>
              <a:prstGeom prst="ellipse">
                <a:avLst/>
              </a:prstGeom>
              <a:solidFill>
                <a:schemeClr val="tx1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0" name="三角形 89">
                <a:extLst>
                  <a:ext uri="{FF2B5EF4-FFF2-40B4-BE49-F238E27FC236}">
                    <a16:creationId xmlns:a16="http://schemas.microsoft.com/office/drawing/2014/main" id="{CDE11800-6805-9F97-505B-253F5DBAEE3C}"/>
                  </a:ext>
                </a:extLst>
              </p:cNvPr>
              <p:cNvSpPr/>
              <p:nvPr/>
            </p:nvSpPr>
            <p:spPr>
              <a:xfrm rot="5400000">
                <a:off x="-859756" y="1306777"/>
                <a:ext cx="185815" cy="160185"/>
              </a:xfrm>
              <a:prstGeom prst="triangle">
                <a:avLst/>
              </a:prstGeom>
              <a:solidFill>
                <a:schemeClr val="bg1">
                  <a:alpha val="8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95" name="グループ化 94">
            <a:extLst>
              <a:ext uri="{FF2B5EF4-FFF2-40B4-BE49-F238E27FC236}">
                <a16:creationId xmlns:a16="http://schemas.microsoft.com/office/drawing/2014/main" id="{FD662ADF-19A2-B095-0FFA-C899FA529DBE}"/>
              </a:ext>
            </a:extLst>
          </p:cNvPr>
          <p:cNvGrpSpPr/>
          <p:nvPr/>
        </p:nvGrpSpPr>
        <p:grpSpPr>
          <a:xfrm>
            <a:off x="4446484" y="1713001"/>
            <a:ext cx="513282" cy="511629"/>
            <a:chOff x="5516778" y="2273088"/>
            <a:chExt cx="513282" cy="511629"/>
          </a:xfrm>
        </p:grpSpPr>
        <p:grpSp>
          <p:nvGrpSpPr>
            <p:cNvPr id="96" name="グループ化 95">
              <a:extLst>
                <a:ext uri="{FF2B5EF4-FFF2-40B4-BE49-F238E27FC236}">
                  <a16:creationId xmlns:a16="http://schemas.microsoft.com/office/drawing/2014/main" id="{7A96F5CA-9637-985D-D51E-6339BB513F75}"/>
                </a:ext>
              </a:extLst>
            </p:cNvPr>
            <p:cNvGrpSpPr/>
            <p:nvPr/>
          </p:nvGrpSpPr>
          <p:grpSpPr>
            <a:xfrm>
              <a:off x="5517605" y="2273088"/>
              <a:ext cx="511629" cy="511629"/>
              <a:chOff x="3577778" y="1636816"/>
              <a:chExt cx="662613" cy="662613"/>
            </a:xfrm>
          </p:grpSpPr>
          <p:sp>
            <p:nvSpPr>
              <p:cNvPr id="104" name="円/楕円 184">
                <a:extLst>
                  <a:ext uri="{FF2B5EF4-FFF2-40B4-BE49-F238E27FC236}">
                    <a16:creationId xmlns:a16="http://schemas.microsoft.com/office/drawing/2014/main" id="{4AAC36FD-DC08-CCD2-5AFC-6460A4AADC02}"/>
                  </a:ext>
                </a:extLst>
              </p:cNvPr>
              <p:cNvSpPr/>
              <p:nvPr/>
            </p:nvSpPr>
            <p:spPr>
              <a:xfrm>
                <a:off x="3577778" y="1636816"/>
                <a:ext cx="662613" cy="662613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游ゴシック" panose="020B0400000000000000" pitchFamily="50" charset="-128"/>
                  <a:cs typeface="+mn-cs"/>
                </a:endParaRPr>
              </a:p>
            </p:txBody>
          </p:sp>
          <p:sp>
            <p:nvSpPr>
              <p:cNvPr id="113" name="テキスト ボックス 112">
                <a:extLst>
                  <a:ext uri="{FF2B5EF4-FFF2-40B4-BE49-F238E27FC236}">
                    <a16:creationId xmlns:a16="http://schemas.microsoft.com/office/drawing/2014/main" id="{7F2CEEF6-935D-D0F5-7D93-96D622C36822}"/>
                  </a:ext>
                </a:extLst>
              </p:cNvPr>
              <p:cNvSpPr txBox="1"/>
              <p:nvPr/>
            </p:nvSpPr>
            <p:spPr>
              <a:xfrm>
                <a:off x="3628581" y="1702386"/>
                <a:ext cx="558875" cy="2989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9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Meiryo" charset="-128"/>
                    <a:ea typeface="Meiryo" charset="-128"/>
                    <a:cs typeface="Meiryo" charset="-128"/>
                  </a:rPr>
                  <a:t>15</a:t>
                </a:r>
                <a:r>
                  <a:rPr kumimoji="0" lang="ja-JP" altLang="en-US" sz="700" b="1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Meiryo" charset="-128"/>
                    <a:ea typeface="Meiryo" charset="-128"/>
                    <a:cs typeface="Meiryo" charset="-128"/>
                  </a:rPr>
                  <a:t>秒</a:t>
                </a:r>
                <a:endParaRPr kumimoji="0" lang="en-US" altLang="ja-JP" sz="9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Meiryo" charset="-128"/>
                  <a:ea typeface="Meiryo" charset="-128"/>
                  <a:cs typeface="Meiryo" charset="-128"/>
                </a:endParaRPr>
              </a:p>
            </p:txBody>
          </p:sp>
        </p:grpSp>
        <p:cxnSp>
          <p:nvCxnSpPr>
            <p:cNvPr id="97" name="直線コネクタ 96">
              <a:extLst>
                <a:ext uri="{FF2B5EF4-FFF2-40B4-BE49-F238E27FC236}">
                  <a16:creationId xmlns:a16="http://schemas.microsoft.com/office/drawing/2014/main" id="{10228F2D-C340-9E19-D1C7-6A5F9303EF1E}"/>
                </a:ext>
              </a:extLst>
            </p:cNvPr>
            <p:cNvCxnSpPr>
              <a:cxnSpLocks/>
            </p:cNvCxnSpPr>
            <p:nvPr/>
          </p:nvCxnSpPr>
          <p:spPr>
            <a:xfrm>
              <a:off x="5519083" y="2531480"/>
              <a:ext cx="51015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テキスト ボックス 100">
              <a:extLst>
                <a:ext uri="{FF2B5EF4-FFF2-40B4-BE49-F238E27FC236}">
                  <a16:creationId xmlns:a16="http://schemas.microsoft.com/office/drawing/2014/main" id="{99677A72-9905-A85F-EF2B-94EEB889F383}"/>
                </a:ext>
              </a:extLst>
            </p:cNvPr>
            <p:cNvSpPr txBox="1"/>
            <p:nvPr/>
          </p:nvSpPr>
          <p:spPr>
            <a:xfrm>
              <a:off x="5516778" y="2529425"/>
              <a:ext cx="5132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1" i="0" u="none" strike="noStrike" kern="1200" cap="none" spc="-150" normalizeH="0" baseline="0" noProof="0" dirty="0">
                  <a:ln>
                    <a:noFill/>
                  </a:ln>
                  <a:effectLst/>
                  <a:uLnTx/>
                  <a:uFillTx/>
                  <a:latin typeface="Meiryo" charset="-128"/>
                  <a:ea typeface="Meiryo" charset="-128"/>
                  <a:cs typeface="Meiryo" charset="-128"/>
                </a:rPr>
                <a:t>1</a:t>
              </a:r>
              <a:r>
                <a:rPr kumimoji="0" lang="ja-JP" altLang="en-US" sz="700" b="1" i="0" u="none" strike="noStrike" kern="1200" cap="none" normalizeH="0" baseline="0" noProof="0" dirty="0">
                  <a:ln>
                    <a:noFill/>
                  </a:ln>
                  <a:effectLst/>
                  <a:uLnTx/>
                  <a:uFillTx/>
                  <a:latin typeface="Meiryo" charset="-128"/>
                  <a:ea typeface="Meiryo" charset="-128"/>
                  <a:cs typeface="Meiryo" charset="-128"/>
                </a:rPr>
                <a:t>タイプ</a:t>
              </a:r>
              <a:endParaRPr kumimoji="0" lang="ja-JP" altLang="en-US" sz="900" b="1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endParaRPr>
            </a:p>
          </p:txBody>
        </p:sp>
      </p:grpSp>
      <p:sp>
        <p:nvSpPr>
          <p:cNvPr id="128" name="角丸四角形 204">
            <a:extLst>
              <a:ext uri="{FF2B5EF4-FFF2-40B4-BE49-F238E27FC236}">
                <a16:creationId xmlns:a16="http://schemas.microsoft.com/office/drawing/2014/main" id="{CEBF9B61-F276-5E42-DBA4-D19645E4E4A2}"/>
              </a:ext>
            </a:extLst>
          </p:cNvPr>
          <p:cNvSpPr>
            <a:spLocks/>
          </p:cNvSpPr>
          <p:nvPr/>
        </p:nvSpPr>
        <p:spPr>
          <a:xfrm>
            <a:off x="5057527" y="1444195"/>
            <a:ext cx="1156475" cy="279363"/>
          </a:xfrm>
          <a:prstGeom prst="roundRect">
            <a:avLst>
              <a:gd name="adj" fmla="val 7668"/>
            </a:avLst>
          </a:prstGeom>
          <a:gradFill>
            <a:gsLst>
              <a:gs pos="0">
                <a:srgbClr val="7D2405"/>
              </a:gs>
              <a:gs pos="99000">
                <a:srgbClr val="3A0800"/>
              </a:gs>
            </a:gsLst>
            <a:lin ang="2700000" scaled="0"/>
          </a:gradFill>
          <a:ln w="1905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9531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600" b="1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endParaRPr kumimoji="0" lang="ja-JP" altLang="en-US" sz="105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pic>
        <p:nvPicPr>
          <p:cNvPr id="130" name="図 129">
            <a:extLst>
              <a:ext uri="{FF2B5EF4-FFF2-40B4-BE49-F238E27FC236}">
                <a16:creationId xmlns:a16="http://schemas.microsoft.com/office/drawing/2014/main" id="{000D277D-E85C-4C1C-3D6D-6AED05E44EBE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3386" b="-22941"/>
          <a:stretch/>
        </p:blipFill>
        <p:spPr>
          <a:xfrm>
            <a:off x="5089151" y="1844415"/>
            <a:ext cx="124511" cy="148059"/>
          </a:xfrm>
          <a:prstGeom prst="rect">
            <a:avLst/>
          </a:prstGeom>
        </p:spPr>
      </p:pic>
      <p:sp>
        <p:nvSpPr>
          <p:cNvPr id="131" name="円/楕円 130">
            <a:extLst>
              <a:ext uri="{FF2B5EF4-FFF2-40B4-BE49-F238E27FC236}">
                <a16:creationId xmlns:a16="http://schemas.microsoft.com/office/drawing/2014/main" id="{A11E5844-5185-14C0-3017-986570F75A69}"/>
              </a:ext>
            </a:extLst>
          </p:cNvPr>
          <p:cNvSpPr/>
          <p:nvPr/>
        </p:nvSpPr>
        <p:spPr>
          <a:xfrm>
            <a:off x="5083859" y="1512308"/>
            <a:ext cx="137202" cy="1372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/>
          </a:p>
        </p:txBody>
      </p:sp>
      <p:sp>
        <p:nvSpPr>
          <p:cNvPr id="132" name="テキスト ボックス 131">
            <a:extLst>
              <a:ext uri="{FF2B5EF4-FFF2-40B4-BE49-F238E27FC236}">
                <a16:creationId xmlns:a16="http://schemas.microsoft.com/office/drawing/2014/main" id="{63DA055F-2B77-3589-9F0F-FFAC1453C4F6}"/>
              </a:ext>
            </a:extLst>
          </p:cNvPr>
          <p:cNvSpPr txBox="1"/>
          <p:nvPr/>
        </p:nvSpPr>
        <p:spPr>
          <a:xfrm>
            <a:off x="4989432" y="1515991"/>
            <a:ext cx="319777" cy="138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300" b="1" i="0" u="none" strike="noStrike" kern="1200" cap="none" spc="0" normalizeH="0" baseline="0" noProof="0" dirty="0">
                <a:ln>
                  <a:noFill/>
                </a:ln>
                <a:solidFill>
                  <a:srgbClr val="7D2405"/>
                </a:solidFill>
                <a:effectLst/>
                <a:uLnTx/>
                <a:uFillTx/>
                <a:latin typeface="Meiryo" charset="-128"/>
                <a:ea typeface="Meiryo" charset="-128"/>
                <a:cs typeface="Meiryo" charset="-128"/>
              </a:rPr>
              <a:t>FREE</a:t>
            </a:r>
          </a:p>
        </p:txBody>
      </p:sp>
      <p:cxnSp>
        <p:nvCxnSpPr>
          <p:cNvPr id="133" name="カギ線コネクタ 132">
            <a:extLst>
              <a:ext uri="{FF2B5EF4-FFF2-40B4-BE49-F238E27FC236}">
                <a16:creationId xmlns:a16="http://schemas.microsoft.com/office/drawing/2014/main" id="{6F397BCB-3AD9-559F-F22C-8AA44EEF78A1}"/>
              </a:ext>
            </a:extLst>
          </p:cNvPr>
          <p:cNvCxnSpPr>
            <a:cxnSpLocks/>
          </p:cNvCxnSpPr>
          <p:nvPr/>
        </p:nvCxnSpPr>
        <p:spPr>
          <a:xfrm>
            <a:off x="4639078" y="1569198"/>
            <a:ext cx="432000" cy="164566"/>
          </a:xfrm>
          <a:prstGeom prst="bentConnector3">
            <a:avLst>
              <a:gd name="adj1" fmla="val 72752"/>
            </a:avLst>
          </a:prstGeom>
          <a:ln w="15875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テキスト ボックス 133">
            <a:extLst>
              <a:ext uri="{FF2B5EF4-FFF2-40B4-BE49-F238E27FC236}">
                <a16:creationId xmlns:a16="http://schemas.microsoft.com/office/drawing/2014/main" id="{954A2CDD-FD2D-EBCC-3A92-F268E2E326FD}"/>
              </a:ext>
            </a:extLst>
          </p:cNvPr>
          <p:cNvSpPr txBox="1"/>
          <p:nvPr/>
        </p:nvSpPr>
        <p:spPr>
          <a:xfrm>
            <a:off x="5160100" y="1453004"/>
            <a:ext cx="1141659" cy="29238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500" b="1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制作した</a:t>
            </a:r>
            <a:r>
              <a:rPr kumimoji="0" lang="ja-JP" altLang="en-US" sz="5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動画は</a:t>
            </a:r>
            <a:r>
              <a:rPr kumimoji="0" lang="en-US" altLang="ja-JP" sz="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無期限二次利用</a:t>
            </a:r>
            <a:r>
              <a:rPr kumimoji="0" lang="en-US" altLang="ja-JP" sz="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OK!!</a:t>
            </a:r>
            <a:endParaRPr kumimoji="1" lang="ja-JP" altLang="en-US" sz="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37" name="テキスト ボックス 136">
            <a:extLst>
              <a:ext uri="{FF2B5EF4-FFF2-40B4-BE49-F238E27FC236}">
                <a16:creationId xmlns:a16="http://schemas.microsoft.com/office/drawing/2014/main" id="{982B0797-1E05-1897-AABA-54894E3939FB}"/>
              </a:ext>
            </a:extLst>
          </p:cNvPr>
          <p:cNvSpPr txBox="1"/>
          <p:nvPr/>
        </p:nvSpPr>
        <p:spPr>
          <a:xfrm>
            <a:off x="5143812" y="1770356"/>
            <a:ext cx="115929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600" b="1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ナレーション</a:t>
            </a:r>
            <a:r>
              <a:rPr lang="en-US" altLang="ja-JP" sz="600" b="1" dirty="0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/BGM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600" b="1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効果音付帯！</a:t>
            </a:r>
            <a:r>
              <a:rPr lang="ja-JP" altLang="en-US" sz="500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500" dirty="0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500">
                <a:solidFill>
                  <a:prstClr val="white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全てお任せ）</a:t>
            </a:r>
            <a:endParaRPr kumimoji="1" lang="ja-JP" altLang="en-US" sz="9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sp>
        <p:nvSpPr>
          <p:cNvPr id="138" name="角丸四角形 204">
            <a:extLst>
              <a:ext uri="{FF2B5EF4-FFF2-40B4-BE49-F238E27FC236}">
                <a16:creationId xmlns:a16="http://schemas.microsoft.com/office/drawing/2014/main" id="{311ADD27-4BCA-72C8-15E2-99049FEA7F45}"/>
              </a:ext>
            </a:extLst>
          </p:cNvPr>
          <p:cNvSpPr/>
          <p:nvPr/>
        </p:nvSpPr>
        <p:spPr>
          <a:xfrm>
            <a:off x="6307493" y="1369199"/>
            <a:ext cx="715483" cy="725897"/>
          </a:xfrm>
          <a:prstGeom prst="roundRect">
            <a:avLst>
              <a:gd name="adj" fmla="val 11228"/>
            </a:avLst>
          </a:prstGeom>
          <a:solidFill>
            <a:schemeClr val="bg1"/>
          </a:solidFill>
          <a:ln w="25400">
            <a:noFill/>
            <a:prstDash val="solid"/>
          </a:ln>
          <a:effectLst>
            <a:outerShdw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9060" tIns="49530" rIns="99060" bIns="495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39" name="テキスト ボックス 138">
            <a:extLst>
              <a:ext uri="{FF2B5EF4-FFF2-40B4-BE49-F238E27FC236}">
                <a16:creationId xmlns:a16="http://schemas.microsoft.com/office/drawing/2014/main" id="{1BD2B066-4140-E85D-CD68-255D1CFABFD3}"/>
              </a:ext>
            </a:extLst>
          </p:cNvPr>
          <p:cNvSpPr txBox="1"/>
          <p:nvPr/>
        </p:nvSpPr>
        <p:spPr>
          <a:xfrm>
            <a:off x="6257139" y="1411886"/>
            <a:ext cx="825867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5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▼実績動画は</a:t>
            </a:r>
            <a:r>
              <a:rPr kumimoji="1" lang="ja-JP" altLang="en-US" sz="500" dirty="0">
                <a:solidFill>
                  <a:prstClr val="black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こちら▼︎</a:t>
            </a:r>
            <a:endParaRPr kumimoji="1" lang="en-US" altLang="ja-JP" sz="500" dirty="0">
              <a:solidFill>
                <a:prstClr val="black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44" name="図 143">
            <a:extLst>
              <a:ext uri="{FF2B5EF4-FFF2-40B4-BE49-F238E27FC236}">
                <a16:creationId xmlns:a16="http://schemas.microsoft.com/office/drawing/2014/main" id="{116DE454-1243-7C74-CBD1-D0C0C51408E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33010" y="1552809"/>
            <a:ext cx="464449" cy="468959"/>
          </a:xfrm>
          <a:prstGeom prst="rect">
            <a:avLst/>
          </a:prstGeom>
        </p:spPr>
      </p:pic>
      <p:sp>
        <p:nvSpPr>
          <p:cNvPr id="44" name="右矢印 43">
            <a:extLst>
              <a:ext uri="{FF2B5EF4-FFF2-40B4-BE49-F238E27FC236}">
                <a16:creationId xmlns:a16="http://schemas.microsoft.com/office/drawing/2014/main" id="{7224EF58-172F-316A-2CFD-A3944EA1B453}"/>
              </a:ext>
            </a:extLst>
          </p:cNvPr>
          <p:cNvSpPr/>
          <p:nvPr/>
        </p:nvSpPr>
        <p:spPr>
          <a:xfrm>
            <a:off x="2229175" y="1525575"/>
            <a:ext cx="1435963" cy="478166"/>
          </a:xfrm>
          <a:prstGeom prst="rightArrow">
            <a:avLst>
              <a:gd name="adj1" fmla="val 63355"/>
              <a:gd name="adj2" fmla="val 4410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B9C46C01-200D-2326-D74A-8C01C62B3083}"/>
              </a:ext>
            </a:extLst>
          </p:cNvPr>
          <p:cNvSpPr/>
          <p:nvPr/>
        </p:nvSpPr>
        <p:spPr>
          <a:xfrm>
            <a:off x="1165284" y="2169391"/>
            <a:ext cx="629392" cy="7698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7" name="図 46">
            <a:extLst>
              <a:ext uri="{FF2B5EF4-FFF2-40B4-BE49-F238E27FC236}">
                <a16:creationId xmlns:a16="http://schemas.microsoft.com/office/drawing/2014/main" id="{C421F0EB-005C-6854-6FCE-A92FF10CA7B2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941" y="1374856"/>
            <a:ext cx="963821" cy="776606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5FAC66C1-47BE-7F0A-ED81-A3E901B2A816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1267" y="1340741"/>
            <a:ext cx="737941" cy="904590"/>
          </a:xfrm>
          <a:prstGeom prst="rect">
            <a:avLst/>
          </a:prstGeom>
        </p:spPr>
      </p:pic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5E72D8E3-9B2F-3828-0C3E-A55564A13CF1}"/>
              </a:ext>
            </a:extLst>
          </p:cNvPr>
          <p:cNvGrpSpPr/>
          <p:nvPr/>
        </p:nvGrpSpPr>
        <p:grpSpPr>
          <a:xfrm>
            <a:off x="1080785" y="1305229"/>
            <a:ext cx="808359" cy="738225"/>
            <a:chOff x="1126908" y="1320814"/>
            <a:chExt cx="808359" cy="738225"/>
          </a:xfrm>
        </p:grpSpPr>
        <p:sp>
          <p:nvSpPr>
            <p:cNvPr id="50" name="円/楕円 184">
              <a:extLst>
                <a:ext uri="{FF2B5EF4-FFF2-40B4-BE49-F238E27FC236}">
                  <a16:creationId xmlns:a16="http://schemas.microsoft.com/office/drawing/2014/main" id="{93E2B1F0-86B3-E2BE-CA79-405B3175146C}"/>
                </a:ext>
              </a:extLst>
            </p:cNvPr>
            <p:cNvSpPr/>
            <p:nvPr/>
          </p:nvSpPr>
          <p:spPr>
            <a:xfrm>
              <a:off x="1201170" y="1372549"/>
              <a:ext cx="658283" cy="658284"/>
            </a:xfrm>
            <a:prstGeom prst="ellipse">
              <a:avLst/>
            </a:prstGeom>
            <a:solidFill>
              <a:srgbClr val="BE4B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pic>
          <p:nvPicPr>
            <p:cNvPr id="89" name="図 88">
              <a:extLst>
                <a:ext uri="{FF2B5EF4-FFF2-40B4-BE49-F238E27FC236}">
                  <a16:creationId xmlns:a16="http://schemas.microsoft.com/office/drawing/2014/main" id="{4E0248D5-D507-DF29-1F22-6F6124717E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24998" y="1445764"/>
              <a:ext cx="290320" cy="259488"/>
            </a:xfrm>
            <a:prstGeom prst="rect">
              <a:avLst/>
            </a:prstGeom>
          </p:spPr>
        </p:pic>
        <p:sp>
          <p:nvSpPr>
            <p:cNvPr id="92" name="テキスト ボックス 91">
              <a:extLst>
                <a:ext uri="{FF2B5EF4-FFF2-40B4-BE49-F238E27FC236}">
                  <a16:creationId xmlns:a16="http://schemas.microsoft.com/office/drawing/2014/main" id="{63B90694-1F43-3225-D394-256636E289B3}"/>
                </a:ext>
              </a:extLst>
            </p:cNvPr>
            <p:cNvSpPr txBox="1"/>
            <p:nvPr/>
          </p:nvSpPr>
          <p:spPr>
            <a:xfrm>
              <a:off x="1186559" y="1528306"/>
              <a:ext cx="338555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glow rad="63500">
                      <a:schemeClr val="tx1"/>
                    </a:glow>
                  </a:effectLst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写真</a:t>
              </a:r>
              <a:endParaRPr kumimoji="1" lang="ja-JP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63500">
                    <a:schemeClr val="tx1"/>
                  </a:glow>
                </a:effectLst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  <p:pic>
          <p:nvPicPr>
            <p:cNvPr id="93" name="図 92">
              <a:extLst>
                <a:ext uri="{FF2B5EF4-FFF2-40B4-BE49-F238E27FC236}">
                  <a16:creationId xmlns:a16="http://schemas.microsoft.com/office/drawing/2014/main" id="{EA0E2DF1-1A9E-C121-FDC0-6F52F5E455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6077" t="22030"/>
            <a:stretch/>
          </p:blipFill>
          <p:spPr>
            <a:xfrm>
              <a:off x="1239877" y="1734836"/>
              <a:ext cx="248534" cy="199355"/>
            </a:xfrm>
            <a:prstGeom prst="rect">
              <a:avLst/>
            </a:prstGeom>
          </p:spPr>
        </p:pic>
        <p:sp>
          <p:nvSpPr>
            <p:cNvPr id="94" name="テキスト ボックス 93">
              <a:extLst>
                <a:ext uri="{FF2B5EF4-FFF2-40B4-BE49-F238E27FC236}">
                  <a16:creationId xmlns:a16="http://schemas.microsoft.com/office/drawing/2014/main" id="{EBBC5D8E-0D22-EE41-0CD4-97517E2C9D2F}"/>
                </a:ext>
              </a:extLst>
            </p:cNvPr>
            <p:cNvSpPr txBox="1"/>
            <p:nvPr/>
          </p:nvSpPr>
          <p:spPr>
            <a:xfrm>
              <a:off x="1126908" y="1762549"/>
              <a:ext cx="476413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5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glow rad="63500">
                      <a:schemeClr val="tx1"/>
                    </a:glow>
                  </a:effectLst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WEB</a:t>
              </a:r>
              <a:r>
                <a:rPr kumimoji="1" lang="ja-JP" altLang="en-US" sz="5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glow rad="63500">
                      <a:schemeClr val="tx1"/>
                    </a:glow>
                  </a:effectLst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サイト</a:t>
              </a:r>
              <a:endParaRPr kumimoji="1" lang="ja-JP" altLang="en-US" sz="5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63500">
                    <a:schemeClr val="tx1"/>
                  </a:glow>
                </a:effectLst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98" name="三角形 97">
              <a:extLst>
                <a:ext uri="{FF2B5EF4-FFF2-40B4-BE49-F238E27FC236}">
                  <a16:creationId xmlns:a16="http://schemas.microsoft.com/office/drawing/2014/main" id="{EAF76B16-616E-0630-481F-4B2CB5E4DADF}"/>
                </a:ext>
              </a:extLst>
            </p:cNvPr>
            <p:cNvSpPr/>
            <p:nvPr/>
          </p:nvSpPr>
          <p:spPr>
            <a:xfrm rot="6300000">
              <a:off x="1776538" y="1703815"/>
              <a:ext cx="153661" cy="163797"/>
            </a:xfrm>
            <a:prstGeom prst="triangle">
              <a:avLst>
                <a:gd name="adj" fmla="val 50310"/>
              </a:avLst>
            </a:prstGeom>
            <a:solidFill>
              <a:srgbClr val="BE4B0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99" name="図 98">
              <a:extLst>
                <a:ext uri="{FF2B5EF4-FFF2-40B4-BE49-F238E27FC236}">
                  <a16:creationId xmlns:a16="http://schemas.microsoft.com/office/drawing/2014/main" id="{C4648281-CE3A-862B-49E8-6F6E73EC1A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0150" r="43139"/>
            <a:stretch/>
          </p:blipFill>
          <p:spPr>
            <a:xfrm>
              <a:off x="1493265" y="1474326"/>
              <a:ext cx="321742" cy="229730"/>
            </a:xfrm>
            <a:prstGeom prst="rect">
              <a:avLst/>
            </a:prstGeom>
          </p:spPr>
        </p:pic>
        <p:sp>
          <p:nvSpPr>
            <p:cNvPr id="100" name="テキスト ボックス 99">
              <a:extLst>
                <a:ext uri="{FF2B5EF4-FFF2-40B4-BE49-F238E27FC236}">
                  <a16:creationId xmlns:a16="http://schemas.microsoft.com/office/drawing/2014/main" id="{27E16028-AD4D-5A07-D1AF-49DF58BC2031}"/>
                </a:ext>
              </a:extLst>
            </p:cNvPr>
            <p:cNvSpPr txBox="1"/>
            <p:nvPr/>
          </p:nvSpPr>
          <p:spPr>
            <a:xfrm>
              <a:off x="1423946" y="1526854"/>
              <a:ext cx="460382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glow rad="63500">
                      <a:schemeClr val="tx1"/>
                    </a:glow>
                  </a:effectLst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パンフレット</a:t>
              </a:r>
            </a:p>
          </p:txBody>
        </p:sp>
        <p:pic>
          <p:nvPicPr>
            <p:cNvPr id="102" name="図 101">
              <a:extLst>
                <a:ext uri="{FF2B5EF4-FFF2-40B4-BE49-F238E27FC236}">
                  <a16:creationId xmlns:a16="http://schemas.microsoft.com/office/drawing/2014/main" id="{4EE7F70A-AE8C-1629-07F1-74F81FC11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16789" y="1727186"/>
              <a:ext cx="267053" cy="187561"/>
            </a:xfrm>
            <a:prstGeom prst="rect">
              <a:avLst/>
            </a:prstGeom>
          </p:spPr>
        </p:pic>
        <p:sp>
          <p:nvSpPr>
            <p:cNvPr id="105" name="テキスト ボックス 104">
              <a:extLst>
                <a:ext uri="{FF2B5EF4-FFF2-40B4-BE49-F238E27FC236}">
                  <a16:creationId xmlns:a16="http://schemas.microsoft.com/office/drawing/2014/main" id="{6BAB4D49-627D-86FB-6163-689FFD6D88F4}"/>
                </a:ext>
              </a:extLst>
            </p:cNvPr>
            <p:cNvSpPr txBox="1"/>
            <p:nvPr/>
          </p:nvSpPr>
          <p:spPr>
            <a:xfrm>
              <a:off x="1481489" y="1753698"/>
              <a:ext cx="338555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ja-JP" altLang="en-US" sz="6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>
                    <a:glow rad="63500">
                      <a:schemeClr val="tx1"/>
                    </a:glow>
                  </a:effectLst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動画</a:t>
              </a:r>
              <a:endParaRPr kumimoji="1" lang="ja-JP" altLang="en-US" sz="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63500">
                    <a:schemeClr val="tx1"/>
                  </a:glow>
                </a:effectLst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  <p:sp>
          <p:nvSpPr>
            <p:cNvPr id="106" name="テキスト ボックス 105">
              <a:extLst>
                <a:ext uri="{FF2B5EF4-FFF2-40B4-BE49-F238E27FC236}">
                  <a16:creationId xmlns:a16="http://schemas.microsoft.com/office/drawing/2014/main" id="{54687223-F13E-33D6-82FA-997E12C90414}"/>
                </a:ext>
              </a:extLst>
            </p:cNvPr>
            <p:cNvSpPr txBox="1"/>
            <p:nvPr/>
          </p:nvSpPr>
          <p:spPr>
            <a:xfrm>
              <a:off x="1261922" y="1320814"/>
              <a:ext cx="54373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sz="700" b="1">
                  <a:solidFill>
                    <a:schemeClr val="bg1"/>
                  </a:solidFill>
                  <a:effectLst>
                    <a:glow rad="128481">
                      <a:srgbClr val="BE4B05"/>
                    </a:glow>
                  </a:effectLst>
                  <a:latin typeface="Meiryo" panose="020B0604030504040204" pitchFamily="34" charset="-128"/>
                  <a:ea typeface="Meiryo" panose="020B0604030504040204" pitchFamily="34" charset="-128"/>
                </a:rPr>
                <a:t>対応素材</a:t>
              </a:r>
              <a:endParaRPr kumimoji="1" lang="ja-JP" altLang="en-US" sz="700" b="1">
                <a:solidFill>
                  <a:schemeClr val="bg1"/>
                </a:solidFill>
                <a:effectLst>
                  <a:glow rad="128481">
                    <a:srgbClr val="BE4B05"/>
                  </a:glow>
                </a:effectLst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7" name="テキスト ボックス 106">
              <a:extLst>
                <a:ext uri="{FF2B5EF4-FFF2-40B4-BE49-F238E27FC236}">
                  <a16:creationId xmlns:a16="http://schemas.microsoft.com/office/drawing/2014/main" id="{F4097844-7CFD-9D88-26EF-5E62BDED3D40}"/>
                </a:ext>
              </a:extLst>
            </p:cNvPr>
            <p:cNvSpPr txBox="1"/>
            <p:nvPr/>
          </p:nvSpPr>
          <p:spPr>
            <a:xfrm>
              <a:off x="1352088" y="1889762"/>
              <a:ext cx="377026" cy="1692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50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など</a:t>
              </a:r>
              <a:r>
                <a:rPr kumimoji="1" lang="en-US" altLang="ja-JP" sz="5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…</a:t>
              </a:r>
              <a:endParaRPr kumimoji="1" lang="ja-JP" altLang="en-US" sz="5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sp>
        <p:nvSpPr>
          <p:cNvPr id="109" name="テキスト ボックス 108">
            <a:extLst>
              <a:ext uri="{FF2B5EF4-FFF2-40B4-BE49-F238E27FC236}">
                <a16:creationId xmlns:a16="http://schemas.microsoft.com/office/drawing/2014/main" id="{C535011C-034B-AA62-B68D-8A0D4D5E8CF3}"/>
              </a:ext>
            </a:extLst>
          </p:cNvPr>
          <p:cNvSpPr txBox="1"/>
          <p:nvPr/>
        </p:nvSpPr>
        <p:spPr>
          <a:xfrm>
            <a:off x="1084210" y="2000315"/>
            <a:ext cx="1069524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様々なデータ</a:t>
            </a:r>
            <a:r>
              <a:rPr kumimoji="1" lang="ja-JP" altLang="en-US" sz="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から</a:t>
            </a:r>
            <a:endParaRPr kumimoji="1" lang="en-US" altLang="ja-JP" sz="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動画制作可能</a:t>
            </a:r>
            <a:r>
              <a:rPr kumimoji="1" lang="ja-JP" altLang="en-US" sz="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です！</a:t>
            </a:r>
            <a:endParaRPr kumimoji="1" lang="ja-JP" altLang="en-US" sz="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+mn-cs"/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1F51C9A2-9818-2311-EDB5-AF1B7858C657}"/>
              </a:ext>
            </a:extLst>
          </p:cNvPr>
          <p:cNvCxnSpPr>
            <a:cxnSpLocks/>
          </p:cNvCxnSpPr>
          <p:nvPr/>
        </p:nvCxnSpPr>
        <p:spPr>
          <a:xfrm>
            <a:off x="1103717" y="6412412"/>
            <a:ext cx="4836519" cy="0"/>
          </a:xfrm>
          <a:prstGeom prst="line">
            <a:avLst/>
          </a:prstGeom>
          <a:ln>
            <a:solidFill>
              <a:srgbClr val="7F250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53CAE05-B705-13E3-3D97-12D17BD55385}"/>
              </a:ext>
            </a:extLst>
          </p:cNvPr>
          <p:cNvSpPr txBox="1"/>
          <p:nvPr/>
        </p:nvSpPr>
        <p:spPr>
          <a:xfrm>
            <a:off x="1082131" y="6570759"/>
            <a:ext cx="3716778" cy="18466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6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※</a:t>
            </a:r>
            <a:r>
              <a:rPr kumimoji="0" lang="en-US" altLang="ja-JP" sz="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WEB</a:t>
            </a:r>
            <a:r>
              <a:rPr kumimoji="0" lang="ja-JP" altLang="en-US" sz="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広告用の</a:t>
            </a:r>
            <a:r>
              <a:rPr kumimoji="0" lang="en-US" altLang="ja-JP" sz="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【</a:t>
            </a:r>
            <a:r>
              <a:rPr kumimoji="0" lang="ja-JP" altLang="en-US" sz="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遷移先</a:t>
            </a:r>
            <a:r>
              <a:rPr lang="en-US" altLang="ja-JP" sz="6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WEB</a:t>
            </a:r>
            <a:r>
              <a:rPr lang="ja-JP" altLang="en-US" sz="6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ページの</a:t>
            </a:r>
            <a:r>
              <a:rPr lang="en-US" altLang="ja-JP" sz="6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URL】</a:t>
            </a:r>
            <a:r>
              <a:rPr lang="ja-JP" altLang="en-US" sz="6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をご準備</a:t>
            </a:r>
            <a:r>
              <a:rPr kumimoji="0" lang="ja-JP" altLang="en-US" sz="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ください</a:t>
            </a:r>
            <a:r>
              <a:rPr lang="ja-JP" altLang="en-US" sz="6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。</a:t>
            </a:r>
            <a:r>
              <a:rPr lang="ja-JP" altLang="en-US" sz="6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（パラメータ付も可）</a:t>
            </a:r>
            <a:endParaRPr kumimoji="0" lang="ja-JP" altLang="en-US" sz="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Meiryo" charset="-128"/>
            </a:endParaRPr>
          </a:p>
        </p:txBody>
      </p:sp>
      <p:pic>
        <p:nvPicPr>
          <p:cNvPr id="77" name="図 76">
            <a:extLst>
              <a:ext uri="{FF2B5EF4-FFF2-40B4-BE49-F238E27FC236}">
                <a16:creationId xmlns:a16="http://schemas.microsoft.com/office/drawing/2014/main" id="{1FB09CB7-D329-8945-CC3E-4295D11399D1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6676" y="6516871"/>
            <a:ext cx="650971" cy="299778"/>
          </a:xfrm>
          <a:prstGeom prst="rect">
            <a:avLst/>
          </a:prstGeom>
        </p:spPr>
      </p:pic>
      <p:sp>
        <p:nvSpPr>
          <p:cNvPr id="83" name="正方形/長方形 82">
            <a:extLst>
              <a:ext uri="{FF2B5EF4-FFF2-40B4-BE49-F238E27FC236}">
                <a16:creationId xmlns:a16="http://schemas.microsoft.com/office/drawing/2014/main" id="{4F75B4A7-6208-418F-7853-6E8B59E3D130}"/>
              </a:ext>
            </a:extLst>
          </p:cNvPr>
          <p:cNvSpPr/>
          <p:nvPr/>
        </p:nvSpPr>
        <p:spPr>
          <a:xfrm>
            <a:off x="1082131" y="6655405"/>
            <a:ext cx="3934907" cy="211203"/>
          </a:xfrm>
          <a:prstGeom prst="rect">
            <a:avLst/>
          </a:prstGeom>
          <a:noFill/>
        </p:spPr>
        <p:txBody>
          <a:bodyPr wrap="square" tIns="7200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kumimoji="0" lang="ja-JP" altLang="en-US" sz="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遷移先代用の</a:t>
            </a:r>
            <a:r>
              <a:rPr kumimoji="0" lang="en-US" altLang="ja-JP" sz="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WEB</a:t>
            </a:r>
            <a:r>
              <a:rPr kumimoji="0" lang="ja-JP" altLang="en-US" sz="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チラシビューアー（無償）もございます。詳細はお問合せください。</a:t>
            </a: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DBFF377C-5B91-F630-5392-064EA366F403}"/>
              </a:ext>
            </a:extLst>
          </p:cNvPr>
          <p:cNvSpPr txBox="1"/>
          <p:nvPr/>
        </p:nvSpPr>
        <p:spPr>
          <a:xfrm>
            <a:off x="1082131" y="6429499"/>
            <a:ext cx="3595631" cy="2000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■</a:t>
            </a:r>
            <a:r>
              <a:rPr kumimoji="0" lang="en-US" altLang="ja-JP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WEB</a:t>
            </a:r>
            <a:r>
              <a:rPr kumimoji="0" lang="ja-JP" altLang="en-US" sz="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Meiryo" charset="-128"/>
              </a:rPr>
              <a:t>広告の遷移先ページについて</a:t>
            </a:r>
          </a:p>
        </p:txBody>
      </p:sp>
      <p:sp>
        <p:nvSpPr>
          <p:cNvPr id="136" name="角丸四角形 204">
            <a:extLst>
              <a:ext uri="{FF2B5EF4-FFF2-40B4-BE49-F238E27FC236}">
                <a16:creationId xmlns:a16="http://schemas.microsoft.com/office/drawing/2014/main" id="{F7D4FBA9-2AF3-DF48-7EA3-A5C728913BB7}"/>
              </a:ext>
            </a:extLst>
          </p:cNvPr>
          <p:cNvSpPr/>
          <p:nvPr/>
        </p:nvSpPr>
        <p:spPr>
          <a:xfrm>
            <a:off x="5772739" y="6119058"/>
            <a:ext cx="3532052" cy="662489"/>
          </a:xfrm>
          <a:prstGeom prst="roundRect">
            <a:avLst>
              <a:gd name="adj" fmla="val 14697"/>
            </a:avLst>
          </a:prstGeom>
          <a:gradFill>
            <a:gsLst>
              <a:gs pos="0">
                <a:srgbClr val="7B2306"/>
              </a:gs>
              <a:gs pos="100000">
                <a:srgbClr val="CD5105"/>
              </a:gs>
            </a:gsLst>
            <a:lin ang="10800000" scaled="0"/>
          </a:gradFill>
          <a:ln w="25400">
            <a:gradFill>
              <a:gsLst>
                <a:gs pos="0">
                  <a:srgbClr val="7B2306"/>
                </a:gs>
                <a:gs pos="100000">
                  <a:srgbClr val="CD5105"/>
                </a:gs>
              </a:gsLst>
              <a:lin ang="10800000" scaled="0"/>
            </a:gra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9060" tIns="49530" rIns="99060" bIns="495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0" name="台形 139">
            <a:extLst>
              <a:ext uri="{FF2B5EF4-FFF2-40B4-BE49-F238E27FC236}">
                <a16:creationId xmlns:a16="http://schemas.microsoft.com/office/drawing/2014/main" id="{FA6E4830-7C0E-8EDD-3D4A-B76722356C74}"/>
              </a:ext>
            </a:extLst>
          </p:cNvPr>
          <p:cNvSpPr/>
          <p:nvPr/>
        </p:nvSpPr>
        <p:spPr>
          <a:xfrm rot="10800000">
            <a:off x="5940237" y="6014703"/>
            <a:ext cx="1708490" cy="297819"/>
          </a:xfrm>
          <a:prstGeom prst="trapezoid">
            <a:avLst/>
          </a:prstGeom>
          <a:solidFill>
            <a:srgbClr val="CD5105"/>
          </a:solidFill>
          <a:ln w="66675" cap="rnd">
            <a:solidFill>
              <a:srgbClr val="CD5105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100000">
                    <a:srgbClr val="E0C97B"/>
                  </a:gs>
                  <a:gs pos="0">
                    <a:srgbClr val="C2AF6B"/>
                  </a:gs>
                  <a:gs pos="45000">
                    <a:srgbClr val="FDE38B"/>
                  </a:gs>
                </a:gsLst>
                <a:lin ang="10800000" scaled="0"/>
              </a:gra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1" name="台形 140">
            <a:extLst>
              <a:ext uri="{FF2B5EF4-FFF2-40B4-BE49-F238E27FC236}">
                <a16:creationId xmlns:a16="http://schemas.microsoft.com/office/drawing/2014/main" id="{1C2F3941-DFF8-31D5-6E45-E92B8F74EB4C}"/>
              </a:ext>
            </a:extLst>
          </p:cNvPr>
          <p:cNvSpPr/>
          <p:nvPr/>
        </p:nvSpPr>
        <p:spPr>
          <a:xfrm rot="10800000">
            <a:off x="5978972" y="6040363"/>
            <a:ext cx="1624690" cy="280340"/>
          </a:xfrm>
          <a:prstGeom prst="trapezoid">
            <a:avLst>
              <a:gd name="adj" fmla="val 27858"/>
            </a:avLst>
          </a:prstGeom>
          <a:solidFill>
            <a:srgbClr val="CD5105"/>
          </a:solidFill>
          <a:ln w="22225" cap="rnd">
            <a:gradFill>
              <a:gsLst>
                <a:gs pos="0">
                  <a:srgbClr val="C2AF6B"/>
                </a:gs>
                <a:gs pos="67000">
                  <a:srgbClr val="FDE38B"/>
                </a:gs>
                <a:gs pos="100000">
                  <a:srgbClr val="C2AF6B"/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600" b="0" i="0" u="none" strike="noStrike" kern="1200" cap="none" spc="0" normalizeH="0" baseline="0" noProof="0">
              <a:ln>
                <a:noFill/>
              </a:ln>
              <a:gradFill>
                <a:gsLst>
                  <a:gs pos="100000">
                    <a:srgbClr val="E0C97B"/>
                  </a:gs>
                  <a:gs pos="0">
                    <a:srgbClr val="C2AF6B"/>
                  </a:gs>
                  <a:gs pos="45000">
                    <a:srgbClr val="FDE38B"/>
                  </a:gs>
                </a:gsLst>
                <a:lin ang="10800000" scaled="0"/>
              </a:gra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2" name="正方形/長方形 141">
            <a:extLst>
              <a:ext uri="{FF2B5EF4-FFF2-40B4-BE49-F238E27FC236}">
                <a16:creationId xmlns:a16="http://schemas.microsoft.com/office/drawing/2014/main" id="{8380D0D0-7C9B-947C-C63B-1F205B2028AC}"/>
              </a:ext>
            </a:extLst>
          </p:cNvPr>
          <p:cNvSpPr/>
          <p:nvPr/>
        </p:nvSpPr>
        <p:spPr>
          <a:xfrm>
            <a:off x="6274323" y="6044930"/>
            <a:ext cx="10564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90570">
              <a:spcBef>
                <a:spcPct val="0"/>
              </a:spcBef>
              <a:defRPr/>
            </a:pPr>
            <a:r>
              <a:rPr lang="ja-JP" altLang="en-US" sz="1400" b="1" spc="300">
                <a:gradFill>
                  <a:gsLst>
                    <a:gs pos="100000">
                      <a:srgbClr val="E0C97B"/>
                    </a:gs>
                    <a:gs pos="0">
                      <a:srgbClr val="C2AF6B"/>
                    </a:gs>
                    <a:gs pos="45000">
                      <a:srgbClr val="FDE38B"/>
                    </a:gs>
                  </a:gsLst>
                  <a:lin ang="10800000" scaled="0"/>
                </a:gradFill>
                <a:latin typeface="メイリオ" panose="020B0604030504040204" pitchFamily="50" charset="-128"/>
                <a:ea typeface="メイリオ" panose="020B0604030504040204" pitchFamily="50" charset="-128"/>
                <a:cs typeface="Hiragino Kaku Gothic StdN W8" charset="-128"/>
              </a:rPr>
              <a:t>実施料金</a:t>
            </a:r>
            <a:endParaRPr lang="en-US" altLang="ja-JP" sz="1400" b="1" spc="300" dirty="0">
              <a:gradFill>
                <a:gsLst>
                  <a:gs pos="100000">
                    <a:srgbClr val="E0C97B"/>
                  </a:gs>
                  <a:gs pos="0">
                    <a:srgbClr val="C2AF6B"/>
                  </a:gs>
                  <a:gs pos="45000">
                    <a:srgbClr val="FDE38B"/>
                  </a:gs>
                </a:gsLst>
                <a:lin ang="10800000" scaled="0"/>
              </a:gra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43" name="テキスト ボックス 142">
            <a:extLst>
              <a:ext uri="{FF2B5EF4-FFF2-40B4-BE49-F238E27FC236}">
                <a16:creationId xmlns:a16="http://schemas.microsoft.com/office/drawing/2014/main" id="{40C97058-85FF-B7B0-965F-BCC7DFF630C5}"/>
              </a:ext>
            </a:extLst>
          </p:cNvPr>
          <p:cNvSpPr txBox="1"/>
          <p:nvPr/>
        </p:nvSpPr>
        <p:spPr>
          <a:xfrm>
            <a:off x="5733080" y="6330413"/>
            <a:ext cx="3634440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kumimoji="0" lang="en-US" altLang="ja-JP" sz="2800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C2AF6B"/>
                    </a:gs>
                    <a:gs pos="62000">
                      <a:srgbClr val="FDE38B"/>
                    </a:gs>
                    <a:gs pos="0">
                      <a:srgbClr val="C2AF6B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" charset="-128"/>
                <a:ea typeface="Meiryo" charset="-128"/>
                <a:cs typeface="Meiryo" charset="-128"/>
              </a:rPr>
              <a:t>2,</a:t>
            </a:r>
            <a:r>
              <a:rPr lang="en-US" altLang="ja-JP" sz="2800" b="1" dirty="0">
                <a:gradFill>
                  <a:gsLst>
                    <a:gs pos="100000">
                      <a:srgbClr val="C2AF6B"/>
                    </a:gs>
                    <a:gs pos="62000">
                      <a:srgbClr val="FDE38B"/>
                    </a:gs>
                    <a:gs pos="0">
                      <a:srgbClr val="C2AF6B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iryo" charset="-128"/>
                <a:ea typeface="Meiryo" charset="-128"/>
                <a:cs typeface="Meiryo" charset="-128"/>
              </a:rPr>
              <a:t>0</a:t>
            </a:r>
            <a:r>
              <a:rPr kumimoji="0" lang="en-US" altLang="ja-JP" sz="2800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C2AF6B"/>
                    </a:gs>
                    <a:gs pos="62000">
                      <a:srgbClr val="FDE38B"/>
                    </a:gs>
                    <a:gs pos="0">
                      <a:srgbClr val="C2AF6B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" charset="-128"/>
                <a:ea typeface="Meiryo" charset="-128"/>
                <a:cs typeface="Meiryo" charset="-128"/>
              </a:rPr>
              <a:t>00,00</a:t>
            </a:r>
            <a:r>
              <a:rPr kumimoji="0" lang="en-US" altLang="ja-JP" sz="2800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C2AF6B"/>
                    </a:gs>
                    <a:gs pos="62000">
                      <a:srgbClr val="FDE38B"/>
                    </a:gs>
                    <a:gs pos="0">
                      <a:srgbClr val="C2AF6B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0</a:t>
            </a:r>
            <a:r>
              <a:rPr kumimoji="0" lang="ja-JP" altLang="en-US" sz="2000" b="1" i="0" u="none" strike="noStrike" kern="1200" cap="none" normalizeH="0" baseline="0" noProof="0">
                <a:ln>
                  <a:noFill/>
                </a:ln>
                <a:gradFill>
                  <a:gsLst>
                    <a:gs pos="100000">
                      <a:srgbClr val="C2AF6B"/>
                    </a:gs>
                    <a:gs pos="62000">
                      <a:srgbClr val="FDE38B"/>
                    </a:gs>
                    <a:gs pos="0">
                      <a:srgbClr val="C2AF6B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円</a:t>
            </a:r>
            <a:r>
              <a:rPr kumimoji="0" lang="en-US" altLang="ja-JP" sz="2000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C2AF6B"/>
                    </a:gs>
                    <a:gs pos="62000">
                      <a:srgbClr val="FDE38B"/>
                    </a:gs>
                    <a:gs pos="0">
                      <a:srgbClr val="C2AF6B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 </a:t>
            </a:r>
            <a:r>
              <a:rPr kumimoji="0" lang="en-US" altLang="ja-JP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C2AF6B"/>
                    </a:gs>
                    <a:gs pos="62000">
                      <a:srgbClr val="FDE38B"/>
                    </a:gs>
                    <a:gs pos="0">
                      <a:srgbClr val="C2AF6B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(</a:t>
            </a:r>
            <a:r>
              <a:rPr kumimoji="0" lang="ja-JP" altLang="en-US" b="1" i="0" u="none" strike="noStrike" kern="1200" cap="none" normalizeH="0" baseline="0" noProof="0">
                <a:ln>
                  <a:noFill/>
                </a:ln>
                <a:gradFill>
                  <a:gsLst>
                    <a:gs pos="100000">
                      <a:srgbClr val="C2AF6B"/>
                    </a:gs>
                    <a:gs pos="62000">
                      <a:srgbClr val="FDE38B"/>
                    </a:gs>
                    <a:gs pos="0">
                      <a:srgbClr val="C2AF6B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税別</a:t>
            </a:r>
            <a:r>
              <a:rPr kumimoji="0" lang="en-US" altLang="ja-JP" b="1" i="0" u="none" strike="noStrike" kern="1200" cap="none" normalizeH="0" baseline="0" noProof="0" dirty="0">
                <a:ln>
                  <a:noFill/>
                </a:ln>
                <a:gradFill>
                  <a:gsLst>
                    <a:gs pos="100000">
                      <a:srgbClr val="C2AF6B"/>
                    </a:gs>
                    <a:gs pos="62000">
                      <a:srgbClr val="FDE38B"/>
                    </a:gs>
                    <a:gs pos="0">
                      <a:srgbClr val="C2AF6B"/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+mn-cs"/>
              </a:rPr>
              <a:t>)</a:t>
            </a:r>
            <a:endParaRPr kumimoji="0" lang="ja-JP" altLang="en-US" b="0" i="0" u="none" strike="noStrike" kern="1200" cap="none" normalizeH="0" baseline="0" noProof="0">
              <a:ln>
                <a:noFill/>
              </a:ln>
              <a:gradFill>
                <a:gsLst>
                  <a:gs pos="100000">
                    <a:srgbClr val="C2AF6B"/>
                  </a:gs>
                  <a:gs pos="62000">
                    <a:srgbClr val="FDE38B"/>
                  </a:gs>
                  <a:gs pos="0">
                    <a:srgbClr val="C2AF6B"/>
                  </a:gs>
                </a:gsLst>
                <a:lin ang="16200000" scaled="1"/>
              </a:gra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1489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辺形 1">
            <a:extLst>
              <a:ext uri="{FF2B5EF4-FFF2-40B4-BE49-F238E27FC236}">
                <a16:creationId xmlns:a16="http://schemas.microsoft.com/office/drawing/2014/main" id="{65724EB1-434E-DFE8-7C02-C54DAD8A0118}"/>
              </a:ext>
            </a:extLst>
          </p:cNvPr>
          <p:cNvSpPr/>
          <p:nvPr/>
        </p:nvSpPr>
        <p:spPr>
          <a:xfrm>
            <a:off x="197066" y="201588"/>
            <a:ext cx="7790096" cy="347440"/>
          </a:xfrm>
          <a:prstGeom prst="parallelogram">
            <a:avLst/>
          </a:prstGeom>
          <a:gradFill flip="none" rotWithShape="1">
            <a:gsLst>
              <a:gs pos="0">
                <a:srgbClr val="8B0404"/>
              </a:gs>
              <a:gs pos="65000">
                <a:srgbClr val="E30201">
                  <a:shade val="67500"/>
                  <a:satMod val="115000"/>
                </a:srgbClr>
              </a:gs>
              <a:gs pos="100000">
                <a:srgbClr val="D01619"/>
              </a:gs>
            </a:gsLst>
            <a:lin ang="10800000" scaled="1"/>
            <a:tileRect/>
          </a:gradFill>
          <a:ln w="76200" cap="rnd">
            <a:gradFill>
              <a:gsLst>
                <a:gs pos="0">
                  <a:srgbClr val="8B0404"/>
                </a:gs>
                <a:gs pos="67000">
                  <a:srgbClr val="CE0000"/>
                </a:gs>
                <a:gs pos="100000">
                  <a:srgbClr val="D11619"/>
                </a:gs>
              </a:gsLst>
              <a:lin ang="108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C69EBED7-1E39-A64A-83FA-F3DEE6E269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6644285"/>
              </p:ext>
            </p:extLst>
          </p:nvPr>
        </p:nvGraphicFramePr>
        <p:xfrm>
          <a:off x="376727" y="1231658"/>
          <a:ext cx="9153072" cy="3883398"/>
        </p:xfrm>
        <a:graphic>
          <a:graphicData uri="http://schemas.openxmlformats.org/drawingml/2006/table">
            <a:tbl>
              <a:tblPr/>
              <a:tblGrid>
                <a:gridCol w="1489930">
                  <a:extLst>
                    <a:ext uri="{9D8B030D-6E8A-4147-A177-3AD203B41FA5}">
                      <a16:colId xmlns:a16="http://schemas.microsoft.com/office/drawing/2014/main" val="245588759"/>
                    </a:ext>
                  </a:extLst>
                </a:gridCol>
                <a:gridCol w="1998969">
                  <a:extLst>
                    <a:ext uri="{9D8B030D-6E8A-4147-A177-3AD203B41FA5}">
                      <a16:colId xmlns:a16="http://schemas.microsoft.com/office/drawing/2014/main" val="1458429373"/>
                    </a:ext>
                  </a:extLst>
                </a:gridCol>
                <a:gridCol w="1030224">
                  <a:extLst>
                    <a:ext uri="{9D8B030D-6E8A-4147-A177-3AD203B41FA5}">
                      <a16:colId xmlns:a16="http://schemas.microsoft.com/office/drawing/2014/main" val="2502894048"/>
                    </a:ext>
                  </a:extLst>
                </a:gridCol>
                <a:gridCol w="2676525">
                  <a:extLst>
                    <a:ext uri="{9D8B030D-6E8A-4147-A177-3AD203B41FA5}">
                      <a16:colId xmlns:a16="http://schemas.microsoft.com/office/drawing/2014/main" val="1423726797"/>
                    </a:ext>
                  </a:extLst>
                </a:gridCol>
                <a:gridCol w="1957424">
                  <a:extLst>
                    <a:ext uri="{9D8B030D-6E8A-4147-A177-3AD203B41FA5}">
                      <a16:colId xmlns:a16="http://schemas.microsoft.com/office/drawing/2014/main" val="1603748582"/>
                    </a:ext>
                  </a:extLst>
                </a:gridCol>
              </a:tblGrid>
              <a:tr h="452598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実施料金</a:t>
                      </a:r>
                      <a:r>
                        <a:rPr kumimoji="1" lang="ja-JP" altLang="en-US" sz="700" b="0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（税別）</a:t>
                      </a:r>
                      <a:endParaRPr kumimoji="1" lang="ja-JP" altLang="en-US" sz="1050" b="0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オリジナル動画制作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b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エリア</a:t>
                      </a:r>
                      <a:endParaRPr kumimoji="1" lang="ja-JP" altLang="en-US" sz="1050" b="1" dirty="0">
                        <a:solidFill>
                          <a:schemeClr val="bg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00000"/>
                        </a:gs>
                        <a:gs pos="100000">
                          <a:srgbClr val="8B0404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b="1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セグメント</a:t>
                      </a:r>
                      <a:r>
                        <a:rPr kumimoji="1" lang="ja-JP" altLang="en-US" sz="1050" b="1" dirty="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指定項目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00000"/>
                        </a:gs>
                        <a:gs pos="100000">
                          <a:srgbClr val="8B0404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r>
                        <a:rPr lang="ja-JP" alt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＋スマホ</a:t>
                      </a:r>
                      <a:endParaRPr lang="en-US" altLang="ja-JP" sz="1050" b="1" i="0" u="none" strike="noStrike" dirty="0">
                        <a:solidFill>
                          <a:srgbClr val="FFFF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 rtl="0" fontAlgn="ctr"/>
                      <a:r>
                        <a:rPr lang="ja-JP" alt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合計掲載回数</a:t>
                      </a:r>
                      <a:endParaRPr lang="ja-JP" altLang="en-US" sz="700" b="1" i="0" u="none" strike="noStrike" dirty="0">
                        <a:solidFill>
                          <a:srgbClr val="FFFFFF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C00000"/>
                        </a:gs>
                        <a:gs pos="100000">
                          <a:srgbClr val="8B0404"/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296658970"/>
                  </a:ext>
                </a:extLst>
              </a:tr>
              <a:tr h="216000">
                <a:tc rowSpan="5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1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500,000</a:t>
                      </a:r>
                      <a:r>
                        <a:rPr kumimoji="1" lang="ja-JP" altLang="en-US" sz="1600" b="1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円</a:t>
                      </a:r>
                      <a:endParaRPr kumimoji="1" lang="en-US" altLang="ja-JP" sz="1600" b="1" dirty="0">
                        <a:solidFill>
                          <a:schemeClr val="tx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1100" b="1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プラン</a:t>
                      </a:r>
                      <a:endParaRPr kumimoji="1" lang="en-US" altLang="ja-JP" sz="1600" b="1" dirty="0">
                        <a:solidFill>
                          <a:schemeClr val="tx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/>
                      <a:r>
                        <a:rPr kumimoji="1" lang="ja-JP" altLang="en-US" sz="900" b="1" dirty="0">
                          <a:solidFill>
                            <a:srgbClr val="FF0000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（最低実施料金）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/>
                      <a:r>
                        <a:rPr kumimoji="1" lang="ja-JP" altLang="en-US" sz="900" b="1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r>
                        <a:rPr kumimoji="1" lang="en-US" altLang="ja-JP" sz="900" b="1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15</a:t>
                      </a:r>
                      <a:r>
                        <a:rPr kumimoji="1" lang="ja-JP" altLang="en-US" sz="900" b="1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秒動画</a:t>
                      </a:r>
                      <a:r>
                        <a:rPr kumimoji="1" lang="en-US" altLang="ja-JP" sz="900" b="1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×1</a:t>
                      </a:r>
                      <a:r>
                        <a:rPr kumimoji="1" lang="ja-JP" altLang="en-US" sz="900" b="1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タイプ</a:t>
                      </a:r>
                      <a:endParaRPr kumimoji="1" lang="en-US" altLang="ja-JP" sz="900" b="1" dirty="0">
                        <a:solidFill>
                          <a:schemeClr val="tx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/>
                      <a:r>
                        <a:rPr kumimoji="1" lang="ja-JP" altLang="en-US" sz="800" b="1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お任せナレーション</a:t>
                      </a:r>
                      <a:endParaRPr kumimoji="1" lang="en-US" altLang="ja-JP" sz="800" b="1" dirty="0">
                        <a:solidFill>
                          <a:schemeClr val="tx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/>
                      <a:r>
                        <a:rPr kumimoji="1" lang="ja-JP" altLang="en-US" sz="800" b="1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お任せ</a:t>
                      </a:r>
                      <a:r>
                        <a:rPr kumimoji="1" lang="en-US" altLang="ja-JP" sz="800" b="1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BGM</a:t>
                      </a:r>
                    </a:p>
                    <a:p>
                      <a:pPr algn="l"/>
                      <a:r>
                        <a:rPr kumimoji="1" lang="ja-JP" altLang="en-US" sz="800" b="1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お任せ効果音</a:t>
                      </a:r>
                      <a:endParaRPr kumimoji="1" lang="en-US" altLang="ja-JP" sz="800" b="1" dirty="0">
                        <a:solidFill>
                          <a:schemeClr val="tx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/>
                      <a:endParaRPr kumimoji="1" lang="en-US" altLang="ja-JP" sz="900" b="1" dirty="0">
                        <a:solidFill>
                          <a:schemeClr val="tx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/>
                      <a:endParaRPr kumimoji="1" lang="en-US" altLang="ja-JP" sz="900" b="1" dirty="0">
                        <a:solidFill>
                          <a:schemeClr val="tx1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/>
                      <a:r>
                        <a:rPr kumimoji="1" lang="ja-JP" altLang="en-US" sz="900" b="1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●完成動画</a:t>
                      </a:r>
                      <a:r>
                        <a:rPr kumimoji="1" lang="ja-JP" altLang="en-US" sz="900" b="1" dirty="0">
                          <a:solidFill>
                            <a:schemeClr val="tx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二次利用権利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都道府県</a:t>
                      </a:r>
                      <a:endParaRPr lang="en-US" altLang="ja-JP" sz="900" b="1" i="0" u="none" strike="noStrike" dirty="0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 rtl="0" fontAlgn="ctr"/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（複数指定可）</a:t>
                      </a:r>
                      <a:endParaRPr lang="en-US" altLang="ja-JP" sz="600" b="0" i="0" u="none" strike="noStrike" dirty="0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ターゲット指定なし</a:t>
                      </a:r>
                      <a:endParaRPr lang="ja-JP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90,000</a:t>
                      </a:r>
                    </a:p>
                  </a:txBody>
                  <a:tcPr marL="5315" marR="36000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801240"/>
                  </a:ext>
                </a:extLst>
              </a:tr>
              <a:tr h="216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rtl="0" fontAlgn="ctr"/>
                      <a:endParaRPr lang="ja-JP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or </a:t>
                      </a:r>
                      <a:r>
                        <a:rPr lang="ja-JP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年代指定</a:t>
                      </a:r>
                      <a:endParaRPr lang="ja-JP" altLang="en-US" sz="800" b="1" i="0" u="none" strike="noStrike">
                        <a:solidFill>
                          <a:schemeClr val="bg1"/>
                        </a:solidFill>
                        <a:effectLst/>
                        <a:highlight>
                          <a:srgbClr val="FF0000"/>
                        </a:highlight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75,000</a:t>
                      </a:r>
                    </a:p>
                  </a:txBody>
                  <a:tcPr marL="5315" marR="36000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5098927"/>
                  </a:ext>
                </a:extLst>
              </a:tr>
              <a:tr h="216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rtl="0" fontAlgn="ctr"/>
                      <a:endParaRPr lang="ja-JP" altLang="en-US" sz="800" b="1" i="0" u="none" strike="noStrike">
                        <a:solidFill>
                          <a:schemeClr val="bg1"/>
                        </a:solidFill>
                        <a:effectLst/>
                        <a:highlight>
                          <a:srgbClr val="FF0000"/>
                        </a:highlight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＋</a:t>
                      </a:r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年代指定</a:t>
                      </a: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63,000</a:t>
                      </a:r>
                    </a:p>
                  </a:txBody>
                  <a:tcPr marL="5315" marR="36000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7446318"/>
                  </a:ext>
                </a:extLst>
              </a:tr>
              <a:tr h="216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＋</a:t>
                      </a:r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年代</a:t>
                      </a:r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+ </a:t>
                      </a: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属性指定</a:t>
                      </a: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59,000</a:t>
                      </a:r>
                    </a:p>
                  </a:txBody>
                  <a:tcPr marL="5315" marR="36000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7835761"/>
                  </a:ext>
                </a:extLst>
              </a:tr>
              <a:tr h="2808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市区郡</a:t>
                      </a:r>
                      <a:endParaRPr lang="en-US" altLang="ja-JP" sz="900" b="1" i="0" u="none" strike="noStrike" dirty="0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 rtl="0" fontAlgn="ctr"/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（複数指定可）</a:t>
                      </a:r>
                      <a:endParaRPr lang="ja-JP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ターゲット指定なし　</a:t>
                      </a:r>
                      <a:r>
                        <a:rPr lang="en-US" altLang="ja-JP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詳細セグメント指定不可</a:t>
                      </a:r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75,000</a:t>
                      </a:r>
                    </a:p>
                  </a:txBody>
                  <a:tcPr marL="5315" marR="36000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811015"/>
                  </a:ext>
                </a:extLst>
              </a:tr>
              <a:tr h="216000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100</a:t>
                      </a:r>
                      <a:r>
                        <a:rPr kumimoji="1" lang="ja-JP" altLang="en-US" sz="16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プラン</a:t>
                      </a:r>
                      <a:endParaRPr kumimoji="1" lang="ja-JP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/>
                      <a:endParaRPr kumimoji="1" lang="en-US" altLang="ja-JP" sz="9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/>
                      <a:r>
                        <a:rPr kumimoji="1" lang="ja-JP" altLang="en-US" sz="9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r>
                        <a:rPr kumimoji="1" lang="en-US" altLang="ja-JP" sz="9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15</a:t>
                      </a:r>
                      <a:r>
                        <a:rPr kumimoji="1" lang="ja-JP" altLang="en-US" sz="9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秒動画</a:t>
                      </a:r>
                      <a:r>
                        <a:rPr kumimoji="1" lang="en-US" altLang="ja-JP" sz="9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×1</a:t>
                      </a:r>
                      <a:r>
                        <a:rPr kumimoji="1" lang="ja-JP" altLang="en-US" sz="9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タイプ</a:t>
                      </a:r>
                      <a:endParaRPr kumimoji="1" lang="en-US" altLang="ja-JP" sz="8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/>
                      <a:r>
                        <a:rPr kumimoji="1" lang="ja-JP" altLang="en-US" sz="8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お任せナレーション</a:t>
                      </a:r>
                      <a:endParaRPr kumimoji="1" lang="en-US" altLang="ja-JP" sz="8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/>
                      <a:r>
                        <a:rPr kumimoji="1" lang="ja-JP" altLang="en-US" sz="8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お任せ</a:t>
                      </a:r>
                      <a:r>
                        <a:rPr kumimoji="1" lang="en-US" altLang="ja-JP" sz="8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BGM</a:t>
                      </a:r>
                    </a:p>
                    <a:p>
                      <a:pPr algn="l"/>
                      <a:r>
                        <a:rPr kumimoji="1" lang="ja-JP" altLang="en-US" sz="8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お任せ効果音</a:t>
                      </a:r>
                      <a:endParaRPr kumimoji="1" lang="en-US" altLang="ja-JP" sz="8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/>
                      <a:endParaRPr kumimoji="1" lang="en-US" altLang="ja-JP" sz="9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/>
                      <a:endParaRPr kumimoji="1" lang="en-US" altLang="ja-JP" sz="9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/>
                      <a:r>
                        <a:rPr kumimoji="1" lang="ja-JP" altLang="en-US" sz="9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●完成動画</a:t>
                      </a:r>
                      <a:r>
                        <a:rPr kumimoji="1" lang="ja-JP" altLang="en-US" sz="9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二次利用権利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都道府県</a:t>
                      </a:r>
                      <a:endParaRPr lang="en-US" altLang="ja-JP" sz="900" b="1" i="0" u="none" strike="noStrike" dirty="0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 rtl="0" fontAlgn="ctr"/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（複数指定可）</a:t>
                      </a:r>
                      <a:endParaRPr lang="en-US" altLang="ja-JP" sz="600" b="0" i="0" u="none" strike="noStrike" dirty="0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 rtl="0" fontAlgn="ctr"/>
                      <a:endParaRPr lang="en-US" altLang="ja-JP" sz="500" b="0" i="0" u="none" strike="noStrike" dirty="0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ターゲット指定なし</a:t>
                      </a:r>
                      <a:endParaRPr lang="ja-JP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1000" b="0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380,000</a:t>
                      </a:r>
                    </a:p>
                  </a:txBody>
                  <a:tcPr marL="5315" marR="36000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836122"/>
                  </a:ext>
                </a:extLst>
              </a:tr>
              <a:tr h="216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rtl="0" fontAlgn="ctr"/>
                      <a:endParaRPr lang="ja-JP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or </a:t>
                      </a:r>
                      <a:r>
                        <a:rPr lang="ja-JP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年代指定</a:t>
                      </a:r>
                      <a:endParaRPr lang="ja-JP" altLang="en-US" sz="800" b="1" i="0" u="none" strike="noStrike">
                        <a:solidFill>
                          <a:schemeClr val="bg1"/>
                        </a:solidFill>
                        <a:effectLst/>
                        <a:highlight>
                          <a:srgbClr val="FF0000"/>
                        </a:highlight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1000" b="0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317,000</a:t>
                      </a:r>
                    </a:p>
                  </a:txBody>
                  <a:tcPr marL="5315" marR="36000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2237063"/>
                  </a:ext>
                </a:extLst>
              </a:tr>
              <a:tr h="216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rtl="0" fontAlgn="ctr"/>
                      <a:endParaRPr lang="ja-JP" altLang="en-US" sz="800" b="1" i="0" u="none" strike="noStrike">
                        <a:solidFill>
                          <a:schemeClr val="bg1"/>
                        </a:solidFill>
                        <a:effectLst/>
                        <a:highlight>
                          <a:srgbClr val="FF0000"/>
                        </a:highlight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＋</a:t>
                      </a:r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年代指定</a:t>
                      </a: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1000" b="0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264,000</a:t>
                      </a:r>
                    </a:p>
                  </a:txBody>
                  <a:tcPr marL="5315" marR="36000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6895885"/>
                  </a:ext>
                </a:extLst>
              </a:tr>
              <a:tr h="216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＋</a:t>
                      </a:r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年代</a:t>
                      </a:r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+ </a:t>
                      </a: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属性指定</a:t>
                      </a: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1000" b="0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247,000</a:t>
                      </a:r>
                    </a:p>
                  </a:txBody>
                  <a:tcPr marL="5315" marR="36000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0334294"/>
                  </a:ext>
                </a:extLst>
              </a:tr>
              <a:tr h="216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市区郡</a:t>
                      </a:r>
                      <a:endParaRPr lang="en-US" altLang="ja-JP" sz="900" b="1" i="0" u="none" strike="noStrike" dirty="0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 rtl="0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（複数指定可）</a:t>
                      </a:r>
                      <a:endParaRPr lang="ja-JP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ターゲット指定なし　</a:t>
                      </a:r>
                      <a:r>
                        <a:rPr lang="en-US" altLang="ja-JP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詳細セグメント指定不可</a:t>
                      </a:r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1000" b="0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317,000</a:t>
                      </a:r>
                    </a:p>
                  </a:txBody>
                  <a:tcPr marL="5315" marR="36000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3032158"/>
                  </a:ext>
                </a:extLst>
              </a:tr>
              <a:tr h="216000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200</a:t>
                      </a:r>
                      <a:r>
                        <a:rPr kumimoji="1" lang="ja-JP" altLang="en-US" sz="16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万円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プラン</a:t>
                      </a:r>
                      <a:endParaRPr kumimoji="1" lang="ja-JP" altLang="en-US" sz="11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/>
                      <a:endParaRPr kumimoji="1" lang="en-US" altLang="ja-JP" sz="9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/>
                      <a:r>
                        <a:rPr kumimoji="1" lang="ja-JP" altLang="en-US" sz="9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</a:t>
                      </a:r>
                      <a:r>
                        <a:rPr kumimoji="1" lang="en-US" altLang="ja-JP" sz="9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15</a:t>
                      </a:r>
                      <a:r>
                        <a:rPr kumimoji="1" lang="ja-JP" altLang="en-US" sz="9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秒動画</a:t>
                      </a:r>
                      <a:r>
                        <a:rPr kumimoji="1" lang="en-US" altLang="ja-JP" sz="9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×1</a:t>
                      </a:r>
                      <a:r>
                        <a:rPr kumimoji="1" lang="ja-JP" altLang="en-US" sz="9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タイプ</a:t>
                      </a:r>
                      <a:endParaRPr kumimoji="1" lang="en-US" altLang="ja-JP" sz="8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/>
                      <a:r>
                        <a:rPr kumimoji="1" lang="ja-JP" altLang="en-US" sz="8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お任せナレーション</a:t>
                      </a:r>
                      <a:endParaRPr kumimoji="1" lang="en-US" altLang="ja-JP" sz="8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/>
                      <a:r>
                        <a:rPr kumimoji="1" lang="ja-JP" altLang="en-US" sz="8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お任せ</a:t>
                      </a:r>
                      <a:r>
                        <a:rPr kumimoji="1" lang="en-US" altLang="ja-JP" sz="8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BGM</a:t>
                      </a:r>
                    </a:p>
                    <a:p>
                      <a:pPr algn="l"/>
                      <a:r>
                        <a:rPr kumimoji="1" lang="ja-JP" altLang="en-US" sz="8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　お任せ効果音</a:t>
                      </a:r>
                      <a:endParaRPr kumimoji="1" lang="en-US" altLang="ja-JP" sz="8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/>
                      <a:endParaRPr kumimoji="1" lang="en-US" altLang="ja-JP" sz="9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/>
                      <a:endParaRPr kumimoji="1" lang="en-US" altLang="ja-JP" sz="9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l"/>
                      <a:r>
                        <a:rPr kumimoji="1" lang="ja-JP" altLang="en-US" sz="900" b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●完成動画</a:t>
                      </a:r>
                      <a:r>
                        <a:rPr kumimoji="1" lang="ja-JP" altLang="en-US" sz="9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二次利用権利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都道府県</a:t>
                      </a:r>
                      <a:endParaRPr lang="en-US" altLang="ja-JP" sz="900" b="1" i="0" u="none" strike="noStrike" dirty="0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 rtl="0" fontAlgn="ctr"/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（複数指定可）</a:t>
                      </a:r>
                      <a:endParaRPr lang="en-US" altLang="ja-JP" sz="600" b="0" i="0" u="none" strike="noStrike" dirty="0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ターゲット指定なし</a:t>
                      </a:r>
                      <a:endParaRPr lang="ja-JP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1000" b="0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1,258,000</a:t>
                      </a:r>
                    </a:p>
                  </a:txBody>
                  <a:tcPr marL="5315" marR="36000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6944665"/>
                  </a:ext>
                </a:extLst>
              </a:tr>
              <a:tr h="216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rtl="0" fontAlgn="ctr"/>
                      <a:endParaRPr lang="ja-JP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ja-JP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or </a:t>
                      </a:r>
                      <a:r>
                        <a:rPr lang="ja-JP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年代指定</a:t>
                      </a:r>
                      <a:endParaRPr lang="ja-JP" altLang="en-US" sz="800" b="1" i="0" u="none" strike="noStrike">
                        <a:solidFill>
                          <a:schemeClr val="bg1"/>
                        </a:solidFill>
                        <a:effectLst/>
                        <a:highlight>
                          <a:srgbClr val="FF0000"/>
                        </a:highlight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1000" b="0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1,048,000</a:t>
                      </a:r>
                    </a:p>
                  </a:txBody>
                  <a:tcPr marL="5315" marR="36000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4256148"/>
                  </a:ext>
                </a:extLst>
              </a:tr>
              <a:tr h="216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l" rtl="0" fontAlgn="ctr"/>
                      <a:endParaRPr lang="ja-JP" altLang="en-US" sz="800" b="1" i="0" u="none" strike="noStrike">
                        <a:solidFill>
                          <a:schemeClr val="bg1"/>
                        </a:solidFill>
                        <a:effectLst/>
                        <a:highlight>
                          <a:srgbClr val="FF0000"/>
                        </a:highlight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＋</a:t>
                      </a:r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年代指定</a:t>
                      </a: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1000" b="0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873,000</a:t>
                      </a:r>
                    </a:p>
                  </a:txBody>
                  <a:tcPr marL="5315" marR="36000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6112940"/>
                  </a:ext>
                </a:extLst>
              </a:tr>
              <a:tr h="216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性別</a:t>
                      </a:r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＋</a:t>
                      </a:r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</a:t>
                      </a: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年代</a:t>
                      </a:r>
                      <a:r>
                        <a:rPr lang="en-US" altLang="ja-JP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 + </a:t>
                      </a: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属性指定</a:t>
                      </a: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1000" b="0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817,000</a:t>
                      </a:r>
                    </a:p>
                  </a:txBody>
                  <a:tcPr marL="5315" marR="36000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8512752"/>
                  </a:ext>
                </a:extLst>
              </a:tr>
              <a:tr h="216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ja-JP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市区郡</a:t>
                      </a:r>
                      <a:endParaRPr lang="en-US" altLang="ja-JP" sz="900" b="1" i="0" u="none" strike="noStrike" dirty="0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algn="ctr" rtl="0" fontAlgn="ctr"/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（複数指定可）</a:t>
                      </a:r>
                      <a:endParaRPr lang="ja-JP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ターゲット指定なし　</a:t>
                      </a:r>
                      <a:r>
                        <a:rPr lang="en-US" altLang="ja-JP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※</a:t>
                      </a:r>
                      <a:r>
                        <a:rPr lang="ja-JP" alt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詳細セグメント指定不可</a:t>
                      </a:r>
                      <a:endParaRPr lang="ja-JP" altLang="en-US" sz="800" b="0" i="0" u="none" strike="noStrike">
                        <a:solidFill>
                          <a:srgbClr val="000000"/>
                        </a:solidFill>
                        <a:effectLst/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180000" marR="5315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altLang="ja-JP" sz="1000" b="0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1,048,000</a:t>
                      </a:r>
                    </a:p>
                  </a:txBody>
                  <a:tcPr marL="5315" marR="36000" marT="5315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8046190"/>
                  </a:ext>
                </a:extLst>
              </a:tr>
            </a:tbl>
          </a:graphicData>
        </a:graphic>
      </p:graphicFrame>
      <p:pic>
        <p:nvPicPr>
          <p:cNvPr id="6" name="図 5">
            <a:extLst>
              <a:ext uri="{FF2B5EF4-FFF2-40B4-BE49-F238E27FC236}">
                <a16:creationId xmlns:a16="http://schemas.microsoft.com/office/drawing/2014/main" id="{A329134F-925F-B94C-9C93-58F42322BC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6371"/>
          <a:stretch/>
        </p:blipFill>
        <p:spPr>
          <a:xfrm>
            <a:off x="8172223" y="250924"/>
            <a:ext cx="1357574" cy="25099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33F83A9-E755-4842-B828-377BF2A624D2}"/>
              </a:ext>
            </a:extLst>
          </p:cNvPr>
          <p:cNvSpPr txBox="1"/>
          <p:nvPr/>
        </p:nvSpPr>
        <p:spPr>
          <a:xfrm>
            <a:off x="2514724" y="197211"/>
            <a:ext cx="5431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ja-JP" altLang="en-US" sz="1600" b="1" kern="0">
                <a:solidFill>
                  <a:srgbClr val="FFFFFF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Arial"/>
                <a:sym typeface="Arial"/>
              </a:rPr>
              <a:t>プラン別掲載回数・免責事項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34" charset="-128"/>
              <a:ea typeface="Meiryo UI" panose="020B0604030504040204" pitchFamily="34" charset="-128"/>
              <a:cs typeface="Arial"/>
              <a:sym typeface="Arial"/>
            </a:endParaRP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A40178F9-A39A-F046-90EF-01BEB3CD7C60}"/>
              </a:ext>
            </a:extLst>
          </p:cNvPr>
          <p:cNvCxnSpPr>
            <a:cxnSpLocks/>
          </p:cNvCxnSpPr>
          <p:nvPr/>
        </p:nvCxnSpPr>
        <p:spPr>
          <a:xfrm>
            <a:off x="2401880" y="218225"/>
            <a:ext cx="0" cy="2836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6FAE1F5-AD82-FE45-AADD-ACCC59843615}"/>
              </a:ext>
            </a:extLst>
          </p:cNvPr>
          <p:cNvSpPr txBox="1"/>
          <p:nvPr/>
        </p:nvSpPr>
        <p:spPr>
          <a:xfrm>
            <a:off x="343544" y="197927"/>
            <a:ext cx="27153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34" charset="-128"/>
                <a:ea typeface="Meiryo UI" panose="020B0604030504040204" pitchFamily="34" charset="-128"/>
                <a:cs typeface="Arial"/>
                <a:sym typeface="Arial"/>
              </a:rPr>
              <a:t>ヤフーパッケージ</a:t>
            </a:r>
            <a:r>
              <a:rPr kumimoji="0" lang="en-US" altLang="ja-JP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34" charset="-128"/>
                <a:ea typeface="Meiryo UI" panose="020B0604030504040204" pitchFamily="34" charset="-128"/>
                <a:cs typeface="Arial"/>
                <a:sym typeface="Arial"/>
              </a:rPr>
              <a:t> 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34" charset="-128"/>
                <a:ea typeface="Meiryo UI" panose="020B0604030504040204" pitchFamily="34" charset="-128"/>
                <a:cs typeface="Arial"/>
                <a:sym typeface="Arial"/>
              </a:rPr>
              <a:t>リッチ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34" charset="-128"/>
              <a:ea typeface="Meiryo UI" panose="020B0604030504040204" pitchFamily="34" charset="-128"/>
              <a:cs typeface="Arial"/>
              <a:sym typeface="Arial"/>
            </a:endParaRPr>
          </a:p>
        </p:txBody>
      </p:sp>
      <p:sp>
        <p:nvSpPr>
          <p:cNvPr id="1051" name="テキスト ボックス 1050">
            <a:extLst>
              <a:ext uri="{FF2B5EF4-FFF2-40B4-BE49-F238E27FC236}">
                <a16:creationId xmlns:a16="http://schemas.microsoft.com/office/drawing/2014/main" id="{AB88DF3D-0FE8-2085-B84F-4B53101D34B6}"/>
              </a:ext>
            </a:extLst>
          </p:cNvPr>
          <p:cNvSpPr txBox="1"/>
          <p:nvPr/>
        </p:nvSpPr>
        <p:spPr>
          <a:xfrm>
            <a:off x="1652442" y="761698"/>
            <a:ext cx="66239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ja-JP" altLang="en-US" sz="1600" b="1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ご予算にあわせて</a:t>
            </a:r>
            <a:r>
              <a:rPr kumimoji="1" lang="ja-JP" altLang="en-US" sz="1600" b="1" dirty="0">
                <a:solidFill>
                  <a:srgbClr val="FF0000"/>
                </a:solidFill>
                <a:highlight>
                  <a:srgbClr val="FFFF00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掲載回数の買い増しが可能</a:t>
            </a:r>
            <a:r>
              <a:rPr kumimoji="1" lang="ja-JP" altLang="en-US" sz="1600" b="1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です。ご相談ください</a:t>
            </a:r>
            <a:r>
              <a:rPr kumimoji="1" lang="en-US" altLang="ja-JP" sz="1600" b="1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!</a:t>
            </a:r>
            <a:endParaRPr kumimoji="1" lang="ja-JP" altLang="en-US" sz="1600" b="1" dirty="0">
              <a:solidFill>
                <a:srgbClr val="FF0000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角丸四角形 204">
            <a:extLst>
              <a:ext uri="{FF2B5EF4-FFF2-40B4-BE49-F238E27FC236}">
                <a16:creationId xmlns:a16="http://schemas.microsoft.com/office/drawing/2014/main" id="{5402F2D2-6E4F-AADE-10DD-8B2A74B56479}"/>
              </a:ext>
            </a:extLst>
          </p:cNvPr>
          <p:cNvSpPr/>
          <p:nvPr/>
        </p:nvSpPr>
        <p:spPr>
          <a:xfrm>
            <a:off x="376727" y="5698964"/>
            <a:ext cx="9153070" cy="1067599"/>
          </a:xfrm>
          <a:prstGeom prst="roundRect">
            <a:avLst>
              <a:gd name="adj" fmla="val 6692"/>
            </a:avLst>
          </a:prstGeom>
          <a:solidFill>
            <a:schemeClr val="bg1"/>
          </a:solidFill>
          <a:ln w="12700">
            <a:solidFill>
              <a:srgbClr val="C0000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9060" tIns="49530" rIns="99060" bIns="495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6049027-0ED2-AA4B-D60E-C5D6018B985A}"/>
              </a:ext>
            </a:extLst>
          </p:cNvPr>
          <p:cNvSpPr txBox="1"/>
          <p:nvPr/>
        </p:nvSpPr>
        <p:spPr>
          <a:xfrm>
            <a:off x="4140926" y="5583403"/>
            <a:ext cx="162414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 b="1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＜ 免責事項 ＞</a:t>
            </a:r>
            <a:endParaRPr kumimoji="1" lang="en-US" altLang="ja-JP" sz="1400" dirty="0">
              <a:solidFill>
                <a:srgbClr val="FF0000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4A5A1D9F-7B34-872A-93CA-4DB661F2E3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037" y="5477696"/>
            <a:ext cx="1800377" cy="1235051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5C8D477-F664-B3C6-F147-698DB29DF7BD}"/>
              </a:ext>
            </a:extLst>
          </p:cNvPr>
          <p:cNvSpPr txBox="1"/>
          <p:nvPr/>
        </p:nvSpPr>
        <p:spPr>
          <a:xfrm>
            <a:off x="2510297" y="5839890"/>
            <a:ext cx="7014549" cy="832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ja-JP" sz="110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110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災害やサービス障害発生等の緊急時、検索窓上部にユーザーへのお知らせ枠が出現する場合があります。</a:t>
            </a:r>
            <a:endParaRPr kumimoji="1" lang="en-US" altLang="ja-JP" sz="1100" dirty="0">
              <a:solidFill>
                <a:srgbClr val="FF0000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110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その際、トップインパクトのサイドバナーが非表示になり、メインバナーが縮小表示されます。</a:t>
            </a:r>
            <a:endParaRPr kumimoji="1" lang="en-US" altLang="ja-JP" sz="1100" dirty="0">
              <a:solidFill>
                <a:srgbClr val="FF0000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110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以上は、免責となり広告掲載の補填はございません。予めご了承ください。</a:t>
            </a:r>
            <a:endParaRPr kumimoji="1" lang="en-US" altLang="ja-JP" sz="1100" dirty="0">
              <a:solidFill>
                <a:srgbClr val="FF0000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B38424E-D389-78EB-146E-5CB75F348C03}"/>
              </a:ext>
            </a:extLst>
          </p:cNvPr>
          <p:cNvSpPr txBox="1"/>
          <p:nvPr/>
        </p:nvSpPr>
        <p:spPr>
          <a:xfrm>
            <a:off x="7562817" y="5146342"/>
            <a:ext cx="213471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60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1" lang="ja-JP" altLang="en-US" sz="60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掲載デバイスは</a:t>
            </a:r>
            <a:r>
              <a:rPr kumimoji="1" lang="en-US" altLang="ja-JP" sz="60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r>
              <a:rPr kumimoji="1" lang="ja-JP" altLang="en-US" sz="60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kumimoji="1" lang="en-US" altLang="ja-JP" sz="60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1" lang="ja-JP" altLang="en-US" sz="60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＋スマホ）限定の企画です。</a:t>
            </a:r>
            <a:endParaRPr kumimoji="1" lang="en-US" altLang="ja-JP" sz="600" dirty="0">
              <a:solidFill>
                <a:srgbClr val="FF0000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kumimoji="1" lang="en-US" altLang="ja-JP" sz="60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※PC</a:t>
            </a:r>
            <a:r>
              <a:rPr kumimoji="1" lang="ja-JP" altLang="en-US" sz="600" dirty="0">
                <a:solidFill>
                  <a:srgbClr val="FF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とスマホの掲載量割合は指定できません。</a:t>
            </a:r>
            <a:endParaRPr kumimoji="1" lang="en-US" altLang="ja-JP" sz="600" u="sng" dirty="0">
              <a:solidFill>
                <a:srgbClr val="FF0000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449233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辺形 3">
            <a:extLst>
              <a:ext uri="{FF2B5EF4-FFF2-40B4-BE49-F238E27FC236}">
                <a16:creationId xmlns:a16="http://schemas.microsoft.com/office/drawing/2014/main" id="{BD26027D-B401-2FA9-A57A-C335C4BBF1E3}"/>
              </a:ext>
            </a:extLst>
          </p:cNvPr>
          <p:cNvSpPr/>
          <p:nvPr/>
        </p:nvSpPr>
        <p:spPr>
          <a:xfrm>
            <a:off x="197066" y="201588"/>
            <a:ext cx="7790096" cy="347440"/>
          </a:xfrm>
          <a:prstGeom prst="parallelogram">
            <a:avLst/>
          </a:prstGeom>
          <a:gradFill flip="none" rotWithShape="1">
            <a:gsLst>
              <a:gs pos="0">
                <a:srgbClr val="8B0404"/>
              </a:gs>
              <a:gs pos="65000">
                <a:srgbClr val="E30201">
                  <a:shade val="67500"/>
                  <a:satMod val="115000"/>
                </a:srgbClr>
              </a:gs>
              <a:gs pos="100000">
                <a:srgbClr val="D01619"/>
              </a:gs>
            </a:gsLst>
            <a:lin ang="10800000" scaled="1"/>
            <a:tileRect/>
          </a:gradFill>
          <a:ln w="76200" cap="rnd">
            <a:gradFill>
              <a:gsLst>
                <a:gs pos="0">
                  <a:srgbClr val="8B0404"/>
                </a:gs>
                <a:gs pos="67000">
                  <a:srgbClr val="CE0000"/>
                </a:gs>
                <a:gs pos="100000">
                  <a:srgbClr val="D11619"/>
                </a:gs>
              </a:gsLst>
              <a:lin ang="10800000" scaled="0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2406F5CC-1EBC-8BD0-68FB-6F274FE5F7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6371"/>
          <a:stretch/>
        </p:blipFill>
        <p:spPr>
          <a:xfrm>
            <a:off x="8172223" y="250924"/>
            <a:ext cx="1357574" cy="250990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857E19B-BDC2-9588-8DA1-399976B5ACD2}"/>
              </a:ext>
            </a:extLst>
          </p:cNvPr>
          <p:cNvSpPr txBox="1"/>
          <p:nvPr/>
        </p:nvSpPr>
        <p:spPr>
          <a:xfrm>
            <a:off x="2514724" y="197211"/>
            <a:ext cx="5431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ja-JP" altLang="en-US" sz="1600" b="1" kern="0">
                <a:solidFill>
                  <a:srgbClr val="FFFFFF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Arial"/>
                <a:sym typeface="Arial"/>
              </a:rPr>
              <a:t>クリエイティブ留意事項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34" charset="-128"/>
              <a:ea typeface="Meiryo UI" panose="020B0604030504040204" pitchFamily="34" charset="-128"/>
              <a:cs typeface="Arial"/>
              <a:sym typeface="Arial"/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08434E74-0062-DB58-1154-485A598E08C5}"/>
              </a:ext>
            </a:extLst>
          </p:cNvPr>
          <p:cNvCxnSpPr>
            <a:cxnSpLocks/>
          </p:cNvCxnSpPr>
          <p:nvPr/>
        </p:nvCxnSpPr>
        <p:spPr>
          <a:xfrm>
            <a:off x="2401880" y="218225"/>
            <a:ext cx="0" cy="2836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3231AEE-DB1D-61C0-1740-B1B9EBAF5869}"/>
              </a:ext>
            </a:extLst>
          </p:cNvPr>
          <p:cNvSpPr txBox="1"/>
          <p:nvPr/>
        </p:nvSpPr>
        <p:spPr>
          <a:xfrm>
            <a:off x="343544" y="197927"/>
            <a:ext cx="27153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34" charset="-128"/>
                <a:ea typeface="Meiryo UI" panose="020B0604030504040204" pitchFamily="34" charset="-128"/>
                <a:cs typeface="Arial"/>
                <a:sym typeface="Arial"/>
              </a:rPr>
              <a:t>ヤフーパッケージ</a:t>
            </a:r>
            <a:r>
              <a:rPr kumimoji="0" lang="en-US" altLang="ja-JP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34" charset="-128"/>
                <a:ea typeface="Meiryo UI" panose="020B0604030504040204" pitchFamily="34" charset="-128"/>
                <a:cs typeface="Arial"/>
                <a:sym typeface="Arial"/>
              </a:rPr>
              <a:t> 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 UI" panose="020B0604030504040204" pitchFamily="34" charset="-128"/>
                <a:ea typeface="Meiryo UI" panose="020B0604030504040204" pitchFamily="34" charset="-128"/>
                <a:cs typeface="Arial"/>
                <a:sym typeface="Arial"/>
              </a:rPr>
              <a:t>リッチ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34" charset="-128"/>
              <a:ea typeface="Meiryo UI" panose="020B0604030504040204" pitchFamily="34" charset="-128"/>
              <a:cs typeface="Arial"/>
              <a:sym typeface="Arial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023C64C-450C-C16E-0E5B-6E4B22A26BDE}"/>
              </a:ext>
            </a:extLst>
          </p:cNvPr>
          <p:cNvSpPr txBox="1"/>
          <p:nvPr/>
        </p:nvSpPr>
        <p:spPr>
          <a:xfrm>
            <a:off x="1527239" y="761698"/>
            <a:ext cx="68515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100" dirty="0"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1" lang="ja-JP" altLang="en-US" sz="1100">
                <a:latin typeface="Meiryo" panose="020B0604030504040204" pitchFamily="34" charset="-128"/>
                <a:ea typeface="Meiryo" panose="020B0604030504040204" pitchFamily="34" charset="-128"/>
              </a:rPr>
              <a:t>（トップインパクト）面は通常よりも審査基準が厳しいため、事前に下記留意事項をご確認ください。</a:t>
            </a:r>
            <a:endParaRPr kumimoji="1" lang="ja-JP" altLang="en-US" sz="11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AED4D8D5-1AA3-9103-7249-7EC6CA55F6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762" y="1167342"/>
            <a:ext cx="3496928" cy="2672100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BD39559-7772-8B27-3A65-EF5163CCF27A}"/>
              </a:ext>
            </a:extLst>
          </p:cNvPr>
          <p:cNvSpPr/>
          <p:nvPr/>
        </p:nvSpPr>
        <p:spPr>
          <a:xfrm>
            <a:off x="3574489" y="1175367"/>
            <a:ext cx="468000" cy="270000"/>
          </a:xfrm>
          <a:prstGeom prst="rect">
            <a:avLst/>
          </a:prstGeom>
          <a:solidFill>
            <a:schemeClr val="accent1">
              <a:alpha val="35112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FC051B7-68E1-52E6-5121-5DB90B63B00B}"/>
              </a:ext>
            </a:extLst>
          </p:cNvPr>
          <p:cNvSpPr/>
          <p:nvPr/>
        </p:nvSpPr>
        <p:spPr>
          <a:xfrm>
            <a:off x="526489" y="1175367"/>
            <a:ext cx="468000" cy="270000"/>
          </a:xfrm>
          <a:prstGeom prst="rect">
            <a:avLst/>
          </a:prstGeom>
          <a:solidFill>
            <a:schemeClr val="accent1">
              <a:alpha val="35112"/>
            </a:schemeClr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72DA95D3-5DAC-8165-7704-9C58A904D78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90997"/>
          <a:stretch/>
        </p:blipFill>
        <p:spPr>
          <a:xfrm>
            <a:off x="526489" y="4394467"/>
            <a:ext cx="3508267" cy="2032056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E499E34-7BB5-22EB-E3A5-D93357A5ACF3}"/>
              </a:ext>
            </a:extLst>
          </p:cNvPr>
          <p:cNvSpPr txBox="1"/>
          <p:nvPr/>
        </p:nvSpPr>
        <p:spPr>
          <a:xfrm>
            <a:off x="321549" y="6512481"/>
            <a:ext cx="252986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050"/>
              <a:t>リンク先ページ：</a:t>
            </a:r>
            <a:r>
              <a:rPr kumimoji="1" lang="en" altLang="ja-JP" sz="1050" dirty="0"/>
              <a:t>https://</a:t>
            </a:r>
            <a:r>
              <a:rPr kumimoji="1" lang="en" altLang="ja-JP" sz="1050" dirty="0" err="1"/>
              <a:t>chirashi-v.com</a:t>
            </a:r>
            <a:r>
              <a:rPr kumimoji="1" lang="en" altLang="ja-JP" sz="1050" dirty="0"/>
              <a:t>/</a:t>
            </a:r>
            <a:endParaRPr kumimoji="1" lang="ja-JP" altLang="en-US" sz="1050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D0C676E8-7B14-6546-1CDF-96B7246CB465}"/>
              </a:ext>
            </a:extLst>
          </p:cNvPr>
          <p:cNvSpPr/>
          <p:nvPr/>
        </p:nvSpPr>
        <p:spPr>
          <a:xfrm>
            <a:off x="4376302" y="1454931"/>
            <a:ext cx="4685898" cy="10087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1200">
                <a:latin typeface="Meiryo" charset="-128"/>
                <a:ea typeface="Meiryo" charset="-128"/>
                <a:cs typeface="Meiryo" charset="-128"/>
              </a:rPr>
              <a:t>　</a:t>
            </a:r>
            <a:r>
              <a:rPr lang="ja-JP" altLang="en-US" sz="1200" b="1">
                <a:latin typeface="Meiryo" charset="-128"/>
                <a:ea typeface="Meiryo" charset="-128"/>
                <a:cs typeface="Meiryo" charset="-128"/>
              </a:rPr>
              <a:t>表現禁止エリア</a:t>
            </a:r>
            <a:endParaRPr lang="en-US" altLang="ja-JP" sz="1200" b="1" dirty="0">
              <a:latin typeface="Meiryo" charset="-128"/>
              <a:ea typeface="Meiryo" charset="-128"/>
              <a:cs typeface="Meiryo" charset="-128"/>
            </a:endParaRPr>
          </a:p>
          <a:p>
            <a:pPr>
              <a:lnSpc>
                <a:spcPct val="120000"/>
              </a:lnSpc>
            </a:pPr>
            <a:endParaRPr lang="en-US" altLang="ja-JP" sz="200" dirty="0">
              <a:latin typeface="Meiryo" charset="-128"/>
              <a:ea typeface="Meiryo" charset="-128"/>
              <a:cs typeface="Meiryo" charset="-128"/>
            </a:endParaRPr>
          </a:p>
          <a:p>
            <a:pPr>
              <a:lnSpc>
                <a:spcPct val="120000"/>
              </a:lnSpc>
            </a:pPr>
            <a:r>
              <a:rPr lang="ja-JP" altLang="en-US" sz="900">
                <a:latin typeface="Meiryo" charset="-128"/>
                <a:ea typeface="Meiryo" charset="-128"/>
                <a:cs typeface="Meiryo" charset="-128"/>
              </a:rPr>
              <a:t>　</a:t>
            </a:r>
            <a:r>
              <a:rPr lang="ja-JP" altLang="en-US" sz="900">
                <a:solidFill>
                  <a:srgbClr val="0070C0"/>
                </a:solidFill>
                <a:latin typeface="Meiryo" charset="-128"/>
                <a:ea typeface="Meiryo" charset="-128"/>
                <a:cs typeface="Meiryo" charset="-128"/>
              </a:rPr>
              <a:t>青枠</a:t>
            </a:r>
            <a:r>
              <a:rPr lang="ja-JP" altLang="en-US" sz="900">
                <a:latin typeface="Meiryo" charset="-128"/>
                <a:ea typeface="Meiryo" charset="-128"/>
                <a:cs typeface="Meiryo" charset="-128"/>
              </a:rPr>
              <a:t>のエリアには</a:t>
            </a:r>
            <a:r>
              <a:rPr lang="ja-JP" altLang="en-US" sz="900">
                <a:solidFill>
                  <a:srgbClr val="21212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</a:t>
            </a:r>
            <a:r>
              <a:rPr lang="ja-JP" altLang="en-US" sz="900" b="0" i="0">
                <a:solidFill>
                  <a:srgbClr val="21212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とコラボレーションしていると誤解されないように</a:t>
            </a:r>
            <a:endParaRPr lang="en-US" altLang="ja-JP" sz="900" b="0" i="0" dirty="0">
              <a:solidFill>
                <a:srgbClr val="212121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20000"/>
              </a:lnSpc>
            </a:pPr>
            <a:r>
              <a:rPr lang="ja-JP" altLang="en-US" sz="900">
                <a:solidFill>
                  <a:srgbClr val="212121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charset="-128"/>
              </a:rPr>
              <a:t>　</a:t>
            </a:r>
            <a:r>
              <a:rPr lang="ja-JP" altLang="en-US" sz="900" b="0" i="0">
                <a:solidFill>
                  <a:srgbClr val="21212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会社名、ブランド名、商品名、サービス名、キャンペーン名などのロゴマーク 　</a:t>
            </a:r>
            <a:endParaRPr lang="en-US" altLang="ja-JP" sz="900" b="0" i="0" dirty="0">
              <a:solidFill>
                <a:srgbClr val="212121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20000"/>
              </a:lnSpc>
            </a:pPr>
            <a:r>
              <a:rPr lang="en-US" altLang="ja-JP" sz="900" b="0" i="0" dirty="0">
                <a:solidFill>
                  <a:srgbClr val="21212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  </a:t>
            </a:r>
            <a:r>
              <a:rPr lang="ja-JP" altLang="en-US" sz="900" b="0" i="0">
                <a:solidFill>
                  <a:srgbClr val="21212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文字情報（商品、人物等の写真、画像に含まれる文字も含む）の記載はできません。</a:t>
            </a:r>
            <a:endParaRPr lang="en-US" altLang="ja-JP" sz="900" b="0" i="0" dirty="0">
              <a:solidFill>
                <a:srgbClr val="212121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20000"/>
              </a:lnSpc>
            </a:pPr>
            <a:r>
              <a:rPr lang="ja-JP" altLang="en-US" sz="900">
                <a:solidFill>
                  <a:srgbClr val="21212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900" b="0" i="0">
                <a:solidFill>
                  <a:srgbClr val="21212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イラストは、一部が入り込んでいる表現に限り使用可能です。</a:t>
            </a:r>
            <a:endParaRPr lang="en-US" altLang="ja-JP" sz="900" b="0" i="0" dirty="0">
              <a:solidFill>
                <a:srgbClr val="212121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6" name="グラフィックス 15" descr="チェックマークを付けたチェック ボックス 単色塗りつぶし">
            <a:extLst>
              <a:ext uri="{FF2B5EF4-FFF2-40B4-BE49-F238E27FC236}">
                <a16:creationId xmlns:a16="http://schemas.microsoft.com/office/drawing/2014/main" id="{DB911001-260B-5658-D14D-43C5A10520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02993" y="1372866"/>
            <a:ext cx="402956" cy="423195"/>
          </a:xfrm>
          <a:prstGeom prst="rect">
            <a:avLst/>
          </a:prstGeom>
        </p:spPr>
      </p:pic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C168B805-5513-A33E-DDCD-AFFA19BF917B}"/>
              </a:ext>
            </a:extLst>
          </p:cNvPr>
          <p:cNvSpPr/>
          <p:nvPr/>
        </p:nvSpPr>
        <p:spPr>
          <a:xfrm>
            <a:off x="4376302" y="2669888"/>
            <a:ext cx="5147563" cy="1174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1200">
                <a:latin typeface="Meiryo" charset="-128"/>
                <a:ea typeface="Meiryo" charset="-128"/>
                <a:cs typeface="Meiryo" charset="-128"/>
              </a:rPr>
              <a:t>　</a:t>
            </a:r>
            <a:r>
              <a:rPr lang="ja-JP" altLang="en-US" sz="1200" b="1">
                <a:latin typeface="Meiryo" charset="-128"/>
                <a:ea typeface="Meiryo" charset="-128"/>
                <a:cs typeface="Meiryo" charset="-128"/>
              </a:rPr>
              <a:t>サイドバナーは文字情報の記載は不可</a:t>
            </a:r>
            <a:r>
              <a:rPr lang="ja-JP" altLang="en-US" sz="1000" b="1">
                <a:latin typeface="Meiryo" charset="-128"/>
                <a:ea typeface="Meiryo" charset="-128"/>
                <a:cs typeface="Meiryo" charset="-128"/>
              </a:rPr>
              <a:t>（ロゴマークなどは可）</a:t>
            </a:r>
            <a:endParaRPr lang="en-US" altLang="ja-JP" sz="1000" b="1" dirty="0">
              <a:latin typeface="Meiryo" charset="-128"/>
              <a:ea typeface="Meiryo" charset="-128"/>
              <a:cs typeface="Meiryo" charset="-128"/>
            </a:endParaRPr>
          </a:p>
          <a:p>
            <a:pPr>
              <a:lnSpc>
                <a:spcPct val="120000"/>
              </a:lnSpc>
            </a:pPr>
            <a:r>
              <a:rPr lang="ja-JP" altLang="en-US" sz="20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　</a:t>
            </a:r>
            <a:endParaRPr lang="en-US" altLang="ja-JP" sz="200" dirty="0">
              <a:solidFill>
                <a:srgbClr val="FF0000"/>
              </a:solidFill>
              <a:latin typeface="Meiryo" charset="-128"/>
              <a:ea typeface="Meiryo" charset="-128"/>
              <a:cs typeface="Meiryo" charset="-128"/>
            </a:endParaRPr>
          </a:p>
          <a:p>
            <a:pPr>
              <a:lnSpc>
                <a:spcPct val="120000"/>
              </a:lnSpc>
            </a:pPr>
            <a:r>
              <a:rPr lang="ja-JP" altLang="en-US" sz="90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　前提として、サイドバナー内に文字情報は記載できません。</a:t>
            </a:r>
            <a:endParaRPr lang="en-US" altLang="ja-JP" sz="900" dirty="0">
              <a:solidFill>
                <a:srgbClr val="FF0000"/>
              </a:solidFill>
              <a:latin typeface="Meiryo" charset="-128"/>
              <a:ea typeface="Meiryo" charset="-128"/>
              <a:cs typeface="Meiryo" charset="-128"/>
            </a:endParaRPr>
          </a:p>
          <a:p>
            <a:pPr>
              <a:lnSpc>
                <a:spcPct val="120000"/>
              </a:lnSpc>
            </a:pPr>
            <a:r>
              <a:rPr lang="ja-JP" altLang="en-US" sz="900">
                <a:latin typeface="Meiryo" charset="-128"/>
                <a:ea typeface="Meiryo" charset="-128"/>
                <a:cs typeface="Meiryo" charset="-128"/>
              </a:rPr>
              <a:t>　例外として「会社名、ブランド名、商品名、サービス名、キャンペーン名」などのロゴマーク</a:t>
            </a:r>
            <a:endParaRPr lang="en-US" altLang="ja-JP" sz="900" dirty="0">
              <a:latin typeface="Meiryo" charset="-128"/>
              <a:ea typeface="Meiryo" charset="-128"/>
              <a:cs typeface="Meiryo" charset="-128"/>
            </a:endParaRPr>
          </a:p>
          <a:p>
            <a:pPr>
              <a:lnSpc>
                <a:spcPct val="120000"/>
              </a:lnSpc>
            </a:pPr>
            <a:r>
              <a:rPr lang="ja-JP" altLang="en-US" sz="900">
                <a:latin typeface="Meiryo" charset="-128"/>
                <a:ea typeface="Meiryo" charset="-128"/>
                <a:cs typeface="Meiryo" charset="-128"/>
              </a:rPr>
              <a:t>　商品、人物等の写真、画像に含まれる文字のみ記載可能です。</a:t>
            </a:r>
            <a:endParaRPr lang="en-US" altLang="ja-JP" sz="900" dirty="0">
              <a:latin typeface="Meiryo" charset="-128"/>
              <a:ea typeface="Meiryo" charset="-128"/>
              <a:cs typeface="Meiryo" charset="-128"/>
            </a:endParaRPr>
          </a:p>
          <a:p>
            <a:pPr>
              <a:lnSpc>
                <a:spcPct val="120000"/>
              </a:lnSpc>
            </a:pPr>
            <a:r>
              <a:rPr lang="ja-JP" altLang="en-US" sz="900">
                <a:latin typeface="Meiryo" charset="-128"/>
                <a:ea typeface="Meiryo" charset="-128"/>
                <a:cs typeface="Meiryo" charset="-128"/>
              </a:rPr>
              <a:t>　</a:t>
            </a:r>
            <a:r>
              <a:rPr lang="en-US" altLang="ja-JP" sz="900" b="1" dirty="0">
                <a:latin typeface="Meiryo" charset="-128"/>
                <a:ea typeface="Meiryo" charset="-128"/>
                <a:cs typeface="Meiryo" charset="-128"/>
              </a:rPr>
              <a:t>※</a:t>
            </a:r>
            <a:r>
              <a:rPr lang="ja-JP" altLang="en-US" sz="900" b="1">
                <a:latin typeface="Meiryo" charset="-128"/>
                <a:ea typeface="Meiryo" charset="-128"/>
                <a:cs typeface="Meiryo" charset="-128"/>
              </a:rPr>
              <a:t>ロゴマークとは</a:t>
            </a:r>
            <a:r>
              <a:rPr lang="en-US" altLang="ja-JP" sz="900" b="1" dirty="0">
                <a:latin typeface="Meiryo" charset="-128"/>
                <a:ea typeface="Meiryo" charset="-128"/>
                <a:cs typeface="Meiryo" charset="-128"/>
              </a:rPr>
              <a:t>…</a:t>
            </a:r>
          </a:p>
          <a:p>
            <a:pPr>
              <a:lnSpc>
                <a:spcPct val="120000"/>
              </a:lnSpc>
            </a:pPr>
            <a:r>
              <a:rPr lang="ja-JP" altLang="en-US" sz="900">
                <a:latin typeface="Meiryo" charset="-128"/>
                <a:ea typeface="Meiryo" charset="-128"/>
                <a:cs typeface="Meiryo" charset="-128"/>
              </a:rPr>
              <a:t>　　</a:t>
            </a:r>
            <a:r>
              <a:rPr lang="ja-JP" altLang="en-US" sz="900" u="sng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リンク先ページで同一の表記（文言</a:t>
            </a:r>
            <a:r>
              <a:rPr lang="en-US" altLang="ja-JP" sz="900" u="sng" dirty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/</a:t>
            </a:r>
            <a:r>
              <a:rPr lang="ja-JP" altLang="en-US" sz="900" u="sng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デザイン</a:t>
            </a:r>
            <a:r>
              <a:rPr lang="en-US" altLang="ja-JP" sz="900" u="sng" dirty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/</a:t>
            </a:r>
            <a:r>
              <a:rPr lang="ja-JP" altLang="en-US" sz="900" u="sng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フォント）が独立した形で確認できるもの。</a:t>
            </a:r>
            <a:endParaRPr lang="en-US" altLang="ja-JP" sz="900" u="sng" dirty="0">
              <a:solidFill>
                <a:srgbClr val="FF0000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18" name="グラフィックス 17" descr="チェックマークを付けたチェック ボックス 単色塗りつぶし">
            <a:extLst>
              <a:ext uri="{FF2B5EF4-FFF2-40B4-BE49-F238E27FC236}">
                <a16:creationId xmlns:a16="http://schemas.microsoft.com/office/drawing/2014/main" id="{00F1CE10-607F-AE4F-E8A2-26A3816836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02993" y="2584958"/>
            <a:ext cx="402956" cy="423195"/>
          </a:xfrm>
          <a:prstGeom prst="rect">
            <a:avLst/>
          </a:prstGeom>
        </p:spPr>
      </p:pic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35FC8E27-CB46-5913-2DBC-224500CF0EA4}"/>
              </a:ext>
            </a:extLst>
          </p:cNvPr>
          <p:cNvSpPr/>
          <p:nvPr/>
        </p:nvSpPr>
        <p:spPr>
          <a:xfrm>
            <a:off x="4376302" y="4066849"/>
            <a:ext cx="5298200" cy="902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ja-JP" altLang="en-US" sz="1200">
                <a:latin typeface="Meiryo" charset="-128"/>
                <a:ea typeface="Meiryo" charset="-128"/>
                <a:cs typeface="Meiryo" charset="-128"/>
              </a:rPr>
              <a:t>　</a:t>
            </a:r>
            <a:r>
              <a:rPr lang="ja-JP" altLang="en-US" sz="1200" b="1">
                <a:latin typeface="Meiryo" charset="-128"/>
                <a:ea typeface="Meiryo" charset="-128"/>
                <a:cs typeface="Meiryo" charset="-128"/>
              </a:rPr>
              <a:t>ひとつのサイドバナー内に、同一ロゴは</a:t>
            </a:r>
            <a:r>
              <a:rPr lang="en-US" altLang="ja-JP" sz="1200" b="1" dirty="0">
                <a:latin typeface="Meiryo" charset="-128"/>
                <a:ea typeface="Meiryo" charset="-128"/>
                <a:cs typeface="Meiryo" charset="-128"/>
              </a:rPr>
              <a:t>1</a:t>
            </a:r>
            <a:r>
              <a:rPr lang="ja-JP" altLang="en-US" sz="1200" b="1">
                <a:latin typeface="Meiryo" charset="-128"/>
                <a:ea typeface="Meiryo" charset="-128"/>
                <a:cs typeface="Meiryo" charset="-128"/>
              </a:rPr>
              <a:t>つまで。文字数は</a:t>
            </a:r>
            <a:r>
              <a:rPr lang="en-US" altLang="ja-JP" sz="1200" b="1" dirty="0">
                <a:latin typeface="Meiryo" charset="-128"/>
                <a:ea typeface="Meiryo" charset="-128"/>
                <a:cs typeface="Meiryo" charset="-128"/>
              </a:rPr>
              <a:t>40</a:t>
            </a:r>
            <a:r>
              <a:rPr lang="ja-JP" altLang="en-US" sz="1200" b="1">
                <a:latin typeface="Meiryo" charset="-128"/>
                <a:ea typeface="Meiryo" charset="-128"/>
                <a:cs typeface="Meiryo" charset="-128"/>
              </a:rPr>
              <a:t>字まで。</a:t>
            </a:r>
            <a:endParaRPr lang="en-US" altLang="ja-JP" sz="1200" b="1" dirty="0">
              <a:latin typeface="Meiryo" charset="-128"/>
              <a:ea typeface="Meiryo" charset="-128"/>
              <a:cs typeface="Meiryo" charset="-128"/>
            </a:endParaRPr>
          </a:p>
          <a:p>
            <a:pPr>
              <a:lnSpc>
                <a:spcPct val="130000"/>
              </a:lnSpc>
            </a:pPr>
            <a:endParaRPr lang="en-US" altLang="ja-JP" sz="200" dirty="0">
              <a:latin typeface="Meiryo" charset="-128"/>
              <a:ea typeface="Meiryo" charset="-128"/>
              <a:cs typeface="Meiryo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900">
                <a:latin typeface="Meiryo" charset="-128"/>
                <a:ea typeface="Meiryo" charset="-128"/>
                <a:cs typeface="Meiryo" charset="-128"/>
              </a:rPr>
              <a:t>　右側ロゴ情報：</a:t>
            </a:r>
            <a:r>
              <a:rPr lang="en" altLang="ja-JP" sz="900" dirty="0">
                <a:latin typeface="Meiryo" charset="-128"/>
                <a:ea typeface="Meiryo" charset="-128"/>
                <a:cs typeface="Meiryo" charset="-128"/>
              </a:rPr>
              <a:t>Yahoo! JAPAN</a:t>
            </a:r>
            <a:r>
              <a:rPr lang="ja-JP" altLang="en-US" sz="900">
                <a:latin typeface="Meiryo" charset="-128"/>
                <a:ea typeface="Meiryo" charset="-128"/>
                <a:cs typeface="Meiryo" charset="-128"/>
              </a:rPr>
              <a:t>と</a:t>
            </a:r>
            <a:r>
              <a:rPr lang="en" altLang="ja-JP" sz="900" dirty="0">
                <a:latin typeface="Meiryo" charset="-128"/>
                <a:ea typeface="Meiryo" charset="-128"/>
                <a:cs typeface="Meiryo" charset="-128"/>
              </a:rPr>
              <a:t>TV</a:t>
            </a:r>
            <a:r>
              <a:rPr lang="ja-JP" altLang="en-US" sz="900">
                <a:latin typeface="Meiryo" charset="-128"/>
                <a:ea typeface="Meiryo" charset="-128"/>
                <a:cs typeface="Meiryo" charset="-128"/>
              </a:rPr>
              <a:t>放送局の共同企画！</a:t>
            </a:r>
            <a:endParaRPr lang="en-US" altLang="ja-JP" sz="900" dirty="0">
              <a:latin typeface="Meiryo" charset="-128"/>
              <a:ea typeface="Meiryo" charset="-128"/>
              <a:cs typeface="Meiryo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900">
                <a:latin typeface="Meiryo" charset="-128"/>
                <a:ea typeface="Meiryo" charset="-128"/>
                <a:cs typeface="Meiryo" charset="-128"/>
              </a:rPr>
              <a:t>　　　　　　　　出稿実績</a:t>
            </a:r>
            <a:r>
              <a:rPr lang="en-US" altLang="ja-JP" sz="900" dirty="0">
                <a:latin typeface="Meiryo" charset="-128"/>
                <a:ea typeface="Meiryo" charset="-128"/>
                <a:cs typeface="Meiryo" charset="-128"/>
              </a:rPr>
              <a:t>1500</a:t>
            </a:r>
            <a:r>
              <a:rPr lang="ja-JP" altLang="en-US" sz="900">
                <a:latin typeface="Meiryo" charset="-128"/>
                <a:ea typeface="Meiryo" charset="-128"/>
                <a:cs typeface="Meiryo" charset="-128"/>
              </a:rPr>
              <a:t>件以上</a:t>
            </a:r>
            <a:r>
              <a:rPr lang="en-US" altLang="ja-JP" sz="900" dirty="0">
                <a:latin typeface="Meiryo" charset="-128"/>
                <a:ea typeface="Meiryo" charset="-128"/>
                <a:cs typeface="Meiryo" charset="-128"/>
              </a:rPr>
              <a:t>!!</a:t>
            </a:r>
            <a:r>
              <a:rPr lang="ja-JP" altLang="en-US" sz="900">
                <a:latin typeface="Meiryo" charset="-128"/>
                <a:ea typeface="Meiryo" charset="-128"/>
                <a:cs typeface="Meiryo" charset="-128"/>
              </a:rPr>
              <a:t>　　　　　　　　　　　　　</a:t>
            </a:r>
            <a:r>
              <a:rPr lang="en-US" altLang="ja-JP" sz="900" dirty="0"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lang="ja-JP" altLang="en-US" sz="900">
                <a:latin typeface="Meiryo" charset="-128"/>
                <a:ea typeface="Meiryo" charset="-128"/>
                <a:cs typeface="Meiryo" charset="-128"/>
              </a:rPr>
              <a:t>　</a:t>
            </a:r>
            <a:r>
              <a:rPr lang="en-US" altLang="ja-JP" sz="900" dirty="0">
                <a:latin typeface="Meiryo" charset="-128"/>
                <a:ea typeface="Meiryo" charset="-128"/>
                <a:cs typeface="Meiryo" charset="-128"/>
              </a:rPr>
              <a:t>…</a:t>
            </a:r>
            <a:r>
              <a:rPr lang="ja-JP" altLang="en-US" sz="900">
                <a:latin typeface="Meiryo" charset="-128"/>
                <a:ea typeface="Meiryo" charset="-128"/>
                <a:cs typeface="Meiryo" charset="-128"/>
              </a:rPr>
              <a:t>合計文字数</a:t>
            </a:r>
            <a:r>
              <a:rPr lang="en-US" altLang="ja-JP" sz="900" dirty="0"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lang="en-US" altLang="ja-JP" sz="900" dirty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36 </a:t>
            </a:r>
            <a:r>
              <a:rPr lang="ja-JP" altLang="en-US" sz="900">
                <a:latin typeface="Meiryo" charset="-128"/>
                <a:ea typeface="Meiryo" charset="-128"/>
                <a:cs typeface="Meiryo" charset="-128"/>
              </a:rPr>
              <a:t>文字</a:t>
            </a:r>
            <a:endParaRPr lang="en-US" altLang="ja-JP" sz="900" dirty="0">
              <a:latin typeface="Meiryo" charset="-128"/>
              <a:ea typeface="Meiryo" charset="-128"/>
              <a:cs typeface="Meiryo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900">
                <a:latin typeface="Meiryo" charset="-128"/>
                <a:ea typeface="Meiryo" charset="-128"/>
                <a:cs typeface="Meiryo" charset="-128"/>
              </a:rPr>
              <a:t>　左側ロゴ情報：</a:t>
            </a:r>
            <a:r>
              <a:rPr lang="en-US" altLang="ja-JP" sz="900" dirty="0">
                <a:latin typeface="Meiryo" charset="-128"/>
                <a:ea typeface="Meiryo" charset="-128"/>
                <a:cs typeface="Meiryo" charset="-128"/>
              </a:rPr>
              <a:t>2</a:t>
            </a:r>
            <a:r>
              <a:rPr lang="ja-JP" altLang="en-US" sz="900">
                <a:latin typeface="Meiryo" charset="-128"/>
                <a:ea typeface="Meiryo" charset="-128"/>
                <a:cs typeface="Meiryo" charset="-128"/>
              </a:rPr>
              <a:t>次利用可能な動画制作から広告出稿までをこれ１つ　</a:t>
            </a:r>
            <a:r>
              <a:rPr lang="en-US" altLang="ja-JP" sz="900" dirty="0">
                <a:latin typeface="Meiryo" charset="-128"/>
                <a:ea typeface="Meiryo" charset="-128"/>
                <a:cs typeface="Meiryo" charset="-128"/>
              </a:rPr>
              <a:t>…</a:t>
            </a:r>
            <a:r>
              <a:rPr lang="ja-JP" altLang="en-US" sz="900">
                <a:latin typeface="Meiryo" charset="-128"/>
                <a:ea typeface="Meiryo" charset="-128"/>
                <a:cs typeface="Meiryo" charset="-128"/>
              </a:rPr>
              <a:t>合計文字数</a:t>
            </a:r>
            <a:r>
              <a:rPr lang="en-US" altLang="ja-JP" sz="900" dirty="0"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lang="en-US" altLang="ja-JP" sz="900" dirty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24</a:t>
            </a:r>
            <a:r>
              <a:rPr lang="en-US" altLang="ja-JP" sz="900" dirty="0"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lang="ja-JP" altLang="en-US" sz="900">
                <a:latin typeface="Meiryo" charset="-128"/>
                <a:ea typeface="Meiryo" charset="-128"/>
                <a:cs typeface="Meiryo" charset="-128"/>
              </a:rPr>
              <a:t>文字</a:t>
            </a:r>
            <a:endParaRPr lang="en-US" altLang="ja-JP" sz="900" dirty="0"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20" name="グラフィックス 19" descr="チェックマークを付けたチェック ボックス 単色塗りつぶし">
            <a:extLst>
              <a:ext uri="{FF2B5EF4-FFF2-40B4-BE49-F238E27FC236}">
                <a16:creationId xmlns:a16="http://schemas.microsoft.com/office/drawing/2014/main" id="{AA342896-14F4-E45A-4B7B-576787EB81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02993" y="3984808"/>
            <a:ext cx="402956" cy="423195"/>
          </a:xfrm>
          <a:prstGeom prst="rect">
            <a:avLst/>
          </a:prstGeom>
        </p:spPr>
      </p:pic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2509784C-7449-771A-EB54-5CA25D3155FF}"/>
              </a:ext>
            </a:extLst>
          </p:cNvPr>
          <p:cNvSpPr/>
          <p:nvPr/>
        </p:nvSpPr>
        <p:spPr>
          <a:xfrm>
            <a:off x="4376302" y="5678068"/>
            <a:ext cx="3416320" cy="5586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ja-JP" altLang="en-US" sz="1200" b="1">
                <a:latin typeface="Meiryo" charset="-128"/>
                <a:ea typeface="Meiryo" charset="-128"/>
                <a:cs typeface="Meiryo" charset="-128"/>
              </a:rPr>
              <a:t>　バナー内で訴求している内容が</a:t>
            </a:r>
            <a:endParaRPr lang="en-US" altLang="ja-JP" sz="1200" b="1" dirty="0">
              <a:latin typeface="Meiryo" charset="-128"/>
              <a:ea typeface="Meiryo" charset="-128"/>
              <a:cs typeface="Meiryo" charset="-128"/>
            </a:endParaRPr>
          </a:p>
          <a:p>
            <a:pPr>
              <a:lnSpc>
                <a:spcPct val="130000"/>
              </a:lnSpc>
            </a:pPr>
            <a:r>
              <a:rPr lang="ja-JP" altLang="en-US" sz="1200" b="1" dirty="0">
                <a:latin typeface="Meiryo" charset="-128"/>
                <a:ea typeface="Meiryo" charset="-128"/>
                <a:cs typeface="Meiryo" charset="-128"/>
              </a:rPr>
              <a:t>　</a:t>
            </a:r>
            <a:r>
              <a:rPr lang="ja-JP" altLang="en-US" sz="1200" b="1">
                <a:latin typeface="Meiryo" charset="-128"/>
                <a:ea typeface="Meiryo" charset="-128"/>
                <a:cs typeface="Meiryo" charset="-128"/>
              </a:rPr>
              <a:t>リンク先ページで確認ができることが必須。</a:t>
            </a:r>
            <a:endParaRPr lang="en-US" altLang="ja-JP" sz="1200" b="1" dirty="0"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24" name="グラフィックス 23" descr="チェックマークを付けたチェック ボックス 単色塗りつぶし">
            <a:extLst>
              <a:ext uri="{FF2B5EF4-FFF2-40B4-BE49-F238E27FC236}">
                <a16:creationId xmlns:a16="http://schemas.microsoft.com/office/drawing/2014/main" id="{A385F9BE-81F3-AB3A-8454-73A9B7928D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02993" y="5635355"/>
            <a:ext cx="402956" cy="423195"/>
          </a:xfrm>
          <a:prstGeom prst="rect">
            <a:avLst/>
          </a:prstGeom>
        </p:spPr>
      </p:pic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2A15FE43-AEA1-58CE-8D00-3CDACE03FAFC}"/>
              </a:ext>
            </a:extLst>
          </p:cNvPr>
          <p:cNvCxnSpPr/>
          <p:nvPr/>
        </p:nvCxnSpPr>
        <p:spPr>
          <a:xfrm>
            <a:off x="4202993" y="1271057"/>
            <a:ext cx="5292000" cy="0"/>
          </a:xfrm>
          <a:prstGeom prst="line">
            <a:avLst/>
          </a:prstGeom>
          <a:ln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C0E5024A-8C27-DE3B-6E8E-597C2F1538EC}"/>
              </a:ext>
            </a:extLst>
          </p:cNvPr>
          <p:cNvSpPr txBox="1"/>
          <p:nvPr/>
        </p:nvSpPr>
        <p:spPr>
          <a:xfrm>
            <a:off x="4202993" y="1160640"/>
            <a:ext cx="1531188" cy="25391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1050">
                <a:latin typeface="Meiryo" panose="020B0604030504040204" pitchFamily="34" charset="-128"/>
                <a:ea typeface="Meiryo" panose="020B0604030504040204" pitchFamily="34" charset="-128"/>
              </a:rPr>
              <a:t>▼サイドバナー関連▼</a:t>
            </a:r>
          </a:p>
        </p:txBody>
      </p: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88A2F9E2-D7B7-6916-0AF3-E6C1496C37F9}"/>
              </a:ext>
            </a:extLst>
          </p:cNvPr>
          <p:cNvCxnSpPr/>
          <p:nvPr/>
        </p:nvCxnSpPr>
        <p:spPr>
          <a:xfrm>
            <a:off x="4202993" y="5424152"/>
            <a:ext cx="5292000" cy="0"/>
          </a:xfrm>
          <a:prstGeom prst="line">
            <a:avLst/>
          </a:prstGeom>
          <a:ln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24A281F2-7E45-E201-1D50-8C08D8AE6006}"/>
              </a:ext>
            </a:extLst>
          </p:cNvPr>
          <p:cNvSpPr txBox="1"/>
          <p:nvPr/>
        </p:nvSpPr>
        <p:spPr>
          <a:xfrm>
            <a:off x="4202993" y="5313735"/>
            <a:ext cx="1531188" cy="25391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sz="1050">
                <a:latin typeface="Meiryo" panose="020B0604030504040204" pitchFamily="34" charset="-128"/>
                <a:ea typeface="Meiryo" panose="020B0604030504040204" pitchFamily="34" charset="-128"/>
              </a:rPr>
              <a:t>▼全てのバナー関連▼</a:t>
            </a:r>
          </a:p>
        </p:txBody>
      </p:sp>
      <p:sp>
        <p:nvSpPr>
          <p:cNvPr id="29" name="下矢印 28">
            <a:extLst>
              <a:ext uri="{FF2B5EF4-FFF2-40B4-BE49-F238E27FC236}">
                <a16:creationId xmlns:a16="http://schemas.microsoft.com/office/drawing/2014/main" id="{568CE316-1802-C08C-EC84-1D630DB939B2}"/>
              </a:ext>
            </a:extLst>
          </p:cNvPr>
          <p:cNvSpPr/>
          <p:nvPr/>
        </p:nvSpPr>
        <p:spPr>
          <a:xfrm>
            <a:off x="2814364" y="2522872"/>
            <a:ext cx="551777" cy="1782019"/>
          </a:xfrm>
          <a:prstGeom prst="down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DCD04C25-8E67-C0DF-8335-469219EDFC54}"/>
              </a:ext>
            </a:extLst>
          </p:cNvPr>
          <p:cNvSpPr txBox="1"/>
          <p:nvPr/>
        </p:nvSpPr>
        <p:spPr>
          <a:xfrm>
            <a:off x="2919316" y="2896003"/>
            <a:ext cx="338554" cy="86177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10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クリック遷移</a:t>
            </a:r>
          </a:p>
        </p:txBody>
      </p:sp>
      <p:sp>
        <p:nvSpPr>
          <p:cNvPr id="46" name="AutoShape 2" descr="動画制作">
            <a:extLst>
              <a:ext uri="{FF2B5EF4-FFF2-40B4-BE49-F238E27FC236}">
                <a16:creationId xmlns:a16="http://schemas.microsoft.com/office/drawing/2014/main" id="{58A06B9F-CBE0-304C-70E7-E536CB4FED6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301750" y="-4603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7" name="AutoShape 3" descr="広告出稿">
            <a:extLst>
              <a:ext uri="{FF2B5EF4-FFF2-40B4-BE49-F238E27FC236}">
                <a16:creationId xmlns:a16="http://schemas.microsoft.com/office/drawing/2014/main" id="{E1AD9541-2DB3-C1DA-FFA3-C8651F03201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159000" y="-4603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cxnSp>
        <p:nvCxnSpPr>
          <p:cNvPr id="41" name="カギ線コネクタ 40">
            <a:extLst>
              <a:ext uri="{FF2B5EF4-FFF2-40B4-BE49-F238E27FC236}">
                <a16:creationId xmlns:a16="http://schemas.microsoft.com/office/drawing/2014/main" id="{4EAC216B-992E-9A87-E23C-827544F2C704}"/>
              </a:ext>
            </a:extLst>
          </p:cNvPr>
          <p:cNvCxnSpPr>
            <a:stCxn id="11" idx="3"/>
            <a:endCxn id="16" idx="1"/>
          </p:cNvCxnSpPr>
          <p:nvPr/>
        </p:nvCxnSpPr>
        <p:spPr>
          <a:xfrm>
            <a:off x="4042489" y="1310367"/>
            <a:ext cx="160504" cy="274097"/>
          </a:xfrm>
          <a:prstGeom prst="bentConnector3">
            <a:avLst/>
          </a:prstGeom>
          <a:ln w="127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カギ線コネクタ 42">
            <a:extLst>
              <a:ext uri="{FF2B5EF4-FFF2-40B4-BE49-F238E27FC236}">
                <a16:creationId xmlns:a16="http://schemas.microsoft.com/office/drawing/2014/main" id="{882C4B9D-8D85-A88A-E541-EA33318FB182}"/>
              </a:ext>
            </a:extLst>
          </p:cNvPr>
          <p:cNvCxnSpPr>
            <a:cxnSpLocks/>
          </p:cNvCxnSpPr>
          <p:nvPr/>
        </p:nvCxnSpPr>
        <p:spPr>
          <a:xfrm>
            <a:off x="994489" y="1310367"/>
            <a:ext cx="3208504" cy="274097"/>
          </a:xfrm>
          <a:prstGeom prst="bentConnector3">
            <a:avLst>
              <a:gd name="adj1" fmla="val 3135"/>
            </a:avLst>
          </a:prstGeom>
          <a:ln w="127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カギ線コネクタ 52">
            <a:extLst>
              <a:ext uri="{FF2B5EF4-FFF2-40B4-BE49-F238E27FC236}">
                <a16:creationId xmlns:a16="http://schemas.microsoft.com/office/drawing/2014/main" id="{DF2E5428-1FE8-938E-DABD-7C6957AED86B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646521" y="2659538"/>
            <a:ext cx="581443" cy="2232000"/>
          </a:xfrm>
          <a:prstGeom prst="bentConnector3">
            <a:avLst>
              <a:gd name="adj1" fmla="val -39316"/>
            </a:avLst>
          </a:prstGeom>
          <a:ln w="127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FCCF25B1-2202-43D0-5153-E85EFE8A6137}"/>
              </a:ext>
            </a:extLst>
          </p:cNvPr>
          <p:cNvGrpSpPr/>
          <p:nvPr/>
        </p:nvGrpSpPr>
        <p:grpSpPr>
          <a:xfrm>
            <a:off x="264600" y="3762547"/>
            <a:ext cx="268492" cy="198445"/>
            <a:chOff x="894540" y="3548797"/>
            <a:chExt cx="444830" cy="328777"/>
          </a:xfrm>
        </p:grpSpPr>
        <p:sp>
          <p:nvSpPr>
            <p:cNvPr id="31" name="円/楕円 30">
              <a:extLst>
                <a:ext uri="{FF2B5EF4-FFF2-40B4-BE49-F238E27FC236}">
                  <a16:creationId xmlns:a16="http://schemas.microsoft.com/office/drawing/2014/main" id="{F75C5AE5-9D11-A708-183F-958BAF214267}"/>
                </a:ext>
              </a:extLst>
            </p:cNvPr>
            <p:cNvSpPr/>
            <p:nvPr/>
          </p:nvSpPr>
          <p:spPr>
            <a:xfrm>
              <a:off x="1010593" y="3548797"/>
              <a:ext cx="328777" cy="32877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81FD6574-5A88-35AC-ABAB-3ECC83BCB51A}"/>
                </a:ext>
              </a:extLst>
            </p:cNvPr>
            <p:cNvSpPr txBox="1"/>
            <p:nvPr/>
          </p:nvSpPr>
          <p:spPr>
            <a:xfrm>
              <a:off x="894540" y="3581614"/>
              <a:ext cx="397907" cy="2170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600" b="1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同一</a:t>
              </a:r>
            </a:p>
          </p:txBody>
        </p:sp>
      </p:grpSp>
      <p:cxnSp>
        <p:nvCxnSpPr>
          <p:cNvPr id="55" name="カギ線コネクタ 54">
            <a:extLst>
              <a:ext uri="{FF2B5EF4-FFF2-40B4-BE49-F238E27FC236}">
                <a16:creationId xmlns:a16="http://schemas.microsoft.com/office/drawing/2014/main" id="{83DEA66A-C4F5-D0CE-7315-12A600B6AEC6}"/>
              </a:ext>
            </a:extLst>
          </p:cNvPr>
          <p:cNvCxnSpPr>
            <a:cxnSpLocks/>
          </p:cNvCxnSpPr>
          <p:nvPr/>
        </p:nvCxnSpPr>
        <p:spPr>
          <a:xfrm flipV="1">
            <a:off x="2644627" y="2823786"/>
            <a:ext cx="1260000" cy="1908000"/>
          </a:xfrm>
          <a:prstGeom prst="bentConnector3">
            <a:avLst>
              <a:gd name="adj1" fmla="val 117921"/>
            </a:avLst>
          </a:prstGeom>
          <a:ln w="127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75E830F8-7E01-2006-6257-7159E507E145}"/>
              </a:ext>
            </a:extLst>
          </p:cNvPr>
          <p:cNvGrpSpPr/>
          <p:nvPr/>
        </p:nvGrpSpPr>
        <p:grpSpPr>
          <a:xfrm>
            <a:off x="3953595" y="3994901"/>
            <a:ext cx="268491" cy="198445"/>
            <a:chOff x="894542" y="3548797"/>
            <a:chExt cx="444828" cy="328777"/>
          </a:xfrm>
        </p:grpSpPr>
        <p:sp>
          <p:nvSpPr>
            <p:cNvPr id="34" name="円/楕円 33">
              <a:extLst>
                <a:ext uri="{FF2B5EF4-FFF2-40B4-BE49-F238E27FC236}">
                  <a16:creationId xmlns:a16="http://schemas.microsoft.com/office/drawing/2014/main" id="{B899576E-A41A-69C5-90BB-29270CB80C8E}"/>
                </a:ext>
              </a:extLst>
            </p:cNvPr>
            <p:cNvSpPr/>
            <p:nvPr/>
          </p:nvSpPr>
          <p:spPr>
            <a:xfrm>
              <a:off x="1010593" y="3548797"/>
              <a:ext cx="328777" cy="32877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35" name="テキスト ボックス 34">
              <a:extLst>
                <a:ext uri="{FF2B5EF4-FFF2-40B4-BE49-F238E27FC236}">
                  <a16:creationId xmlns:a16="http://schemas.microsoft.com/office/drawing/2014/main" id="{32ED5645-50E2-31F0-9AC9-140096B9B34E}"/>
                </a:ext>
              </a:extLst>
            </p:cNvPr>
            <p:cNvSpPr txBox="1"/>
            <p:nvPr/>
          </p:nvSpPr>
          <p:spPr>
            <a:xfrm>
              <a:off x="894542" y="3581614"/>
              <a:ext cx="397907" cy="2170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600" b="1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同一</a:t>
              </a:r>
            </a:p>
          </p:txBody>
        </p:sp>
      </p:grpSp>
      <p:cxnSp>
        <p:nvCxnSpPr>
          <p:cNvPr id="58" name="カギ線コネクタ 57">
            <a:extLst>
              <a:ext uri="{FF2B5EF4-FFF2-40B4-BE49-F238E27FC236}">
                <a16:creationId xmlns:a16="http://schemas.microsoft.com/office/drawing/2014/main" id="{5B2A09BA-B911-A40B-A523-CF7A6967FB44}"/>
              </a:ext>
            </a:extLst>
          </p:cNvPr>
          <p:cNvCxnSpPr>
            <a:cxnSpLocks/>
          </p:cNvCxnSpPr>
          <p:nvPr/>
        </p:nvCxnSpPr>
        <p:spPr>
          <a:xfrm flipV="1">
            <a:off x="1356412" y="3574797"/>
            <a:ext cx="2448000" cy="1620000"/>
          </a:xfrm>
          <a:prstGeom prst="bentConnector3">
            <a:avLst>
              <a:gd name="adj1" fmla="val 101163"/>
            </a:avLst>
          </a:prstGeom>
          <a:ln w="1270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EF4F01AF-6AF7-A154-3737-21DB15E2C8A7}"/>
              </a:ext>
            </a:extLst>
          </p:cNvPr>
          <p:cNvGrpSpPr/>
          <p:nvPr/>
        </p:nvGrpSpPr>
        <p:grpSpPr>
          <a:xfrm>
            <a:off x="3231896" y="5095574"/>
            <a:ext cx="268490" cy="198445"/>
            <a:chOff x="894544" y="3548797"/>
            <a:chExt cx="444826" cy="328777"/>
          </a:xfrm>
        </p:grpSpPr>
        <p:sp>
          <p:nvSpPr>
            <p:cNvPr id="38" name="円/楕円 37">
              <a:extLst>
                <a:ext uri="{FF2B5EF4-FFF2-40B4-BE49-F238E27FC236}">
                  <a16:creationId xmlns:a16="http://schemas.microsoft.com/office/drawing/2014/main" id="{E5963B03-E277-A7EC-2B90-D52698F20B76}"/>
                </a:ext>
              </a:extLst>
            </p:cNvPr>
            <p:cNvSpPr/>
            <p:nvPr/>
          </p:nvSpPr>
          <p:spPr>
            <a:xfrm>
              <a:off x="1010593" y="3548797"/>
              <a:ext cx="328777" cy="32877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/>
            </a:p>
          </p:txBody>
        </p:sp>
        <p:sp>
          <p:nvSpPr>
            <p:cNvPr id="40" name="テキスト ボックス 39">
              <a:extLst>
                <a:ext uri="{FF2B5EF4-FFF2-40B4-BE49-F238E27FC236}">
                  <a16:creationId xmlns:a16="http://schemas.microsoft.com/office/drawing/2014/main" id="{BD031C2B-CE79-25E1-9586-819F6735F04B}"/>
                </a:ext>
              </a:extLst>
            </p:cNvPr>
            <p:cNvSpPr txBox="1"/>
            <p:nvPr/>
          </p:nvSpPr>
          <p:spPr>
            <a:xfrm>
              <a:off x="894544" y="3581616"/>
              <a:ext cx="397906" cy="2170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600" b="1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同一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87274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6545</TotalTime>
  <Words>1859</Words>
  <Application>Microsoft Macintosh PowerPoint</Application>
  <PresentationFormat>A4 210 x 297 mm</PresentationFormat>
  <Paragraphs>379</Paragraphs>
  <Slides>6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5" baseType="lpstr">
      <vt:lpstr>Meiryo UI</vt:lpstr>
      <vt:lpstr>メイリオ</vt:lpstr>
      <vt:lpstr>メイリオ</vt:lpstr>
      <vt:lpstr>游ゴシック</vt:lpstr>
      <vt:lpstr>Arial</vt:lpstr>
      <vt:lpstr>Arial Black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nishiguchi0913@outlook.jp</dc:creator>
  <cp:lastModifiedBy>メディアラボ西口</cp:lastModifiedBy>
  <cp:revision>142</cp:revision>
  <cp:lastPrinted>2024-06-06T09:33:33Z</cp:lastPrinted>
  <dcterms:created xsi:type="dcterms:W3CDTF">2022-02-28T01:17:01Z</dcterms:created>
  <dcterms:modified xsi:type="dcterms:W3CDTF">2025-04-01T02:03:36Z</dcterms:modified>
</cp:coreProperties>
</file>