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934" r:id="rId2"/>
    <p:sldId id="866" r:id="rId3"/>
    <p:sldId id="905" r:id="rId4"/>
  </p:sldIdLst>
  <p:sldSz cx="9906000" cy="6858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59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95426"/>
    <a:srgbClr val="FFE5E4"/>
    <a:srgbClr val="FF648A"/>
    <a:srgbClr val="FFAE84"/>
    <a:srgbClr val="F0DDE9"/>
    <a:srgbClr val="8F795E"/>
    <a:srgbClr val="ECECEC"/>
    <a:srgbClr val="C2B7A4"/>
    <a:srgbClr val="BE4B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中間スタイル 3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41" autoAdjust="0"/>
    <p:restoredTop sz="96000" autoAdjust="0"/>
  </p:normalViewPr>
  <p:slideViewPr>
    <p:cSldViewPr snapToGrid="0" snapToObjects="1" showGuides="1">
      <p:cViewPr varScale="1">
        <p:scale>
          <a:sx n="110" d="100"/>
          <a:sy n="110" d="100"/>
        </p:scale>
        <p:origin x="1530" y="96"/>
      </p:cViewPr>
      <p:guideLst>
        <p:guide orient="horz" pos="2659"/>
        <p:guide pos="3120"/>
      </p:guideLst>
    </p:cSldViewPr>
  </p:slideViewPr>
  <p:notesTextViewPr>
    <p:cViewPr>
      <p:scale>
        <a:sx n="20" d="100"/>
        <a:sy n="2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CF7DBB-5675-2E4F-BEA7-A12638B1E5E2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7F3D5B-C7B1-184E-8B07-0ED119BBE3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4594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66822C-3A83-6143-8558-7841D4196EF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66822C-3A83-6143-8558-7841D4196EF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4240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66822C-3A83-6143-8558-7841D4196EF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7397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7691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8125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3853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9253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6924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1667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7279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22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146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989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7435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070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hyperlink" Target="http://www.google.co.jp/url?sa=i&amp;rct=j&amp;q=&amp;esrc=s&amp;source=images&amp;cd=&amp;cad=rja&amp;uact=8&amp;ved=0ahUKEwiF95qlgpPQAhXFXrwKHVnVDQ0QjRwIBw&amp;url=http://sem-consul.com/1916/%E6%97%A5%E6%9C%AC%E5%9B%BD%E5%86%85%E3%81%A7%E3%81%AE%E6%A4%9C%E7%B4%A2%E3%82%A8%E3%83%B3%E3%82%B8%E3%83%B3%E3%82%B7%E3%82%A7%E3%82%A2%EF%BC%88google%EF%BC%8Cyahoo-japan%EF%BC%89/&amp;psig=AFQjCNFsOaPFfgXCU-kf1u0NI5uINA3d6w&amp;ust=1478483371848387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3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0.jpeg"/><Relationship Id="rId4" Type="http://schemas.openxmlformats.org/officeDocument/2006/relationships/image" Target="../media/image2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hyperlink" Target="https://youtu.be/HjLfPcxcVw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角丸四角形 2">
            <a:extLst>
              <a:ext uri="{FF2B5EF4-FFF2-40B4-BE49-F238E27FC236}">
                <a16:creationId xmlns:a16="http://schemas.microsoft.com/office/drawing/2014/main" id="{C10562D9-BBFD-F841-E38B-C01111C29954}"/>
              </a:ext>
            </a:extLst>
          </p:cNvPr>
          <p:cNvSpPr/>
          <p:nvPr/>
        </p:nvSpPr>
        <p:spPr>
          <a:xfrm>
            <a:off x="314898" y="305638"/>
            <a:ext cx="9276203" cy="1893552"/>
          </a:xfrm>
          <a:prstGeom prst="roundRect">
            <a:avLst>
              <a:gd name="adj" fmla="val 2696"/>
            </a:avLst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3C37E30-8D33-AFD7-F25D-7176EECA2A8C}"/>
              </a:ext>
            </a:extLst>
          </p:cNvPr>
          <p:cNvSpPr txBox="1"/>
          <p:nvPr/>
        </p:nvSpPr>
        <p:spPr>
          <a:xfrm>
            <a:off x="4307987" y="6086104"/>
            <a:ext cx="13131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atin typeface="Meiryo" panose="020B0604030504040204" pitchFamily="34" charset="-128"/>
                <a:ea typeface="Meiryo" panose="020B0604030504040204" pitchFamily="34" charset="-128"/>
              </a:rPr>
              <a:t>2025.04</a:t>
            </a:r>
            <a:endParaRPr kumimoji="1" lang="ja-JP" altLang="en-US" sz="20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F6C336E-4215-F671-A435-24DC29C263B7}"/>
              </a:ext>
            </a:extLst>
          </p:cNvPr>
          <p:cNvSpPr/>
          <p:nvPr/>
        </p:nvSpPr>
        <p:spPr>
          <a:xfrm>
            <a:off x="1612406" y="904463"/>
            <a:ext cx="6685774" cy="89944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90A39F3-2222-A6FC-DCB6-2A5ABEC0F0EB}"/>
              </a:ext>
            </a:extLst>
          </p:cNvPr>
          <p:cNvSpPr txBox="1"/>
          <p:nvPr/>
        </p:nvSpPr>
        <p:spPr>
          <a:xfrm>
            <a:off x="2049002" y="1126867"/>
            <a:ext cx="58080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クイック</a:t>
            </a:r>
            <a:r>
              <a:rPr kumimoji="1" lang="en-US" altLang="ja-JP" sz="28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kumimoji="1" lang="ja-JP" altLang="en-US" sz="28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ヤフーパッケージ</a:t>
            </a:r>
            <a:r>
              <a:rPr kumimoji="1" lang="en-US" altLang="ja-JP" sz="2800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r>
              <a:rPr kumimoji="1" lang="ja-JP" altLang="en-US" sz="2800" b="1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リッチ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66C6D9C0-1E79-E1DE-5CCD-AF19DEB4B8A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7398" y="373884"/>
            <a:ext cx="1324471" cy="156845"/>
          </a:xfrm>
          <a:prstGeom prst="rect">
            <a:avLst/>
          </a:prstGeom>
        </p:spPr>
      </p:pic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0ECD4772-AAFD-7FB7-DF6B-B4AAA7139C27}"/>
              </a:ext>
            </a:extLst>
          </p:cNvPr>
          <p:cNvGrpSpPr/>
          <p:nvPr/>
        </p:nvGrpSpPr>
        <p:grpSpPr>
          <a:xfrm>
            <a:off x="3253458" y="4486023"/>
            <a:ext cx="3419192" cy="1408228"/>
            <a:chOff x="2202130" y="4317244"/>
            <a:chExt cx="3845341" cy="1583743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3E718CDB-A7D1-E316-9FCE-C9F4295D66E1}"/>
                </a:ext>
              </a:extLst>
            </p:cNvPr>
            <p:cNvGrpSpPr/>
            <p:nvPr/>
          </p:nvGrpSpPr>
          <p:grpSpPr>
            <a:xfrm>
              <a:off x="2202130" y="4317244"/>
              <a:ext cx="2989028" cy="1583743"/>
              <a:chOff x="2542263" y="3219489"/>
              <a:chExt cx="2399632" cy="1271449"/>
            </a:xfrm>
          </p:grpSpPr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9D6478AC-4EF8-4D53-D390-AF2BA5AE025B}"/>
                  </a:ext>
                </a:extLst>
              </p:cNvPr>
              <p:cNvSpPr/>
              <p:nvPr/>
            </p:nvSpPr>
            <p:spPr>
              <a:xfrm>
                <a:off x="2937484" y="3265313"/>
                <a:ext cx="1642345" cy="104463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22" name="図 21">
                <a:extLst>
                  <a:ext uri="{FF2B5EF4-FFF2-40B4-BE49-F238E27FC236}">
                    <a16:creationId xmlns:a16="http://schemas.microsoft.com/office/drawing/2014/main" id="{B5EFD790-13C7-9273-38DB-3C31761AD9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6345"/>
              <a:stretch/>
            </p:blipFill>
            <p:spPr>
              <a:xfrm>
                <a:off x="2542263" y="3219489"/>
                <a:ext cx="2399632" cy="1271449"/>
              </a:xfrm>
              <a:prstGeom prst="rect">
                <a:avLst/>
              </a:prstGeom>
            </p:spPr>
          </p:pic>
          <p:pic>
            <p:nvPicPr>
              <p:cNvPr id="23" name="図 22" descr="グラフィカル ユーザー インターフェイス, テキスト, アプリケーション&#10;&#10;自動的に生成された説明">
                <a:extLst>
                  <a:ext uri="{FF2B5EF4-FFF2-40B4-BE49-F238E27FC236}">
                    <a16:creationId xmlns:a16="http://schemas.microsoft.com/office/drawing/2014/main" id="{48ED49A3-B7CC-99CA-533A-D83CBDDBDF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180" y="3298120"/>
                <a:ext cx="1352331" cy="1016715"/>
              </a:xfrm>
              <a:prstGeom prst="rect">
                <a:avLst/>
              </a:prstGeom>
            </p:spPr>
          </p:pic>
        </p:grpSp>
        <p:pic>
          <p:nvPicPr>
            <p:cNvPr id="32" name="図 31">
              <a:extLst>
                <a:ext uri="{FF2B5EF4-FFF2-40B4-BE49-F238E27FC236}">
                  <a16:creationId xmlns:a16="http://schemas.microsoft.com/office/drawing/2014/main" id="{7ACD4E6A-5160-1C96-5958-41E76E56B6F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52999" y="4444154"/>
              <a:ext cx="1094472" cy="1434136"/>
            </a:xfrm>
            <a:prstGeom prst="rect">
              <a:avLst/>
            </a:prstGeom>
          </p:spPr>
        </p:pic>
      </p:grp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D9124C0E-74FF-C4E5-0D2A-F7FF64239F9A}"/>
              </a:ext>
            </a:extLst>
          </p:cNvPr>
          <p:cNvCxnSpPr>
            <a:cxnSpLocks/>
          </p:cNvCxnSpPr>
          <p:nvPr/>
        </p:nvCxnSpPr>
        <p:spPr>
          <a:xfrm>
            <a:off x="1405970" y="2620687"/>
            <a:ext cx="7113916" cy="0"/>
          </a:xfrm>
          <a:prstGeom prst="line">
            <a:avLst/>
          </a:prstGeom>
          <a:ln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85FE0D71-5BCA-1BE5-8EF2-17978C536C9B}"/>
              </a:ext>
            </a:extLst>
          </p:cNvPr>
          <p:cNvSpPr txBox="1"/>
          <p:nvPr/>
        </p:nvSpPr>
        <p:spPr>
          <a:xfrm>
            <a:off x="3107352" y="2503254"/>
            <a:ext cx="37111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>
                <a:solidFill>
                  <a:srgbClr val="FF006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チラシビジョン企画限定の特別仕様！！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734F67FD-87D3-3E88-7548-A63218E28DDA}"/>
              </a:ext>
            </a:extLst>
          </p:cNvPr>
          <p:cNvCxnSpPr>
            <a:cxnSpLocks/>
          </p:cNvCxnSpPr>
          <p:nvPr/>
        </p:nvCxnSpPr>
        <p:spPr>
          <a:xfrm>
            <a:off x="1405970" y="4134960"/>
            <a:ext cx="7113916" cy="0"/>
          </a:xfrm>
          <a:prstGeom prst="line">
            <a:avLst/>
          </a:prstGeom>
          <a:ln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角丸四角形 11">
            <a:extLst>
              <a:ext uri="{FF2B5EF4-FFF2-40B4-BE49-F238E27FC236}">
                <a16:creationId xmlns:a16="http://schemas.microsoft.com/office/drawing/2014/main" id="{8793A2C4-19B9-C93D-EBD6-A59452C0D706}"/>
              </a:ext>
            </a:extLst>
          </p:cNvPr>
          <p:cNvSpPr/>
          <p:nvPr/>
        </p:nvSpPr>
        <p:spPr>
          <a:xfrm>
            <a:off x="2386918" y="3333859"/>
            <a:ext cx="1968533" cy="576816"/>
          </a:xfrm>
          <a:prstGeom prst="roundRect">
            <a:avLst>
              <a:gd name="adj" fmla="val 13334"/>
            </a:avLst>
          </a:prstGeom>
          <a:solidFill>
            <a:srgbClr val="FFE5E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8F94207-2E4B-BAAF-6501-C2C8B9BFC21C}"/>
              </a:ext>
            </a:extLst>
          </p:cNvPr>
          <p:cNvSpPr/>
          <p:nvPr/>
        </p:nvSpPr>
        <p:spPr>
          <a:xfrm>
            <a:off x="2531253" y="3748555"/>
            <a:ext cx="752640" cy="11894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sp>
        <p:nvSpPr>
          <p:cNvPr id="13" name="角丸四角形 12">
            <a:extLst>
              <a:ext uri="{FF2B5EF4-FFF2-40B4-BE49-F238E27FC236}">
                <a16:creationId xmlns:a16="http://schemas.microsoft.com/office/drawing/2014/main" id="{4742F13C-3707-A744-5ED6-2F1360A61DEE}"/>
              </a:ext>
            </a:extLst>
          </p:cNvPr>
          <p:cNvSpPr/>
          <p:nvPr/>
        </p:nvSpPr>
        <p:spPr>
          <a:xfrm>
            <a:off x="5835595" y="3333859"/>
            <a:ext cx="2442870" cy="576816"/>
          </a:xfrm>
          <a:prstGeom prst="roundRect">
            <a:avLst>
              <a:gd name="adj" fmla="val 13334"/>
            </a:avLst>
          </a:prstGeom>
          <a:solidFill>
            <a:srgbClr val="FFE5E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40AD813-DC17-7B88-722F-419F75B4362D}"/>
              </a:ext>
            </a:extLst>
          </p:cNvPr>
          <p:cNvSpPr/>
          <p:nvPr/>
        </p:nvSpPr>
        <p:spPr>
          <a:xfrm>
            <a:off x="6035423" y="3754214"/>
            <a:ext cx="1092483" cy="11328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225D8894-4F81-D364-8DC0-F27D2932E6E2}"/>
              </a:ext>
            </a:extLst>
          </p:cNvPr>
          <p:cNvSpPr/>
          <p:nvPr/>
        </p:nvSpPr>
        <p:spPr>
          <a:xfrm>
            <a:off x="3559498" y="3046894"/>
            <a:ext cx="720860" cy="9489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CA57F7E3-D349-D5E4-6A17-31585D15C9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92881" y="3060577"/>
            <a:ext cx="704978" cy="704978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650C69C5-66DF-8024-5EA9-66E2A5535D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24754" y="3057493"/>
            <a:ext cx="720644" cy="72064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860B238-C0D9-3E75-9CCA-571991E9130E}"/>
              </a:ext>
            </a:extLst>
          </p:cNvPr>
          <p:cNvSpPr txBox="1"/>
          <p:nvPr/>
        </p:nvSpPr>
        <p:spPr>
          <a:xfrm>
            <a:off x="2266437" y="2881023"/>
            <a:ext cx="2334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>
                <a:latin typeface="Meiryo" panose="020B0604030504040204" pitchFamily="34" charset="-128"/>
                <a:ea typeface="Meiryo" panose="020B0604030504040204" pitchFamily="34" charset="-128"/>
              </a:rPr>
              <a:t>通常の最低出稿金額</a:t>
            </a:r>
            <a:r>
              <a:rPr kumimoji="1" lang="en-US" altLang="ja-JP" sz="1600" b="1" dirty="0">
                <a:latin typeface="Meiryo" panose="020B0604030504040204" pitchFamily="34" charset="-128"/>
                <a:ea typeface="Meiryo" panose="020B0604030504040204" pitchFamily="34" charset="-128"/>
              </a:rPr>
              <a:t>300</a:t>
            </a:r>
            <a:r>
              <a:rPr kumimoji="1" lang="ja-JP" altLang="en-US" sz="1100">
                <a:latin typeface="Meiryo" panose="020B0604030504040204" pitchFamily="34" charset="-128"/>
                <a:ea typeface="Meiryo" panose="020B0604030504040204" pitchFamily="34" charset="-128"/>
              </a:rPr>
              <a:t>万円</a:t>
            </a:r>
            <a:r>
              <a:rPr kumimoji="1" lang="en-US" altLang="ja-JP" sz="1100" dirty="0">
                <a:latin typeface="Meiryo" panose="020B0604030504040204" pitchFamily="34" charset="-128"/>
                <a:ea typeface="Meiryo" panose="020B0604030504040204" pitchFamily="34" charset="-128"/>
              </a:rPr>
              <a:t>〜</a:t>
            </a:r>
            <a:endParaRPr kumimoji="1" lang="ja-JP" altLang="en-US" sz="110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三角形 14">
            <a:extLst>
              <a:ext uri="{FF2B5EF4-FFF2-40B4-BE49-F238E27FC236}">
                <a16:creationId xmlns:a16="http://schemas.microsoft.com/office/drawing/2014/main" id="{C7813655-EDBA-EB8B-F987-7658A4DAFE7F}"/>
              </a:ext>
            </a:extLst>
          </p:cNvPr>
          <p:cNvSpPr/>
          <p:nvPr/>
        </p:nvSpPr>
        <p:spPr>
          <a:xfrm rot="10800000">
            <a:off x="3283893" y="3171469"/>
            <a:ext cx="152956" cy="112933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09B5B15-6278-28B8-6C0C-6331BEE3F82E}"/>
              </a:ext>
            </a:extLst>
          </p:cNvPr>
          <p:cNvSpPr txBox="1"/>
          <p:nvPr/>
        </p:nvSpPr>
        <p:spPr>
          <a:xfrm>
            <a:off x="2487980" y="3367481"/>
            <a:ext cx="1800493" cy="569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100">
                <a:latin typeface="Meiryo" panose="020B0604030504040204" pitchFamily="34" charset="-128"/>
                <a:ea typeface="Meiryo" panose="020B0604030504040204" pitchFamily="34" charset="-128"/>
              </a:rPr>
              <a:t>制作費込み</a:t>
            </a:r>
            <a:endParaRPr kumimoji="1" lang="en-US" altLang="ja-JP" sz="11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/>
            <a:r>
              <a:rPr kumimoji="1" lang="en-US" altLang="ja-JP" sz="2000" b="1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50</a:t>
            </a:r>
            <a:r>
              <a:rPr kumimoji="1" lang="ja-JP" altLang="en-US" sz="110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万円</a:t>
            </a:r>
            <a:r>
              <a:rPr kumimoji="1" lang="en-US" altLang="ja-JP" sz="1100" dirty="0">
                <a:latin typeface="Meiryo" panose="020B0604030504040204" pitchFamily="34" charset="-128"/>
                <a:ea typeface="Meiryo" panose="020B0604030504040204" pitchFamily="34" charset="-128"/>
              </a:rPr>
              <a:t>〜</a:t>
            </a:r>
            <a:r>
              <a:rPr kumimoji="1" lang="ja-JP" altLang="en-US" sz="1100">
                <a:latin typeface="Meiryo" panose="020B0604030504040204" pitchFamily="34" charset="-128"/>
                <a:ea typeface="Meiryo" panose="020B0604030504040204" pitchFamily="34" charset="-128"/>
              </a:rPr>
              <a:t>出稿可能！！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5EAB969-11D8-E230-BEA9-5223B65C6639}"/>
              </a:ext>
            </a:extLst>
          </p:cNvPr>
          <p:cNvSpPr/>
          <p:nvPr/>
        </p:nvSpPr>
        <p:spPr>
          <a:xfrm>
            <a:off x="6909082" y="3046894"/>
            <a:ext cx="1146370" cy="9489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8DA223F-0A36-6DC1-31EA-161961F5AC1E}"/>
              </a:ext>
            </a:extLst>
          </p:cNvPr>
          <p:cNvSpPr txBox="1"/>
          <p:nvPr/>
        </p:nvSpPr>
        <p:spPr>
          <a:xfrm>
            <a:off x="5749685" y="2881023"/>
            <a:ext cx="2749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>
                <a:latin typeface="Meiryo" panose="020B0604030504040204" pitchFamily="34" charset="-128"/>
                <a:ea typeface="Meiryo" panose="020B0604030504040204" pitchFamily="34" charset="-128"/>
              </a:rPr>
              <a:t>配信エリア指定は</a:t>
            </a:r>
            <a:r>
              <a:rPr kumimoji="1" lang="ja-JP" altLang="en-US" sz="1600" b="1">
                <a:latin typeface="Meiryo" panose="020B0604030504040204" pitchFamily="34" charset="-128"/>
                <a:ea typeface="Meiryo" panose="020B0604030504040204" pitchFamily="34" charset="-128"/>
              </a:rPr>
              <a:t>都道府県</a:t>
            </a:r>
            <a:r>
              <a:rPr kumimoji="1" lang="ja-JP" altLang="en-US" sz="1100">
                <a:latin typeface="Meiryo" panose="020B0604030504040204" pitchFamily="34" charset="-128"/>
                <a:ea typeface="Meiryo" panose="020B0604030504040204" pitchFamily="34" charset="-128"/>
              </a:rPr>
              <a:t>単位のみ</a:t>
            </a:r>
          </a:p>
        </p:txBody>
      </p:sp>
      <p:sp>
        <p:nvSpPr>
          <p:cNvPr id="25" name="三角形 24">
            <a:extLst>
              <a:ext uri="{FF2B5EF4-FFF2-40B4-BE49-F238E27FC236}">
                <a16:creationId xmlns:a16="http://schemas.microsoft.com/office/drawing/2014/main" id="{D99DCCE3-41DC-8063-9355-E328F4A9DCF7}"/>
              </a:ext>
            </a:extLst>
          </p:cNvPr>
          <p:cNvSpPr/>
          <p:nvPr/>
        </p:nvSpPr>
        <p:spPr>
          <a:xfrm rot="10800000">
            <a:off x="6974950" y="3171469"/>
            <a:ext cx="152956" cy="112933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A1235D11-E8EC-17A1-91B7-09E39CF712EB}"/>
              </a:ext>
            </a:extLst>
          </p:cNvPr>
          <p:cNvSpPr txBox="1"/>
          <p:nvPr/>
        </p:nvSpPr>
        <p:spPr>
          <a:xfrm>
            <a:off x="5945188" y="3367481"/>
            <a:ext cx="2223686" cy="5693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100">
                <a:latin typeface="Meiryo" panose="020B0604030504040204" pitchFamily="34" charset="-128"/>
                <a:ea typeface="Meiryo" panose="020B0604030504040204" pitchFamily="34" charset="-128"/>
              </a:rPr>
              <a:t>さらに細かい</a:t>
            </a:r>
            <a:endParaRPr kumimoji="1" lang="en-US" altLang="ja-JP" sz="11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algn="ctr"/>
            <a:r>
              <a:rPr kumimoji="1" lang="ja-JP" altLang="en-US" sz="2000" b="1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</a:t>
            </a:r>
            <a:r>
              <a:rPr kumimoji="1" lang="ja-JP" altLang="en-US" sz="110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単位</a:t>
            </a:r>
            <a:r>
              <a:rPr kumimoji="1" lang="ja-JP" altLang="en-US" sz="1100">
                <a:latin typeface="Meiryo" panose="020B0604030504040204" pitchFamily="34" charset="-128"/>
                <a:ea typeface="Meiryo" panose="020B0604030504040204" pitchFamily="34" charset="-128"/>
              </a:rPr>
              <a:t>で指定可能！！</a:t>
            </a:r>
          </a:p>
        </p:txBody>
      </p:sp>
    </p:spTree>
    <p:extLst>
      <p:ext uri="{BB962C8B-B14F-4D97-AF65-F5344CB8AC3E}">
        <p14:creationId xmlns:p14="http://schemas.microsoft.com/office/powerpoint/2010/main" val="4177631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9056722-A9CD-60FA-C59A-1563A2CEB2A5}"/>
              </a:ext>
            </a:extLst>
          </p:cNvPr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平行四辺形 20">
            <a:extLst>
              <a:ext uri="{FF2B5EF4-FFF2-40B4-BE49-F238E27FC236}">
                <a16:creationId xmlns:a16="http://schemas.microsoft.com/office/drawing/2014/main" id="{A85CE465-5D10-CD8F-D764-FE92045BE32C}"/>
              </a:ext>
            </a:extLst>
          </p:cNvPr>
          <p:cNvSpPr/>
          <p:nvPr/>
        </p:nvSpPr>
        <p:spPr>
          <a:xfrm>
            <a:off x="344896" y="1007761"/>
            <a:ext cx="9199913" cy="5708858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 w="7620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53" name="角丸四角形 204">
            <a:extLst>
              <a:ext uri="{FF2B5EF4-FFF2-40B4-BE49-F238E27FC236}">
                <a16:creationId xmlns:a16="http://schemas.microsoft.com/office/drawing/2014/main" id="{BDADFB6D-ACD0-B344-B9BB-A830696C4A79}"/>
              </a:ext>
            </a:extLst>
          </p:cNvPr>
          <p:cNvSpPr/>
          <p:nvPr/>
        </p:nvSpPr>
        <p:spPr>
          <a:xfrm>
            <a:off x="1279962" y="2664031"/>
            <a:ext cx="8067662" cy="3184856"/>
          </a:xfrm>
          <a:prstGeom prst="roundRect">
            <a:avLst>
              <a:gd name="adj" fmla="val 2989"/>
            </a:avLst>
          </a:prstGeom>
          <a:solidFill>
            <a:schemeClr val="bg2"/>
          </a:solidFill>
          <a:ln w="38100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1" rIns="99060" bIns="4953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64" name="台形 163">
            <a:extLst>
              <a:ext uri="{FF2B5EF4-FFF2-40B4-BE49-F238E27FC236}">
                <a16:creationId xmlns:a16="http://schemas.microsoft.com/office/drawing/2014/main" id="{39209CDD-DB24-994D-9B56-AA9F2485B906}"/>
              </a:ext>
            </a:extLst>
          </p:cNvPr>
          <p:cNvSpPr/>
          <p:nvPr/>
        </p:nvSpPr>
        <p:spPr>
          <a:xfrm rot="10800000">
            <a:off x="1648297" y="2503130"/>
            <a:ext cx="7337264" cy="324000"/>
          </a:xfrm>
          <a:prstGeom prst="trapezoid">
            <a:avLst>
              <a:gd name="adj" fmla="val 0"/>
            </a:avLst>
          </a:prstGeom>
          <a:solidFill>
            <a:schemeClr val="tx1"/>
          </a:solidFill>
          <a:ln w="571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9" name="平行四辺形 148">
            <a:extLst>
              <a:ext uri="{FF2B5EF4-FFF2-40B4-BE49-F238E27FC236}">
                <a16:creationId xmlns:a16="http://schemas.microsoft.com/office/drawing/2014/main" id="{B8BBEC6D-8B91-C240-ADBF-D0EF61EE9B0A}"/>
              </a:ext>
            </a:extLst>
          </p:cNvPr>
          <p:cNvSpPr/>
          <p:nvPr/>
        </p:nvSpPr>
        <p:spPr>
          <a:xfrm>
            <a:off x="197066" y="406125"/>
            <a:ext cx="9558190" cy="464038"/>
          </a:xfrm>
          <a:prstGeom prst="parallelogram">
            <a:avLst>
              <a:gd name="adj" fmla="val 0"/>
            </a:avLst>
          </a:prstGeom>
          <a:solidFill>
            <a:schemeClr val="tx1"/>
          </a:solidFill>
          <a:ln w="762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283" name="図 282">
            <a:extLst>
              <a:ext uri="{FF2B5EF4-FFF2-40B4-BE49-F238E27FC236}">
                <a16:creationId xmlns:a16="http://schemas.microsoft.com/office/drawing/2014/main" id="{21244445-553A-CE47-87DF-C439C85256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371"/>
          <a:stretch/>
        </p:blipFill>
        <p:spPr>
          <a:xfrm>
            <a:off x="319246" y="93413"/>
            <a:ext cx="1357574" cy="250990"/>
          </a:xfrm>
          <a:prstGeom prst="rect">
            <a:avLst/>
          </a:prstGeom>
        </p:spPr>
      </p:pic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C1C15182-7EA2-EB48-9132-51F111758813}"/>
              </a:ext>
            </a:extLst>
          </p:cNvPr>
          <p:cNvSpPr txBox="1"/>
          <p:nvPr/>
        </p:nvSpPr>
        <p:spPr>
          <a:xfrm>
            <a:off x="6179092" y="476718"/>
            <a:ext cx="3475032" cy="38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既存の静止画データから</a:t>
            </a:r>
            <a:r>
              <a:rPr lang="ja-JP" altLang="en-US" sz="800" b="1" dirty="0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リッチバナー</a:t>
            </a:r>
            <a:r>
              <a:rPr kumimoji="0" lang="ja-JP" alt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を制作し、</a:t>
            </a:r>
            <a:endParaRPr kumimoji="0" lang="en-US" altLang="ja-JP" sz="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800" b="1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 JAPAN </a:t>
            </a:r>
            <a:r>
              <a:rPr kumimoji="0" lang="ja-JP" altLang="en-US" sz="800" b="1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トップページ</a:t>
            </a:r>
            <a:r>
              <a:rPr lang="ja-JP" altLang="en-US" sz="800" b="1" dirty="0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で</a:t>
            </a:r>
            <a:r>
              <a:rPr kumimoji="0" lang="ja-JP" alt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広告を実施。</a:t>
            </a:r>
            <a:endParaRPr kumimoji="0" lang="en-US" altLang="ja-JP" sz="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17" name="テキスト ボックス 216">
            <a:extLst>
              <a:ext uri="{FF2B5EF4-FFF2-40B4-BE49-F238E27FC236}">
                <a16:creationId xmlns:a16="http://schemas.microsoft.com/office/drawing/2014/main" id="{64998A32-E72A-A94E-81EA-BE30409A80F2}"/>
              </a:ext>
            </a:extLst>
          </p:cNvPr>
          <p:cNvSpPr txBox="1"/>
          <p:nvPr/>
        </p:nvSpPr>
        <p:spPr>
          <a:xfrm>
            <a:off x="1770711" y="80990"/>
            <a:ext cx="6564113" cy="30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圧倒的な短納期を実現</a:t>
            </a:r>
            <a:r>
              <a:rPr kumimoji="0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！</a:t>
            </a:r>
            <a:r>
              <a:rPr kumimoji="0" lang="ja-JP" altLang="en-US" sz="12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静止画バナー制作</a:t>
            </a:r>
            <a:r>
              <a:rPr kumimoji="0" lang="ja-JP" alt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から広告出稿までのオールインワン企画！</a:t>
            </a:r>
            <a:endParaRPr kumimoji="0" lang="en-US" altLang="ja-JP" sz="1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97" name="テキスト ボックス 196">
            <a:extLst>
              <a:ext uri="{FF2B5EF4-FFF2-40B4-BE49-F238E27FC236}">
                <a16:creationId xmlns:a16="http://schemas.microsoft.com/office/drawing/2014/main" id="{10084F24-95B4-4E91-83E1-5F64652DEC83}"/>
              </a:ext>
            </a:extLst>
          </p:cNvPr>
          <p:cNvSpPr txBox="1"/>
          <p:nvPr/>
        </p:nvSpPr>
        <p:spPr>
          <a:xfrm>
            <a:off x="777242" y="2091514"/>
            <a:ext cx="826507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sng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ヤフー</a:t>
            </a:r>
            <a:r>
              <a:rPr kumimoji="0" lang="en-US" altLang="ja-JP" sz="1400" b="1" i="0" u="sng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TOP</a:t>
            </a:r>
            <a:r>
              <a:rPr kumimoji="0" lang="ja-JP" altLang="en-US" sz="1400" b="1" i="0" u="sng" strike="noStrike" kern="1200" cap="none" spc="5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ページ</a:t>
            </a:r>
            <a:r>
              <a:rPr lang="ja-JP" altLang="en-US" sz="1400" b="1" u="sng" spc="50">
                <a:solidFill>
                  <a:srgbClr val="FF0000"/>
                </a:solidFill>
                <a:latin typeface="Meiryo" charset="-128"/>
                <a:ea typeface="Meiryo" charset="-128"/>
                <a:cs typeface="Meiryo" charset="-128"/>
              </a:rPr>
              <a:t>（</a:t>
            </a:r>
            <a:r>
              <a:rPr lang="en-US" altLang="ja-JP" sz="1400" b="1" u="sng" spc="50" dirty="0">
                <a:solidFill>
                  <a:srgbClr val="FF0000"/>
                </a:solidFill>
                <a:latin typeface="Meiryo" charset="-128"/>
                <a:ea typeface="Meiryo" charset="-128"/>
                <a:cs typeface="Meiryo" charset="-128"/>
              </a:rPr>
              <a:t>PC</a:t>
            </a:r>
            <a:r>
              <a:rPr lang="ja-JP" altLang="en-US" sz="1400" b="1" u="sng" spc="50" dirty="0">
                <a:solidFill>
                  <a:srgbClr val="FF0000"/>
                </a:solidFill>
                <a:latin typeface="Meiryo" charset="-128"/>
                <a:ea typeface="Meiryo" charset="-128"/>
                <a:cs typeface="Meiryo" charset="-128"/>
              </a:rPr>
              <a:t>と</a:t>
            </a:r>
            <a:r>
              <a:rPr lang="ja-JP" altLang="en-US" sz="1400" b="1" u="sng" spc="50">
                <a:solidFill>
                  <a:srgbClr val="FF0000"/>
                </a:solidFill>
                <a:latin typeface="Meiryo" charset="-128"/>
                <a:ea typeface="Meiryo" charset="-128"/>
                <a:cs typeface="Meiryo" charset="-128"/>
              </a:rPr>
              <a:t>スマホ両方）</a:t>
            </a:r>
            <a:r>
              <a:rPr lang="ja-JP" altLang="en-US" sz="1400" b="1" spc="50">
                <a:latin typeface="Meiryo" charset="-128"/>
                <a:ea typeface="Meiryo" charset="-128"/>
                <a:cs typeface="Meiryo" charset="-128"/>
              </a:rPr>
              <a:t>に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期間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と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エリア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を選択し掲載</a:t>
            </a:r>
          </a:p>
        </p:txBody>
      </p:sp>
      <p:sp>
        <p:nvSpPr>
          <p:cNvPr id="239" name="テキスト ボックス 238">
            <a:extLst>
              <a:ext uri="{FF2B5EF4-FFF2-40B4-BE49-F238E27FC236}">
                <a16:creationId xmlns:a16="http://schemas.microsoft.com/office/drawing/2014/main" id="{C70FC539-10BA-410A-9EEB-365AD52A1E2A}"/>
              </a:ext>
            </a:extLst>
          </p:cNvPr>
          <p:cNvSpPr txBox="1"/>
          <p:nvPr/>
        </p:nvSpPr>
        <p:spPr>
          <a:xfrm>
            <a:off x="777242" y="6006191"/>
            <a:ext cx="223009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0" b="1" spc="50" dirty="0">
                <a:solidFill>
                  <a:srgbClr val="FF0000"/>
                </a:solidFill>
                <a:latin typeface="Meiryo" charset="-128"/>
                <a:ea typeface="Meiryo" charset="-128"/>
                <a:cs typeface="Meiryo" charset="-128"/>
              </a:rPr>
              <a:t>広告掲載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レポート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を提出</a:t>
            </a:r>
          </a:p>
        </p:txBody>
      </p:sp>
      <p:sp>
        <p:nvSpPr>
          <p:cNvPr id="13" name="十字形 12">
            <a:extLst>
              <a:ext uri="{FF2B5EF4-FFF2-40B4-BE49-F238E27FC236}">
                <a16:creationId xmlns:a16="http://schemas.microsoft.com/office/drawing/2014/main" id="{C691F52A-5FC9-C669-A28D-95A539102C3C}"/>
              </a:ext>
            </a:extLst>
          </p:cNvPr>
          <p:cNvSpPr/>
          <p:nvPr/>
        </p:nvSpPr>
        <p:spPr>
          <a:xfrm>
            <a:off x="6319722" y="3304574"/>
            <a:ext cx="417234" cy="417234"/>
          </a:xfrm>
          <a:prstGeom prst="plus">
            <a:avLst>
              <a:gd name="adj" fmla="val 35520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7" name="テキスト ボックス 206">
            <a:extLst>
              <a:ext uri="{FF2B5EF4-FFF2-40B4-BE49-F238E27FC236}">
                <a16:creationId xmlns:a16="http://schemas.microsoft.com/office/drawing/2014/main" id="{31170289-6823-462E-8798-38E5A6C5FADC}"/>
              </a:ext>
            </a:extLst>
          </p:cNvPr>
          <p:cNvSpPr txBox="1"/>
          <p:nvPr/>
        </p:nvSpPr>
        <p:spPr>
          <a:xfrm>
            <a:off x="2449947" y="2440129"/>
            <a:ext cx="29867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200" cap="none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b="1" i="0" u="none" strike="noStrike" kern="1200" cap="none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（トップインパクト</a:t>
            </a:r>
            <a:r>
              <a:rPr kumimoji="1" lang="ja-JP" altLang="en-US" b="1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endParaRPr kumimoji="1" lang="ja-JP" altLang="en-US" sz="2000" b="1" i="0" u="none" strike="noStrike" kern="1200" cap="none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A7E15C80-418F-4660-38CD-62C00671BB16}"/>
              </a:ext>
            </a:extLst>
          </p:cNvPr>
          <p:cNvSpPr txBox="1"/>
          <p:nvPr/>
        </p:nvSpPr>
        <p:spPr>
          <a:xfrm>
            <a:off x="6697217" y="2532462"/>
            <a:ext cx="20697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スマホ</a:t>
            </a:r>
            <a:r>
              <a:rPr kumimoji="1" lang="ja-JP" altLang="en-US" sz="1100" b="1" i="0" u="none" strike="noStrike" kern="1200" cap="none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（ブランドパネル）</a:t>
            </a:r>
            <a:endParaRPr kumimoji="1" lang="ja-JP" altLang="en-US" sz="2000" b="1" i="0" u="none" strike="noStrike" kern="1200" cap="none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DC9E2787-0882-6739-6145-05E8A71F2E06}"/>
              </a:ext>
            </a:extLst>
          </p:cNvPr>
          <p:cNvSpPr txBox="1"/>
          <p:nvPr/>
        </p:nvSpPr>
        <p:spPr>
          <a:xfrm>
            <a:off x="5897537" y="2532462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＋</a:t>
            </a:r>
            <a:endParaRPr kumimoji="1" lang="ja-JP" altLang="en-US" sz="2000" b="1" i="0" u="none" strike="noStrike" kern="1200" cap="none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82" name="平行四辺形 81">
            <a:extLst>
              <a:ext uri="{FF2B5EF4-FFF2-40B4-BE49-F238E27FC236}">
                <a16:creationId xmlns:a16="http://schemas.microsoft.com/office/drawing/2014/main" id="{3D0EFBB9-849A-FF48-34D2-69C1475EDABB}"/>
              </a:ext>
            </a:extLst>
          </p:cNvPr>
          <p:cNvSpPr/>
          <p:nvPr/>
        </p:nvSpPr>
        <p:spPr>
          <a:xfrm>
            <a:off x="188887" y="6088568"/>
            <a:ext cx="492126" cy="504419"/>
          </a:xfrm>
          <a:prstGeom prst="parallelogram">
            <a:avLst>
              <a:gd name="adj" fmla="val 0"/>
            </a:avLst>
          </a:prstGeom>
          <a:solidFill>
            <a:schemeClr val="tx1"/>
          </a:solidFill>
          <a:ln w="762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38" name="テキスト ボックス 237">
            <a:extLst>
              <a:ext uri="{FF2B5EF4-FFF2-40B4-BE49-F238E27FC236}">
                <a16:creationId xmlns:a16="http://schemas.microsoft.com/office/drawing/2014/main" id="{07B616AE-D687-487E-BEF1-3392E40635FB}"/>
              </a:ext>
            </a:extLst>
          </p:cNvPr>
          <p:cNvSpPr txBox="1"/>
          <p:nvPr/>
        </p:nvSpPr>
        <p:spPr>
          <a:xfrm>
            <a:off x="184157" y="5947178"/>
            <a:ext cx="6603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8B24B3B5-AEF9-4DD2-2914-467EF7842F3F}"/>
              </a:ext>
            </a:extLst>
          </p:cNvPr>
          <p:cNvSpPr txBox="1"/>
          <p:nvPr/>
        </p:nvSpPr>
        <p:spPr>
          <a:xfrm>
            <a:off x="1960352" y="5623849"/>
            <a:ext cx="4292412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600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1" lang="en-US" altLang="ja-JP" sz="600" u="sng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600" u="sng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トップインパクト出稿に関する免責</a:t>
            </a:r>
            <a:r>
              <a:rPr kumimoji="1" lang="ja-JP" altLang="en-US" sz="600" u="sng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事項は次ページを</a:t>
            </a:r>
            <a:r>
              <a:rPr kumimoji="1" lang="ja-JP" altLang="en-US" sz="600" u="sng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ご確認ください。</a:t>
            </a:r>
            <a:endParaRPr kumimoji="1" lang="en-US" altLang="ja-JP" sz="600" u="sng" dirty="0">
              <a:solidFill>
                <a:srgbClr val="FF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C640EC-56DB-8D76-E059-6EB168C25C9C}"/>
              </a:ext>
            </a:extLst>
          </p:cNvPr>
          <p:cNvSpPr txBox="1"/>
          <p:nvPr/>
        </p:nvSpPr>
        <p:spPr>
          <a:xfrm>
            <a:off x="6707989" y="2068337"/>
            <a:ext cx="2611222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750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750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掲載デバイスは</a:t>
            </a:r>
            <a:r>
              <a:rPr kumimoji="1" lang="en-US" altLang="ja-JP" sz="750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1" lang="ja-JP" altLang="en-US" sz="750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kumimoji="1" lang="en-US" altLang="ja-JP" sz="750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1" lang="ja-JP" altLang="en-US" sz="750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＋スマホ）限定の企画です。</a:t>
            </a:r>
            <a:endParaRPr kumimoji="1" lang="en-US" altLang="ja-JP" sz="750" dirty="0">
              <a:solidFill>
                <a:srgbClr val="FF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r>
              <a:rPr kumimoji="1" lang="en-US" altLang="ja-JP" sz="750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※PC</a:t>
            </a:r>
            <a:r>
              <a:rPr kumimoji="1" lang="ja-JP" altLang="en-US" sz="750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とスマホの掲載量割合は指定できません。</a:t>
            </a:r>
            <a:endParaRPr kumimoji="1" lang="en-US" altLang="ja-JP" sz="750" u="sng" dirty="0">
              <a:solidFill>
                <a:srgbClr val="FF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id="{B03EA56E-D478-0548-08B7-44530574CF4B}"/>
              </a:ext>
            </a:extLst>
          </p:cNvPr>
          <p:cNvCxnSpPr>
            <a:cxnSpLocks/>
          </p:cNvCxnSpPr>
          <p:nvPr/>
        </p:nvCxnSpPr>
        <p:spPr>
          <a:xfrm>
            <a:off x="295466" y="1997687"/>
            <a:ext cx="9294213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平行四辺形 1">
            <a:extLst>
              <a:ext uri="{FF2B5EF4-FFF2-40B4-BE49-F238E27FC236}">
                <a16:creationId xmlns:a16="http://schemas.microsoft.com/office/drawing/2014/main" id="{7CBA400B-5A93-8EB0-9CCC-894F4F9294D8}"/>
              </a:ext>
            </a:extLst>
          </p:cNvPr>
          <p:cNvSpPr/>
          <p:nvPr/>
        </p:nvSpPr>
        <p:spPr>
          <a:xfrm>
            <a:off x="202363" y="2148487"/>
            <a:ext cx="492126" cy="504419"/>
          </a:xfrm>
          <a:prstGeom prst="parallelogram">
            <a:avLst>
              <a:gd name="adj" fmla="val 0"/>
            </a:avLst>
          </a:prstGeom>
          <a:solidFill>
            <a:schemeClr val="tx1"/>
          </a:solidFill>
          <a:ln w="762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81" name="平行四辺形 80">
            <a:extLst>
              <a:ext uri="{FF2B5EF4-FFF2-40B4-BE49-F238E27FC236}">
                <a16:creationId xmlns:a16="http://schemas.microsoft.com/office/drawing/2014/main" id="{2F3DF2D4-882A-29BB-FDF1-FE5667707BF2}"/>
              </a:ext>
            </a:extLst>
          </p:cNvPr>
          <p:cNvSpPr/>
          <p:nvPr/>
        </p:nvSpPr>
        <p:spPr>
          <a:xfrm>
            <a:off x="206235" y="1140831"/>
            <a:ext cx="492126" cy="504419"/>
          </a:xfrm>
          <a:prstGeom prst="parallelogram">
            <a:avLst>
              <a:gd name="adj" fmla="val 0"/>
            </a:avLst>
          </a:prstGeom>
          <a:solidFill>
            <a:schemeClr val="tx1"/>
          </a:solidFill>
          <a:ln w="762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23" name="テキスト ボックス 222">
            <a:extLst>
              <a:ext uri="{FF2B5EF4-FFF2-40B4-BE49-F238E27FC236}">
                <a16:creationId xmlns:a16="http://schemas.microsoft.com/office/drawing/2014/main" id="{66AB387E-F4B1-D741-8B09-C52695BA40ED}"/>
              </a:ext>
            </a:extLst>
          </p:cNvPr>
          <p:cNvSpPr txBox="1"/>
          <p:nvPr/>
        </p:nvSpPr>
        <p:spPr>
          <a:xfrm>
            <a:off x="192282" y="1006632"/>
            <a:ext cx="6603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02" name="テキスト ボックス 301">
            <a:extLst>
              <a:ext uri="{FF2B5EF4-FFF2-40B4-BE49-F238E27FC236}">
                <a16:creationId xmlns:a16="http://schemas.microsoft.com/office/drawing/2014/main" id="{603153F0-6F04-274A-B288-A5409C3DC94A}"/>
              </a:ext>
            </a:extLst>
          </p:cNvPr>
          <p:cNvSpPr txBox="1"/>
          <p:nvPr/>
        </p:nvSpPr>
        <p:spPr>
          <a:xfrm>
            <a:off x="188887" y="2007504"/>
            <a:ext cx="6603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89383DD-4FA2-8FF9-AB97-6A9A3046250A}"/>
              </a:ext>
            </a:extLst>
          </p:cNvPr>
          <p:cNvSpPr/>
          <p:nvPr/>
        </p:nvSpPr>
        <p:spPr>
          <a:xfrm>
            <a:off x="2245390" y="476718"/>
            <a:ext cx="42017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905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クイック</a:t>
            </a:r>
            <a:r>
              <a:rPr kumimoji="0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 </a:t>
            </a:r>
            <a:r>
              <a:rPr kumimoji="0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ヤフーパッケージ</a:t>
            </a:r>
            <a:r>
              <a:rPr kumimoji="0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 </a:t>
            </a:r>
            <a:r>
              <a:rPr kumimoji="0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リッチ</a:t>
            </a:r>
            <a:endParaRPr kumimoji="0" lang="en-US" altLang="ja-JP" sz="2000" b="1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9A1CE7E-930E-35D5-AC1C-57390BF1A8FE}"/>
              </a:ext>
            </a:extLst>
          </p:cNvPr>
          <p:cNvSpPr txBox="1"/>
          <p:nvPr/>
        </p:nvSpPr>
        <p:spPr>
          <a:xfrm>
            <a:off x="777242" y="1070196"/>
            <a:ext cx="775320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既存</a:t>
            </a:r>
            <a:r>
              <a:rPr kumimoji="0" lang="ja-JP" altLang="en-US" sz="10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の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チラシ</a:t>
            </a:r>
            <a:r>
              <a:rPr lang="ja-JP" altLang="en-US" sz="1400" b="1" spc="50" dirty="0">
                <a:solidFill>
                  <a:prstClr val="black"/>
                </a:solidFill>
                <a:latin typeface="Meiryo" charset="-128"/>
                <a:ea typeface="Meiryo" charset="-128"/>
                <a:cs typeface="Meiryo" charset="-128"/>
              </a:rPr>
              <a:t>・パンフレット・</a:t>
            </a:r>
            <a:r>
              <a:rPr lang="en-US" altLang="ja-JP" sz="1400" b="1" spc="50" dirty="0">
                <a:solidFill>
                  <a:prstClr val="black"/>
                </a:solidFill>
                <a:latin typeface="Meiryo" charset="-128"/>
                <a:ea typeface="Meiryo" charset="-128"/>
                <a:cs typeface="Meiryo" charset="-128"/>
              </a:rPr>
              <a:t>WEB</a:t>
            </a:r>
            <a:r>
              <a:rPr lang="ja-JP" altLang="en-US" sz="1400" b="1" spc="50" dirty="0">
                <a:solidFill>
                  <a:prstClr val="black"/>
                </a:solidFill>
                <a:latin typeface="Meiryo" charset="-128"/>
                <a:ea typeface="Meiryo" charset="-128"/>
                <a:cs typeface="Meiryo" charset="-128"/>
              </a:rPr>
              <a:t>サイトデータ</a:t>
            </a:r>
            <a:r>
              <a:rPr kumimoji="0" lang="ja-JP" altLang="en-US" sz="10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などから</a:t>
            </a:r>
            <a:r>
              <a:rPr kumimoji="0" lang="ja-JP" altLang="en-US" sz="1400" b="1" i="0" u="none" strike="noStrike" kern="1200" cap="none" spc="0" normalizeH="0" baseline="0" noProof="0" dirty="0">
                <a:ln w="3175">
                  <a:noFill/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静止画バナー</a:t>
            </a:r>
            <a:r>
              <a:rPr lang="ja-JP" altLang="en-US" sz="1400" b="1" dirty="0">
                <a:ln w="3175">
                  <a:noFill/>
                  <a:prstDash val="solid"/>
                </a:ln>
                <a:solidFill>
                  <a:srgbClr val="FF0000"/>
                </a:solidFill>
                <a:latin typeface="Meiryo" charset="-128"/>
                <a:ea typeface="Meiryo" charset="-128"/>
                <a:cs typeface="Meiryo" charset="-128"/>
              </a:rPr>
              <a:t>制作</a:t>
            </a:r>
            <a:endParaRPr kumimoji="0" lang="ja-JP" altLang="en-US" sz="1400" b="1" i="0" u="none" strike="noStrike" kern="1200" cap="none" spc="0" normalizeH="0" baseline="0" noProof="0" dirty="0">
              <a:ln w="3175">
                <a:noFill/>
                <a:prstDash val="solid"/>
              </a:ln>
              <a:solidFill>
                <a:srgbClr val="FF0000"/>
              </a:solidFill>
              <a:effectLst/>
              <a:uLnTx/>
              <a:uFillTx/>
              <a:latin typeface="Arial Black" panose="020B0604020202020204" pitchFamily="34" charset="0"/>
              <a:ea typeface="游ゴシック" panose="020B0400000000000000" pitchFamily="50" charset="-128"/>
              <a:cs typeface="Arial Black" panose="020B0604020202020204" pitchFamily="34" charset="0"/>
            </a:endParaRP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27E66860-C736-732B-5AB7-6F3142C8EF57}"/>
              </a:ext>
            </a:extLst>
          </p:cNvPr>
          <p:cNvGrpSpPr/>
          <p:nvPr/>
        </p:nvGrpSpPr>
        <p:grpSpPr>
          <a:xfrm>
            <a:off x="1517212" y="2953025"/>
            <a:ext cx="5487147" cy="2722910"/>
            <a:chOff x="1563951" y="3122489"/>
            <a:chExt cx="5543751" cy="2750999"/>
          </a:xfrm>
        </p:grpSpPr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4E139DDE-48CF-AB61-6A61-E4F7702C65B3}"/>
                </a:ext>
              </a:extLst>
            </p:cNvPr>
            <p:cNvGrpSpPr/>
            <p:nvPr/>
          </p:nvGrpSpPr>
          <p:grpSpPr>
            <a:xfrm>
              <a:off x="1563951" y="3122489"/>
              <a:ext cx="5543751" cy="2750999"/>
              <a:chOff x="2542263" y="3219489"/>
              <a:chExt cx="2562197" cy="1271449"/>
            </a:xfrm>
          </p:grpSpPr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0BBE2B7B-7D5A-2C43-6EA7-C3744B147E6A}"/>
                  </a:ext>
                </a:extLst>
              </p:cNvPr>
              <p:cNvSpPr/>
              <p:nvPr/>
            </p:nvSpPr>
            <p:spPr>
              <a:xfrm>
                <a:off x="2937484" y="3265313"/>
                <a:ext cx="1642345" cy="104463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42" name="図 41">
                <a:extLst>
                  <a:ext uri="{FF2B5EF4-FFF2-40B4-BE49-F238E27FC236}">
                    <a16:creationId xmlns:a16="http://schemas.microsoft.com/office/drawing/2014/main" id="{AB0B3B81-E378-22C2-819B-BDBDF09349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42263" y="3219489"/>
                <a:ext cx="2562197" cy="1271449"/>
              </a:xfrm>
              <a:prstGeom prst="rect">
                <a:avLst/>
              </a:prstGeom>
            </p:spPr>
          </p:pic>
          <p:pic>
            <p:nvPicPr>
              <p:cNvPr id="38" name="図 37" descr="グラフィカル ユーザー インターフェイス, テキスト, アプリケーション&#10;&#10;自動的に生成された説明">
                <a:extLst>
                  <a:ext uri="{FF2B5EF4-FFF2-40B4-BE49-F238E27FC236}">
                    <a16:creationId xmlns:a16="http://schemas.microsoft.com/office/drawing/2014/main" id="{EE513A57-401E-ABC5-7598-24BAD06608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75180" y="3298120"/>
                <a:ext cx="1352331" cy="1016715"/>
              </a:xfrm>
              <a:prstGeom prst="rect">
                <a:avLst/>
              </a:prstGeom>
            </p:spPr>
          </p:pic>
        </p:grpSp>
        <p:pic>
          <p:nvPicPr>
            <p:cNvPr id="101" name="図 100">
              <a:extLst>
                <a:ext uri="{FF2B5EF4-FFF2-40B4-BE49-F238E27FC236}">
                  <a16:creationId xmlns:a16="http://schemas.microsoft.com/office/drawing/2014/main" id="{CB60B84C-F52D-17ED-DEC0-F543739D04F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56435" y="3291948"/>
              <a:ext cx="364797" cy="2199838"/>
            </a:xfrm>
            <a:prstGeom prst="rect">
              <a:avLst/>
            </a:prstGeom>
          </p:spPr>
        </p:pic>
        <p:pic>
          <p:nvPicPr>
            <p:cNvPr id="113" name="図 112">
              <a:extLst>
                <a:ext uri="{FF2B5EF4-FFF2-40B4-BE49-F238E27FC236}">
                  <a16:creationId xmlns:a16="http://schemas.microsoft.com/office/drawing/2014/main" id="{2CC7D206-4A8D-8897-4DB8-2832252E0F3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734766" y="3287750"/>
              <a:ext cx="366034" cy="2185224"/>
            </a:xfrm>
            <a:prstGeom prst="rect">
              <a:avLst/>
            </a:prstGeom>
          </p:spPr>
        </p:pic>
        <p:pic>
          <p:nvPicPr>
            <p:cNvPr id="119" name="図 118">
              <a:extLst>
                <a:ext uri="{FF2B5EF4-FFF2-40B4-BE49-F238E27FC236}">
                  <a16:creationId xmlns:a16="http://schemas.microsoft.com/office/drawing/2014/main" id="{426C625D-619A-C892-E62B-A4537582376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483677" y="3747283"/>
              <a:ext cx="1132389" cy="641321"/>
            </a:xfrm>
            <a:prstGeom prst="rect">
              <a:avLst/>
            </a:prstGeom>
          </p:spPr>
        </p:pic>
        <p:pic>
          <p:nvPicPr>
            <p:cNvPr id="120" name="図 119">
              <a:extLst>
                <a:ext uri="{FF2B5EF4-FFF2-40B4-BE49-F238E27FC236}">
                  <a16:creationId xmlns:a16="http://schemas.microsoft.com/office/drawing/2014/main" id="{1329CA40-53EF-E09F-4636-65121D04F55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512735" y="4429200"/>
              <a:ext cx="948702" cy="108631"/>
            </a:xfrm>
            <a:prstGeom prst="rect">
              <a:avLst/>
            </a:prstGeom>
          </p:spPr>
        </p:pic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0614CF7B-3715-0D78-4484-736BF360263C}"/>
              </a:ext>
            </a:extLst>
          </p:cNvPr>
          <p:cNvGrpSpPr/>
          <p:nvPr/>
        </p:nvGrpSpPr>
        <p:grpSpPr>
          <a:xfrm>
            <a:off x="7140722" y="2964180"/>
            <a:ext cx="1260879" cy="1264378"/>
            <a:chOff x="7382777" y="3104852"/>
            <a:chExt cx="1260879" cy="1264378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F176E4B9-EEC6-954C-0F8B-A200A70F736B}"/>
                </a:ext>
              </a:extLst>
            </p:cNvPr>
            <p:cNvGrpSpPr/>
            <p:nvPr/>
          </p:nvGrpSpPr>
          <p:grpSpPr>
            <a:xfrm>
              <a:off x="7382777" y="3104852"/>
              <a:ext cx="1260879" cy="1264378"/>
              <a:chOff x="7241733" y="1270074"/>
              <a:chExt cx="2016626" cy="2022224"/>
            </a:xfrm>
          </p:grpSpPr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38A4F0EC-16B0-2315-63D4-0B3AAB753DCB}"/>
                  </a:ext>
                </a:extLst>
              </p:cNvPr>
              <p:cNvGrpSpPr/>
              <p:nvPr/>
            </p:nvGrpSpPr>
            <p:grpSpPr>
              <a:xfrm>
                <a:off x="7241733" y="1270074"/>
                <a:ext cx="2016626" cy="2022222"/>
                <a:chOff x="513033" y="432676"/>
                <a:chExt cx="2115990" cy="1989716"/>
              </a:xfrm>
            </p:grpSpPr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E8070C4D-A08E-C149-A6E7-D6F7E10D8943}"/>
                    </a:ext>
                  </a:extLst>
                </p:cNvPr>
                <p:cNvGrpSpPr/>
                <p:nvPr/>
              </p:nvGrpSpPr>
              <p:grpSpPr>
                <a:xfrm>
                  <a:off x="513033" y="432676"/>
                  <a:ext cx="2115990" cy="1989716"/>
                  <a:chOff x="513033" y="446487"/>
                  <a:chExt cx="2115990" cy="1989716"/>
                </a:xfrm>
              </p:grpSpPr>
              <p:pic>
                <p:nvPicPr>
                  <p:cNvPr id="36" name="図 35">
                    <a:extLst>
                      <a:ext uri="{FF2B5EF4-FFF2-40B4-BE49-F238E27FC236}">
                        <a16:creationId xmlns:a16="http://schemas.microsoft.com/office/drawing/2014/main" id="{98F16738-8D27-3B96-0F69-5AE6F9D3BF4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0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>
                    <a:off x="513033" y="446487"/>
                    <a:ext cx="2115990" cy="1989716"/>
                  </a:xfrm>
                  <a:prstGeom prst="rect">
                    <a:avLst/>
                  </a:prstGeom>
                </p:spPr>
              </p:pic>
              <p:pic>
                <p:nvPicPr>
                  <p:cNvPr id="37" name="図 36">
                    <a:extLst>
                      <a:ext uri="{FF2B5EF4-FFF2-40B4-BE49-F238E27FC236}">
                        <a16:creationId xmlns:a16="http://schemas.microsoft.com/office/drawing/2014/main" id="{276D9A5A-31BB-E726-5B86-601C52939A7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 cstate="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1031300" y="567291"/>
                    <a:ext cx="1079455" cy="148426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35" name="図 34">
                  <a:extLst>
                    <a:ext uri="{FF2B5EF4-FFF2-40B4-BE49-F238E27FC236}">
                      <a16:creationId xmlns:a16="http://schemas.microsoft.com/office/drawing/2014/main" id="{F7A23E5B-F7FD-095E-A684-FA1115FDE4A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2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-603"/>
                <a:stretch/>
              </p:blipFill>
              <p:spPr>
                <a:xfrm>
                  <a:off x="654267" y="958607"/>
                  <a:ext cx="1843200" cy="1050673"/>
                </a:xfrm>
                <a:prstGeom prst="rect">
                  <a:avLst/>
                </a:prstGeom>
              </p:spPr>
            </p:pic>
          </p:grpSp>
          <p:pic>
            <p:nvPicPr>
              <p:cNvPr id="31" name="図 30">
                <a:extLst>
                  <a:ext uri="{FF2B5EF4-FFF2-40B4-BE49-F238E27FC236}">
                    <a16:creationId xmlns:a16="http://schemas.microsoft.com/office/drawing/2014/main" id="{9D379B21-8D3F-2B47-DE67-8C074BA5CF5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393106" y="1572570"/>
                <a:ext cx="1713877" cy="248191"/>
              </a:xfrm>
              <a:prstGeom prst="rect">
                <a:avLst/>
              </a:prstGeom>
            </p:spPr>
          </p:pic>
          <p:pic>
            <p:nvPicPr>
              <p:cNvPr id="32" name="図 31">
                <a:extLst>
                  <a:ext uri="{FF2B5EF4-FFF2-40B4-BE49-F238E27FC236}">
                    <a16:creationId xmlns:a16="http://schemas.microsoft.com/office/drawing/2014/main" id="{5CD0AA96-674F-161C-F790-A821607641D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376335" y="2868487"/>
                <a:ext cx="1730648" cy="423811"/>
              </a:xfrm>
              <a:prstGeom prst="rect">
                <a:avLst/>
              </a:prstGeom>
            </p:spPr>
          </p:pic>
        </p:grpSp>
        <p:pic>
          <p:nvPicPr>
            <p:cNvPr id="122" name="図 121">
              <a:extLst>
                <a:ext uri="{FF2B5EF4-FFF2-40B4-BE49-F238E27FC236}">
                  <a16:creationId xmlns:a16="http://schemas.microsoft.com/office/drawing/2014/main" id="{88C4F248-101C-E873-E875-B49D169325F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466255" y="3443617"/>
              <a:ext cx="1093241" cy="659238"/>
            </a:xfrm>
            <a:prstGeom prst="rect">
              <a:avLst/>
            </a:prstGeom>
          </p:spPr>
        </p:pic>
      </p:grpSp>
      <p:sp>
        <p:nvSpPr>
          <p:cNvPr id="3" name="角丸四角形 204">
            <a:extLst>
              <a:ext uri="{FF2B5EF4-FFF2-40B4-BE49-F238E27FC236}">
                <a16:creationId xmlns:a16="http://schemas.microsoft.com/office/drawing/2014/main" id="{9CFD4C5C-DF88-80FE-3216-7BF6C8043EBA}"/>
              </a:ext>
            </a:extLst>
          </p:cNvPr>
          <p:cNvSpPr/>
          <p:nvPr/>
        </p:nvSpPr>
        <p:spPr>
          <a:xfrm>
            <a:off x="1552621" y="4047906"/>
            <a:ext cx="7633728" cy="1572621"/>
          </a:xfrm>
          <a:prstGeom prst="roundRect">
            <a:avLst>
              <a:gd name="adj" fmla="val 2989"/>
            </a:avLst>
          </a:prstGeom>
          <a:solidFill>
            <a:schemeClr val="bg1">
              <a:alpha val="70000"/>
            </a:schemeClr>
          </a:solidFill>
          <a:ln w="3810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1" rIns="99060" bIns="4953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4BE84154-0420-C2C3-AD94-3BF5F8E91680}"/>
              </a:ext>
            </a:extLst>
          </p:cNvPr>
          <p:cNvGrpSpPr/>
          <p:nvPr/>
        </p:nvGrpSpPr>
        <p:grpSpPr>
          <a:xfrm>
            <a:off x="2817645" y="5357775"/>
            <a:ext cx="5103680" cy="212366"/>
            <a:chOff x="2338431" y="4578911"/>
            <a:chExt cx="5103680" cy="212366"/>
          </a:xfrm>
        </p:grpSpPr>
        <p:sp>
          <p:nvSpPr>
            <p:cNvPr id="212" name="Text Box 11">
              <a:extLst>
                <a:ext uri="{FF2B5EF4-FFF2-40B4-BE49-F238E27FC236}">
                  <a16:creationId xmlns:a16="http://schemas.microsoft.com/office/drawing/2014/main" id="{353C6B1C-29C3-4D15-98C2-0A37970E18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43897" y="4621399"/>
              <a:ext cx="2098214" cy="106183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 type="none" w="med" len="sm"/>
            </a:ln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913972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63500">
                      <a:schemeClr val="bg1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※</a:t>
              </a: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63500">
                      <a:schemeClr val="bg1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掲載回数は設定期間で按分されるイメージです。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63500">
                    <a:schemeClr val="bg1"/>
                  </a:glow>
                </a:effectLst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92" name="Text Box 11">
              <a:extLst>
                <a:ext uri="{FF2B5EF4-FFF2-40B4-BE49-F238E27FC236}">
                  <a16:creationId xmlns:a16="http://schemas.microsoft.com/office/drawing/2014/main" id="{3D02449E-3066-4E68-8C4C-EF46FA4BB6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38431" y="4578911"/>
              <a:ext cx="3310696" cy="212366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 type="none" w="med" len="sm"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3972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2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63500">
                      <a:schemeClr val="bg1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平日開始の</a:t>
              </a:r>
              <a:r>
                <a:rPr kumimoji="0" lang="en-US" altLang="ja-JP" sz="12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63500">
                      <a:schemeClr val="bg1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5</a:t>
              </a:r>
              <a:r>
                <a:rPr kumimoji="0" lang="ja-JP" altLang="en-US" sz="12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63500">
                      <a:schemeClr val="bg1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</a:t>
              </a:r>
              <a:r>
                <a:rPr kumimoji="0" lang="en-US" altLang="ja-JP" sz="12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63500">
                      <a:schemeClr val="bg1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〜</a:t>
              </a:r>
              <a:r>
                <a:rPr kumimoji="0" lang="en-US" altLang="ja-JP" sz="1200" b="1" i="0" u="none" strike="noStrike" kern="1200" cap="none" spc="300" normalizeH="0" baseline="0" noProof="0" dirty="0">
                  <a:ln w="0">
                    <a:noFill/>
                  </a:ln>
                  <a:solidFill>
                    <a:srgbClr val="FF0000"/>
                  </a:solidFill>
                  <a:effectLst>
                    <a:glow rad="63500">
                      <a:schemeClr val="bg1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</a:t>
              </a:r>
              <a:r>
                <a:rPr kumimoji="0" lang="ja-JP" altLang="en-US" sz="1200" b="1" i="0" u="none" strike="noStrike" kern="1200" cap="none" spc="300" normalizeH="0" baseline="0" noProof="0" dirty="0">
                  <a:ln w="0">
                    <a:noFill/>
                  </a:ln>
                  <a:solidFill>
                    <a:srgbClr val="FF0000"/>
                  </a:solidFill>
                  <a:effectLst>
                    <a:glow rad="63500">
                      <a:schemeClr val="bg1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ヶ月間</a:t>
              </a:r>
              <a:r>
                <a:rPr kumimoji="0" lang="ja-JP" altLang="en-US" sz="12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63500">
                      <a:schemeClr val="bg1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で自由設定　</a:t>
              </a:r>
              <a:endParaRPr kumimoji="0" lang="en-US" altLang="ja-JP" sz="1200" b="0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63500">
                    <a:schemeClr val="bg1"/>
                  </a:glow>
                </a:effectLst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532481D1-03A6-31DD-56F5-066DDA8EB76A}"/>
              </a:ext>
            </a:extLst>
          </p:cNvPr>
          <p:cNvCxnSpPr>
            <a:cxnSpLocks/>
          </p:cNvCxnSpPr>
          <p:nvPr/>
        </p:nvCxnSpPr>
        <p:spPr>
          <a:xfrm>
            <a:off x="1648297" y="5306487"/>
            <a:ext cx="7367680" cy="0"/>
          </a:xfrm>
          <a:prstGeom prst="line">
            <a:avLst/>
          </a:prstGeom>
          <a:ln w="15875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66D8B8A0-C464-CE1C-4591-020473A3C6DA}"/>
              </a:ext>
            </a:extLst>
          </p:cNvPr>
          <p:cNvCxnSpPr>
            <a:cxnSpLocks/>
          </p:cNvCxnSpPr>
          <p:nvPr/>
        </p:nvCxnSpPr>
        <p:spPr>
          <a:xfrm>
            <a:off x="5369485" y="4153908"/>
            <a:ext cx="0" cy="46800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8558EBD2-18AB-C91B-22B0-3AA89CA15640}"/>
              </a:ext>
            </a:extLst>
          </p:cNvPr>
          <p:cNvCxnSpPr>
            <a:cxnSpLocks/>
          </p:cNvCxnSpPr>
          <p:nvPr/>
        </p:nvCxnSpPr>
        <p:spPr>
          <a:xfrm>
            <a:off x="7271400" y="4153908"/>
            <a:ext cx="0" cy="46800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9695A166-72C7-C0C2-940B-48ADDFC63B82}"/>
              </a:ext>
            </a:extLst>
          </p:cNvPr>
          <p:cNvCxnSpPr>
            <a:cxnSpLocks/>
          </p:cNvCxnSpPr>
          <p:nvPr/>
        </p:nvCxnSpPr>
        <p:spPr>
          <a:xfrm>
            <a:off x="3466270" y="4153907"/>
            <a:ext cx="0" cy="108000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円/楕円 279">
            <a:extLst>
              <a:ext uri="{FF2B5EF4-FFF2-40B4-BE49-F238E27FC236}">
                <a16:creationId xmlns:a16="http://schemas.microsoft.com/office/drawing/2014/main" id="{0676DC76-27F4-A953-863B-56AABFC600B0}"/>
              </a:ext>
            </a:extLst>
          </p:cNvPr>
          <p:cNvSpPr>
            <a:spLocks noChangeAspect="1"/>
          </p:cNvSpPr>
          <p:nvPr/>
        </p:nvSpPr>
        <p:spPr>
          <a:xfrm>
            <a:off x="3343093" y="4281116"/>
            <a:ext cx="246354" cy="2463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10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60" name="円/楕円 279">
            <a:extLst>
              <a:ext uri="{FF2B5EF4-FFF2-40B4-BE49-F238E27FC236}">
                <a16:creationId xmlns:a16="http://schemas.microsoft.com/office/drawing/2014/main" id="{DA2199B0-D1D9-AF43-BE20-DF2F049714DC}"/>
              </a:ext>
            </a:extLst>
          </p:cNvPr>
          <p:cNvSpPr>
            <a:spLocks noChangeAspect="1"/>
          </p:cNvSpPr>
          <p:nvPr/>
        </p:nvSpPr>
        <p:spPr>
          <a:xfrm>
            <a:off x="5246308" y="4281116"/>
            <a:ext cx="246354" cy="2463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10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61" name="円/楕円 279">
            <a:extLst>
              <a:ext uri="{FF2B5EF4-FFF2-40B4-BE49-F238E27FC236}">
                <a16:creationId xmlns:a16="http://schemas.microsoft.com/office/drawing/2014/main" id="{BF3AE2BA-1DB9-AF30-395F-60A345DDC212}"/>
              </a:ext>
            </a:extLst>
          </p:cNvPr>
          <p:cNvSpPr>
            <a:spLocks noChangeAspect="1"/>
          </p:cNvSpPr>
          <p:nvPr/>
        </p:nvSpPr>
        <p:spPr>
          <a:xfrm>
            <a:off x="7148223" y="4281116"/>
            <a:ext cx="246354" cy="24635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10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000DBBB4-FCAB-4AE6-9175-32B49D74870E}"/>
              </a:ext>
            </a:extLst>
          </p:cNvPr>
          <p:cNvSpPr txBox="1"/>
          <p:nvPr/>
        </p:nvSpPr>
        <p:spPr>
          <a:xfrm>
            <a:off x="1817278" y="4289255"/>
            <a:ext cx="13890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76200">
                    <a:schemeClr val="bg1"/>
                  </a:glow>
                </a:effectLst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76200">
                    <a:schemeClr val="bg1"/>
                  </a:glow>
                </a:effectLst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＋スマホ合計掲載回数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glow rad="76200">
                  <a:schemeClr val="bg1"/>
                </a:glow>
              </a:effectLst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76200">
                    <a:schemeClr val="bg1"/>
                  </a:glow>
                </a:effectLst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186,000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76200">
                    <a:schemeClr val="bg1"/>
                  </a:glow>
                </a:effectLst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回</a:t>
            </a:r>
            <a:endParaRPr kumimoji="1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glow rad="76200">
                  <a:schemeClr val="bg1"/>
                </a:glow>
              </a:effectLst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66" name="角丸四角形 65">
            <a:extLst>
              <a:ext uri="{FF2B5EF4-FFF2-40B4-BE49-F238E27FC236}">
                <a16:creationId xmlns:a16="http://schemas.microsoft.com/office/drawing/2014/main" id="{11F76324-9DA5-7A16-29F7-55831FAE0F82}"/>
              </a:ext>
            </a:extLst>
          </p:cNvPr>
          <p:cNvSpPr/>
          <p:nvPr/>
        </p:nvSpPr>
        <p:spPr>
          <a:xfrm>
            <a:off x="1910089" y="4149843"/>
            <a:ext cx="1203399" cy="139702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797554B0-2BC5-0109-3A16-6BC5108C0E8C}"/>
              </a:ext>
            </a:extLst>
          </p:cNvPr>
          <p:cNvSpPr/>
          <p:nvPr/>
        </p:nvSpPr>
        <p:spPr>
          <a:xfrm>
            <a:off x="1987120" y="4092861"/>
            <a:ext cx="1049336" cy="226591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ターゲティングなし</a:t>
            </a:r>
            <a:endParaRPr kumimoji="0" lang="ja-JP" altLang="en-US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147D11B2-703C-36C3-8199-17679C605A4E}"/>
              </a:ext>
            </a:extLst>
          </p:cNvPr>
          <p:cNvSpPr txBox="1"/>
          <p:nvPr/>
        </p:nvSpPr>
        <p:spPr>
          <a:xfrm>
            <a:off x="3698752" y="4289255"/>
            <a:ext cx="13890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76200">
                    <a:schemeClr val="bg1"/>
                  </a:glow>
                </a:effectLst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76200">
                    <a:schemeClr val="bg1"/>
                  </a:glow>
                </a:effectLst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＋スマホ合計掲載回数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glow rad="76200">
                  <a:schemeClr val="bg1"/>
                </a:glow>
              </a:effectLst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76200">
                    <a:schemeClr val="bg1"/>
                  </a:glow>
                </a:effectLst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155,000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76200">
                    <a:schemeClr val="bg1"/>
                  </a:glow>
                </a:effectLst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回</a:t>
            </a:r>
            <a:endParaRPr kumimoji="1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glow rad="76200">
                  <a:schemeClr val="bg1"/>
                </a:glow>
              </a:effectLst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71" name="角丸四角形 70">
            <a:extLst>
              <a:ext uri="{FF2B5EF4-FFF2-40B4-BE49-F238E27FC236}">
                <a16:creationId xmlns:a16="http://schemas.microsoft.com/office/drawing/2014/main" id="{F407867A-0B10-BE52-0149-7E6230D7E459}"/>
              </a:ext>
            </a:extLst>
          </p:cNvPr>
          <p:cNvSpPr/>
          <p:nvPr/>
        </p:nvSpPr>
        <p:spPr>
          <a:xfrm>
            <a:off x="3791563" y="4149843"/>
            <a:ext cx="1203399" cy="139702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41C8AD15-8871-35E9-DC7F-A41CAC34E3D2}"/>
              </a:ext>
            </a:extLst>
          </p:cNvPr>
          <p:cNvSpPr/>
          <p:nvPr/>
        </p:nvSpPr>
        <p:spPr>
          <a:xfrm>
            <a:off x="3868594" y="4092861"/>
            <a:ext cx="1049336" cy="226591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性別</a:t>
            </a:r>
            <a:r>
              <a:rPr kumimoji="0" lang="en-US" altLang="ja-JP" sz="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or </a:t>
            </a:r>
            <a:r>
              <a:rPr kumimoji="0" lang="ja-JP" altLang="en-US" sz="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年代指定</a:t>
            </a:r>
            <a:endParaRPr kumimoji="0" lang="ja-JP" altLang="en-US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B9EF40F8-1D42-442D-0458-270DABDA2D31}"/>
              </a:ext>
            </a:extLst>
          </p:cNvPr>
          <p:cNvSpPr txBox="1"/>
          <p:nvPr/>
        </p:nvSpPr>
        <p:spPr>
          <a:xfrm>
            <a:off x="5605371" y="4289255"/>
            <a:ext cx="13890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76200">
                    <a:schemeClr val="bg1"/>
                  </a:glow>
                </a:effectLst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76200">
                    <a:schemeClr val="bg1"/>
                  </a:glow>
                </a:effectLst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＋スマホ合計掲載回数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glow rad="76200">
                  <a:schemeClr val="bg1"/>
                </a:glow>
              </a:effectLst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76200">
                    <a:schemeClr val="bg1"/>
                  </a:glow>
                </a:effectLst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129,000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76200">
                    <a:schemeClr val="bg1"/>
                  </a:glow>
                </a:effectLst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回</a:t>
            </a:r>
            <a:endParaRPr kumimoji="1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glow rad="76200">
                  <a:schemeClr val="bg1"/>
                </a:glow>
              </a:effectLst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75" name="角丸四角形 74">
            <a:extLst>
              <a:ext uri="{FF2B5EF4-FFF2-40B4-BE49-F238E27FC236}">
                <a16:creationId xmlns:a16="http://schemas.microsoft.com/office/drawing/2014/main" id="{519F69A6-9591-89C6-06F3-CDC86B18CE0E}"/>
              </a:ext>
            </a:extLst>
          </p:cNvPr>
          <p:cNvSpPr/>
          <p:nvPr/>
        </p:nvSpPr>
        <p:spPr>
          <a:xfrm>
            <a:off x="5698182" y="4149843"/>
            <a:ext cx="1203399" cy="139702"/>
          </a:xfrm>
          <a:prstGeom prst="roundRect">
            <a:avLst>
              <a:gd name="adj" fmla="val 50000"/>
            </a:avLst>
          </a:prstGeom>
          <a:solidFill>
            <a:srgbClr val="D2141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F3F1E29B-A747-2B01-074A-38EB33BD4EE3}"/>
              </a:ext>
            </a:extLst>
          </p:cNvPr>
          <p:cNvSpPr/>
          <p:nvPr/>
        </p:nvSpPr>
        <p:spPr>
          <a:xfrm>
            <a:off x="5775213" y="4092861"/>
            <a:ext cx="1049336" cy="226591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性別</a:t>
            </a:r>
            <a:r>
              <a:rPr kumimoji="0" lang="en-US" altLang="ja-JP" sz="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0" lang="ja-JP" altLang="en-US" sz="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＋</a:t>
            </a:r>
            <a:r>
              <a:rPr kumimoji="0" lang="en-US" altLang="ja-JP" sz="7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0" lang="ja-JP" altLang="en-US" sz="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年代指定</a:t>
            </a:r>
            <a:endParaRPr kumimoji="0" lang="ja-JP" altLang="en-US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A86315DE-461F-A577-46E2-51B45855AF4B}"/>
              </a:ext>
            </a:extLst>
          </p:cNvPr>
          <p:cNvSpPr txBox="1"/>
          <p:nvPr/>
        </p:nvSpPr>
        <p:spPr>
          <a:xfrm>
            <a:off x="7497258" y="4289255"/>
            <a:ext cx="13890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76200">
                    <a:schemeClr val="bg1"/>
                  </a:glow>
                </a:effectLst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76200">
                    <a:schemeClr val="bg1"/>
                  </a:glow>
                </a:effectLst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＋スマホ合計掲載回数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glow rad="76200">
                  <a:schemeClr val="bg1"/>
                </a:glow>
              </a:effectLst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76200">
                    <a:schemeClr val="bg1"/>
                  </a:glow>
                </a:effectLst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121,000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76200">
                    <a:schemeClr val="bg1"/>
                  </a:glow>
                </a:effectLst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回</a:t>
            </a:r>
            <a:endParaRPr kumimoji="1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glow rad="76200">
                  <a:schemeClr val="bg1"/>
                </a:glow>
              </a:effectLst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79" name="角丸四角形 78">
            <a:extLst>
              <a:ext uri="{FF2B5EF4-FFF2-40B4-BE49-F238E27FC236}">
                <a16:creationId xmlns:a16="http://schemas.microsoft.com/office/drawing/2014/main" id="{6044D459-9499-5A83-1AD6-C5225DD52003}"/>
              </a:ext>
            </a:extLst>
          </p:cNvPr>
          <p:cNvSpPr/>
          <p:nvPr/>
        </p:nvSpPr>
        <p:spPr>
          <a:xfrm>
            <a:off x="7590069" y="4149843"/>
            <a:ext cx="1203399" cy="139702"/>
          </a:xfrm>
          <a:prstGeom prst="roundRect">
            <a:avLst>
              <a:gd name="adj" fmla="val 50000"/>
            </a:avLst>
          </a:prstGeom>
          <a:solidFill>
            <a:srgbClr val="8B040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正方形/長方形 79">
            <a:extLst>
              <a:ext uri="{FF2B5EF4-FFF2-40B4-BE49-F238E27FC236}">
                <a16:creationId xmlns:a16="http://schemas.microsoft.com/office/drawing/2014/main" id="{164B286F-B227-C8D6-00ED-DAC2928B5864}"/>
              </a:ext>
            </a:extLst>
          </p:cNvPr>
          <p:cNvSpPr/>
          <p:nvPr/>
        </p:nvSpPr>
        <p:spPr>
          <a:xfrm>
            <a:off x="7632916" y="4092861"/>
            <a:ext cx="1118116" cy="226591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性別＋年代＋属性指定</a:t>
            </a:r>
            <a:endParaRPr kumimoji="0" lang="ja-JP" altLang="en-US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0EEB898-FF46-084C-9BB0-F4B746941F80}"/>
              </a:ext>
            </a:extLst>
          </p:cNvPr>
          <p:cNvSpPr txBox="1"/>
          <p:nvPr/>
        </p:nvSpPr>
        <p:spPr>
          <a:xfrm>
            <a:off x="1817278" y="4876559"/>
            <a:ext cx="1389020" cy="461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76200">
                    <a:schemeClr val="bg1"/>
                  </a:glow>
                </a:effectLst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76200">
                    <a:schemeClr val="bg1"/>
                  </a:glow>
                </a:effectLst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＋スマホ合計掲載回数</a:t>
            </a:r>
            <a:endParaRPr kumimoji="1" lang="en-US" altLang="ja-JP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glow rad="76200">
                  <a:schemeClr val="bg1"/>
                </a:glow>
              </a:effectLst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76200">
                    <a:schemeClr val="bg1"/>
                  </a:glow>
                </a:effectLst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155,000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76200">
                    <a:schemeClr val="bg1"/>
                  </a:glow>
                </a:effectLst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回</a:t>
            </a:r>
            <a:endParaRPr kumimoji="1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glow rad="76200">
                  <a:schemeClr val="bg1"/>
                </a:glow>
              </a:effectLst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0F3B84B6-4506-6B08-86DE-C2CBABDEC378}"/>
              </a:ext>
            </a:extLst>
          </p:cNvPr>
          <p:cNvCxnSpPr>
            <a:cxnSpLocks/>
          </p:cNvCxnSpPr>
          <p:nvPr/>
        </p:nvCxnSpPr>
        <p:spPr>
          <a:xfrm>
            <a:off x="1742937" y="4827883"/>
            <a:ext cx="7242624" cy="0"/>
          </a:xfrm>
          <a:prstGeom prst="line">
            <a:avLst/>
          </a:prstGeom>
          <a:ln w="15875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円/楕円 279">
            <a:extLst>
              <a:ext uri="{FF2B5EF4-FFF2-40B4-BE49-F238E27FC236}">
                <a16:creationId xmlns:a16="http://schemas.microsoft.com/office/drawing/2014/main" id="{D324F7A8-A1FE-FE97-98BA-9EB40AE7E7D5}"/>
              </a:ext>
            </a:extLst>
          </p:cNvPr>
          <p:cNvSpPr>
            <a:spLocks noChangeAspect="1"/>
          </p:cNvSpPr>
          <p:nvPr/>
        </p:nvSpPr>
        <p:spPr>
          <a:xfrm>
            <a:off x="2437830" y="4745623"/>
            <a:ext cx="147916" cy="14791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52" name="角丸四角形 51">
            <a:extLst>
              <a:ext uri="{FF2B5EF4-FFF2-40B4-BE49-F238E27FC236}">
                <a16:creationId xmlns:a16="http://schemas.microsoft.com/office/drawing/2014/main" id="{665FD559-81E4-C1D3-3C84-64902BF4C236}"/>
              </a:ext>
            </a:extLst>
          </p:cNvPr>
          <p:cNvSpPr/>
          <p:nvPr/>
        </p:nvSpPr>
        <p:spPr>
          <a:xfrm>
            <a:off x="3791563" y="4932084"/>
            <a:ext cx="5001903" cy="25838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2EE56CF1-5172-6228-C636-5A8820282D9C}"/>
              </a:ext>
            </a:extLst>
          </p:cNvPr>
          <p:cNvSpPr txBox="1"/>
          <p:nvPr/>
        </p:nvSpPr>
        <p:spPr>
          <a:xfrm>
            <a:off x="4215710" y="4956955"/>
            <a:ext cx="4148305" cy="215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市区郡エリア</a:t>
            </a:r>
            <a:r>
              <a:rPr kumimoji="1" lang="ja-JP" altLang="en-US" sz="700" dirty="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選択時のターゲティング指定は</a:t>
            </a:r>
            <a:r>
              <a:rPr kumimoji="1" lang="ja-JP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できません。</a:t>
            </a:r>
            <a:endParaRPr kumimoji="1" lang="en-US" altLang="ja-JP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F991E2EA-5E90-1056-3CD9-8600DBB9F367}"/>
              </a:ext>
            </a:extLst>
          </p:cNvPr>
          <p:cNvSpPr txBox="1"/>
          <p:nvPr/>
        </p:nvSpPr>
        <p:spPr>
          <a:xfrm>
            <a:off x="1144336" y="1408372"/>
            <a:ext cx="2611222" cy="424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750" dirty="0"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750">
                <a:latin typeface="Meiryo" panose="020B0604030504040204" pitchFamily="34" charset="-128"/>
                <a:ea typeface="Meiryo" panose="020B0604030504040204" pitchFamily="34" charset="-128"/>
              </a:rPr>
              <a:t>既存素材のご提供は</a:t>
            </a:r>
            <a:r>
              <a:rPr kumimoji="1" lang="en-US" altLang="ja-JP" sz="750" dirty="0">
                <a:latin typeface="Meiryo" panose="020B0604030504040204" pitchFamily="34" charset="-128"/>
                <a:ea typeface="Meiryo" panose="020B0604030504040204" pitchFamily="34" charset="-128"/>
              </a:rPr>
              <a:t>ai</a:t>
            </a:r>
            <a:r>
              <a:rPr kumimoji="1" lang="ja-JP" altLang="en-US" sz="750">
                <a:latin typeface="Meiryo" panose="020B0604030504040204" pitchFamily="34" charset="-128"/>
                <a:ea typeface="Meiryo" panose="020B0604030504040204" pitchFamily="34" charset="-128"/>
              </a:rPr>
              <a:t>データにてお願いします。</a:t>
            </a:r>
            <a:endParaRPr kumimoji="1" lang="en-US" altLang="ja-JP" sz="75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</a:pPr>
            <a:r>
              <a:rPr kumimoji="1" lang="en-US" altLang="ja-JP" sz="750" dirty="0"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750">
                <a:latin typeface="Meiryo" panose="020B0604030504040204" pitchFamily="34" charset="-128"/>
                <a:ea typeface="Meiryo" panose="020B0604030504040204" pitchFamily="34" charset="-128"/>
              </a:rPr>
              <a:t>但し、お持ち込みの場合でも金額は変わりません。</a:t>
            </a:r>
            <a:endParaRPr kumimoji="1" lang="en-US" altLang="ja-JP" sz="750" u="sng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0" name="角丸四角形 9">
            <a:extLst>
              <a:ext uri="{FF2B5EF4-FFF2-40B4-BE49-F238E27FC236}">
                <a16:creationId xmlns:a16="http://schemas.microsoft.com/office/drawing/2014/main" id="{3F1E99DF-043E-0ADB-39DA-D55A454D2181}"/>
              </a:ext>
            </a:extLst>
          </p:cNvPr>
          <p:cNvSpPr/>
          <p:nvPr/>
        </p:nvSpPr>
        <p:spPr>
          <a:xfrm>
            <a:off x="277136" y="470701"/>
            <a:ext cx="1817510" cy="340585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A3F8F5D4-44DA-1308-EB73-284282167CD2}"/>
              </a:ext>
            </a:extLst>
          </p:cNvPr>
          <p:cNvSpPr txBox="1"/>
          <p:nvPr/>
        </p:nvSpPr>
        <p:spPr>
          <a:xfrm>
            <a:off x="338081" y="507747"/>
            <a:ext cx="1716972" cy="287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静止画バナー制作無料</a:t>
            </a:r>
            <a:r>
              <a:rPr kumimoji="0" lang="en-US" altLang="ja-JP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!!</a:t>
            </a:r>
          </a:p>
        </p:txBody>
      </p:sp>
      <p:pic>
        <p:nvPicPr>
          <p:cNvPr id="86" name="図 85">
            <a:extLst>
              <a:ext uri="{FF2B5EF4-FFF2-40B4-BE49-F238E27FC236}">
                <a16:creationId xmlns:a16="http://schemas.microsoft.com/office/drawing/2014/main" id="{0A44EC4C-885E-509A-539F-1742E8662F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62271" y="1363512"/>
            <a:ext cx="880922" cy="498904"/>
          </a:xfrm>
          <a:prstGeom prst="rect">
            <a:avLst/>
          </a:prstGeom>
        </p:spPr>
      </p:pic>
      <p:pic>
        <p:nvPicPr>
          <p:cNvPr id="88" name="図 87">
            <a:extLst>
              <a:ext uri="{FF2B5EF4-FFF2-40B4-BE49-F238E27FC236}">
                <a16:creationId xmlns:a16="http://schemas.microsoft.com/office/drawing/2014/main" id="{DD2102D3-6F9E-353E-9133-A0190923F4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64711" y="1188545"/>
            <a:ext cx="122071" cy="736131"/>
          </a:xfrm>
          <a:prstGeom prst="rect">
            <a:avLst/>
          </a:prstGeom>
        </p:spPr>
      </p:pic>
      <p:pic>
        <p:nvPicPr>
          <p:cNvPr id="91" name="図 90">
            <a:extLst>
              <a:ext uri="{FF2B5EF4-FFF2-40B4-BE49-F238E27FC236}">
                <a16:creationId xmlns:a16="http://schemas.microsoft.com/office/drawing/2014/main" id="{F8039472-7266-68E3-3CDF-32B82B76C7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39378" y="1185919"/>
            <a:ext cx="123305" cy="736134"/>
          </a:xfrm>
          <a:prstGeom prst="rect">
            <a:avLst/>
          </a:prstGeom>
        </p:spPr>
      </p:pic>
      <p:pic>
        <p:nvPicPr>
          <p:cNvPr id="96" name="図 95">
            <a:extLst>
              <a:ext uri="{FF2B5EF4-FFF2-40B4-BE49-F238E27FC236}">
                <a16:creationId xmlns:a16="http://schemas.microsoft.com/office/drawing/2014/main" id="{AD4F2175-F680-783E-632D-36F9940C1D5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11082" y="1574007"/>
            <a:ext cx="873992" cy="100076"/>
          </a:xfrm>
          <a:prstGeom prst="rect">
            <a:avLst/>
          </a:prstGeom>
        </p:spPr>
      </p:pic>
      <p:pic>
        <p:nvPicPr>
          <p:cNvPr id="44" name="図 43">
            <a:extLst>
              <a:ext uri="{FF2B5EF4-FFF2-40B4-BE49-F238E27FC236}">
                <a16:creationId xmlns:a16="http://schemas.microsoft.com/office/drawing/2014/main" id="{2065ED25-FAA3-E86E-28F6-F20030105007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r="21379"/>
          <a:stretch/>
        </p:blipFill>
        <p:spPr>
          <a:xfrm>
            <a:off x="3572848" y="1338199"/>
            <a:ext cx="428044" cy="569880"/>
          </a:xfrm>
          <a:prstGeom prst="rect">
            <a:avLst/>
          </a:prstGeom>
        </p:spPr>
      </p:pic>
      <p:pic>
        <p:nvPicPr>
          <p:cNvPr id="45" name="図 44">
            <a:extLst>
              <a:ext uri="{FF2B5EF4-FFF2-40B4-BE49-F238E27FC236}">
                <a16:creationId xmlns:a16="http://schemas.microsoft.com/office/drawing/2014/main" id="{269D1FF7-7454-FAF9-24A6-5379A32906ED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150" r="43139"/>
          <a:stretch/>
        </p:blipFill>
        <p:spPr>
          <a:xfrm>
            <a:off x="4160148" y="1330703"/>
            <a:ext cx="795421" cy="567947"/>
          </a:xfrm>
          <a:prstGeom prst="rect">
            <a:avLst/>
          </a:prstGeom>
        </p:spPr>
      </p:pic>
      <p:pic>
        <p:nvPicPr>
          <p:cNvPr id="47" name="図 46">
            <a:extLst>
              <a:ext uri="{FF2B5EF4-FFF2-40B4-BE49-F238E27FC236}">
                <a16:creationId xmlns:a16="http://schemas.microsoft.com/office/drawing/2014/main" id="{A1839C92-AED3-BA6F-48F0-6C527AE780FB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58868" y="1317404"/>
            <a:ext cx="833100" cy="668250"/>
          </a:xfrm>
          <a:prstGeom prst="rect">
            <a:avLst/>
          </a:prstGeom>
        </p:spPr>
      </p:pic>
      <p:sp>
        <p:nvSpPr>
          <p:cNvPr id="65" name="右矢印 64">
            <a:extLst>
              <a:ext uri="{FF2B5EF4-FFF2-40B4-BE49-F238E27FC236}">
                <a16:creationId xmlns:a16="http://schemas.microsoft.com/office/drawing/2014/main" id="{14484891-915D-07D7-8460-3CD58F028FB1}"/>
              </a:ext>
            </a:extLst>
          </p:cNvPr>
          <p:cNvSpPr/>
          <p:nvPr/>
        </p:nvSpPr>
        <p:spPr>
          <a:xfrm>
            <a:off x="6108232" y="1439828"/>
            <a:ext cx="692094" cy="358987"/>
          </a:xfrm>
          <a:prstGeom prst="rightArrow">
            <a:avLst>
              <a:gd name="adj1" fmla="val 63355"/>
              <a:gd name="adj2" fmla="val 30515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C2CF8070-FD05-067D-819E-2EBE7AEA4080}"/>
              </a:ext>
            </a:extLst>
          </p:cNvPr>
          <p:cNvSpPr txBox="1"/>
          <p:nvPr/>
        </p:nvSpPr>
        <p:spPr>
          <a:xfrm>
            <a:off x="5194651" y="1669727"/>
            <a:ext cx="568123" cy="188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63500">
                    <a:schemeClr val="tx1"/>
                  </a:glow>
                </a:effectLst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WEB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>
                  <a:glow rad="63500">
                    <a:schemeClr val="tx1"/>
                  </a:glow>
                </a:effectLst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サイト</a:t>
            </a:r>
            <a:endParaRPr kumimoji="1" lang="ja-JP" altLang="en-US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glow rad="63500">
                  <a:schemeClr val="tx1"/>
                </a:glow>
              </a:effectLst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53054F0C-CB7C-0C8E-8ED3-DE87CEF1A686}"/>
              </a:ext>
            </a:extLst>
          </p:cNvPr>
          <p:cNvSpPr txBox="1"/>
          <p:nvPr/>
        </p:nvSpPr>
        <p:spPr>
          <a:xfrm>
            <a:off x="4281275" y="1669727"/>
            <a:ext cx="547091" cy="188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>
                  <a:glow rad="63500">
                    <a:schemeClr val="tx1"/>
                  </a:glow>
                </a:effectLst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パンフレット</a:t>
            </a:r>
            <a:endParaRPr kumimoji="1" lang="ja-JP" altLang="en-US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glow rad="63500">
                  <a:schemeClr val="tx1"/>
                </a:glow>
              </a:effectLst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3786C6CA-ADB7-EE79-0F97-500690AF2078}"/>
              </a:ext>
            </a:extLst>
          </p:cNvPr>
          <p:cNvSpPr txBox="1"/>
          <p:nvPr/>
        </p:nvSpPr>
        <p:spPr>
          <a:xfrm>
            <a:off x="3592606" y="1669727"/>
            <a:ext cx="366223" cy="188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>
                  <a:glow rad="63500">
                    <a:schemeClr val="tx1"/>
                  </a:glow>
                </a:effectLst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チラシ</a:t>
            </a:r>
            <a:endParaRPr kumimoji="1" lang="ja-JP" altLang="en-US" sz="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glow rad="63500">
                  <a:schemeClr val="tx1"/>
                </a:glow>
              </a:effectLst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79" name="ホームベース 142">
            <a:extLst>
              <a:ext uri="{FF2B5EF4-FFF2-40B4-BE49-F238E27FC236}">
                <a16:creationId xmlns:a16="http://schemas.microsoft.com/office/drawing/2014/main" id="{E2B8C00E-BB6F-41E6-88DF-F923ED479132}"/>
              </a:ext>
            </a:extLst>
          </p:cNvPr>
          <p:cNvSpPr/>
          <p:nvPr/>
        </p:nvSpPr>
        <p:spPr>
          <a:xfrm>
            <a:off x="644606" y="5329755"/>
            <a:ext cx="1070891" cy="316173"/>
          </a:xfrm>
          <a:prstGeom prst="homePlate">
            <a:avLst>
              <a:gd name="adj" fmla="val 21404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0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80" name="片側の 2 つの角を丸めた四角形 123">
            <a:extLst>
              <a:ext uri="{FF2B5EF4-FFF2-40B4-BE49-F238E27FC236}">
                <a16:creationId xmlns:a16="http://schemas.microsoft.com/office/drawing/2014/main" id="{AC4D07A9-CCEF-4E79-AB2E-85DB66ACF518}"/>
              </a:ext>
            </a:extLst>
          </p:cNvPr>
          <p:cNvSpPr/>
          <p:nvPr/>
        </p:nvSpPr>
        <p:spPr>
          <a:xfrm rot="16200000">
            <a:off x="930794" y="4927166"/>
            <a:ext cx="309386" cy="1120232"/>
          </a:xfrm>
          <a:prstGeom prst="round2SameRect">
            <a:avLst>
              <a:gd name="adj1" fmla="val 17970"/>
              <a:gd name="adj2" fmla="val 0"/>
            </a:avLst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81" name="テキスト ボックス 280">
            <a:extLst>
              <a:ext uri="{FF2B5EF4-FFF2-40B4-BE49-F238E27FC236}">
                <a16:creationId xmlns:a16="http://schemas.microsoft.com/office/drawing/2014/main" id="{68EEC4C5-D35F-4884-890C-14E38BA84D5E}"/>
              </a:ext>
            </a:extLst>
          </p:cNvPr>
          <p:cNvSpPr txBox="1"/>
          <p:nvPr/>
        </p:nvSpPr>
        <p:spPr>
          <a:xfrm>
            <a:off x="563255" y="5370544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掲載期間を指定</a:t>
            </a:r>
            <a:endParaRPr kumimoji="0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08C599A3-2907-8791-673C-DE701F29AA55}"/>
              </a:ext>
            </a:extLst>
          </p:cNvPr>
          <p:cNvGrpSpPr/>
          <p:nvPr/>
        </p:nvGrpSpPr>
        <p:grpSpPr>
          <a:xfrm>
            <a:off x="514356" y="4169974"/>
            <a:ext cx="1233457" cy="1104716"/>
            <a:chOff x="413536" y="4687756"/>
            <a:chExt cx="1233457" cy="996518"/>
          </a:xfrm>
        </p:grpSpPr>
        <p:sp>
          <p:nvSpPr>
            <p:cNvPr id="14" name="ホームベース 136">
              <a:extLst>
                <a:ext uri="{FF2B5EF4-FFF2-40B4-BE49-F238E27FC236}">
                  <a16:creationId xmlns:a16="http://schemas.microsoft.com/office/drawing/2014/main" id="{D64AC1EF-6C4C-84A9-B2C7-C61A38DCFD8F}"/>
                </a:ext>
              </a:extLst>
            </p:cNvPr>
            <p:cNvSpPr/>
            <p:nvPr/>
          </p:nvSpPr>
          <p:spPr>
            <a:xfrm>
              <a:off x="500781" y="4687756"/>
              <a:ext cx="1146212" cy="502697"/>
            </a:xfrm>
            <a:prstGeom prst="homePlate">
              <a:avLst>
                <a:gd name="adj" fmla="val 21404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5" name="ホームベース 141">
              <a:extLst>
                <a:ext uri="{FF2B5EF4-FFF2-40B4-BE49-F238E27FC236}">
                  <a16:creationId xmlns:a16="http://schemas.microsoft.com/office/drawing/2014/main" id="{8F1263F9-1AE7-0780-7232-0E25D02652AE}"/>
                </a:ext>
              </a:extLst>
            </p:cNvPr>
            <p:cNvSpPr/>
            <p:nvPr/>
          </p:nvSpPr>
          <p:spPr>
            <a:xfrm>
              <a:off x="500781" y="5181576"/>
              <a:ext cx="1146212" cy="502697"/>
            </a:xfrm>
            <a:prstGeom prst="homePlate">
              <a:avLst>
                <a:gd name="adj" fmla="val 2140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6" name="片側の 2 つの角を丸めた四角形 131">
              <a:extLst>
                <a:ext uri="{FF2B5EF4-FFF2-40B4-BE49-F238E27FC236}">
                  <a16:creationId xmlns:a16="http://schemas.microsoft.com/office/drawing/2014/main" id="{870C289D-AE29-973E-51D8-EF85AFB20859}"/>
                </a:ext>
              </a:extLst>
            </p:cNvPr>
            <p:cNvSpPr/>
            <p:nvPr/>
          </p:nvSpPr>
          <p:spPr>
            <a:xfrm rot="16200000">
              <a:off x="23337" y="5078076"/>
              <a:ext cx="996397" cy="216000"/>
            </a:xfrm>
            <a:prstGeom prst="round2SameRect">
              <a:avLst>
                <a:gd name="adj1" fmla="val 32569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9F30378-B728-61AA-0BBB-7677E9687A30}"/>
              </a:ext>
            </a:extLst>
          </p:cNvPr>
          <p:cNvSpPr txBox="1"/>
          <p:nvPr/>
        </p:nvSpPr>
        <p:spPr>
          <a:xfrm>
            <a:off x="697048" y="4232076"/>
            <a:ext cx="1138185" cy="299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都道府県</a:t>
            </a:r>
            <a:r>
              <a:rPr kumimoji="0" lang="ja-JP" altLang="en-US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指定</a:t>
            </a:r>
            <a:endParaRPr kumimoji="0" lang="en-US" altLang="ja-JP" sz="11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9" name="円/楕円 162">
            <a:extLst>
              <a:ext uri="{FF2B5EF4-FFF2-40B4-BE49-F238E27FC236}">
                <a16:creationId xmlns:a16="http://schemas.microsoft.com/office/drawing/2014/main" id="{4EB6525A-F20E-0B77-353E-99EF8038CAC3}"/>
              </a:ext>
            </a:extLst>
          </p:cNvPr>
          <p:cNvSpPr>
            <a:spLocks noChangeAspect="1"/>
          </p:cNvSpPr>
          <p:nvPr/>
        </p:nvSpPr>
        <p:spPr>
          <a:xfrm>
            <a:off x="1090147" y="4613014"/>
            <a:ext cx="198000" cy="19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F9E10FD-82C1-42A5-BE01-D2A4945071FC}"/>
              </a:ext>
            </a:extLst>
          </p:cNvPr>
          <p:cNvSpPr txBox="1"/>
          <p:nvPr/>
        </p:nvSpPr>
        <p:spPr>
          <a:xfrm>
            <a:off x="694656" y="4803511"/>
            <a:ext cx="1071966" cy="287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市区</a:t>
            </a:r>
            <a:r>
              <a:rPr kumimoji="1" lang="ja-JP" altLang="en-US" sz="1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郡指定</a:t>
            </a:r>
            <a:endParaRPr kumimoji="1" lang="en-US" altLang="ja-JP" sz="11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D93A78B-569D-C196-FCB1-A5331C21C88C}"/>
              </a:ext>
            </a:extLst>
          </p:cNvPr>
          <p:cNvSpPr txBox="1"/>
          <p:nvPr/>
        </p:nvSpPr>
        <p:spPr>
          <a:xfrm>
            <a:off x="451518" y="4214174"/>
            <a:ext cx="323165" cy="100283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掲載エリア</a:t>
            </a:r>
            <a:r>
              <a:rPr kumimoji="0" lang="ja-JP" alt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</a:t>
            </a:r>
            <a:r>
              <a:rPr kumimoji="0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指定</a:t>
            </a:r>
            <a:endParaRPr kumimoji="0" lang="en-US" altLang="ja-JP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A31DF286-CB65-D1F8-BCF9-E69A45948753}"/>
              </a:ext>
            </a:extLst>
          </p:cNvPr>
          <p:cNvSpPr/>
          <p:nvPr/>
        </p:nvSpPr>
        <p:spPr>
          <a:xfrm>
            <a:off x="1112019" y="4422424"/>
            <a:ext cx="701861" cy="195814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ja-JP" altLang="en-US" sz="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複数指定可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0CB45584-EA1E-E6CE-2251-5077D59602AE}"/>
              </a:ext>
            </a:extLst>
          </p:cNvPr>
          <p:cNvSpPr/>
          <p:nvPr/>
        </p:nvSpPr>
        <p:spPr>
          <a:xfrm>
            <a:off x="1108292" y="4973631"/>
            <a:ext cx="701861" cy="195814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ja-JP" altLang="en-US" sz="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複数指定可</a:t>
            </a:r>
          </a:p>
        </p:txBody>
      </p:sp>
      <p:cxnSp>
        <p:nvCxnSpPr>
          <p:cNvPr id="84" name="直線コネクタ 83">
            <a:extLst>
              <a:ext uri="{FF2B5EF4-FFF2-40B4-BE49-F238E27FC236}">
                <a16:creationId xmlns:a16="http://schemas.microsoft.com/office/drawing/2014/main" id="{C207E983-6374-0651-0027-4175CBF7ABDB}"/>
              </a:ext>
            </a:extLst>
          </p:cNvPr>
          <p:cNvCxnSpPr>
            <a:cxnSpLocks/>
          </p:cNvCxnSpPr>
          <p:nvPr/>
        </p:nvCxnSpPr>
        <p:spPr>
          <a:xfrm>
            <a:off x="295466" y="5938496"/>
            <a:ext cx="9294213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970285E3-A233-2ACA-DCE9-6A6F4D677B7A}"/>
              </a:ext>
            </a:extLst>
          </p:cNvPr>
          <p:cNvSpPr txBox="1"/>
          <p:nvPr/>
        </p:nvSpPr>
        <p:spPr>
          <a:xfrm>
            <a:off x="2025695" y="6321535"/>
            <a:ext cx="3716778" cy="20005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7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※</a:t>
            </a:r>
            <a:r>
              <a:rPr kumimoji="0" lang="en-US" altLang="ja-JP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WEB</a:t>
            </a:r>
            <a:r>
              <a:rPr kumimoji="0" lang="ja-JP" altLang="en-US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広告用の</a:t>
            </a:r>
            <a:r>
              <a:rPr kumimoji="0" lang="en-US" altLang="ja-JP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【</a:t>
            </a:r>
            <a:r>
              <a:rPr kumimoji="0" lang="ja-JP" altLang="en-US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遷移先</a:t>
            </a:r>
            <a:r>
              <a:rPr lang="en-US" altLang="ja-JP" sz="7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WEB</a:t>
            </a:r>
            <a:r>
              <a:rPr lang="ja-JP" altLang="en-US" sz="7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ページの</a:t>
            </a:r>
            <a:r>
              <a:rPr lang="en-US" altLang="ja-JP" sz="7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URL】</a:t>
            </a:r>
            <a:r>
              <a:rPr lang="ja-JP" altLang="en-US" sz="7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をご準備</a:t>
            </a:r>
            <a:r>
              <a:rPr kumimoji="0" lang="ja-JP" altLang="en-US" sz="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ください</a:t>
            </a:r>
            <a:r>
              <a:rPr lang="ja-JP" altLang="en-US" sz="7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。</a:t>
            </a:r>
            <a:r>
              <a:rPr lang="ja-JP" altLang="en-US" sz="7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（パラメータ付も可）</a:t>
            </a:r>
            <a:endParaRPr kumimoji="0" lang="ja-JP" altLang="en-US" sz="7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Meiryo" charset="-128"/>
            </a:endParaRP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985C3340-6940-FE6D-7B39-0C68AA112D36}"/>
              </a:ext>
            </a:extLst>
          </p:cNvPr>
          <p:cNvSpPr/>
          <p:nvPr/>
        </p:nvSpPr>
        <p:spPr>
          <a:xfrm>
            <a:off x="2025694" y="6431120"/>
            <a:ext cx="3934907" cy="226591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0" lang="ja-JP" alt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遷移先代用の</a:t>
            </a:r>
            <a:r>
              <a:rPr kumimoji="0" lang="en-US" altLang="ja-JP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kumimoji="0" lang="ja-JP" alt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チラシビューアー（無償）もございます。詳細はお問合せください。</a:t>
            </a: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D1A7C266-5F44-65B2-A7FA-9069D0251E93}"/>
              </a:ext>
            </a:extLst>
          </p:cNvPr>
          <p:cNvSpPr txBox="1"/>
          <p:nvPr/>
        </p:nvSpPr>
        <p:spPr>
          <a:xfrm>
            <a:off x="728373" y="6311603"/>
            <a:ext cx="1317971" cy="33855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■</a:t>
            </a:r>
            <a:r>
              <a:rPr kumimoji="0" lang="en-US" altLang="ja-JP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WEB</a:t>
            </a:r>
            <a:r>
              <a:rPr kumimoji="0" lang="ja-JP" altLang="en-US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広告の</a:t>
            </a:r>
            <a:endParaRPr kumimoji="0" lang="en-US" altLang="ja-JP" sz="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Meiryo" charset="-128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00" b="1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　</a:t>
            </a:r>
            <a:r>
              <a:rPr kumimoji="0" lang="ja-JP" altLang="en-US" sz="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遷移先</a:t>
            </a:r>
            <a:r>
              <a:rPr kumimoji="0" lang="ja-JP" alt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ページについて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3D36AD4-EF7B-2F05-DBC1-903AD995DF1F}"/>
              </a:ext>
            </a:extLst>
          </p:cNvPr>
          <p:cNvGrpSpPr/>
          <p:nvPr/>
        </p:nvGrpSpPr>
        <p:grpSpPr>
          <a:xfrm>
            <a:off x="1530222" y="2956865"/>
            <a:ext cx="891625" cy="891625"/>
            <a:chOff x="1854370" y="3244518"/>
            <a:chExt cx="931027" cy="931027"/>
          </a:xfrm>
        </p:grpSpPr>
        <p:sp>
          <p:nvSpPr>
            <p:cNvPr id="4" name="円/楕円 3">
              <a:extLst>
                <a:ext uri="{FF2B5EF4-FFF2-40B4-BE49-F238E27FC236}">
                  <a16:creationId xmlns:a16="http://schemas.microsoft.com/office/drawing/2014/main" id="{2652FB5F-BD08-2E73-6670-349636A763BA}"/>
                </a:ext>
              </a:extLst>
            </p:cNvPr>
            <p:cNvSpPr/>
            <p:nvPr/>
          </p:nvSpPr>
          <p:spPr>
            <a:xfrm>
              <a:off x="1854370" y="3244518"/>
              <a:ext cx="931027" cy="931027"/>
            </a:xfrm>
            <a:prstGeom prst="ellipse">
              <a:avLst/>
            </a:prstGeom>
            <a:gradFill flip="none" rotWithShape="1">
              <a:gsLst>
                <a:gs pos="22000">
                  <a:srgbClr val="C2AF6B"/>
                </a:gs>
                <a:gs pos="50000">
                  <a:srgbClr val="FDE38B"/>
                </a:gs>
                <a:gs pos="100000">
                  <a:srgbClr val="C2AF6B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/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552693CC-CC67-0AA2-4924-1F0BF2EE5686}"/>
                </a:ext>
              </a:extLst>
            </p:cNvPr>
            <p:cNvSpPr txBox="1"/>
            <p:nvPr/>
          </p:nvSpPr>
          <p:spPr>
            <a:xfrm>
              <a:off x="2033018" y="3400464"/>
              <a:ext cx="594693" cy="62149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kumimoji="1" lang="ja-JP" altLang="en-US" sz="900" b="1" dirty="0">
                  <a:latin typeface="Meiryo" panose="020B0604030504040204" pitchFamily="34" charset="-128"/>
                  <a:ea typeface="Meiryo" panose="020B0604030504040204" pitchFamily="34" charset="-128"/>
                </a:rPr>
                <a:t>画面の</a:t>
              </a:r>
              <a:endParaRPr kumimoji="1" lang="en-US" altLang="ja-JP" sz="900" b="1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  <a:p>
              <a:pPr algn="ctr"/>
              <a:r>
                <a:rPr kumimoji="1" lang="en-US" altLang="ja-JP" sz="2000" b="1" dirty="0">
                  <a:latin typeface="Meiryo" panose="020B0604030504040204" pitchFamily="34" charset="-128"/>
                  <a:ea typeface="Meiryo" panose="020B0604030504040204" pitchFamily="34" charset="-128"/>
                </a:rPr>
                <a:t>1/3</a:t>
              </a:r>
              <a:r>
                <a:rPr kumimoji="1" lang="ja-JP" altLang="en-US" sz="1050" b="1" dirty="0">
                  <a:latin typeface="Meiryo" panose="020B0604030504040204" pitchFamily="34" charset="-128"/>
                  <a:ea typeface="Meiryo" panose="020B0604030504040204" pitchFamily="34" charset="-128"/>
                </a:rPr>
                <a:t>が</a:t>
              </a:r>
              <a:endParaRPr kumimoji="1" lang="en-US" altLang="ja-JP" sz="1400" b="1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  <a:p>
              <a:pPr algn="ctr"/>
              <a:r>
                <a:rPr kumimoji="1" lang="ja-JP" altLang="en-US" sz="1400" b="1" dirty="0">
                  <a:latin typeface="Meiryo" panose="020B0604030504040204" pitchFamily="34" charset="-128"/>
                  <a:ea typeface="Meiryo" panose="020B0604030504040204" pitchFamily="34" charset="-128"/>
                </a:rPr>
                <a:t>広告枠</a:t>
              </a:r>
              <a:r>
                <a:rPr kumimoji="1" lang="en-US" altLang="ja-JP" sz="1400" b="1" dirty="0">
                  <a:latin typeface="Meiryo" panose="020B0604030504040204" pitchFamily="34" charset="-128"/>
                  <a:ea typeface="Meiryo" panose="020B0604030504040204" pitchFamily="34" charset="-128"/>
                </a:rPr>
                <a:t>!</a:t>
              </a:r>
            </a:p>
          </p:txBody>
        </p:sp>
      </p:grpSp>
      <p:cxnSp>
        <p:nvCxnSpPr>
          <p:cNvPr id="115" name="直線コネクタ 114">
            <a:extLst>
              <a:ext uri="{FF2B5EF4-FFF2-40B4-BE49-F238E27FC236}">
                <a16:creationId xmlns:a16="http://schemas.microsoft.com/office/drawing/2014/main" id="{1D58487E-33FD-8BE3-ADFB-ACC5F67058B7}"/>
              </a:ext>
            </a:extLst>
          </p:cNvPr>
          <p:cNvCxnSpPr>
            <a:cxnSpLocks/>
          </p:cNvCxnSpPr>
          <p:nvPr/>
        </p:nvCxnSpPr>
        <p:spPr>
          <a:xfrm>
            <a:off x="2046344" y="6341269"/>
            <a:ext cx="0" cy="2635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台形 116">
            <a:extLst>
              <a:ext uri="{FF2B5EF4-FFF2-40B4-BE49-F238E27FC236}">
                <a16:creationId xmlns:a16="http://schemas.microsoft.com/office/drawing/2014/main" id="{AB11A8ED-6CEA-322E-F78F-8286A96B366E}"/>
              </a:ext>
            </a:extLst>
          </p:cNvPr>
          <p:cNvSpPr/>
          <p:nvPr/>
        </p:nvSpPr>
        <p:spPr>
          <a:xfrm rot="10800000">
            <a:off x="5833306" y="6086407"/>
            <a:ext cx="3461035" cy="681497"/>
          </a:xfrm>
          <a:prstGeom prst="trapezoid">
            <a:avLst>
              <a:gd name="adj" fmla="val 0"/>
            </a:avLst>
          </a:prstGeom>
          <a:solidFill>
            <a:schemeClr val="tx1"/>
          </a:solidFill>
          <a:ln w="571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94" name="平行四辺形 93">
            <a:extLst>
              <a:ext uri="{FF2B5EF4-FFF2-40B4-BE49-F238E27FC236}">
                <a16:creationId xmlns:a16="http://schemas.microsoft.com/office/drawing/2014/main" id="{2FF5ABD7-AD75-E956-01D3-E37668C1C4C6}"/>
              </a:ext>
            </a:extLst>
          </p:cNvPr>
          <p:cNvSpPr/>
          <p:nvPr/>
        </p:nvSpPr>
        <p:spPr>
          <a:xfrm>
            <a:off x="5994072" y="6172528"/>
            <a:ext cx="481594" cy="493624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 w="76200" cap="rnd">
            <a:solidFill>
              <a:schemeClr val="bg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8380D0D0-7C9B-947C-C63B-1F205B2028AC}"/>
              </a:ext>
            </a:extLst>
          </p:cNvPr>
          <p:cNvSpPr/>
          <p:nvPr/>
        </p:nvSpPr>
        <p:spPr>
          <a:xfrm>
            <a:off x="5937747" y="6182153"/>
            <a:ext cx="8988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90570">
              <a:spcBef>
                <a:spcPct val="0"/>
              </a:spcBef>
              <a:defRPr/>
            </a:pPr>
            <a:r>
              <a:rPr lang="ja-JP" altLang="en-US" sz="1400" b="1" spc="300"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実施</a:t>
            </a:r>
            <a:endParaRPr lang="en-US" altLang="ja-JP" sz="1400" b="1" spc="300" dirty="0">
              <a:latin typeface="メイリオ" panose="020B0604030504040204" pitchFamily="50" charset="-128"/>
              <a:ea typeface="メイリオ" panose="020B0604030504040204" pitchFamily="50" charset="-128"/>
              <a:cs typeface="Hiragino Kaku Gothic StdN W8" charset="-128"/>
            </a:endParaRPr>
          </a:p>
          <a:p>
            <a:pPr defTabSz="990570">
              <a:spcBef>
                <a:spcPct val="0"/>
              </a:spcBef>
              <a:defRPr/>
            </a:pPr>
            <a:r>
              <a:rPr lang="ja-JP" altLang="en-US" sz="1400" b="1" spc="300"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料金</a:t>
            </a:r>
            <a:endParaRPr lang="en-US" altLang="ja-JP" sz="1400" b="1" spc="300" dirty="0"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04" name="正方形/長方形 103">
            <a:extLst>
              <a:ext uri="{FF2B5EF4-FFF2-40B4-BE49-F238E27FC236}">
                <a16:creationId xmlns:a16="http://schemas.microsoft.com/office/drawing/2014/main" id="{A097BF25-F4CF-3733-4A9D-0A4C1710333E}"/>
              </a:ext>
            </a:extLst>
          </p:cNvPr>
          <p:cNvSpPr/>
          <p:nvPr/>
        </p:nvSpPr>
        <p:spPr>
          <a:xfrm>
            <a:off x="6580155" y="6168809"/>
            <a:ext cx="29206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90570">
              <a:spcBef>
                <a:spcPct val="0"/>
              </a:spcBef>
              <a:defRPr/>
            </a:pPr>
            <a:r>
              <a:rPr lang="en-US" altLang="ja-JP" sz="3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500,000</a:t>
            </a:r>
            <a:r>
              <a:rPr lang="ja-JP" altLang="en-US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円</a:t>
            </a:r>
            <a:endParaRPr lang="en-US" altLang="ja-JP" sz="2400" b="1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E65F6A7F-8C58-8E90-5BE9-CED3A17B5565}"/>
              </a:ext>
            </a:extLst>
          </p:cNvPr>
          <p:cNvSpPr txBox="1"/>
          <p:nvPr/>
        </p:nvSpPr>
        <p:spPr>
          <a:xfrm>
            <a:off x="8559793" y="6213305"/>
            <a:ext cx="634133" cy="2140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（税別）</a:t>
            </a:r>
            <a:endParaRPr kumimoji="0" lang="ja-JP" altLang="en-US" sz="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Meiryo" charset="-128"/>
            </a:endParaRPr>
          </a:p>
        </p:txBody>
      </p:sp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BA7BEA9F-D7F8-F6E3-B1E0-BB0D5A511231}"/>
              </a:ext>
            </a:extLst>
          </p:cNvPr>
          <p:cNvSpPr/>
          <p:nvPr/>
        </p:nvSpPr>
        <p:spPr>
          <a:xfrm>
            <a:off x="4885944" y="4718975"/>
            <a:ext cx="2912385" cy="4571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  <p:sp>
        <p:nvSpPr>
          <p:cNvPr id="124" name="テキスト ボックス 123">
            <a:extLst>
              <a:ext uri="{FF2B5EF4-FFF2-40B4-BE49-F238E27FC236}">
                <a16:creationId xmlns:a16="http://schemas.microsoft.com/office/drawing/2014/main" id="{17571971-B6FA-4BF3-7DF4-7F90D4EF6C09}"/>
              </a:ext>
            </a:extLst>
          </p:cNvPr>
          <p:cNvSpPr txBox="1"/>
          <p:nvPr/>
        </p:nvSpPr>
        <p:spPr>
          <a:xfrm>
            <a:off x="4178192" y="4616686"/>
            <a:ext cx="4292412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600">
                <a:latin typeface="Meiryo" panose="020B0604030504040204" pitchFamily="34" charset="-128"/>
                <a:ea typeface="Meiryo" panose="020B0604030504040204" pitchFamily="34" charset="-128"/>
              </a:rPr>
              <a:t>　詳細のセグメント項目は別紙「セグメント項目一覧表」をご確認ください</a:t>
            </a:r>
            <a:endParaRPr kumimoji="1" lang="en-US" altLang="ja-JP" sz="600" u="sng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27" name="角丸四角形 126">
            <a:extLst>
              <a:ext uri="{FF2B5EF4-FFF2-40B4-BE49-F238E27FC236}">
                <a16:creationId xmlns:a16="http://schemas.microsoft.com/office/drawing/2014/main" id="{92309EFC-4F15-F69F-C2E1-1E7BF149F573}"/>
              </a:ext>
            </a:extLst>
          </p:cNvPr>
          <p:cNvSpPr/>
          <p:nvPr/>
        </p:nvSpPr>
        <p:spPr>
          <a:xfrm>
            <a:off x="8653995" y="61852"/>
            <a:ext cx="1134335" cy="254592"/>
          </a:xfrm>
          <a:prstGeom prst="roundRect">
            <a:avLst>
              <a:gd name="adj" fmla="val 123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8" name="Picture 4" descr="「ヤフーロゴ」の画像検索結果">
            <a:hlinkClick r:id="rId18"/>
            <a:extLst>
              <a:ext uri="{FF2B5EF4-FFF2-40B4-BE49-F238E27FC236}">
                <a16:creationId xmlns:a16="http://schemas.microsoft.com/office/drawing/2014/main" id="{46B96818-4BB0-0F4C-9123-89F71D470A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79615" y="93654"/>
            <a:ext cx="669243" cy="2109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27531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辺形 1">
            <a:extLst>
              <a:ext uri="{FF2B5EF4-FFF2-40B4-BE49-F238E27FC236}">
                <a16:creationId xmlns:a16="http://schemas.microsoft.com/office/drawing/2014/main" id="{65724EB1-434E-DFE8-7C02-C54DAD8A0118}"/>
              </a:ext>
            </a:extLst>
          </p:cNvPr>
          <p:cNvSpPr/>
          <p:nvPr/>
        </p:nvSpPr>
        <p:spPr>
          <a:xfrm>
            <a:off x="197066" y="201588"/>
            <a:ext cx="7790096" cy="347440"/>
          </a:xfrm>
          <a:prstGeom prst="parallelogram">
            <a:avLst>
              <a:gd name="adj" fmla="val 0"/>
            </a:avLst>
          </a:prstGeom>
          <a:solidFill>
            <a:schemeClr val="tx1"/>
          </a:solidFill>
          <a:ln w="762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A329134F-925F-B94C-9C93-58F42322BC8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371"/>
          <a:stretch/>
        </p:blipFill>
        <p:spPr>
          <a:xfrm>
            <a:off x="8172223" y="250924"/>
            <a:ext cx="1357574" cy="25099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33F83A9-E755-4842-B828-377BF2A624D2}"/>
              </a:ext>
            </a:extLst>
          </p:cNvPr>
          <p:cNvSpPr txBox="1"/>
          <p:nvPr/>
        </p:nvSpPr>
        <p:spPr>
          <a:xfrm>
            <a:off x="4572000" y="197211"/>
            <a:ext cx="54319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lang="ja-JP" altLang="en-US" sz="1600" b="1" kern="0">
                <a:solidFill>
                  <a:srgbClr val="FFFFFF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掲載イメージ・留意事項</a:t>
            </a:r>
            <a:endParaRPr kumimoji="0" lang="ja-JP" altLang="en-US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 UI" panose="020B0604030504040204" pitchFamily="34" charset="-128"/>
              <a:ea typeface="Meiryo UI" panose="020B0604030504040204" pitchFamily="34" charset="-128"/>
              <a:cs typeface="Arial"/>
              <a:sym typeface="Arial"/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A40178F9-A39A-F046-90EF-01BEB3CD7C60}"/>
              </a:ext>
            </a:extLst>
          </p:cNvPr>
          <p:cNvCxnSpPr>
            <a:cxnSpLocks/>
          </p:cNvCxnSpPr>
          <p:nvPr/>
        </p:nvCxnSpPr>
        <p:spPr>
          <a:xfrm>
            <a:off x="4459156" y="218225"/>
            <a:ext cx="0" cy="28368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6FAE1F5-AD82-FE45-AADD-ACCC59843615}"/>
              </a:ext>
            </a:extLst>
          </p:cNvPr>
          <p:cNvSpPr txBox="1"/>
          <p:nvPr/>
        </p:nvSpPr>
        <p:spPr>
          <a:xfrm>
            <a:off x="343544" y="237683"/>
            <a:ext cx="4228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905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クイック</a:t>
            </a:r>
            <a:r>
              <a:rPr kumimoji="0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 </a:t>
            </a:r>
            <a:r>
              <a:rPr kumimoji="0" lang="ja-JP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ヤフーパッケージ</a:t>
            </a:r>
            <a:r>
              <a:rPr kumimoji="0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 </a:t>
            </a:r>
            <a:r>
              <a:rPr kumimoji="0" lang="ja-JP" altLang="en-US" sz="16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リッチ</a:t>
            </a:r>
            <a:endParaRPr kumimoji="0" lang="en-US" altLang="ja-JP" sz="1600" b="1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051" name="テキスト ボックス 1050">
            <a:extLst>
              <a:ext uri="{FF2B5EF4-FFF2-40B4-BE49-F238E27FC236}">
                <a16:creationId xmlns:a16="http://schemas.microsoft.com/office/drawing/2014/main" id="{AB88DF3D-0FE8-2085-B84F-4B53101D34B6}"/>
              </a:ext>
            </a:extLst>
          </p:cNvPr>
          <p:cNvSpPr txBox="1"/>
          <p:nvPr/>
        </p:nvSpPr>
        <p:spPr>
          <a:xfrm>
            <a:off x="814478" y="934528"/>
            <a:ext cx="71881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Meiryo" panose="020B0604030504040204" pitchFamily="34" charset="-128"/>
                <a:ea typeface="Meiryo" panose="020B0604030504040204" pitchFamily="34" charset="-128"/>
              </a:rPr>
              <a:t>●</a:t>
            </a:r>
            <a:r>
              <a:rPr kumimoji="1" lang="ja-JP" altLang="en-US" sz="1400" b="1">
                <a:latin typeface="Meiryo" panose="020B0604030504040204" pitchFamily="34" charset="-128"/>
                <a:ea typeface="Meiryo" panose="020B0604030504040204" pitchFamily="34" charset="-128"/>
              </a:rPr>
              <a:t>　ご予算</a:t>
            </a:r>
            <a:r>
              <a:rPr kumimoji="1" lang="ja-JP" altLang="en-US" sz="1400" b="1" dirty="0">
                <a:latin typeface="Meiryo" panose="020B0604030504040204" pitchFamily="34" charset="-128"/>
                <a:ea typeface="Meiryo" panose="020B0604030504040204" pitchFamily="34" charset="-128"/>
              </a:rPr>
              <a:t>にあわせて</a:t>
            </a:r>
            <a:r>
              <a:rPr kumimoji="1" lang="ja-JP" altLang="en-US" sz="2000" b="1" dirty="0">
                <a:highlight>
                  <a:srgbClr val="FFFF00"/>
                </a:highlight>
                <a:latin typeface="Meiryo" panose="020B0604030504040204" pitchFamily="34" charset="-128"/>
                <a:ea typeface="Meiryo" panose="020B0604030504040204" pitchFamily="34" charset="-128"/>
              </a:rPr>
              <a:t>掲載回数の買い増しが可能</a:t>
            </a:r>
            <a:r>
              <a:rPr kumimoji="1" lang="ja-JP" altLang="en-US" sz="1400" b="1" dirty="0">
                <a:latin typeface="Meiryo" panose="020B0604030504040204" pitchFamily="34" charset="-128"/>
                <a:ea typeface="Meiryo" panose="020B0604030504040204" pitchFamily="34" charset="-128"/>
              </a:rPr>
              <a:t>です。ご相談ください</a:t>
            </a:r>
            <a:r>
              <a:rPr kumimoji="1" lang="en-US" altLang="ja-JP" sz="1400" b="1" dirty="0">
                <a:latin typeface="Meiryo" panose="020B0604030504040204" pitchFamily="34" charset="-128"/>
                <a:ea typeface="Meiryo" panose="020B0604030504040204" pitchFamily="34" charset="-128"/>
              </a:rPr>
              <a:t>!</a:t>
            </a:r>
            <a:endParaRPr kumimoji="1" lang="ja-JP" altLang="en-US" sz="1400" b="1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14CCA2A-68CE-EC00-1177-FE45277232D2}"/>
              </a:ext>
            </a:extLst>
          </p:cNvPr>
          <p:cNvSpPr txBox="1"/>
          <p:nvPr/>
        </p:nvSpPr>
        <p:spPr>
          <a:xfrm>
            <a:off x="814478" y="1602432"/>
            <a:ext cx="87158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latin typeface="Meiryo" panose="020B0604030504040204" pitchFamily="34" charset="-128"/>
                <a:ea typeface="Meiryo" panose="020B0604030504040204" pitchFamily="34" charset="-128"/>
              </a:rPr>
              <a:t>●</a:t>
            </a:r>
            <a:r>
              <a:rPr kumimoji="1" lang="ja-JP" altLang="en-US" sz="1400" b="1"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1" lang="en-US" altLang="ja-JP" sz="1400" b="1" dirty="0"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1" lang="ja-JP" altLang="en-US" sz="1400" b="1">
                <a:latin typeface="Meiryo" panose="020B0604030504040204" pitchFamily="34" charset="-128"/>
                <a:ea typeface="Meiryo" panose="020B0604030504040204" pitchFamily="34" charset="-128"/>
              </a:rPr>
              <a:t>とスマホの</a:t>
            </a:r>
            <a:r>
              <a:rPr kumimoji="1" lang="ja-JP" altLang="en-US" sz="2000" b="1">
                <a:highlight>
                  <a:srgbClr val="FFFF00"/>
                </a:highlight>
                <a:latin typeface="Meiryo" panose="020B0604030504040204" pitchFamily="34" charset="-128"/>
                <a:ea typeface="Meiryo" panose="020B0604030504040204" pitchFamily="34" charset="-128"/>
              </a:rPr>
              <a:t>両デバイスでの掲載が前提</a:t>
            </a:r>
            <a:r>
              <a:rPr kumimoji="1" lang="ja-JP" altLang="en-US" sz="1400" b="1">
                <a:latin typeface="Meiryo" panose="020B0604030504040204" pitchFamily="34" charset="-128"/>
                <a:ea typeface="Meiryo" panose="020B0604030504040204" pitchFamily="34" charset="-128"/>
              </a:rPr>
              <a:t>かつ</a:t>
            </a:r>
            <a:r>
              <a:rPr lang="ja-JP" altLang="en-US" sz="2000" b="1">
                <a:highlight>
                  <a:srgbClr val="FFFF00"/>
                </a:highlight>
                <a:latin typeface="Meiryo" panose="020B0604030504040204" pitchFamily="34" charset="-128"/>
                <a:ea typeface="Meiryo" panose="020B0604030504040204" pitchFamily="34" charset="-128"/>
              </a:rPr>
              <a:t>掲載回数割合は指定不可</a:t>
            </a:r>
            <a:r>
              <a:rPr kumimoji="1" lang="ja-JP" altLang="en-US" sz="1400" b="1">
                <a:latin typeface="Meiryo" panose="020B0604030504040204" pitchFamily="34" charset="-128"/>
                <a:ea typeface="Meiryo" panose="020B0604030504040204" pitchFamily="34" charset="-128"/>
              </a:rPr>
              <a:t>です。</a:t>
            </a:r>
            <a:endParaRPr kumimoji="1" lang="ja-JP" altLang="en-US" sz="200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テキスト ボックス 392">
            <a:extLst>
              <a:ext uri="{FF2B5EF4-FFF2-40B4-BE49-F238E27FC236}">
                <a16:creationId xmlns:a16="http://schemas.microsoft.com/office/drawing/2014/main" id="{49B676E7-B681-A91E-90B7-4FEDBFB91BF2}"/>
              </a:ext>
            </a:extLst>
          </p:cNvPr>
          <p:cNvSpPr txBox="1"/>
          <p:nvPr/>
        </p:nvSpPr>
        <p:spPr>
          <a:xfrm>
            <a:off x="3187147" y="2231963"/>
            <a:ext cx="3531706" cy="276999"/>
          </a:xfrm>
          <a:prstGeom prst="rect">
            <a:avLst/>
          </a:prstGeom>
          <a:noFill/>
          <a:ln>
            <a:noFill/>
          </a:ln>
        </p:spPr>
        <p:txBody>
          <a:bodyPr wrap="square" anchorCtr="1">
            <a:spAutoFit/>
          </a:bodyPr>
          <a:lstStyle/>
          <a:p>
            <a:r>
              <a:rPr lang="ja-JP" altLang="en-US" sz="1200" dirty="0">
                <a:latin typeface="Meiryo" panose="020B0604030504040204" pitchFamily="34" charset="-128"/>
                <a:ea typeface="Meiryo" panose="020B0604030504040204" pitchFamily="34" charset="-128"/>
              </a:rPr>
              <a:t>＜広告掲載イメージと</a:t>
            </a:r>
            <a:r>
              <a:rPr lang="ja-JP" altLang="ja-JP" sz="1200" dirty="0">
                <a:latin typeface="Meiryo" panose="020B0604030504040204" pitchFamily="34" charset="-128"/>
                <a:ea typeface="Meiryo" panose="020B0604030504040204" pitchFamily="34" charset="-128"/>
              </a:rPr>
              <a:t>一般的な掲載</a:t>
            </a:r>
            <a:r>
              <a:rPr lang="ja-JP" altLang="en-US" sz="1200" dirty="0">
                <a:latin typeface="Meiryo" panose="020B0604030504040204" pitchFamily="34" charset="-128"/>
                <a:ea typeface="Meiryo" panose="020B0604030504040204" pitchFamily="34" charset="-128"/>
              </a:rPr>
              <a:t>割合＞</a:t>
            </a:r>
            <a:endParaRPr lang="en-US" altLang="ja-JP" sz="12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19252CF4-7CDA-6540-91E0-CE102568BD06}"/>
              </a:ext>
            </a:extLst>
          </p:cNvPr>
          <p:cNvGrpSpPr/>
          <p:nvPr/>
        </p:nvGrpSpPr>
        <p:grpSpPr>
          <a:xfrm>
            <a:off x="1297046" y="2516884"/>
            <a:ext cx="7316049" cy="2062670"/>
            <a:chOff x="1297046" y="2508571"/>
            <a:chExt cx="7316049" cy="2062670"/>
          </a:xfrm>
        </p:grpSpPr>
        <p:sp>
          <p:nvSpPr>
            <p:cNvPr id="1025" name="テキスト ボックス 1024">
              <a:extLst>
                <a:ext uri="{FF2B5EF4-FFF2-40B4-BE49-F238E27FC236}">
                  <a16:creationId xmlns:a16="http://schemas.microsoft.com/office/drawing/2014/main" id="{6540524D-C2BE-9A80-9F07-4D4821E5A320}"/>
                </a:ext>
              </a:extLst>
            </p:cNvPr>
            <p:cNvSpPr txBox="1"/>
            <p:nvPr/>
          </p:nvSpPr>
          <p:spPr>
            <a:xfrm>
              <a:off x="5181804" y="4085842"/>
              <a:ext cx="205857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>
                  <a:latin typeface="Meiryo" panose="020B0604030504040204" pitchFamily="34" charset="-128"/>
                  <a:ea typeface="Meiryo" panose="020B0604030504040204" pitchFamily="34" charset="-128"/>
                </a:rPr>
                <a:t>PC</a:t>
              </a:r>
              <a:r>
                <a:rPr kumimoji="1" lang="ja-JP" altLang="en-US" sz="800">
                  <a:latin typeface="Meiryo" panose="020B0604030504040204" pitchFamily="34" charset="-128"/>
                  <a:ea typeface="Meiryo" panose="020B0604030504040204" pitchFamily="34" charset="-128"/>
                </a:rPr>
                <a:t>広告掲載時の挙動イメージはこちら▼</a:t>
              </a:r>
              <a:endParaRPr kumimoji="1" lang="en-US" altLang="ja-JP" sz="800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026" name="テキスト ボックス 1025">
              <a:extLst>
                <a:ext uri="{FF2B5EF4-FFF2-40B4-BE49-F238E27FC236}">
                  <a16:creationId xmlns:a16="http://schemas.microsoft.com/office/drawing/2014/main" id="{8B5304DD-EFD1-3178-2EB9-A9142D06651F}"/>
                </a:ext>
              </a:extLst>
            </p:cNvPr>
            <p:cNvSpPr txBox="1"/>
            <p:nvPr/>
          </p:nvSpPr>
          <p:spPr>
            <a:xfrm>
              <a:off x="5181804" y="4208714"/>
              <a:ext cx="14446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" altLang="ja-JP" sz="800" dirty="0">
                  <a:hlinkClick r:id="rId4"/>
                </a:rPr>
                <a:t>https://youtu.be/HjLfPcxcVwc</a:t>
              </a:r>
              <a:endParaRPr kumimoji="1" lang="en" altLang="ja-JP" sz="800" dirty="0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C49D7353-758A-1AF9-F308-4442A35C1974}"/>
                </a:ext>
              </a:extLst>
            </p:cNvPr>
            <p:cNvSpPr txBox="1"/>
            <p:nvPr/>
          </p:nvSpPr>
          <p:spPr>
            <a:xfrm>
              <a:off x="5172224" y="3880746"/>
              <a:ext cx="16209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800">
                  <a:solidFill>
                    <a:srgbClr val="FF0000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赤枠</a:t>
              </a:r>
              <a:r>
                <a:rPr kumimoji="1" lang="ja-JP" altLang="en-US" sz="800">
                  <a:latin typeface="Meiryo" panose="020B0604030504040204" pitchFamily="34" charset="-128"/>
                  <a:ea typeface="Meiryo" panose="020B0604030504040204" pitchFamily="34" charset="-128"/>
                </a:rPr>
                <a:t>箇所が広告掲載箇所です。</a:t>
              </a:r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E2AB0D9E-AA6F-18DB-75EA-F6CAA7500596}"/>
                </a:ext>
              </a:extLst>
            </p:cNvPr>
            <p:cNvGrpSpPr/>
            <p:nvPr/>
          </p:nvGrpSpPr>
          <p:grpSpPr>
            <a:xfrm>
              <a:off x="1297046" y="2508571"/>
              <a:ext cx="3892917" cy="2062670"/>
              <a:chOff x="1062981" y="905661"/>
              <a:chExt cx="6264416" cy="3319214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619EBDD2-6714-65DA-CFA8-F2F6F47F13A6}"/>
                  </a:ext>
                </a:extLst>
              </p:cNvPr>
              <p:cNvGrpSpPr/>
              <p:nvPr/>
            </p:nvGrpSpPr>
            <p:grpSpPr>
              <a:xfrm>
                <a:off x="1062981" y="905661"/>
                <a:ext cx="6264416" cy="3319214"/>
                <a:chOff x="2542263" y="3219489"/>
                <a:chExt cx="2399632" cy="1271449"/>
              </a:xfrm>
            </p:grpSpPr>
            <p:sp>
              <p:nvSpPr>
                <p:cNvPr id="61" name="正方形/長方形 60">
                  <a:extLst>
                    <a:ext uri="{FF2B5EF4-FFF2-40B4-BE49-F238E27FC236}">
                      <a16:creationId xmlns:a16="http://schemas.microsoft.com/office/drawing/2014/main" id="{B7A9D674-0EEF-4F29-86A6-C70C7631539A}"/>
                    </a:ext>
                  </a:extLst>
                </p:cNvPr>
                <p:cNvSpPr/>
                <p:nvPr/>
              </p:nvSpPr>
              <p:spPr>
                <a:xfrm>
                  <a:off x="2937484" y="3265313"/>
                  <a:ext cx="1642345" cy="104463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pic>
              <p:nvPicPr>
                <p:cNvPr id="62" name="図 61">
                  <a:extLst>
                    <a:ext uri="{FF2B5EF4-FFF2-40B4-BE49-F238E27FC236}">
                      <a16:creationId xmlns:a16="http://schemas.microsoft.com/office/drawing/2014/main" id="{3F7188CF-1EAD-1E47-6418-C096FCB524A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r="6345"/>
                <a:stretch/>
              </p:blipFill>
              <p:spPr>
                <a:xfrm>
                  <a:off x="2542263" y="3219489"/>
                  <a:ext cx="2399632" cy="1271449"/>
                </a:xfrm>
                <a:prstGeom prst="rect">
                  <a:avLst/>
                </a:prstGeom>
              </p:spPr>
            </p:pic>
            <p:pic>
              <p:nvPicPr>
                <p:cNvPr id="63" name="図 62" descr="グラフィカル ユーザー インターフェイス, テキスト, アプリケーション&#10;&#10;自動的に生成された説明">
                  <a:extLst>
                    <a:ext uri="{FF2B5EF4-FFF2-40B4-BE49-F238E27FC236}">
                      <a16:creationId xmlns:a16="http://schemas.microsoft.com/office/drawing/2014/main" id="{3225FD38-AFBA-7C03-E298-5E5BCDB2816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75180" y="3298120"/>
                  <a:ext cx="1352331" cy="1016715"/>
                </a:xfrm>
                <a:prstGeom prst="rect">
                  <a:avLst/>
                </a:prstGeom>
              </p:spPr>
            </p:pic>
          </p:grpSp>
          <p:sp>
            <p:nvSpPr>
              <p:cNvPr id="53" name="フリーフォーム 52">
                <a:extLst>
                  <a:ext uri="{FF2B5EF4-FFF2-40B4-BE49-F238E27FC236}">
                    <a16:creationId xmlns:a16="http://schemas.microsoft.com/office/drawing/2014/main" id="{EF0B4E68-5D00-A1E9-1AE9-62583C3D2FDC}"/>
                  </a:ext>
                </a:extLst>
              </p:cNvPr>
              <p:cNvSpPr/>
              <p:nvPr/>
            </p:nvSpPr>
            <p:spPr>
              <a:xfrm>
                <a:off x="2470713" y="1088369"/>
                <a:ext cx="443288" cy="2670903"/>
              </a:xfrm>
              <a:custGeom>
                <a:avLst/>
                <a:gdLst>
                  <a:gd name="connsiteX0" fmla="*/ 0 w 475168"/>
                  <a:gd name="connsiteY0" fmla="*/ 0 h 2862990"/>
                  <a:gd name="connsiteX1" fmla="*/ 475168 w 475168"/>
                  <a:gd name="connsiteY1" fmla="*/ 0 h 2862990"/>
                  <a:gd name="connsiteX2" fmla="*/ 475168 w 475168"/>
                  <a:gd name="connsiteY2" fmla="*/ 2862990 h 2862990"/>
                  <a:gd name="connsiteX3" fmla="*/ 0 w 475168"/>
                  <a:gd name="connsiteY3" fmla="*/ 2862990 h 2862990"/>
                  <a:gd name="connsiteX4" fmla="*/ 0 w 475168"/>
                  <a:gd name="connsiteY4" fmla="*/ 0 h 2862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168" h="2862990">
                    <a:moveTo>
                      <a:pt x="0" y="0"/>
                    </a:moveTo>
                    <a:lnTo>
                      <a:pt x="475168" y="0"/>
                    </a:lnTo>
                    <a:lnTo>
                      <a:pt x="475168" y="2862990"/>
                    </a:lnTo>
                    <a:lnTo>
                      <a:pt x="0" y="286299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6CBC9844-0767-5E0D-F4F4-98445E0C4FD5}"/>
                  </a:ext>
                </a:extLst>
              </p:cNvPr>
              <p:cNvSpPr/>
              <p:nvPr/>
            </p:nvSpPr>
            <p:spPr>
              <a:xfrm>
                <a:off x="3399440" y="2469298"/>
                <a:ext cx="1172191" cy="141553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 54">
                <a:extLst>
                  <a:ext uri="{FF2B5EF4-FFF2-40B4-BE49-F238E27FC236}">
                    <a16:creationId xmlns:a16="http://schemas.microsoft.com/office/drawing/2014/main" id="{A4F40979-F391-60B7-1056-C480002DBE11}"/>
                  </a:ext>
                </a:extLst>
              </p:cNvPr>
              <p:cNvSpPr/>
              <p:nvPr/>
            </p:nvSpPr>
            <p:spPr>
              <a:xfrm>
                <a:off x="4580981" y="1102119"/>
                <a:ext cx="1378291" cy="2674629"/>
              </a:xfrm>
              <a:custGeom>
                <a:avLst/>
                <a:gdLst>
                  <a:gd name="connsiteX0" fmla="*/ 1002247 w 1477415"/>
                  <a:gd name="connsiteY0" fmla="*/ 0 h 2866983"/>
                  <a:gd name="connsiteX1" fmla="*/ 1477415 w 1477415"/>
                  <a:gd name="connsiteY1" fmla="*/ 0 h 2866983"/>
                  <a:gd name="connsiteX2" fmla="*/ 1477415 w 1477415"/>
                  <a:gd name="connsiteY2" fmla="*/ 2866983 h 2866983"/>
                  <a:gd name="connsiteX3" fmla="*/ 1002247 w 1477415"/>
                  <a:gd name="connsiteY3" fmla="*/ 2866983 h 2866983"/>
                  <a:gd name="connsiteX4" fmla="*/ 1002247 w 1477415"/>
                  <a:gd name="connsiteY4" fmla="*/ 1437484 h 2866983"/>
                  <a:gd name="connsiteX5" fmla="*/ 0 w 1477415"/>
                  <a:gd name="connsiteY5" fmla="*/ 1437484 h 2866983"/>
                  <a:gd name="connsiteX6" fmla="*/ 0 w 1477415"/>
                  <a:gd name="connsiteY6" fmla="*/ 590966 h 2866983"/>
                  <a:gd name="connsiteX7" fmla="*/ 1006240 w 1477415"/>
                  <a:gd name="connsiteY7" fmla="*/ 590966 h 2866983"/>
                  <a:gd name="connsiteX8" fmla="*/ 1002247 w 1477415"/>
                  <a:gd name="connsiteY8" fmla="*/ 0 h 2866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77415" h="2866983">
                    <a:moveTo>
                      <a:pt x="1002247" y="0"/>
                    </a:moveTo>
                    <a:lnTo>
                      <a:pt x="1477415" y="0"/>
                    </a:lnTo>
                    <a:lnTo>
                      <a:pt x="1477415" y="2866983"/>
                    </a:lnTo>
                    <a:lnTo>
                      <a:pt x="1002247" y="2866983"/>
                    </a:lnTo>
                    <a:lnTo>
                      <a:pt x="1002247" y="1437484"/>
                    </a:lnTo>
                    <a:lnTo>
                      <a:pt x="0" y="1437484"/>
                    </a:lnTo>
                    <a:lnTo>
                      <a:pt x="0" y="590966"/>
                    </a:lnTo>
                    <a:lnTo>
                      <a:pt x="1006240" y="590966"/>
                    </a:lnTo>
                    <a:lnTo>
                      <a:pt x="1002247" y="0"/>
                    </a:ln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BDD47E71-AEC2-4087-FA63-5E1F479AA491}"/>
                </a:ext>
              </a:extLst>
            </p:cNvPr>
            <p:cNvGrpSpPr/>
            <p:nvPr/>
          </p:nvGrpSpPr>
          <p:grpSpPr>
            <a:xfrm>
              <a:off x="7318096" y="2739488"/>
              <a:ext cx="1294999" cy="1696895"/>
              <a:chOff x="5737568" y="2580600"/>
              <a:chExt cx="1614252" cy="2115227"/>
            </a:xfrm>
          </p:grpSpPr>
          <p:pic>
            <p:nvPicPr>
              <p:cNvPr id="18" name="図 17">
                <a:extLst>
                  <a:ext uri="{FF2B5EF4-FFF2-40B4-BE49-F238E27FC236}">
                    <a16:creationId xmlns:a16="http://schemas.microsoft.com/office/drawing/2014/main" id="{CA4C5EB5-783F-A7C7-7577-C6E7131FCD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737568" y="2580600"/>
                <a:ext cx="1614252" cy="2115227"/>
              </a:xfrm>
              <a:prstGeom prst="rect">
                <a:avLst/>
              </a:prstGeom>
            </p:spPr>
          </p:pic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27DFC4A1-A5B8-F52D-6392-A85FF8F1F371}"/>
                  </a:ext>
                </a:extLst>
              </p:cNvPr>
              <p:cNvSpPr/>
              <p:nvPr/>
            </p:nvSpPr>
            <p:spPr>
              <a:xfrm>
                <a:off x="6131629" y="3040135"/>
                <a:ext cx="844303" cy="491173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角丸四角形 20">
              <a:extLst>
                <a:ext uri="{FF2B5EF4-FFF2-40B4-BE49-F238E27FC236}">
                  <a16:creationId xmlns:a16="http://schemas.microsoft.com/office/drawing/2014/main" id="{F0C52A08-D88E-6EAA-EB5B-86592F90D3B9}"/>
                </a:ext>
              </a:extLst>
            </p:cNvPr>
            <p:cNvSpPr/>
            <p:nvPr/>
          </p:nvSpPr>
          <p:spPr>
            <a:xfrm>
              <a:off x="4873506" y="2934171"/>
              <a:ext cx="2444590" cy="826736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392">
              <a:extLst>
                <a:ext uri="{FF2B5EF4-FFF2-40B4-BE49-F238E27FC236}">
                  <a16:creationId xmlns:a16="http://schemas.microsoft.com/office/drawing/2014/main" id="{748BA361-355F-04E7-6FFE-FA8D3DF2B713}"/>
                </a:ext>
              </a:extLst>
            </p:cNvPr>
            <p:cNvSpPr txBox="1"/>
            <p:nvPr/>
          </p:nvSpPr>
          <p:spPr>
            <a:xfrm>
              <a:off x="5327025" y="3107103"/>
              <a:ext cx="1537551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Ctr="1">
              <a:spAutoFit/>
            </a:bodyPr>
            <a:lstStyle/>
            <a:p>
              <a:r>
                <a:rPr lang="ja-JP" altLang="en-US" sz="3600" b="1">
                  <a:latin typeface="Meiryo" panose="020B0604030504040204" pitchFamily="34" charset="-128"/>
                  <a:ea typeface="Meiryo" panose="020B0604030504040204" pitchFamily="34" charset="-128"/>
                </a:rPr>
                <a:t>：</a:t>
              </a:r>
              <a:endParaRPr lang="en-US" altLang="ja-JP" sz="3600" b="1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6" name="テキスト ボックス 392">
              <a:extLst>
                <a:ext uri="{FF2B5EF4-FFF2-40B4-BE49-F238E27FC236}">
                  <a16:creationId xmlns:a16="http://schemas.microsoft.com/office/drawing/2014/main" id="{13609A89-5EC7-4177-6C39-29D48D741ABA}"/>
                </a:ext>
              </a:extLst>
            </p:cNvPr>
            <p:cNvSpPr txBox="1"/>
            <p:nvPr/>
          </p:nvSpPr>
          <p:spPr>
            <a:xfrm>
              <a:off x="4921468" y="3121524"/>
              <a:ext cx="113845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Ctr="1">
              <a:spAutoFit/>
            </a:bodyPr>
            <a:lstStyle/>
            <a:p>
              <a:pPr algn="ctr"/>
              <a:r>
                <a:rPr lang="en-US" altLang="ja-JP" sz="1200" dirty="0">
                  <a:latin typeface="Meiryo" panose="020B0604030504040204" pitchFamily="34" charset="-128"/>
                  <a:ea typeface="Meiryo" panose="020B0604030504040204" pitchFamily="34" charset="-128"/>
                </a:rPr>
                <a:t>PC</a:t>
              </a:r>
            </a:p>
            <a:p>
              <a:pPr algn="ctr"/>
              <a:r>
                <a:rPr lang="en-US" altLang="ja-JP" sz="2000" b="1" dirty="0">
                  <a:latin typeface="Meiryo" panose="020B0604030504040204" pitchFamily="34" charset="-128"/>
                  <a:ea typeface="Meiryo" panose="020B0604030504040204" pitchFamily="34" charset="-128"/>
                </a:rPr>
                <a:t>3</a:t>
              </a:r>
              <a:r>
                <a:rPr lang="ja-JP" altLang="ja-JP" sz="2000" b="1">
                  <a:latin typeface="Meiryo" panose="020B0604030504040204" pitchFamily="34" charset="-128"/>
                  <a:ea typeface="Meiryo" panose="020B0604030504040204" pitchFamily="34" charset="-128"/>
                </a:rPr>
                <a:t>～</a:t>
              </a:r>
              <a:r>
                <a:rPr lang="en-US" altLang="ja-JP" sz="2000" b="1" dirty="0">
                  <a:latin typeface="Meiryo" panose="020B0604030504040204" pitchFamily="34" charset="-128"/>
                  <a:ea typeface="Meiryo" panose="020B0604030504040204" pitchFamily="34" charset="-128"/>
                </a:rPr>
                <a:t>4</a:t>
              </a:r>
              <a:r>
                <a:rPr lang="ja-JP" altLang="en-US" sz="1400" b="1">
                  <a:latin typeface="Meiryo" panose="020B0604030504040204" pitchFamily="34" charset="-128"/>
                  <a:ea typeface="Meiryo" panose="020B0604030504040204" pitchFamily="34" charset="-128"/>
                </a:rPr>
                <a:t>割</a:t>
              </a:r>
              <a:r>
                <a:rPr lang="ja-JP" altLang="en-US" sz="2000" b="1">
                  <a:latin typeface="Meiryo" panose="020B0604030504040204" pitchFamily="34" charset="-128"/>
                  <a:ea typeface="Meiryo" panose="020B0604030504040204" pitchFamily="34" charset="-128"/>
                </a:rPr>
                <a:t>　</a:t>
              </a:r>
              <a:endParaRPr lang="ja-JP" altLang="ja-JP" sz="2000" b="1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7" name="テキスト ボックス 392">
              <a:extLst>
                <a:ext uri="{FF2B5EF4-FFF2-40B4-BE49-F238E27FC236}">
                  <a16:creationId xmlns:a16="http://schemas.microsoft.com/office/drawing/2014/main" id="{165A8661-C4DC-3158-E8A6-599BE68933EC}"/>
                </a:ext>
              </a:extLst>
            </p:cNvPr>
            <p:cNvSpPr txBox="1"/>
            <p:nvPr/>
          </p:nvSpPr>
          <p:spPr>
            <a:xfrm>
              <a:off x="6099769" y="3127031"/>
              <a:ext cx="1140612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Ctr="1">
              <a:spAutoFit/>
            </a:bodyPr>
            <a:lstStyle/>
            <a:p>
              <a:pPr algn="ctr"/>
              <a:r>
                <a:rPr lang="ja-JP" altLang="en-US" sz="1200">
                  <a:latin typeface="Meiryo" panose="020B0604030504040204" pitchFamily="34" charset="-128"/>
                  <a:ea typeface="Meiryo" panose="020B0604030504040204" pitchFamily="34" charset="-128"/>
                </a:rPr>
                <a:t>スマホ</a:t>
              </a:r>
              <a:endParaRPr lang="en-US" altLang="ja-JP" sz="1200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  <a:p>
              <a:pPr algn="ctr"/>
              <a:r>
                <a:rPr lang="en-US" altLang="ja-JP" sz="2000" b="1" dirty="0">
                  <a:latin typeface="Meiryo" panose="020B0604030504040204" pitchFamily="34" charset="-128"/>
                  <a:ea typeface="Meiryo" panose="020B0604030504040204" pitchFamily="34" charset="-128"/>
                </a:rPr>
                <a:t>6〜7</a:t>
              </a:r>
              <a:r>
                <a:rPr lang="ja-JP" altLang="en-US" sz="1400" b="1">
                  <a:latin typeface="Meiryo" panose="020B0604030504040204" pitchFamily="34" charset="-128"/>
                  <a:ea typeface="Meiryo" panose="020B0604030504040204" pitchFamily="34" charset="-128"/>
                </a:rPr>
                <a:t>割</a:t>
              </a:r>
              <a:endParaRPr lang="ja-JP" altLang="ja-JP" sz="2000" b="1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24" name="角丸四角形 23">
              <a:extLst>
                <a:ext uri="{FF2B5EF4-FFF2-40B4-BE49-F238E27FC236}">
                  <a16:creationId xmlns:a16="http://schemas.microsoft.com/office/drawing/2014/main" id="{1737F42E-4C85-73A2-6AC0-CDAC10231AB6}"/>
                </a:ext>
              </a:extLst>
            </p:cNvPr>
            <p:cNvSpPr/>
            <p:nvPr/>
          </p:nvSpPr>
          <p:spPr>
            <a:xfrm>
              <a:off x="5303948" y="2798571"/>
              <a:ext cx="1560627" cy="291143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テキスト ボックス 392">
              <a:extLst>
                <a:ext uri="{FF2B5EF4-FFF2-40B4-BE49-F238E27FC236}">
                  <a16:creationId xmlns:a16="http://schemas.microsoft.com/office/drawing/2014/main" id="{5DE4DB60-6981-CE7D-9562-6BCB07AC4565}"/>
                </a:ext>
              </a:extLst>
            </p:cNvPr>
            <p:cNvSpPr txBox="1"/>
            <p:nvPr/>
          </p:nvSpPr>
          <p:spPr>
            <a:xfrm>
              <a:off x="5327025" y="2834599"/>
              <a:ext cx="1537551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anchorCtr="1">
              <a:spAutoFit/>
            </a:bodyPr>
            <a:lstStyle/>
            <a:p>
              <a:r>
                <a:rPr lang="ja-JP" altLang="ja-JP" sz="1000">
                  <a:solidFill>
                    <a:schemeClr val="bg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一般的</a:t>
              </a:r>
              <a:r>
                <a:rPr lang="ja-JP" altLang="ja-JP" sz="1000" dirty="0">
                  <a:solidFill>
                    <a:schemeClr val="bg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な</a:t>
              </a:r>
              <a:r>
                <a:rPr lang="ja-JP" altLang="ja-JP" sz="1000">
                  <a:solidFill>
                    <a:schemeClr val="bg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掲載</a:t>
              </a:r>
              <a:r>
                <a:rPr lang="ja-JP" altLang="en-US" sz="1000">
                  <a:solidFill>
                    <a:schemeClr val="bg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割合</a:t>
              </a:r>
              <a:endParaRPr lang="en-US" altLang="ja-JP" sz="100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</p:grpSp>
      <p:sp>
        <p:nvSpPr>
          <p:cNvPr id="27" name="テキスト ボックス 392">
            <a:extLst>
              <a:ext uri="{FF2B5EF4-FFF2-40B4-BE49-F238E27FC236}">
                <a16:creationId xmlns:a16="http://schemas.microsoft.com/office/drawing/2014/main" id="{C9B220A5-83DA-0DE3-3D40-92B9054BDEE0}"/>
              </a:ext>
            </a:extLst>
          </p:cNvPr>
          <p:cNvSpPr txBox="1"/>
          <p:nvPr/>
        </p:nvSpPr>
        <p:spPr>
          <a:xfrm>
            <a:off x="1396461" y="4576541"/>
            <a:ext cx="7489452" cy="230832"/>
          </a:xfrm>
          <a:prstGeom prst="rect">
            <a:avLst/>
          </a:prstGeom>
          <a:noFill/>
          <a:ln>
            <a:noFill/>
          </a:ln>
        </p:spPr>
        <p:txBody>
          <a:bodyPr wrap="square" anchorCtr="1">
            <a:spAutoFit/>
          </a:bodyPr>
          <a:lstStyle/>
          <a:p>
            <a:r>
              <a:rPr lang="en-US" altLang="ja-JP" sz="900" dirty="0"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lang="ja-JP" altLang="en-US" sz="900" dirty="0">
                <a:latin typeface="Meiryo" panose="020B0604030504040204" pitchFamily="34" charset="-128"/>
                <a:ea typeface="Meiryo" panose="020B0604030504040204" pitchFamily="34" charset="-128"/>
              </a:rPr>
              <a:t>掲載割合は掲載時の各デバイス在庫量に比例するため、いずれかのデバイス</a:t>
            </a:r>
            <a:r>
              <a:rPr lang="ja-JP" altLang="ja-JP" sz="900" dirty="0">
                <a:latin typeface="Meiryo" panose="020B0604030504040204" pitchFamily="34" charset="-128"/>
                <a:ea typeface="Meiryo" panose="020B0604030504040204" pitchFamily="34" charset="-128"/>
              </a:rPr>
              <a:t>配信</a:t>
            </a:r>
            <a:r>
              <a:rPr lang="ja-JP" altLang="en-US" sz="900" dirty="0">
                <a:latin typeface="Meiryo" panose="020B0604030504040204" pitchFamily="34" charset="-128"/>
                <a:ea typeface="Meiryo" panose="020B0604030504040204" pitchFamily="34" charset="-128"/>
              </a:rPr>
              <a:t>割合が</a:t>
            </a:r>
            <a:r>
              <a:rPr lang="en-US" altLang="ja-JP" sz="900" dirty="0">
                <a:latin typeface="Meiryo" panose="020B0604030504040204" pitchFamily="34" charset="-128"/>
                <a:ea typeface="Meiryo" panose="020B0604030504040204" pitchFamily="34" charset="-128"/>
              </a:rPr>
              <a:t>10</a:t>
            </a:r>
            <a:r>
              <a:rPr lang="ja-JP" altLang="ja-JP" sz="900" dirty="0">
                <a:latin typeface="Meiryo" panose="020B0604030504040204" pitchFamily="34" charset="-128"/>
                <a:ea typeface="Meiryo" panose="020B0604030504040204" pitchFamily="34" charset="-128"/>
              </a:rPr>
              <a:t>％程度にな</a:t>
            </a:r>
            <a:r>
              <a:rPr lang="ja-JP" altLang="en-US" sz="900" dirty="0">
                <a:latin typeface="Meiryo" panose="020B0604030504040204" pitchFamily="34" charset="-128"/>
                <a:ea typeface="Meiryo" panose="020B0604030504040204" pitchFamily="34" charset="-128"/>
              </a:rPr>
              <a:t>る場合もございます。</a:t>
            </a:r>
            <a:endParaRPr kumimoji="1" lang="en-US" altLang="ja-JP" sz="500" kern="0" dirty="0">
              <a:solidFill>
                <a:srgbClr val="000000"/>
              </a:solidFill>
              <a:latin typeface="Meiryo" panose="020B0604030504040204" pitchFamily="34" charset="-128"/>
              <a:ea typeface="Meiryo" panose="020B0604030504040204" pitchFamily="34" charset="-128"/>
              <a:cs typeface="Meiryo UI" pitchFamily="50"/>
            </a:endParaRPr>
          </a:p>
        </p:txBody>
      </p:sp>
      <p:sp>
        <p:nvSpPr>
          <p:cNvPr id="28" name="角丸四角形 204">
            <a:extLst>
              <a:ext uri="{FF2B5EF4-FFF2-40B4-BE49-F238E27FC236}">
                <a16:creationId xmlns:a16="http://schemas.microsoft.com/office/drawing/2014/main" id="{CE2D00D7-E068-0E97-009F-000D6E3AF7C1}"/>
              </a:ext>
            </a:extLst>
          </p:cNvPr>
          <p:cNvSpPr/>
          <p:nvPr/>
        </p:nvSpPr>
        <p:spPr>
          <a:xfrm>
            <a:off x="814478" y="5177883"/>
            <a:ext cx="8277568" cy="1561582"/>
          </a:xfrm>
          <a:prstGeom prst="roundRect">
            <a:avLst>
              <a:gd name="adj" fmla="val 6692"/>
            </a:avLst>
          </a:prstGeom>
          <a:solidFill>
            <a:schemeClr val="bg1"/>
          </a:solidFill>
          <a:ln w="12700">
            <a:solidFill>
              <a:srgbClr val="C00000"/>
            </a:solidFill>
            <a:prstDash val="sysDot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94F536DF-048A-CA39-C2C9-24B0DE4EC947}"/>
              </a:ext>
            </a:extLst>
          </p:cNvPr>
          <p:cNvSpPr txBox="1"/>
          <p:nvPr/>
        </p:nvSpPr>
        <p:spPr>
          <a:xfrm>
            <a:off x="3771207" y="5081105"/>
            <a:ext cx="2363586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b="1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＜ 免責</a:t>
            </a:r>
            <a:r>
              <a:rPr kumimoji="1" lang="en-US" altLang="ja-JP" sz="1100" b="1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100" b="1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留意事項 ＞</a:t>
            </a:r>
            <a:endParaRPr kumimoji="1" lang="en-US" altLang="ja-JP" sz="1100" dirty="0">
              <a:solidFill>
                <a:srgbClr val="FF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A6C77116-2775-BE70-54B9-14A558EBE33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6469" y="5362434"/>
            <a:ext cx="1800377" cy="1235051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C468BF9-005D-750E-15F8-2F24BDC8BF59}"/>
              </a:ext>
            </a:extLst>
          </p:cNvPr>
          <p:cNvSpPr txBox="1"/>
          <p:nvPr/>
        </p:nvSpPr>
        <p:spPr>
          <a:xfrm>
            <a:off x="3128607" y="5320175"/>
            <a:ext cx="6102798" cy="698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900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災害やサービス障害発生等の緊急時、検索窓上部にユーザーへのお知らせ枠が出現する場合があります。</a:t>
            </a:r>
            <a:endParaRPr kumimoji="1" lang="en-US" altLang="ja-JP" sz="900" dirty="0">
              <a:solidFill>
                <a:srgbClr val="FF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900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その際、トップインパクトのサイドバナーが非表示になり、メインバナーが縮小表示されます。</a:t>
            </a:r>
            <a:endParaRPr kumimoji="1" lang="en-US" altLang="ja-JP" sz="900" dirty="0">
              <a:solidFill>
                <a:srgbClr val="FF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900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以上は、免責となり広告掲載の補填はございません。予めご了承ください。（左記参照）</a:t>
            </a:r>
            <a:endParaRPr kumimoji="1" lang="en-US" altLang="ja-JP" sz="900" dirty="0">
              <a:solidFill>
                <a:srgbClr val="FF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583CFE2-AEF6-8196-D91D-596AE6F584C5}"/>
              </a:ext>
            </a:extLst>
          </p:cNvPr>
          <p:cNvSpPr txBox="1"/>
          <p:nvPr/>
        </p:nvSpPr>
        <p:spPr>
          <a:xfrm>
            <a:off x="3128607" y="6114236"/>
            <a:ext cx="6102798" cy="490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900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※PC</a:t>
            </a:r>
            <a:r>
              <a:rPr kumimoji="1" lang="ja-JP" altLang="en-US" sz="90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面（トップインパクト）は通常よりも審査基準が厳しくなっています。</a:t>
            </a:r>
            <a:endParaRPr kumimoji="1" lang="en-US" altLang="ja-JP" sz="900" dirty="0">
              <a:solidFill>
                <a:srgbClr val="FF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50000"/>
              </a:lnSpc>
            </a:pPr>
            <a:r>
              <a:rPr kumimoji="1" lang="en-US" altLang="ja-JP" sz="900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クリエイティブの事前考査も可能です。詳細はお問い合わせください。</a:t>
            </a:r>
            <a:endParaRPr kumimoji="1" lang="ja-JP" altLang="en-US" sz="900" dirty="0">
              <a:solidFill>
                <a:srgbClr val="FF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771D2D12-D2CB-CECD-A1A2-9A4F9D13BB0F}"/>
              </a:ext>
            </a:extLst>
          </p:cNvPr>
          <p:cNvCxnSpPr>
            <a:cxnSpLocks/>
          </p:cNvCxnSpPr>
          <p:nvPr/>
        </p:nvCxnSpPr>
        <p:spPr>
          <a:xfrm>
            <a:off x="3128607" y="6025205"/>
            <a:ext cx="56409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4923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11249</TotalTime>
  <Words>623</Words>
  <Application>Microsoft Office PowerPoint</Application>
  <PresentationFormat>A4 210 x 297 mm</PresentationFormat>
  <Paragraphs>95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2" baseType="lpstr">
      <vt:lpstr>Meiryo UI</vt:lpstr>
      <vt:lpstr>Meiryo</vt:lpstr>
      <vt:lpstr>Meiryo</vt:lpstr>
      <vt:lpstr>游ゴシック</vt:lpstr>
      <vt:lpstr>Arial</vt:lpstr>
      <vt:lpstr>Arial Black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nishiguchi0913@outlook.jp</dc:creator>
  <cp:lastModifiedBy>智明 本多</cp:lastModifiedBy>
  <cp:revision>169</cp:revision>
  <cp:lastPrinted>2025-03-13T08:29:09Z</cp:lastPrinted>
  <dcterms:created xsi:type="dcterms:W3CDTF">2022-02-28T01:17:01Z</dcterms:created>
  <dcterms:modified xsi:type="dcterms:W3CDTF">2025-03-28T09:11:05Z</dcterms:modified>
</cp:coreProperties>
</file>