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929" r:id="rId2"/>
    <p:sldId id="936" r:id="rId3"/>
    <p:sldId id="937" r:id="rId4"/>
    <p:sldId id="938" r:id="rId5"/>
    <p:sldId id="939" r:id="rId6"/>
    <p:sldId id="940" r:id="rId7"/>
    <p:sldId id="866" r:id="rId8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8D94"/>
    <a:srgbClr val="6FB3BB"/>
    <a:srgbClr val="71B5BD"/>
    <a:srgbClr val="404040"/>
    <a:srgbClr val="D9ECED"/>
    <a:srgbClr val="7F7F7F"/>
    <a:srgbClr val="FF0000"/>
    <a:srgbClr val="F9F35C"/>
    <a:srgbClr val="C233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58" autoAdjust="0"/>
    <p:restoredTop sz="96000"/>
  </p:normalViewPr>
  <p:slideViewPr>
    <p:cSldViewPr snapToGrid="0" snapToObjects="1" showGuides="1">
      <p:cViewPr varScale="1">
        <p:scale>
          <a:sx n="131" d="100"/>
          <a:sy n="131" d="100"/>
        </p:scale>
        <p:origin x="1120" y="1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08460-3A31-2D4F-995A-2D8C42E90DDD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F55BF-B68A-9746-BD3A-AD830588E7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41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5196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66822C-3A83-6143-8558-7841D4196EF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064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7397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3277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C9F05-A39B-90AD-324B-1D28F17221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C787227-5955-1459-9B10-D6E19A9808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9E7BBAC-6897-4D1D-2164-E09EE7C017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20EF3AE-4A10-3CDA-41B4-B6D226D41E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4151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66AE6-5AB5-7C74-159A-0817B2ABD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BB53625-8102-799C-931C-DE095D4343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95A8FED-7A49-7D16-1244-033033BB6F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91101B-06CD-3E00-579A-5BA4B2795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4414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7801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011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911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950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54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789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48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593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238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26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164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87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3C339-F359-0448-AEEE-27E6EEF5F885}" type="datetimeFigureOut">
              <a:rPr kumimoji="1" lang="ja-JP" altLang="en-US" smtClean="0"/>
              <a:t>2025/4/1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F05EF-3523-7342-863D-C87CAD3F6E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63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hyperlink" Target="http://www.google.co.jp/url?sa=i&amp;rct=j&amp;q=&amp;esrc=s&amp;source=images&amp;cd=&amp;cad=rja&amp;uact=8&amp;ved=0ahUKEwiF95qlgpPQAhXFXrwKHVnVDQ0QjRwIBw&amp;url=http://sem-consul.com/1916/%E6%97%A5%E6%9C%AC%E5%9B%BD%E5%86%85%E3%81%A7%E3%81%AE%E6%A4%9C%E7%B4%A2%E3%82%A8%E3%83%B3%E3%82%B8%E3%83%B3%E3%82%B7%E3%82%A7%E3%82%A2%EF%BC%88google%EF%BC%8Cyahoo-japan%EF%BC%89/&amp;psig=AFQjCNFsOaPFfgXCU-kf1u0NI5uINA3d6w&amp;ust=1478483371848387" TargetMode="External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>
            <a:extLst>
              <a:ext uri="{FF2B5EF4-FFF2-40B4-BE49-F238E27FC236}">
                <a16:creationId xmlns:a16="http://schemas.microsoft.com/office/drawing/2014/main" id="{C10562D9-BBFD-F841-E38B-C01111C29954}"/>
              </a:ext>
            </a:extLst>
          </p:cNvPr>
          <p:cNvSpPr/>
          <p:nvPr/>
        </p:nvSpPr>
        <p:spPr>
          <a:xfrm>
            <a:off x="319489" y="225022"/>
            <a:ext cx="9276203" cy="3098495"/>
          </a:xfrm>
          <a:prstGeom prst="roundRect">
            <a:avLst>
              <a:gd name="adj" fmla="val 2696"/>
            </a:avLst>
          </a:prstGeom>
          <a:solidFill>
            <a:srgbClr val="71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8E8120E9-10D1-2123-6790-8F8ADD2E5B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544" t="64698" r="-1651" b="7886"/>
          <a:stretch/>
        </p:blipFill>
        <p:spPr>
          <a:xfrm>
            <a:off x="6358922" y="3893311"/>
            <a:ext cx="1979736" cy="1448557"/>
          </a:xfrm>
          <a:prstGeom prst="rect">
            <a:avLst/>
          </a:prstGeom>
          <a:effectLst>
            <a:glow rad="38100">
              <a:schemeClr val="bg1"/>
            </a:glow>
          </a:effectLst>
        </p:spPr>
      </p:pic>
      <p:sp>
        <p:nvSpPr>
          <p:cNvPr id="6" name="十字形 5">
            <a:extLst>
              <a:ext uri="{FF2B5EF4-FFF2-40B4-BE49-F238E27FC236}">
                <a16:creationId xmlns:a16="http://schemas.microsoft.com/office/drawing/2014/main" id="{5EB8431C-A162-349A-6FD8-D972330A16B5}"/>
              </a:ext>
            </a:extLst>
          </p:cNvPr>
          <p:cNvSpPr/>
          <p:nvPr/>
        </p:nvSpPr>
        <p:spPr>
          <a:xfrm>
            <a:off x="5742262" y="4307532"/>
            <a:ext cx="391885" cy="391885"/>
          </a:xfrm>
          <a:prstGeom prst="plus">
            <a:avLst>
              <a:gd name="adj" fmla="val 37122"/>
            </a:avLst>
          </a:prstGeom>
          <a:solidFill>
            <a:srgbClr val="71B5BD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7A5B1EB-36EF-8440-B5A1-9364707468E9}"/>
              </a:ext>
            </a:extLst>
          </p:cNvPr>
          <p:cNvGrpSpPr/>
          <p:nvPr/>
        </p:nvGrpSpPr>
        <p:grpSpPr>
          <a:xfrm>
            <a:off x="2244433" y="1411646"/>
            <a:ext cx="5421719" cy="936212"/>
            <a:chOff x="2244433" y="1116279"/>
            <a:chExt cx="5421719" cy="936212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D3F8AF0-70C0-3E1A-6887-7864189C4D93}"/>
                </a:ext>
              </a:extLst>
            </p:cNvPr>
            <p:cNvSpPr/>
            <p:nvPr/>
          </p:nvSpPr>
          <p:spPr>
            <a:xfrm>
              <a:off x="2244433" y="1116279"/>
              <a:ext cx="5421719" cy="936212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05F21D8-1AAE-363C-A424-78220A317718}"/>
                </a:ext>
              </a:extLst>
            </p:cNvPr>
            <p:cNvSpPr txBox="1"/>
            <p:nvPr/>
          </p:nvSpPr>
          <p:spPr>
            <a:xfrm>
              <a:off x="3633570" y="1354866"/>
              <a:ext cx="26388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3200" b="1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TVCM</a:t>
              </a:r>
              <a:r>
                <a:rPr kumimoji="1" lang="ja-JP" altLang="en-US" sz="3200" b="1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セット</a:t>
              </a:r>
            </a:p>
          </p:txBody>
        </p:sp>
      </p:grpSp>
      <p:pic>
        <p:nvPicPr>
          <p:cNvPr id="9" name="図 8">
            <a:extLst>
              <a:ext uri="{FF2B5EF4-FFF2-40B4-BE49-F238E27FC236}">
                <a16:creationId xmlns:a16="http://schemas.microsoft.com/office/drawing/2014/main" id="{E17ACDBB-B2B4-B44C-F56E-7309AB10A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7398" y="373884"/>
            <a:ext cx="1324471" cy="156845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3F2EE6B-BFF1-33B6-456B-A3DAEBC5E294}"/>
              </a:ext>
            </a:extLst>
          </p:cNvPr>
          <p:cNvSpPr txBox="1"/>
          <p:nvPr/>
        </p:nvSpPr>
        <p:spPr>
          <a:xfrm>
            <a:off x="4307987" y="6086104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2025.04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1030F80-CA54-CFFD-CC40-48C77E4D3B99}"/>
              </a:ext>
            </a:extLst>
          </p:cNvPr>
          <p:cNvSpPr txBox="1"/>
          <p:nvPr/>
        </p:nvSpPr>
        <p:spPr>
          <a:xfrm>
            <a:off x="4307987" y="6086104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2025.04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644AEAD-97ED-2C82-8514-82E4B42B570C}"/>
              </a:ext>
            </a:extLst>
          </p:cNvPr>
          <p:cNvGrpSpPr/>
          <p:nvPr/>
        </p:nvGrpSpPr>
        <p:grpSpPr>
          <a:xfrm>
            <a:off x="1417425" y="3964453"/>
            <a:ext cx="4191096" cy="1012323"/>
            <a:chOff x="-2730596" y="3645870"/>
            <a:chExt cx="5868036" cy="1417375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CDD766D-AAA4-360C-C8B0-F84EA94A4932}"/>
                </a:ext>
              </a:extLst>
            </p:cNvPr>
            <p:cNvGrpSpPr/>
            <p:nvPr/>
          </p:nvGrpSpPr>
          <p:grpSpPr>
            <a:xfrm>
              <a:off x="479663" y="3655017"/>
              <a:ext cx="2657777" cy="1408228"/>
              <a:chOff x="2542263" y="3219493"/>
              <a:chExt cx="2399632" cy="1271449"/>
            </a:xfrm>
          </p:grpSpPr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44CC4C2D-D70D-721F-FA23-936F1CBA1E4C}"/>
                  </a:ext>
                </a:extLst>
              </p:cNvPr>
              <p:cNvSpPr/>
              <p:nvPr/>
            </p:nvSpPr>
            <p:spPr>
              <a:xfrm>
                <a:off x="2937484" y="3265313"/>
                <a:ext cx="1642345" cy="10446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9" name="図 18">
                <a:extLst>
                  <a:ext uri="{FF2B5EF4-FFF2-40B4-BE49-F238E27FC236}">
                    <a16:creationId xmlns:a16="http://schemas.microsoft.com/office/drawing/2014/main" id="{8FECCF24-D693-428F-1278-1D2D167322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6345"/>
              <a:stretch/>
            </p:blipFill>
            <p:spPr>
              <a:xfrm>
                <a:off x="2542263" y="3219493"/>
                <a:ext cx="2399632" cy="1271449"/>
              </a:xfrm>
              <a:prstGeom prst="rect">
                <a:avLst/>
              </a:prstGeom>
            </p:spPr>
          </p:pic>
          <p:pic>
            <p:nvPicPr>
              <p:cNvPr id="20" name="図 19" descr="グラフィカル ユーザー インターフェイス, テキスト, アプリケーション&#10;&#10;自動的に生成された説明">
                <a:extLst>
                  <a:ext uri="{FF2B5EF4-FFF2-40B4-BE49-F238E27FC236}">
                    <a16:creationId xmlns:a16="http://schemas.microsoft.com/office/drawing/2014/main" id="{39B917B1-A01C-CD7E-6B78-E81B64215D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180" y="3298120"/>
                <a:ext cx="1352331" cy="1016715"/>
              </a:xfrm>
              <a:prstGeom prst="rect">
                <a:avLst/>
              </a:prstGeom>
            </p:spPr>
          </p:pic>
        </p:grpSp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FE9D309F-3DA4-1929-CE32-8E6C8E68F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264226" y="3678633"/>
              <a:ext cx="973180" cy="1275200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F704D108-AC81-BD47-5926-3454BAE45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2730596" y="3645870"/>
              <a:ext cx="2651990" cy="14082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4679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正方形/長方形 302">
            <a:extLst>
              <a:ext uri="{FF2B5EF4-FFF2-40B4-BE49-F238E27FC236}">
                <a16:creationId xmlns:a16="http://schemas.microsoft.com/office/drawing/2014/main" id="{3B0F4C3E-734A-C546-8246-0ED960B45BCB}"/>
              </a:ext>
            </a:extLst>
          </p:cNvPr>
          <p:cNvSpPr/>
          <p:nvPr/>
        </p:nvSpPr>
        <p:spPr>
          <a:xfrm flipV="1">
            <a:off x="361191" y="2819329"/>
            <a:ext cx="9283101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D8ECED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4" name="直線コネクタ 303">
            <a:extLst>
              <a:ext uri="{FF2B5EF4-FFF2-40B4-BE49-F238E27FC236}">
                <a16:creationId xmlns:a16="http://schemas.microsoft.com/office/drawing/2014/main" id="{1C1B22B1-D48A-4A4E-9E2E-DFA80D556317}"/>
              </a:ext>
            </a:extLst>
          </p:cNvPr>
          <p:cNvCxnSpPr>
            <a:cxnSpLocks/>
          </p:cNvCxnSpPr>
          <p:nvPr/>
        </p:nvCxnSpPr>
        <p:spPr>
          <a:xfrm flipV="1">
            <a:off x="361585" y="2809822"/>
            <a:ext cx="9293209" cy="7144"/>
          </a:xfrm>
          <a:prstGeom prst="line">
            <a:avLst/>
          </a:prstGeom>
          <a:ln>
            <a:solidFill>
              <a:srgbClr val="66A3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平行四辺形 148">
            <a:extLst>
              <a:ext uri="{FF2B5EF4-FFF2-40B4-BE49-F238E27FC236}">
                <a16:creationId xmlns:a16="http://schemas.microsoft.com/office/drawing/2014/main" id="{B8BBEC6D-8B91-C240-ADBF-D0EF61EE9B0A}"/>
              </a:ext>
            </a:extLst>
          </p:cNvPr>
          <p:cNvSpPr/>
          <p:nvPr/>
        </p:nvSpPr>
        <p:spPr>
          <a:xfrm>
            <a:off x="197066" y="406125"/>
            <a:ext cx="9558190" cy="464038"/>
          </a:xfrm>
          <a:prstGeom prst="parallelogram">
            <a:avLst/>
          </a:prstGeom>
          <a:solidFill>
            <a:srgbClr val="71B5BC"/>
          </a:solidFill>
          <a:ln w="76200" cap="rnd">
            <a:solidFill>
              <a:srgbClr val="71B5BC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83" name="図 282">
            <a:extLst>
              <a:ext uri="{FF2B5EF4-FFF2-40B4-BE49-F238E27FC236}">
                <a16:creationId xmlns:a16="http://schemas.microsoft.com/office/drawing/2014/main" id="{21244445-553A-CE47-87DF-C439C85256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24" b="-12618"/>
          <a:stretch/>
        </p:blipFill>
        <p:spPr>
          <a:xfrm>
            <a:off x="361191" y="93413"/>
            <a:ext cx="1357574" cy="250990"/>
          </a:xfrm>
          <a:prstGeom prst="rect">
            <a:avLst/>
          </a:prstGeom>
        </p:spPr>
      </p:pic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AB137241-7319-8345-ACC9-D4625166B66A}"/>
              </a:ext>
            </a:extLst>
          </p:cNvPr>
          <p:cNvSpPr/>
          <p:nvPr/>
        </p:nvSpPr>
        <p:spPr>
          <a:xfrm>
            <a:off x="332457" y="447696"/>
            <a:ext cx="5205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90570">
              <a:spcBef>
                <a:spcPct val="0"/>
              </a:spcBef>
              <a:defRPr/>
            </a:pPr>
            <a:r>
              <a:rPr lang="ja-JP" altLang="en-US" sz="24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公式提携テレビ局 </a:t>
            </a:r>
            <a:r>
              <a:rPr lang="en-US" altLang="ja-JP" sz="24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TVCM</a:t>
            </a:r>
            <a:r>
              <a:rPr lang="ja-JP" altLang="en-US" sz="24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セット概要</a:t>
            </a:r>
            <a:endParaRPr lang="en-US" altLang="ja-JP" sz="2400" b="1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72" name="平行四辺形 271">
            <a:extLst>
              <a:ext uri="{FF2B5EF4-FFF2-40B4-BE49-F238E27FC236}">
                <a16:creationId xmlns:a16="http://schemas.microsoft.com/office/drawing/2014/main" id="{F5A52874-88CA-F542-B53D-89396DDCD8A3}"/>
              </a:ext>
            </a:extLst>
          </p:cNvPr>
          <p:cNvSpPr/>
          <p:nvPr/>
        </p:nvSpPr>
        <p:spPr>
          <a:xfrm>
            <a:off x="7324648" y="56634"/>
            <a:ext cx="1272154" cy="323405"/>
          </a:xfrm>
          <a:prstGeom prst="parallelogram">
            <a:avLst/>
          </a:prstGeom>
          <a:solidFill>
            <a:schemeClr val="bg1"/>
          </a:solidFill>
          <a:ln w="50800" cap="rnd">
            <a:solidFill>
              <a:srgbClr val="71B5BC"/>
            </a:solidFill>
            <a:round/>
          </a:ln>
          <a:effectLst>
            <a:outerShdw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平行四辺形 273">
            <a:extLst>
              <a:ext uri="{FF2B5EF4-FFF2-40B4-BE49-F238E27FC236}">
                <a16:creationId xmlns:a16="http://schemas.microsoft.com/office/drawing/2014/main" id="{B7F04D89-4097-F74D-88F4-5C337844765D}"/>
              </a:ext>
            </a:extLst>
          </p:cNvPr>
          <p:cNvSpPr/>
          <p:nvPr/>
        </p:nvSpPr>
        <p:spPr>
          <a:xfrm>
            <a:off x="8568687" y="56634"/>
            <a:ext cx="1272154" cy="323405"/>
          </a:xfrm>
          <a:prstGeom prst="parallelogram">
            <a:avLst/>
          </a:prstGeom>
          <a:solidFill>
            <a:schemeClr val="bg1"/>
          </a:solidFill>
          <a:ln w="50800" cap="rnd">
            <a:solidFill>
              <a:srgbClr val="71B5BC"/>
            </a:solidFill>
            <a:round/>
          </a:ln>
          <a:effectLst>
            <a:outerShdw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8" name="Picture 4" descr="「ヤフーロゴ」の画像検索結果">
            <a:hlinkClick r:id="rId4"/>
            <a:extLst>
              <a:ext uri="{FF2B5EF4-FFF2-40B4-BE49-F238E27FC236}">
                <a16:creationId xmlns:a16="http://schemas.microsoft.com/office/drawing/2014/main" id="{46B96818-4BB0-0F4C-9123-89F71D470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24" t="25462" r="8404" b="23947"/>
          <a:stretch/>
        </p:blipFill>
        <p:spPr bwMode="auto">
          <a:xfrm>
            <a:off x="8875566" y="132399"/>
            <a:ext cx="669243" cy="210957"/>
          </a:xfrm>
          <a:prstGeom prst="rect">
            <a:avLst/>
          </a:prstGeom>
          <a:noFill/>
        </p:spPr>
      </p:pic>
      <p:sp>
        <p:nvSpPr>
          <p:cNvPr id="301" name="平行四辺形 300">
            <a:extLst>
              <a:ext uri="{FF2B5EF4-FFF2-40B4-BE49-F238E27FC236}">
                <a16:creationId xmlns:a16="http://schemas.microsoft.com/office/drawing/2014/main" id="{E34C82A2-0209-A34F-95AB-D6F553709AE8}"/>
              </a:ext>
            </a:extLst>
          </p:cNvPr>
          <p:cNvSpPr/>
          <p:nvPr/>
        </p:nvSpPr>
        <p:spPr>
          <a:xfrm>
            <a:off x="177693" y="2811116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71B5BC"/>
              </a:gs>
              <a:gs pos="0">
                <a:srgbClr val="D8ECED"/>
              </a:gs>
            </a:gsLst>
            <a:lin ang="16200000" scaled="1"/>
          </a:gradFill>
          <a:ln w="76200" cap="rnd">
            <a:gradFill>
              <a:gsLst>
                <a:gs pos="0">
                  <a:srgbClr val="71B5BC"/>
                </a:gs>
                <a:gs pos="100000">
                  <a:srgbClr val="D8ECED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2" name="テキスト ボックス 301">
            <a:extLst>
              <a:ext uri="{FF2B5EF4-FFF2-40B4-BE49-F238E27FC236}">
                <a16:creationId xmlns:a16="http://schemas.microsoft.com/office/drawing/2014/main" id="{603153F0-6F04-274A-B288-A5409C3DC94A}"/>
              </a:ext>
            </a:extLst>
          </p:cNvPr>
          <p:cNvSpPr txBox="1"/>
          <p:nvPr/>
        </p:nvSpPr>
        <p:spPr>
          <a:xfrm>
            <a:off x="194517" y="2704743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CFA7CF2D-4DEA-E349-A3A3-1CFDD51E61EF}"/>
              </a:ext>
            </a:extLst>
          </p:cNvPr>
          <p:cNvSpPr txBox="1"/>
          <p:nvPr/>
        </p:nvSpPr>
        <p:spPr>
          <a:xfrm>
            <a:off x="7408146" y="121929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b="1" dirty="0">
                <a:latin typeface="Meiryo" charset="-128"/>
                <a:ea typeface="Meiryo" charset="-128"/>
                <a:cs typeface="Meiryo" charset="-128"/>
              </a:rPr>
              <a:t>各提携テレビ局</a:t>
            </a: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F82A0801-198E-1E4E-AD54-502C05B7015A}"/>
              </a:ext>
            </a:extLst>
          </p:cNvPr>
          <p:cNvSpPr txBox="1"/>
          <p:nvPr/>
        </p:nvSpPr>
        <p:spPr>
          <a:xfrm>
            <a:off x="6169260" y="457054"/>
            <a:ext cx="3475032" cy="417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20000"/>
              </a:lnSpc>
              <a:defRPr/>
            </a:pPr>
            <a:r>
              <a:rPr lang="ja-JP" altLang="en-US" sz="9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既存の静止画データから</a:t>
            </a:r>
            <a:r>
              <a:rPr lang="en-US" altLang="ja-JP" sz="9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15</a:t>
            </a:r>
            <a:r>
              <a:rPr lang="ja-JP" altLang="en-US" sz="9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秒の動画を制作し、</a:t>
            </a:r>
            <a:endParaRPr lang="en-US" altLang="ja-JP" sz="900" b="1" dirty="0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r">
              <a:lnSpc>
                <a:spcPct val="120000"/>
              </a:lnSpc>
            </a:pPr>
            <a:r>
              <a:rPr lang="en-US" altLang="ja-JP" sz="900" b="1" u="sng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TV</a:t>
            </a:r>
            <a:r>
              <a:rPr lang="ja-JP" altLang="en-US" sz="9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と</a:t>
            </a:r>
            <a:r>
              <a:rPr lang="en-US" altLang="ja-JP" sz="900" b="1" u="sng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 JAPAN </a:t>
            </a:r>
            <a:r>
              <a:rPr lang="ja-JP" altLang="en-US" sz="900" b="1" u="sng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トップページ</a:t>
            </a:r>
            <a:r>
              <a:rPr lang="ja-JP" altLang="en-US" sz="9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で動画広告を実施。</a:t>
            </a:r>
            <a:endParaRPr lang="en-US" altLang="ja-JP" sz="8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2E9DA4B2-674C-BA41-8B1D-22E0E01C2B4F}"/>
              </a:ext>
            </a:extLst>
          </p:cNvPr>
          <p:cNvSpPr txBox="1"/>
          <p:nvPr/>
        </p:nvSpPr>
        <p:spPr>
          <a:xfrm>
            <a:off x="1718765" y="59933"/>
            <a:ext cx="4885579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2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ニ次</a:t>
            </a:r>
            <a:r>
              <a:rPr lang="ja-JP" altLang="en-US" sz="12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利用可能な動画制作</a:t>
            </a:r>
            <a:r>
              <a:rPr lang="ja-JP" altLang="en-US" sz="1200" b="1" dirty="0">
                <a:latin typeface="Meiryo" panose="020B0604030504040204" pitchFamily="34" charset="-128"/>
                <a:ea typeface="Meiryo" panose="020B0604030504040204" pitchFamily="34" charset="-128"/>
              </a:rPr>
              <a:t>から広告出稿までのオールインワン企画！</a:t>
            </a:r>
            <a:endParaRPr lang="en-US" altLang="ja-JP" sz="12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95617F86-F431-404C-BF0B-86283A0382B1}"/>
              </a:ext>
            </a:extLst>
          </p:cNvPr>
          <p:cNvSpPr/>
          <p:nvPr/>
        </p:nvSpPr>
        <p:spPr>
          <a:xfrm flipV="1">
            <a:off x="361191" y="5892856"/>
            <a:ext cx="9283101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D8ECED"/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0" name="直線コネクタ 199">
            <a:extLst>
              <a:ext uri="{FF2B5EF4-FFF2-40B4-BE49-F238E27FC236}">
                <a16:creationId xmlns:a16="http://schemas.microsoft.com/office/drawing/2014/main" id="{9E8F7A2F-BEBC-4DCA-8FA1-00765B3069FF}"/>
              </a:ext>
            </a:extLst>
          </p:cNvPr>
          <p:cNvCxnSpPr>
            <a:cxnSpLocks/>
          </p:cNvCxnSpPr>
          <p:nvPr/>
        </p:nvCxnSpPr>
        <p:spPr>
          <a:xfrm flipV="1">
            <a:off x="361585" y="5888651"/>
            <a:ext cx="9293209" cy="7144"/>
          </a:xfrm>
          <a:prstGeom prst="line">
            <a:avLst/>
          </a:prstGeom>
          <a:ln>
            <a:solidFill>
              <a:srgbClr val="66A3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平行四辺形 201">
            <a:extLst>
              <a:ext uri="{FF2B5EF4-FFF2-40B4-BE49-F238E27FC236}">
                <a16:creationId xmlns:a16="http://schemas.microsoft.com/office/drawing/2014/main" id="{396A8931-0B85-422E-B018-5CC9628EC4C9}"/>
              </a:ext>
            </a:extLst>
          </p:cNvPr>
          <p:cNvSpPr/>
          <p:nvPr/>
        </p:nvSpPr>
        <p:spPr>
          <a:xfrm>
            <a:off x="177693" y="5876021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71B5BC"/>
              </a:gs>
              <a:gs pos="0">
                <a:srgbClr val="D8ECED"/>
              </a:gs>
            </a:gsLst>
            <a:lin ang="16200000" scaled="1"/>
          </a:gradFill>
          <a:ln w="76200" cap="rnd">
            <a:gradFill>
              <a:gsLst>
                <a:gs pos="0">
                  <a:srgbClr val="71B5BC"/>
                </a:gs>
                <a:gs pos="100000">
                  <a:srgbClr val="D8ECED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B38655A7-F239-4816-867D-C7C11EBAFF93}"/>
              </a:ext>
            </a:extLst>
          </p:cNvPr>
          <p:cNvSpPr txBox="1"/>
          <p:nvPr/>
        </p:nvSpPr>
        <p:spPr>
          <a:xfrm>
            <a:off x="194517" y="5769648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08" name="角丸四角形 204">
            <a:extLst>
              <a:ext uri="{FF2B5EF4-FFF2-40B4-BE49-F238E27FC236}">
                <a16:creationId xmlns:a16="http://schemas.microsoft.com/office/drawing/2014/main" id="{BBE142A6-88A0-4D0E-9A9B-9A151DD9F3BD}"/>
              </a:ext>
            </a:extLst>
          </p:cNvPr>
          <p:cNvSpPr/>
          <p:nvPr/>
        </p:nvSpPr>
        <p:spPr>
          <a:xfrm>
            <a:off x="5406051" y="5876458"/>
            <a:ext cx="4187233" cy="826878"/>
          </a:xfrm>
          <a:prstGeom prst="roundRect">
            <a:avLst>
              <a:gd name="adj" fmla="val 14697"/>
            </a:avLst>
          </a:prstGeom>
          <a:solidFill>
            <a:srgbClr val="71B5BD"/>
          </a:solidFill>
          <a:ln w="25400">
            <a:noFill/>
            <a:prstDash val="solid"/>
          </a:ln>
          <a:effectLst>
            <a:outerShdw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9" name="台形 208">
            <a:extLst>
              <a:ext uri="{FF2B5EF4-FFF2-40B4-BE49-F238E27FC236}">
                <a16:creationId xmlns:a16="http://schemas.microsoft.com/office/drawing/2014/main" id="{047DE6BA-ADEE-4FB2-B766-75EAB316E813}"/>
              </a:ext>
            </a:extLst>
          </p:cNvPr>
          <p:cNvSpPr/>
          <p:nvPr/>
        </p:nvSpPr>
        <p:spPr>
          <a:xfrm rot="10800000">
            <a:off x="6410908" y="5838150"/>
            <a:ext cx="2136484" cy="323410"/>
          </a:xfrm>
          <a:prstGeom prst="trapezoid">
            <a:avLst/>
          </a:prstGeom>
          <a:solidFill>
            <a:schemeClr val="bg1"/>
          </a:solidFill>
          <a:ln w="57150" cap="rnd">
            <a:solidFill>
              <a:srgbClr val="71B5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259A4AF5-F244-4BF2-800A-437889A61AE9}"/>
              </a:ext>
            </a:extLst>
          </p:cNvPr>
          <p:cNvSpPr/>
          <p:nvPr/>
        </p:nvSpPr>
        <p:spPr>
          <a:xfrm>
            <a:off x="6267962" y="5856962"/>
            <a:ext cx="2249406" cy="36157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71B5B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 </a:t>
            </a:r>
            <a:r>
              <a:rPr kumimoji="0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71B5B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実施料金</a:t>
            </a:r>
            <a:endParaRPr kumimoji="0" lang="ja-JP" altLang="en-US" sz="1600" b="1" i="1" u="none" strike="noStrike" kern="1200" cap="none" spc="0" normalizeH="0" baseline="0" noProof="0" dirty="0">
              <a:ln>
                <a:noFill/>
              </a:ln>
              <a:solidFill>
                <a:srgbClr val="71B5BD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FBB10796-8824-4523-8384-A6834C79A309}"/>
              </a:ext>
            </a:extLst>
          </p:cNvPr>
          <p:cNvSpPr txBox="1"/>
          <p:nvPr/>
        </p:nvSpPr>
        <p:spPr>
          <a:xfrm>
            <a:off x="967805" y="5953872"/>
            <a:ext cx="334578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b="1" spc="50" dirty="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広告掲載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レポート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と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放送確認書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を提出</a:t>
            </a:r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C6CD8F3E-7034-41DA-836F-B90D1E811B37}"/>
              </a:ext>
            </a:extLst>
          </p:cNvPr>
          <p:cNvSpPr/>
          <p:nvPr/>
        </p:nvSpPr>
        <p:spPr>
          <a:xfrm>
            <a:off x="8384396" y="6386485"/>
            <a:ext cx="929306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（税別）</a:t>
            </a: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6" name="テキスト ボックス 255">
            <a:extLst>
              <a:ext uri="{FF2B5EF4-FFF2-40B4-BE49-F238E27FC236}">
                <a16:creationId xmlns:a16="http://schemas.microsoft.com/office/drawing/2014/main" id="{CB1402F2-9613-DF4C-8692-AF40ACA91D34}"/>
              </a:ext>
            </a:extLst>
          </p:cNvPr>
          <p:cNvSpPr txBox="1"/>
          <p:nvPr/>
        </p:nvSpPr>
        <p:spPr>
          <a:xfrm>
            <a:off x="5669576" y="6236936"/>
            <a:ext cx="2976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80</a:t>
            </a:r>
            <a:r>
              <a:rPr lang="ja-JP" altLang="en-US" sz="20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万円</a:t>
            </a:r>
            <a:r>
              <a:rPr lang="en-US" altLang="ja-JP" sz="20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lang="en-US" altLang="ja-JP" sz="2800" b="1" dirty="0">
                <a:solidFill>
                  <a:prstClr val="white"/>
                </a:solidFill>
                <a:latin typeface="Meiryo" charset="-128"/>
                <a:ea typeface="Meiryo" charset="-128"/>
                <a:cs typeface="Meiryo" charset="-128"/>
              </a:rPr>
              <a:t>200</a:t>
            </a:r>
            <a:r>
              <a:rPr lang="ja-JP" altLang="en-US" sz="20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万円</a:t>
            </a:r>
            <a:endParaRPr kumimoji="1" lang="ja-JP" altLang="en-US" sz="20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94EE9C5-4E91-45D2-F013-932B0FBDEAF3}"/>
              </a:ext>
            </a:extLst>
          </p:cNvPr>
          <p:cNvSpPr/>
          <p:nvPr/>
        </p:nvSpPr>
        <p:spPr>
          <a:xfrm flipV="1">
            <a:off x="361190" y="1062010"/>
            <a:ext cx="9288000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D9ECE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50AE9583-B975-AEC5-0FA0-4E9902920A8F}"/>
              </a:ext>
            </a:extLst>
          </p:cNvPr>
          <p:cNvCxnSpPr>
            <a:cxnSpLocks/>
          </p:cNvCxnSpPr>
          <p:nvPr/>
        </p:nvCxnSpPr>
        <p:spPr>
          <a:xfrm flipV="1">
            <a:off x="361585" y="1061828"/>
            <a:ext cx="9293209" cy="7144"/>
          </a:xfrm>
          <a:prstGeom prst="line">
            <a:avLst/>
          </a:prstGeom>
          <a:ln>
            <a:solidFill>
              <a:srgbClr val="71B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平行四辺形 3">
            <a:extLst>
              <a:ext uri="{FF2B5EF4-FFF2-40B4-BE49-F238E27FC236}">
                <a16:creationId xmlns:a16="http://schemas.microsoft.com/office/drawing/2014/main" id="{34D8493B-3E55-B1C8-09B5-04F45C117A13}"/>
              </a:ext>
            </a:extLst>
          </p:cNvPr>
          <p:cNvSpPr/>
          <p:nvPr/>
        </p:nvSpPr>
        <p:spPr>
          <a:xfrm>
            <a:off x="177693" y="1047311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99000">
                <a:srgbClr val="71B5BD"/>
              </a:gs>
              <a:gs pos="0">
                <a:srgbClr val="D9ECED"/>
              </a:gs>
            </a:gsLst>
            <a:lin ang="16200000" scaled="1"/>
          </a:gradFill>
          <a:ln w="76200" cap="rnd">
            <a:gradFill>
              <a:gsLst>
                <a:gs pos="0">
                  <a:srgbClr val="71B5BD"/>
                </a:gs>
                <a:gs pos="97000">
                  <a:srgbClr val="D9ECED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A7D04B6-450B-4377-AFAC-EAA96A2BE45D}"/>
              </a:ext>
            </a:extLst>
          </p:cNvPr>
          <p:cNvSpPr txBox="1"/>
          <p:nvPr/>
        </p:nvSpPr>
        <p:spPr>
          <a:xfrm>
            <a:off x="190735" y="940938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F9232A-823A-FB91-841A-B58F33BE145F}"/>
              </a:ext>
            </a:extLst>
          </p:cNvPr>
          <p:cNvSpPr txBox="1"/>
          <p:nvPr/>
        </p:nvSpPr>
        <p:spPr>
          <a:xfrm>
            <a:off x="7156285" y="1653477"/>
            <a:ext cx="1261884" cy="1846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この</a:t>
            </a:r>
            <a:r>
              <a:rPr kumimoji="0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プランに含まれるサービス</a:t>
            </a:r>
            <a:endParaRPr kumimoji="1" lang="ja-JP" alt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DCABD5A-C237-7EAC-E94B-5D7FB74F91EC}"/>
              </a:ext>
            </a:extLst>
          </p:cNvPr>
          <p:cNvCxnSpPr>
            <a:cxnSpLocks/>
          </p:cNvCxnSpPr>
          <p:nvPr/>
        </p:nvCxnSpPr>
        <p:spPr>
          <a:xfrm>
            <a:off x="6096459" y="1745988"/>
            <a:ext cx="1139218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402A7CB-B784-8FED-FE52-9E65F03A52E5}"/>
              </a:ext>
            </a:extLst>
          </p:cNvPr>
          <p:cNvCxnSpPr>
            <a:cxnSpLocks/>
          </p:cNvCxnSpPr>
          <p:nvPr/>
        </p:nvCxnSpPr>
        <p:spPr>
          <a:xfrm>
            <a:off x="8396287" y="1745988"/>
            <a:ext cx="981274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13B0768A-00DC-C41F-9B52-7B56F5E69EB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370"/>
          <a:stretch/>
        </p:blipFill>
        <p:spPr>
          <a:xfrm>
            <a:off x="6210122" y="1535169"/>
            <a:ext cx="433858" cy="337750"/>
          </a:xfrm>
          <a:prstGeom prst="rect">
            <a:avLst/>
          </a:prstGeom>
          <a:effectLst/>
        </p:spPr>
      </p:pic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812F633-1B03-CBCB-AB90-A4C7AB887FFB}"/>
              </a:ext>
            </a:extLst>
          </p:cNvPr>
          <p:cNvGrpSpPr/>
          <p:nvPr/>
        </p:nvGrpSpPr>
        <p:grpSpPr>
          <a:xfrm>
            <a:off x="6096459" y="1872336"/>
            <a:ext cx="3296376" cy="799568"/>
            <a:chOff x="6007983" y="1829346"/>
            <a:chExt cx="3707438" cy="756000"/>
          </a:xfrm>
        </p:grpSpPr>
        <p:sp>
          <p:nvSpPr>
            <p:cNvPr id="13" name="角丸四角形 204">
              <a:extLst>
                <a:ext uri="{FF2B5EF4-FFF2-40B4-BE49-F238E27FC236}">
                  <a16:creationId xmlns:a16="http://schemas.microsoft.com/office/drawing/2014/main" id="{689B3899-2B9F-548F-7B4A-4E891EC55F0E}"/>
                </a:ext>
              </a:extLst>
            </p:cNvPr>
            <p:cNvSpPr>
              <a:spLocks/>
            </p:cNvSpPr>
            <p:nvPr/>
          </p:nvSpPr>
          <p:spPr>
            <a:xfrm>
              <a:off x="6007983" y="1829346"/>
              <a:ext cx="991960" cy="756000"/>
            </a:xfrm>
            <a:prstGeom prst="roundRect">
              <a:avLst>
                <a:gd name="adj" fmla="val 7668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制作する</a:t>
              </a:r>
              <a:endParaRPr kumimoji="0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完全パッケージ動画</a:t>
              </a:r>
              <a:endParaRPr kumimoji="0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7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ニ次</a:t>
              </a: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利用権利</a:t>
              </a:r>
            </a:p>
          </p:txBody>
        </p:sp>
        <p:sp>
          <p:nvSpPr>
            <p:cNvPr id="14" name="角丸四角形 204">
              <a:extLst>
                <a:ext uri="{FF2B5EF4-FFF2-40B4-BE49-F238E27FC236}">
                  <a16:creationId xmlns:a16="http://schemas.microsoft.com/office/drawing/2014/main" id="{5443923A-E70B-5F60-179A-7A913938191D}"/>
                </a:ext>
              </a:extLst>
            </p:cNvPr>
            <p:cNvSpPr>
              <a:spLocks/>
            </p:cNvSpPr>
            <p:nvPr/>
          </p:nvSpPr>
          <p:spPr>
            <a:xfrm>
              <a:off x="7031484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15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秒動画制作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タイプ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5" name="角丸四角形 204">
              <a:extLst>
                <a:ext uri="{FF2B5EF4-FFF2-40B4-BE49-F238E27FC236}">
                  <a16:creationId xmlns:a16="http://schemas.microsoft.com/office/drawing/2014/main" id="{598DD4E8-ADCD-7D09-A7BF-1898BF29B407}"/>
                </a:ext>
              </a:extLst>
            </p:cNvPr>
            <p:cNvSpPr>
              <a:spLocks/>
            </p:cNvSpPr>
            <p:nvPr/>
          </p:nvSpPr>
          <p:spPr>
            <a:xfrm>
              <a:off x="7710130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ヤフー用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バナー制作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6" name="角丸四角形 204">
              <a:extLst>
                <a:ext uri="{FF2B5EF4-FFF2-40B4-BE49-F238E27FC236}">
                  <a16:creationId xmlns:a16="http://schemas.microsoft.com/office/drawing/2014/main" id="{BD69635B-BFFA-0B2D-162A-700E5DF23190}"/>
                </a:ext>
              </a:extLst>
            </p:cNvPr>
            <p:cNvSpPr>
              <a:spLocks/>
            </p:cNvSpPr>
            <p:nvPr/>
          </p:nvSpPr>
          <p:spPr>
            <a:xfrm>
              <a:off x="8388776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お任せ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ナレーション</a:t>
              </a: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BGM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・効果音</a:t>
              </a:r>
            </a:p>
          </p:txBody>
        </p:sp>
        <p:sp>
          <p:nvSpPr>
            <p:cNvPr id="17" name="角丸四角形 204">
              <a:extLst>
                <a:ext uri="{FF2B5EF4-FFF2-40B4-BE49-F238E27FC236}">
                  <a16:creationId xmlns:a16="http://schemas.microsoft.com/office/drawing/2014/main" id="{0EDA8CA5-D798-AB59-5CBE-77471B359265}"/>
                </a:ext>
              </a:extLst>
            </p:cNvPr>
            <p:cNvSpPr>
              <a:spLocks/>
            </p:cNvSpPr>
            <p:nvPr/>
          </p:nvSpPr>
          <p:spPr>
            <a:xfrm>
              <a:off x="9067421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完</a:t>
              </a:r>
              <a:r>
                <a:rPr lang="ja-JP" altLang="en-US" sz="600">
                  <a:solidFill>
                    <a:prstClr val="white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成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動画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データ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納品</a:t>
              </a:r>
            </a:p>
          </p:txBody>
        </p:sp>
        <p:sp>
          <p:nvSpPr>
            <p:cNvPr id="18" name="角丸四角形 204">
              <a:extLst>
                <a:ext uri="{FF2B5EF4-FFF2-40B4-BE49-F238E27FC236}">
                  <a16:creationId xmlns:a16="http://schemas.microsoft.com/office/drawing/2014/main" id="{C1B5E926-58CD-0E11-D608-634FF81F417F}"/>
                </a:ext>
              </a:extLst>
            </p:cNvPr>
            <p:cNvSpPr>
              <a:spLocks/>
            </p:cNvSpPr>
            <p:nvPr/>
          </p:nvSpPr>
          <p:spPr>
            <a:xfrm>
              <a:off x="7031484" y="2225346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ヤフー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9" name="角丸四角形 204">
              <a:extLst>
                <a:ext uri="{FF2B5EF4-FFF2-40B4-BE49-F238E27FC236}">
                  <a16:creationId xmlns:a16="http://schemas.microsoft.com/office/drawing/2014/main" id="{11E131B2-1AC9-BC23-D9F8-2DF563BAFCBC}"/>
                </a:ext>
              </a:extLst>
            </p:cNvPr>
            <p:cNvSpPr>
              <a:spLocks/>
            </p:cNvSpPr>
            <p:nvPr/>
          </p:nvSpPr>
          <p:spPr>
            <a:xfrm>
              <a:off x="7710130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rgbClr val="404040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TVCM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(</a:t>
              </a:r>
              <a:r>
                <a:rPr kumimoji="0" lang="ja-JP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納品ﾒﾃﾞｨｱ含</a:t>
              </a:r>
              <a:r>
                <a:rPr kumimoji="0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)</a:t>
              </a:r>
              <a:endParaRPr kumimoji="0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0" name="角丸四角形 204">
              <a:extLst>
                <a:ext uri="{FF2B5EF4-FFF2-40B4-BE49-F238E27FC236}">
                  <a16:creationId xmlns:a16="http://schemas.microsoft.com/office/drawing/2014/main" id="{E278E226-67D7-46A0-13A0-96289EFD926C}"/>
                </a:ext>
              </a:extLst>
            </p:cNvPr>
            <p:cNvSpPr>
              <a:spLocks/>
            </p:cNvSpPr>
            <p:nvPr/>
          </p:nvSpPr>
          <p:spPr>
            <a:xfrm>
              <a:off x="8388776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WEB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2" name="角丸四角形 204">
              <a:extLst>
                <a:ext uri="{FF2B5EF4-FFF2-40B4-BE49-F238E27FC236}">
                  <a16:creationId xmlns:a16="http://schemas.microsoft.com/office/drawing/2014/main" id="{13B227A7-F10B-BBBA-4082-3941B3D710AB}"/>
                </a:ext>
              </a:extLst>
            </p:cNvPr>
            <p:cNvSpPr>
              <a:spLocks/>
            </p:cNvSpPr>
            <p:nvPr/>
          </p:nvSpPr>
          <p:spPr>
            <a:xfrm>
              <a:off x="9067421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サイネージ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</a:p>
          </p:txBody>
        </p: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6C419602-9D81-0FD0-1EB2-3D068F3D4E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01246" y="2234011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8CEA2766-815D-E0C5-D4DB-838CD47B85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69757" y="2234011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7FF23A4-852E-5544-FE3C-34E27C37C71D}"/>
              </a:ext>
            </a:extLst>
          </p:cNvPr>
          <p:cNvCxnSpPr>
            <a:cxnSpLocks/>
            <a:endCxn id="208" idx="1"/>
          </p:cNvCxnSpPr>
          <p:nvPr/>
        </p:nvCxnSpPr>
        <p:spPr>
          <a:xfrm>
            <a:off x="840827" y="6277069"/>
            <a:ext cx="4565224" cy="12828"/>
          </a:xfrm>
          <a:prstGeom prst="line">
            <a:avLst/>
          </a:prstGeom>
          <a:ln>
            <a:solidFill>
              <a:srgbClr val="71B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A090AE5-F0BA-5C00-3F87-927E6A85BD2D}"/>
              </a:ext>
            </a:extLst>
          </p:cNvPr>
          <p:cNvSpPr txBox="1"/>
          <p:nvPr/>
        </p:nvSpPr>
        <p:spPr>
          <a:xfrm>
            <a:off x="1410759" y="6452042"/>
            <a:ext cx="3716778" cy="2000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※</a:t>
            </a:r>
            <a:r>
              <a:rPr kumimoji="0" lang="en-US" altLang="ja-JP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広告用の</a:t>
            </a:r>
            <a:r>
              <a:rPr kumimoji="0" lang="en-US" altLang="ja-JP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【</a:t>
            </a:r>
            <a:r>
              <a:rPr kumimoji="0" lang="ja-JP" altLang="en-US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遷移先</a:t>
            </a: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ページの</a:t>
            </a: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URL】</a:t>
            </a:r>
            <a:r>
              <a:rPr lang="ja-JP" altLang="en-US" sz="7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をご準備ください。</a:t>
            </a:r>
            <a:r>
              <a:rPr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（パラメータ付も可）</a:t>
            </a:r>
            <a:endParaRPr kumimoji="0" lang="ja-JP" altLang="en-US" sz="7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Meiryo" charset="-128"/>
            </a:endParaRPr>
          </a:p>
        </p:txBody>
      </p:sp>
      <p:pic>
        <p:nvPicPr>
          <p:cNvPr id="69" name="図 68">
            <a:extLst>
              <a:ext uri="{FF2B5EF4-FFF2-40B4-BE49-F238E27FC236}">
                <a16:creationId xmlns:a16="http://schemas.microsoft.com/office/drawing/2014/main" id="{CF944151-F692-4B5D-4954-BF76F52F07F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366" y="6479104"/>
            <a:ext cx="597393" cy="275105"/>
          </a:xfrm>
          <a:prstGeom prst="rect">
            <a:avLst/>
          </a:prstGeom>
        </p:spPr>
      </p:pic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3D690D53-DCEA-34E0-8C62-2B397991F4FA}"/>
              </a:ext>
            </a:extLst>
          </p:cNvPr>
          <p:cNvSpPr/>
          <p:nvPr/>
        </p:nvSpPr>
        <p:spPr>
          <a:xfrm>
            <a:off x="1410758" y="6561627"/>
            <a:ext cx="3934907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遷移先代用の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チラシビューアー（無償）もございます。詳細はお問合せください。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D7E833FD-EA0C-1617-2BF6-263355DFFC02}"/>
              </a:ext>
            </a:extLst>
          </p:cNvPr>
          <p:cNvSpPr txBox="1"/>
          <p:nvPr/>
        </p:nvSpPr>
        <p:spPr>
          <a:xfrm>
            <a:off x="728373" y="6302469"/>
            <a:ext cx="3595631" cy="21544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■</a:t>
            </a:r>
            <a:r>
              <a:rPr kumimoji="0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広告の遷移先ページについて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F73EC1B-FFC3-3165-E1E2-9A3D6E68E626}"/>
              </a:ext>
            </a:extLst>
          </p:cNvPr>
          <p:cNvSpPr txBox="1"/>
          <p:nvPr/>
        </p:nvSpPr>
        <p:spPr>
          <a:xfrm>
            <a:off x="933642" y="1121838"/>
            <a:ext cx="581922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既存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の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チラシ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など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静止画データ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から</a:t>
            </a:r>
            <a:r>
              <a:rPr kumimoji="0" lang="en-US" altLang="ja-JP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15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秒</a:t>
            </a:r>
            <a:r>
              <a:rPr kumimoji="0" lang="ja-JP" altLang="en-US" sz="1400" b="1" i="0" u="none" strike="noStrike" kern="1200" cap="none" spc="0" normalizeH="0" baseline="0" noProof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動画を</a:t>
            </a:r>
            <a:r>
              <a:rPr lang="ja-JP" altLang="en-US" sz="1400" b="1">
                <a:ln w="3175">
                  <a:noFill/>
                  <a:prstDash val="solid"/>
                </a:ln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制作 </a:t>
            </a:r>
            <a:r>
              <a:rPr kumimoji="0" lang="ja-JP" altLang="en-US" sz="1400" b="1" i="0" u="none" strike="noStrike" kern="1200" cap="none" spc="0" normalizeH="0" baseline="0" noProof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＋ ニ次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利用も</a:t>
            </a:r>
            <a:r>
              <a:rPr kumimoji="0" lang="en-US" altLang="ja-JP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OK</a:t>
            </a:r>
            <a:endParaRPr kumimoji="0" lang="ja-JP" altLang="en-US" sz="1400" b="1" i="0" u="none" strike="noStrike" kern="1200" cap="none" spc="0" normalizeH="0" baseline="0" noProof="0" dirty="0">
              <a:ln w="3175">
                <a:noFill/>
                <a:prstDash val="solid"/>
              </a:ln>
              <a:solidFill>
                <a:srgbClr val="FF0000"/>
              </a:solidFill>
              <a:effectLst/>
              <a:uLnTx/>
              <a:uFillTx/>
              <a:latin typeface="Arial Black" panose="020B0604020202020204" pitchFamily="34" charset="0"/>
              <a:ea typeface="游ゴシック" panose="020B0400000000000000" pitchFamily="50" charset="-128"/>
              <a:cs typeface="Arial Black" panose="020B0604020202020204" pitchFamily="34" charset="0"/>
            </a:endParaRPr>
          </a:p>
        </p:txBody>
      </p:sp>
      <p:sp>
        <p:nvSpPr>
          <p:cNvPr id="116" name="右矢印 115">
            <a:extLst>
              <a:ext uri="{FF2B5EF4-FFF2-40B4-BE49-F238E27FC236}">
                <a16:creationId xmlns:a16="http://schemas.microsoft.com/office/drawing/2014/main" id="{6ED2CC7E-9453-69EB-5228-EE991FB363A1}"/>
              </a:ext>
            </a:extLst>
          </p:cNvPr>
          <p:cNvSpPr/>
          <p:nvPr/>
        </p:nvSpPr>
        <p:spPr>
          <a:xfrm>
            <a:off x="1801854" y="1754674"/>
            <a:ext cx="1702935" cy="616657"/>
          </a:xfrm>
          <a:prstGeom prst="rightArrow">
            <a:avLst>
              <a:gd name="adj1" fmla="val 63355"/>
              <a:gd name="adj2" fmla="val 3051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7" name="図 116">
            <a:extLst>
              <a:ext uri="{FF2B5EF4-FFF2-40B4-BE49-F238E27FC236}">
                <a16:creationId xmlns:a16="http://schemas.microsoft.com/office/drawing/2014/main" id="{D6D62DD5-D18A-65B2-02D6-CF67C024D64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9404" y="1450311"/>
            <a:ext cx="1040680" cy="838536"/>
          </a:xfrm>
          <a:prstGeom prst="rect">
            <a:avLst/>
          </a:prstGeom>
        </p:spPr>
      </p:pic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F35D441C-8E8D-CFAA-B154-05EB121B83E9}"/>
              </a:ext>
            </a:extLst>
          </p:cNvPr>
          <p:cNvGrpSpPr/>
          <p:nvPr/>
        </p:nvGrpSpPr>
        <p:grpSpPr>
          <a:xfrm>
            <a:off x="3491254" y="1490836"/>
            <a:ext cx="1203148" cy="714619"/>
            <a:chOff x="4664540" y="1530011"/>
            <a:chExt cx="1501088" cy="891581"/>
          </a:xfrm>
        </p:grpSpPr>
        <p:pic>
          <p:nvPicPr>
            <p:cNvPr id="119" name="図 118">
              <a:extLst>
                <a:ext uri="{FF2B5EF4-FFF2-40B4-BE49-F238E27FC236}">
                  <a16:creationId xmlns:a16="http://schemas.microsoft.com/office/drawing/2014/main" id="{F9BD1338-109A-87E0-81B2-4D5079FE91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4540" y="1530011"/>
              <a:ext cx="1501088" cy="891581"/>
            </a:xfrm>
            <a:prstGeom prst="rect">
              <a:avLst/>
            </a:prstGeom>
          </p:spPr>
        </p:pic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481A4B1B-C3B8-3919-D0CD-0B13263792BE}"/>
                </a:ext>
              </a:extLst>
            </p:cNvPr>
            <p:cNvGrpSpPr/>
            <p:nvPr/>
          </p:nvGrpSpPr>
          <p:grpSpPr>
            <a:xfrm>
              <a:off x="5254026" y="1818548"/>
              <a:ext cx="284394" cy="284394"/>
              <a:chOff x="-936783" y="1248528"/>
              <a:chExt cx="284394" cy="284394"/>
            </a:xfrm>
          </p:grpSpPr>
          <p:sp>
            <p:nvSpPr>
              <p:cNvPr id="121" name="円/楕円 120">
                <a:extLst>
                  <a:ext uri="{FF2B5EF4-FFF2-40B4-BE49-F238E27FC236}">
                    <a16:creationId xmlns:a16="http://schemas.microsoft.com/office/drawing/2014/main" id="{DB91B543-4AC4-715E-1049-624E88538F1F}"/>
                  </a:ext>
                </a:extLst>
              </p:cNvPr>
              <p:cNvSpPr/>
              <p:nvPr/>
            </p:nvSpPr>
            <p:spPr>
              <a:xfrm>
                <a:off x="-936783" y="1248528"/>
                <a:ext cx="284394" cy="284394"/>
              </a:xfrm>
              <a:prstGeom prst="ellipse">
                <a:avLst/>
              </a:prstGeom>
              <a:solidFill>
                <a:schemeClr val="tx1">
                  <a:alpha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三角形 121">
                <a:extLst>
                  <a:ext uri="{FF2B5EF4-FFF2-40B4-BE49-F238E27FC236}">
                    <a16:creationId xmlns:a16="http://schemas.microsoft.com/office/drawing/2014/main" id="{A8C778B9-40E9-AD84-5A18-DC33ADB6C353}"/>
                  </a:ext>
                </a:extLst>
              </p:cNvPr>
              <p:cNvSpPr/>
              <p:nvPr/>
            </p:nvSpPr>
            <p:spPr>
              <a:xfrm rot="5400000">
                <a:off x="-859756" y="1306777"/>
                <a:ext cx="185815" cy="160185"/>
              </a:xfrm>
              <a:prstGeom prst="triangle">
                <a:avLst/>
              </a:pr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123" name="図 122">
            <a:extLst>
              <a:ext uri="{FF2B5EF4-FFF2-40B4-BE49-F238E27FC236}">
                <a16:creationId xmlns:a16="http://schemas.microsoft.com/office/drawing/2014/main" id="{DECE1C8D-6C7C-4DB2-9D4B-04E9A3F20D3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1754" y="1391950"/>
            <a:ext cx="906136" cy="1110767"/>
          </a:xfrm>
          <a:prstGeom prst="rect">
            <a:avLst/>
          </a:prstGeom>
        </p:spPr>
      </p:pic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122BA2C9-EBAB-237C-949E-92DF7112057F}"/>
              </a:ext>
            </a:extLst>
          </p:cNvPr>
          <p:cNvGrpSpPr/>
          <p:nvPr/>
        </p:nvGrpSpPr>
        <p:grpSpPr>
          <a:xfrm>
            <a:off x="4424126" y="1685176"/>
            <a:ext cx="513282" cy="511629"/>
            <a:chOff x="5516778" y="2273088"/>
            <a:chExt cx="513282" cy="511629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5FD6C5E5-0A0A-79AF-8584-06736820709F}"/>
                </a:ext>
              </a:extLst>
            </p:cNvPr>
            <p:cNvGrpSpPr/>
            <p:nvPr/>
          </p:nvGrpSpPr>
          <p:grpSpPr>
            <a:xfrm>
              <a:off x="5517605" y="2273088"/>
              <a:ext cx="511629" cy="511629"/>
              <a:chOff x="3577778" y="1636816"/>
              <a:chExt cx="662613" cy="662613"/>
            </a:xfrm>
          </p:grpSpPr>
          <p:sp>
            <p:nvSpPr>
              <p:cNvPr id="130" name="円/楕円 184">
                <a:extLst>
                  <a:ext uri="{FF2B5EF4-FFF2-40B4-BE49-F238E27FC236}">
                    <a16:creationId xmlns:a16="http://schemas.microsoft.com/office/drawing/2014/main" id="{28AE3ECE-E017-2786-BB17-F3AA3FCD49FF}"/>
                  </a:ext>
                </a:extLst>
              </p:cNvPr>
              <p:cNvSpPr/>
              <p:nvPr/>
            </p:nvSpPr>
            <p:spPr>
              <a:xfrm>
                <a:off x="3577778" y="1636816"/>
                <a:ext cx="662613" cy="662613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B54FF911-86BC-99AB-2AEE-78CFEB089368}"/>
                  </a:ext>
                </a:extLst>
              </p:cNvPr>
              <p:cNvSpPr txBox="1"/>
              <p:nvPr/>
            </p:nvSpPr>
            <p:spPr>
              <a:xfrm>
                <a:off x="3628582" y="1702386"/>
                <a:ext cx="558875" cy="2989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Meiryo" charset="-128"/>
                    <a:ea typeface="Meiryo" charset="-128"/>
                    <a:cs typeface="Meiryo" charset="-128"/>
                  </a:rPr>
                  <a:t>15</a:t>
                </a:r>
                <a:r>
                  <a:rPr kumimoji="0" lang="ja-JP" altLang="en-US" sz="700" b="1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Meiryo" charset="-128"/>
                    <a:ea typeface="Meiryo" charset="-128"/>
                    <a:cs typeface="Meiryo" charset="-128"/>
                  </a:rPr>
                  <a:t>秒</a:t>
                </a:r>
                <a:endParaRPr kumimoji="0" lang="en-US" altLang="ja-JP" sz="9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endParaRPr>
              </a:p>
            </p:txBody>
          </p:sp>
        </p:grp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7592A244-A442-945E-1546-007AB89A39B7}"/>
                </a:ext>
              </a:extLst>
            </p:cNvPr>
            <p:cNvCxnSpPr>
              <a:cxnSpLocks/>
            </p:cNvCxnSpPr>
            <p:nvPr/>
          </p:nvCxnSpPr>
          <p:spPr>
            <a:xfrm>
              <a:off x="5519083" y="2531480"/>
              <a:ext cx="5101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F16F375F-1BC2-8E64-A5FA-C8FFA11EE652}"/>
                </a:ext>
              </a:extLst>
            </p:cNvPr>
            <p:cNvSpPr txBox="1"/>
            <p:nvPr/>
          </p:nvSpPr>
          <p:spPr>
            <a:xfrm>
              <a:off x="5516778" y="2529425"/>
              <a:ext cx="5132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rPr>
                <a:t>1</a:t>
              </a:r>
              <a:r>
                <a:rPr kumimoji="0" lang="ja-JP" altLang="en-US" sz="700" b="1" i="0" u="none" strike="noStrike" kern="1200" cap="none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rPr>
                <a:t>タイプ</a:t>
              </a:r>
              <a:endParaRPr kumimoji="0" lang="ja-JP" altLang="en-US" sz="900" b="1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endParaRPr>
            </a:p>
          </p:txBody>
        </p:sp>
      </p:grpSp>
      <p:sp>
        <p:nvSpPr>
          <p:cNvPr id="133" name="角丸四角形 204">
            <a:extLst>
              <a:ext uri="{FF2B5EF4-FFF2-40B4-BE49-F238E27FC236}">
                <a16:creationId xmlns:a16="http://schemas.microsoft.com/office/drawing/2014/main" id="{37A16A87-219D-8937-0C28-256AFAA31601}"/>
              </a:ext>
            </a:extLst>
          </p:cNvPr>
          <p:cNvSpPr>
            <a:spLocks/>
          </p:cNvSpPr>
          <p:nvPr/>
        </p:nvSpPr>
        <p:spPr>
          <a:xfrm>
            <a:off x="3864849" y="2266316"/>
            <a:ext cx="1965255" cy="171102"/>
          </a:xfrm>
          <a:prstGeom prst="roundRect">
            <a:avLst>
              <a:gd name="adj" fmla="val 7668"/>
            </a:avLst>
          </a:prstGeom>
          <a:solidFill>
            <a:srgbClr val="6FB3BB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9531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endParaRPr kumimoji="0" lang="ja-JP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41" name="角丸四角形 204">
            <a:extLst>
              <a:ext uri="{FF2B5EF4-FFF2-40B4-BE49-F238E27FC236}">
                <a16:creationId xmlns:a16="http://schemas.microsoft.com/office/drawing/2014/main" id="{D845E0D5-9780-84D0-34EB-A58312F114C5}"/>
              </a:ext>
            </a:extLst>
          </p:cNvPr>
          <p:cNvSpPr>
            <a:spLocks/>
          </p:cNvSpPr>
          <p:nvPr/>
        </p:nvSpPr>
        <p:spPr>
          <a:xfrm>
            <a:off x="3864849" y="2465175"/>
            <a:ext cx="1965255" cy="153888"/>
          </a:xfrm>
          <a:prstGeom prst="roundRect">
            <a:avLst>
              <a:gd name="adj" fmla="val 7668"/>
            </a:avLst>
          </a:prstGeom>
          <a:solidFill>
            <a:srgbClr val="6FB3BB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9531" rIns="0" bIns="4953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　　</a:t>
            </a:r>
            <a:endParaRPr kumimoji="0" lang="ja-JP" altLang="en-US" sz="105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pic>
        <p:nvPicPr>
          <p:cNvPr id="142" name="図 141">
            <a:extLst>
              <a:ext uri="{FF2B5EF4-FFF2-40B4-BE49-F238E27FC236}">
                <a16:creationId xmlns:a16="http://schemas.microsoft.com/office/drawing/2014/main" id="{524CAB69-D030-0528-DE04-24F73C9615BB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386" b="-22941"/>
          <a:stretch/>
        </p:blipFill>
        <p:spPr>
          <a:xfrm>
            <a:off x="3913832" y="2480617"/>
            <a:ext cx="124511" cy="148059"/>
          </a:xfrm>
          <a:prstGeom prst="rect">
            <a:avLst/>
          </a:prstGeom>
        </p:spPr>
      </p:pic>
      <p:sp>
        <p:nvSpPr>
          <p:cNvPr id="144" name="円/楕円 143">
            <a:extLst>
              <a:ext uri="{FF2B5EF4-FFF2-40B4-BE49-F238E27FC236}">
                <a16:creationId xmlns:a16="http://schemas.microsoft.com/office/drawing/2014/main" id="{3C6F1F9A-45DF-FA25-E8BF-775EE1DDDAE2}"/>
              </a:ext>
            </a:extLst>
          </p:cNvPr>
          <p:cNvSpPr/>
          <p:nvPr/>
        </p:nvSpPr>
        <p:spPr>
          <a:xfrm>
            <a:off x="3905631" y="2281140"/>
            <a:ext cx="137202" cy="1372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AE683C3B-05A8-2349-945C-07B9597ED36F}"/>
              </a:ext>
            </a:extLst>
          </p:cNvPr>
          <p:cNvSpPr txBox="1"/>
          <p:nvPr/>
        </p:nvSpPr>
        <p:spPr>
          <a:xfrm>
            <a:off x="3814225" y="2285615"/>
            <a:ext cx="319777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00" b="1" i="0" u="none" strike="noStrike" kern="1200" cap="none" spc="0" normalizeH="0" baseline="0" noProof="0" dirty="0">
                <a:ln>
                  <a:noFill/>
                </a:ln>
                <a:solidFill>
                  <a:srgbClr val="578D94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FREE</a:t>
            </a:r>
          </a:p>
        </p:txBody>
      </p:sp>
      <p:cxnSp>
        <p:nvCxnSpPr>
          <p:cNvPr id="146" name="カギ線コネクタ 145">
            <a:extLst>
              <a:ext uri="{FF2B5EF4-FFF2-40B4-BE49-F238E27FC236}">
                <a16:creationId xmlns:a16="http://schemas.microsoft.com/office/drawing/2014/main" id="{8FBE5FBC-0A28-9D17-30B6-C9767EAD95FC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51257" y="2185419"/>
            <a:ext cx="432000" cy="108000"/>
          </a:xfrm>
          <a:prstGeom prst="bentConnector2">
            <a:avLst/>
          </a:prstGeom>
          <a:ln w="15875">
            <a:solidFill>
              <a:srgbClr val="6FB3BB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DEBE163D-183D-1480-03FD-FB92A822CEB1}"/>
              </a:ext>
            </a:extLst>
          </p:cNvPr>
          <p:cNvGrpSpPr/>
          <p:nvPr/>
        </p:nvGrpSpPr>
        <p:grpSpPr>
          <a:xfrm>
            <a:off x="4980122" y="1493484"/>
            <a:ext cx="837271" cy="657285"/>
            <a:chOff x="5711126" y="1506194"/>
            <a:chExt cx="1174068" cy="921682"/>
          </a:xfrm>
        </p:grpSpPr>
        <p:sp>
          <p:nvSpPr>
            <p:cNvPr id="148" name="角丸四角形 204">
              <a:extLst>
                <a:ext uri="{FF2B5EF4-FFF2-40B4-BE49-F238E27FC236}">
                  <a16:creationId xmlns:a16="http://schemas.microsoft.com/office/drawing/2014/main" id="{1A7D7DA2-B43A-520B-22CC-5EE297944E8D}"/>
                </a:ext>
              </a:extLst>
            </p:cNvPr>
            <p:cNvSpPr/>
            <p:nvPr/>
          </p:nvSpPr>
          <p:spPr>
            <a:xfrm>
              <a:off x="5711126" y="1506194"/>
              <a:ext cx="1117875" cy="921682"/>
            </a:xfrm>
            <a:prstGeom prst="roundRect">
              <a:avLst>
                <a:gd name="adj" fmla="val 11228"/>
              </a:avLst>
            </a:prstGeom>
            <a:solidFill>
              <a:schemeClr val="bg1"/>
            </a:solidFill>
            <a:ln w="25400">
              <a:noFill/>
              <a:prstDash val="solid"/>
            </a:ln>
            <a:effectLst>
              <a:outerShdw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91F334FA-73AF-768A-3B5C-6A35D81C4C2F}"/>
                </a:ext>
              </a:extLst>
            </p:cNvPr>
            <p:cNvSpPr txBox="1"/>
            <p:nvPr/>
          </p:nvSpPr>
          <p:spPr>
            <a:xfrm>
              <a:off x="5727117" y="1551774"/>
              <a:ext cx="1158077" cy="237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▼実績動画は</a:t>
              </a:r>
              <a:r>
                <a:rPr kumimoji="1" lang="ja-JP" altLang="en-US" sz="500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こちら▼︎</a:t>
              </a:r>
              <a:endParaRPr kumimoji="1" lang="en-US" altLang="ja-JP" sz="500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pic>
          <p:nvPicPr>
            <p:cNvPr id="151" name="図 150">
              <a:extLst>
                <a:ext uri="{FF2B5EF4-FFF2-40B4-BE49-F238E27FC236}">
                  <a16:creationId xmlns:a16="http://schemas.microsoft.com/office/drawing/2014/main" id="{96D5B0AD-AB10-7910-CC1D-EE11AD161C0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982733" y="1713150"/>
              <a:ext cx="651276" cy="657601"/>
            </a:xfrm>
            <a:prstGeom prst="rect">
              <a:avLst/>
            </a:prstGeom>
          </p:spPr>
        </p:pic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94297A5E-1719-BA40-C7E2-F8B846EB6EB0}"/>
              </a:ext>
            </a:extLst>
          </p:cNvPr>
          <p:cNvSpPr txBox="1"/>
          <p:nvPr/>
        </p:nvSpPr>
        <p:spPr>
          <a:xfrm>
            <a:off x="3988337" y="2249037"/>
            <a:ext cx="1826141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制作した</a:t>
            </a:r>
            <a:r>
              <a:rPr kumimoji="0" lang="ja-JP" altLang="en-US" sz="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動画は</a:t>
            </a:r>
            <a:r>
              <a:rPr kumimoji="0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無期限二次利用</a:t>
            </a:r>
            <a:r>
              <a:rPr kumimoji="0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OK!!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A7F7BC04-F656-7931-DA53-6D4658C3A5A7}"/>
              </a:ext>
            </a:extLst>
          </p:cNvPr>
          <p:cNvSpPr txBox="1"/>
          <p:nvPr/>
        </p:nvSpPr>
        <p:spPr>
          <a:xfrm>
            <a:off x="3988337" y="2459882"/>
            <a:ext cx="1899879" cy="1846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ナレーション</a:t>
            </a:r>
            <a:r>
              <a:rPr lang="en-US" altLang="ja-JP" sz="6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/BGM/</a:t>
            </a: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効果音付帯！</a:t>
            </a:r>
            <a:r>
              <a:rPr lang="ja-JP" altLang="en-US" sz="50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500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50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全てお任せ）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7" name="左大かっこ 156">
            <a:extLst>
              <a:ext uri="{FF2B5EF4-FFF2-40B4-BE49-F238E27FC236}">
                <a16:creationId xmlns:a16="http://schemas.microsoft.com/office/drawing/2014/main" id="{B38BAC49-FFA1-2921-A04E-390E70DD4C2A}"/>
              </a:ext>
            </a:extLst>
          </p:cNvPr>
          <p:cNvSpPr/>
          <p:nvPr/>
        </p:nvSpPr>
        <p:spPr>
          <a:xfrm>
            <a:off x="3819130" y="2322739"/>
            <a:ext cx="45719" cy="255407"/>
          </a:xfrm>
          <a:prstGeom prst="leftBracket">
            <a:avLst/>
          </a:prstGeom>
          <a:noFill/>
          <a:ln w="15875">
            <a:solidFill>
              <a:srgbClr val="6FB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E2FFC166-7953-E91B-4892-16D840653DBE}"/>
              </a:ext>
            </a:extLst>
          </p:cNvPr>
          <p:cNvGrpSpPr/>
          <p:nvPr/>
        </p:nvGrpSpPr>
        <p:grpSpPr>
          <a:xfrm>
            <a:off x="625200" y="1784803"/>
            <a:ext cx="1011724" cy="966285"/>
            <a:chOff x="1126908" y="1326383"/>
            <a:chExt cx="781793" cy="746681"/>
          </a:xfrm>
        </p:grpSpPr>
        <p:sp>
          <p:nvSpPr>
            <p:cNvPr id="160" name="円/楕円 184">
              <a:extLst>
                <a:ext uri="{FF2B5EF4-FFF2-40B4-BE49-F238E27FC236}">
                  <a16:creationId xmlns:a16="http://schemas.microsoft.com/office/drawing/2014/main" id="{83995FD3-99AA-7712-DEDF-E31E2C2CC941}"/>
                </a:ext>
              </a:extLst>
            </p:cNvPr>
            <p:cNvSpPr/>
            <p:nvPr/>
          </p:nvSpPr>
          <p:spPr>
            <a:xfrm>
              <a:off x="1201170" y="1372549"/>
              <a:ext cx="658283" cy="658284"/>
            </a:xfrm>
            <a:prstGeom prst="ellipse">
              <a:avLst/>
            </a:prstGeom>
            <a:solidFill>
              <a:srgbClr val="6FB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161" name="図 160">
              <a:extLst>
                <a:ext uri="{FF2B5EF4-FFF2-40B4-BE49-F238E27FC236}">
                  <a16:creationId xmlns:a16="http://schemas.microsoft.com/office/drawing/2014/main" id="{23BE968B-DCB5-68CD-5E76-F64990598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24998" y="1445764"/>
              <a:ext cx="290320" cy="259488"/>
            </a:xfrm>
            <a:prstGeom prst="rect">
              <a:avLst/>
            </a:prstGeom>
          </p:spPr>
        </p:pic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9543BD45-4705-E428-AFF5-18B3230E93A1}"/>
                </a:ext>
              </a:extLst>
            </p:cNvPr>
            <p:cNvSpPr txBox="1"/>
            <p:nvPr/>
          </p:nvSpPr>
          <p:spPr>
            <a:xfrm>
              <a:off x="1186559" y="1528306"/>
              <a:ext cx="33855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写真</a:t>
              </a:r>
              <a:endParaRPr kumimoji="1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pic>
          <p:nvPicPr>
            <p:cNvPr id="165" name="図 164">
              <a:extLst>
                <a:ext uri="{FF2B5EF4-FFF2-40B4-BE49-F238E27FC236}">
                  <a16:creationId xmlns:a16="http://schemas.microsoft.com/office/drawing/2014/main" id="{7A8AA58E-33F9-E5F1-DCAA-7ED7E84F9B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077" t="22030"/>
            <a:stretch/>
          </p:blipFill>
          <p:spPr>
            <a:xfrm>
              <a:off x="1239877" y="1734836"/>
              <a:ext cx="248534" cy="199355"/>
            </a:xfrm>
            <a:prstGeom prst="rect">
              <a:avLst/>
            </a:prstGeom>
          </p:spPr>
        </p:pic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D1344CF9-33DF-BE97-CEE9-EB466FCFD51C}"/>
                </a:ext>
              </a:extLst>
            </p:cNvPr>
            <p:cNvSpPr txBox="1"/>
            <p:nvPr/>
          </p:nvSpPr>
          <p:spPr>
            <a:xfrm>
              <a:off x="1126908" y="1762549"/>
              <a:ext cx="476413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WEB</a:t>
              </a:r>
              <a:r>
                <a:rPr kumimoji="1" lang="ja-JP" altLang="en-US" sz="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サイト</a:t>
              </a:r>
              <a:endParaRPr kumimoji="1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67" name="三角形 166">
              <a:extLst>
                <a:ext uri="{FF2B5EF4-FFF2-40B4-BE49-F238E27FC236}">
                  <a16:creationId xmlns:a16="http://schemas.microsoft.com/office/drawing/2014/main" id="{17C09D65-9151-62AB-648A-980F01CD18D0}"/>
                </a:ext>
              </a:extLst>
            </p:cNvPr>
            <p:cNvSpPr/>
            <p:nvPr/>
          </p:nvSpPr>
          <p:spPr>
            <a:xfrm rot="4139950">
              <a:off x="1749972" y="1537111"/>
              <a:ext cx="153661" cy="163797"/>
            </a:xfrm>
            <a:prstGeom prst="triangle">
              <a:avLst>
                <a:gd name="adj" fmla="val 50310"/>
              </a:avLst>
            </a:prstGeom>
            <a:solidFill>
              <a:srgbClr val="6FB3B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68" name="図 167">
              <a:extLst>
                <a:ext uri="{FF2B5EF4-FFF2-40B4-BE49-F238E27FC236}">
                  <a16:creationId xmlns:a16="http://schemas.microsoft.com/office/drawing/2014/main" id="{FC84FD02-49F7-E310-7DDC-A88F740983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150" r="43139"/>
            <a:stretch/>
          </p:blipFill>
          <p:spPr>
            <a:xfrm>
              <a:off x="1493265" y="1474326"/>
              <a:ext cx="321742" cy="229730"/>
            </a:xfrm>
            <a:prstGeom prst="rect">
              <a:avLst/>
            </a:prstGeom>
          </p:spPr>
        </p:pic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7CF0E038-236C-FDDC-22B4-2B9331E000E0}"/>
                </a:ext>
              </a:extLst>
            </p:cNvPr>
            <p:cNvSpPr txBox="1"/>
            <p:nvPr/>
          </p:nvSpPr>
          <p:spPr>
            <a:xfrm>
              <a:off x="1471255" y="1526854"/>
              <a:ext cx="365766" cy="130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パンフレット</a:t>
              </a:r>
            </a:p>
          </p:txBody>
        </p:sp>
        <p:pic>
          <p:nvPicPr>
            <p:cNvPr id="170" name="図 169">
              <a:extLst>
                <a:ext uri="{FF2B5EF4-FFF2-40B4-BE49-F238E27FC236}">
                  <a16:creationId xmlns:a16="http://schemas.microsoft.com/office/drawing/2014/main" id="{DBF9958F-F533-492E-A107-DBBAD5321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789" y="1727186"/>
              <a:ext cx="267053" cy="187561"/>
            </a:xfrm>
            <a:prstGeom prst="rect">
              <a:avLst/>
            </a:prstGeom>
          </p:spPr>
        </p:pic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AC4221B3-EAFC-A58F-8D4E-2869E95197E9}"/>
                </a:ext>
              </a:extLst>
            </p:cNvPr>
            <p:cNvSpPr txBox="1"/>
            <p:nvPr/>
          </p:nvSpPr>
          <p:spPr>
            <a:xfrm>
              <a:off x="1481489" y="1753698"/>
              <a:ext cx="33855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動画</a:t>
              </a:r>
              <a:endParaRPr kumimoji="1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4942A467-256B-E7BE-6586-0A72C2A0547C}"/>
                </a:ext>
              </a:extLst>
            </p:cNvPr>
            <p:cNvSpPr txBox="1"/>
            <p:nvPr/>
          </p:nvSpPr>
          <p:spPr>
            <a:xfrm>
              <a:off x="1280363" y="1326383"/>
              <a:ext cx="499442" cy="178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 b="1">
                  <a:solidFill>
                    <a:schemeClr val="bg1"/>
                  </a:solidFill>
                  <a:effectLst>
                    <a:glow rad="128481">
                      <a:srgbClr val="6FB3BB"/>
                    </a:glow>
                  </a:effectLst>
                  <a:latin typeface="Meiryo" panose="020B0604030504040204" pitchFamily="34" charset="-128"/>
                  <a:ea typeface="Meiryo" panose="020B0604030504040204" pitchFamily="34" charset="-128"/>
                </a:rPr>
                <a:t>対応素材</a:t>
              </a:r>
              <a:endParaRPr kumimoji="1" lang="ja-JP" altLang="en-US" sz="900" b="1">
                <a:solidFill>
                  <a:schemeClr val="bg1"/>
                </a:solidFill>
                <a:effectLst>
                  <a:glow rad="128481">
                    <a:srgbClr val="6FB3BB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0CAF4669-4088-5800-774C-7844BC781AA4}"/>
                </a:ext>
              </a:extLst>
            </p:cNvPr>
            <p:cNvSpPr txBox="1"/>
            <p:nvPr/>
          </p:nvSpPr>
          <p:spPr>
            <a:xfrm>
              <a:off x="1394526" y="1903787"/>
              <a:ext cx="377026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50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など</a:t>
              </a:r>
              <a:r>
                <a:rPr kumimoji="1" lang="en-US" altLang="ja-JP" sz="500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…</a:t>
              </a:r>
              <a:endParaRPr kumimoji="1" lang="ja-JP" altLang="en-US" sz="5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sp>
        <p:nvSpPr>
          <p:cNvPr id="174" name="正方形/長方形 173">
            <a:extLst>
              <a:ext uri="{FF2B5EF4-FFF2-40B4-BE49-F238E27FC236}">
                <a16:creationId xmlns:a16="http://schemas.microsoft.com/office/drawing/2014/main" id="{4A2A6535-CABE-1A7F-3B67-9CBAFDD08E9E}"/>
              </a:ext>
            </a:extLst>
          </p:cNvPr>
          <p:cNvSpPr/>
          <p:nvPr/>
        </p:nvSpPr>
        <p:spPr>
          <a:xfrm>
            <a:off x="2421779" y="2560004"/>
            <a:ext cx="834454" cy="1301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FEB723CF-80D8-505A-80EE-5DCA64940D48}"/>
              </a:ext>
            </a:extLst>
          </p:cNvPr>
          <p:cNvSpPr txBox="1"/>
          <p:nvPr/>
        </p:nvSpPr>
        <p:spPr>
          <a:xfrm>
            <a:off x="1437034" y="2489664"/>
            <a:ext cx="2262158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様々なデータ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から</a:t>
            </a: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動画制作可能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です！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A6667A0-D8C2-1ACA-7260-532462DA684F}"/>
              </a:ext>
            </a:extLst>
          </p:cNvPr>
          <p:cNvSpPr txBox="1"/>
          <p:nvPr/>
        </p:nvSpPr>
        <p:spPr>
          <a:xfrm>
            <a:off x="936076" y="2843153"/>
            <a:ext cx="82650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ヤフー</a:t>
            </a:r>
            <a:r>
              <a:rPr kumimoji="0" lang="en-US" altLang="ja-JP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TOP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ページ</a:t>
            </a:r>
            <a:r>
              <a:rPr lang="ja-JP" altLang="en-US" sz="1400" b="1" spc="50" dirty="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（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予約型</a:t>
            </a:r>
            <a:r>
              <a:rPr lang="ja-JP" altLang="en-US" sz="1400" b="1" spc="50" dirty="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）</a:t>
            </a:r>
            <a:r>
              <a:rPr lang="ja-JP" altLang="en-US" sz="1400" b="1" spc="50" dirty="0">
                <a:latin typeface="Meiryo" charset="-128"/>
                <a:ea typeface="Meiryo" charset="-128"/>
                <a:cs typeface="Meiryo" charset="-128"/>
              </a:rPr>
              <a:t>と</a:t>
            </a:r>
            <a:r>
              <a:rPr lang="ja-JP" altLang="en-US" sz="1400" b="1" spc="50" dirty="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テレビ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に広告出稿</a:t>
            </a:r>
          </a:p>
        </p:txBody>
      </p:sp>
      <p:sp>
        <p:nvSpPr>
          <p:cNvPr id="30" name="角丸四角形 204">
            <a:extLst>
              <a:ext uri="{FF2B5EF4-FFF2-40B4-BE49-F238E27FC236}">
                <a16:creationId xmlns:a16="http://schemas.microsoft.com/office/drawing/2014/main" id="{BF1BB67A-A9CA-ECD6-2013-173D1312EF00}"/>
              </a:ext>
            </a:extLst>
          </p:cNvPr>
          <p:cNvSpPr/>
          <p:nvPr/>
        </p:nvSpPr>
        <p:spPr>
          <a:xfrm>
            <a:off x="5873959" y="3302769"/>
            <a:ext cx="1384133" cy="2487513"/>
          </a:xfrm>
          <a:prstGeom prst="roundRect">
            <a:avLst>
              <a:gd name="adj" fmla="val 4705"/>
            </a:avLst>
          </a:prstGeom>
          <a:solidFill>
            <a:srgbClr val="71B5BC"/>
          </a:solidFill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>
              <a:solidFill>
                <a:srgbClr val="009C95"/>
              </a:solidFill>
            </a:endParaRPr>
          </a:p>
        </p:txBody>
      </p:sp>
      <p:sp>
        <p:nvSpPr>
          <p:cNvPr id="31" name="角丸四角形 204">
            <a:extLst>
              <a:ext uri="{FF2B5EF4-FFF2-40B4-BE49-F238E27FC236}">
                <a16:creationId xmlns:a16="http://schemas.microsoft.com/office/drawing/2014/main" id="{DB9AD8EC-448A-6BAB-EE04-8AAD4A23665C}"/>
              </a:ext>
            </a:extLst>
          </p:cNvPr>
          <p:cNvSpPr/>
          <p:nvPr/>
        </p:nvSpPr>
        <p:spPr>
          <a:xfrm>
            <a:off x="1206066" y="3453374"/>
            <a:ext cx="4530947" cy="2338890"/>
          </a:xfrm>
          <a:prstGeom prst="roundRect">
            <a:avLst>
              <a:gd name="adj" fmla="val 2989"/>
            </a:avLst>
          </a:prstGeom>
          <a:solidFill>
            <a:srgbClr val="D9ECED"/>
          </a:solidFill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A81AAC7-0403-C77B-FCF7-CB8021BFF381}"/>
              </a:ext>
            </a:extLst>
          </p:cNvPr>
          <p:cNvGrpSpPr/>
          <p:nvPr/>
        </p:nvGrpSpPr>
        <p:grpSpPr>
          <a:xfrm>
            <a:off x="325800" y="4396465"/>
            <a:ext cx="1116000" cy="906485"/>
            <a:chOff x="947050" y="4376581"/>
            <a:chExt cx="1116000" cy="1072372"/>
          </a:xfrm>
        </p:grpSpPr>
        <p:sp>
          <p:nvSpPr>
            <p:cNvPr id="218" name="ホームベース 136">
              <a:extLst>
                <a:ext uri="{FF2B5EF4-FFF2-40B4-BE49-F238E27FC236}">
                  <a16:creationId xmlns:a16="http://schemas.microsoft.com/office/drawing/2014/main" id="{593B70D4-1F74-A15C-0146-E1D22F1C9AAD}"/>
                </a:ext>
              </a:extLst>
            </p:cNvPr>
            <p:cNvSpPr/>
            <p:nvPr/>
          </p:nvSpPr>
          <p:spPr>
            <a:xfrm>
              <a:off x="947050" y="4376581"/>
              <a:ext cx="1116000" cy="540000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105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20" name="ホームベース 141">
              <a:extLst>
                <a:ext uri="{FF2B5EF4-FFF2-40B4-BE49-F238E27FC236}">
                  <a16:creationId xmlns:a16="http://schemas.microsoft.com/office/drawing/2014/main" id="{8F759A53-3AE9-F350-4DAC-C3BB147D05DE}"/>
                </a:ext>
              </a:extLst>
            </p:cNvPr>
            <p:cNvSpPr/>
            <p:nvPr/>
          </p:nvSpPr>
          <p:spPr>
            <a:xfrm>
              <a:off x="947050" y="4908953"/>
              <a:ext cx="1116000" cy="540000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105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33" name="片側の 2 つの角を丸めた四角形 131">
            <a:extLst>
              <a:ext uri="{FF2B5EF4-FFF2-40B4-BE49-F238E27FC236}">
                <a16:creationId xmlns:a16="http://schemas.microsoft.com/office/drawing/2014/main" id="{37A9FBD2-3913-BB58-6B64-6DF95C70804D}"/>
              </a:ext>
            </a:extLst>
          </p:cNvPr>
          <p:cNvSpPr/>
          <p:nvPr/>
        </p:nvSpPr>
        <p:spPr>
          <a:xfrm rot="16200000">
            <a:off x="-107341" y="4742360"/>
            <a:ext cx="907791" cy="216000"/>
          </a:xfrm>
          <a:prstGeom prst="round2SameRect">
            <a:avLst>
              <a:gd name="adj1" fmla="val 32569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ホームベース 142">
            <a:extLst>
              <a:ext uri="{FF2B5EF4-FFF2-40B4-BE49-F238E27FC236}">
                <a16:creationId xmlns:a16="http://schemas.microsoft.com/office/drawing/2014/main" id="{1C52A43E-56B6-B162-DE48-7FB0C80D037B}"/>
              </a:ext>
            </a:extLst>
          </p:cNvPr>
          <p:cNvSpPr/>
          <p:nvPr/>
        </p:nvSpPr>
        <p:spPr>
          <a:xfrm>
            <a:off x="325800" y="5405994"/>
            <a:ext cx="1114790" cy="330563"/>
          </a:xfrm>
          <a:prstGeom prst="homePlate">
            <a:avLst>
              <a:gd name="adj" fmla="val 21404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05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片側の 2 つの角を丸めた四角形 123">
            <a:extLst>
              <a:ext uri="{FF2B5EF4-FFF2-40B4-BE49-F238E27FC236}">
                <a16:creationId xmlns:a16="http://schemas.microsoft.com/office/drawing/2014/main" id="{7C8C3EEA-5B38-566A-38C5-C32535C976CC}"/>
              </a:ext>
            </a:extLst>
          </p:cNvPr>
          <p:cNvSpPr/>
          <p:nvPr/>
        </p:nvSpPr>
        <p:spPr>
          <a:xfrm rot="16200000">
            <a:off x="193855" y="5456396"/>
            <a:ext cx="320791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596D7DB-27DB-803B-EB8E-1B1B4DA38D3B}"/>
              </a:ext>
            </a:extLst>
          </p:cNvPr>
          <p:cNvSpPr txBox="1"/>
          <p:nvPr/>
        </p:nvSpPr>
        <p:spPr>
          <a:xfrm>
            <a:off x="288347" y="5463769"/>
            <a:ext cx="10823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掲載期間を指定</a:t>
            </a:r>
            <a:endParaRPr lang="en-US" altLang="ja-JP" sz="10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4D1AC62-CB8B-E252-2532-2BA49A9F22D0}"/>
              </a:ext>
            </a:extLst>
          </p:cNvPr>
          <p:cNvSpPr txBox="1"/>
          <p:nvPr/>
        </p:nvSpPr>
        <p:spPr>
          <a:xfrm>
            <a:off x="434338" y="4382288"/>
            <a:ext cx="11381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10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都道府県</a:t>
            </a:r>
            <a:r>
              <a:rPr lang="ja-JP" altLang="en-US" sz="10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指定</a:t>
            </a:r>
            <a:endParaRPr lang="en-US" altLang="ja-JP" sz="105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6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の場合　</a:t>
            </a:r>
            <a:endParaRPr kumimoji="1" lang="en-US" altLang="ja-JP" sz="6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8" name="円/楕円 162">
            <a:extLst>
              <a:ext uri="{FF2B5EF4-FFF2-40B4-BE49-F238E27FC236}">
                <a16:creationId xmlns:a16="http://schemas.microsoft.com/office/drawing/2014/main" id="{15729458-F74B-F3CF-114C-00193A96E58A}"/>
              </a:ext>
            </a:extLst>
          </p:cNvPr>
          <p:cNvSpPr>
            <a:spLocks noChangeAspect="1"/>
          </p:cNvSpPr>
          <p:nvPr/>
        </p:nvSpPr>
        <p:spPr>
          <a:xfrm>
            <a:off x="761183" y="4746043"/>
            <a:ext cx="198000" cy="19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1" lang="ja-JP" altLang="en-US" sz="900" b="1">
              <a:solidFill>
                <a:schemeClr val="tx1">
                  <a:lumMod val="50000"/>
                  <a:lumOff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A18BDE7-8490-BF20-436B-6D69A4AC72C5}"/>
              </a:ext>
            </a:extLst>
          </p:cNvPr>
          <p:cNvSpPr txBox="1"/>
          <p:nvPr/>
        </p:nvSpPr>
        <p:spPr>
          <a:xfrm>
            <a:off x="431946" y="4906146"/>
            <a:ext cx="1071966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0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市区郡指定</a:t>
            </a:r>
            <a:endParaRPr kumimoji="1" lang="en-US" altLang="ja-JP" sz="105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20000"/>
              </a:lnSpc>
            </a:pPr>
            <a:r>
              <a:rPr kumimoji="1" lang="ja-JP" altLang="en-US" sz="6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の場合</a:t>
            </a:r>
            <a:endParaRPr kumimoji="1" lang="en-US" altLang="ja-JP" sz="6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0" name="ホームベース 142">
            <a:extLst>
              <a:ext uri="{FF2B5EF4-FFF2-40B4-BE49-F238E27FC236}">
                <a16:creationId xmlns:a16="http://schemas.microsoft.com/office/drawing/2014/main" id="{5C7E52CD-8C43-7B62-64CA-23AC45E15F53}"/>
              </a:ext>
            </a:extLst>
          </p:cNvPr>
          <p:cNvSpPr/>
          <p:nvPr/>
        </p:nvSpPr>
        <p:spPr>
          <a:xfrm>
            <a:off x="318415" y="3900111"/>
            <a:ext cx="1114790" cy="314428"/>
          </a:xfrm>
          <a:prstGeom prst="homePlate">
            <a:avLst>
              <a:gd name="adj" fmla="val 21404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05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1" name="片側の 2 つの角を丸めた四角形 123">
            <a:extLst>
              <a:ext uri="{FF2B5EF4-FFF2-40B4-BE49-F238E27FC236}">
                <a16:creationId xmlns:a16="http://schemas.microsoft.com/office/drawing/2014/main" id="{7982A02D-EF1F-0186-D5DC-58245EEEB34A}"/>
              </a:ext>
            </a:extLst>
          </p:cNvPr>
          <p:cNvSpPr/>
          <p:nvPr/>
        </p:nvSpPr>
        <p:spPr>
          <a:xfrm rot="16200000">
            <a:off x="202509" y="3943131"/>
            <a:ext cx="303483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D8FA876-BEFA-4DF3-CE1B-B95B2575225D}"/>
              </a:ext>
            </a:extLst>
          </p:cNvPr>
          <p:cNvSpPr txBox="1"/>
          <p:nvPr/>
        </p:nvSpPr>
        <p:spPr>
          <a:xfrm>
            <a:off x="280962" y="3941751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デバイスを指定</a:t>
            </a:r>
            <a:endParaRPr lang="en-US" altLang="ja-JP" sz="10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07566D76-B8D3-E3F3-9B80-FA0507464C90}"/>
              </a:ext>
            </a:extLst>
          </p:cNvPr>
          <p:cNvSpPr/>
          <p:nvPr/>
        </p:nvSpPr>
        <p:spPr>
          <a:xfrm>
            <a:off x="871582" y="4640618"/>
            <a:ext cx="701861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07DA67EF-CC36-090A-1FAA-4194D80CD8D9}"/>
              </a:ext>
            </a:extLst>
          </p:cNvPr>
          <p:cNvSpPr/>
          <p:nvPr/>
        </p:nvSpPr>
        <p:spPr>
          <a:xfrm>
            <a:off x="872690" y="5124372"/>
            <a:ext cx="701861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ACC65934-0A44-A3AF-5A7A-B019DB1FC06F}"/>
              </a:ext>
            </a:extLst>
          </p:cNvPr>
          <p:cNvCxnSpPr>
            <a:cxnSpLocks/>
          </p:cNvCxnSpPr>
          <p:nvPr/>
        </p:nvCxnSpPr>
        <p:spPr>
          <a:xfrm>
            <a:off x="2736861" y="3138953"/>
            <a:ext cx="0" cy="2653311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27AA0F7-9AE4-1FD2-FB62-0CD2F462C221}"/>
              </a:ext>
            </a:extLst>
          </p:cNvPr>
          <p:cNvCxnSpPr>
            <a:cxnSpLocks/>
          </p:cNvCxnSpPr>
          <p:nvPr/>
        </p:nvCxnSpPr>
        <p:spPr>
          <a:xfrm flipH="1">
            <a:off x="5742010" y="3138953"/>
            <a:ext cx="1821" cy="2653311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B6738185-D3F8-44D4-767F-3887774ACB39}"/>
              </a:ext>
            </a:extLst>
          </p:cNvPr>
          <p:cNvGrpSpPr/>
          <p:nvPr/>
        </p:nvGrpSpPr>
        <p:grpSpPr>
          <a:xfrm>
            <a:off x="1349774" y="3329468"/>
            <a:ext cx="1266747" cy="461665"/>
            <a:chOff x="1219457" y="3193137"/>
            <a:chExt cx="1513576" cy="461665"/>
          </a:xfrm>
        </p:grpSpPr>
        <p:sp>
          <p:nvSpPr>
            <p:cNvPr id="216" name="台形 215">
              <a:extLst>
                <a:ext uri="{FF2B5EF4-FFF2-40B4-BE49-F238E27FC236}">
                  <a16:creationId xmlns:a16="http://schemas.microsoft.com/office/drawing/2014/main" id="{999C9046-06B5-4BBC-2E66-B7E47878D873}"/>
                </a:ext>
              </a:extLst>
            </p:cNvPr>
            <p:cNvSpPr/>
            <p:nvPr/>
          </p:nvSpPr>
          <p:spPr>
            <a:xfrm rot="10800000">
              <a:off x="1219457" y="3213770"/>
              <a:ext cx="1513576" cy="324000"/>
            </a:xfrm>
            <a:prstGeom prst="trapezoid">
              <a:avLst/>
            </a:prstGeom>
            <a:solidFill>
              <a:srgbClr val="71B5BC"/>
            </a:solidFill>
            <a:ln w="57150" cap="rnd">
              <a:solidFill>
                <a:srgbClr val="71B5BC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15D3C3CF-FCFD-D0E1-9570-33049DA12525}"/>
                </a:ext>
              </a:extLst>
            </p:cNvPr>
            <p:cNvSpPr txBox="1"/>
            <p:nvPr/>
          </p:nvSpPr>
          <p:spPr>
            <a:xfrm>
              <a:off x="1635668" y="3193137"/>
              <a:ext cx="726303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2400" b="1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PC</a:t>
              </a:r>
              <a:endParaRPr kumimoji="1" lang="ja-JP" altLang="en-US" sz="24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EA8685E3-7205-D6EB-7C99-AEE95F34E218}"/>
              </a:ext>
            </a:extLst>
          </p:cNvPr>
          <p:cNvGrpSpPr/>
          <p:nvPr/>
        </p:nvGrpSpPr>
        <p:grpSpPr>
          <a:xfrm>
            <a:off x="2859159" y="3349258"/>
            <a:ext cx="1266747" cy="369332"/>
            <a:chOff x="1219457" y="3212927"/>
            <a:chExt cx="1513576" cy="369332"/>
          </a:xfrm>
        </p:grpSpPr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D2B1812F-1466-5C36-9491-731539632CF8}"/>
                </a:ext>
              </a:extLst>
            </p:cNvPr>
            <p:cNvSpPr/>
            <p:nvPr/>
          </p:nvSpPr>
          <p:spPr>
            <a:xfrm rot="10800000">
              <a:off x="1219457" y="3213770"/>
              <a:ext cx="1513576" cy="324000"/>
            </a:xfrm>
            <a:prstGeom prst="trapezoid">
              <a:avLst/>
            </a:prstGeom>
            <a:solidFill>
              <a:srgbClr val="71B5BC"/>
            </a:solidFill>
            <a:ln w="57150" cap="rnd">
              <a:solidFill>
                <a:srgbClr val="71B5BC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51C0C891-FE73-11DC-14FD-8D8D4243D430}"/>
                </a:ext>
              </a:extLst>
            </p:cNvPr>
            <p:cNvSpPr txBox="1"/>
            <p:nvPr/>
          </p:nvSpPr>
          <p:spPr>
            <a:xfrm>
              <a:off x="1447803" y="3212927"/>
              <a:ext cx="1048081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スマホ</a:t>
              </a: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1638E01E-7A5A-ADE1-2998-D63BF9027363}"/>
              </a:ext>
            </a:extLst>
          </p:cNvPr>
          <p:cNvGrpSpPr/>
          <p:nvPr/>
        </p:nvGrpSpPr>
        <p:grpSpPr>
          <a:xfrm>
            <a:off x="4362643" y="3349258"/>
            <a:ext cx="1266747" cy="369332"/>
            <a:chOff x="1219457" y="3212927"/>
            <a:chExt cx="1513576" cy="369332"/>
          </a:xfrm>
        </p:grpSpPr>
        <p:sp>
          <p:nvSpPr>
            <p:cNvPr id="206" name="台形 205">
              <a:extLst>
                <a:ext uri="{FF2B5EF4-FFF2-40B4-BE49-F238E27FC236}">
                  <a16:creationId xmlns:a16="http://schemas.microsoft.com/office/drawing/2014/main" id="{C9D67E50-56B9-A8E0-D7B5-ABA6243A973D}"/>
                </a:ext>
              </a:extLst>
            </p:cNvPr>
            <p:cNvSpPr/>
            <p:nvPr/>
          </p:nvSpPr>
          <p:spPr>
            <a:xfrm rot="10800000">
              <a:off x="1219457" y="3213770"/>
              <a:ext cx="1513576" cy="324000"/>
            </a:xfrm>
            <a:prstGeom prst="trapezoid">
              <a:avLst/>
            </a:prstGeom>
            <a:solidFill>
              <a:srgbClr val="71B5BC"/>
            </a:solidFill>
            <a:ln w="57150" cap="rnd">
              <a:solidFill>
                <a:srgbClr val="71B5BC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606A93B7-2416-7575-BC82-26367B9A08DF}"/>
                </a:ext>
              </a:extLst>
            </p:cNvPr>
            <p:cNvSpPr txBox="1"/>
            <p:nvPr/>
          </p:nvSpPr>
          <p:spPr>
            <a:xfrm>
              <a:off x="1350119" y="3212927"/>
              <a:ext cx="1243447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b="1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PC+</a:t>
              </a:r>
              <a:r>
                <a:rPr kumimoji="1" lang="ja-JP" altLang="en-US" b="1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ｽﾏﾎ</a:t>
              </a:r>
            </a:p>
          </p:txBody>
        </p:sp>
      </p:grpSp>
      <p:sp>
        <p:nvSpPr>
          <p:cNvPr id="50" name="円/楕円 221">
            <a:extLst>
              <a:ext uri="{FF2B5EF4-FFF2-40B4-BE49-F238E27FC236}">
                <a16:creationId xmlns:a16="http://schemas.microsoft.com/office/drawing/2014/main" id="{A844F239-4121-5372-8936-FA040C98A58E}"/>
              </a:ext>
            </a:extLst>
          </p:cNvPr>
          <p:cNvSpPr>
            <a:spLocks noChangeAspect="1"/>
          </p:cNvSpPr>
          <p:nvPr/>
        </p:nvSpPr>
        <p:spPr>
          <a:xfrm>
            <a:off x="2535395" y="3302769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71B5B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71B5B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51" name="円/楕円 222">
            <a:extLst>
              <a:ext uri="{FF2B5EF4-FFF2-40B4-BE49-F238E27FC236}">
                <a16:creationId xmlns:a16="http://schemas.microsoft.com/office/drawing/2014/main" id="{75F0149A-5F66-D2A3-1032-93D1071E15C6}"/>
              </a:ext>
            </a:extLst>
          </p:cNvPr>
          <p:cNvSpPr>
            <a:spLocks noChangeAspect="1"/>
          </p:cNvSpPr>
          <p:nvPr/>
        </p:nvSpPr>
        <p:spPr>
          <a:xfrm>
            <a:off x="4047672" y="3302769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71B5B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71B5B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AB55FD71-CA96-91C4-45D4-063F798C62DD}"/>
              </a:ext>
            </a:extLst>
          </p:cNvPr>
          <p:cNvCxnSpPr>
            <a:cxnSpLocks/>
          </p:cNvCxnSpPr>
          <p:nvPr/>
        </p:nvCxnSpPr>
        <p:spPr>
          <a:xfrm>
            <a:off x="1435745" y="4843843"/>
            <a:ext cx="1162539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B39BD3EF-62BC-E86D-3BDD-D708692B9FA9}"/>
              </a:ext>
            </a:extLst>
          </p:cNvPr>
          <p:cNvCxnSpPr>
            <a:cxnSpLocks/>
          </p:cNvCxnSpPr>
          <p:nvPr/>
        </p:nvCxnSpPr>
        <p:spPr>
          <a:xfrm>
            <a:off x="1435745" y="5337621"/>
            <a:ext cx="1162539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8BE078E7-46DD-9E5F-25EC-EAE21FC4D638}"/>
              </a:ext>
            </a:extLst>
          </p:cNvPr>
          <p:cNvCxnSpPr>
            <a:cxnSpLocks/>
          </p:cNvCxnSpPr>
          <p:nvPr/>
        </p:nvCxnSpPr>
        <p:spPr>
          <a:xfrm>
            <a:off x="1435745" y="4399104"/>
            <a:ext cx="1162539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円/楕円 279">
            <a:extLst>
              <a:ext uri="{FF2B5EF4-FFF2-40B4-BE49-F238E27FC236}">
                <a16:creationId xmlns:a16="http://schemas.microsoft.com/office/drawing/2014/main" id="{43FCB0AE-BA82-8625-A84A-DE471F929AD3}"/>
              </a:ext>
            </a:extLst>
          </p:cNvPr>
          <p:cNvSpPr>
            <a:spLocks noChangeAspect="1"/>
          </p:cNvSpPr>
          <p:nvPr/>
        </p:nvSpPr>
        <p:spPr>
          <a:xfrm>
            <a:off x="1877341" y="4749699"/>
            <a:ext cx="279346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1" lang="ja-JP" altLang="en-US" sz="9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2C710126-7264-541B-DB51-7341CD39C1C6}"/>
              </a:ext>
            </a:extLst>
          </p:cNvPr>
          <p:cNvCxnSpPr>
            <a:cxnSpLocks/>
          </p:cNvCxnSpPr>
          <p:nvPr/>
        </p:nvCxnSpPr>
        <p:spPr>
          <a:xfrm>
            <a:off x="2897511" y="4843843"/>
            <a:ext cx="1162539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800C20EC-B2E7-004E-6324-4EC03DAE73F1}"/>
              </a:ext>
            </a:extLst>
          </p:cNvPr>
          <p:cNvCxnSpPr>
            <a:cxnSpLocks/>
          </p:cNvCxnSpPr>
          <p:nvPr/>
        </p:nvCxnSpPr>
        <p:spPr>
          <a:xfrm>
            <a:off x="2897511" y="5337621"/>
            <a:ext cx="1162539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1A3653A1-C661-CFFC-97C1-5042325145B5}"/>
              </a:ext>
            </a:extLst>
          </p:cNvPr>
          <p:cNvCxnSpPr>
            <a:cxnSpLocks/>
          </p:cNvCxnSpPr>
          <p:nvPr/>
        </p:nvCxnSpPr>
        <p:spPr>
          <a:xfrm>
            <a:off x="2897511" y="4399104"/>
            <a:ext cx="1162539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円/楕円 279">
            <a:extLst>
              <a:ext uri="{FF2B5EF4-FFF2-40B4-BE49-F238E27FC236}">
                <a16:creationId xmlns:a16="http://schemas.microsoft.com/office/drawing/2014/main" id="{83572CC6-204A-D7D3-4A20-5A42FA4D82A8}"/>
              </a:ext>
            </a:extLst>
          </p:cNvPr>
          <p:cNvSpPr>
            <a:spLocks noChangeAspect="1"/>
          </p:cNvSpPr>
          <p:nvPr/>
        </p:nvSpPr>
        <p:spPr>
          <a:xfrm>
            <a:off x="3339107" y="4749699"/>
            <a:ext cx="279346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1" lang="ja-JP" altLang="en-US" sz="9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B44B5780-874A-1249-FA49-A0C3428D7940}"/>
              </a:ext>
            </a:extLst>
          </p:cNvPr>
          <p:cNvCxnSpPr>
            <a:cxnSpLocks/>
          </p:cNvCxnSpPr>
          <p:nvPr/>
        </p:nvCxnSpPr>
        <p:spPr>
          <a:xfrm>
            <a:off x="4407133" y="4843843"/>
            <a:ext cx="1162539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A1A71853-05F0-246A-0C18-FAFB0AB24087}"/>
              </a:ext>
            </a:extLst>
          </p:cNvPr>
          <p:cNvCxnSpPr>
            <a:cxnSpLocks/>
          </p:cNvCxnSpPr>
          <p:nvPr/>
        </p:nvCxnSpPr>
        <p:spPr>
          <a:xfrm>
            <a:off x="4407133" y="5337621"/>
            <a:ext cx="1162539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>
            <a:extLst>
              <a:ext uri="{FF2B5EF4-FFF2-40B4-BE49-F238E27FC236}">
                <a16:creationId xmlns:a16="http://schemas.microsoft.com/office/drawing/2014/main" id="{0068E949-94C1-9A19-290C-C8E44F2FD497}"/>
              </a:ext>
            </a:extLst>
          </p:cNvPr>
          <p:cNvCxnSpPr>
            <a:cxnSpLocks/>
          </p:cNvCxnSpPr>
          <p:nvPr/>
        </p:nvCxnSpPr>
        <p:spPr>
          <a:xfrm>
            <a:off x="4407133" y="4399104"/>
            <a:ext cx="1162539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円/楕円 279">
            <a:extLst>
              <a:ext uri="{FF2B5EF4-FFF2-40B4-BE49-F238E27FC236}">
                <a16:creationId xmlns:a16="http://schemas.microsoft.com/office/drawing/2014/main" id="{523DE266-8563-6AF3-6EF5-D8BADCFB9B5B}"/>
              </a:ext>
            </a:extLst>
          </p:cNvPr>
          <p:cNvSpPr>
            <a:spLocks noChangeAspect="1"/>
          </p:cNvSpPr>
          <p:nvPr/>
        </p:nvSpPr>
        <p:spPr>
          <a:xfrm>
            <a:off x="4848729" y="4749699"/>
            <a:ext cx="279346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9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1" lang="ja-JP" altLang="en-US" sz="9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78" name="直線コネクタ 77">
            <a:extLst>
              <a:ext uri="{FF2B5EF4-FFF2-40B4-BE49-F238E27FC236}">
                <a16:creationId xmlns:a16="http://schemas.microsoft.com/office/drawing/2014/main" id="{8079B151-41F6-8D42-24E4-FFF90AFC95EC}"/>
              </a:ext>
            </a:extLst>
          </p:cNvPr>
          <p:cNvCxnSpPr>
            <a:cxnSpLocks/>
          </p:cNvCxnSpPr>
          <p:nvPr/>
        </p:nvCxnSpPr>
        <p:spPr>
          <a:xfrm>
            <a:off x="5971189" y="4843843"/>
            <a:ext cx="1162539" cy="0"/>
          </a:xfrm>
          <a:prstGeom prst="line">
            <a:avLst/>
          </a:prstGeom>
          <a:ln w="12700" cap="rnd">
            <a:solidFill>
              <a:schemeClr val="bg1"/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>
            <a:extLst>
              <a:ext uri="{FF2B5EF4-FFF2-40B4-BE49-F238E27FC236}">
                <a16:creationId xmlns:a16="http://schemas.microsoft.com/office/drawing/2014/main" id="{BE9512D2-EE95-9B47-8D75-185E4854D98C}"/>
              </a:ext>
            </a:extLst>
          </p:cNvPr>
          <p:cNvCxnSpPr>
            <a:cxnSpLocks/>
          </p:cNvCxnSpPr>
          <p:nvPr/>
        </p:nvCxnSpPr>
        <p:spPr>
          <a:xfrm>
            <a:off x="5971189" y="5337621"/>
            <a:ext cx="1162539" cy="0"/>
          </a:xfrm>
          <a:prstGeom prst="line">
            <a:avLst/>
          </a:prstGeom>
          <a:ln w="12700" cap="rnd">
            <a:solidFill>
              <a:schemeClr val="bg1"/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>
            <a:extLst>
              <a:ext uri="{FF2B5EF4-FFF2-40B4-BE49-F238E27FC236}">
                <a16:creationId xmlns:a16="http://schemas.microsoft.com/office/drawing/2014/main" id="{EBE499F0-0001-05B0-C571-474099FF361E}"/>
              </a:ext>
            </a:extLst>
          </p:cNvPr>
          <p:cNvCxnSpPr>
            <a:cxnSpLocks/>
          </p:cNvCxnSpPr>
          <p:nvPr/>
        </p:nvCxnSpPr>
        <p:spPr>
          <a:xfrm>
            <a:off x="5971189" y="4399104"/>
            <a:ext cx="1162539" cy="0"/>
          </a:xfrm>
          <a:prstGeom prst="line">
            <a:avLst/>
          </a:prstGeom>
          <a:ln w="12700" cap="rnd">
            <a:solidFill>
              <a:schemeClr val="bg1"/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円/楕円 279">
            <a:extLst>
              <a:ext uri="{FF2B5EF4-FFF2-40B4-BE49-F238E27FC236}">
                <a16:creationId xmlns:a16="http://schemas.microsoft.com/office/drawing/2014/main" id="{C6A9BAF3-735E-2F3F-2948-AF468282E45C}"/>
              </a:ext>
            </a:extLst>
          </p:cNvPr>
          <p:cNvSpPr>
            <a:spLocks noChangeAspect="1"/>
          </p:cNvSpPr>
          <p:nvPr/>
        </p:nvSpPr>
        <p:spPr>
          <a:xfrm>
            <a:off x="6412785" y="4749699"/>
            <a:ext cx="279346" cy="19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900" b="1" dirty="0">
                <a:solidFill>
                  <a:srgbClr val="71B5B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1" lang="ja-JP" altLang="en-US" sz="900" b="1">
              <a:solidFill>
                <a:srgbClr val="71B5B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213F9FC1-5504-BC79-8630-1084B68B57D4}"/>
              </a:ext>
            </a:extLst>
          </p:cNvPr>
          <p:cNvGrpSpPr/>
          <p:nvPr/>
        </p:nvGrpSpPr>
        <p:grpSpPr>
          <a:xfrm>
            <a:off x="1592374" y="3850296"/>
            <a:ext cx="782950" cy="493456"/>
            <a:chOff x="250635" y="428719"/>
            <a:chExt cx="3711235" cy="2339015"/>
          </a:xfrm>
        </p:grpSpPr>
        <p:pic>
          <p:nvPicPr>
            <p:cNvPr id="195" name="図 194">
              <a:extLst>
                <a:ext uri="{FF2B5EF4-FFF2-40B4-BE49-F238E27FC236}">
                  <a16:creationId xmlns:a16="http://schemas.microsoft.com/office/drawing/2014/main" id="{220B3E7C-9C3A-6114-46FF-87842593F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/>
            <a:stretch/>
          </p:blipFill>
          <p:spPr>
            <a:xfrm>
              <a:off x="250635" y="428719"/>
              <a:ext cx="3711235" cy="2339015"/>
            </a:xfrm>
            <a:prstGeom prst="rect">
              <a:avLst/>
            </a:prstGeom>
          </p:spPr>
        </p:pic>
        <p:sp>
          <p:nvSpPr>
            <p:cNvPr id="196" name="正方形/長方形 195">
              <a:extLst>
                <a:ext uri="{FF2B5EF4-FFF2-40B4-BE49-F238E27FC236}">
                  <a16:creationId xmlns:a16="http://schemas.microsoft.com/office/drawing/2014/main" id="{F30C13A9-1AD7-7FFC-C3C0-328412790E54}"/>
                </a:ext>
              </a:extLst>
            </p:cNvPr>
            <p:cNvSpPr/>
            <p:nvPr/>
          </p:nvSpPr>
          <p:spPr>
            <a:xfrm>
              <a:off x="880639" y="661512"/>
              <a:ext cx="2561144" cy="14271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97" name="図 196">
              <a:extLst>
                <a:ext uri="{FF2B5EF4-FFF2-40B4-BE49-F238E27FC236}">
                  <a16:creationId xmlns:a16="http://schemas.microsoft.com/office/drawing/2014/main" id="{FAA66587-1151-1293-CA8D-F4D31DD292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20889" t="12535" r="20239" b="29032"/>
            <a:stretch/>
          </p:blipFill>
          <p:spPr>
            <a:xfrm>
              <a:off x="1228975" y="659149"/>
              <a:ext cx="1802464" cy="1419907"/>
            </a:xfrm>
            <a:prstGeom prst="rect">
              <a:avLst/>
            </a:prstGeom>
          </p:spPr>
        </p:pic>
        <p:pic>
          <p:nvPicPr>
            <p:cNvPr id="198" name="図 197">
              <a:extLst>
                <a:ext uri="{FF2B5EF4-FFF2-40B4-BE49-F238E27FC236}">
                  <a16:creationId xmlns:a16="http://schemas.microsoft.com/office/drawing/2014/main" id="{40C6825C-02F8-0746-A9FF-63B5008B54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58267" t="60669" r="20239" b="29032"/>
            <a:stretch/>
          </p:blipFill>
          <p:spPr>
            <a:xfrm>
              <a:off x="2354128" y="1713297"/>
              <a:ext cx="685566" cy="365759"/>
            </a:xfrm>
            <a:prstGeom prst="rect">
              <a:avLst/>
            </a:prstGeom>
          </p:spPr>
        </p:pic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7C0E2B1D-5D48-0B33-C86D-FC928F6740AF}"/>
                </a:ext>
              </a:extLst>
            </p:cNvPr>
            <p:cNvSpPr/>
            <p:nvPr/>
          </p:nvSpPr>
          <p:spPr>
            <a:xfrm>
              <a:off x="2358746" y="1229032"/>
              <a:ext cx="1010651" cy="53889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A78382A5-6C50-EC82-77C3-93DF86161750}"/>
              </a:ext>
            </a:extLst>
          </p:cNvPr>
          <p:cNvGrpSpPr/>
          <p:nvPr/>
        </p:nvGrpSpPr>
        <p:grpSpPr>
          <a:xfrm>
            <a:off x="3372321" y="3831936"/>
            <a:ext cx="258866" cy="510638"/>
            <a:chOff x="8439488" y="428719"/>
            <a:chExt cx="1155529" cy="2279403"/>
          </a:xfrm>
        </p:grpSpPr>
        <p:pic>
          <p:nvPicPr>
            <p:cNvPr id="193" name="図 192">
              <a:extLst>
                <a:ext uri="{FF2B5EF4-FFF2-40B4-BE49-F238E27FC236}">
                  <a16:creationId xmlns:a16="http://schemas.microsoft.com/office/drawing/2014/main" id="{6FE32964-E2D5-E739-1B61-524AD4CB6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rcRect/>
            <a:stretch/>
          </p:blipFill>
          <p:spPr>
            <a:xfrm>
              <a:off x="8439488" y="428719"/>
              <a:ext cx="1155529" cy="2279403"/>
            </a:xfrm>
            <a:prstGeom prst="rect">
              <a:avLst/>
            </a:prstGeom>
          </p:spPr>
        </p:pic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75CFFB53-50AF-B710-2C34-996B688EB837}"/>
                </a:ext>
              </a:extLst>
            </p:cNvPr>
            <p:cNvSpPr/>
            <p:nvPr/>
          </p:nvSpPr>
          <p:spPr>
            <a:xfrm>
              <a:off x="8545863" y="1044144"/>
              <a:ext cx="944646" cy="50552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50826D23-CE90-81B3-08B6-F5097043751E}"/>
              </a:ext>
            </a:extLst>
          </p:cNvPr>
          <p:cNvGrpSpPr/>
          <p:nvPr/>
        </p:nvGrpSpPr>
        <p:grpSpPr>
          <a:xfrm>
            <a:off x="4448125" y="3850296"/>
            <a:ext cx="782950" cy="493456"/>
            <a:chOff x="250635" y="428719"/>
            <a:chExt cx="3711235" cy="2339015"/>
          </a:xfrm>
        </p:grpSpPr>
        <p:pic>
          <p:nvPicPr>
            <p:cNvPr id="187" name="図 186">
              <a:extLst>
                <a:ext uri="{FF2B5EF4-FFF2-40B4-BE49-F238E27FC236}">
                  <a16:creationId xmlns:a16="http://schemas.microsoft.com/office/drawing/2014/main" id="{BF521C2A-40E8-2DB6-5472-F01AA33BF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/>
            <a:stretch/>
          </p:blipFill>
          <p:spPr>
            <a:xfrm>
              <a:off x="250635" y="428719"/>
              <a:ext cx="3711235" cy="2339015"/>
            </a:xfrm>
            <a:prstGeom prst="rect">
              <a:avLst/>
            </a:prstGeom>
          </p:spPr>
        </p:pic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C3357971-CB69-8D93-3552-98A98BA560D1}"/>
                </a:ext>
              </a:extLst>
            </p:cNvPr>
            <p:cNvSpPr/>
            <p:nvPr/>
          </p:nvSpPr>
          <p:spPr>
            <a:xfrm>
              <a:off x="880639" y="661512"/>
              <a:ext cx="2561144" cy="14271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89" name="図 188">
              <a:extLst>
                <a:ext uri="{FF2B5EF4-FFF2-40B4-BE49-F238E27FC236}">
                  <a16:creationId xmlns:a16="http://schemas.microsoft.com/office/drawing/2014/main" id="{16E1D73C-90B0-544D-018F-6B8DD04EA1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20889" t="12535" r="20239" b="29032"/>
            <a:stretch/>
          </p:blipFill>
          <p:spPr>
            <a:xfrm>
              <a:off x="1228975" y="659149"/>
              <a:ext cx="1802464" cy="1419907"/>
            </a:xfrm>
            <a:prstGeom prst="rect">
              <a:avLst/>
            </a:prstGeom>
          </p:spPr>
        </p:pic>
        <p:pic>
          <p:nvPicPr>
            <p:cNvPr id="190" name="図 189">
              <a:extLst>
                <a:ext uri="{FF2B5EF4-FFF2-40B4-BE49-F238E27FC236}">
                  <a16:creationId xmlns:a16="http://schemas.microsoft.com/office/drawing/2014/main" id="{04F72246-3FF9-3DB6-8596-8E34A1CC8A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58267" t="60669" r="20239" b="29032"/>
            <a:stretch/>
          </p:blipFill>
          <p:spPr>
            <a:xfrm>
              <a:off x="2354128" y="1713297"/>
              <a:ext cx="685566" cy="365759"/>
            </a:xfrm>
            <a:prstGeom prst="rect">
              <a:avLst/>
            </a:prstGeom>
          </p:spPr>
        </p:pic>
        <p:sp>
          <p:nvSpPr>
            <p:cNvPr id="192" name="正方形/長方形 191">
              <a:extLst>
                <a:ext uri="{FF2B5EF4-FFF2-40B4-BE49-F238E27FC236}">
                  <a16:creationId xmlns:a16="http://schemas.microsoft.com/office/drawing/2014/main" id="{F257FF1C-D8E8-6364-2DB2-74DC5E6C2994}"/>
                </a:ext>
              </a:extLst>
            </p:cNvPr>
            <p:cNvSpPr/>
            <p:nvPr/>
          </p:nvSpPr>
          <p:spPr>
            <a:xfrm>
              <a:off x="2358746" y="1229032"/>
              <a:ext cx="1010651" cy="53889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26330A9-5836-EF24-5022-544E2E00C50B}"/>
              </a:ext>
            </a:extLst>
          </p:cNvPr>
          <p:cNvGrpSpPr/>
          <p:nvPr/>
        </p:nvGrpSpPr>
        <p:grpSpPr>
          <a:xfrm>
            <a:off x="5280087" y="3831936"/>
            <a:ext cx="258866" cy="510638"/>
            <a:chOff x="8439488" y="428719"/>
            <a:chExt cx="1155529" cy="2279403"/>
          </a:xfrm>
        </p:grpSpPr>
        <p:pic>
          <p:nvPicPr>
            <p:cNvPr id="185" name="図 184">
              <a:extLst>
                <a:ext uri="{FF2B5EF4-FFF2-40B4-BE49-F238E27FC236}">
                  <a16:creationId xmlns:a16="http://schemas.microsoft.com/office/drawing/2014/main" id="{5EB92ED6-2BBD-6598-3C60-58FE45A9A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rcRect/>
            <a:stretch/>
          </p:blipFill>
          <p:spPr>
            <a:xfrm>
              <a:off x="8439488" y="428719"/>
              <a:ext cx="1155529" cy="2279403"/>
            </a:xfrm>
            <a:prstGeom prst="rect">
              <a:avLst/>
            </a:prstGeom>
          </p:spPr>
        </p:pic>
        <p:sp>
          <p:nvSpPr>
            <p:cNvPr id="186" name="正方形/長方形 185">
              <a:extLst>
                <a:ext uri="{FF2B5EF4-FFF2-40B4-BE49-F238E27FC236}">
                  <a16:creationId xmlns:a16="http://schemas.microsoft.com/office/drawing/2014/main" id="{A62A9457-ABFF-87EC-AD4F-07BD9C1BB11A}"/>
                </a:ext>
              </a:extLst>
            </p:cNvPr>
            <p:cNvSpPr/>
            <p:nvPr/>
          </p:nvSpPr>
          <p:spPr>
            <a:xfrm>
              <a:off x="8545863" y="1044144"/>
              <a:ext cx="944646" cy="50552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6888F647-B080-4DA5-F79C-09B02CE8BB12}"/>
              </a:ext>
            </a:extLst>
          </p:cNvPr>
          <p:cNvGrpSpPr/>
          <p:nvPr/>
        </p:nvGrpSpPr>
        <p:grpSpPr>
          <a:xfrm>
            <a:off x="5906390" y="3697212"/>
            <a:ext cx="954088" cy="601316"/>
            <a:chOff x="3979673" y="428719"/>
            <a:chExt cx="3711235" cy="2339015"/>
          </a:xfrm>
        </p:grpSpPr>
        <p:pic>
          <p:nvPicPr>
            <p:cNvPr id="177" name="図 176">
              <a:extLst>
                <a:ext uri="{FF2B5EF4-FFF2-40B4-BE49-F238E27FC236}">
                  <a16:creationId xmlns:a16="http://schemas.microsoft.com/office/drawing/2014/main" id="{F07C01A4-883C-BB34-24FB-9782B7234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/>
            <a:stretch/>
          </p:blipFill>
          <p:spPr>
            <a:xfrm>
              <a:off x="3979673" y="428719"/>
              <a:ext cx="3711235" cy="2339015"/>
            </a:xfrm>
            <a:prstGeom prst="rect">
              <a:avLst/>
            </a:prstGeom>
            <a:effectLst>
              <a:glow rad="38100">
                <a:srgbClr val="FFFF00">
                  <a:alpha val="70167"/>
                </a:srgbClr>
              </a:glow>
            </a:effectLst>
          </p:spPr>
        </p:pic>
        <p:sp>
          <p:nvSpPr>
            <p:cNvPr id="178" name="正方形/長方形 177">
              <a:extLst>
                <a:ext uri="{FF2B5EF4-FFF2-40B4-BE49-F238E27FC236}">
                  <a16:creationId xmlns:a16="http://schemas.microsoft.com/office/drawing/2014/main" id="{8E6DF263-08FE-F50E-6CBD-36380A031452}"/>
                </a:ext>
              </a:extLst>
            </p:cNvPr>
            <p:cNvSpPr/>
            <p:nvPr/>
          </p:nvSpPr>
          <p:spPr>
            <a:xfrm>
              <a:off x="4609677" y="661512"/>
              <a:ext cx="2561144" cy="14271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79" name="図 178">
              <a:extLst>
                <a:ext uri="{FF2B5EF4-FFF2-40B4-BE49-F238E27FC236}">
                  <a16:creationId xmlns:a16="http://schemas.microsoft.com/office/drawing/2014/main" id="{735F68A3-7905-F21D-CF54-E61FC8C2B4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20889" t="12535" r="20239" b="29032"/>
            <a:stretch/>
          </p:blipFill>
          <p:spPr>
            <a:xfrm>
              <a:off x="4958013" y="659149"/>
              <a:ext cx="1802464" cy="1419907"/>
            </a:xfrm>
            <a:prstGeom prst="rect">
              <a:avLst/>
            </a:prstGeom>
          </p:spPr>
        </p:pic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1BE9C20B-F7BF-AA51-288B-8759D8ABDEA2}"/>
                </a:ext>
              </a:extLst>
            </p:cNvPr>
            <p:cNvSpPr/>
            <p:nvPr/>
          </p:nvSpPr>
          <p:spPr>
            <a:xfrm>
              <a:off x="4616067" y="667242"/>
              <a:ext cx="333691" cy="141181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80">
              <a:extLst>
                <a:ext uri="{FF2B5EF4-FFF2-40B4-BE49-F238E27FC236}">
                  <a16:creationId xmlns:a16="http://schemas.microsoft.com/office/drawing/2014/main" id="{C33E4C7D-42E5-498C-902B-A103A8B3414B}"/>
                </a:ext>
              </a:extLst>
            </p:cNvPr>
            <p:cNvSpPr/>
            <p:nvPr/>
          </p:nvSpPr>
          <p:spPr>
            <a:xfrm>
              <a:off x="6762501" y="667242"/>
              <a:ext cx="333691" cy="141181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82" name="図 181">
              <a:extLst>
                <a:ext uri="{FF2B5EF4-FFF2-40B4-BE49-F238E27FC236}">
                  <a16:creationId xmlns:a16="http://schemas.microsoft.com/office/drawing/2014/main" id="{53C3850A-DE6C-31D9-B648-F51A1EC99C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58267" t="60669" r="20239" b="29032"/>
            <a:stretch/>
          </p:blipFill>
          <p:spPr>
            <a:xfrm>
              <a:off x="6083166" y="1713297"/>
              <a:ext cx="685566" cy="365759"/>
            </a:xfrm>
            <a:prstGeom prst="rect">
              <a:avLst/>
            </a:prstGeom>
          </p:spPr>
        </p:pic>
        <p:sp>
          <p:nvSpPr>
            <p:cNvPr id="183" name="正方形/長方形 182">
              <a:extLst>
                <a:ext uri="{FF2B5EF4-FFF2-40B4-BE49-F238E27FC236}">
                  <a16:creationId xmlns:a16="http://schemas.microsoft.com/office/drawing/2014/main" id="{8A09F7F6-4559-6EBA-45A5-DDA1CDD2662A}"/>
                </a:ext>
              </a:extLst>
            </p:cNvPr>
            <p:cNvSpPr/>
            <p:nvPr/>
          </p:nvSpPr>
          <p:spPr>
            <a:xfrm>
              <a:off x="6087784" y="1229032"/>
              <a:ext cx="1010651" cy="538895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>
              <a:extLst>
                <a:ext uri="{FF2B5EF4-FFF2-40B4-BE49-F238E27FC236}">
                  <a16:creationId xmlns:a16="http://schemas.microsoft.com/office/drawing/2014/main" id="{B6871F22-9ACC-2122-CF92-FEC432D69FA4}"/>
                </a:ext>
              </a:extLst>
            </p:cNvPr>
            <p:cNvSpPr/>
            <p:nvPr/>
          </p:nvSpPr>
          <p:spPr>
            <a:xfrm>
              <a:off x="5298094" y="1767928"/>
              <a:ext cx="791811" cy="12810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D4C6D275-F2A1-199B-533F-6934B26FD6D8}"/>
              </a:ext>
            </a:extLst>
          </p:cNvPr>
          <p:cNvGrpSpPr/>
          <p:nvPr/>
        </p:nvGrpSpPr>
        <p:grpSpPr>
          <a:xfrm>
            <a:off x="6852134" y="3682543"/>
            <a:ext cx="314135" cy="619664"/>
            <a:chOff x="8439488" y="428719"/>
            <a:chExt cx="1155529" cy="2279403"/>
          </a:xfrm>
        </p:grpSpPr>
        <p:pic>
          <p:nvPicPr>
            <p:cNvPr id="115" name="図 114">
              <a:extLst>
                <a:ext uri="{FF2B5EF4-FFF2-40B4-BE49-F238E27FC236}">
                  <a16:creationId xmlns:a16="http://schemas.microsoft.com/office/drawing/2014/main" id="{B257F075-3CC9-E986-64C1-850829629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rcRect/>
            <a:stretch/>
          </p:blipFill>
          <p:spPr>
            <a:xfrm>
              <a:off x="8439488" y="428719"/>
              <a:ext cx="1155529" cy="2279403"/>
            </a:xfrm>
            <a:prstGeom prst="rect">
              <a:avLst/>
            </a:prstGeom>
          </p:spPr>
        </p:pic>
        <p:sp>
          <p:nvSpPr>
            <p:cNvPr id="176" name="正方形/長方形 175">
              <a:extLst>
                <a:ext uri="{FF2B5EF4-FFF2-40B4-BE49-F238E27FC236}">
                  <a16:creationId xmlns:a16="http://schemas.microsoft.com/office/drawing/2014/main" id="{BA6D6D3D-9E65-87D3-FC4D-546127B9F281}"/>
                </a:ext>
              </a:extLst>
            </p:cNvPr>
            <p:cNvSpPr/>
            <p:nvPr/>
          </p:nvSpPr>
          <p:spPr>
            <a:xfrm>
              <a:off x="8545863" y="1044144"/>
              <a:ext cx="944646" cy="50552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台形 89">
            <a:extLst>
              <a:ext uri="{FF2B5EF4-FFF2-40B4-BE49-F238E27FC236}">
                <a16:creationId xmlns:a16="http://schemas.microsoft.com/office/drawing/2014/main" id="{7A11ADD8-8837-BF08-22F6-859D88059AE9}"/>
              </a:ext>
            </a:extLst>
          </p:cNvPr>
          <p:cNvSpPr/>
          <p:nvPr/>
        </p:nvSpPr>
        <p:spPr>
          <a:xfrm rot="10800000">
            <a:off x="5932513" y="3148486"/>
            <a:ext cx="1266747" cy="470719"/>
          </a:xfrm>
          <a:prstGeom prst="trapezoid">
            <a:avLst/>
          </a:prstGeom>
          <a:gradFill>
            <a:gsLst>
              <a:gs pos="0">
                <a:srgbClr val="C3AE6B"/>
              </a:gs>
              <a:gs pos="41000">
                <a:srgbClr val="FEE38C">
                  <a:lumMod val="90000"/>
                </a:srgbClr>
              </a:gs>
              <a:gs pos="84000">
                <a:srgbClr val="C3AE6B"/>
              </a:gs>
            </a:gsLst>
            <a:lin ang="18900000" scaled="0"/>
          </a:gradFill>
          <a:ln w="28575" cap="rnd">
            <a:gradFill flip="none" rotWithShape="1">
              <a:gsLst>
                <a:gs pos="0">
                  <a:srgbClr val="C3AE6B"/>
                </a:gs>
                <a:gs pos="28000">
                  <a:srgbClr val="FEE38C">
                    <a:lumMod val="90000"/>
                  </a:srgbClr>
                </a:gs>
                <a:gs pos="100000">
                  <a:srgbClr val="C3AE6B"/>
                </a:gs>
              </a:gsLst>
              <a:lin ang="18900000" scaled="1"/>
              <a:tileRect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DF59314-E385-F547-BF4F-10C60E1D4911}"/>
              </a:ext>
            </a:extLst>
          </p:cNvPr>
          <p:cNvSpPr txBox="1"/>
          <p:nvPr/>
        </p:nvSpPr>
        <p:spPr>
          <a:xfrm>
            <a:off x="6042795" y="3177735"/>
            <a:ext cx="104067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b="1" dirty="0">
                <a:latin typeface="Meiryo" panose="020B0604030504040204" pitchFamily="34" charset="-128"/>
                <a:ea typeface="Meiryo" panose="020B0604030504040204" pitchFamily="34" charset="-128"/>
              </a:rPr>
              <a:t>PC+</a:t>
            </a:r>
            <a:r>
              <a:rPr kumimoji="1" lang="ja-JP" altLang="en-US" b="1" dirty="0">
                <a:latin typeface="Meiryo" panose="020B0604030504040204" pitchFamily="34" charset="-128"/>
                <a:ea typeface="Meiryo" panose="020B0604030504040204" pitchFamily="34" charset="-128"/>
              </a:rPr>
              <a:t>ｽﾏﾎ</a:t>
            </a:r>
          </a:p>
        </p:txBody>
      </p:sp>
      <p:sp>
        <p:nvSpPr>
          <p:cNvPr id="92" name="円/楕円 400">
            <a:extLst>
              <a:ext uri="{FF2B5EF4-FFF2-40B4-BE49-F238E27FC236}">
                <a16:creationId xmlns:a16="http://schemas.microsoft.com/office/drawing/2014/main" id="{E9073622-6B05-8B02-9913-C78C893B4E4A}"/>
              </a:ext>
            </a:extLst>
          </p:cNvPr>
          <p:cNvSpPr>
            <a:spLocks noChangeAspect="1"/>
          </p:cNvSpPr>
          <p:nvPr/>
        </p:nvSpPr>
        <p:spPr>
          <a:xfrm>
            <a:off x="5564411" y="3314203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71B5B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71B5B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93" name="角丸四角形 204">
            <a:extLst>
              <a:ext uri="{FF2B5EF4-FFF2-40B4-BE49-F238E27FC236}">
                <a16:creationId xmlns:a16="http://schemas.microsoft.com/office/drawing/2014/main" id="{F5241143-3176-A0C9-D6C4-B02D747D6AF2}"/>
              </a:ext>
            </a:extLst>
          </p:cNvPr>
          <p:cNvSpPr>
            <a:spLocks/>
          </p:cNvSpPr>
          <p:nvPr/>
        </p:nvSpPr>
        <p:spPr>
          <a:xfrm>
            <a:off x="5897048" y="2859778"/>
            <a:ext cx="1340496" cy="237682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 w="952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6E1005DB-D0C8-CF1B-B607-9B896F19A631}"/>
              </a:ext>
            </a:extLst>
          </p:cNvPr>
          <p:cNvSpPr txBox="1"/>
          <p:nvPr/>
        </p:nvSpPr>
        <p:spPr>
          <a:xfrm>
            <a:off x="5848448" y="2931430"/>
            <a:ext cx="1476915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kumimoji="1" lang="en-US" altLang="ja-JP" sz="7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1" lang="ja-JP" altLang="en-US" sz="7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広告面はトップインパクト！</a:t>
            </a:r>
            <a:endParaRPr kumimoji="1" lang="en-US" altLang="ja-JP" sz="3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5" name="三角形 414">
            <a:extLst>
              <a:ext uri="{FF2B5EF4-FFF2-40B4-BE49-F238E27FC236}">
                <a16:creationId xmlns:a16="http://schemas.microsoft.com/office/drawing/2014/main" id="{1B618439-FC97-57E3-2368-A989B2BF7232}"/>
              </a:ext>
            </a:extLst>
          </p:cNvPr>
          <p:cNvSpPr/>
          <p:nvPr/>
        </p:nvSpPr>
        <p:spPr>
          <a:xfrm rot="10800000">
            <a:off x="6509974" y="3085055"/>
            <a:ext cx="125361" cy="80956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5BD0971-D7CD-B4A6-6AC2-942828260077}"/>
              </a:ext>
            </a:extLst>
          </p:cNvPr>
          <p:cNvSpPr txBox="1"/>
          <p:nvPr/>
        </p:nvSpPr>
        <p:spPr>
          <a:xfrm>
            <a:off x="5987498" y="3497794"/>
            <a:ext cx="1155756" cy="769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kumimoji="1" lang="en-US" altLang="ja-JP" sz="5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5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ヤフーリッチフォーマット</a:t>
            </a:r>
            <a:r>
              <a:rPr kumimoji="1" lang="en-US" altLang="ja-JP" sz="5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</a:p>
        </p:txBody>
      </p:sp>
      <p:sp>
        <p:nvSpPr>
          <p:cNvPr id="97" name="角丸四角形 380">
            <a:extLst>
              <a:ext uri="{FF2B5EF4-FFF2-40B4-BE49-F238E27FC236}">
                <a16:creationId xmlns:a16="http://schemas.microsoft.com/office/drawing/2014/main" id="{8FE6EBE8-9B36-4DAA-723C-CD0214D9CB3D}"/>
              </a:ext>
            </a:extLst>
          </p:cNvPr>
          <p:cNvSpPr/>
          <p:nvPr/>
        </p:nvSpPr>
        <p:spPr>
          <a:xfrm>
            <a:off x="1725285" y="5403837"/>
            <a:ext cx="5134360" cy="30221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8" name="Text Box 11">
            <a:extLst>
              <a:ext uri="{FF2B5EF4-FFF2-40B4-BE49-F238E27FC236}">
                <a16:creationId xmlns:a16="http://schemas.microsoft.com/office/drawing/2014/main" id="{97E54125-25FD-2E5D-B337-1B763B825A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1422" y="5405335"/>
            <a:ext cx="4571687" cy="212366"/>
          </a:xfrm>
          <a:prstGeom prst="rect">
            <a:avLst/>
          </a:prstGeom>
          <a:noFill/>
          <a:ln w="28575">
            <a:noFill/>
            <a:miter lim="800000"/>
            <a:headEnd/>
            <a:tailEnd type="none" w="med" len="sm"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0" tIns="0" rIns="0" bIns="0">
            <a:spAutoFit/>
          </a:bodyPr>
          <a:lstStyle/>
          <a:p>
            <a:pPr algn="ctr" defTabSz="913972">
              <a:lnSpc>
                <a:spcPct val="120000"/>
              </a:lnSpc>
            </a:pPr>
            <a:r>
              <a:rPr lang="ja-JP" altLang="en-US" sz="1200" b="1" spc="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平日掲載開始の</a:t>
            </a:r>
            <a:r>
              <a:rPr lang="en-US" altLang="ja-JP" sz="1200" b="1" spc="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lang="ja-JP" altLang="en-US" sz="1200" b="1" spc="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lang="en-US" altLang="ja-JP" sz="1200" b="1" spc="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〜</a:t>
            </a:r>
            <a:r>
              <a:rPr lang="en-US" altLang="ja-JP" sz="1200" b="1" spc="600" dirty="0">
                <a:ln w="0"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sz="1200" b="1" spc="600" dirty="0">
                <a:ln w="0"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ヶ月間</a:t>
            </a:r>
            <a:r>
              <a:rPr lang="ja-JP" altLang="en-US" sz="1200" b="1" spc="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で自由設定　</a:t>
            </a:r>
            <a:endParaRPr lang="en-US" altLang="ja-JP" sz="1200" spc="6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9" name="Text Box 11">
            <a:extLst>
              <a:ext uri="{FF2B5EF4-FFF2-40B4-BE49-F238E27FC236}">
                <a16:creationId xmlns:a16="http://schemas.microsoft.com/office/drawing/2014/main" id="{DBD85FF9-25AC-1106-DC53-CCC26281F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3784" y="5595406"/>
            <a:ext cx="2098214" cy="106183"/>
          </a:xfrm>
          <a:prstGeom prst="rect">
            <a:avLst/>
          </a:prstGeom>
          <a:noFill/>
          <a:ln w="28575">
            <a:noFill/>
            <a:miter lim="800000"/>
            <a:headEnd/>
            <a:tailEnd type="none" w="med" len="sm"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397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掲載回数は設定期間で按分されるイメージです。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0" name="角丸四角形 204">
            <a:extLst>
              <a:ext uri="{FF2B5EF4-FFF2-40B4-BE49-F238E27FC236}">
                <a16:creationId xmlns:a16="http://schemas.microsoft.com/office/drawing/2014/main" id="{BE412F17-87DF-63A7-B0C9-BC837C174ACB}"/>
              </a:ext>
            </a:extLst>
          </p:cNvPr>
          <p:cNvSpPr/>
          <p:nvPr/>
        </p:nvSpPr>
        <p:spPr>
          <a:xfrm>
            <a:off x="7509933" y="3159143"/>
            <a:ext cx="2143945" cy="2633121"/>
          </a:xfrm>
          <a:prstGeom prst="roundRect">
            <a:avLst>
              <a:gd name="adj" fmla="val 4415"/>
            </a:avLst>
          </a:prstGeom>
          <a:solidFill>
            <a:srgbClr val="D8ECED"/>
          </a:solidFill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400"/>
          </a:p>
        </p:txBody>
      </p:sp>
      <p:sp>
        <p:nvSpPr>
          <p:cNvPr id="101" name="台形 100">
            <a:extLst>
              <a:ext uri="{FF2B5EF4-FFF2-40B4-BE49-F238E27FC236}">
                <a16:creationId xmlns:a16="http://schemas.microsoft.com/office/drawing/2014/main" id="{D8A42791-2CDB-8B42-2DCB-A7C5AF63AD1E}"/>
              </a:ext>
            </a:extLst>
          </p:cNvPr>
          <p:cNvSpPr/>
          <p:nvPr/>
        </p:nvSpPr>
        <p:spPr>
          <a:xfrm rot="10800000">
            <a:off x="7582631" y="3165777"/>
            <a:ext cx="2021251" cy="324000"/>
          </a:xfrm>
          <a:prstGeom prst="trapezoid">
            <a:avLst/>
          </a:prstGeom>
          <a:solidFill>
            <a:srgbClr val="588D94"/>
          </a:solidFill>
          <a:ln w="57150" cap="rnd">
            <a:solidFill>
              <a:srgbClr val="588D9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38B37939-3476-228F-3DBC-A2DCC7B951B6}"/>
              </a:ext>
            </a:extLst>
          </p:cNvPr>
          <p:cNvSpPr txBox="1"/>
          <p:nvPr/>
        </p:nvSpPr>
        <p:spPr>
          <a:xfrm>
            <a:off x="7594701" y="3179497"/>
            <a:ext cx="198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テレビ</a:t>
            </a:r>
            <a:r>
              <a:rPr lang="en-US" altLang="ja-JP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CM</a:t>
            </a:r>
          </a:p>
        </p:txBody>
      </p:sp>
      <p:sp>
        <p:nvSpPr>
          <p:cNvPr id="110" name="十字形 109">
            <a:extLst>
              <a:ext uri="{FF2B5EF4-FFF2-40B4-BE49-F238E27FC236}">
                <a16:creationId xmlns:a16="http://schemas.microsoft.com/office/drawing/2014/main" id="{F7ECC7D7-2305-DDC2-7EE2-A3D7856C899A}"/>
              </a:ext>
            </a:extLst>
          </p:cNvPr>
          <p:cNvSpPr/>
          <p:nvPr/>
        </p:nvSpPr>
        <p:spPr>
          <a:xfrm>
            <a:off x="7207158" y="4144993"/>
            <a:ext cx="391596" cy="391596"/>
          </a:xfrm>
          <a:prstGeom prst="plus">
            <a:avLst>
              <a:gd name="adj" fmla="val 3838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glow rad="63500">
              <a:schemeClr val="bg1">
                <a:alpha val="8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0D72774C-3EBC-AC40-9121-5BBC9149FE6A}"/>
              </a:ext>
            </a:extLst>
          </p:cNvPr>
          <p:cNvSpPr txBox="1"/>
          <p:nvPr/>
        </p:nvSpPr>
        <p:spPr>
          <a:xfrm>
            <a:off x="7544958" y="5123266"/>
            <a:ext cx="2278587" cy="494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550" dirty="0">
                <a:latin typeface="Meiryo" charset="-128"/>
                <a:ea typeface="Meiryo" charset="-128"/>
                <a:cs typeface="Meiryo" charset="-128"/>
              </a:rPr>
              <a:t>※1</a:t>
            </a:r>
            <a:r>
              <a:rPr lang="ja-JP" altLang="en-US" sz="550" dirty="0">
                <a:latin typeface="Meiryo" charset="-128"/>
                <a:ea typeface="Meiryo" charset="-128"/>
                <a:cs typeface="Meiryo" charset="-128"/>
              </a:rPr>
              <a:t>週間以上で放送　</a:t>
            </a:r>
            <a:r>
              <a:rPr lang="en-US" altLang="ja-JP" sz="550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lang="ja-JP" altLang="en-US" sz="550" dirty="0">
                <a:latin typeface="Meiryo" charset="-128"/>
                <a:ea typeface="Meiryo" charset="-128"/>
                <a:cs typeface="Meiryo" charset="-128"/>
              </a:rPr>
              <a:t>放送尺は</a:t>
            </a:r>
            <a:r>
              <a:rPr lang="en-US" altLang="ja-JP" sz="550" dirty="0">
                <a:latin typeface="Meiryo" charset="-128"/>
                <a:ea typeface="Meiryo" charset="-128"/>
                <a:cs typeface="Meiryo" charset="-128"/>
              </a:rPr>
              <a:t>15</a:t>
            </a:r>
            <a:r>
              <a:rPr lang="ja-JP" altLang="en-US" sz="550" dirty="0">
                <a:latin typeface="Meiryo" charset="-128"/>
                <a:ea typeface="Meiryo" charset="-128"/>
                <a:cs typeface="Meiryo" charset="-128"/>
              </a:rPr>
              <a:t>秒</a:t>
            </a:r>
            <a:endParaRPr lang="en-US" altLang="ja-JP" sz="550" dirty="0"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20000"/>
              </a:lnSpc>
            </a:pPr>
            <a:r>
              <a:rPr lang="en-US" altLang="ja-JP" sz="550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lang="ja-JP" altLang="en-US" sz="550" dirty="0">
                <a:latin typeface="Meiryo" charset="-128"/>
                <a:ea typeface="Meiryo" charset="-128"/>
                <a:cs typeface="Meiryo" charset="-128"/>
              </a:rPr>
              <a:t>フリースポットのため、放送時間の事前開示はありません。</a:t>
            </a:r>
            <a:endParaRPr lang="en-US" altLang="ja-JP" sz="550" dirty="0">
              <a:latin typeface="Meiryo" charset="-128"/>
              <a:ea typeface="Meiryo" charset="-128"/>
              <a:cs typeface="Meiryo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550" dirty="0">
                <a:latin typeface="Meiryo" charset="-128"/>
                <a:ea typeface="Meiryo" charset="-128"/>
                <a:cs typeface="Meiryo" charset="-128"/>
              </a:rPr>
              <a:t>　タイムランクの保証はいたします。</a:t>
            </a:r>
          </a:p>
          <a:p>
            <a:pPr>
              <a:lnSpc>
                <a:spcPct val="120000"/>
              </a:lnSpc>
            </a:pPr>
            <a:r>
              <a:rPr lang="en-US" altLang="ja-JP" sz="550" dirty="0">
                <a:latin typeface="Meiryo" charset="-128"/>
                <a:ea typeface="Meiryo" charset="-128"/>
                <a:cs typeface="Meiryo" charset="-128"/>
              </a:rPr>
              <a:t>※</a:t>
            </a:r>
            <a:r>
              <a:rPr lang="ja-JP" altLang="en-US" sz="550" dirty="0">
                <a:latin typeface="Meiryo" charset="-128"/>
                <a:ea typeface="Meiryo" charset="-128"/>
                <a:cs typeface="Meiryo" charset="-128"/>
              </a:rPr>
              <a:t>年末年始は対象外です。</a:t>
            </a:r>
          </a:p>
        </p:txBody>
      </p:sp>
      <p:pic>
        <p:nvPicPr>
          <p:cNvPr id="135" name="図 134">
            <a:extLst>
              <a:ext uri="{FF2B5EF4-FFF2-40B4-BE49-F238E27FC236}">
                <a16:creationId xmlns:a16="http://schemas.microsoft.com/office/drawing/2014/main" id="{30CD8B44-73AB-504B-A01E-39293A71F0D3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544" t="64698" r="-1651" b="7886"/>
          <a:stretch/>
        </p:blipFill>
        <p:spPr>
          <a:xfrm>
            <a:off x="8092261" y="3699091"/>
            <a:ext cx="984946" cy="720677"/>
          </a:xfrm>
          <a:prstGeom prst="rect">
            <a:avLst/>
          </a:prstGeom>
        </p:spPr>
      </p:pic>
      <p:sp>
        <p:nvSpPr>
          <p:cNvPr id="136" name="角丸四角形 135">
            <a:extLst>
              <a:ext uri="{FF2B5EF4-FFF2-40B4-BE49-F238E27FC236}">
                <a16:creationId xmlns:a16="http://schemas.microsoft.com/office/drawing/2014/main" id="{6343BFB4-B4DF-614E-BF9B-8DFF0521C237}"/>
              </a:ext>
            </a:extLst>
          </p:cNvPr>
          <p:cNvSpPr/>
          <p:nvPr/>
        </p:nvSpPr>
        <p:spPr>
          <a:xfrm>
            <a:off x="7666800" y="4480264"/>
            <a:ext cx="1835868" cy="367640"/>
          </a:xfrm>
          <a:prstGeom prst="roundRect">
            <a:avLst>
              <a:gd name="adj" fmla="val 9903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9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E9D63C02-0670-FB45-8C89-B764005B3978}"/>
              </a:ext>
            </a:extLst>
          </p:cNvPr>
          <p:cNvSpPr txBox="1"/>
          <p:nvPr/>
        </p:nvSpPr>
        <p:spPr>
          <a:xfrm>
            <a:off x="7622756" y="4468021"/>
            <a:ext cx="1918299" cy="417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各テレビ局の投下本数は</a:t>
            </a:r>
            <a:endParaRPr kumimoji="1" lang="en-US" altLang="ja-JP" sz="9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次頁の</a:t>
            </a:r>
            <a:r>
              <a:rPr kumimoji="1" lang="ja-JP" altLang="en-US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一覧でご確認ください。</a:t>
            </a:r>
            <a:endParaRPr kumimoji="1" lang="en-US" altLang="ja-JP" sz="9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39" name="角丸四角形 138">
            <a:extLst>
              <a:ext uri="{FF2B5EF4-FFF2-40B4-BE49-F238E27FC236}">
                <a16:creationId xmlns:a16="http://schemas.microsoft.com/office/drawing/2014/main" id="{4D980687-00F5-5D40-B13B-72BF601E5E35}"/>
              </a:ext>
            </a:extLst>
          </p:cNvPr>
          <p:cNvSpPr/>
          <p:nvPr/>
        </p:nvSpPr>
        <p:spPr>
          <a:xfrm>
            <a:off x="7587557" y="5071660"/>
            <a:ext cx="1988696" cy="528198"/>
          </a:xfrm>
          <a:prstGeom prst="roundRect">
            <a:avLst>
              <a:gd name="adj" fmla="val 9903"/>
            </a:avLst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9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0" name="角丸四角形 229">
            <a:extLst>
              <a:ext uri="{FF2B5EF4-FFF2-40B4-BE49-F238E27FC236}">
                <a16:creationId xmlns:a16="http://schemas.microsoft.com/office/drawing/2014/main" id="{E5D595B4-FAF3-CD45-955F-FF3ACDBAE59E}"/>
              </a:ext>
            </a:extLst>
          </p:cNvPr>
          <p:cNvSpPr/>
          <p:nvPr/>
        </p:nvSpPr>
        <p:spPr>
          <a:xfrm>
            <a:off x="7977296" y="4992833"/>
            <a:ext cx="1209219" cy="153335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9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C15310F7-0954-D54C-8083-ED09796F9BD2}"/>
              </a:ext>
            </a:extLst>
          </p:cNvPr>
          <p:cNvSpPr txBox="1"/>
          <p:nvPr/>
        </p:nvSpPr>
        <p:spPr>
          <a:xfrm>
            <a:off x="8220268" y="4982866"/>
            <a:ext cx="72327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共通留意事項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F98A83D0-D741-53A4-7484-885B145835CD}"/>
              </a:ext>
            </a:extLst>
          </p:cNvPr>
          <p:cNvGrpSpPr/>
          <p:nvPr/>
        </p:nvGrpSpPr>
        <p:grpSpPr>
          <a:xfrm>
            <a:off x="1614716" y="4999038"/>
            <a:ext cx="5497542" cy="251607"/>
            <a:chOff x="1614716" y="4975223"/>
            <a:chExt cx="5497542" cy="251607"/>
          </a:xfrm>
        </p:grpSpPr>
        <p:sp>
          <p:nvSpPr>
            <p:cNvPr id="5" name="角丸四角形 243">
              <a:extLst>
                <a:ext uri="{FF2B5EF4-FFF2-40B4-BE49-F238E27FC236}">
                  <a16:creationId xmlns:a16="http://schemas.microsoft.com/office/drawing/2014/main" id="{C1329C3D-4ED1-8950-6D71-992F10F2BE55}"/>
                </a:ext>
              </a:extLst>
            </p:cNvPr>
            <p:cNvSpPr/>
            <p:nvPr/>
          </p:nvSpPr>
          <p:spPr>
            <a:xfrm>
              <a:off x="1614716" y="4978211"/>
              <a:ext cx="5497542" cy="217116"/>
            </a:xfrm>
            <a:prstGeom prst="roundRect">
              <a:avLst>
                <a:gd name="adj" fmla="val 39959"/>
              </a:avLst>
            </a:prstGeom>
            <a:solidFill>
              <a:schemeClr val="bg1"/>
            </a:solidFill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AE549962-552D-4FB9-478D-7CA1857D7CC7}"/>
                </a:ext>
              </a:extLst>
            </p:cNvPr>
            <p:cNvSpPr txBox="1"/>
            <p:nvPr/>
          </p:nvSpPr>
          <p:spPr>
            <a:xfrm>
              <a:off x="2089761" y="4975223"/>
              <a:ext cx="4537822" cy="251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9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掲載保証回数は次頁の一覧</a:t>
              </a:r>
              <a:r>
                <a:rPr kumimoji="1" lang="ja-JP" altLang="en-US" sz="90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でご確認ください。</a:t>
              </a:r>
              <a:endParaRPr kumimoji="1" lang="en-US" altLang="ja-JP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931EEFA-4298-0044-8F5B-8A5E7F3292E1}"/>
              </a:ext>
            </a:extLst>
          </p:cNvPr>
          <p:cNvGrpSpPr/>
          <p:nvPr/>
        </p:nvGrpSpPr>
        <p:grpSpPr>
          <a:xfrm>
            <a:off x="1614716" y="4473521"/>
            <a:ext cx="5497542" cy="251607"/>
            <a:chOff x="1614716" y="4449706"/>
            <a:chExt cx="5497542" cy="251607"/>
          </a:xfrm>
        </p:grpSpPr>
        <p:sp>
          <p:nvSpPr>
            <p:cNvPr id="27" name="角丸四角形 243">
              <a:extLst>
                <a:ext uri="{FF2B5EF4-FFF2-40B4-BE49-F238E27FC236}">
                  <a16:creationId xmlns:a16="http://schemas.microsoft.com/office/drawing/2014/main" id="{FBD243F2-0F42-5212-F256-D4D55E82F789}"/>
                </a:ext>
              </a:extLst>
            </p:cNvPr>
            <p:cNvSpPr/>
            <p:nvPr/>
          </p:nvSpPr>
          <p:spPr>
            <a:xfrm>
              <a:off x="1614716" y="4452694"/>
              <a:ext cx="5497542" cy="217116"/>
            </a:xfrm>
            <a:prstGeom prst="roundRect">
              <a:avLst>
                <a:gd name="adj" fmla="val 39959"/>
              </a:avLst>
            </a:prstGeom>
            <a:solidFill>
              <a:schemeClr val="bg1"/>
            </a:solidFill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24B202B-9495-32E5-78B8-B8701DE4ED34}"/>
                </a:ext>
              </a:extLst>
            </p:cNvPr>
            <p:cNvSpPr txBox="1"/>
            <p:nvPr/>
          </p:nvSpPr>
          <p:spPr>
            <a:xfrm>
              <a:off x="2089761" y="4449706"/>
              <a:ext cx="4537822" cy="251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9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掲載保証回数は次頁の一覧でご確認ください。</a:t>
              </a:r>
              <a:endParaRPr kumimoji="1" lang="en-US" altLang="ja-JP" sz="9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9789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辺形 4">
            <a:extLst>
              <a:ext uri="{FF2B5EF4-FFF2-40B4-BE49-F238E27FC236}">
                <a16:creationId xmlns:a16="http://schemas.microsoft.com/office/drawing/2014/main" id="{1351CD8F-0CFB-FE48-9EDD-521D67128B81}"/>
              </a:ext>
            </a:extLst>
          </p:cNvPr>
          <p:cNvSpPr/>
          <p:nvPr/>
        </p:nvSpPr>
        <p:spPr>
          <a:xfrm>
            <a:off x="225385" y="136957"/>
            <a:ext cx="7761781" cy="338555"/>
          </a:xfrm>
          <a:prstGeom prst="parallelogram">
            <a:avLst/>
          </a:prstGeom>
          <a:solidFill>
            <a:srgbClr val="71B5BC"/>
          </a:solidFill>
          <a:ln w="76200" cap="rnd">
            <a:solidFill>
              <a:srgbClr val="71B5BC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329134F-925F-B94C-9C93-58F42322BC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24" b="-12618"/>
          <a:stretch/>
        </p:blipFill>
        <p:spPr>
          <a:xfrm>
            <a:off x="8172223" y="191387"/>
            <a:ext cx="1357574" cy="25099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3F83A9-E755-4842-B828-377BF2A624D2}"/>
              </a:ext>
            </a:extLst>
          </p:cNvPr>
          <p:cNvSpPr txBox="1"/>
          <p:nvPr/>
        </p:nvSpPr>
        <p:spPr>
          <a:xfrm>
            <a:off x="2841711" y="137674"/>
            <a:ext cx="4963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TVCM</a:t>
            </a: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セット一覧（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 </a:t>
            </a: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エリア指定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 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[</a:t>
            </a:r>
            <a:r>
              <a:rPr kumimoji="0" lang="ja-JP" altLang="en-US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都道府県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 or </a:t>
            </a:r>
            <a:r>
              <a:rPr kumimoji="0" lang="ja-JP" altLang="en-US" sz="1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市区郡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] </a:t>
            </a: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）　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A40178F9-A39A-F046-90EF-01BEB3CD7C60}"/>
              </a:ext>
            </a:extLst>
          </p:cNvPr>
          <p:cNvCxnSpPr>
            <a:cxnSpLocks/>
          </p:cNvCxnSpPr>
          <p:nvPr/>
        </p:nvCxnSpPr>
        <p:spPr>
          <a:xfrm>
            <a:off x="2872731" y="158688"/>
            <a:ext cx="0" cy="2836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6FAE1F5-AD82-FE45-AADD-ACCC59843615}"/>
              </a:ext>
            </a:extLst>
          </p:cNvPr>
          <p:cNvSpPr txBox="1"/>
          <p:nvPr/>
        </p:nvSpPr>
        <p:spPr>
          <a:xfrm>
            <a:off x="343545" y="138390"/>
            <a:ext cx="2498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チラシビジョン提携テレビ局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E09AA7-7FF2-2E3B-9FDE-5FBA73A968DB}"/>
              </a:ext>
            </a:extLst>
          </p:cNvPr>
          <p:cNvSpPr txBox="1"/>
          <p:nvPr/>
        </p:nvSpPr>
        <p:spPr>
          <a:xfrm>
            <a:off x="10213848" y="14264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92694FA2-DC2E-FC44-66B0-3FEC7F83123D}"/>
              </a:ext>
            </a:extLst>
          </p:cNvPr>
          <p:cNvGraphicFramePr>
            <a:graphicFrameLocks noGrp="1"/>
          </p:cNvGraphicFramePr>
          <p:nvPr/>
        </p:nvGraphicFramePr>
        <p:xfrm>
          <a:off x="249448" y="617459"/>
          <a:ext cx="9304412" cy="6143642"/>
        </p:xfrm>
        <a:graphic>
          <a:graphicData uri="http://schemas.openxmlformats.org/drawingml/2006/table">
            <a:tbl>
              <a:tblPr/>
              <a:tblGrid>
                <a:gridCol w="632144">
                  <a:extLst>
                    <a:ext uri="{9D8B030D-6E8A-4147-A177-3AD203B41FA5}">
                      <a16:colId xmlns:a16="http://schemas.microsoft.com/office/drawing/2014/main" val="1232444640"/>
                    </a:ext>
                  </a:extLst>
                </a:gridCol>
                <a:gridCol w="594959">
                  <a:extLst>
                    <a:ext uri="{9D8B030D-6E8A-4147-A177-3AD203B41FA5}">
                      <a16:colId xmlns:a16="http://schemas.microsoft.com/office/drawing/2014/main" val="2931641811"/>
                    </a:ext>
                  </a:extLst>
                </a:gridCol>
                <a:gridCol w="780884">
                  <a:extLst>
                    <a:ext uri="{9D8B030D-6E8A-4147-A177-3AD203B41FA5}">
                      <a16:colId xmlns:a16="http://schemas.microsoft.com/office/drawing/2014/main" val="1340705319"/>
                    </a:ext>
                  </a:extLst>
                </a:gridCol>
                <a:gridCol w="780884">
                  <a:extLst>
                    <a:ext uri="{9D8B030D-6E8A-4147-A177-3AD203B41FA5}">
                      <a16:colId xmlns:a16="http://schemas.microsoft.com/office/drawing/2014/main" val="1015864780"/>
                    </a:ext>
                  </a:extLst>
                </a:gridCol>
                <a:gridCol w="538024">
                  <a:extLst>
                    <a:ext uri="{9D8B030D-6E8A-4147-A177-3AD203B41FA5}">
                      <a16:colId xmlns:a16="http://schemas.microsoft.com/office/drawing/2014/main" val="780762997"/>
                    </a:ext>
                  </a:extLst>
                </a:gridCol>
                <a:gridCol w="538024">
                  <a:extLst>
                    <a:ext uri="{9D8B030D-6E8A-4147-A177-3AD203B41FA5}">
                      <a16:colId xmlns:a16="http://schemas.microsoft.com/office/drawing/2014/main" val="627374185"/>
                    </a:ext>
                  </a:extLst>
                </a:gridCol>
                <a:gridCol w="538024">
                  <a:extLst>
                    <a:ext uri="{9D8B030D-6E8A-4147-A177-3AD203B41FA5}">
                      <a16:colId xmlns:a16="http://schemas.microsoft.com/office/drawing/2014/main" val="4249649212"/>
                    </a:ext>
                  </a:extLst>
                </a:gridCol>
                <a:gridCol w="538024">
                  <a:extLst>
                    <a:ext uri="{9D8B030D-6E8A-4147-A177-3AD203B41FA5}">
                      <a16:colId xmlns:a16="http://schemas.microsoft.com/office/drawing/2014/main" val="475800962"/>
                    </a:ext>
                  </a:extLst>
                </a:gridCol>
                <a:gridCol w="538024">
                  <a:extLst>
                    <a:ext uri="{9D8B030D-6E8A-4147-A177-3AD203B41FA5}">
                      <a16:colId xmlns:a16="http://schemas.microsoft.com/office/drawing/2014/main" val="3838732187"/>
                    </a:ext>
                  </a:extLst>
                </a:gridCol>
                <a:gridCol w="538024">
                  <a:extLst>
                    <a:ext uri="{9D8B030D-6E8A-4147-A177-3AD203B41FA5}">
                      <a16:colId xmlns:a16="http://schemas.microsoft.com/office/drawing/2014/main" val="461741561"/>
                    </a:ext>
                  </a:extLst>
                </a:gridCol>
                <a:gridCol w="538024">
                  <a:extLst>
                    <a:ext uri="{9D8B030D-6E8A-4147-A177-3AD203B41FA5}">
                      <a16:colId xmlns:a16="http://schemas.microsoft.com/office/drawing/2014/main" val="233077731"/>
                    </a:ext>
                  </a:extLst>
                </a:gridCol>
                <a:gridCol w="538024">
                  <a:extLst>
                    <a:ext uri="{9D8B030D-6E8A-4147-A177-3AD203B41FA5}">
                      <a16:colId xmlns:a16="http://schemas.microsoft.com/office/drawing/2014/main" val="2707759539"/>
                    </a:ext>
                  </a:extLst>
                </a:gridCol>
                <a:gridCol w="538024">
                  <a:extLst>
                    <a:ext uri="{9D8B030D-6E8A-4147-A177-3AD203B41FA5}">
                      <a16:colId xmlns:a16="http://schemas.microsoft.com/office/drawing/2014/main" val="2989293737"/>
                    </a:ext>
                  </a:extLst>
                </a:gridCol>
                <a:gridCol w="185925">
                  <a:extLst>
                    <a:ext uri="{9D8B030D-6E8A-4147-A177-3AD203B41FA5}">
                      <a16:colId xmlns:a16="http://schemas.microsoft.com/office/drawing/2014/main" val="1721975577"/>
                    </a:ext>
                  </a:extLst>
                </a:gridCol>
                <a:gridCol w="371850">
                  <a:extLst>
                    <a:ext uri="{9D8B030D-6E8A-4147-A177-3AD203B41FA5}">
                      <a16:colId xmlns:a16="http://schemas.microsoft.com/office/drawing/2014/main" val="3469230405"/>
                    </a:ext>
                  </a:extLst>
                </a:gridCol>
                <a:gridCol w="371850">
                  <a:extLst>
                    <a:ext uri="{9D8B030D-6E8A-4147-A177-3AD203B41FA5}">
                      <a16:colId xmlns:a16="http://schemas.microsoft.com/office/drawing/2014/main" val="3460020537"/>
                    </a:ext>
                  </a:extLst>
                </a:gridCol>
                <a:gridCol w="371850">
                  <a:extLst>
                    <a:ext uri="{9D8B030D-6E8A-4147-A177-3AD203B41FA5}">
                      <a16:colId xmlns:a16="http://schemas.microsoft.com/office/drawing/2014/main" val="1028668871"/>
                    </a:ext>
                  </a:extLst>
                </a:gridCol>
                <a:gridCol w="371850">
                  <a:extLst>
                    <a:ext uri="{9D8B030D-6E8A-4147-A177-3AD203B41FA5}">
                      <a16:colId xmlns:a16="http://schemas.microsoft.com/office/drawing/2014/main" val="2019596156"/>
                    </a:ext>
                  </a:extLst>
                </a:gridCol>
              </a:tblGrid>
              <a:tr h="216000">
                <a:tc rowSpan="4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エリア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公式セット</a:t>
                      </a:r>
                      <a:b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提携放送局名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実施料金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各局セット詳細（掲載保証回数および放送本数）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3308847"/>
                  </a:ext>
                </a:extLst>
              </a:tr>
              <a:tr h="288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ヤフーブランドパネル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ヤフーリッチ</a:t>
                      </a:r>
                      <a:endParaRPr lang="en-US" altLang="ja-JP" sz="700" b="1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フォーマット</a:t>
                      </a:r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MD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</a:t>
                      </a:r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CM15</a:t>
                      </a:r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秒　保証内容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073121"/>
                  </a:ext>
                </a:extLst>
              </a:tr>
              <a:tr h="17781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の場合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スマホの場合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PC＋</a:t>
                      </a:r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スマホの場合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PC＋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スマホ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合計本数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タイムランク別本数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854244"/>
                  </a:ext>
                </a:extLst>
              </a:tr>
              <a:tr h="252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b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市区郡</a:t>
                      </a:r>
                      <a:b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b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市区郡</a:t>
                      </a:r>
                      <a:b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b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市区郡</a:t>
                      </a:r>
                      <a:b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6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b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市区郡</a:t>
                      </a:r>
                      <a:b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A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特</a:t>
                      </a:r>
                      <a:r>
                        <a:rPr lang="en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C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912586"/>
                  </a:ext>
                </a:extLst>
              </a:tr>
              <a:tr h="177810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/</a:t>
                      </a:r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東北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北海道放送①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62515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北海道放送②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1,025,000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899,000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641,000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562,000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759,000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514,000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36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123498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山形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山形テレビ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235007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宮城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東北放送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17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6907595"/>
                  </a:ext>
                </a:extLst>
              </a:tr>
              <a:tr h="177810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関東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栃木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とちぎテレビ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30634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TOKYO MX①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998872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TOKYO MX②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1,025,000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899,000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641,000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562,000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759,000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514,000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26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598532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神奈川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　テレビ神奈川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　</a:t>
                      </a:r>
                      <a:endParaRPr lang="ja-JP" altLang="en-US" sz="8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3798422"/>
                  </a:ext>
                </a:extLst>
              </a:tr>
              <a:tr h="177810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中部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石川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北陸朝日放送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944479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静岡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静岡朝日テレビ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350745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愛知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テレビ愛知①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816923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テレビ愛知②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1,025,000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899,000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641,000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562,000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759,000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514,000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823465"/>
                  </a:ext>
                </a:extLst>
              </a:tr>
              <a:tr h="20448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岐阜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岐阜放送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</a:rPr>
                        <a:t>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8570818"/>
                  </a:ext>
                </a:extLst>
              </a:tr>
              <a:tr h="204481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近畿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三重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三重テレビ放送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34" charset="-128"/>
                        </a:rPr>
                        <a:t>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205235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京都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KBS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京都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994550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大阪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テレビ大阪①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0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506313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テレビ大阪②　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1,025,000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899,000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641,000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562,000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759,000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514,000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144343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兵庫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サンテレビジョン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 </a:t>
                      </a:r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  <a:r>
                        <a:rPr lang="ja-JP" altLang="en-US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4533244"/>
                  </a:ext>
                </a:extLst>
              </a:tr>
              <a:tr h="177810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中国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/</a:t>
                      </a:r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四国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岡山・香川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RSK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山陽放送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13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803648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広島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テレビ新広島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664539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鳥取・島根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山陰放送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912211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山口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テレビ山口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489153"/>
                  </a:ext>
                </a:extLst>
              </a:tr>
              <a:tr h="177810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九州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福岡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RKB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毎日放送①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11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841133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RKB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毎日放送②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1,025,000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899,000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641,000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562,000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759,000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514,000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28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781248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長崎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長崎放送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3051421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大分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大分放送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7514328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鹿児島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南日本放送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11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389091"/>
                  </a:ext>
                </a:extLst>
              </a:tr>
              <a:tr h="17781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全国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全国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BS11①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349,000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218,000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635648"/>
                  </a:ext>
                </a:extLst>
              </a:tr>
              <a:tr h="1778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BS11②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1,025,000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899,000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641,000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562,000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759,000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514,000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26</a:t>
                      </a:r>
                    </a:p>
                  </a:txBody>
                  <a:tcPr marL="4747" marR="36000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4747" marR="4747" marT="4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155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324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69EBED7-1E39-A64A-83FA-F3DEE6E26990}"/>
              </a:ext>
            </a:extLst>
          </p:cNvPr>
          <p:cNvGraphicFramePr>
            <a:graphicFrameLocks noGrp="1"/>
          </p:cNvGraphicFramePr>
          <p:nvPr/>
        </p:nvGraphicFramePr>
        <p:xfrm>
          <a:off x="280602" y="968824"/>
          <a:ext cx="9344796" cy="5810729"/>
        </p:xfrm>
        <a:graphic>
          <a:graphicData uri="http://schemas.openxmlformats.org/drawingml/2006/table">
            <a:tbl>
              <a:tblPr/>
              <a:tblGrid>
                <a:gridCol w="1008000">
                  <a:extLst>
                    <a:ext uri="{9D8B030D-6E8A-4147-A177-3AD203B41FA5}">
                      <a16:colId xmlns:a16="http://schemas.microsoft.com/office/drawing/2014/main" val="245588759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423726797"/>
                    </a:ext>
                  </a:extLst>
                </a:gridCol>
                <a:gridCol w="1128902">
                  <a:extLst>
                    <a:ext uri="{9D8B030D-6E8A-4147-A177-3AD203B41FA5}">
                      <a16:colId xmlns:a16="http://schemas.microsoft.com/office/drawing/2014/main" val="399754701"/>
                    </a:ext>
                  </a:extLst>
                </a:gridCol>
                <a:gridCol w="896065">
                  <a:extLst>
                    <a:ext uri="{9D8B030D-6E8A-4147-A177-3AD203B41FA5}">
                      <a16:colId xmlns:a16="http://schemas.microsoft.com/office/drawing/2014/main" val="156136876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42862676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03676362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60374858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268932992"/>
                    </a:ext>
                  </a:extLst>
                </a:gridCol>
                <a:gridCol w="368453">
                  <a:extLst>
                    <a:ext uri="{9D8B030D-6E8A-4147-A177-3AD203B41FA5}">
                      <a16:colId xmlns:a16="http://schemas.microsoft.com/office/drawing/2014/main" val="1304372753"/>
                    </a:ext>
                  </a:extLst>
                </a:gridCol>
                <a:gridCol w="231068">
                  <a:extLst>
                    <a:ext uri="{9D8B030D-6E8A-4147-A177-3AD203B41FA5}">
                      <a16:colId xmlns:a16="http://schemas.microsoft.com/office/drawing/2014/main" val="1067394345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2718567384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3130994314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55719941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2981233998"/>
                    </a:ext>
                  </a:extLst>
                </a:gridCol>
              </a:tblGrid>
              <a:tr h="214928">
                <a:tc rowSpan="4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エリア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公式セット</a:t>
                      </a:r>
                      <a:b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提携放送局名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実施料金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各局セット詳細（掲載保証回数および放送本数）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627643"/>
                  </a:ext>
                </a:extLst>
              </a:tr>
              <a:tr h="288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ヤフーブランドパネル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ヤフーリッチ</a:t>
                      </a:r>
                      <a:br>
                        <a:rPr lang="ja-JP" altLang="en-US" sz="700" b="1" i="0" u="none" strike="noStrike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700" b="1" i="0" u="none" strike="noStrike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フォーマット</a:t>
                      </a:r>
                      <a:r>
                        <a:rPr lang="en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MD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</a:t>
                      </a:r>
                      <a:r>
                        <a:rPr lang="en-US" altLang="ja-JP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CM15</a:t>
                      </a:r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秒　保証内容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658970"/>
                  </a:ext>
                </a:extLst>
              </a:tr>
              <a:tr h="21492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の場合　</a:t>
                      </a:r>
                    </a:p>
                  </a:txBody>
                  <a:tcPr marL="5315" marR="5315" marT="531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＋スマホの場合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＋スマホの場合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合計本数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タイムランク別本数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731185"/>
                  </a:ext>
                </a:extLst>
              </a:tr>
              <a:tr h="21492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A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特</a:t>
                      </a:r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C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19006"/>
                  </a:ext>
                </a:extLst>
              </a:tr>
              <a:tr h="16820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/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東北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北海道放送①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76634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北海道放送②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854,000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534,000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633,000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36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4435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山形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山形テレビ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0124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宮城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東北放送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17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811015"/>
                  </a:ext>
                </a:extLst>
              </a:tr>
              <a:tr h="16820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関東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栃木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とちぎテレビ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705017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TOKYO MX①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91549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TOKYO MX②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854,000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534,000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633,000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26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88662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神奈川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　テレビ神奈川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　</a:t>
                      </a:r>
                      <a:endParaRPr lang="ja-JP" altLang="en-US" sz="8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617469"/>
                  </a:ext>
                </a:extLst>
              </a:tr>
              <a:tr h="1682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中部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石川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北陸朝日放送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4005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静岡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静岡朝日テレビ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503556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愛知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テレビ愛知①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54289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テレビ愛知②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854,000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534,000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633,000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9098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pPr algn="ctr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岐阜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岐阜放送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ja-JP" sz="600" b="0" i="0" u="none" strike="noStrike" dirty="0">
                        <a:solidFill>
                          <a:srgbClr val="595959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altLang="ja-JP" sz="600" b="0" i="0" u="none" strike="noStrike" dirty="0">
                        <a:solidFill>
                          <a:srgbClr val="595959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506254"/>
                  </a:ext>
                </a:extLst>
              </a:tr>
              <a:tr h="1682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近畿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三重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三重テレビ放送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altLang="ja-JP" sz="600" b="0" i="0" u="none" strike="noStrike" dirty="0">
                        <a:solidFill>
                          <a:srgbClr val="595959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328135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京都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KBS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京都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35675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大阪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テレビ大阪①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71130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テレビ大阪②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854,000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534,000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633,000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847074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兵庫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サンテレビジョン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 </a:t>
                      </a:r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503285"/>
                  </a:ext>
                </a:extLst>
              </a:tr>
              <a:tr h="16820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中国</a:t>
                      </a:r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/</a:t>
                      </a:r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四国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岡山・香川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RSK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山陽放送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13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918632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広島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テレビ新広島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510337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鳥取・島根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山陰放送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32158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山口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テレビ山口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640335"/>
                  </a:ext>
                </a:extLst>
              </a:tr>
              <a:tr h="1682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九州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福岡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RKB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毎日放送①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11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569103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RKB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毎日放送②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854,000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534,000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633,000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28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96406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長崎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長崎放送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86604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大分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大分放送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808401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鹿児島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南日本放送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618008"/>
                  </a:ext>
                </a:extLst>
              </a:tr>
              <a:tr h="16820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全国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全国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BS11①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291,000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182,000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201,000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10441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BS11②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854,000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534,000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633,000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26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446841"/>
                  </a:ext>
                </a:extLst>
              </a:tr>
            </a:tbl>
          </a:graphicData>
        </a:graphic>
      </p:graphicFrame>
      <p:sp>
        <p:nvSpPr>
          <p:cNvPr id="5" name="平行四辺形 4">
            <a:extLst>
              <a:ext uri="{FF2B5EF4-FFF2-40B4-BE49-F238E27FC236}">
                <a16:creationId xmlns:a16="http://schemas.microsoft.com/office/drawing/2014/main" id="{1351CD8F-0CFB-FE48-9EDD-521D67128B81}"/>
              </a:ext>
            </a:extLst>
          </p:cNvPr>
          <p:cNvSpPr/>
          <p:nvPr/>
        </p:nvSpPr>
        <p:spPr>
          <a:xfrm>
            <a:off x="225385" y="136957"/>
            <a:ext cx="7761781" cy="338555"/>
          </a:xfrm>
          <a:prstGeom prst="parallelogram">
            <a:avLst/>
          </a:prstGeom>
          <a:solidFill>
            <a:srgbClr val="71B5BC"/>
          </a:solidFill>
          <a:ln w="76200" cap="rnd">
            <a:solidFill>
              <a:srgbClr val="71B5BC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329134F-925F-B94C-9C93-58F42322BC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24" b="-12618"/>
          <a:stretch/>
        </p:blipFill>
        <p:spPr>
          <a:xfrm>
            <a:off x="8172223" y="191387"/>
            <a:ext cx="1357574" cy="25099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3F83A9-E755-4842-B828-377BF2A624D2}"/>
              </a:ext>
            </a:extLst>
          </p:cNvPr>
          <p:cNvSpPr txBox="1"/>
          <p:nvPr/>
        </p:nvSpPr>
        <p:spPr>
          <a:xfrm>
            <a:off x="2976799" y="137674"/>
            <a:ext cx="4569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TVCM</a:t>
            </a: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セット一覧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 </a:t>
            </a:r>
            <a:r>
              <a:rPr lang="en-US" altLang="ja-JP" sz="1600" b="1" kern="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/ </a:t>
            </a:r>
            <a:r>
              <a:rPr lang="ja-JP" altLang="en-US" sz="1600" b="1" kern="0">
                <a:solidFill>
                  <a:srgbClr val="FFFF00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セグメント指定別掲載回数</a:t>
            </a: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　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A40178F9-A39A-F046-90EF-01BEB3CD7C60}"/>
              </a:ext>
            </a:extLst>
          </p:cNvPr>
          <p:cNvCxnSpPr>
            <a:cxnSpLocks/>
          </p:cNvCxnSpPr>
          <p:nvPr/>
        </p:nvCxnSpPr>
        <p:spPr>
          <a:xfrm>
            <a:off x="2872731" y="158688"/>
            <a:ext cx="0" cy="2836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6FAE1F5-AD82-FE45-AADD-ACCC59843615}"/>
              </a:ext>
            </a:extLst>
          </p:cNvPr>
          <p:cNvSpPr txBox="1"/>
          <p:nvPr/>
        </p:nvSpPr>
        <p:spPr>
          <a:xfrm>
            <a:off x="343545" y="138390"/>
            <a:ext cx="2498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チラシビジョン提携テレビ局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B87C53B-E28C-8C4D-58E0-DA31E007F9AF}"/>
              </a:ext>
            </a:extLst>
          </p:cNvPr>
          <p:cNvGrpSpPr/>
          <p:nvPr/>
        </p:nvGrpSpPr>
        <p:grpSpPr>
          <a:xfrm>
            <a:off x="1493790" y="592996"/>
            <a:ext cx="6919117" cy="338554"/>
            <a:chOff x="1692096" y="592996"/>
            <a:chExt cx="6919117" cy="33855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9B2ABF8C-18F4-93C6-278A-9BB296FCAB76}"/>
                </a:ext>
              </a:extLst>
            </p:cNvPr>
            <p:cNvGrpSpPr/>
            <p:nvPr/>
          </p:nvGrpSpPr>
          <p:grpSpPr>
            <a:xfrm>
              <a:off x="1692096" y="630270"/>
              <a:ext cx="1284703" cy="282378"/>
              <a:chOff x="5312986" y="4840158"/>
              <a:chExt cx="793244" cy="174355"/>
            </a:xfrm>
          </p:grpSpPr>
          <p:sp>
            <p:nvSpPr>
              <p:cNvPr id="3" name="角丸四角形 2">
                <a:extLst>
                  <a:ext uri="{FF2B5EF4-FFF2-40B4-BE49-F238E27FC236}">
                    <a16:creationId xmlns:a16="http://schemas.microsoft.com/office/drawing/2014/main" id="{9A94664C-3BC4-5837-146D-0FA43A2DBAFA}"/>
                  </a:ext>
                </a:extLst>
              </p:cNvPr>
              <p:cNvSpPr/>
              <p:nvPr/>
            </p:nvSpPr>
            <p:spPr>
              <a:xfrm>
                <a:off x="5333853" y="4840158"/>
                <a:ext cx="772377" cy="1564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b"/>
              <a:lstStyle/>
              <a:p>
                <a:r>
                  <a:rPr kumimoji="1" lang="ja-JP" altLang="en-US" sz="1000" b="1">
                    <a:latin typeface="Meiryo" panose="020B0604030504040204" pitchFamily="34" charset="-128"/>
                    <a:ea typeface="Meiryo" panose="020B0604030504040204" pitchFamily="34" charset="-128"/>
                  </a:rPr>
                  <a:t>　</a:t>
                </a:r>
                <a:r>
                  <a:rPr kumimoji="1" lang="en-US" altLang="ja-JP" sz="1000" b="1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   </a:t>
                </a:r>
                <a:r>
                  <a:rPr kumimoji="1" lang="ja-JP" altLang="en-US" sz="1000" b="1">
                    <a:latin typeface="Meiryo" panose="020B0604030504040204" pitchFamily="34" charset="-128"/>
                    <a:ea typeface="Meiryo" panose="020B0604030504040204" pitchFamily="34" charset="-128"/>
                  </a:rPr>
                  <a:t>都道府県限定</a:t>
                </a:r>
              </a:p>
            </p:txBody>
          </p:sp>
          <p:sp>
            <p:nvSpPr>
              <p:cNvPr id="7" name="円/楕円 6">
                <a:extLst>
                  <a:ext uri="{FF2B5EF4-FFF2-40B4-BE49-F238E27FC236}">
                    <a16:creationId xmlns:a16="http://schemas.microsoft.com/office/drawing/2014/main" id="{3A0C96B3-8B52-401C-3B8D-0C55238E6362}"/>
                  </a:ext>
                </a:extLst>
              </p:cNvPr>
              <p:cNvSpPr/>
              <p:nvPr/>
            </p:nvSpPr>
            <p:spPr>
              <a:xfrm>
                <a:off x="5351871" y="4854137"/>
                <a:ext cx="131272" cy="131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800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185C5DA-409B-5675-414F-60EA5EE3EAE3}"/>
                  </a:ext>
                </a:extLst>
              </p:cNvPr>
              <p:cNvSpPr txBox="1"/>
              <p:nvPr/>
            </p:nvSpPr>
            <p:spPr>
              <a:xfrm>
                <a:off x="5312986" y="4843479"/>
                <a:ext cx="209041" cy="171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b="1">
                    <a:solidFill>
                      <a:srgbClr val="FF0000"/>
                    </a:solidFill>
                    <a:latin typeface="Meiryo" panose="020B0604030504040204" pitchFamily="34" charset="-128"/>
                    <a:ea typeface="Meiryo" panose="020B0604030504040204" pitchFamily="34" charset="-128"/>
                  </a:rPr>
                  <a:t>！</a:t>
                </a:r>
              </a:p>
            </p:txBody>
          </p: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5B57F83-CC65-EE83-AC63-CCAF052F274C}"/>
                </a:ext>
              </a:extLst>
            </p:cNvPr>
            <p:cNvSpPr txBox="1"/>
            <p:nvPr/>
          </p:nvSpPr>
          <p:spPr>
            <a:xfrm>
              <a:off x="2929850" y="592996"/>
              <a:ext cx="56813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性別</a:t>
              </a:r>
              <a:r>
                <a:rPr kumimoji="1" lang="en-US" altLang="ja-JP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 or </a:t>
              </a:r>
              <a:r>
                <a:rPr kumimoji="1" lang="ja-JP" altLang="en-US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年代</a:t>
              </a:r>
              <a:r>
                <a:rPr kumimoji="1" lang="ja-JP" altLang="en-US" sz="1600" b="1" dirty="0">
                  <a:solidFill>
                    <a:srgbClr val="FF0000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を指定して実施する場合の各プランの掲載回数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6697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A367C-8C37-E851-E359-DCF3FCCA24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辺形 4">
            <a:extLst>
              <a:ext uri="{FF2B5EF4-FFF2-40B4-BE49-F238E27FC236}">
                <a16:creationId xmlns:a16="http://schemas.microsoft.com/office/drawing/2014/main" id="{2CF563DD-B5F2-EAF0-FC93-01FE830C20FA}"/>
              </a:ext>
            </a:extLst>
          </p:cNvPr>
          <p:cNvSpPr/>
          <p:nvPr/>
        </p:nvSpPr>
        <p:spPr>
          <a:xfrm>
            <a:off x="225385" y="136957"/>
            <a:ext cx="7761781" cy="338555"/>
          </a:xfrm>
          <a:prstGeom prst="parallelogram">
            <a:avLst/>
          </a:prstGeom>
          <a:solidFill>
            <a:srgbClr val="71B5BC"/>
          </a:solidFill>
          <a:ln w="76200" cap="rnd">
            <a:solidFill>
              <a:srgbClr val="71B5BC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FFE6E25-91E9-E592-22C5-F9EC3B081F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24" b="-12618"/>
          <a:stretch/>
        </p:blipFill>
        <p:spPr>
          <a:xfrm>
            <a:off x="8172223" y="191387"/>
            <a:ext cx="1357574" cy="25099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21313DF-5E56-E6C7-9CC0-011EF2EBCDDB}"/>
              </a:ext>
            </a:extLst>
          </p:cNvPr>
          <p:cNvSpPr txBox="1"/>
          <p:nvPr/>
        </p:nvSpPr>
        <p:spPr>
          <a:xfrm>
            <a:off x="2976799" y="137674"/>
            <a:ext cx="4569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TVCM</a:t>
            </a: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セット一覧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 </a:t>
            </a:r>
            <a:r>
              <a:rPr lang="en-US" altLang="ja-JP" sz="1600" b="1" kern="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/ </a:t>
            </a:r>
            <a:r>
              <a:rPr lang="ja-JP" altLang="en-US" sz="1600" b="1" kern="0">
                <a:solidFill>
                  <a:srgbClr val="FFFF00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セグメント指定別掲載回数</a:t>
            </a: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　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3376EA6A-1FB4-D73D-B555-900940EF4BF6}"/>
              </a:ext>
            </a:extLst>
          </p:cNvPr>
          <p:cNvCxnSpPr>
            <a:cxnSpLocks/>
          </p:cNvCxnSpPr>
          <p:nvPr/>
        </p:nvCxnSpPr>
        <p:spPr>
          <a:xfrm>
            <a:off x="2872731" y="158688"/>
            <a:ext cx="0" cy="2836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40ED3DE-AF06-1F10-5659-501B75EBFDB9}"/>
              </a:ext>
            </a:extLst>
          </p:cNvPr>
          <p:cNvSpPr txBox="1"/>
          <p:nvPr/>
        </p:nvSpPr>
        <p:spPr>
          <a:xfrm>
            <a:off x="343545" y="138390"/>
            <a:ext cx="2498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チラシビジョン提携テレビ局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FD09D23-B505-4952-E701-8320735B4C41}"/>
              </a:ext>
            </a:extLst>
          </p:cNvPr>
          <p:cNvGrpSpPr/>
          <p:nvPr/>
        </p:nvGrpSpPr>
        <p:grpSpPr>
          <a:xfrm>
            <a:off x="1493790" y="592996"/>
            <a:ext cx="6919117" cy="338554"/>
            <a:chOff x="1692096" y="592996"/>
            <a:chExt cx="6919117" cy="33855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22046265-3A37-1B5C-A513-F92388BCF272}"/>
                </a:ext>
              </a:extLst>
            </p:cNvPr>
            <p:cNvGrpSpPr/>
            <p:nvPr/>
          </p:nvGrpSpPr>
          <p:grpSpPr>
            <a:xfrm>
              <a:off x="1692096" y="630270"/>
              <a:ext cx="1284703" cy="282378"/>
              <a:chOff x="5312986" y="4840158"/>
              <a:chExt cx="793244" cy="174355"/>
            </a:xfrm>
          </p:grpSpPr>
          <p:sp>
            <p:nvSpPr>
              <p:cNvPr id="3" name="角丸四角形 2">
                <a:extLst>
                  <a:ext uri="{FF2B5EF4-FFF2-40B4-BE49-F238E27FC236}">
                    <a16:creationId xmlns:a16="http://schemas.microsoft.com/office/drawing/2014/main" id="{72AE28E3-4370-B740-508C-5B8B0398267D}"/>
                  </a:ext>
                </a:extLst>
              </p:cNvPr>
              <p:cNvSpPr/>
              <p:nvPr/>
            </p:nvSpPr>
            <p:spPr>
              <a:xfrm>
                <a:off x="5333853" y="4840158"/>
                <a:ext cx="772377" cy="1564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b"/>
              <a:lstStyle/>
              <a:p>
                <a:r>
                  <a:rPr kumimoji="1" lang="ja-JP" altLang="en-US" sz="1000" b="1">
                    <a:latin typeface="Meiryo" panose="020B0604030504040204" pitchFamily="34" charset="-128"/>
                    <a:ea typeface="Meiryo" panose="020B0604030504040204" pitchFamily="34" charset="-128"/>
                  </a:rPr>
                  <a:t>　</a:t>
                </a:r>
                <a:r>
                  <a:rPr kumimoji="1" lang="en-US" altLang="ja-JP" sz="1000" b="1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   </a:t>
                </a:r>
                <a:r>
                  <a:rPr kumimoji="1" lang="ja-JP" altLang="en-US" sz="1000" b="1">
                    <a:latin typeface="Meiryo" panose="020B0604030504040204" pitchFamily="34" charset="-128"/>
                    <a:ea typeface="Meiryo" panose="020B0604030504040204" pitchFamily="34" charset="-128"/>
                  </a:rPr>
                  <a:t>都道府県限定</a:t>
                </a:r>
              </a:p>
            </p:txBody>
          </p:sp>
          <p:sp>
            <p:nvSpPr>
              <p:cNvPr id="7" name="円/楕円 6">
                <a:extLst>
                  <a:ext uri="{FF2B5EF4-FFF2-40B4-BE49-F238E27FC236}">
                    <a16:creationId xmlns:a16="http://schemas.microsoft.com/office/drawing/2014/main" id="{127765C8-3AAE-9693-FA86-73482CDD14B4}"/>
                  </a:ext>
                </a:extLst>
              </p:cNvPr>
              <p:cNvSpPr/>
              <p:nvPr/>
            </p:nvSpPr>
            <p:spPr>
              <a:xfrm>
                <a:off x="5351871" y="4854137"/>
                <a:ext cx="131272" cy="131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800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6A8C101B-9B0A-E201-FE8E-4BD272E62140}"/>
                  </a:ext>
                </a:extLst>
              </p:cNvPr>
              <p:cNvSpPr txBox="1"/>
              <p:nvPr/>
            </p:nvSpPr>
            <p:spPr>
              <a:xfrm>
                <a:off x="5312986" y="4843479"/>
                <a:ext cx="209041" cy="171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b="1">
                    <a:solidFill>
                      <a:srgbClr val="FF0000"/>
                    </a:solidFill>
                    <a:latin typeface="Meiryo" panose="020B0604030504040204" pitchFamily="34" charset="-128"/>
                    <a:ea typeface="Meiryo" panose="020B0604030504040204" pitchFamily="34" charset="-128"/>
                  </a:rPr>
                  <a:t>！</a:t>
                </a:r>
              </a:p>
            </p:txBody>
          </p:sp>
        </p:grp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73E069AD-07E4-6F90-C22D-53CC3FF77FC1}"/>
                </a:ext>
              </a:extLst>
            </p:cNvPr>
            <p:cNvSpPr txBox="1"/>
            <p:nvPr/>
          </p:nvSpPr>
          <p:spPr>
            <a:xfrm>
              <a:off x="2953895" y="592996"/>
              <a:ext cx="56573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性別</a:t>
              </a:r>
              <a:r>
                <a:rPr kumimoji="1" lang="en-US" altLang="ja-JP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 </a:t>
              </a:r>
              <a:r>
                <a:rPr kumimoji="1" lang="ja-JP" altLang="en-US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＋</a:t>
              </a:r>
              <a:r>
                <a:rPr kumimoji="1" lang="en-US" altLang="ja-JP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 </a:t>
              </a:r>
              <a:r>
                <a:rPr kumimoji="1" lang="ja-JP" altLang="en-US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年代</a:t>
              </a:r>
              <a:r>
                <a:rPr kumimoji="1" lang="ja-JP" altLang="en-US" sz="1600" b="1" dirty="0">
                  <a:solidFill>
                    <a:srgbClr val="FF0000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を指定して実施する場合の各プランの掲載回数</a:t>
              </a:r>
            </a:p>
          </p:txBody>
        </p:sp>
      </p:grp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CE66D1CE-1276-EDB7-5BEE-AAA2F0A7B08D}"/>
              </a:ext>
            </a:extLst>
          </p:cNvPr>
          <p:cNvGraphicFramePr>
            <a:graphicFrameLocks noGrp="1"/>
          </p:cNvGraphicFramePr>
          <p:nvPr/>
        </p:nvGraphicFramePr>
        <p:xfrm>
          <a:off x="280602" y="968824"/>
          <a:ext cx="9344796" cy="5810729"/>
        </p:xfrm>
        <a:graphic>
          <a:graphicData uri="http://schemas.openxmlformats.org/drawingml/2006/table">
            <a:tbl>
              <a:tblPr/>
              <a:tblGrid>
                <a:gridCol w="1008000">
                  <a:extLst>
                    <a:ext uri="{9D8B030D-6E8A-4147-A177-3AD203B41FA5}">
                      <a16:colId xmlns:a16="http://schemas.microsoft.com/office/drawing/2014/main" val="245588759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423726797"/>
                    </a:ext>
                  </a:extLst>
                </a:gridCol>
                <a:gridCol w="1128902">
                  <a:extLst>
                    <a:ext uri="{9D8B030D-6E8A-4147-A177-3AD203B41FA5}">
                      <a16:colId xmlns:a16="http://schemas.microsoft.com/office/drawing/2014/main" val="399754701"/>
                    </a:ext>
                  </a:extLst>
                </a:gridCol>
                <a:gridCol w="896065">
                  <a:extLst>
                    <a:ext uri="{9D8B030D-6E8A-4147-A177-3AD203B41FA5}">
                      <a16:colId xmlns:a16="http://schemas.microsoft.com/office/drawing/2014/main" val="156136876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42862676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03676362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60374858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268932992"/>
                    </a:ext>
                  </a:extLst>
                </a:gridCol>
                <a:gridCol w="368453">
                  <a:extLst>
                    <a:ext uri="{9D8B030D-6E8A-4147-A177-3AD203B41FA5}">
                      <a16:colId xmlns:a16="http://schemas.microsoft.com/office/drawing/2014/main" val="1304372753"/>
                    </a:ext>
                  </a:extLst>
                </a:gridCol>
                <a:gridCol w="231068">
                  <a:extLst>
                    <a:ext uri="{9D8B030D-6E8A-4147-A177-3AD203B41FA5}">
                      <a16:colId xmlns:a16="http://schemas.microsoft.com/office/drawing/2014/main" val="1067394345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2718567384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3130994314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55719941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2981233998"/>
                    </a:ext>
                  </a:extLst>
                </a:gridCol>
              </a:tblGrid>
              <a:tr h="214928">
                <a:tc rowSpan="4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エリア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公式セット</a:t>
                      </a:r>
                      <a:b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提携放送局名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実施料金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各局セット詳細（掲載保証回数および放送本数）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627643"/>
                  </a:ext>
                </a:extLst>
              </a:tr>
              <a:tr h="288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ヤフーブランドパネル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ヤフーリッチ</a:t>
                      </a:r>
                      <a:br>
                        <a:rPr lang="ja-JP" altLang="en-US" sz="700" b="1" i="0" u="none" strike="noStrike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700" b="1" i="0" u="none" strike="noStrike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フォーマット</a:t>
                      </a:r>
                      <a:r>
                        <a:rPr lang="en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MD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</a:t>
                      </a:r>
                      <a:r>
                        <a:rPr lang="en-US" altLang="ja-JP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CM15</a:t>
                      </a:r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秒　保証内容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658970"/>
                  </a:ext>
                </a:extLst>
              </a:tr>
              <a:tr h="21492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の場合　</a:t>
                      </a:r>
                    </a:p>
                  </a:txBody>
                  <a:tcPr marL="5315" marR="5315" marT="531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＋スマホの場合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＋スマホの場合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合計本数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タイムランク別本数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731185"/>
                  </a:ext>
                </a:extLst>
              </a:tr>
              <a:tr h="21492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A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特</a:t>
                      </a:r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C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19006"/>
                  </a:ext>
                </a:extLst>
              </a:tr>
              <a:tr h="16820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/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東北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北海道放送①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76634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北海道放送②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712,000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445,000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527,000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357,000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36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4435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山形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山形テレビ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0124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宮城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東北放送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17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811015"/>
                  </a:ext>
                </a:extLst>
              </a:tr>
              <a:tr h="16820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関東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栃木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とちぎテレビ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705017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TOKYO MX①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91549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TOKYO MX②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712,000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445,000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527,000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357,000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26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88662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神奈川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　テレビ神奈川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　</a:t>
                      </a:r>
                      <a:endParaRPr lang="ja-JP" altLang="en-US" sz="8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617469"/>
                  </a:ext>
                </a:extLst>
              </a:tr>
              <a:tr h="1682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中部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石川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北陸朝日放送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4005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静岡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静岡朝日テレビ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503556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愛知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テレビ愛知①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54289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テレビ愛知②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712,000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445,000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527,000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357,000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9098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pPr algn="ctr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岐阜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岐阜放送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ja-JP" sz="600" b="0" i="0" u="none" strike="noStrike" dirty="0">
                        <a:solidFill>
                          <a:srgbClr val="595959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altLang="ja-JP" sz="600" b="0" i="0" u="none" strike="noStrike" dirty="0">
                        <a:solidFill>
                          <a:srgbClr val="595959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506254"/>
                  </a:ext>
                </a:extLst>
              </a:tr>
              <a:tr h="1682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近畿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三重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三重テレビ放送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altLang="ja-JP" sz="600" b="0" i="0" u="none" strike="noStrike" dirty="0">
                        <a:solidFill>
                          <a:srgbClr val="595959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328135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京都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KBS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京都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35675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大阪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テレビ大阪①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71130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テレビ大阪②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712,000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445,000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527,000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357,000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847074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兵庫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サンテレビジョン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 </a:t>
                      </a:r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503285"/>
                  </a:ext>
                </a:extLst>
              </a:tr>
              <a:tr h="16820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中国</a:t>
                      </a:r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/</a:t>
                      </a:r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四国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岡山・香川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RSK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山陽放送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13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918632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広島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テレビ新広島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510337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鳥取・島根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山陰放送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32158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山口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テレビ山口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640335"/>
                  </a:ext>
                </a:extLst>
              </a:tr>
              <a:tr h="1682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九州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福岡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RKB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毎日放送①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11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569103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RKB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毎日放送②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712,000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445,000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527,000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357,000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28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96406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長崎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長崎放送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86604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大分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大分放送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808401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鹿児島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南日本放送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618008"/>
                  </a:ext>
                </a:extLst>
              </a:tr>
              <a:tr h="16820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全国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全国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BS11①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242,000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151,000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168,000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100,000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10441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BS11②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712,000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445,000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527,000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357,000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26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446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772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95D17B-29C6-CD91-66FC-82A72DA7C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辺形 4">
            <a:extLst>
              <a:ext uri="{FF2B5EF4-FFF2-40B4-BE49-F238E27FC236}">
                <a16:creationId xmlns:a16="http://schemas.microsoft.com/office/drawing/2014/main" id="{BD26F4F6-3433-710A-4CC0-9CF39D41C523}"/>
              </a:ext>
            </a:extLst>
          </p:cNvPr>
          <p:cNvSpPr/>
          <p:nvPr/>
        </p:nvSpPr>
        <p:spPr>
          <a:xfrm>
            <a:off x="225385" y="136957"/>
            <a:ext cx="7761781" cy="338555"/>
          </a:xfrm>
          <a:prstGeom prst="parallelogram">
            <a:avLst/>
          </a:prstGeom>
          <a:solidFill>
            <a:srgbClr val="71B5BC"/>
          </a:solidFill>
          <a:ln w="76200" cap="rnd">
            <a:solidFill>
              <a:srgbClr val="71B5BC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966442C-1D38-AAAA-9613-F9A3DEB9A0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24" b="-12618"/>
          <a:stretch/>
        </p:blipFill>
        <p:spPr>
          <a:xfrm>
            <a:off x="8172223" y="191387"/>
            <a:ext cx="1357574" cy="25099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74D13B4-F522-69C3-EFEA-0BB31BF160E1}"/>
              </a:ext>
            </a:extLst>
          </p:cNvPr>
          <p:cNvSpPr txBox="1"/>
          <p:nvPr/>
        </p:nvSpPr>
        <p:spPr>
          <a:xfrm>
            <a:off x="2976799" y="137674"/>
            <a:ext cx="4569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TVCM</a:t>
            </a: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セット一覧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 </a:t>
            </a:r>
            <a:r>
              <a:rPr lang="en-US" altLang="ja-JP" sz="1600" b="1" kern="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/ </a:t>
            </a:r>
            <a:r>
              <a:rPr lang="ja-JP" altLang="en-US" sz="1600" b="1" kern="0">
                <a:solidFill>
                  <a:srgbClr val="FFFF00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セグメント指定別掲載回数</a:t>
            </a:r>
            <a:r>
              <a:rPr kumimoji="0" lang="ja-JP" altLang="en-US" sz="1600" b="1" i="0" u="none" strike="noStrike" kern="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　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07774D3C-4F9A-E049-063B-22D985D0CA78}"/>
              </a:ext>
            </a:extLst>
          </p:cNvPr>
          <p:cNvCxnSpPr>
            <a:cxnSpLocks/>
          </p:cNvCxnSpPr>
          <p:nvPr/>
        </p:nvCxnSpPr>
        <p:spPr>
          <a:xfrm>
            <a:off x="2872731" y="158688"/>
            <a:ext cx="0" cy="2836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E870B3E-8944-FF5D-E677-0D30B44D3E85}"/>
              </a:ext>
            </a:extLst>
          </p:cNvPr>
          <p:cNvSpPr txBox="1"/>
          <p:nvPr/>
        </p:nvSpPr>
        <p:spPr>
          <a:xfrm>
            <a:off x="343545" y="138390"/>
            <a:ext cx="2498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チラシビジョン提携テレビ局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01A2244-7C11-1DA5-C40E-AFEABEA62DAF}"/>
              </a:ext>
            </a:extLst>
          </p:cNvPr>
          <p:cNvGrpSpPr/>
          <p:nvPr/>
        </p:nvGrpSpPr>
        <p:grpSpPr>
          <a:xfrm>
            <a:off x="1134560" y="592996"/>
            <a:ext cx="7637574" cy="338554"/>
            <a:chOff x="1199876" y="592996"/>
            <a:chExt cx="7637574" cy="338554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E8E2ED0-9405-E160-5625-8DE3AD3D7FC4}"/>
                </a:ext>
              </a:extLst>
            </p:cNvPr>
            <p:cNvSpPr txBox="1"/>
            <p:nvPr/>
          </p:nvSpPr>
          <p:spPr>
            <a:xfrm>
              <a:off x="1645972" y="592996"/>
              <a:ext cx="71914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性別</a:t>
              </a:r>
              <a:r>
                <a:rPr kumimoji="1" lang="en-US" altLang="ja-JP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 </a:t>
              </a:r>
              <a:r>
                <a:rPr kumimoji="1" lang="ja-JP" altLang="en-US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＋</a:t>
              </a:r>
              <a:r>
                <a:rPr kumimoji="1" lang="en-US" altLang="ja-JP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 </a:t>
              </a:r>
              <a:r>
                <a:rPr kumimoji="1" lang="ja-JP" altLang="en-US" sz="1600" b="1" dirty="0">
                  <a:solidFill>
                    <a:srgbClr val="FF0000"/>
                  </a:solidFill>
                  <a:highlight>
                    <a:srgbClr val="FFFF00"/>
                  </a:highlight>
                  <a:latin typeface="Meiryo" panose="020B0604030504040204" pitchFamily="34" charset="-128"/>
                  <a:ea typeface="Meiryo" panose="020B0604030504040204" pitchFamily="34" charset="-128"/>
                </a:rPr>
                <a:t>年代 ＋ 属性</a:t>
              </a:r>
              <a:r>
                <a:rPr kumimoji="1" lang="ja-JP" altLang="en-US" sz="1600" b="1" dirty="0">
                  <a:solidFill>
                    <a:srgbClr val="FF0000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を指定して実施する場合の各プランの掲載回数</a:t>
              </a: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8E59BF31-3C18-B29D-147F-5CC5C30F86CC}"/>
                </a:ext>
              </a:extLst>
            </p:cNvPr>
            <p:cNvGrpSpPr/>
            <p:nvPr/>
          </p:nvGrpSpPr>
          <p:grpSpPr>
            <a:xfrm>
              <a:off x="1199876" y="630270"/>
              <a:ext cx="1284703" cy="282378"/>
              <a:chOff x="5312986" y="4840158"/>
              <a:chExt cx="793244" cy="174355"/>
            </a:xfrm>
          </p:grpSpPr>
          <p:sp>
            <p:nvSpPr>
              <p:cNvPr id="18" name="角丸四角形 14">
                <a:extLst>
                  <a:ext uri="{FF2B5EF4-FFF2-40B4-BE49-F238E27FC236}">
                    <a16:creationId xmlns:a16="http://schemas.microsoft.com/office/drawing/2014/main" id="{D468F034-242F-47AF-04F0-298BE964E55E}"/>
                  </a:ext>
                </a:extLst>
              </p:cNvPr>
              <p:cNvSpPr/>
              <p:nvPr/>
            </p:nvSpPr>
            <p:spPr>
              <a:xfrm>
                <a:off x="5333853" y="4840158"/>
                <a:ext cx="772377" cy="156410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b"/>
              <a:lstStyle/>
              <a:p>
                <a:r>
                  <a:rPr kumimoji="1" lang="ja-JP" altLang="en-US" sz="1000" b="1">
                    <a:latin typeface="Meiryo" panose="020B0604030504040204" pitchFamily="34" charset="-128"/>
                    <a:ea typeface="Meiryo" panose="020B0604030504040204" pitchFamily="34" charset="-128"/>
                  </a:rPr>
                  <a:t>　</a:t>
                </a:r>
                <a:r>
                  <a:rPr kumimoji="1" lang="en-US" altLang="ja-JP" sz="1000" b="1" dirty="0">
                    <a:latin typeface="Meiryo" panose="020B0604030504040204" pitchFamily="34" charset="-128"/>
                    <a:ea typeface="Meiryo" panose="020B0604030504040204" pitchFamily="34" charset="-128"/>
                  </a:rPr>
                  <a:t>   </a:t>
                </a:r>
                <a:r>
                  <a:rPr kumimoji="1" lang="ja-JP" altLang="en-US" sz="1000" b="1">
                    <a:latin typeface="Meiryo" panose="020B0604030504040204" pitchFamily="34" charset="-128"/>
                    <a:ea typeface="Meiryo" panose="020B0604030504040204" pitchFamily="34" charset="-128"/>
                  </a:rPr>
                  <a:t>都道府県限定</a:t>
                </a:r>
              </a:p>
            </p:txBody>
          </p:sp>
          <p:sp>
            <p:nvSpPr>
              <p:cNvPr id="19" name="円/楕円 15">
                <a:extLst>
                  <a:ext uri="{FF2B5EF4-FFF2-40B4-BE49-F238E27FC236}">
                    <a16:creationId xmlns:a16="http://schemas.microsoft.com/office/drawing/2014/main" id="{ADFB3FEB-D3BC-8D51-E69D-03BA49590D36}"/>
                  </a:ext>
                </a:extLst>
              </p:cNvPr>
              <p:cNvSpPr/>
              <p:nvPr/>
            </p:nvSpPr>
            <p:spPr>
              <a:xfrm>
                <a:off x="5351871" y="4854137"/>
                <a:ext cx="131272" cy="131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800"/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CEAD46A1-B26C-02D1-C596-F6B2D3A9FAF2}"/>
                  </a:ext>
                </a:extLst>
              </p:cNvPr>
              <p:cNvSpPr txBox="1"/>
              <p:nvPr/>
            </p:nvSpPr>
            <p:spPr>
              <a:xfrm>
                <a:off x="5312986" y="4843479"/>
                <a:ext cx="209041" cy="171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b="1">
                    <a:solidFill>
                      <a:srgbClr val="FF0000"/>
                    </a:solidFill>
                    <a:latin typeface="Meiryo" panose="020B0604030504040204" pitchFamily="34" charset="-128"/>
                    <a:ea typeface="Meiryo" panose="020B0604030504040204" pitchFamily="34" charset="-128"/>
                  </a:rPr>
                  <a:t>！</a:t>
                </a:r>
              </a:p>
            </p:txBody>
          </p:sp>
        </p:grpSp>
      </p:grp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5A60BD5F-45D3-D824-1200-D3FBD604F3E6}"/>
              </a:ext>
            </a:extLst>
          </p:cNvPr>
          <p:cNvGraphicFramePr>
            <a:graphicFrameLocks noGrp="1"/>
          </p:cNvGraphicFramePr>
          <p:nvPr/>
        </p:nvGraphicFramePr>
        <p:xfrm>
          <a:off x="280602" y="968824"/>
          <a:ext cx="9344796" cy="5810729"/>
        </p:xfrm>
        <a:graphic>
          <a:graphicData uri="http://schemas.openxmlformats.org/drawingml/2006/table">
            <a:tbl>
              <a:tblPr/>
              <a:tblGrid>
                <a:gridCol w="1008000">
                  <a:extLst>
                    <a:ext uri="{9D8B030D-6E8A-4147-A177-3AD203B41FA5}">
                      <a16:colId xmlns:a16="http://schemas.microsoft.com/office/drawing/2014/main" val="245588759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423726797"/>
                    </a:ext>
                  </a:extLst>
                </a:gridCol>
                <a:gridCol w="1128902">
                  <a:extLst>
                    <a:ext uri="{9D8B030D-6E8A-4147-A177-3AD203B41FA5}">
                      <a16:colId xmlns:a16="http://schemas.microsoft.com/office/drawing/2014/main" val="399754701"/>
                    </a:ext>
                  </a:extLst>
                </a:gridCol>
                <a:gridCol w="896065">
                  <a:extLst>
                    <a:ext uri="{9D8B030D-6E8A-4147-A177-3AD203B41FA5}">
                      <a16:colId xmlns:a16="http://schemas.microsoft.com/office/drawing/2014/main" val="156136876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42862676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036763628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1603748582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268932992"/>
                    </a:ext>
                  </a:extLst>
                </a:gridCol>
                <a:gridCol w="368453">
                  <a:extLst>
                    <a:ext uri="{9D8B030D-6E8A-4147-A177-3AD203B41FA5}">
                      <a16:colId xmlns:a16="http://schemas.microsoft.com/office/drawing/2014/main" val="1304372753"/>
                    </a:ext>
                  </a:extLst>
                </a:gridCol>
                <a:gridCol w="231068">
                  <a:extLst>
                    <a:ext uri="{9D8B030D-6E8A-4147-A177-3AD203B41FA5}">
                      <a16:colId xmlns:a16="http://schemas.microsoft.com/office/drawing/2014/main" val="1067394345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2718567384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3130994314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55719941"/>
                    </a:ext>
                  </a:extLst>
                </a:gridCol>
                <a:gridCol w="348077">
                  <a:extLst>
                    <a:ext uri="{9D8B030D-6E8A-4147-A177-3AD203B41FA5}">
                      <a16:colId xmlns:a16="http://schemas.microsoft.com/office/drawing/2014/main" val="2981233998"/>
                    </a:ext>
                  </a:extLst>
                </a:gridCol>
              </a:tblGrid>
              <a:tr h="214928">
                <a:tc rowSpan="4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エリア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公式セット</a:t>
                      </a:r>
                      <a:b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提携放送局名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実施料金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gridSpan="10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各局セット詳細（掲載保証回数および放送本数）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627643"/>
                  </a:ext>
                </a:extLst>
              </a:tr>
              <a:tr h="288000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ヤフーブランドパネル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ヤフーリッチ</a:t>
                      </a:r>
                      <a:br>
                        <a:rPr lang="ja-JP" altLang="en-US" sz="700" b="1" i="0" u="none" strike="noStrike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</a:br>
                      <a:r>
                        <a:rPr lang="ja-JP" altLang="en-US" sz="700" b="1" i="0" u="none" strike="noStrike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フォーマット</a:t>
                      </a:r>
                      <a:r>
                        <a:rPr lang="en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MD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</a:t>
                      </a:r>
                      <a:r>
                        <a:rPr lang="en-US" altLang="ja-JP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CM15</a:t>
                      </a:r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秒　保証内容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658970"/>
                  </a:ext>
                </a:extLst>
              </a:tr>
              <a:tr h="21492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の場合　</a:t>
                      </a:r>
                    </a:p>
                  </a:txBody>
                  <a:tcPr marL="5315" marR="5315" marT="5315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＋スマホの場合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＋スマホの場合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合計本数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タイムランク別本数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731185"/>
                  </a:ext>
                </a:extLst>
              </a:tr>
              <a:tr h="214928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rgbClr val="FFFFFF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33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都道府県</a:t>
                      </a:r>
                      <a:endParaRPr lang="en-US" altLang="ja-JP" sz="600" b="1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4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指定の場合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A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特</a:t>
                      </a:r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C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B5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19006"/>
                  </a:ext>
                </a:extLst>
              </a:tr>
              <a:tr h="16820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</a:t>
                      </a:r>
                      <a:r>
                        <a:rPr lang="en-US" altLang="ja-JP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/</a:t>
                      </a:r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東北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北海道放送①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76634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北海道放送②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416,000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334,000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36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4435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山形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山形テレビ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0124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宮城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東北放送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17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811015"/>
                  </a:ext>
                </a:extLst>
              </a:tr>
              <a:tr h="16820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関東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栃木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とちぎテレビ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705017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TOKYO MX①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91549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TOKYO MX②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416,000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334,000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26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88662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神奈川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　テレビ神奈川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  <a:r>
                        <a:rPr lang="ja-JP" altLang="en-US" sz="8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　</a:t>
                      </a:r>
                      <a:endParaRPr lang="ja-JP" altLang="en-US" sz="800" b="1" i="0" u="none" strike="noStrike">
                        <a:solidFill>
                          <a:srgbClr val="000000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617469"/>
                  </a:ext>
                </a:extLst>
              </a:tr>
              <a:tr h="1682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中部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石川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北陸朝日放送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4005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静岡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静岡朝日テレビ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503556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愛知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テレビ愛知①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554289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テレビ愛知②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416,000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334,000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7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9098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pPr algn="ctr" rtl="0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岐阜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岐阜放送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ja-JP" sz="600" b="0" i="0" u="none" strike="noStrike" dirty="0">
                        <a:solidFill>
                          <a:srgbClr val="595959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altLang="ja-JP" sz="600" b="0" i="0" u="none" strike="noStrike" dirty="0">
                        <a:solidFill>
                          <a:srgbClr val="595959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506254"/>
                  </a:ext>
                </a:extLst>
              </a:tr>
              <a:tr h="1682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近畿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三重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三重テレビ放送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altLang="ja-JP" sz="600" b="0" i="0" u="none" strike="noStrike" dirty="0">
                        <a:solidFill>
                          <a:srgbClr val="595959"/>
                        </a:solidFill>
                        <a:effectLst/>
                        <a:latin typeface="メイリオ" panose="020B0604030504040204" pitchFamily="34" charset="-128"/>
                        <a:ea typeface="メイリオ" panose="020B0604030504040204" pitchFamily="34" charset="-128"/>
                      </a:endParaRP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328135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京都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KBS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京都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35675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大阪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テレビ大阪①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271130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テレビ大阪②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416,000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334,000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847074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兵庫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サンテレビジョン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 </a:t>
                      </a:r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503285"/>
                  </a:ext>
                </a:extLst>
              </a:tr>
              <a:tr h="16820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中国</a:t>
                      </a:r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/</a:t>
                      </a:r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四国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岡山・香川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RSK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山陽放送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13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918632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広島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テレビ新広島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510337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鳥取・島根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山陰放送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321588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山口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テレビ山口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640335"/>
                  </a:ext>
                </a:extLst>
              </a:tr>
              <a:tr h="168205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九州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福岡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RKB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毎日放送①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11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569103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RKB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毎日放送②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416,000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334,000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28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996406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長崎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長崎放送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866040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大分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大分放送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808401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鹿児島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南日本放送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800,000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　　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11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618008"/>
                  </a:ext>
                </a:extLst>
              </a:tr>
              <a:tr h="16820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全国</a:t>
                      </a:r>
                    </a:p>
                  </a:txBody>
                  <a:tcPr marL="5315" marR="5315" marT="531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全国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BS11①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1,000,000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142,000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157,000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10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104419"/>
                  </a:ext>
                </a:extLst>
              </a:tr>
              <a:tr h="1682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BS11②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2,000,000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666,000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416,000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493,000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334,000</a:t>
                      </a:r>
                    </a:p>
                  </a:txBody>
                  <a:tcPr marL="9525" marR="36000" marT="10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26</a:t>
                      </a:r>
                    </a:p>
                  </a:txBody>
                  <a:tcPr marL="5315" marR="36000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フリースポット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6446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5615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片側の 2 つの角を丸めた四角形 27">
            <a:extLst>
              <a:ext uri="{FF2B5EF4-FFF2-40B4-BE49-F238E27FC236}">
                <a16:creationId xmlns:a16="http://schemas.microsoft.com/office/drawing/2014/main" id="{73B7D9EE-F07E-494A-98C0-CEC3560BA982}"/>
              </a:ext>
            </a:extLst>
          </p:cNvPr>
          <p:cNvSpPr/>
          <p:nvPr/>
        </p:nvSpPr>
        <p:spPr>
          <a:xfrm>
            <a:off x="3093629" y="849460"/>
            <a:ext cx="4389873" cy="5916743"/>
          </a:xfrm>
          <a:prstGeom prst="round2SameRect">
            <a:avLst>
              <a:gd name="adj1" fmla="val 4218"/>
              <a:gd name="adj2" fmla="val 454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9D4D4"/>
              </a:solidFill>
            </a:endParaRP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26C48475-CB99-754A-B717-27592F8E21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544" t="64698" r="-1651" b="7886"/>
          <a:stretch/>
        </p:blipFill>
        <p:spPr>
          <a:xfrm>
            <a:off x="3248735" y="939948"/>
            <a:ext cx="984946" cy="720677"/>
          </a:xfrm>
          <a:prstGeom prst="rect">
            <a:avLst/>
          </a:prstGeom>
        </p:spPr>
      </p:pic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A583966-823B-8646-BA98-0C5620C8715F}"/>
              </a:ext>
            </a:extLst>
          </p:cNvPr>
          <p:cNvSpPr txBox="1"/>
          <p:nvPr/>
        </p:nvSpPr>
        <p:spPr>
          <a:xfrm>
            <a:off x="4233681" y="939948"/>
            <a:ext cx="39420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提携外のテレビ局もバイイング代行可能です。</a:t>
            </a:r>
            <a:endParaRPr kumimoji="0" lang="en-US" altLang="ja-JP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D09C6B7-B3EF-0840-8DFD-D2120089007A}"/>
              </a:ext>
            </a:extLst>
          </p:cNvPr>
          <p:cNvSpPr txBox="1"/>
          <p:nvPr/>
        </p:nvSpPr>
        <p:spPr>
          <a:xfrm>
            <a:off x="4225812" y="1186295"/>
            <a:ext cx="22529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お見積もりのご提出には</a:t>
            </a: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5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営業日程度かかります。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93B6C3C-9156-C94C-A4A0-69AD35FEDC40}"/>
              </a:ext>
            </a:extLst>
          </p:cNvPr>
          <p:cNvSpPr txBox="1"/>
          <p:nvPr/>
        </p:nvSpPr>
        <p:spPr>
          <a:xfrm>
            <a:off x="4233681" y="1321982"/>
            <a:ext cx="24431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ja-JP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媒体費以外に局納品用のメディア</a:t>
            </a:r>
            <a:r>
              <a:rPr lang="ja-JP" altLang="en-US" sz="800" kern="0" dirty="0">
                <a:solidFill>
                  <a:prstClr val="black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費</a:t>
            </a:r>
            <a:r>
              <a:rPr kumimoji="0" lang="ja-JP" alt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が必要です。</a:t>
            </a:r>
            <a:endParaRPr kumimoji="0" lang="en-US" altLang="ja-JP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sp>
        <p:nvSpPr>
          <p:cNvPr id="39" name="片側の 2 つの角を丸めた四角形 27">
            <a:extLst>
              <a:ext uri="{FF2B5EF4-FFF2-40B4-BE49-F238E27FC236}">
                <a16:creationId xmlns:a16="http://schemas.microsoft.com/office/drawing/2014/main" id="{FE0FAFF3-79B5-4A8B-907B-E95BB7D645EB}"/>
              </a:ext>
            </a:extLst>
          </p:cNvPr>
          <p:cNvSpPr/>
          <p:nvPr/>
        </p:nvSpPr>
        <p:spPr>
          <a:xfrm>
            <a:off x="490357" y="849461"/>
            <a:ext cx="2327604" cy="3369974"/>
          </a:xfrm>
          <a:prstGeom prst="round2SameRect">
            <a:avLst>
              <a:gd name="adj1" fmla="val 6612"/>
              <a:gd name="adj2" fmla="val 4545"/>
            </a:avLst>
          </a:prstGeom>
          <a:solidFill>
            <a:srgbClr val="F9D4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9D4D4"/>
              </a:solidFill>
            </a:endParaRPr>
          </a:p>
        </p:txBody>
      </p:sp>
      <p:sp>
        <p:nvSpPr>
          <p:cNvPr id="50" name="角丸四角形 28">
            <a:extLst>
              <a:ext uri="{FF2B5EF4-FFF2-40B4-BE49-F238E27FC236}">
                <a16:creationId xmlns:a16="http://schemas.microsoft.com/office/drawing/2014/main" id="{C884C608-4C2A-4BD8-A187-A6349CD84203}"/>
              </a:ext>
            </a:extLst>
          </p:cNvPr>
          <p:cNvSpPr/>
          <p:nvPr/>
        </p:nvSpPr>
        <p:spPr>
          <a:xfrm>
            <a:off x="650357" y="984922"/>
            <a:ext cx="1986066" cy="444948"/>
          </a:xfrm>
          <a:prstGeom prst="roundRect">
            <a:avLst>
              <a:gd name="adj" fmla="val 50000"/>
            </a:avLst>
          </a:prstGeom>
          <a:solidFill>
            <a:srgbClr val="D31F1C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  <a:sym typeface="Arial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2FBA7C0-DD30-4467-B329-BF97CF1766B8}"/>
              </a:ext>
            </a:extLst>
          </p:cNvPr>
          <p:cNvSpPr txBox="1"/>
          <p:nvPr/>
        </p:nvSpPr>
        <p:spPr>
          <a:xfrm>
            <a:off x="692668" y="1038693"/>
            <a:ext cx="1896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ヤフーパッケージ</a:t>
            </a:r>
          </a:p>
        </p:txBody>
      </p:sp>
      <p:sp>
        <p:nvSpPr>
          <p:cNvPr id="54" name="片側の 2 つの角を丸めた四角形 37">
            <a:extLst>
              <a:ext uri="{FF2B5EF4-FFF2-40B4-BE49-F238E27FC236}">
                <a16:creationId xmlns:a16="http://schemas.microsoft.com/office/drawing/2014/main" id="{FC1F5DCF-3B75-4189-A5D4-B798E4687140}"/>
              </a:ext>
            </a:extLst>
          </p:cNvPr>
          <p:cNvSpPr/>
          <p:nvPr/>
        </p:nvSpPr>
        <p:spPr>
          <a:xfrm>
            <a:off x="618964" y="1573963"/>
            <a:ext cx="2018982" cy="2029207"/>
          </a:xfrm>
          <a:prstGeom prst="round2SameRect">
            <a:avLst>
              <a:gd name="adj1" fmla="val 6612"/>
              <a:gd name="adj2" fmla="val 454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9D4D4"/>
              </a:solidFill>
            </a:endParaRP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950184E1-CD2C-47C4-991C-2D0FD2AD0D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551" t="8929" r="35346" b="63273"/>
          <a:stretch/>
        </p:blipFill>
        <p:spPr>
          <a:xfrm>
            <a:off x="1257128" y="2346597"/>
            <a:ext cx="622164" cy="515484"/>
          </a:xfrm>
          <a:prstGeom prst="rect">
            <a:avLst/>
          </a:prstGeom>
        </p:spPr>
      </p:pic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F6A15E1-6E16-4F95-A20F-771CCBABAF64}"/>
              </a:ext>
            </a:extLst>
          </p:cNvPr>
          <p:cNvGrpSpPr/>
          <p:nvPr/>
        </p:nvGrpSpPr>
        <p:grpSpPr>
          <a:xfrm>
            <a:off x="1685237" y="2317975"/>
            <a:ext cx="514885" cy="476009"/>
            <a:chOff x="3538097" y="1544532"/>
            <a:chExt cx="816550" cy="754898"/>
          </a:xfrm>
        </p:grpSpPr>
        <p:sp>
          <p:nvSpPr>
            <p:cNvPr id="60" name="円/楕円 33">
              <a:extLst>
                <a:ext uri="{FF2B5EF4-FFF2-40B4-BE49-F238E27FC236}">
                  <a16:creationId xmlns:a16="http://schemas.microsoft.com/office/drawing/2014/main" id="{A612861F-2008-455F-8DD1-285A7D78BC62}"/>
                </a:ext>
              </a:extLst>
            </p:cNvPr>
            <p:cNvSpPr/>
            <p:nvPr/>
          </p:nvSpPr>
          <p:spPr>
            <a:xfrm>
              <a:off x="3577777" y="1565044"/>
              <a:ext cx="734386" cy="73438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A9EA0269-CA7F-4750-8D79-36933F3600AA}"/>
                </a:ext>
              </a:extLst>
            </p:cNvPr>
            <p:cNvSpPr txBox="1"/>
            <p:nvPr/>
          </p:nvSpPr>
          <p:spPr>
            <a:xfrm>
              <a:off x="3538097" y="1544532"/>
              <a:ext cx="816550" cy="7272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80000"/>
                </a:lnSpc>
              </a:pPr>
              <a:r>
                <a:rPr lang="en-US" altLang="ja-JP" sz="700" b="1">
                  <a:solidFill>
                    <a:schemeClr val="bg1"/>
                  </a:solidFill>
                  <a:latin typeface="Meiryo" charset="-128"/>
                  <a:ea typeface="Meiryo" charset="-128"/>
                  <a:cs typeface="Meiryo" charset="-128"/>
                </a:rPr>
                <a:t>15</a:t>
              </a:r>
              <a:r>
                <a:rPr lang="ja-JP" altLang="en-US" sz="700" b="1">
                  <a:solidFill>
                    <a:schemeClr val="bg1"/>
                  </a:solidFill>
                  <a:latin typeface="Meiryo" charset="-128"/>
                  <a:ea typeface="Meiryo" charset="-128"/>
                  <a:cs typeface="Meiryo" charset="-128"/>
                </a:rPr>
                <a:t>秒</a:t>
              </a:r>
              <a:endParaRPr lang="en-US" altLang="ja-JP" sz="700" b="1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endParaRPr>
            </a:p>
            <a:p>
              <a:pPr algn="ctr">
                <a:lnSpc>
                  <a:spcPct val="180000"/>
                </a:lnSpc>
              </a:pPr>
              <a:r>
                <a:rPr lang="en-US" altLang="ja-JP" sz="700" b="1">
                  <a:solidFill>
                    <a:schemeClr val="bg1"/>
                  </a:solidFill>
                  <a:latin typeface="Meiryo" charset="-128"/>
                  <a:ea typeface="Meiryo" charset="-128"/>
                  <a:cs typeface="Meiryo" charset="-128"/>
                </a:rPr>
                <a:t>1</a:t>
              </a:r>
              <a:r>
                <a:rPr lang="ja-JP" altLang="en-US" sz="700" b="1">
                  <a:solidFill>
                    <a:schemeClr val="bg1"/>
                  </a:solidFill>
                  <a:latin typeface="Meiryo" charset="-128"/>
                  <a:ea typeface="Meiryo" charset="-128"/>
                  <a:cs typeface="Meiryo" charset="-128"/>
                </a:rPr>
                <a:t>タイプ</a:t>
              </a:r>
              <a:endParaRPr lang="ja-JP" altLang="en-US" sz="700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endParaRPr>
            </a:p>
          </p:txBody>
        </p:sp>
      </p:grp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7C1F2166-D7FE-47FD-9310-E394F77DD93A}"/>
              </a:ext>
            </a:extLst>
          </p:cNvPr>
          <p:cNvCxnSpPr>
            <a:cxnSpLocks/>
          </p:cNvCxnSpPr>
          <p:nvPr/>
        </p:nvCxnSpPr>
        <p:spPr>
          <a:xfrm>
            <a:off x="1726130" y="2541624"/>
            <a:ext cx="4251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図 57">
            <a:extLst>
              <a:ext uri="{FF2B5EF4-FFF2-40B4-BE49-F238E27FC236}">
                <a16:creationId xmlns:a16="http://schemas.microsoft.com/office/drawing/2014/main" id="{53B534AA-F35E-49D7-B652-07962F519A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192" t="64136" r="5024" b="7935"/>
          <a:stretch/>
        </p:blipFill>
        <p:spPr>
          <a:xfrm>
            <a:off x="1240463" y="3018672"/>
            <a:ext cx="781967" cy="547602"/>
          </a:xfrm>
          <a:prstGeom prst="rect">
            <a:avLst/>
          </a:prstGeom>
        </p:spPr>
      </p:pic>
      <p:sp>
        <p:nvSpPr>
          <p:cNvPr id="59" name="下矢印 39">
            <a:extLst>
              <a:ext uri="{FF2B5EF4-FFF2-40B4-BE49-F238E27FC236}">
                <a16:creationId xmlns:a16="http://schemas.microsoft.com/office/drawing/2014/main" id="{051310C1-16A2-4490-999A-C91075586912}"/>
              </a:ext>
            </a:extLst>
          </p:cNvPr>
          <p:cNvSpPr/>
          <p:nvPr/>
        </p:nvSpPr>
        <p:spPr>
          <a:xfrm>
            <a:off x="1532350" y="2184420"/>
            <a:ext cx="216807" cy="162177"/>
          </a:xfrm>
          <a:prstGeom prst="downArrow">
            <a:avLst>
              <a:gd name="adj1" fmla="val 65036"/>
              <a:gd name="adj2" fmla="val 6036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十字形 61">
            <a:extLst>
              <a:ext uri="{FF2B5EF4-FFF2-40B4-BE49-F238E27FC236}">
                <a16:creationId xmlns:a16="http://schemas.microsoft.com/office/drawing/2014/main" id="{0B556A03-4F46-463B-A388-4D287DE60758}"/>
              </a:ext>
            </a:extLst>
          </p:cNvPr>
          <p:cNvSpPr/>
          <p:nvPr/>
        </p:nvSpPr>
        <p:spPr>
          <a:xfrm>
            <a:off x="2729009" y="1270900"/>
            <a:ext cx="405057" cy="405057"/>
          </a:xfrm>
          <a:prstGeom prst="plus">
            <a:avLst>
              <a:gd name="adj" fmla="val 37321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2C1F277-5259-9D40-901A-28A1FC4A4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503112"/>
              </p:ext>
            </p:extLst>
          </p:nvPr>
        </p:nvGraphicFramePr>
        <p:xfrm>
          <a:off x="3245575" y="1897026"/>
          <a:ext cx="4096723" cy="4562532"/>
        </p:xfrm>
        <a:graphic>
          <a:graphicData uri="http://schemas.openxmlformats.org/drawingml/2006/table">
            <a:tbl>
              <a:tblPr/>
              <a:tblGrid>
                <a:gridCol w="426125">
                  <a:extLst>
                    <a:ext uri="{9D8B030D-6E8A-4147-A177-3AD203B41FA5}">
                      <a16:colId xmlns:a16="http://schemas.microsoft.com/office/drawing/2014/main" val="2691723449"/>
                    </a:ext>
                  </a:extLst>
                </a:gridCol>
                <a:gridCol w="419139">
                  <a:extLst>
                    <a:ext uri="{9D8B030D-6E8A-4147-A177-3AD203B41FA5}">
                      <a16:colId xmlns:a16="http://schemas.microsoft.com/office/drawing/2014/main" val="2967203547"/>
                    </a:ext>
                  </a:extLst>
                </a:gridCol>
                <a:gridCol w="488996">
                  <a:extLst>
                    <a:ext uri="{9D8B030D-6E8A-4147-A177-3AD203B41FA5}">
                      <a16:colId xmlns:a16="http://schemas.microsoft.com/office/drawing/2014/main" val="430185397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1909810379"/>
                    </a:ext>
                  </a:extLst>
                </a:gridCol>
                <a:gridCol w="204208">
                  <a:extLst>
                    <a:ext uri="{9D8B030D-6E8A-4147-A177-3AD203B41FA5}">
                      <a16:colId xmlns:a16="http://schemas.microsoft.com/office/drawing/2014/main" val="3290191642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2010190637"/>
                    </a:ext>
                  </a:extLst>
                </a:gridCol>
                <a:gridCol w="209570">
                  <a:extLst>
                    <a:ext uri="{9D8B030D-6E8A-4147-A177-3AD203B41FA5}">
                      <a16:colId xmlns:a16="http://schemas.microsoft.com/office/drawing/2014/main" val="2246724401"/>
                    </a:ext>
                  </a:extLst>
                </a:gridCol>
                <a:gridCol w="223541">
                  <a:extLst>
                    <a:ext uri="{9D8B030D-6E8A-4147-A177-3AD203B41FA5}">
                      <a16:colId xmlns:a16="http://schemas.microsoft.com/office/drawing/2014/main" val="366747258"/>
                    </a:ext>
                  </a:extLst>
                </a:gridCol>
                <a:gridCol w="225286">
                  <a:extLst>
                    <a:ext uri="{9D8B030D-6E8A-4147-A177-3AD203B41FA5}">
                      <a16:colId xmlns:a16="http://schemas.microsoft.com/office/drawing/2014/main" val="2454919822"/>
                    </a:ext>
                  </a:extLst>
                </a:gridCol>
                <a:gridCol w="225286">
                  <a:extLst>
                    <a:ext uri="{9D8B030D-6E8A-4147-A177-3AD203B41FA5}">
                      <a16:colId xmlns:a16="http://schemas.microsoft.com/office/drawing/2014/main" val="1370636012"/>
                    </a:ext>
                  </a:extLst>
                </a:gridCol>
                <a:gridCol w="225286">
                  <a:extLst>
                    <a:ext uri="{9D8B030D-6E8A-4147-A177-3AD203B41FA5}">
                      <a16:colId xmlns:a16="http://schemas.microsoft.com/office/drawing/2014/main" val="141715373"/>
                    </a:ext>
                  </a:extLst>
                </a:gridCol>
                <a:gridCol w="225286">
                  <a:extLst>
                    <a:ext uri="{9D8B030D-6E8A-4147-A177-3AD203B41FA5}">
                      <a16:colId xmlns:a16="http://schemas.microsoft.com/office/drawing/2014/main" val="149214067"/>
                    </a:ext>
                  </a:extLst>
                </a:gridCol>
              </a:tblGrid>
              <a:tr h="175482">
                <a:tc rowSpan="4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エリア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放送局数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各エリア</a:t>
                      </a:r>
                      <a:r>
                        <a:rPr lang="en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TVCM15</a:t>
                      </a:r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秒</a:t>
                      </a:r>
                      <a:r>
                        <a:rPr lang="en-US" altLang="ja-JP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×14</a:t>
                      </a:r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　</a:t>
                      </a:r>
                      <a:r>
                        <a:rPr lang="en-US" altLang="ja-JP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  <a:r>
                        <a:rPr lang="ja-JP" alt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局あたりの目安料金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268645"/>
                  </a:ext>
                </a:extLst>
              </a:tr>
              <a:tr h="17548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※</a:t>
                      </a:r>
                      <a:r>
                        <a:rPr lang="ja-JP" alt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正式なお見積りではありません。あくまでイメージです。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864328"/>
                  </a:ext>
                </a:extLst>
              </a:tr>
              <a:tr h="17548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目安料金（右記</a:t>
                      </a:r>
                      <a:r>
                        <a:rPr lang="en-US" altLang="ja-JP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  <a:r>
                        <a:rPr lang="ja-JP" altLang="en-US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本の場合）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合計本数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タイムランク別本数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465813"/>
                  </a:ext>
                </a:extLst>
              </a:tr>
              <a:tr h="175482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A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特</a:t>
                      </a:r>
                      <a:r>
                        <a:rPr lang="en" sz="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B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600" b="1" i="0" u="none" strike="noStrike" dirty="0">
                          <a:solidFill>
                            <a:schemeClr val="tx1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C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060252"/>
                  </a:ext>
                </a:extLst>
              </a:tr>
              <a:tr h="175482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東北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青森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097772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岩手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936818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秋田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320,000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370,000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247416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福島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220,000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270,000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826551"/>
                  </a:ext>
                </a:extLst>
              </a:tr>
              <a:tr h="175482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関東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群馬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U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280,000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330,000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116364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千葉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U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450,000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996587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埼玉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U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450,000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217388"/>
                  </a:ext>
                </a:extLst>
              </a:tr>
              <a:tr h="175482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中部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山梨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613759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長野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959462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新潟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704605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富山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464198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福井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280,000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330,000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1814888"/>
                  </a:ext>
                </a:extLst>
              </a:tr>
              <a:tr h="175482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近畿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和歌山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U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6261439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奈良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U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928779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滋賀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U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096126"/>
                  </a:ext>
                </a:extLst>
              </a:tr>
              <a:tr h="175482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中国</a:t>
                      </a:r>
                      <a:r>
                        <a:rPr lang="en-US" altLang="ja-JP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/</a:t>
                      </a:r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四国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徳島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370,000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420,000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727169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高知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150,000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706001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愛媛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787266"/>
                  </a:ext>
                </a:extLst>
              </a:tr>
              <a:tr h="175482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九州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佐賀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250,000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300,000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442834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熊本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4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300,000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350,000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833468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宮崎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280,000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330,000</a:t>
                      </a:r>
                      <a:r>
                        <a:rPr lang="ja-JP" alt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6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5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583402"/>
                  </a:ext>
                </a:extLst>
              </a:tr>
              <a:tr h="175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沖縄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系列</a:t>
                      </a:r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3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局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180,000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ja-JP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～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230,000</a:t>
                      </a:r>
                      <a:r>
                        <a:rPr lang="ja-JP" alt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円</a:t>
                      </a:r>
                    </a:p>
                  </a:txBody>
                  <a:tcPr marL="6044" marR="36000" marT="604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14</a:t>
                      </a:r>
                    </a:p>
                  </a:txBody>
                  <a:tcPr marL="6044" marR="36000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本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2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700" b="0" i="0" u="none" strike="noStrike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11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0" i="0" u="none" strike="noStrike" dirty="0">
                          <a:solidFill>
                            <a:srgbClr val="595959"/>
                          </a:solidFill>
                          <a:effectLst/>
                          <a:latin typeface="メイリオ" panose="020B0604030504040204" pitchFamily="34" charset="-128"/>
                          <a:ea typeface="メイリオ" panose="020B0604030504040204" pitchFamily="34" charset="-128"/>
                        </a:rPr>
                        <a:t>－</a:t>
                      </a:r>
                    </a:p>
                  </a:txBody>
                  <a:tcPr marL="6044" marR="6044" marT="60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C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1153483"/>
                  </a:ext>
                </a:extLst>
              </a:tr>
            </a:tbl>
          </a:graphicData>
        </a:graphic>
      </p:graphicFrame>
      <p:sp>
        <p:nvSpPr>
          <p:cNvPr id="28" name="角丸四角形 28">
            <a:extLst>
              <a:ext uri="{FF2B5EF4-FFF2-40B4-BE49-F238E27FC236}">
                <a16:creationId xmlns:a16="http://schemas.microsoft.com/office/drawing/2014/main" id="{C6F3517C-8A12-234E-AB32-5B160B66F715}"/>
              </a:ext>
            </a:extLst>
          </p:cNvPr>
          <p:cNvSpPr/>
          <p:nvPr/>
        </p:nvSpPr>
        <p:spPr>
          <a:xfrm>
            <a:off x="640732" y="3742427"/>
            <a:ext cx="1986066" cy="346686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  <a:sym typeface="Arial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E351D35E-67D7-9F43-AAC3-5B92BC00A7A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40" t="13197" r="290"/>
          <a:stretch/>
        </p:blipFill>
        <p:spPr>
          <a:xfrm>
            <a:off x="754935" y="1592004"/>
            <a:ext cx="1747039" cy="567804"/>
          </a:xfrm>
          <a:prstGeom prst="rect">
            <a:avLst/>
          </a:prstGeom>
        </p:spPr>
      </p:pic>
      <p:sp>
        <p:nvSpPr>
          <p:cNvPr id="32" name="下矢印 39">
            <a:extLst>
              <a:ext uri="{FF2B5EF4-FFF2-40B4-BE49-F238E27FC236}">
                <a16:creationId xmlns:a16="http://schemas.microsoft.com/office/drawing/2014/main" id="{EB00777E-DC64-324D-AFEC-94CEBF9195FA}"/>
              </a:ext>
            </a:extLst>
          </p:cNvPr>
          <p:cNvSpPr/>
          <p:nvPr/>
        </p:nvSpPr>
        <p:spPr>
          <a:xfrm>
            <a:off x="1532350" y="2883667"/>
            <a:ext cx="216807" cy="162177"/>
          </a:xfrm>
          <a:prstGeom prst="downArrow">
            <a:avLst>
              <a:gd name="adj1" fmla="val 65036"/>
              <a:gd name="adj2" fmla="val 6036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A3CB33-889F-0F4B-BCDA-39D4AED356DF}"/>
              </a:ext>
            </a:extLst>
          </p:cNvPr>
          <p:cNvSpPr txBox="1"/>
          <p:nvPr/>
        </p:nvSpPr>
        <p:spPr>
          <a:xfrm>
            <a:off x="1008778" y="3760520"/>
            <a:ext cx="1284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50</a:t>
            </a:r>
            <a:r>
              <a:rPr kumimoji="1" lang="ja-JP" altLang="en-US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万</a:t>
            </a:r>
            <a:r>
              <a:rPr kumimoji="1" lang="en-US" altLang="ja-JP" sz="1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ja-JP" altLang="en-US" sz="16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プラン</a:t>
            </a:r>
          </a:p>
        </p:txBody>
      </p:sp>
      <p:sp>
        <p:nvSpPr>
          <p:cNvPr id="46" name="片側の 2 つの角を丸めた四角形 27">
            <a:extLst>
              <a:ext uri="{FF2B5EF4-FFF2-40B4-BE49-F238E27FC236}">
                <a16:creationId xmlns:a16="http://schemas.microsoft.com/office/drawing/2014/main" id="{16FB8EDA-8D8C-5D46-8869-6A50120ACE88}"/>
              </a:ext>
            </a:extLst>
          </p:cNvPr>
          <p:cNvSpPr/>
          <p:nvPr/>
        </p:nvSpPr>
        <p:spPr>
          <a:xfrm>
            <a:off x="7724425" y="849460"/>
            <a:ext cx="1590397" cy="1692164"/>
          </a:xfrm>
          <a:prstGeom prst="round2SameRect">
            <a:avLst>
              <a:gd name="adj1" fmla="val 12088"/>
              <a:gd name="adj2" fmla="val 13443"/>
            </a:avLst>
          </a:prstGeom>
          <a:solidFill>
            <a:srgbClr val="F9F3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9D4D4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A2FFA32-6CB6-1F43-9587-9F553546EA7D}"/>
              </a:ext>
            </a:extLst>
          </p:cNvPr>
          <p:cNvSpPr txBox="1"/>
          <p:nvPr/>
        </p:nvSpPr>
        <p:spPr>
          <a:xfrm>
            <a:off x="7638233" y="1168126"/>
            <a:ext cx="17561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buClr>
                <a:srgbClr val="000000"/>
              </a:buClr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カスタマイズ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  <a:p>
            <a:pPr lvl="0" algn="ctr" defTabSz="914400">
              <a:buClr>
                <a:srgbClr val="000000"/>
              </a:buClr>
              <a:defRPr/>
            </a:pPr>
            <a:r>
              <a:rPr lang="en-US" altLang="ja-JP" b="1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TVCM</a:t>
            </a:r>
            <a:r>
              <a:rPr lang="ja-JP" altLang="en-US" b="1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セット</a:t>
            </a:r>
            <a:endParaRPr lang="en-US" altLang="ja-JP" b="1" kern="0" dirty="0"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  <a:p>
            <a:pPr lvl="0" algn="ctr" defTabSz="914400">
              <a:buClr>
                <a:srgbClr val="000000"/>
              </a:buClr>
              <a:defRPr/>
            </a:pPr>
            <a:r>
              <a:rPr lang="ja-JP" altLang="en-US" sz="2800" b="1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提案</a:t>
            </a:r>
            <a:endParaRPr kumimoji="0" lang="en-US" altLang="ja-JP" sz="2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sp>
        <p:nvSpPr>
          <p:cNvPr id="3" name="右矢印 2">
            <a:extLst>
              <a:ext uri="{FF2B5EF4-FFF2-40B4-BE49-F238E27FC236}">
                <a16:creationId xmlns:a16="http://schemas.microsoft.com/office/drawing/2014/main" id="{740C604C-6502-5A41-B371-C040626FD59E}"/>
              </a:ext>
            </a:extLst>
          </p:cNvPr>
          <p:cNvSpPr/>
          <p:nvPr/>
        </p:nvSpPr>
        <p:spPr>
          <a:xfrm>
            <a:off x="7393669" y="1156921"/>
            <a:ext cx="409003" cy="607082"/>
          </a:xfrm>
          <a:prstGeom prst="rightArrow">
            <a:avLst>
              <a:gd name="adj1" fmla="val 50000"/>
              <a:gd name="adj2" fmla="val 46804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平行四辺形 37">
            <a:extLst>
              <a:ext uri="{FF2B5EF4-FFF2-40B4-BE49-F238E27FC236}">
                <a16:creationId xmlns:a16="http://schemas.microsoft.com/office/drawing/2014/main" id="{958656CD-5D23-44F0-A6F7-26228FCBF372}"/>
              </a:ext>
            </a:extLst>
          </p:cNvPr>
          <p:cNvSpPr/>
          <p:nvPr/>
        </p:nvSpPr>
        <p:spPr>
          <a:xfrm>
            <a:off x="225385" y="136957"/>
            <a:ext cx="7761781" cy="338555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 w="76200" cap="rnd">
            <a:solidFill>
              <a:schemeClr val="accent1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88F6EAFF-735A-4BCC-A531-EC7BC6283BC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2924" b="-12618"/>
          <a:stretch/>
        </p:blipFill>
        <p:spPr>
          <a:xfrm>
            <a:off x="8172223" y="191387"/>
            <a:ext cx="1357574" cy="250990"/>
          </a:xfrm>
          <a:prstGeom prst="rect">
            <a:avLst/>
          </a:prstGeom>
        </p:spPr>
      </p:pic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BFD1E59F-7BA4-411D-929D-F5DBA64469CA}"/>
              </a:ext>
            </a:extLst>
          </p:cNvPr>
          <p:cNvCxnSpPr>
            <a:cxnSpLocks/>
          </p:cNvCxnSpPr>
          <p:nvPr/>
        </p:nvCxnSpPr>
        <p:spPr>
          <a:xfrm>
            <a:off x="2567929" y="158688"/>
            <a:ext cx="0" cy="2836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AA0C11A-8DAA-4D96-81EA-93950A087FED}"/>
              </a:ext>
            </a:extLst>
          </p:cNvPr>
          <p:cNvSpPr txBox="1"/>
          <p:nvPr/>
        </p:nvSpPr>
        <p:spPr>
          <a:xfrm>
            <a:off x="343545" y="138390"/>
            <a:ext cx="2313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ja-JP" altLang="en-US" sz="1600" b="1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カスタマイズ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E815CA7B-EEF4-4844-9D04-BB9B99D5C486}"/>
              </a:ext>
            </a:extLst>
          </p:cNvPr>
          <p:cNvSpPr txBox="1"/>
          <p:nvPr/>
        </p:nvSpPr>
        <p:spPr>
          <a:xfrm>
            <a:off x="2768151" y="91797"/>
            <a:ext cx="5269622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ja-JP" alt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公式の</a:t>
            </a:r>
            <a:r>
              <a:rPr kumimoji="0" lang="en-US" altLang="ja-JP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TVCM</a:t>
            </a:r>
            <a:r>
              <a:rPr kumimoji="0" lang="ja-JP" altLang="en-US" sz="11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セットが無いエリアは</a:t>
            </a:r>
            <a:r>
              <a:rPr lang="ja-JP" altLang="en-US" sz="1100" b="1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、</a:t>
            </a:r>
            <a:endParaRPr lang="en-US" altLang="ja-JP" sz="1100" b="1" kern="0" dirty="0"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  <a:p>
            <a:pPr defTabSz="914400">
              <a:buClr>
                <a:srgbClr val="000000"/>
              </a:buClr>
              <a:defRPr/>
            </a:pPr>
            <a:r>
              <a:rPr lang="ja-JP" altLang="en-US" sz="1100" b="1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「ヤフーパッケージ」などとご希望エリアの</a:t>
            </a:r>
            <a:r>
              <a:rPr lang="en-US" altLang="ja-JP" sz="1100" b="1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TVCM</a:t>
            </a:r>
            <a:r>
              <a:rPr lang="ja-JP" altLang="en-US" sz="1100" b="1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を組み合わせて</a:t>
            </a:r>
            <a:r>
              <a:rPr lang="ja-JP" altLang="en-US" sz="1100" b="1" kern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ご提案をいたします</a:t>
            </a:r>
            <a:r>
              <a:rPr lang="ja-JP" altLang="en-US" sz="1100" b="1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。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6B5E913D-CFA0-4940-BBD4-5095FBB46CA9}"/>
              </a:ext>
            </a:extLst>
          </p:cNvPr>
          <p:cNvSpPr txBox="1"/>
          <p:nvPr/>
        </p:nvSpPr>
        <p:spPr>
          <a:xfrm>
            <a:off x="555459" y="4338121"/>
            <a:ext cx="2246658" cy="564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en-US" altLang="ja-JP" sz="1050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※WEB</a:t>
            </a:r>
            <a:r>
              <a:rPr lang="ja-JP" altLang="en-US" sz="1050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メディアセットやサイネージセット</a:t>
            </a:r>
            <a:endParaRPr lang="en-US" altLang="ja-JP" sz="1050" kern="0" dirty="0"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ja-JP" altLang="en-US" sz="1050" kern="0" dirty="0"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　 などの組み合わせも可能です。</a:t>
            </a:r>
            <a:endParaRPr kumimoji="0" lang="ja-JP" altLang="en-US" sz="105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sp>
        <p:nvSpPr>
          <p:cNvPr id="37" name="角丸四角形 28">
            <a:extLst>
              <a:ext uri="{FF2B5EF4-FFF2-40B4-BE49-F238E27FC236}">
                <a16:creationId xmlns:a16="http://schemas.microsoft.com/office/drawing/2014/main" id="{A8C90860-EF15-4EB0-98F6-B4F00FD87A18}"/>
              </a:ext>
            </a:extLst>
          </p:cNvPr>
          <p:cNvSpPr/>
          <p:nvPr/>
        </p:nvSpPr>
        <p:spPr>
          <a:xfrm>
            <a:off x="3712062" y="1691106"/>
            <a:ext cx="3166910" cy="215444"/>
          </a:xfrm>
          <a:prstGeom prst="roundRect">
            <a:avLst>
              <a:gd name="adj" fmla="val 25684"/>
            </a:avLst>
          </a:prstGeom>
          <a:solidFill>
            <a:srgbClr val="00206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ja-JP" altLang="en-U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  <a:sym typeface="Arial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BD224F2-DA7C-493D-A37B-6AE17C54A009}"/>
              </a:ext>
            </a:extLst>
          </p:cNvPr>
          <p:cNvSpPr txBox="1"/>
          <p:nvPr/>
        </p:nvSpPr>
        <p:spPr>
          <a:xfrm>
            <a:off x="3842237" y="1657550"/>
            <a:ext cx="2876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提携外エリア 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TVCM15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秒目安金額表</a:t>
            </a:r>
          </a:p>
        </p:txBody>
      </p:sp>
    </p:spTree>
    <p:extLst>
      <p:ext uri="{BB962C8B-B14F-4D97-AF65-F5344CB8AC3E}">
        <p14:creationId xmlns:p14="http://schemas.microsoft.com/office/powerpoint/2010/main" val="806830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3211</Words>
  <Application>Microsoft Macintosh PowerPoint</Application>
  <PresentationFormat>A4 210 x 297 mm</PresentationFormat>
  <Paragraphs>2064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Meiryo UI</vt:lpstr>
      <vt:lpstr>メイリオ</vt:lpstr>
      <vt:lpstr>メイリオ</vt:lpstr>
      <vt:lpstr>游ゴシック</vt:lpstr>
      <vt:lpstr>Arial</vt:lpstr>
      <vt:lpstr>Arial Black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nishiguchi0913@outlook.jp</dc:creator>
  <cp:lastModifiedBy>メディアラボ西口</cp:lastModifiedBy>
  <cp:revision>61</cp:revision>
  <cp:lastPrinted>2024-02-08T07:19:08Z</cp:lastPrinted>
  <dcterms:created xsi:type="dcterms:W3CDTF">2022-02-25T05:12:57Z</dcterms:created>
  <dcterms:modified xsi:type="dcterms:W3CDTF">2025-04-01T02:05:33Z</dcterms:modified>
</cp:coreProperties>
</file>