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929" r:id="rId2"/>
    <p:sldId id="930" r:id="rId3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B998"/>
    <a:srgbClr val="71B5BD"/>
    <a:srgbClr val="009A92"/>
    <a:srgbClr val="404040"/>
    <a:srgbClr val="D6EDED"/>
    <a:srgbClr val="E1F7E9"/>
    <a:srgbClr val="E3E9E7"/>
    <a:srgbClr val="BAF9F7"/>
    <a:srgbClr val="DAEEEE"/>
    <a:srgbClr val="0087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546" autoAdjust="0"/>
    <p:restoredTop sz="96018"/>
  </p:normalViewPr>
  <p:slideViewPr>
    <p:cSldViewPr snapToGrid="0" snapToObjects="1" showGuides="1">
      <p:cViewPr varScale="1">
        <p:scale>
          <a:sx n="114" d="100"/>
          <a:sy n="114" d="100"/>
        </p:scale>
        <p:origin x="1488" y="8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6A2DCB-6B22-684B-8305-8D32C3326916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2AE036-BB84-D941-BEAE-1699DB2895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4886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66822C-3A83-6143-8558-7841D4196EF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7853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66822C-3A83-6143-8558-7841D4196EF6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4081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0946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9878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3098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763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2625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5689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6186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9397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9745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0426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8787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3426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image" Target="../media/image10.png"/><Relationship Id="rId3" Type="http://schemas.openxmlformats.org/officeDocument/2006/relationships/image" Target="../media/image1.png"/><Relationship Id="rId7" Type="http://schemas.openxmlformats.org/officeDocument/2006/relationships/hyperlink" Target="http://www.google.co.jp/url?sa=i&amp;rct=j&amp;q=&amp;esrc=s&amp;source=images&amp;cd=&amp;cad=rja&amp;uact=8&amp;ved=0ahUKEwiF95qlgpPQAhXFXrwKHVnVDQ0QjRwIBw&amp;url=http://sem-consul.com/1916/%E6%97%A5%E6%9C%AC%E5%9B%BD%E5%86%85%E3%81%A7%E3%81%AE%E6%A4%9C%E7%B4%A2%E3%82%A8%E3%83%B3%E3%82%B8%E3%83%B3%E3%82%B7%E3%82%A7%E3%82%A2%EF%BC%88google%EF%BC%8Cyahoo-japan%EF%BC%89/&amp;psig=AFQjCNFsOaPFfgXCU-kf1u0NI5uINA3d6w&amp;ust=1478483371848387" TargetMode="External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5" Type="http://schemas.openxmlformats.org/officeDocument/2006/relationships/image" Target="../media/image12.png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image" Target="../media/image6.png"/><Relationship Id="rId1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image" Target="../media/image10.png"/><Relationship Id="rId3" Type="http://schemas.openxmlformats.org/officeDocument/2006/relationships/image" Target="../media/image1.png"/><Relationship Id="rId7" Type="http://schemas.openxmlformats.org/officeDocument/2006/relationships/hyperlink" Target="http://www.google.co.jp/url?sa=i&amp;rct=j&amp;q=&amp;esrc=s&amp;source=images&amp;cd=&amp;cad=rja&amp;uact=8&amp;ved=0ahUKEwiF95qlgpPQAhXFXrwKHVnVDQ0QjRwIBw&amp;url=http://sem-consul.com/1916/%E6%97%A5%E6%9C%AC%E5%9B%BD%E5%86%85%E3%81%A7%E3%81%AE%E6%A4%9C%E7%B4%A2%E3%82%A8%E3%83%B3%E3%82%B8%E3%83%B3%E3%82%B7%E3%82%A7%E3%82%A2%EF%BC%88google%EF%BC%8Cyahoo-japan%EF%BC%89/&amp;psig=AFQjCNFsOaPFfgXCU-kf1u0NI5uINA3d6w&amp;ust=1478483371848387" TargetMode="External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5" Type="http://schemas.openxmlformats.org/officeDocument/2006/relationships/image" Target="../media/image12.png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image" Target="../media/image6.png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正方形/長方形 302">
            <a:extLst>
              <a:ext uri="{FF2B5EF4-FFF2-40B4-BE49-F238E27FC236}">
                <a16:creationId xmlns:a16="http://schemas.microsoft.com/office/drawing/2014/main" id="{3B0F4C3E-734A-C546-8246-0ED960B45BCB}"/>
              </a:ext>
            </a:extLst>
          </p:cNvPr>
          <p:cNvSpPr/>
          <p:nvPr/>
        </p:nvSpPr>
        <p:spPr>
          <a:xfrm flipV="1">
            <a:off x="361191" y="2325344"/>
            <a:ext cx="9283101" cy="576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rgbClr val="D8ECED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04" name="直線コネクタ 303">
            <a:extLst>
              <a:ext uri="{FF2B5EF4-FFF2-40B4-BE49-F238E27FC236}">
                <a16:creationId xmlns:a16="http://schemas.microsoft.com/office/drawing/2014/main" id="{1C1B22B1-D48A-4A4E-9E2E-DFA80D556317}"/>
              </a:ext>
            </a:extLst>
          </p:cNvPr>
          <p:cNvCxnSpPr>
            <a:cxnSpLocks/>
          </p:cNvCxnSpPr>
          <p:nvPr/>
        </p:nvCxnSpPr>
        <p:spPr>
          <a:xfrm flipV="1">
            <a:off x="361585" y="2325344"/>
            <a:ext cx="9293209" cy="7144"/>
          </a:xfrm>
          <a:prstGeom prst="line">
            <a:avLst/>
          </a:prstGeom>
          <a:ln>
            <a:solidFill>
              <a:srgbClr val="66A3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正方形/長方形 180">
            <a:extLst>
              <a:ext uri="{FF2B5EF4-FFF2-40B4-BE49-F238E27FC236}">
                <a16:creationId xmlns:a16="http://schemas.microsoft.com/office/drawing/2014/main" id="{2928F103-B2EC-DE43-B544-3BEAE66D4B42}"/>
              </a:ext>
            </a:extLst>
          </p:cNvPr>
          <p:cNvSpPr/>
          <p:nvPr/>
        </p:nvSpPr>
        <p:spPr>
          <a:xfrm flipV="1">
            <a:off x="361191" y="1065952"/>
            <a:ext cx="9283101" cy="576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rgbClr val="D8ECED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" name="角丸四角形 204">
            <a:extLst>
              <a:ext uri="{FF2B5EF4-FFF2-40B4-BE49-F238E27FC236}">
                <a16:creationId xmlns:a16="http://schemas.microsoft.com/office/drawing/2014/main" id="{BDADFB6D-ACD0-B344-B9BB-A830696C4A79}"/>
              </a:ext>
            </a:extLst>
          </p:cNvPr>
          <p:cNvSpPr/>
          <p:nvPr/>
        </p:nvSpPr>
        <p:spPr>
          <a:xfrm>
            <a:off x="1803253" y="2793355"/>
            <a:ext cx="5137685" cy="2664000"/>
          </a:xfrm>
          <a:prstGeom prst="roundRect">
            <a:avLst>
              <a:gd name="adj" fmla="val 2989"/>
            </a:avLst>
          </a:prstGeom>
          <a:solidFill>
            <a:srgbClr val="D8ECED"/>
          </a:solidFill>
          <a:ln w="38100">
            <a:solidFill>
              <a:schemeClr val="bg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1" rIns="99060" bIns="495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400"/>
          </a:p>
        </p:txBody>
      </p:sp>
      <p:sp>
        <p:nvSpPr>
          <p:cNvPr id="163" name="台形 162">
            <a:extLst>
              <a:ext uri="{FF2B5EF4-FFF2-40B4-BE49-F238E27FC236}">
                <a16:creationId xmlns:a16="http://schemas.microsoft.com/office/drawing/2014/main" id="{3932D21E-4D22-BC4D-BB70-6B3723E13C90}"/>
              </a:ext>
            </a:extLst>
          </p:cNvPr>
          <p:cNvSpPr/>
          <p:nvPr/>
        </p:nvSpPr>
        <p:spPr>
          <a:xfrm rot="10800000">
            <a:off x="3640853" y="2811155"/>
            <a:ext cx="1513576" cy="324000"/>
          </a:xfrm>
          <a:prstGeom prst="trapezoid">
            <a:avLst/>
          </a:prstGeom>
          <a:solidFill>
            <a:srgbClr val="71B5BC"/>
          </a:solidFill>
          <a:ln w="57150" cap="rnd">
            <a:solidFill>
              <a:srgbClr val="71B5BC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4" name="台形 163">
            <a:extLst>
              <a:ext uri="{FF2B5EF4-FFF2-40B4-BE49-F238E27FC236}">
                <a16:creationId xmlns:a16="http://schemas.microsoft.com/office/drawing/2014/main" id="{39209CDD-DB24-994D-9B56-AA9F2485B906}"/>
              </a:ext>
            </a:extLst>
          </p:cNvPr>
          <p:cNvSpPr/>
          <p:nvPr/>
        </p:nvSpPr>
        <p:spPr>
          <a:xfrm rot="10800000">
            <a:off x="5345666" y="2811155"/>
            <a:ext cx="1513576" cy="324000"/>
          </a:xfrm>
          <a:prstGeom prst="trapezoid">
            <a:avLst/>
          </a:prstGeom>
          <a:solidFill>
            <a:srgbClr val="71B5BC"/>
          </a:solidFill>
          <a:ln w="57150" cap="rnd">
            <a:solidFill>
              <a:srgbClr val="71B5BC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" name="平行四辺形 148">
            <a:extLst>
              <a:ext uri="{FF2B5EF4-FFF2-40B4-BE49-F238E27FC236}">
                <a16:creationId xmlns:a16="http://schemas.microsoft.com/office/drawing/2014/main" id="{B8BBEC6D-8B91-C240-ADBF-D0EF61EE9B0A}"/>
              </a:ext>
            </a:extLst>
          </p:cNvPr>
          <p:cNvSpPr/>
          <p:nvPr/>
        </p:nvSpPr>
        <p:spPr>
          <a:xfrm>
            <a:off x="197066" y="406125"/>
            <a:ext cx="9558190" cy="464038"/>
          </a:xfrm>
          <a:prstGeom prst="parallelogram">
            <a:avLst/>
          </a:prstGeom>
          <a:solidFill>
            <a:srgbClr val="71B5BC"/>
          </a:solidFill>
          <a:ln w="76200" cap="rnd">
            <a:solidFill>
              <a:srgbClr val="71B5BC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7F9011FD-B106-3048-A9E5-E4268788E05B}"/>
              </a:ext>
            </a:extLst>
          </p:cNvPr>
          <p:cNvCxnSpPr>
            <a:cxnSpLocks/>
          </p:cNvCxnSpPr>
          <p:nvPr/>
        </p:nvCxnSpPr>
        <p:spPr>
          <a:xfrm flipV="1">
            <a:off x="361585" y="1061828"/>
            <a:ext cx="9293209" cy="7144"/>
          </a:xfrm>
          <a:prstGeom prst="line">
            <a:avLst/>
          </a:prstGeom>
          <a:ln>
            <a:solidFill>
              <a:srgbClr val="66A3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3" name="図 282">
            <a:extLst>
              <a:ext uri="{FF2B5EF4-FFF2-40B4-BE49-F238E27FC236}">
                <a16:creationId xmlns:a16="http://schemas.microsoft.com/office/drawing/2014/main" id="{21244445-553A-CE47-87DF-C439C852561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2924" b="-12618"/>
          <a:stretch/>
        </p:blipFill>
        <p:spPr>
          <a:xfrm>
            <a:off x="361191" y="93413"/>
            <a:ext cx="1357574" cy="250990"/>
          </a:xfrm>
          <a:prstGeom prst="rect">
            <a:avLst/>
          </a:prstGeom>
        </p:spPr>
      </p:pic>
      <p:cxnSp>
        <p:nvCxnSpPr>
          <p:cNvPr id="125" name="直線コネクタ 124">
            <a:extLst>
              <a:ext uri="{FF2B5EF4-FFF2-40B4-BE49-F238E27FC236}">
                <a16:creationId xmlns:a16="http://schemas.microsoft.com/office/drawing/2014/main" id="{7B97EE18-91B9-4944-B096-3CC1C6394C63}"/>
              </a:ext>
            </a:extLst>
          </p:cNvPr>
          <p:cNvCxnSpPr/>
          <p:nvPr/>
        </p:nvCxnSpPr>
        <p:spPr>
          <a:xfrm>
            <a:off x="2567929" y="451406"/>
            <a:ext cx="0" cy="37686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正方形/長方形 125">
            <a:extLst>
              <a:ext uri="{FF2B5EF4-FFF2-40B4-BE49-F238E27FC236}">
                <a16:creationId xmlns:a16="http://schemas.microsoft.com/office/drawing/2014/main" id="{D8FFA07E-E20B-9447-97FF-7F2D7014F538}"/>
              </a:ext>
            </a:extLst>
          </p:cNvPr>
          <p:cNvSpPr/>
          <p:nvPr/>
        </p:nvSpPr>
        <p:spPr>
          <a:xfrm>
            <a:off x="2669691" y="446799"/>
            <a:ext cx="17235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90540">
              <a:spcBef>
                <a:spcPct val="0"/>
              </a:spcBef>
              <a:defRPr/>
            </a:pPr>
            <a:r>
              <a:rPr lang="ja-JP" altLang="en-US" sz="2400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Hiragino Kaku Gothic StdN W8" charset="-128"/>
              </a:rPr>
              <a:t>テレビ大阪</a:t>
            </a:r>
          </a:p>
        </p:txBody>
      </p:sp>
      <p:sp>
        <p:nvSpPr>
          <p:cNvPr id="191" name="正方形/長方形 190">
            <a:extLst>
              <a:ext uri="{FF2B5EF4-FFF2-40B4-BE49-F238E27FC236}">
                <a16:creationId xmlns:a16="http://schemas.microsoft.com/office/drawing/2014/main" id="{AB137241-7319-8345-ACC9-D4625166B66A}"/>
              </a:ext>
            </a:extLst>
          </p:cNvPr>
          <p:cNvSpPr/>
          <p:nvPr/>
        </p:nvSpPr>
        <p:spPr>
          <a:xfrm>
            <a:off x="332457" y="428646"/>
            <a:ext cx="218072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90570">
              <a:spcBef>
                <a:spcPct val="0"/>
              </a:spcBef>
              <a:defRPr/>
            </a:pPr>
            <a:r>
              <a:rPr lang="en-US" altLang="ja-JP" sz="2600" b="1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TVCM</a:t>
            </a:r>
            <a:r>
              <a:rPr lang="ja-JP" altLang="en-US" sz="2600" b="1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セット</a:t>
            </a:r>
            <a:endParaRPr lang="en-US" altLang="ja-JP" sz="2600" b="1" dirty="0">
              <a:solidFill>
                <a:schemeClr val="bg1"/>
              </a:solidFill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198" name="テキスト ボックス 197">
            <a:extLst>
              <a:ext uri="{FF2B5EF4-FFF2-40B4-BE49-F238E27FC236}">
                <a16:creationId xmlns:a16="http://schemas.microsoft.com/office/drawing/2014/main" id="{000DBBB4-FCAB-4AE6-9175-32B49D74870E}"/>
              </a:ext>
            </a:extLst>
          </p:cNvPr>
          <p:cNvSpPr txBox="1"/>
          <p:nvPr/>
        </p:nvSpPr>
        <p:spPr>
          <a:xfrm>
            <a:off x="2018309" y="4373293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349</a:t>
            </a:r>
            <a:r>
              <a:rPr kumimoji="1"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,000</a:t>
            </a:r>
            <a:r>
              <a:rPr kumimoji="1" lang="ja-JP" altLang="en-US" sz="1000" b="1" dirty="0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04" name="テキスト ボックス 203">
            <a:extLst>
              <a:ext uri="{FF2B5EF4-FFF2-40B4-BE49-F238E27FC236}">
                <a16:creationId xmlns:a16="http://schemas.microsoft.com/office/drawing/2014/main" id="{8B955666-6385-4917-85F9-EB03F44843AE}"/>
              </a:ext>
            </a:extLst>
          </p:cNvPr>
          <p:cNvSpPr txBox="1"/>
          <p:nvPr/>
        </p:nvSpPr>
        <p:spPr>
          <a:xfrm>
            <a:off x="3894756" y="2802958"/>
            <a:ext cx="95410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100" b="1" kern="0" spc="-10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スマホ</a:t>
            </a:r>
            <a:endParaRPr kumimoji="1" lang="ja-JP" altLang="en-US" sz="2100" b="1" kern="0" spc="-100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07" name="テキスト ボックス 206">
            <a:extLst>
              <a:ext uri="{FF2B5EF4-FFF2-40B4-BE49-F238E27FC236}">
                <a16:creationId xmlns:a16="http://schemas.microsoft.com/office/drawing/2014/main" id="{31170289-6823-462E-8798-38E5A6C5FADC}"/>
              </a:ext>
            </a:extLst>
          </p:cNvPr>
          <p:cNvSpPr txBox="1"/>
          <p:nvPr/>
        </p:nvSpPr>
        <p:spPr>
          <a:xfrm>
            <a:off x="5402258" y="2831430"/>
            <a:ext cx="1386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PC</a:t>
            </a:r>
            <a:r>
              <a:rPr kumimoji="1" lang="ja-JP" altLang="en-US" b="1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＋</a:t>
            </a:r>
            <a:r>
              <a:rPr kumimoji="1" lang="ja-JP" altLang="en-US" b="1" spc="-10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スマホ</a:t>
            </a:r>
            <a:endParaRPr kumimoji="1" lang="ja-JP" altLang="en-US" b="1" spc="-100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16" name="テキスト ボックス 215">
            <a:extLst>
              <a:ext uri="{FF2B5EF4-FFF2-40B4-BE49-F238E27FC236}">
                <a16:creationId xmlns:a16="http://schemas.microsoft.com/office/drawing/2014/main" id="{481E9284-C62B-4993-A1EF-EEDDB3A6B7A7}"/>
              </a:ext>
            </a:extLst>
          </p:cNvPr>
          <p:cNvSpPr txBox="1"/>
          <p:nvPr/>
        </p:nvSpPr>
        <p:spPr>
          <a:xfrm>
            <a:off x="2018309" y="4987473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320</a:t>
            </a:r>
            <a:r>
              <a:rPr kumimoji="1"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,000</a:t>
            </a:r>
            <a:r>
              <a:rPr kumimoji="1" lang="ja-JP" altLang="en-US" sz="1000" b="1" dirty="0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24" name="テキスト ボックス 223">
            <a:extLst>
              <a:ext uri="{FF2B5EF4-FFF2-40B4-BE49-F238E27FC236}">
                <a16:creationId xmlns:a16="http://schemas.microsoft.com/office/drawing/2014/main" id="{0151E3B5-DE6D-4E9F-9305-6CBBC2AF9031}"/>
              </a:ext>
            </a:extLst>
          </p:cNvPr>
          <p:cNvSpPr txBox="1"/>
          <p:nvPr/>
        </p:nvSpPr>
        <p:spPr>
          <a:xfrm>
            <a:off x="3683880" y="4366862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218</a:t>
            </a:r>
            <a:r>
              <a:rPr kumimoji="1"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,000</a:t>
            </a:r>
            <a:r>
              <a:rPr kumimoji="1" lang="ja-JP" altLang="en-US" sz="1000" b="1" dirty="0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25" name="テキスト ボックス 224">
            <a:extLst>
              <a:ext uri="{FF2B5EF4-FFF2-40B4-BE49-F238E27FC236}">
                <a16:creationId xmlns:a16="http://schemas.microsoft.com/office/drawing/2014/main" id="{663D1B4A-46F6-4BE4-9AEF-A6691B124A43}"/>
              </a:ext>
            </a:extLst>
          </p:cNvPr>
          <p:cNvSpPr txBox="1"/>
          <p:nvPr/>
        </p:nvSpPr>
        <p:spPr>
          <a:xfrm>
            <a:off x="3683880" y="4981042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2</a:t>
            </a:r>
            <a:r>
              <a:rPr kumimoji="1"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00,000</a:t>
            </a:r>
            <a:r>
              <a:rPr kumimoji="1" lang="ja-JP" altLang="en-US" sz="1000" b="1" dirty="0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27" name="テキスト ボックス 226">
            <a:extLst>
              <a:ext uri="{FF2B5EF4-FFF2-40B4-BE49-F238E27FC236}">
                <a16:creationId xmlns:a16="http://schemas.microsoft.com/office/drawing/2014/main" id="{C47DB22B-77AE-4B93-8035-F13108C4F4B5}"/>
              </a:ext>
            </a:extLst>
          </p:cNvPr>
          <p:cNvSpPr txBox="1"/>
          <p:nvPr/>
        </p:nvSpPr>
        <p:spPr>
          <a:xfrm>
            <a:off x="5384509" y="4360511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242</a:t>
            </a:r>
            <a:r>
              <a:rPr kumimoji="1"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,000</a:t>
            </a:r>
            <a:r>
              <a:rPr kumimoji="1" lang="ja-JP" altLang="en-US" sz="1000" b="1" dirty="0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28" name="テキスト ボックス 227">
            <a:extLst>
              <a:ext uri="{FF2B5EF4-FFF2-40B4-BE49-F238E27FC236}">
                <a16:creationId xmlns:a16="http://schemas.microsoft.com/office/drawing/2014/main" id="{E7F6843B-A3D2-4025-824A-25C3D5EE450E}"/>
              </a:ext>
            </a:extLst>
          </p:cNvPr>
          <p:cNvSpPr txBox="1"/>
          <p:nvPr/>
        </p:nvSpPr>
        <p:spPr>
          <a:xfrm>
            <a:off x="5374319" y="4974691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222</a:t>
            </a:r>
            <a:r>
              <a:rPr kumimoji="1"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,000</a:t>
            </a:r>
            <a:r>
              <a:rPr kumimoji="1" lang="ja-JP" altLang="en-US" sz="1000" b="1" dirty="0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231" name="図 230">
            <a:extLst>
              <a:ext uri="{FF2B5EF4-FFF2-40B4-BE49-F238E27FC236}">
                <a16:creationId xmlns:a16="http://schemas.microsoft.com/office/drawing/2014/main" id="{C16F2A8A-DF20-4A6A-9197-3DC6FC6ADF7F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2267745" y="3225370"/>
            <a:ext cx="852663" cy="537393"/>
          </a:xfrm>
          <a:prstGeom prst="rect">
            <a:avLst/>
          </a:prstGeom>
        </p:spPr>
      </p:pic>
      <p:pic>
        <p:nvPicPr>
          <p:cNvPr id="234" name="図 233">
            <a:extLst>
              <a:ext uri="{FF2B5EF4-FFF2-40B4-BE49-F238E27FC236}">
                <a16:creationId xmlns:a16="http://schemas.microsoft.com/office/drawing/2014/main" id="{5326A0ED-DCDB-4DF1-BC98-F1DA6E9AB5CF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4279213" y="3225370"/>
            <a:ext cx="265485" cy="523697"/>
          </a:xfrm>
          <a:prstGeom prst="rect">
            <a:avLst/>
          </a:prstGeom>
        </p:spPr>
      </p:pic>
      <p:cxnSp>
        <p:nvCxnSpPr>
          <p:cNvPr id="235" name="直線コネクタ 234">
            <a:extLst>
              <a:ext uri="{FF2B5EF4-FFF2-40B4-BE49-F238E27FC236}">
                <a16:creationId xmlns:a16="http://schemas.microsoft.com/office/drawing/2014/main" id="{0A9D00A4-22E5-48A8-855D-A1CA496CFACF}"/>
              </a:ext>
            </a:extLst>
          </p:cNvPr>
          <p:cNvCxnSpPr>
            <a:cxnSpLocks/>
          </p:cNvCxnSpPr>
          <p:nvPr/>
        </p:nvCxnSpPr>
        <p:spPr>
          <a:xfrm>
            <a:off x="5391771" y="4895254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直線コネクタ 235">
            <a:extLst>
              <a:ext uri="{FF2B5EF4-FFF2-40B4-BE49-F238E27FC236}">
                <a16:creationId xmlns:a16="http://schemas.microsoft.com/office/drawing/2014/main" id="{6CFD71EE-7130-4A73-91A0-3FFBAB434FF4}"/>
              </a:ext>
            </a:extLst>
          </p:cNvPr>
          <p:cNvCxnSpPr>
            <a:cxnSpLocks/>
          </p:cNvCxnSpPr>
          <p:nvPr/>
        </p:nvCxnSpPr>
        <p:spPr>
          <a:xfrm>
            <a:off x="5391771" y="4367045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7" name="図 236">
            <a:extLst>
              <a:ext uri="{FF2B5EF4-FFF2-40B4-BE49-F238E27FC236}">
                <a16:creationId xmlns:a16="http://schemas.microsoft.com/office/drawing/2014/main" id="{28989A0C-7B69-4DB4-AC91-986619D11CB1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5554555" y="3225370"/>
            <a:ext cx="1030790" cy="530291"/>
          </a:xfrm>
          <a:prstGeom prst="rect">
            <a:avLst/>
          </a:prstGeom>
        </p:spPr>
      </p:pic>
      <p:sp>
        <p:nvSpPr>
          <p:cNvPr id="240" name="ホームベース 136">
            <a:extLst>
              <a:ext uri="{FF2B5EF4-FFF2-40B4-BE49-F238E27FC236}">
                <a16:creationId xmlns:a16="http://schemas.microsoft.com/office/drawing/2014/main" id="{FEF8B4C3-B763-4D5E-9380-8E80ECD8095A}"/>
              </a:ext>
            </a:extLst>
          </p:cNvPr>
          <p:cNvSpPr/>
          <p:nvPr/>
        </p:nvSpPr>
        <p:spPr>
          <a:xfrm>
            <a:off x="947050" y="4376581"/>
            <a:ext cx="1116000" cy="540000"/>
          </a:xfrm>
          <a:prstGeom prst="homePlate">
            <a:avLst>
              <a:gd name="adj" fmla="val 21404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05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41" name="ホームベース 141">
            <a:extLst>
              <a:ext uri="{FF2B5EF4-FFF2-40B4-BE49-F238E27FC236}">
                <a16:creationId xmlns:a16="http://schemas.microsoft.com/office/drawing/2014/main" id="{154F9440-D995-4C41-89F6-D76C526DFD82}"/>
              </a:ext>
            </a:extLst>
          </p:cNvPr>
          <p:cNvSpPr/>
          <p:nvPr/>
        </p:nvSpPr>
        <p:spPr>
          <a:xfrm>
            <a:off x="947050" y="4908953"/>
            <a:ext cx="1116000" cy="540000"/>
          </a:xfrm>
          <a:prstGeom prst="homePlate">
            <a:avLst>
              <a:gd name="adj" fmla="val 21404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05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42" name="片側の 2 つの角を丸めた四角形 131">
            <a:extLst>
              <a:ext uri="{FF2B5EF4-FFF2-40B4-BE49-F238E27FC236}">
                <a16:creationId xmlns:a16="http://schemas.microsoft.com/office/drawing/2014/main" id="{9E11AFC6-B27F-4E59-B9BE-E6358DC57EE5}"/>
              </a:ext>
            </a:extLst>
          </p:cNvPr>
          <p:cNvSpPr/>
          <p:nvPr/>
        </p:nvSpPr>
        <p:spPr>
          <a:xfrm rot="16200000">
            <a:off x="427805" y="4802259"/>
            <a:ext cx="1080000" cy="216000"/>
          </a:xfrm>
          <a:prstGeom prst="round2SameRect">
            <a:avLst>
              <a:gd name="adj1" fmla="val 32569"/>
              <a:gd name="adj2" fmla="val 0"/>
            </a:avLst>
          </a:prstGeom>
          <a:solidFill>
            <a:schemeClr val="tx1">
              <a:lumMod val="75000"/>
              <a:lumOff val="25000"/>
            </a:schemeClr>
          </a:solidFill>
          <a:ln w="1270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3" name="ホームベース 142">
            <a:extLst>
              <a:ext uri="{FF2B5EF4-FFF2-40B4-BE49-F238E27FC236}">
                <a16:creationId xmlns:a16="http://schemas.microsoft.com/office/drawing/2014/main" id="{93BD506F-DFB3-4507-8FF6-A17D7739B9AC}"/>
              </a:ext>
            </a:extLst>
          </p:cNvPr>
          <p:cNvSpPr/>
          <p:nvPr/>
        </p:nvSpPr>
        <p:spPr>
          <a:xfrm>
            <a:off x="947050" y="3899235"/>
            <a:ext cx="1114790" cy="416203"/>
          </a:xfrm>
          <a:prstGeom prst="homePlate">
            <a:avLst>
              <a:gd name="adj" fmla="val 21404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05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44" name="片側の 2 つの角を丸めた四角形 123">
            <a:extLst>
              <a:ext uri="{FF2B5EF4-FFF2-40B4-BE49-F238E27FC236}">
                <a16:creationId xmlns:a16="http://schemas.microsoft.com/office/drawing/2014/main" id="{70B604E8-8436-4AC5-827A-39540826D66A}"/>
              </a:ext>
            </a:extLst>
          </p:cNvPr>
          <p:cNvSpPr/>
          <p:nvPr/>
        </p:nvSpPr>
        <p:spPr>
          <a:xfrm rot="16200000">
            <a:off x="782663" y="3992108"/>
            <a:ext cx="401715" cy="231393"/>
          </a:xfrm>
          <a:prstGeom prst="round2SameRect">
            <a:avLst>
              <a:gd name="adj1" fmla="val 34133"/>
              <a:gd name="adj2" fmla="val 0"/>
            </a:avLst>
          </a:prstGeom>
          <a:solidFill>
            <a:schemeClr val="tx1">
              <a:lumMod val="75000"/>
              <a:lumOff val="25000"/>
            </a:schemeClr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5" name="テキスト ボックス 244">
            <a:extLst>
              <a:ext uri="{FF2B5EF4-FFF2-40B4-BE49-F238E27FC236}">
                <a16:creationId xmlns:a16="http://schemas.microsoft.com/office/drawing/2014/main" id="{BACF7144-149E-4050-94CF-3AEEC3D466D3}"/>
              </a:ext>
            </a:extLst>
          </p:cNvPr>
          <p:cNvSpPr txBox="1"/>
          <p:nvPr/>
        </p:nvSpPr>
        <p:spPr>
          <a:xfrm>
            <a:off x="909597" y="4011120"/>
            <a:ext cx="1082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掲載期間を指定</a:t>
            </a:r>
            <a:endParaRPr lang="en-US" altLang="ja-JP" sz="1000" b="1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46" name="テキスト ボックス 245">
            <a:extLst>
              <a:ext uri="{FF2B5EF4-FFF2-40B4-BE49-F238E27FC236}">
                <a16:creationId xmlns:a16="http://schemas.microsoft.com/office/drawing/2014/main" id="{70D7118C-08BB-4BA8-B64B-300404059406}"/>
              </a:ext>
            </a:extLst>
          </p:cNvPr>
          <p:cNvSpPr txBox="1"/>
          <p:nvPr/>
        </p:nvSpPr>
        <p:spPr>
          <a:xfrm>
            <a:off x="1015917" y="4432303"/>
            <a:ext cx="1138185" cy="4443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ja-JP" altLang="en-US" sz="11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都道府県</a:t>
            </a:r>
            <a:r>
              <a:rPr lang="ja-JP" altLang="en-US" sz="11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指定</a:t>
            </a:r>
            <a:endParaRPr lang="en-US" altLang="ja-JP" sz="11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>
              <a:lnSpc>
                <a:spcPct val="130000"/>
              </a:lnSpc>
            </a:pPr>
            <a:r>
              <a:rPr kumimoji="1" lang="ja-JP" altLang="en-US" sz="7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の場合　</a:t>
            </a:r>
            <a:endParaRPr kumimoji="1" lang="en-US" altLang="ja-JP" sz="7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47" name="円/楕円 162">
            <a:extLst>
              <a:ext uri="{FF2B5EF4-FFF2-40B4-BE49-F238E27FC236}">
                <a16:creationId xmlns:a16="http://schemas.microsoft.com/office/drawing/2014/main" id="{38BE78B7-0613-429C-A1F1-F57DED72365C}"/>
              </a:ext>
            </a:extLst>
          </p:cNvPr>
          <p:cNvSpPr>
            <a:spLocks noChangeAspect="1"/>
          </p:cNvSpPr>
          <p:nvPr/>
        </p:nvSpPr>
        <p:spPr>
          <a:xfrm>
            <a:off x="1382433" y="4801110"/>
            <a:ext cx="198000" cy="198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or</a:t>
            </a:r>
            <a:endParaRPr kumimoji="1" lang="ja-JP" altLang="en-US" sz="900" b="1">
              <a:solidFill>
                <a:schemeClr val="tx1">
                  <a:lumMod val="50000"/>
                  <a:lumOff val="5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48" name="テキスト ボックス 247">
            <a:extLst>
              <a:ext uri="{FF2B5EF4-FFF2-40B4-BE49-F238E27FC236}">
                <a16:creationId xmlns:a16="http://schemas.microsoft.com/office/drawing/2014/main" id="{064BAC6E-2CED-409B-B253-0CC3D194831A}"/>
              </a:ext>
            </a:extLst>
          </p:cNvPr>
          <p:cNvSpPr txBox="1"/>
          <p:nvPr/>
        </p:nvSpPr>
        <p:spPr>
          <a:xfrm>
            <a:off x="1013525" y="5006681"/>
            <a:ext cx="1071966" cy="4193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11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市区郡指定</a:t>
            </a:r>
            <a:endParaRPr kumimoji="1" lang="en-US" altLang="ja-JP" sz="11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>
              <a:lnSpc>
                <a:spcPct val="120000"/>
              </a:lnSpc>
            </a:pPr>
            <a:r>
              <a:rPr kumimoji="1" lang="ja-JP" altLang="en-US" sz="7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の場合</a:t>
            </a:r>
            <a:endParaRPr kumimoji="1" lang="en-US" altLang="ja-JP" sz="7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49" name="テキスト ボックス 248">
            <a:extLst>
              <a:ext uri="{FF2B5EF4-FFF2-40B4-BE49-F238E27FC236}">
                <a16:creationId xmlns:a16="http://schemas.microsoft.com/office/drawing/2014/main" id="{C4B7E8AB-8891-4CAB-9630-8A590D8855A4}"/>
              </a:ext>
            </a:extLst>
          </p:cNvPr>
          <p:cNvSpPr txBox="1"/>
          <p:nvPr/>
        </p:nvSpPr>
        <p:spPr>
          <a:xfrm>
            <a:off x="810084" y="4358254"/>
            <a:ext cx="338554" cy="110543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0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掲載エリア</a:t>
            </a:r>
            <a:r>
              <a:rPr lang="ja-JP" altLang="en-US" sz="9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を</a:t>
            </a:r>
            <a:r>
              <a:rPr lang="ja-JP" altLang="en-US" sz="10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指定</a:t>
            </a:r>
            <a:endParaRPr lang="en-US" altLang="ja-JP" sz="1000" b="1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63" name="ホームベース 142">
            <a:extLst>
              <a:ext uri="{FF2B5EF4-FFF2-40B4-BE49-F238E27FC236}">
                <a16:creationId xmlns:a16="http://schemas.microsoft.com/office/drawing/2014/main" id="{C1D39340-C6A4-4DE0-9F3F-43B073D32B5B}"/>
              </a:ext>
            </a:extLst>
          </p:cNvPr>
          <p:cNvSpPr/>
          <p:nvPr/>
        </p:nvSpPr>
        <p:spPr>
          <a:xfrm>
            <a:off x="939665" y="3297722"/>
            <a:ext cx="1114790" cy="416203"/>
          </a:xfrm>
          <a:prstGeom prst="homePlate">
            <a:avLst>
              <a:gd name="adj" fmla="val 21404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05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64" name="片側の 2 つの角を丸めた四角形 123">
            <a:extLst>
              <a:ext uri="{FF2B5EF4-FFF2-40B4-BE49-F238E27FC236}">
                <a16:creationId xmlns:a16="http://schemas.microsoft.com/office/drawing/2014/main" id="{BC5D0168-B93B-439A-9A68-B71273A67C35}"/>
              </a:ext>
            </a:extLst>
          </p:cNvPr>
          <p:cNvSpPr/>
          <p:nvPr/>
        </p:nvSpPr>
        <p:spPr>
          <a:xfrm rot="16200000">
            <a:off x="775278" y="3391021"/>
            <a:ext cx="401715" cy="231393"/>
          </a:xfrm>
          <a:prstGeom prst="round2SameRect">
            <a:avLst>
              <a:gd name="adj1" fmla="val 34133"/>
              <a:gd name="adj2" fmla="val 0"/>
            </a:avLst>
          </a:prstGeom>
          <a:solidFill>
            <a:schemeClr val="tx1">
              <a:lumMod val="75000"/>
              <a:lumOff val="25000"/>
            </a:schemeClr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5" name="テキスト ボックス 264">
            <a:extLst>
              <a:ext uri="{FF2B5EF4-FFF2-40B4-BE49-F238E27FC236}">
                <a16:creationId xmlns:a16="http://schemas.microsoft.com/office/drawing/2014/main" id="{21CE92E4-D8A7-4373-9239-25F221167478}"/>
              </a:ext>
            </a:extLst>
          </p:cNvPr>
          <p:cNvSpPr txBox="1"/>
          <p:nvPr/>
        </p:nvSpPr>
        <p:spPr>
          <a:xfrm>
            <a:off x="902212" y="3409607"/>
            <a:ext cx="1082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デバイスを指定</a:t>
            </a:r>
            <a:endParaRPr lang="en-US" altLang="ja-JP" sz="1000" b="1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cxnSp>
        <p:nvCxnSpPr>
          <p:cNvPr id="269" name="直線コネクタ 268">
            <a:extLst>
              <a:ext uri="{FF2B5EF4-FFF2-40B4-BE49-F238E27FC236}">
                <a16:creationId xmlns:a16="http://schemas.microsoft.com/office/drawing/2014/main" id="{284D5320-0AAD-45C4-BD79-E0C233CBEA30}"/>
              </a:ext>
            </a:extLst>
          </p:cNvPr>
          <p:cNvCxnSpPr>
            <a:cxnSpLocks/>
          </p:cNvCxnSpPr>
          <p:nvPr/>
        </p:nvCxnSpPr>
        <p:spPr>
          <a:xfrm>
            <a:off x="5409771" y="3838836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台形 4">
            <a:extLst>
              <a:ext uri="{FF2B5EF4-FFF2-40B4-BE49-F238E27FC236}">
                <a16:creationId xmlns:a16="http://schemas.microsoft.com/office/drawing/2014/main" id="{FFF1C4B9-2C6D-FE49-9EA8-14FDA734FC18}"/>
              </a:ext>
            </a:extLst>
          </p:cNvPr>
          <p:cNvSpPr/>
          <p:nvPr/>
        </p:nvSpPr>
        <p:spPr>
          <a:xfrm rot="10800000">
            <a:off x="1912792" y="2811155"/>
            <a:ext cx="1513576" cy="324000"/>
          </a:xfrm>
          <a:prstGeom prst="trapezoid">
            <a:avLst/>
          </a:prstGeom>
          <a:solidFill>
            <a:srgbClr val="71B5BC"/>
          </a:solidFill>
          <a:ln w="57150" cap="rnd">
            <a:solidFill>
              <a:srgbClr val="71B5BC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8E4F8BF8-7611-2240-9865-8C1C46BD883B}"/>
              </a:ext>
            </a:extLst>
          </p:cNvPr>
          <p:cNvCxnSpPr/>
          <p:nvPr/>
        </p:nvCxnSpPr>
        <p:spPr>
          <a:xfrm>
            <a:off x="5244710" y="2799116"/>
            <a:ext cx="0" cy="271137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直線コネクタ 154">
            <a:extLst>
              <a:ext uri="{FF2B5EF4-FFF2-40B4-BE49-F238E27FC236}">
                <a16:creationId xmlns:a16="http://schemas.microsoft.com/office/drawing/2014/main" id="{C799470B-2023-8E40-8178-D25B2262281A}"/>
              </a:ext>
            </a:extLst>
          </p:cNvPr>
          <p:cNvCxnSpPr/>
          <p:nvPr/>
        </p:nvCxnSpPr>
        <p:spPr>
          <a:xfrm>
            <a:off x="3545063" y="2799116"/>
            <a:ext cx="0" cy="271137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1" name="テキスト ボックス 200">
            <a:extLst>
              <a:ext uri="{FF2B5EF4-FFF2-40B4-BE49-F238E27FC236}">
                <a16:creationId xmlns:a16="http://schemas.microsoft.com/office/drawing/2014/main" id="{D5ED5AA8-91E6-4C55-88DD-FA540CB8F059}"/>
              </a:ext>
            </a:extLst>
          </p:cNvPr>
          <p:cNvSpPr txBox="1"/>
          <p:nvPr/>
        </p:nvSpPr>
        <p:spPr>
          <a:xfrm>
            <a:off x="2350743" y="2790522"/>
            <a:ext cx="6078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PC</a:t>
            </a:r>
            <a:endParaRPr kumimoji="1" lang="ja-JP" altLang="en-US" sz="24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72" name="平行四辺形 271">
            <a:extLst>
              <a:ext uri="{FF2B5EF4-FFF2-40B4-BE49-F238E27FC236}">
                <a16:creationId xmlns:a16="http://schemas.microsoft.com/office/drawing/2014/main" id="{F5A52874-88CA-F542-B53D-89396DDCD8A3}"/>
              </a:ext>
            </a:extLst>
          </p:cNvPr>
          <p:cNvSpPr/>
          <p:nvPr/>
        </p:nvSpPr>
        <p:spPr>
          <a:xfrm>
            <a:off x="7324648" y="56634"/>
            <a:ext cx="1272154" cy="323405"/>
          </a:xfrm>
          <a:prstGeom prst="parallelogram">
            <a:avLst/>
          </a:prstGeom>
          <a:solidFill>
            <a:schemeClr val="bg1"/>
          </a:solidFill>
          <a:ln w="50800" cap="rnd">
            <a:solidFill>
              <a:srgbClr val="71B5BC"/>
            </a:solidFill>
            <a:round/>
          </a:ln>
          <a:effectLst>
            <a:outerShdw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4" name="平行四辺形 273">
            <a:extLst>
              <a:ext uri="{FF2B5EF4-FFF2-40B4-BE49-F238E27FC236}">
                <a16:creationId xmlns:a16="http://schemas.microsoft.com/office/drawing/2014/main" id="{B7F04D89-4097-F74D-88F4-5C337844765D}"/>
              </a:ext>
            </a:extLst>
          </p:cNvPr>
          <p:cNvSpPr/>
          <p:nvPr/>
        </p:nvSpPr>
        <p:spPr>
          <a:xfrm>
            <a:off x="8568687" y="56634"/>
            <a:ext cx="1272154" cy="323405"/>
          </a:xfrm>
          <a:prstGeom prst="parallelogram">
            <a:avLst/>
          </a:prstGeom>
          <a:solidFill>
            <a:schemeClr val="bg1"/>
          </a:solidFill>
          <a:ln w="50800" cap="rnd">
            <a:solidFill>
              <a:srgbClr val="71B5BC"/>
            </a:solidFill>
            <a:round/>
          </a:ln>
          <a:effectLst>
            <a:outerShdw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" name="テキスト ボックス 216">
            <a:extLst>
              <a:ext uri="{FF2B5EF4-FFF2-40B4-BE49-F238E27FC236}">
                <a16:creationId xmlns:a16="http://schemas.microsoft.com/office/drawing/2014/main" id="{64998A32-E72A-A94E-81EA-BE30409A80F2}"/>
              </a:ext>
            </a:extLst>
          </p:cNvPr>
          <p:cNvSpPr txBox="1"/>
          <p:nvPr/>
        </p:nvSpPr>
        <p:spPr>
          <a:xfrm>
            <a:off x="1718765" y="59933"/>
            <a:ext cx="4885579" cy="3046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ja-JP" sz="1200" b="1" dirty="0">
                <a:solidFill>
                  <a:srgbClr val="FF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2</a:t>
            </a:r>
            <a:r>
              <a:rPr lang="ja-JP" altLang="en-US" sz="1200" b="1" dirty="0">
                <a:solidFill>
                  <a:srgbClr val="FF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次利用可能な動画制作</a:t>
            </a:r>
            <a:r>
              <a:rPr lang="ja-JP" altLang="en-US" sz="1200" b="1" dirty="0">
                <a:latin typeface="Meiryo" panose="020B0604030504040204" pitchFamily="34" charset="-128"/>
                <a:ea typeface="Meiryo" panose="020B0604030504040204" pitchFamily="34" charset="-128"/>
              </a:rPr>
              <a:t>から広告出稿までのオールインワン企画！</a:t>
            </a:r>
            <a:endParaRPr lang="en-US" altLang="ja-JP" sz="12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108" name="Picture 4" descr="「ヤフーロゴ」の画像検索結果">
            <a:hlinkClick r:id="rId7"/>
            <a:extLst>
              <a:ext uri="{FF2B5EF4-FFF2-40B4-BE49-F238E27FC236}">
                <a16:creationId xmlns:a16="http://schemas.microsoft.com/office/drawing/2014/main" id="{46B96818-4BB0-0F4C-9123-89F71D470AF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9824" t="25462" r="8404" b="23947"/>
          <a:stretch/>
        </p:blipFill>
        <p:spPr bwMode="auto">
          <a:xfrm>
            <a:off x="8875566" y="132399"/>
            <a:ext cx="669243" cy="210957"/>
          </a:xfrm>
          <a:prstGeom prst="rect">
            <a:avLst/>
          </a:prstGeom>
          <a:noFill/>
        </p:spPr>
      </p:pic>
      <p:cxnSp>
        <p:nvCxnSpPr>
          <p:cNvPr id="282" name="直線コネクタ 281">
            <a:extLst>
              <a:ext uri="{FF2B5EF4-FFF2-40B4-BE49-F238E27FC236}">
                <a16:creationId xmlns:a16="http://schemas.microsoft.com/office/drawing/2014/main" id="{09750A97-2BD8-3648-8878-E84AA67F4379}"/>
              </a:ext>
            </a:extLst>
          </p:cNvPr>
          <p:cNvCxnSpPr>
            <a:cxnSpLocks/>
          </p:cNvCxnSpPr>
          <p:nvPr/>
        </p:nvCxnSpPr>
        <p:spPr>
          <a:xfrm>
            <a:off x="3724336" y="4895254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直線コネクタ 283">
            <a:extLst>
              <a:ext uri="{FF2B5EF4-FFF2-40B4-BE49-F238E27FC236}">
                <a16:creationId xmlns:a16="http://schemas.microsoft.com/office/drawing/2014/main" id="{24ECF07F-CA34-E648-928D-6999E21D0533}"/>
              </a:ext>
            </a:extLst>
          </p:cNvPr>
          <p:cNvCxnSpPr>
            <a:cxnSpLocks/>
          </p:cNvCxnSpPr>
          <p:nvPr/>
        </p:nvCxnSpPr>
        <p:spPr>
          <a:xfrm>
            <a:off x="3724336" y="4367045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直線コネクタ 291">
            <a:extLst>
              <a:ext uri="{FF2B5EF4-FFF2-40B4-BE49-F238E27FC236}">
                <a16:creationId xmlns:a16="http://schemas.microsoft.com/office/drawing/2014/main" id="{9FFCB5F0-73DB-5E49-ADDA-262BC90DC55C}"/>
              </a:ext>
            </a:extLst>
          </p:cNvPr>
          <p:cNvCxnSpPr>
            <a:cxnSpLocks/>
          </p:cNvCxnSpPr>
          <p:nvPr/>
        </p:nvCxnSpPr>
        <p:spPr>
          <a:xfrm>
            <a:off x="3742336" y="3838836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直線コネクタ 292">
            <a:extLst>
              <a:ext uri="{FF2B5EF4-FFF2-40B4-BE49-F238E27FC236}">
                <a16:creationId xmlns:a16="http://schemas.microsoft.com/office/drawing/2014/main" id="{AE245413-E1AC-8940-B69E-72664800E4D7}"/>
              </a:ext>
            </a:extLst>
          </p:cNvPr>
          <p:cNvCxnSpPr>
            <a:cxnSpLocks/>
          </p:cNvCxnSpPr>
          <p:nvPr/>
        </p:nvCxnSpPr>
        <p:spPr>
          <a:xfrm>
            <a:off x="1994148" y="4895254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直線コネクタ 293">
            <a:extLst>
              <a:ext uri="{FF2B5EF4-FFF2-40B4-BE49-F238E27FC236}">
                <a16:creationId xmlns:a16="http://schemas.microsoft.com/office/drawing/2014/main" id="{00594EFF-1604-0E49-B12A-EEBD05DE57B0}"/>
              </a:ext>
            </a:extLst>
          </p:cNvPr>
          <p:cNvCxnSpPr>
            <a:cxnSpLocks/>
          </p:cNvCxnSpPr>
          <p:nvPr/>
        </p:nvCxnSpPr>
        <p:spPr>
          <a:xfrm>
            <a:off x="1994148" y="4367045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直線コネクタ 294">
            <a:extLst>
              <a:ext uri="{FF2B5EF4-FFF2-40B4-BE49-F238E27FC236}">
                <a16:creationId xmlns:a16="http://schemas.microsoft.com/office/drawing/2014/main" id="{F39157D7-EB4F-7A4A-B5D8-D7A36A03A6AD}"/>
              </a:ext>
            </a:extLst>
          </p:cNvPr>
          <p:cNvCxnSpPr>
            <a:cxnSpLocks/>
          </p:cNvCxnSpPr>
          <p:nvPr/>
        </p:nvCxnSpPr>
        <p:spPr>
          <a:xfrm>
            <a:off x="2012148" y="3838836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4" name="円/楕円 279">
            <a:extLst>
              <a:ext uri="{FF2B5EF4-FFF2-40B4-BE49-F238E27FC236}">
                <a16:creationId xmlns:a16="http://schemas.microsoft.com/office/drawing/2014/main" id="{A982365A-AA02-432F-B42E-7DB935BF10A8}"/>
              </a:ext>
            </a:extLst>
          </p:cNvPr>
          <p:cNvSpPr>
            <a:spLocks noChangeAspect="1"/>
          </p:cNvSpPr>
          <p:nvPr/>
        </p:nvSpPr>
        <p:spPr>
          <a:xfrm>
            <a:off x="2608981" y="4801110"/>
            <a:ext cx="198000" cy="198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or</a:t>
            </a:r>
            <a:endParaRPr kumimoji="1" lang="ja-JP" altLang="en-US" sz="900" b="1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55" name="円/楕円 280">
            <a:extLst>
              <a:ext uri="{FF2B5EF4-FFF2-40B4-BE49-F238E27FC236}">
                <a16:creationId xmlns:a16="http://schemas.microsoft.com/office/drawing/2014/main" id="{9BB822D8-2414-44DD-A0BF-FBC5EDF08A22}"/>
              </a:ext>
            </a:extLst>
          </p:cNvPr>
          <p:cNvSpPr>
            <a:spLocks noChangeAspect="1"/>
          </p:cNvSpPr>
          <p:nvPr/>
        </p:nvSpPr>
        <p:spPr>
          <a:xfrm>
            <a:off x="4306319" y="4801110"/>
            <a:ext cx="198000" cy="198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or</a:t>
            </a:r>
            <a:endParaRPr kumimoji="1" lang="ja-JP" altLang="en-US" sz="900" b="1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59" name="円/楕円 281">
            <a:extLst>
              <a:ext uri="{FF2B5EF4-FFF2-40B4-BE49-F238E27FC236}">
                <a16:creationId xmlns:a16="http://schemas.microsoft.com/office/drawing/2014/main" id="{B98D657C-5130-42E2-A372-BF063DD89224}"/>
              </a:ext>
            </a:extLst>
          </p:cNvPr>
          <p:cNvSpPr>
            <a:spLocks noChangeAspect="1"/>
          </p:cNvSpPr>
          <p:nvPr/>
        </p:nvSpPr>
        <p:spPr>
          <a:xfrm>
            <a:off x="5984629" y="4801110"/>
            <a:ext cx="198000" cy="198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or</a:t>
            </a:r>
            <a:endParaRPr kumimoji="1" lang="ja-JP" altLang="en-US" sz="900" b="1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61" name="Text Box 11">
            <a:extLst>
              <a:ext uri="{FF2B5EF4-FFF2-40B4-BE49-F238E27FC236}">
                <a16:creationId xmlns:a16="http://schemas.microsoft.com/office/drawing/2014/main" id="{96F7C3E0-22F8-411A-B53C-EFC4272CC7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2569" y="3904225"/>
            <a:ext cx="3531017" cy="265457"/>
          </a:xfrm>
          <a:prstGeom prst="rect">
            <a:avLst/>
          </a:prstGeom>
          <a:noFill/>
          <a:ln w="28575">
            <a:noFill/>
            <a:miter lim="800000"/>
            <a:headEnd/>
            <a:tailEnd type="none" w="med" len="sm"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wrap="square" lIns="0" tIns="0" rIns="0" bIns="0">
            <a:spAutoFit/>
          </a:bodyPr>
          <a:lstStyle/>
          <a:p>
            <a:pPr algn="ctr" defTabSz="913972">
              <a:lnSpc>
                <a:spcPct val="120000"/>
              </a:lnSpc>
            </a:pPr>
            <a:r>
              <a:rPr lang="ja-JP" altLang="en-US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平日開始の</a:t>
            </a:r>
            <a:r>
              <a:rPr lang="en-US" altLang="ja-JP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5</a:t>
            </a:r>
            <a:r>
              <a:rPr lang="ja-JP" altLang="en-US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日</a:t>
            </a:r>
            <a:r>
              <a:rPr lang="en-US" altLang="ja-JP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〜</a:t>
            </a:r>
            <a:r>
              <a:rPr lang="en-US" altLang="ja-JP" sz="1500" b="1" spc="100" dirty="0">
                <a:ln w="0">
                  <a:noFill/>
                </a:ln>
                <a:solidFill>
                  <a:srgbClr val="FF0000"/>
                </a:solidFill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</a:t>
            </a:r>
            <a:r>
              <a:rPr lang="ja-JP" altLang="en-US" sz="1500" b="1" spc="100" dirty="0">
                <a:ln w="0">
                  <a:noFill/>
                </a:ln>
                <a:solidFill>
                  <a:srgbClr val="FF0000"/>
                </a:solidFill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ヶ月間</a:t>
            </a:r>
            <a:r>
              <a:rPr lang="ja-JP" altLang="en-US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で自由設定　</a:t>
            </a:r>
            <a:endParaRPr lang="en-US" altLang="ja-JP" sz="1500" spc="100" dirty="0">
              <a:effectLst>
                <a:glow rad="228600">
                  <a:srgbClr val="D8ECED"/>
                </a:glow>
              </a:effectLst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76" name="平行四辺形 275">
            <a:extLst>
              <a:ext uri="{FF2B5EF4-FFF2-40B4-BE49-F238E27FC236}">
                <a16:creationId xmlns:a16="http://schemas.microsoft.com/office/drawing/2014/main" id="{1791AA5D-E099-6B4E-A387-CE81C776E564}"/>
              </a:ext>
            </a:extLst>
          </p:cNvPr>
          <p:cNvSpPr/>
          <p:nvPr/>
        </p:nvSpPr>
        <p:spPr>
          <a:xfrm>
            <a:off x="177693" y="1047311"/>
            <a:ext cx="673027" cy="689838"/>
          </a:xfrm>
          <a:prstGeom prst="parallelogram">
            <a:avLst>
              <a:gd name="adj" fmla="val 27873"/>
            </a:avLst>
          </a:prstGeom>
          <a:gradFill>
            <a:gsLst>
              <a:gs pos="100000">
                <a:srgbClr val="71B5BC"/>
              </a:gs>
              <a:gs pos="0">
                <a:srgbClr val="D8ECED"/>
              </a:gs>
            </a:gsLst>
            <a:lin ang="16200000" scaled="1"/>
          </a:gradFill>
          <a:ln w="76200" cap="rnd">
            <a:gradFill>
              <a:gsLst>
                <a:gs pos="0">
                  <a:srgbClr val="71B5BC"/>
                </a:gs>
                <a:gs pos="100000">
                  <a:srgbClr val="D8ECED"/>
                </a:gs>
              </a:gsLst>
              <a:lin ang="5400000" scaled="1"/>
            </a:gra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" name="テキスト ボックス 222">
            <a:extLst>
              <a:ext uri="{FF2B5EF4-FFF2-40B4-BE49-F238E27FC236}">
                <a16:creationId xmlns:a16="http://schemas.microsoft.com/office/drawing/2014/main" id="{66AB387E-F4B1-D741-8B09-C52695BA40ED}"/>
              </a:ext>
            </a:extLst>
          </p:cNvPr>
          <p:cNvSpPr txBox="1"/>
          <p:nvPr/>
        </p:nvSpPr>
        <p:spPr>
          <a:xfrm>
            <a:off x="194517" y="940938"/>
            <a:ext cx="660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01" name="平行四辺形 300">
            <a:extLst>
              <a:ext uri="{FF2B5EF4-FFF2-40B4-BE49-F238E27FC236}">
                <a16:creationId xmlns:a16="http://schemas.microsoft.com/office/drawing/2014/main" id="{E34C82A2-0209-A34F-95AB-D6F553709AE8}"/>
              </a:ext>
            </a:extLst>
          </p:cNvPr>
          <p:cNvSpPr/>
          <p:nvPr/>
        </p:nvSpPr>
        <p:spPr>
          <a:xfrm>
            <a:off x="177693" y="2317131"/>
            <a:ext cx="673027" cy="689838"/>
          </a:xfrm>
          <a:prstGeom prst="parallelogram">
            <a:avLst>
              <a:gd name="adj" fmla="val 27873"/>
            </a:avLst>
          </a:prstGeom>
          <a:gradFill>
            <a:gsLst>
              <a:gs pos="100000">
                <a:srgbClr val="71B5BC"/>
              </a:gs>
              <a:gs pos="0">
                <a:srgbClr val="D8ECED"/>
              </a:gs>
            </a:gsLst>
            <a:lin ang="16200000" scaled="1"/>
          </a:gradFill>
          <a:ln w="76200" cap="rnd">
            <a:gradFill>
              <a:gsLst>
                <a:gs pos="0">
                  <a:srgbClr val="71B5BC"/>
                </a:gs>
                <a:gs pos="100000">
                  <a:srgbClr val="D8ECED"/>
                </a:gs>
              </a:gsLst>
              <a:lin ang="5400000" scaled="1"/>
            </a:gra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2" name="テキスト ボックス 301">
            <a:extLst>
              <a:ext uri="{FF2B5EF4-FFF2-40B4-BE49-F238E27FC236}">
                <a16:creationId xmlns:a16="http://schemas.microsoft.com/office/drawing/2014/main" id="{603153F0-6F04-274A-B288-A5409C3DC94A}"/>
              </a:ext>
            </a:extLst>
          </p:cNvPr>
          <p:cNvSpPr txBox="1"/>
          <p:nvPr/>
        </p:nvSpPr>
        <p:spPr>
          <a:xfrm>
            <a:off x="194517" y="2210758"/>
            <a:ext cx="660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21" name="角丸四角形 204">
            <a:extLst>
              <a:ext uri="{FF2B5EF4-FFF2-40B4-BE49-F238E27FC236}">
                <a16:creationId xmlns:a16="http://schemas.microsoft.com/office/drawing/2014/main" id="{1C56706A-217D-4849-BA42-39641EEBD5AC}"/>
              </a:ext>
            </a:extLst>
          </p:cNvPr>
          <p:cNvSpPr/>
          <p:nvPr/>
        </p:nvSpPr>
        <p:spPr>
          <a:xfrm>
            <a:off x="7212470" y="2793355"/>
            <a:ext cx="2402211" cy="2664000"/>
          </a:xfrm>
          <a:prstGeom prst="roundRect">
            <a:avLst>
              <a:gd name="adj" fmla="val 4415"/>
            </a:avLst>
          </a:prstGeom>
          <a:solidFill>
            <a:srgbClr val="D8ECED"/>
          </a:solidFill>
          <a:ln w="38100">
            <a:solidFill>
              <a:schemeClr val="bg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1" rIns="99060" bIns="495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400"/>
          </a:p>
        </p:txBody>
      </p:sp>
      <p:sp>
        <p:nvSpPr>
          <p:cNvPr id="222" name="テキスト ボックス 221">
            <a:extLst>
              <a:ext uri="{FF2B5EF4-FFF2-40B4-BE49-F238E27FC236}">
                <a16:creationId xmlns:a16="http://schemas.microsoft.com/office/drawing/2014/main" id="{AE60470C-FFBE-BE4A-A0DE-7AFB53E26269}"/>
              </a:ext>
            </a:extLst>
          </p:cNvPr>
          <p:cNvSpPr txBox="1"/>
          <p:nvPr/>
        </p:nvSpPr>
        <p:spPr>
          <a:xfrm>
            <a:off x="7436421" y="3827877"/>
            <a:ext cx="19892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15</a:t>
            </a:r>
            <a:r>
              <a:rPr lang="ja-JP" altLang="en-US" sz="1400" dirty="0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秒</a:t>
            </a:r>
            <a:r>
              <a:rPr lang="en-US" altLang="ja-JP" sz="1400" dirty="0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 </a:t>
            </a:r>
            <a:r>
              <a:rPr lang="en-US" altLang="ja-JP" sz="1400" b="1" dirty="0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× </a:t>
            </a:r>
            <a:r>
              <a:rPr lang="ja-JP" altLang="en-US" sz="1400" b="1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計</a:t>
            </a:r>
            <a:r>
              <a:rPr lang="en-US" altLang="ja-JP" sz="2800" b="1" dirty="0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8</a:t>
            </a:r>
            <a:r>
              <a:rPr lang="ja-JP" altLang="en-US" sz="1400" b="1">
                <a:latin typeface="Meiryo" charset="-128"/>
                <a:ea typeface="Meiryo" charset="-128"/>
                <a:cs typeface="Meiryo" charset="-128"/>
              </a:rPr>
              <a:t>本</a:t>
            </a:r>
            <a:endParaRPr lang="ja-JP" altLang="en-US" sz="2800" b="1" dirty="0"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226" name="角丸四角形 225">
            <a:extLst>
              <a:ext uri="{FF2B5EF4-FFF2-40B4-BE49-F238E27FC236}">
                <a16:creationId xmlns:a16="http://schemas.microsoft.com/office/drawing/2014/main" id="{9742AB7C-AB25-E245-A1FD-D0E01CB84A25}"/>
              </a:ext>
            </a:extLst>
          </p:cNvPr>
          <p:cNvSpPr/>
          <p:nvPr/>
        </p:nvSpPr>
        <p:spPr>
          <a:xfrm>
            <a:off x="7428036" y="4408638"/>
            <a:ext cx="2016000" cy="440565"/>
          </a:xfrm>
          <a:prstGeom prst="round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1" rIns="99060" bIns="495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951"/>
          </a:p>
        </p:txBody>
      </p:sp>
      <p:sp>
        <p:nvSpPr>
          <p:cNvPr id="230" name="角丸四角形 229">
            <a:extLst>
              <a:ext uri="{FF2B5EF4-FFF2-40B4-BE49-F238E27FC236}">
                <a16:creationId xmlns:a16="http://schemas.microsoft.com/office/drawing/2014/main" id="{E5D595B4-FAF3-CD45-955F-FF3ACDBAE59E}"/>
              </a:ext>
            </a:extLst>
          </p:cNvPr>
          <p:cNvSpPr/>
          <p:nvPr/>
        </p:nvSpPr>
        <p:spPr>
          <a:xfrm>
            <a:off x="7843340" y="4321726"/>
            <a:ext cx="1209219" cy="153335"/>
          </a:xfrm>
          <a:prstGeom prst="roundRect">
            <a:avLst>
              <a:gd name="adj" fmla="val 50000"/>
            </a:avLst>
          </a:prstGeom>
          <a:solidFill>
            <a:schemeClr val="tx1">
              <a:lumMod val="50000"/>
              <a:lumOff val="50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1" rIns="99060" bIns="495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95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51" name="テキスト ボックス 250">
            <a:extLst>
              <a:ext uri="{FF2B5EF4-FFF2-40B4-BE49-F238E27FC236}">
                <a16:creationId xmlns:a16="http://schemas.microsoft.com/office/drawing/2014/main" id="{C15310F7-0954-D54C-8083-ED09796F9BD2}"/>
              </a:ext>
            </a:extLst>
          </p:cNvPr>
          <p:cNvSpPr txBox="1"/>
          <p:nvPr/>
        </p:nvSpPr>
        <p:spPr>
          <a:xfrm>
            <a:off x="8068338" y="4316998"/>
            <a:ext cx="81304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700" b="1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放送エリア全域</a:t>
            </a:r>
            <a:endParaRPr lang="ja-JP" altLang="en-US" sz="700" b="1" dirty="0">
              <a:solidFill>
                <a:schemeClr val="bg1"/>
              </a:solidFill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252" name="テキスト ボックス 251">
            <a:extLst>
              <a:ext uri="{FF2B5EF4-FFF2-40B4-BE49-F238E27FC236}">
                <a16:creationId xmlns:a16="http://schemas.microsoft.com/office/drawing/2014/main" id="{5F35473F-778D-5E43-9BE9-F77B355E7CD9}"/>
              </a:ext>
            </a:extLst>
          </p:cNvPr>
          <p:cNvSpPr txBox="1"/>
          <p:nvPr/>
        </p:nvSpPr>
        <p:spPr>
          <a:xfrm>
            <a:off x="7351273" y="4468519"/>
            <a:ext cx="21241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ja-JP" altLang="en-US" sz="900" b="1" dirty="0">
                <a:latin typeface="Meiryo" charset="-128"/>
                <a:ea typeface="Meiryo" charset="-128"/>
                <a:cs typeface="Meiryo" charset="-128"/>
              </a:rPr>
              <a:t>タイムランク別本数</a:t>
            </a:r>
            <a:endParaRPr lang="en-US" altLang="ja-JP" sz="900" b="1" dirty="0">
              <a:latin typeface="Meiryo" charset="-128"/>
              <a:ea typeface="Meiryo" charset="-128"/>
              <a:cs typeface="Meiryo" charset="-128"/>
            </a:endParaRPr>
          </a:p>
          <a:p>
            <a:pPr algn="ctr">
              <a:lnSpc>
                <a:spcPct val="120000"/>
              </a:lnSpc>
            </a:pPr>
            <a:r>
              <a:rPr lang="ja-JP" altLang="en-US" sz="800" b="1" spc="-151" dirty="0">
                <a:latin typeface="Meiryo" charset="-128"/>
                <a:ea typeface="Meiryo" charset="-128"/>
                <a:cs typeface="Meiryo" charset="-128"/>
              </a:rPr>
              <a:t>  </a:t>
            </a:r>
            <a:r>
              <a:rPr lang="ja-JP" altLang="en-US" sz="800" b="1" spc="-151">
                <a:latin typeface="Meiryo" charset="-128"/>
                <a:ea typeface="Meiryo" charset="-128"/>
                <a:cs typeface="Meiryo" charset="-128"/>
              </a:rPr>
              <a:t>Ａ：</a:t>
            </a:r>
            <a:r>
              <a:rPr lang="en-US" altLang="ja-JP" sz="800" b="1" spc="-151" dirty="0">
                <a:latin typeface="Meiryo" charset="-128"/>
                <a:ea typeface="Meiryo" charset="-128"/>
                <a:cs typeface="Meiryo" charset="-128"/>
              </a:rPr>
              <a:t>0 </a:t>
            </a:r>
            <a:r>
              <a:rPr lang="ja-JP" altLang="en-US" sz="800" b="1" dirty="0">
                <a:latin typeface="Meiryo" charset="-128"/>
                <a:ea typeface="Meiryo" charset="-128"/>
                <a:cs typeface="Meiryo" charset="-128"/>
              </a:rPr>
              <a:t>本　特</a:t>
            </a:r>
            <a:r>
              <a:rPr lang="en-US" altLang="ja-JP" sz="800" b="1" spc="-151" dirty="0">
                <a:latin typeface="Meiryo" charset="-128"/>
                <a:ea typeface="Meiryo" charset="-128"/>
                <a:cs typeface="Meiryo" charset="-128"/>
              </a:rPr>
              <a:t>B</a:t>
            </a:r>
            <a:r>
              <a:rPr lang="ja-JP" altLang="en-US" sz="800" b="1" spc="-151">
                <a:latin typeface="Meiryo" charset="-128"/>
                <a:ea typeface="Meiryo" charset="-128"/>
                <a:cs typeface="Meiryo" charset="-128"/>
              </a:rPr>
              <a:t>：</a:t>
            </a:r>
            <a:r>
              <a:rPr lang="en-US" altLang="ja-JP" sz="800" b="1" spc="-151" dirty="0">
                <a:latin typeface="Meiryo" charset="-128"/>
                <a:ea typeface="Meiryo" charset="-128"/>
                <a:cs typeface="Meiryo" charset="-128"/>
              </a:rPr>
              <a:t>2 </a:t>
            </a:r>
            <a:r>
              <a:rPr lang="ja-JP" altLang="en-US" sz="800" b="1" dirty="0">
                <a:latin typeface="Meiryo" charset="-128"/>
                <a:ea typeface="Meiryo" charset="-128"/>
                <a:cs typeface="Meiryo" charset="-128"/>
              </a:rPr>
              <a:t>本　</a:t>
            </a:r>
            <a:r>
              <a:rPr lang="ja-JP" altLang="en-US" sz="800" b="1" spc="-151">
                <a:latin typeface="Meiryo" charset="-128"/>
                <a:ea typeface="Meiryo" charset="-128"/>
                <a:cs typeface="Meiryo" charset="-128"/>
              </a:rPr>
              <a:t>Ｂ：</a:t>
            </a:r>
            <a:r>
              <a:rPr lang="en-US" altLang="ja-JP" sz="800" b="1" spc="-151" dirty="0">
                <a:latin typeface="Meiryo" charset="-128"/>
                <a:ea typeface="Meiryo" charset="-128"/>
                <a:cs typeface="Meiryo" charset="-128"/>
              </a:rPr>
              <a:t>4 </a:t>
            </a:r>
            <a:r>
              <a:rPr lang="ja-JP" altLang="en-US" sz="800" b="1" dirty="0">
                <a:latin typeface="Meiryo" charset="-128"/>
                <a:ea typeface="Meiryo" charset="-128"/>
                <a:cs typeface="Meiryo" charset="-128"/>
              </a:rPr>
              <a:t>本　</a:t>
            </a:r>
            <a:r>
              <a:rPr lang="ja-JP" altLang="en-US" sz="800" b="1" spc="-151">
                <a:latin typeface="Meiryo" charset="-128"/>
                <a:ea typeface="Meiryo" charset="-128"/>
                <a:cs typeface="Meiryo" charset="-128"/>
              </a:rPr>
              <a:t>Ｃ：</a:t>
            </a:r>
            <a:r>
              <a:rPr lang="en-US" altLang="ja-JP" sz="800" b="1" spc="-151" dirty="0">
                <a:latin typeface="Meiryo" charset="-128"/>
                <a:ea typeface="Meiryo" charset="-128"/>
                <a:cs typeface="Meiryo" charset="-128"/>
              </a:rPr>
              <a:t>2</a:t>
            </a:r>
            <a:r>
              <a:rPr lang="ja-JP" altLang="en-US" sz="800" b="1">
                <a:latin typeface="Meiryo" charset="-128"/>
                <a:ea typeface="Meiryo" charset="-128"/>
                <a:cs typeface="Meiryo" charset="-128"/>
              </a:rPr>
              <a:t>本</a:t>
            </a:r>
            <a:endParaRPr lang="ja-JP" altLang="en-US" sz="800" b="1" dirty="0"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260" name="十字形 259">
            <a:extLst>
              <a:ext uri="{FF2B5EF4-FFF2-40B4-BE49-F238E27FC236}">
                <a16:creationId xmlns:a16="http://schemas.microsoft.com/office/drawing/2014/main" id="{63215458-5BFF-744F-A7FC-8DE6C5B8B5F4}"/>
              </a:ext>
            </a:extLst>
          </p:cNvPr>
          <p:cNvSpPr/>
          <p:nvPr/>
        </p:nvSpPr>
        <p:spPr>
          <a:xfrm>
            <a:off x="6898464" y="3952297"/>
            <a:ext cx="391596" cy="391596"/>
          </a:xfrm>
          <a:prstGeom prst="plus">
            <a:avLst>
              <a:gd name="adj" fmla="val 38383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glow rad="63500">
              <a:schemeClr val="bg1">
                <a:alpha val="8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grpSp>
        <p:nvGrpSpPr>
          <p:cNvPr id="266" name="グループ化 265">
            <a:extLst>
              <a:ext uri="{FF2B5EF4-FFF2-40B4-BE49-F238E27FC236}">
                <a16:creationId xmlns:a16="http://schemas.microsoft.com/office/drawing/2014/main" id="{8FEAC3AD-64F4-8240-82B9-A2A15A345E9D}"/>
              </a:ext>
            </a:extLst>
          </p:cNvPr>
          <p:cNvGrpSpPr/>
          <p:nvPr/>
        </p:nvGrpSpPr>
        <p:grpSpPr>
          <a:xfrm>
            <a:off x="8022299" y="3216474"/>
            <a:ext cx="894133" cy="626304"/>
            <a:chOff x="10000151" y="3041307"/>
            <a:chExt cx="935755" cy="655459"/>
          </a:xfrm>
        </p:grpSpPr>
        <p:sp>
          <p:nvSpPr>
            <p:cNvPr id="267" name="正方形/長方形 266">
              <a:extLst>
                <a:ext uri="{FF2B5EF4-FFF2-40B4-BE49-F238E27FC236}">
                  <a16:creationId xmlns:a16="http://schemas.microsoft.com/office/drawing/2014/main" id="{5484EA25-111B-A742-9CC5-034C3986192A}"/>
                </a:ext>
              </a:extLst>
            </p:cNvPr>
            <p:cNvSpPr/>
            <p:nvPr/>
          </p:nvSpPr>
          <p:spPr>
            <a:xfrm>
              <a:off x="10000151" y="3041307"/>
              <a:ext cx="935755" cy="5401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pic>
          <p:nvPicPr>
            <p:cNvPr id="271" name="Picture 12" descr="http://frame-illust.com/fi/wp-content/uploads/2016/04/6898b.png">
              <a:extLst>
                <a:ext uri="{FF2B5EF4-FFF2-40B4-BE49-F238E27FC236}">
                  <a16:creationId xmlns:a16="http://schemas.microsoft.com/office/drawing/2014/main" id="{9345B46E-5427-FB4A-A42A-32691CA58ED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00151" y="3041717"/>
              <a:ext cx="935755" cy="655049"/>
            </a:xfrm>
            <a:prstGeom prst="rect">
              <a:avLst/>
            </a:prstGeom>
            <a:noFill/>
          </p:spPr>
        </p:pic>
      </p:grpSp>
      <p:sp>
        <p:nvSpPr>
          <p:cNvPr id="280" name="台形 279">
            <a:extLst>
              <a:ext uri="{FF2B5EF4-FFF2-40B4-BE49-F238E27FC236}">
                <a16:creationId xmlns:a16="http://schemas.microsoft.com/office/drawing/2014/main" id="{29042998-75E4-5748-BA2E-6D9831288DF8}"/>
              </a:ext>
            </a:extLst>
          </p:cNvPr>
          <p:cNvSpPr/>
          <p:nvPr/>
        </p:nvSpPr>
        <p:spPr>
          <a:xfrm rot="10800000">
            <a:off x="7362314" y="2811154"/>
            <a:ext cx="2122013" cy="324000"/>
          </a:xfrm>
          <a:prstGeom prst="trapezoid">
            <a:avLst/>
          </a:prstGeom>
          <a:solidFill>
            <a:srgbClr val="588D94"/>
          </a:solidFill>
          <a:ln w="57150" cap="rnd">
            <a:solidFill>
              <a:srgbClr val="588D94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6" name="テキスト ボックス 295">
            <a:extLst>
              <a:ext uri="{FF2B5EF4-FFF2-40B4-BE49-F238E27FC236}">
                <a16:creationId xmlns:a16="http://schemas.microsoft.com/office/drawing/2014/main" id="{026F017C-58BA-A941-BBAA-A33D268053A7}"/>
              </a:ext>
            </a:extLst>
          </p:cNvPr>
          <p:cNvSpPr txBox="1"/>
          <p:nvPr/>
        </p:nvSpPr>
        <p:spPr>
          <a:xfrm>
            <a:off x="7753910" y="2810708"/>
            <a:ext cx="13628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000" b="1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テレビ</a:t>
            </a:r>
            <a:r>
              <a:rPr lang="en-US" altLang="ja-JP" sz="2000" b="1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CM</a:t>
            </a:r>
            <a:endParaRPr lang="ja-JP" altLang="en-US" sz="2000" b="1" dirty="0">
              <a:solidFill>
                <a:schemeClr val="bg1"/>
              </a:solidFill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129" name="正方形/長方形 128">
            <a:extLst>
              <a:ext uri="{FF2B5EF4-FFF2-40B4-BE49-F238E27FC236}">
                <a16:creationId xmlns:a16="http://schemas.microsoft.com/office/drawing/2014/main" id="{06C33CD9-2C8E-E146-AC33-D3F9A801FADD}"/>
              </a:ext>
            </a:extLst>
          </p:cNvPr>
          <p:cNvSpPr/>
          <p:nvPr/>
        </p:nvSpPr>
        <p:spPr>
          <a:xfrm>
            <a:off x="1457468" y="4665685"/>
            <a:ext cx="701861" cy="195814"/>
          </a:xfrm>
          <a:prstGeom prst="rect">
            <a:avLst/>
          </a:prstGeom>
          <a:noFill/>
        </p:spPr>
        <p:txBody>
          <a:bodyPr wrap="square" tIns="7200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5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※</a:t>
            </a:r>
            <a:r>
              <a:rPr kumimoji="0" lang="ja-JP" altLang="en-US" sz="5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複数指定可</a:t>
            </a:r>
          </a:p>
        </p:txBody>
      </p:sp>
      <p:sp>
        <p:nvSpPr>
          <p:cNvPr id="132" name="正方形/長方形 131">
            <a:extLst>
              <a:ext uri="{FF2B5EF4-FFF2-40B4-BE49-F238E27FC236}">
                <a16:creationId xmlns:a16="http://schemas.microsoft.com/office/drawing/2014/main" id="{99474187-B899-C443-A754-8C931537277F}"/>
              </a:ext>
            </a:extLst>
          </p:cNvPr>
          <p:cNvSpPr/>
          <p:nvPr/>
        </p:nvSpPr>
        <p:spPr>
          <a:xfrm>
            <a:off x="1453741" y="5224907"/>
            <a:ext cx="701861" cy="195814"/>
          </a:xfrm>
          <a:prstGeom prst="rect">
            <a:avLst/>
          </a:prstGeom>
          <a:noFill/>
        </p:spPr>
        <p:txBody>
          <a:bodyPr wrap="square" tIns="7200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5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※</a:t>
            </a:r>
            <a:r>
              <a:rPr kumimoji="0" lang="ja-JP" altLang="en-US" sz="5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複数指定可</a:t>
            </a:r>
          </a:p>
        </p:txBody>
      </p:sp>
      <p:sp>
        <p:nvSpPr>
          <p:cNvPr id="137" name="円/楕円 136">
            <a:extLst>
              <a:ext uri="{FF2B5EF4-FFF2-40B4-BE49-F238E27FC236}">
                <a16:creationId xmlns:a16="http://schemas.microsoft.com/office/drawing/2014/main" id="{1A8D0FA5-56E0-D84B-A7FA-BEA8A1052E22}"/>
              </a:ext>
            </a:extLst>
          </p:cNvPr>
          <p:cNvSpPr>
            <a:spLocks noChangeAspect="1"/>
          </p:cNvSpPr>
          <p:nvPr/>
        </p:nvSpPr>
        <p:spPr>
          <a:xfrm>
            <a:off x="3318201" y="2783993"/>
            <a:ext cx="399290" cy="39929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dist="254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71B5BD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or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71B5BD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sp>
        <p:nvSpPr>
          <p:cNvPr id="138" name="円/楕円 140">
            <a:extLst>
              <a:ext uri="{FF2B5EF4-FFF2-40B4-BE49-F238E27FC236}">
                <a16:creationId xmlns:a16="http://schemas.microsoft.com/office/drawing/2014/main" id="{BE5ADA56-4EB1-314F-A2AA-B55713B92BBF}"/>
              </a:ext>
            </a:extLst>
          </p:cNvPr>
          <p:cNvSpPr>
            <a:spLocks noChangeAspect="1"/>
          </p:cNvSpPr>
          <p:nvPr/>
        </p:nvSpPr>
        <p:spPr>
          <a:xfrm>
            <a:off x="5049192" y="2783993"/>
            <a:ext cx="399290" cy="39929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dist="254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71B5BD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or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71B5BD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pic>
        <p:nvPicPr>
          <p:cNvPr id="141" name="図 140">
            <a:extLst>
              <a:ext uri="{FF2B5EF4-FFF2-40B4-BE49-F238E27FC236}">
                <a16:creationId xmlns:a16="http://schemas.microsoft.com/office/drawing/2014/main" id="{5D29CF02-6E7E-714C-A2BA-C29AF1857752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19875" y="86613"/>
            <a:ext cx="673060" cy="261527"/>
          </a:xfrm>
          <a:prstGeom prst="rect">
            <a:avLst/>
          </a:prstGeom>
        </p:spPr>
      </p:pic>
      <p:pic>
        <p:nvPicPr>
          <p:cNvPr id="142" name="図 141">
            <a:extLst>
              <a:ext uri="{FF2B5EF4-FFF2-40B4-BE49-F238E27FC236}">
                <a16:creationId xmlns:a16="http://schemas.microsoft.com/office/drawing/2014/main" id="{38DA49D9-0A2D-6147-8D74-F4F7B20F920C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05625" y="3339488"/>
            <a:ext cx="683955" cy="265760"/>
          </a:xfrm>
          <a:prstGeom prst="rect">
            <a:avLst/>
          </a:prstGeom>
        </p:spPr>
      </p:pic>
      <p:sp>
        <p:nvSpPr>
          <p:cNvPr id="146" name="テキスト ボックス 145">
            <a:extLst>
              <a:ext uri="{FF2B5EF4-FFF2-40B4-BE49-F238E27FC236}">
                <a16:creationId xmlns:a16="http://schemas.microsoft.com/office/drawing/2014/main" id="{5A3EB83A-BA25-4187-B9F1-6A3C61F94128}"/>
              </a:ext>
            </a:extLst>
          </p:cNvPr>
          <p:cNvSpPr txBox="1"/>
          <p:nvPr/>
        </p:nvSpPr>
        <p:spPr>
          <a:xfrm>
            <a:off x="6169260" y="457054"/>
            <a:ext cx="3475032" cy="4178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lnSpc>
                <a:spcPct val="120000"/>
              </a:lnSpc>
              <a:defRPr/>
            </a:pPr>
            <a:r>
              <a:rPr lang="ja-JP" altLang="en-US" sz="900" b="1" dirty="0">
                <a:solidFill>
                  <a:prstClr val="white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既存の静止画データから</a:t>
            </a:r>
            <a:r>
              <a:rPr lang="en-US" altLang="ja-JP" sz="900" b="1" dirty="0">
                <a:solidFill>
                  <a:prstClr val="white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15</a:t>
            </a:r>
            <a:r>
              <a:rPr lang="ja-JP" altLang="en-US" sz="900" b="1" dirty="0">
                <a:solidFill>
                  <a:prstClr val="white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秒の動画を制作し、</a:t>
            </a:r>
            <a:endParaRPr lang="en-US" altLang="ja-JP" sz="900" b="1" dirty="0">
              <a:solidFill>
                <a:prstClr val="white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r">
              <a:lnSpc>
                <a:spcPct val="120000"/>
              </a:lnSpc>
            </a:pPr>
            <a:r>
              <a:rPr lang="en-US" altLang="ja-JP" sz="900" b="1" u="sng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TV</a:t>
            </a:r>
            <a:r>
              <a:rPr lang="ja-JP" altLang="en-US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と</a:t>
            </a:r>
            <a:r>
              <a:rPr lang="en-US" altLang="ja-JP" sz="900" b="1" u="sng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Yahoo! JAPAN </a:t>
            </a:r>
            <a:r>
              <a:rPr lang="ja-JP" altLang="en-US" sz="900" b="1" u="sng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トップページ</a:t>
            </a:r>
            <a:r>
              <a:rPr lang="ja-JP" altLang="en-US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で動画広告を実施。</a:t>
            </a:r>
            <a:endParaRPr lang="en-US" altLang="ja-JP" sz="8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94" name="テキスト ボックス 193">
            <a:extLst>
              <a:ext uri="{FF2B5EF4-FFF2-40B4-BE49-F238E27FC236}">
                <a16:creationId xmlns:a16="http://schemas.microsoft.com/office/drawing/2014/main" id="{BCE66C41-A14B-420D-86BA-D978EBF42004}"/>
              </a:ext>
            </a:extLst>
          </p:cNvPr>
          <p:cNvSpPr txBox="1"/>
          <p:nvPr/>
        </p:nvSpPr>
        <p:spPr>
          <a:xfrm>
            <a:off x="7349269" y="4828211"/>
            <a:ext cx="2278587" cy="752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※1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週間以上で放送　</a:t>
            </a: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※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放送尺は</a:t>
            </a: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15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秒</a:t>
            </a:r>
            <a:endParaRPr lang="en-US" altLang="ja-JP" sz="600" dirty="0">
              <a:latin typeface="Meiryo" charset="-128"/>
              <a:ea typeface="Meiryo" charset="-128"/>
              <a:cs typeface="Meiryo" charset="-128"/>
            </a:endParaRPr>
          </a:p>
          <a:p>
            <a:pPr>
              <a:lnSpc>
                <a:spcPct val="120000"/>
              </a:lnSpc>
            </a:pP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※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フリースポットの為、放送時間の事前開示はありません。</a:t>
            </a:r>
            <a:endParaRPr lang="en-US" altLang="ja-JP" sz="600" dirty="0">
              <a:latin typeface="Meiryo" charset="-128"/>
              <a:ea typeface="Meiryo" charset="-128"/>
              <a:cs typeface="Meiryo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　タイムランクの保証はいたします。</a:t>
            </a:r>
            <a:endParaRPr lang="en-US" altLang="ja-JP" sz="600" dirty="0">
              <a:latin typeface="Meiryo" charset="-128"/>
              <a:ea typeface="Meiryo" charset="-128"/>
              <a:cs typeface="Meiryo" charset="-128"/>
            </a:endParaRPr>
          </a:p>
          <a:p>
            <a:pPr>
              <a:lnSpc>
                <a:spcPct val="120000"/>
              </a:lnSpc>
            </a:pP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※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年末年始は対象外です。</a:t>
            </a:r>
            <a:endParaRPr lang="en-US" altLang="ja-JP" sz="600" dirty="0">
              <a:latin typeface="Meiryo" charset="-128"/>
              <a:ea typeface="Meiryo" charset="-128"/>
              <a:cs typeface="Meiryo" charset="-128"/>
            </a:endParaRPr>
          </a:p>
          <a:p>
            <a:pPr>
              <a:lnSpc>
                <a:spcPct val="120000"/>
              </a:lnSpc>
            </a:pPr>
            <a:r>
              <a:rPr lang="en-US" altLang="ja-JP" sz="600" dirty="0">
                <a:solidFill>
                  <a:srgbClr val="FF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※</a:t>
            </a:r>
            <a:r>
              <a:rPr lang="ja-JP" altLang="en-US" sz="600" u="sng" dirty="0">
                <a:solidFill>
                  <a:srgbClr val="FF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この企画は事前プロモート可否確認が必要です。</a:t>
            </a:r>
            <a:endParaRPr lang="en-US" altLang="ja-JP" sz="600" u="sng" dirty="0">
              <a:solidFill>
                <a:srgbClr val="FF0000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>
              <a:lnSpc>
                <a:spcPct val="120000"/>
              </a:lnSpc>
            </a:pPr>
            <a:endParaRPr lang="ja-JP" altLang="en-US" sz="600" dirty="0">
              <a:latin typeface="Meiryo" charset="-128"/>
              <a:ea typeface="Meiryo" charset="-128"/>
              <a:cs typeface="Meiryo" charset="-128"/>
            </a:endParaRPr>
          </a:p>
        </p:txBody>
      </p:sp>
      <p:cxnSp>
        <p:nvCxnSpPr>
          <p:cNvPr id="134" name="直線コネクタ 133">
            <a:extLst>
              <a:ext uri="{FF2B5EF4-FFF2-40B4-BE49-F238E27FC236}">
                <a16:creationId xmlns:a16="http://schemas.microsoft.com/office/drawing/2014/main" id="{1CD69285-572D-4D16-B9F1-163FA668561B}"/>
              </a:ext>
            </a:extLst>
          </p:cNvPr>
          <p:cNvCxnSpPr>
            <a:cxnSpLocks/>
          </p:cNvCxnSpPr>
          <p:nvPr/>
        </p:nvCxnSpPr>
        <p:spPr>
          <a:xfrm>
            <a:off x="804971" y="6270715"/>
            <a:ext cx="4605411" cy="9381"/>
          </a:xfrm>
          <a:prstGeom prst="line">
            <a:avLst/>
          </a:prstGeom>
          <a:ln>
            <a:solidFill>
              <a:srgbClr val="66A3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正方形/長方形 134">
            <a:extLst>
              <a:ext uri="{FF2B5EF4-FFF2-40B4-BE49-F238E27FC236}">
                <a16:creationId xmlns:a16="http://schemas.microsoft.com/office/drawing/2014/main" id="{9756594F-AE52-4DB3-9175-565F32BA2F6B}"/>
              </a:ext>
            </a:extLst>
          </p:cNvPr>
          <p:cNvSpPr/>
          <p:nvPr/>
        </p:nvSpPr>
        <p:spPr>
          <a:xfrm flipV="1">
            <a:off x="361191" y="5567655"/>
            <a:ext cx="9283101" cy="576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rgbClr val="D8ECED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36" name="直線コネクタ 135">
            <a:extLst>
              <a:ext uri="{FF2B5EF4-FFF2-40B4-BE49-F238E27FC236}">
                <a16:creationId xmlns:a16="http://schemas.microsoft.com/office/drawing/2014/main" id="{2B3C8443-52AE-4F24-B7F0-ED372F1B8F41}"/>
              </a:ext>
            </a:extLst>
          </p:cNvPr>
          <p:cNvCxnSpPr>
            <a:cxnSpLocks/>
          </p:cNvCxnSpPr>
          <p:nvPr/>
        </p:nvCxnSpPr>
        <p:spPr>
          <a:xfrm flipV="1">
            <a:off x="361585" y="5559033"/>
            <a:ext cx="9293209" cy="7144"/>
          </a:xfrm>
          <a:prstGeom prst="line">
            <a:avLst/>
          </a:prstGeom>
          <a:ln>
            <a:solidFill>
              <a:srgbClr val="66A3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平行四辺形 168">
            <a:extLst>
              <a:ext uri="{FF2B5EF4-FFF2-40B4-BE49-F238E27FC236}">
                <a16:creationId xmlns:a16="http://schemas.microsoft.com/office/drawing/2014/main" id="{A9435CF8-CB0D-4164-883B-944B31C70FD4}"/>
              </a:ext>
            </a:extLst>
          </p:cNvPr>
          <p:cNvSpPr/>
          <p:nvPr/>
        </p:nvSpPr>
        <p:spPr>
          <a:xfrm>
            <a:off x="177693" y="5550820"/>
            <a:ext cx="673027" cy="689838"/>
          </a:xfrm>
          <a:prstGeom prst="parallelogram">
            <a:avLst>
              <a:gd name="adj" fmla="val 27873"/>
            </a:avLst>
          </a:prstGeom>
          <a:gradFill>
            <a:gsLst>
              <a:gs pos="100000">
                <a:srgbClr val="71B5BC"/>
              </a:gs>
              <a:gs pos="0">
                <a:srgbClr val="D8ECED"/>
              </a:gs>
            </a:gsLst>
            <a:lin ang="16200000" scaled="1"/>
          </a:gradFill>
          <a:ln w="76200" cap="rnd">
            <a:gradFill>
              <a:gsLst>
                <a:gs pos="0">
                  <a:srgbClr val="71B5BC"/>
                </a:gs>
                <a:gs pos="100000">
                  <a:srgbClr val="D8ECED"/>
                </a:gs>
              </a:gsLst>
              <a:lin ang="5400000" scaled="1"/>
            </a:gra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0" name="テキスト ボックス 169">
            <a:extLst>
              <a:ext uri="{FF2B5EF4-FFF2-40B4-BE49-F238E27FC236}">
                <a16:creationId xmlns:a16="http://schemas.microsoft.com/office/drawing/2014/main" id="{8C9B0FC0-A711-4D5E-8D3A-717115A75F5E}"/>
              </a:ext>
            </a:extLst>
          </p:cNvPr>
          <p:cNvSpPr txBox="1"/>
          <p:nvPr/>
        </p:nvSpPr>
        <p:spPr>
          <a:xfrm>
            <a:off x="194517" y="5444447"/>
            <a:ext cx="660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grpSp>
        <p:nvGrpSpPr>
          <p:cNvPr id="174" name="グループ化 173">
            <a:extLst>
              <a:ext uri="{FF2B5EF4-FFF2-40B4-BE49-F238E27FC236}">
                <a16:creationId xmlns:a16="http://schemas.microsoft.com/office/drawing/2014/main" id="{6B2518D6-F30F-439B-9FFB-BC27FC634A5C}"/>
              </a:ext>
            </a:extLst>
          </p:cNvPr>
          <p:cNvGrpSpPr/>
          <p:nvPr/>
        </p:nvGrpSpPr>
        <p:grpSpPr>
          <a:xfrm>
            <a:off x="897977" y="1075507"/>
            <a:ext cx="8462184" cy="1101946"/>
            <a:chOff x="897977" y="1075507"/>
            <a:chExt cx="8462184" cy="1101946"/>
          </a:xfrm>
        </p:grpSpPr>
        <p:sp>
          <p:nvSpPr>
            <p:cNvPr id="183" name="角丸四角形 204">
              <a:extLst>
                <a:ext uri="{FF2B5EF4-FFF2-40B4-BE49-F238E27FC236}">
                  <a16:creationId xmlns:a16="http://schemas.microsoft.com/office/drawing/2014/main" id="{EA70733C-0A77-46AB-B438-73192FB05C24}"/>
                </a:ext>
              </a:extLst>
            </p:cNvPr>
            <p:cNvSpPr>
              <a:spLocks/>
            </p:cNvSpPr>
            <p:nvPr/>
          </p:nvSpPr>
          <p:spPr>
            <a:xfrm>
              <a:off x="5649126" y="1421453"/>
              <a:ext cx="991960" cy="756000"/>
            </a:xfrm>
            <a:prstGeom prst="roundRect">
              <a:avLst>
                <a:gd name="adj" fmla="val 7668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制作する</a:t>
              </a:r>
              <a:endParaRPr kumimoji="0" lang="en-US" altLang="ja-JP" sz="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完全パッケージ動画</a:t>
              </a:r>
              <a:endParaRPr kumimoji="0" lang="en-US" altLang="ja-JP" sz="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2</a:t>
              </a:r>
              <a:r>
                <a:rPr kumimoji="0" lang="ja-JP" alt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次利用権利</a:t>
              </a:r>
            </a:p>
          </p:txBody>
        </p:sp>
        <p:sp>
          <p:nvSpPr>
            <p:cNvPr id="184" name="角丸四角形 204">
              <a:extLst>
                <a:ext uri="{FF2B5EF4-FFF2-40B4-BE49-F238E27FC236}">
                  <a16:creationId xmlns:a16="http://schemas.microsoft.com/office/drawing/2014/main" id="{4FF12EB1-15CB-4D6C-89F9-63B1870E7E67}"/>
                </a:ext>
              </a:extLst>
            </p:cNvPr>
            <p:cNvSpPr>
              <a:spLocks/>
            </p:cNvSpPr>
            <p:nvPr/>
          </p:nvSpPr>
          <p:spPr>
            <a:xfrm>
              <a:off x="6672627" y="1421455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15</a:t>
              </a: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秒動画制作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1</a:t>
              </a: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タイプ</a:t>
              </a:r>
              <a:endParaRPr kumimoji="0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185" name="角丸四角形 204">
              <a:extLst>
                <a:ext uri="{FF2B5EF4-FFF2-40B4-BE49-F238E27FC236}">
                  <a16:creationId xmlns:a16="http://schemas.microsoft.com/office/drawing/2014/main" id="{96A752CD-EE30-4481-8B4E-00C3A80F41BB}"/>
                </a:ext>
              </a:extLst>
            </p:cNvPr>
            <p:cNvSpPr>
              <a:spLocks/>
            </p:cNvSpPr>
            <p:nvPr/>
          </p:nvSpPr>
          <p:spPr>
            <a:xfrm>
              <a:off x="7351273" y="1421455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ヤフー用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バナー制作</a:t>
              </a:r>
              <a:endParaRPr kumimoji="0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186" name="角丸四角形 204">
              <a:extLst>
                <a:ext uri="{FF2B5EF4-FFF2-40B4-BE49-F238E27FC236}">
                  <a16:creationId xmlns:a16="http://schemas.microsoft.com/office/drawing/2014/main" id="{B2B82792-D049-42D8-BD2D-4F1DA5EB2338}"/>
                </a:ext>
              </a:extLst>
            </p:cNvPr>
            <p:cNvSpPr>
              <a:spLocks/>
            </p:cNvSpPr>
            <p:nvPr/>
          </p:nvSpPr>
          <p:spPr>
            <a:xfrm>
              <a:off x="8029919" y="1421455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お任せ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ナレーション</a:t>
              </a: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BGM</a:t>
              </a: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・効果音</a:t>
              </a:r>
            </a:p>
          </p:txBody>
        </p:sp>
        <p:sp>
          <p:nvSpPr>
            <p:cNvPr id="193" name="角丸四角形 204">
              <a:extLst>
                <a:ext uri="{FF2B5EF4-FFF2-40B4-BE49-F238E27FC236}">
                  <a16:creationId xmlns:a16="http://schemas.microsoft.com/office/drawing/2014/main" id="{7E1EC9B2-6055-47F2-869E-73D282C8EB6F}"/>
                </a:ext>
              </a:extLst>
            </p:cNvPr>
            <p:cNvSpPr>
              <a:spLocks/>
            </p:cNvSpPr>
            <p:nvPr/>
          </p:nvSpPr>
          <p:spPr>
            <a:xfrm>
              <a:off x="8708564" y="1421455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完パケ動画データ納品</a:t>
              </a:r>
            </a:p>
          </p:txBody>
        </p:sp>
        <p:sp>
          <p:nvSpPr>
            <p:cNvPr id="195" name="角丸四角形 204">
              <a:extLst>
                <a:ext uri="{FF2B5EF4-FFF2-40B4-BE49-F238E27FC236}">
                  <a16:creationId xmlns:a16="http://schemas.microsoft.com/office/drawing/2014/main" id="{E000B7F7-CBC4-44EB-AFD0-EA8B43975110}"/>
                </a:ext>
              </a:extLst>
            </p:cNvPr>
            <p:cNvSpPr>
              <a:spLocks/>
            </p:cNvSpPr>
            <p:nvPr/>
          </p:nvSpPr>
          <p:spPr>
            <a:xfrm>
              <a:off x="6672627" y="1817453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ヤフー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広告料</a:t>
              </a:r>
              <a:endParaRPr kumimoji="0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196" name="角丸四角形 204">
              <a:extLst>
                <a:ext uri="{FF2B5EF4-FFF2-40B4-BE49-F238E27FC236}">
                  <a16:creationId xmlns:a16="http://schemas.microsoft.com/office/drawing/2014/main" id="{CE011D2B-DE15-4FA2-8C19-3E07C5DD871B}"/>
                </a:ext>
              </a:extLst>
            </p:cNvPr>
            <p:cNvSpPr>
              <a:spLocks/>
            </p:cNvSpPr>
            <p:nvPr/>
          </p:nvSpPr>
          <p:spPr>
            <a:xfrm>
              <a:off x="7351273" y="1816794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rgbClr val="404040"/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TVCM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広告料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(</a:t>
              </a:r>
              <a:r>
                <a:rPr kumimoji="0" lang="ja-JP" altLang="en-US" sz="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納品ﾒﾃﾞｨｱ含</a:t>
              </a:r>
              <a:r>
                <a:rPr kumimoji="0" lang="en-US" altLang="ja-JP" sz="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)</a:t>
              </a:r>
              <a:endParaRPr kumimoji="0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197" name="角丸四角形 204">
              <a:extLst>
                <a:ext uri="{FF2B5EF4-FFF2-40B4-BE49-F238E27FC236}">
                  <a16:creationId xmlns:a16="http://schemas.microsoft.com/office/drawing/2014/main" id="{5D505A0F-7CA9-42F8-A75B-42C4C5B5C31C}"/>
                </a:ext>
              </a:extLst>
            </p:cNvPr>
            <p:cNvSpPr>
              <a:spLocks/>
            </p:cNvSpPr>
            <p:nvPr/>
          </p:nvSpPr>
          <p:spPr>
            <a:xfrm>
              <a:off x="8029919" y="1816794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bg1"/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WEB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広告料</a:t>
              </a:r>
              <a:endParaRPr kumimoji="0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199" name="角丸四角形 204">
              <a:extLst>
                <a:ext uri="{FF2B5EF4-FFF2-40B4-BE49-F238E27FC236}">
                  <a16:creationId xmlns:a16="http://schemas.microsoft.com/office/drawing/2014/main" id="{AB653102-0D3E-4480-B2B8-954F98F00DAD}"/>
                </a:ext>
              </a:extLst>
            </p:cNvPr>
            <p:cNvSpPr>
              <a:spLocks/>
            </p:cNvSpPr>
            <p:nvPr/>
          </p:nvSpPr>
          <p:spPr>
            <a:xfrm>
              <a:off x="8708564" y="1816794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bg1"/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サイネージ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広告料</a:t>
              </a:r>
            </a:p>
          </p:txBody>
        </p:sp>
        <p:cxnSp>
          <p:nvCxnSpPr>
            <p:cNvPr id="200" name="直線コネクタ 199">
              <a:extLst>
                <a:ext uri="{FF2B5EF4-FFF2-40B4-BE49-F238E27FC236}">
                  <a16:creationId xmlns:a16="http://schemas.microsoft.com/office/drawing/2014/main" id="{4E207E78-856C-453B-9C04-5816346B6A0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042389" y="1826118"/>
              <a:ext cx="628485" cy="33760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2" name="テキスト ボックス 201">
              <a:extLst>
                <a:ext uri="{FF2B5EF4-FFF2-40B4-BE49-F238E27FC236}">
                  <a16:creationId xmlns:a16="http://schemas.microsoft.com/office/drawing/2014/main" id="{F168D179-2389-4DCD-B2D4-4F30CB776AE6}"/>
                </a:ext>
              </a:extLst>
            </p:cNvPr>
            <p:cNvSpPr txBox="1"/>
            <p:nvPr/>
          </p:nvSpPr>
          <p:spPr>
            <a:xfrm>
              <a:off x="6854092" y="1156195"/>
              <a:ext cx="1261884" cy="184666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この</a:t>
              </a:r>
              <a:r>
                <a:rPr kumimoji="0" lang="ja-JP" altLang="en-US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プランに含まれるサービス</a:t>
              </a:r>
              <a:endParaRPr kumimoji="1" lang="ja-JP" altLang="en-US" sz="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cxnSp>
          <p:nvCxnSpPr>
            <p:cNvPr id="203" name="直線コネクタ 202">
              <a:extLst>
                <a:ext uri="{FF2B5EF4-FFF2-40B4-BE49-F238E27FC236}">
                  <a16:creationId xmlns:a16="http://schemas.microsoft.com/office/drawing/2014/main" id="{FADA3F76-7546-4DA0-A772-4BB0B434B27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710900" y="1826118"/>
              <a:ext cx="628485" cy="33760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直線コネクタ 204">
              <a:extLst>
                <a:ext uri="{FF2B5EF4-FFF2-40B4-BE49-F238E27FC236}">
                  <a16:creationId xmlns:a16="http://schemas.microsoft.com/office/drawing/2014/main" id="{87C481F0-727E-49B8-9546-BBAB43B91A0B}"/>
                </a:ext>
              </a:extLst>
            </p:cNvPr>
            <p:cNvCxnSpPr>
              <a:cxnSpLocks/>
            </p:cNvCxnSpPr>
            <p:nvPr/>
          </p:nvCxnSpPr>
          <p:spPr>
            <a:xfrm>
              <a:off x="5667417" y="1248706"/>
              <a:ext cx="1266067" cy="0"/>
            </a:xfrm>
            <a:prstGeom prst="line">
              <a:avLst/>
            </a:prstGeom>
            <a:ln w="12700" cap="rnd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直線コネクタ 205">
              <a:extLst>
                <a:ext uri="{FF2B5EF4-FFF2-40B4-BE49-F238E27FC236}">
                  <a16:creationId xmlns:a16="http://schemas.microsoft.com/office/drawing/2014/main" id="{7E578094-5EE6-4293-A331-D27A31DAF83E}"/>
                </a:ext>
              </a:extLst>
            </p:cNvPr>
            <p:cNvCxnSpPr>
              <a:cxnSpLocks/>
            </p:cNvCxnSpPr>
            <p:nvPr/>
          </p:nvCxnSpPr>
          <p:spPr>
            <a:xfrm>
              <a:off x="8094094" y="1248706"/>
              <a:ext cx="1266067" cy="0"/>
            </a:xfrm>
            <a:prstGeom prst="line">
              <a:avLst/>
            </a:prstGeom>
            <a:ln w="12700" cap="rnd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08" name="図 207">
              <a:extLst>
                <a:ext uri="{FF2B5EF4-FFF2-40B4-BE49-F238E27FC236}">
                  <a16:creationId xmlns:a16="http://schemas.microsoft.com/office/drawing/2014/main" id="{A62F1CE0-71AE-40E6-9612-55065E550EE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47370"/>
            <a:stretch/>
          </p:blipFill>
          <p:spPr>
            <a:xfrm>
              <a:off x="5907929" y="1075507"/>
              <a:ext cx="433858" cy="337750"/>
            </a:xfrm>
            <a:prstGeom prst="rect">
              <a:avLst/>
            </a:prstGeom>
            <a:effectLst/>
          </p:spPr>
        </p:pic>
        <p:grpSp>
          <p:nvGrpSpPr>
            <p:cNvPr id="209" name="グループ化 208">
              <a:extLst>
                <a:ext uri="{FF2B5EF4-FFF2-40B4-BE49-F238E27FC236}">
                  <a16:creationId xmlns:a16="http://schemas.microsoft.com/office/drawing/2014/main" id="{16B5BC0D-0E08-4349-A776-1A7396944C47}"/>
                </a:ext>
              </a:extLst>
            </p:cNvPr>
            <p:cNvGrpSpPr/>
            <p:nvPr/>
          </p:nvGrpSpPr>
          <p:grpSpPr>
            <a:xfrm>
              <a:off x="897977" y="1121406"/>
              <a:ext cx="4361369" cy="1010125"/>
              <a:chOff x="897977" y="1121406"/>
              <a:chExt cx="4361369" cy="1010125"/>
            </a:xfrm>
          </p:grpSpPr>
          <p:pic>
            <p:nvPicPr>
              <p:cNvPr id="210" name="図 209">
                <a:extLst>
                  <a:ext uri="{FF2B5EF4-FFF2-40B4-BE49-F238E27FC236}">
                    <a16:creationId xmlns:a16="http://schemas.microsoft.com/office/drawing/2014/main" id="{D04443D6-8069-4678-A45C-A01CF12292F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406213" y="1445127"/>
                <a:ext cx="853133" cy="686404"/>
              </a:xfrm>
              <a:prstGeom prst="rect">
                <a:avLst/>
              </a:prstGeom>
            </p:spPr>
          </p:pic>
          <p:cxnSp>
            <p:nvCxnSpPr>
              <p:cNvPr id="211" name="直線矢印コネクタ 210">
                <a:extLst>
                  <a:ext uri="{FF2B5EF4-FFF2-40B4-BE49-F238E27FC236}">
                    <a16:creationId xmlns:a16="http://schemas.microsoft.com/office/drawing/2014/main" id="{8A801674-F543-45B2-97B7-62AAEF84785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587676" y="1811311"/>
                <a:ext cx="290128" cy="0"/>
              </a:xfrm>
              <a:prstGeom prst="straightConnector1">
                <a:avLst/>
              </a:prstGeom>
              <a:ln w="28575">
                <a:solidFill>
                  <a:schemeClr val="tx1">
                    <a:lumMod val="65000"/>
                    <a:lumOff val="35000"/>
                  </a:schemeClr>
                </a:solidFill>
                <a:prstDash val="sysDot"/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212" name="図 211">
                <a:extLst>
                  <a:ext uri="{FF2B5EF4-FFF2-40B4-BE49-F238E27FC236}">
                    <a16:creationId xmlns:a16="http://schemas.microsoft.com/office/drawing/2014/main" id="{13CEAD2B-97AA-4A6B-8E33-E5CDDE91246D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3140" t="13197" r="290"/>
              <a:stretch/>
            </p:blipFill>
            <p:spPr>
              <a:xfrm>
                <a:off x="931546" y="1468484"/>
                <a:ext cx="2023285" cy="657587"/>
              </a:xfrm>
              <a:prstGeom prst="rect">
                <a:avLst/>
              </a:prstGeom>
            </p:spPr>
          </p:pic>
          <p:grpSp>
            <p:nvGrpSpPr>
              <p:cNvPr id="213" name="グループ化 212">
                <a:extLst>
                  <a:ext uri="{FF2B5EF4-FFF2-40B4-BE49-F238E27FC236}">
                    <a16:creationId xmlns:a16="http://schemas.microsoft.com/office/drawing/2014/main" id="{C0E7C3AE-95A2-4D93-B5E9-8FC396B7C40C}"/>
                  </a:ext>
                </a:extLst>
              </p:cNvPr>
              <p:cNvGrpSpPr/>
              <p:nvPr/>
            </p:nvGrpSpPr>
            <p:grpSpPr>
              <a:xfrm>
                <a:off x="3965314" y="1520677"/>
                <a:ext cx="616988" cy="609485"/>
                <a:chOff x="4024761" y="1544123"/>
                <a:chExt cx="616988" cy="609485"/>
              </a:xfrm>
            </p:grpSpPr>
            <p:grpSp>
              <p:nvGrpSpPr>
                <p:cNvPr id="220" name="グループ化 219">
                  <a:extLst>
                    <a:ext uri="{FF2B5EF4-FFF2-40B4-BE49-F238E27FC236}">
                      <a16:creationId xmlns:a16="http://schemas.microsoft.com/office/drawing/2014/main" id="{C89EAB31-EA53-4845-97ED-587E9CF5F1D3}"/>
                    </a:ext>
                  </a:extLst>
                </p:cNvPr>
                <p:cNvGrpSpPr/>
                <p:nvPr/>
              </p:nvGrpSpPr>
              <p:grpSpPr>
                <a:xfrm>
                  <a:off x="4032264" y="1544123"/>
                  <a:ext cx="609485" cy="609485"/>
                  <a:chOff x="3577777" y="1565044"/>
                  <a:chExt cx="734386" cy="734386"/>
                </a:xfrm>
              </p:grpSpPr>
              <p:sp>
                <p:nvSpPr>
                  <p:cNvPr id="233" name="円/楕円 184">
                    <a:extLst>
                      <a:ext uri="{FF2B5EF4-FFF2-40B4-BE49-F238E27FC236}">
                        <a16:creationId xmlns:a16="http://schemas.microsoft.com/office/drawing/2014/main" id="{F43883B8-01A8-46D0-A01A-713F3E9F74BE}"/>
                      </a:ext>
                    </a:extLst>
                  </p:cNvPr>
                  <p:cNvSpPr/>
                  <p:nvPr/>
                </p:nvSpPr>
                <p:spPr>
                  <a:xfrm>
                    <a:off x="3577777" y="1565044"/>
                    <a:ext cx="734386" cy="734386"/>
                  </a:xfrm>
                  <a:prstGeom prst="ellipse">
                    <a:avLst/>
                  </a:prstGeom>
                  <a:solidFill>
                    <a:schemeClr val="tx1">
                      <a:lumMod val="75000"/>
                      <a:lumOff val="2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1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游ゴシック" panose="020B0400000000000000" pitchFamily="50" charset="-128"/>
                      <a:cs typeface="+mn-cs"/>
                    </a:endParaRPr>
                  </a:p>
                </p:txBody>
              </p:sp>
              <p:sp>
                <p:nvSpPr>
                  <p:cNvPr id="238" name="テキスト ボックス 237">
                    <a:extLst>
                      <a:ext uri="{FF2B5EF4-FFF2-40B4-BE49-F238E27FC236}">
                        <a16:creationId xmlns:a16="http://schemas.microsoft.com/office/drawing/2014/main" id="{0AB35B43-4EE1-4ADD-8F2F-D06BEBB290F5}"/>
                      </a:ext>
                    </a:extLst>
                  </p:cNvPr>
                  <p:cNvSpPr txBox="1"/>
                  <p:nvPr/>
                </p:nvSpPr>
                <p:spPr>
                  <a:xfrm>
                    <a:off x="3594744" y="1582301"/>
                    <a:ext cx="676413" cy="61560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algn="ctr" defTabSz="457200" rtl="0" eaLnBrk="1" fontAlgn="auto" latinLnBrk="0" hangingPunct="1">
                      <a:lnSpc>
                        <a:spcPct val="18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ja-JP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" charset="-128"/>
                        <a:ea typeface="Meiryo" charset="-128"/>
                        <a:cs typeface="Meiryo" charset="-128"/>
                      </a:rPr>
                      <a:t>15</a:t>
                    </a:r>
                    <a:r>
                      <a:rPr kumimoji="0" lang="ja-JP" alt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" charset="-128"/>
                        <a:ea typeface="Meiryo" charset="-128"/>
                        <a:cs typeface="Meiryo" charset="-128"/>
                      </a:rPr>
                      <a:t>秒</a:t>
                    </a:r>
                    <a:endParaRPr kumimoji="0" lang="en-US" altLang="ja-JP" sz="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Meiryo" charset="-128"/>
                      <a:ea typeface="Meiryo" charset="-128"/>
                      <a:cs typeface="Meiryo" charset="-128"/>
                    </a:endParaRPr>
                  </a:p>
                  <a:p>
                    <a:pPr marL="0" marR="0" lvl="0" indent="0" algn="ctr" defTabSz="457200" rtl="0" eaLnBrk="1" fontAlgn="auto" latinLnBrk="0" hangingPunct="1">
                      <a:lnSpc>
                        <a:spcPct val="18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ja-JP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" charset="-128"/>
                        <a:ea typeface="Meiryo" charset="-128"/>
                        <a:cs typeface="Meiryo" charset="-128"/>
                      </a:rPr>
                      <a:t>1</a:t>
                    </a:r>
                    <a:r>
                      <a:rPr kumimoji="0" lang="ja-JP" alt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" charset="-128"/>
                        <a:ea typeface="Meiryo" charset="-128"/>
                        <a:cs typeface="Meiryo" charset="-128"/>
                      </a:rPr>
                      <a:t>タイプ</a:t>
                    </a:r>
                  </a:p>
                </p:txBody>
              </p:sp>
            </p:grpSp>
            <p:cxnSp>
              <p:nvCxnSpPr>
                <p:cNvPr id="229" name="直線コネクタ 228">
                  <a:extLst>
                    <a:ext uri="{FF2B5EF4-FFF2-40B4-BE49-F238E27FC236}">
                      <a16:creationId xmlns:a16="http://schemas.microsoft.com/office/drawing/2014/main" id="{A1A1469B-1319-479B-A738-83363129903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024761" y="1835774"/>
                  <a:ext cx="614514" cy="0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14" name="テキスト ボックス 213">
                <a:extLst>
                  <a:ext uri="{FF2B5EF4-FFF2-40B4-BE49-F238E27FC236}">
                    <a16:creationId xmlns:a16="http://schemas.microsoft.com/office/drawing/2014/main" id="{6B92F14A-D8C1-4780-A3FC-CBEE74701A50}"/>
                  </a:ext>
                </a:extLst>
              </p:cNvPr>
              <p:cNvSpPr txBox="1"/>
              <p:nvPr/>
            </p:nvSpPr>
            <p:spPr>
              <a:xfrm>
                <a:off x="897977" y="1121406"/>
                <a:ext cx="3499676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1400" b="1" i="0" u="none" strike="noStrike" kern="1200" cap="none" spc="5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" charset="-128"/>
                    <a:ea typeface="Meiryo" charset="-128"/>
                    <a:cs typeface="Meiryo" charset="-128"/>
                  </a:rPr>
                  <a:t>既存の静止画データをもとに</a:t>
                </a:r>
                <a:r>
                  <a:rPr kumimoji="0" lang="ja-JP" altLang="en-US" sz="1400" b="1" i="0" u="none" strike="noStrike" kern="1200" cap="none" spc="0" normalizeH="0" baseline="0" noProof="0" dirty="0">
                    <a:ln w="3175">
                      <a:noFill/>
                      <a:prstDash val="solid"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Meiryo" charset="-128"/>
                    <a:ea typeface="Meiryo" charset="-128"/>
                    <a:cs typeface="Meiryo" charset="-128"/>
                  </a:rPr>
                  <a:t>動画を作成</a:t>
                </a:r>
                <a:endParaRPr kumimoji="0" lang="ja-JP" altLang="en-US" sz="1400" b="1" i="0" u="none" strike="noStrike" kern="1200" cap="none" spc="0" normalizeH="0" baseline="0" noProof="0" dirty="0">
                  <a:ln w="3175">
                    <a:noFill/>
                    <a:prstDash val="solid"/>
                  </a:ln>
                  <a:solidFill>
                    <a:srgbClr val="FF0000"/>
                  </a:solidFill>
                  <a:effectLst/>
                  <a:uLnTx/>
                  <a:uFillTx/>
                  <a:latin typeface="Arial Black" panose="020B0604020202020204" pitchFamily="34" charset="0"/>
                  <a:ea typeface="游ゴシック" panose="020B0400000000000000" pitchFamily="50" charset="-128"/>
                  <a:cs typeface="Arial Black" panose="020B0604020202020204" pitchFamily="34" charset="0"/>
                </a:endParaRPr>
              </a:p>
            </p:txBody>
          </p:sp>
          <p:pic>
            <p:nvPicPr>
              <p:cNvPr id="215" name="図 214">
                <a:extLst>
                  <a:ext uri="{FF2B5EF4-FFF2-40B4-BE49-F238E27FC236}">
                    <a16:creationId xmlns:a16="http://schemas.microsoft.com/office/drawing/2014/main" id="{8F191B0C-9A7B-428F-A3CE-68C3F133E10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3054913" y="1705524"/>
                <a:ext cx="309618" cy="217460"/>
              </a:xfrm>
              <a:prstGeom prst="rect">
                <a:avLst/>
              </a:prstGeom>
            </p:spPr>
          </p:pic>
          <p:sp>
            <p:nvSpPr>
              <p:cNvPr id="218" name="テキスト ボックス 217">
                <a:extLst>
                  <a:ext uri="{FF2B5EF4-FFF2-40B4-BE49-F238E27FC236}">
                    <a16:creationId xmlns:a16="http://schemas.microsoft.com/office/drawing/2014/main" id="{14E74090-2BF5-46E9-A079-3C83F9CB77E9}"/>
                  </a:ext>
                </a:extLst>
              </p:cNvPr>
              <p:cNvSpPr txBox="1"/>
              <p:nvPr/>
            </p:nvSpPr>
            <p:spPr>
              <a:xfrm>
                <a:off x="2988682" y="1915127"/>
                <a:ext cx="425116" cy="1692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5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rPr>
                  <a:t>動画も可</a:t>
                </a:r>
              </a:p>
            </p:txBody>
          </p:sp>
          <p:sp>
            <p:nvSpPr>
              <p:cNvPr id="219" name="正方形/長方形 218">
                <a:extLst>
                  <a:ext uri="{FF2B5EF4-FFF2-40B4-BE49-F238E27FC236}">
                    <a16:creationId xmlns:a16="http://schemas.microsoft.com/office/drawing/2014/main" id="{9DCCA47B-A1E4-40EB-8B1F-3229801F7123}"/>
                  </a:ext>
                </a:extLst>
              </p:cNvPr>
              <p:cNvSpPr/>
              <p:nvPr/>
            </p:nvSpPr>
            <p:spPr>
              <a:xfrm>
                <a:off x="2662428" y="1588414"/>
                <a:ext cx="110799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9054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latin typeface="HGS行書体" panose="03000600000000000000" pitchFamily="66" charset="-128"/>
                    <a:ea typeface="HGS行書体" panose="03000600000000000000" pitchFamily="66" charset="-128"/>
                    <a:cs typeface="Hiragino Kaku Gothic StdN W8" charset="-128"/>
                  </a:rPr>
                  <a:t>（　）</a:t>
                </a:r>
                <a:endParaRPr kumimoji="1" lang="en-US" altLang="ja-JP" sz="2400" b="0" i="0" u="none" strike="noStrike" kern="1200" cap="none" spc="30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HGS行書体" panose="03000600000000000000" pitchFamily="66" charset="-128"/>
                  <a:ea typeface="HGS行書体" panose="03000600000000000000" pitchFamily="66" charset="-128"/>
                  <a:cs typeface="Meiryo" charset="-128"/>
                </a:endParaRPr>
              </a:p>
            </p:txBody>
          </p:sp>
        </p:grpSp>
      </p:grpSp>
      <p:sp>
        <p:nvSpPr>
          <p:cNvPr id="239" name="テキスト ボックス 238">
            <a:extLst>
              <a:ext uri="{FF2B5EF4-FFF2-40B4-BE49-F238E27FC236}">
                <a16:creationId xmlns:a16="http://schemas.microsoft.com/office/drawing/2014/main" id="{EACC2CCC-EEA2-4806-AEDF-484C29BD1744}"/>
              </a:ext>
            </a:extLst>
          </p:cNvPr>
          <p:cNvSpPr txBox="1"/>
          <p:nvPr/>
        </p:nvSpPr>
        <p:spPr>
          <a:xfrm>
            <a:off x="936076" y="2396651"/>
            <a:ext cx="8265073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ヤフー</a:t>
            </a:r>
            <a:r>
              <a:rPr kumimoji="0" lang="en-US" altLang="ja-JP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TOP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ページ ブランドパネル（予約型）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の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デバイス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と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期間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と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エリア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を選択し掲載</a:t>
            </a:r>
          </a:p>
        </p:txBody>
      </p:sp>
      <p:sp>
        <p:nvSpPr>
          <p:cNvPr id="270" name="テキスト ボックス 269">
            <a:extLst>
              <a:ext uri="{FF2B5EF4-FFF2-40B4-BE49-F238E27FC236}">
                <a16:creationId xmlns:a16="http://schemas.microsoft.com/office/drawing/2014/main" id="{73BA21DD-F6A0-4722-AAF8-3652113514D3}"/>
              </a:ext>
            </a:extLst>
          </p:cNvPr>
          <p:cNvSpPr txBox="1"/>
          <p:nvPr/>
        </p:nvSpPr>
        <p:spPr>
          <a:xfrm>
            <a:off x="967805" y="5628671"/>
            <a:ext cx="334578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b="1" spc="50" dirty="0">
                <a:solidFill>
                  <a:srgbClr val="FF0000"/>
                </a:solidFill>
                <a:latin typeface="Meiryo" charset="-128"/>
                <a:ea typeface="Meiryo" charset="-128"/>
                <a:cs typeface="Meiryo" charset="-128"/>
              </a:rPr>
              <a:t>広告掲載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レポート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と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放送確認書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を提出</a:t>
            </a:r>
          </a:p>
        </p:txBody>
      </p:sp>
      <p:sp>
        <p:nvSpPr>
          <p:cNvPr id="298" name="角丸四角形 204">
            <a:extLst>
              <a:ext uri="{FF2B5EF4-FFF2-40B4-BE49-F238E27FC236}">
                <a16:creationId xmlns:a16="http://schemas.microsoft.com/office/drawing/2014/main" id="{16A899FE-2B27-41B6-B61C-47F04C4917B0}"/>
              </a:ext>
            </a:extLst>
          </p:cNvPr>
          <p:cNvSpPr/>
          <p:nvPr/>
        </p:nvSpPr>
        <p:spPr>
          <a:xfrm>
            <a:off x="5406051" y="5876458"/>
            <a:ext cx="4187233" cy="826878"/>
          </a:xfrm>
          <a:prstGeom prst="roundRect">
            <a:avLst>
              <a:gd name="adj" fmla="val 14697"/>
            </a:avLst>
          </a:prstGeom>
          <a:solidFill>
            <a:srgbClr val="71B5BD"/>
          </a:solidFill>
          <a:ln w="25400">
            <a:noFill/>
            <a:prstDash val="solid"/>
          </a:ln>
          <a:effectLst>
            <a:outerShdw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99" name="台形 298">
            <a:extLst>
              <a:ext uri="{FF2B5EF4-FFF2-40B4-BE49-F238E27FC236}">
                <a16:creationId xmlns:a16="http://schemas.microsoft.com/office/drawing/2014/main" id="{7C317AE8-AB58-435E-AB1E-43EA8E711080}"/>
              </a:ext>
            </a:extLst>
          </p:cNvPr>
          <p:cNvSpPr/>
          <p:nvPr/>
        </p:nvSpPr>
        <p:spPr>
          <a:xfrm rot="10800000">
            <a:off x="6410908" y="5838150"/>
            <a:ext cx="2136484" cy="323410"/>
          </a:xfrm>
          <a:prstGeom prst="trapezoid">
            <a:avLst/>
          </a:prstGeom>
          <a:solidFill>
            <a:schemeClr val="bg1"/>
          </a:solidFill>
          <a:ln w="57150" cap="rnd">
            <a:solidFill>
              <a:srgbClr val="71B5BD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00" name="正方形/長方形 299">
            <a:extLst>
              <a:ext uri="{FF2B5EF4-FFF2-40B4-BE49-F238E27FC236}">
                <a16:creationId xmlns:a16="http://schemas.microsoft.com/office/drawing/2014/main" id="{FA6D6D13-8A98-427E-8E8B-0520C3B68107}"/>
              </a:ext>
            </a:extLst>
          </p:cNvPr>
          <p:cNvSpPr/>
          <p:nvPr/>
        </p:nvSpPr>
        <p:spPr>
          <a:xfrm>
            <a:off x="6267962" y="5856962"/>
            <a:ext cx="2249406" cy="36157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71B5BD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  </a:t>
            </a:r>
            <a:r>
              <a:rPr kumimoji="0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71B5BD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実施料金</a:t>
            </a:r>
            <a:endParaRPr kumimoji="0" lang="ja-JP" altLang="en-US" sz="1600" b="1" i="1" u="none" strike="noStrike" kern="1200" cap="none" spc="0" normalizeH="0" baseline="0" noProof="0" dirty="0">
              <a:ln>
                <a:noFill/>
              </a:ln>
              <a:solidFill>
                <a:srgbClr val="71B5BD"/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305" name="テキスト ボックス 304">
            <a:extLst>
              <a:ext uri="{FF2B5EF4-FFF2-40B4-BE49-F238E27FC236}">
                <a16:creationId xmlns:a16="http://schemas.microsoft.com/office/drawing/2014/main" id="{7E39F326-1EC7-4A75-8456-1BC8E8EE17DC}"/>
              </a:ext>
            </a:extLst>
          </p:cNvPr>
          <p:cNvSpPr txBox="1"/>
          <p:nvPr/>
        </p:nvSpPr>
        <p:spPr>
          <a:xfrm>
            <a:off x="5739023" y="6214479"/>
            <a:ext cx="29765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" charset="-128"/>
                <a:ea typeface="Meiryo" charset="-128"/>
                <a:cs typeface="Meiryo" charset="-128"/>
              </a:rPr>
              <a:t>1,000,00</a:t>
            </a:r>
            <a:r>
              <a:rPr kumimoji="0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0</a:t>
            </a:r>
            <a:r>
              <a:rPr kumimoji="0" lang="ja-JP" altLang="en-US" sz="2400" b="1" i="0" u="none" strike="noStrike" kern="1200" cap="none" spc="-30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円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sp>
        <p:nvSpPr>
          <p:cNvPr id="310" name="正方形/長方形 309">
            <a:extLst>
              <a:ext uri="{FF2B5EF4-FFF2-40B4-BE49-F238E27FC236}">
                <a16:creationId xmlns:a16="http://schemas.microsoft.com/office/drawing/2014/main" id="{8315F8E5-EDEF-4860-B4A9-0B2D289C926E}"/>
              </a:ext>
            </a:extLst>
          </p:cNvPr>
          <p:cNvSpPr/>
          <p:nvPr/>
        </p:nvSpPr>
        <p:spPr>
          <a:xfrm>
            <a:off x="8384396" y="6386485"/>
            <a:ext cx="929306" cy="307777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（税別）</a:t>
            </a:r>
            <a:endParaRPr kumimoji="0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30" name="Text Box 11">
            <a:extLst>
              <a:ext uri="{FF2B5EF4-FFF2-40B4-BE49-F238E27FC236}">
                <a16:creationId xmlns:a16="http://schemas.microsoft.com/office/drawing/2014/main" id="{5A65F4C5-96F4-4784-8C77-EE3F3C831D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0018" y="4205050"/>
            <a:ext cx="2098214" cy="106183"/>
          </a:xfrm>
          <a:prstGeom prst="rect">
            <a:avLst/>
          </a:prstGeom>
          <a:noFill/>
          <a:ln w="28575">
            <a:noFill/>
            <a:miter lim="800000"/>
            <a:headEnd/>
            <a:tailEnd type="none" w="med" len="sm"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ctr" defTabSz="913972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※</a:t>
            </a:r>
            <a:r>
              <a:rPr kumimoji="0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掲載回数は設定期間で按分されるイメージです。</a:t>
            </a:r>
            <a:endParaRPr kumimoji="0" lang="en-US" altLang="ja-JP" sz="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31" name="テキスト ボックス 130">
            <a:extLst>
              <a:ext uri="{FF2B5EF4-FFF2-40B4-BE49-F238E27FC236}">
                <a16:creationId xmlns:a16="http://schemas.microsoft.com/office/drawing/2014/main" id="{FC1C54B5-7B66-4AB0-8DAE-11A4BC8B8C8F}"/>
              </a:ext>
            </a:extLst>
          </p:cNvPr>
          <p:cNvSpPr txBox="1"/>
          <p:nvPr/>
        </p:nvSpPr>
        <p:spPr>
          <a:xfrm>
            <a:off x="1423464" y="6428457"/>
            <a:ext cx="3922202" cy="20005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※</a:t>
            </a:r>
            <a:r>
              <a:rPr kumimoji="0" lang="en-US" altLang="ja-JP" sz="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WEB</a:t>
            </a:r>
            <a:r>
              <a:rPr kumimoji="0" lang="ja-JP" altLang="en-US" sz="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広告用の</a:t>
            </a:r>
            <a:r>
              <a:rPr kumimoji="0" lang="en-US" altLang="ja-JP" sz="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【</a:t>
            </a:r>
            <a:r>
              <a:rPr kumimoji="0" lang="ja-JP" altLang="en-US" sz="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遷移先</a:t>
            </a:r>
            <a:r>
              <a:rPr lang="en-US" altLang="ja-JP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WEB</a:t>
            </a:r>
            <a:r>
              <a:rPr lang="ja-JP" altLang="en-US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ページの</a:t>
            </a:r>
            <a:r>
              <a:rPr lang="en-US" altLang="ja-JP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URL】</a:t>
            </a:r>
            <a:r>
              <a:rPr lang="ja-JP" altLang="en-US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をご準備下さい。（パラメータ付も可）</a:t>
            </a:r>
            <a:endParaRPr kumimoji="0" lang="ja-JP" altLang="en-US" sz="7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Meiryo" charset="-128"/>
            </a:endParaRPr>
          </a:p>
        </p:txBody>
      </p:sp>
      <p:pic>
        <p:nvPicPr>
          <p:cNvPr id="133" name="図 132">
            <a:extLst>
              <a:ext uri="{FF2B5EF4-FFF2-40B4-BE49-F238E27FC236}">
                <a16:creationId xmlns:a16="http://schemas.microsoft.com/office/drawing/2014/main" id="{D2D8B9C0-6753-4609-9EF2-79799706254B}"/>
              </a:ext>
            </a:extLst>
          </p:cNvPr>
          <p:cNvPicPr>
            <a:picLocks noChangeAspect="1"/>
          </p:cNvPicPr>
          <p:nvPr/>
        </p:nvPicPr>
        <p:blipFill>
          <a:blip r:embed="rId16"/>
          <a:srcRect l="154" r="154"/>
          <a:stretch/>
        </p:blipFill>
        <p:spPr>
          <a:xfrm>
            <a:off x="826071" y="6455518"/>
            <a:ext cx="597393" cy="275105"/>
          </a:xfrm>
          <a:prstGeom prst="rect">
            <a:avLst/>
          </a:prstGeom>
        </p:spPr>
      </p:pic>
      <p:sp>
        <p:nvSpPr>
          <p:cNvPr id="139" name="正方形/長方形 138">
            <a:extLst>
              <a:ext uri="{FF2B5EF4-FFF2-40B4-BE49-F238E27FC236}">
                <a16:creationId xmlns:a16="http://schemas.microsoft.com/office/drawing/2014/main" id="{702B950F-13B6-4FCA-BD0E-4AD46877D71E}"/>
              </a:ext>
            </a:extLst>
          </p:cNvPr>
          <p:cNvSpPr/>
          <p:nvPr/>
        </p:nvSpPr>
        <p:spPr>
          <a:xfrm>
            <a:off x="1423464" y="6545661"/>
            <a:ext cx="4025018" cy="226591"/>
          </a:xfrm>
          <a:prstGeom prst="rect">
            <a:avLst/>
          </a:prstGeom>
          <a:noFill/>
        </p:spPr>
        <p:txBody>
          <a:bodyPr wrap="square" tIns="7200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0" lang="ja-JP" altLang="en-US" sz="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遷移先代用の</a:t>
            </a:r>
            <a:r>
              <a:rPr kumimoji="0" lang="en-US" altLang="ja-JP" sz="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WEB</a:t>
            </a:r>
            <a:r>
              <a:rPr kumimoji="0" lang="ja-JP" altLang="en-US" sz="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チラシビューアー（無償）もございます。詳細はお問合せください。</a:t>
            </a:r>
          </a:p>
        </p:txBody>
      </p:sp>
      <p:sp>
        <p:nvSpPr>
          <p:cNvPr id="140" name="テキスト ボックス 139">
            <a:extLst>
              <a:ext uri="{FF2B5EF4-FFF2-40B4-BE49-F238E27FC236}">
                <a16:creationId xmlns:a16="http://schemas.microsoft.com/office/drawing/2014/main" id="{5D151607-FA7C-4EFC-976B-6B47D372F812}"/>
              </a:ext>
            </a:extLst>
          </p:cNvPr>
          <p:cNvSpPr txBox="1"/>
          <p:nvPr/>
        </p:nvSpPr>
        <p:spPr>
          <a:xfrm>
            <a:off x="741078" y="6278883"/>
            <a:ext cx="3595631" cy="21544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■</a:t>
            </a:r>
            <a:r>
              <a:rPr kumimoji="0" lang="en-US" altLang="ja-JP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WEB</a:t>
            </a:r>
            <a:r>
              <a:rPr kumimoji="0" lang="ja-JP" alt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広告の遷移先ページについて</a:t>
            </a:r>
          </a:p>
        </p:txBody>
      </p:sp>
    </p:spTree>
    <p:extLst>
      <p:ext uri="{BB962C8B-B14F-4D97-AF65-F5344CB8AC3E}">
        <p14:creationId xmlns:p14="http://schemas.microsoft.com/office/powerpoint/2010/main" val="3727274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正方形/長方形 302">
            <a:extLst>
              <a:ext uri="{FF2B5EF4-FFF2-40B4-BE49-F238E27FC236}">
                <a16:creationId xmlns:a16="http://schemas.microsoft.com/office/drawing/2014/main" id="{3B0F4C3E-734A-C546-8246-0ED960B45BCB}"/>
              </a:ext>
            </a:extLst>
          </p:cNvPr>
          <p:cNvSpPr/>
          <p:nvPr/>
        </p:nvSpPr>
        <p:spPr>
          <a:xfrm flipV="1">
            <a:off x="361191" y="2325344"/>
            <a:ext cx="9283101" cy="576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rgbClr val="D8EFE4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04" name="直線コネクタ 303">
            <a:extLst>
              <a:ext uri="{FF2B5EF4-FFF2-40B4-BE49-F238E27FC236}">
                <a16:creationId xmlns:a16="http://schemas.microsoft.com/office/drawing/2014/main" id="{1C1B22B1-D48A-4A4E-9E2E-DFA80D556317}"/>
              </a:ext>
            </a:extLst>
          </p:cNvPr>
          <p:cNvCxnSpPr>
            <a:cxnSpLocks/>
          </p:cNvCxnSpPr>
          <p:nvPr/>
        </p:nvCxnSpPr>
        <p:spPr>
          <a:xfrm flipV="1">
            <a:off x="361585" y="2325344"/>
            <a:ext cx="9293209" cy="7144"/>
          </a:xfrm>
          <a:prstGeom prst="line">
            <a:avLst/>
          </a:prstGeom>
          <a:ln>
            <a:solidFill>
              <a:srgbClr val="75B9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正方形/長方形 180">
            <a:extLst>
              <a:ext uri="{FF2B5EF4-FFF2-40B4-BE49-F238E27FC236}">
                <a16:creationId xmlns:a16="http://schemas.microsoft.com/office/drawing/2014/main" id="{2928F103-B2EC-DE43-B544-3BEAE66D4B42}"/>
              </a:ext>
            </a:extLst>
          </p:cNvPr>
          <p:cNvSpPr/>
          <p:nvPr/>
        </p:nvSpPr>
        <p:spPr>
          <a:xfrm flipV="1">
            <a:off x="361191" y="1065952"/>
            <a:ext cx="9283101" cy="576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rgbClr val="D8EFE4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" name="角丸四角形 204">
            <a:extLst>
              <a:ext uri="{FF2B5EF4-FFF2-40B4-BE49-F238E27FC236}">
                <a16:creationId xmlns:a16="http://schemas.microsoft.com/office/drawing/2014/main" id="{BDADFB6D-ACD0-B344-B9BB-A830696C4A79}"/>
              </a:ext>
            </a:extLst>
          </p:cNvPr>
          <p:cNvSpPr/>
          <p:nvPr/>
        </p:nvSpPr>
        <p:spPr>
          <a:xfrm>
            <a:off x="1803253" y="2793355"/>
            <a:ext cx="5137685" cy="2664000"/>
          </a:xfrm>
          <a:prstGeom prst="roundRect">
            <a:avLst>
              <a:gd name="adj" fmla="val 2989"/>
            </a:avLst>
          </a:prstGeom>
          <a:solidFill>
            <a:srgbClr val="D8EFE4"/>
          </a:solidFill>
          <a:ln w="38100">
            <a:solidFill>
              <a:schemeClr val="bg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1" rIns="99060" bIns="495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400"/>
          </a:p>
        </p:txBody>
      </p:sp>
      <p:sp>
        <p:nvSpPr>
          <p:cNvPr id="163" name="台形 162">
            <a:extLst>
              <a:ext uri="{FF2B5EF4-FFF2-40B4-BE49-F238E27FC236}">
                <a16:creationId xmlns:a16="http://schemas.microsoft.com/office/drawing/2014/main" id="{3932D21E-4D22-BC4D-BB70-6B3723E13C90}"/>
              </a:ext>
            </a:extLst>
          </p:cNvPr>
          <p:cNvSpPr/>
          <p:nvPr/>
        </p:nvSpPr>
        <p:spPr>
          <a:xfrm rot="10800000">
            <a:off x="3640853" y="2811155"/>
            <a:ext cx="1513576" cy="324000"/>
          </a:xfrm>
          <a:prstGeom prst="trapezoid">
            <a:avLst/>
          </a:prstGeom>
          <a:solidFill>
            <a:srgbClr val="75B998"/>
          </a:solidFill>
          <a:ln w="57150" cap="rnd">
            <a:solidFill>
              <a:srgbClr val="75B998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4" name="台形 163">
            <a:extLst>
              <a:ext uri="{FF2B5EF4-FFF2-40B4-BE49-F238E27FC236}">
                <a16:creationId xmlns:a16="http://schemas.microsoft.com/office/drawing/2014/main" id="{39209CDD-DB24-994D-9B56-AA9F2485B906}"/>
              </a:ext>
            </a:extLst>
          </p:cNvPr>
          <p:cNvSpPr/>
          <p:nvPr/>
        </p:nvSpPr>
        <p:spPr>
          <a:xfrm rot="10800000">
            <a:off x="5345666" y="2811155"/>
            <a:ext cx="1513576" cy="324000"/>
          </a:xfrm>
          <a:prstGeom prst="trapezoid">
            <a:avLst/>
          </a:prstGeom>
          <a:solidFill>
            <a:srgbClr val="75B998"/>
          </a:solidFill>
          <a:ln w="57150" cap="rnd">
            <a:solidFill>
              <a:srgbClr val="75B998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" name="平行四辺形 148">
            <a:extLst>
              <a:ext uri="{FF2B5EF4-FFF2-40B4-BE49-F238E27FC236}">
                <a16:creationId xmlns:a16="http://schemas.microsoft.com/office/drawing/2014/main" id="{B8BBEC6D-8B91-C240-ADBF-D0EF61EE9B0A}"/>
              </a:ext>
            </a:extLst>
          </p:cNvPr>
          <p:cNvSpPr/>
          <p:nvPr/>
        </p:nvSpPr>
        <p:spPr>
          <a:xfrm>
            <a:off x="197066" y="406125"/>
            <a:ext cx="9558190" cy="464038"/>
          </a:xfrm>
          <a:prstGeom prst="parallelogram">
            <a:avLst/>
          </a:prstGeom>
          <a:solidFill>
            <a:srgbClr val="75B998"/>
          </a:solidFill>
          <a:ln w="76200" cap="rnd">
            <a:solidFill>
              <a:srgbClr val="75B998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7F9011FD-B106-3048-A9E5-E4268788E05B}"/>
              </a:ext>
            </a:extLst>
          </p:cNvPr>
          <p:cNvCxnSpPr>
            <a:cxnSpLocks/>
          </p:cNvCxnSpPr>
          <p:nvPr/>
        </p:nvCxnSpPr>
        <p:spPr>
          <a:xfrm flipV="1">
            <a:off x="361585" y="1061828"/>
            <a:ext cx="9293209" cy="7144"/>
          </a:xfrm>
          <a:prstGeom prst="line">
            <a:avLst/>
          </a:prstGeom>
          <a:ln>
            <a:solidFill>
              <a:srgbClr val="75B9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3" name="図 282">
            <a:extLst>
              <a:ext uri="{FF2B5EF4-FFF2-40B4-BE49-F238E27FC236}">
                <a16:creationId xmlns:a16="http://schemas.microsoft.com/office/drawing/2014/main" id="{21244445-553A-CE47-87DF-C439C852561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2924" b="-12618"/>
          <a:stretch/>
        </p:blipFill>
        <p:spPr>
          <a:xfrm>
            <a:off x="361191" y="93413"/>
            <a:ext cx="1357574" cy="250990"/>
          </a:xfrm>
          <a:prstGeom prst="rect">
            <a:avLst/>
          </a:prstGeom>
        </p:spPr>
      </p:pic>
      <p:cxnSp>
        <p:nvCxnSpPr>
          <p:cNvPr id="125" name="直線コネクタ 124">
            <a:extLst>
              <a:ext uri="{FF2B5EF4-FFF2-40B4-BE49-F238E27FC236}">
                <a16:creationId xmlns:a16="http://schemas.microsoft.com/office/drawing/2014/main" id="{7B97EE18-91B9-4944-B096-3CC1C6394C63}"/>
              </a:ext>
            </a:extLst>
          </p:cNvPr>
          <p:cNvCxnSpPr/>
          <p:nvPr/>
        </p:nvCxnSpPr>
        <p:spPr>
          <a:xfrm>
            <a:off x="2567929" y="451406"/>
            <a:ext cx="0" cy="37686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正方形/長方形 125">
            <a:extLst>
              <a:ext uri="{FF2B5EF4-FFF2-40B4-BE49-F238E27FC236}">
                <a16:creationId xmlns:a16="http://schemas.microsoft.com/office/drawing/2014/main" id="{D8FFA07E-E20B-9447-97FF-7F2D7014F538}"/>
              </a:ext>
            </a:extLst>
          </p:cNvPr>
          <p:cNvSpPr/>
          <p:nvPr/>
        </p:nvSpPr>
        <p:spPr>
          <a:xfrm>
            <a:off x="2669691" y="446799"/>
            <a:ext cx="17235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90540">
              <a:spcBef>
                <a:spcPct val="0"/>
              </a:spcBef>
              <a:defRPr/>
            </a:pPr>
            <a:r>
              <a:rPr lang="ja-JP" altLang="en-US" sz="2400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Hiragino Kaku Gothic StdN W8" charset="-128"/>
              </a:rPr>
              <a:t>テレビ大阪</a:t>
            </a:r>
          </a:p>
        </p:txBody>
      </p:sp>
      <p:sp>
        <p:nvSpPr>
          <p:cNvPr id="191" name="正方形/長方形 190">
            <a:extLst>
              <a:ext uri="{FF2B5EF4-FFF2-40B4-BE49-F238E27FC236}">
                <a16:creationId xmlns:a16="http://schemas.microsoft.com/office/drawing/2014/main" id="{AB137241-7319-8345-ACC9-D4625166B66A}"/>
              </a:ext>
            </a:extLst>
          </p:cNvPr>
          <p:cNvSpPr/>
          <p:nvPr/>
        </p:nvSpPr>
        <p:spPr>
          <a:xfrm>
            <a:off x="332457" y="428646"/>
            <a:ext cx="218072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90570">
              <a:spcBef>
                <a:spcPct val="0"/>
              </a:spcBef>
              <a:defRPr/>
            </a:pPr>
            <a:r>
              <a:rPr lang="en-US" altLang="ja-JP" sz="2600" b="1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TVCM</a:t>
            </a:r>
            <a:r>
              <a:rPr lang="ja-JP" altLang="en-US" sz="2600" b="1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セット</a:t>
            </a:r>
            <a:endParaRPr lang="en-US" altLang="ja-JP" sz="2600" b="1" dirty="0">
              <a:solidFill>
                <a:schemeClr val="bg1"/>
              </a:solidFill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198" name="テキスト ボックス 197">
            <a:extLst>
              <a:ext uri="{FF2B5EF4-FFF2-40B4-BE49-F238E27FC236}">
                <a16:creationId xmlns:a16="http://schemas.microsoft.com/office/drawing/2014/main" id="{000DBBB4-FCAB-4AE6-9175-32B49D74870E}"/>
              </a:ext>
            </a:extLst>
          </p:cNvPr>
          <p:cNvSpPr txBox="1"/>
          <p:nvPr/>
        </p:nvSpPr>
        <p:spPr>
          <a:xfrm>
            <a:off x="2018309" y="4373293"/>
            <a:ext cx="1389020" cy="478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1,025,000</a:t>
            </a:r>
            <a:r>
              <a:rPr kumimoji="1" lang="ja-JP" altLang="en-US" sz="1000" b="1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04" name="テキスト ボックス 203">
            <a:extLst>
              <a:ext uri="{FF2B5EF4-FFF2-40B4-BE49-F238E27FC236}">
                <a16:creationId xmlns:a16="http://schemas.microsoft.com/office/drawing/2014/main" id="{8B955666-6385-4917-85F9-EB03F44843AE}"/>
              </a:ext>
            </a:extLst>
          </p:cNvPr>
          <p:cNvSpPr txBox="1"/>
          <p:nvPr/>
        </p:nvSpPr>
        <p:spPr>
          <a:xfrm>
            <a:off x="3894756" y="2802958"/>
            <a:ext cx="95410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100" b="1" kern="0" spc="-10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スマホ</a:t>
            </a:r>
            <a:endParaRPr kumimoji="1" lang="ja-JP" altLang="en-US" sz="2100" b="1" kern="0" spc="-100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07" name="テキスト ボックス 206">
            <a:extLst>
              <a:ext uri="{FF2B5EF4-FFF2-40B4-BE49-F238E27FC236}">
                <a16:creationId xmlns:a16="http://schemas.microsoft.com/office/drawing/2014/main" id="{31170289-6823-462E-8798-38E5A6C5FADC}"/>
              </a:ext>
            </a:extLst>
          </p:cNvPr>
          <p:cNvSpPr txBox="1"/>
          <p:nvPr/>
        </p:nvSpPr>
        <p:spPr>
          <a:xfrm>
            <a:off x="5402258" y="2831430"/>
            <a:ext cx="1386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PC</a:t>
            </a:r>
            <a:r>
              <a:rPr kumimoji="1" lang="ja-JP" altLang="en-US" b="1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＋</a:t>
            </a:r>
            <a:r>
              <a:rPr kumimoji="1" lang="ja-JP" altLang="en-US" b="1" spc="-10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スマホ</a:t>
            </a:r>
            <a:endParaRPr kumimoji="1" lang="ja-JP" altLang="en-US" b="1" spc="-100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16" name="テキスト ボックス 215">
            <a:extLst>
              <a:ext uri="{FF2B5EF4-FFF2-40B4-BE49-F238E27FC236}">
                <a16:creationId xmlns:a16="http://schemas.microsoft.com/office/drawing/2014/main" id="{481E9284-C62B-4993-A1EF-EEDDB3A6B7A7}"/>
              </a:ext>
            </a:extLst>
          </p:cNvPr>
          <p:cNvSpPr txBox="1"/>
          <p:nvPr/>
        </p:nvSpPr>
        <p:spPr>
          <a:xfrm>
            <a:off x="2018309" y="4987473"/>
            <a:ext cx="1389020" cy="478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899,000</a:t>
            </a:r>
            <a:r>
              <a:rPr kumimoji="1" lang="ja-JP" altLang="en-US" sz="1000" b="1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24" name="テキスト ボックス 223">
            <a:extLst>
              <a:ext uri="{FF2B5EF4-FFF2-40B4-BE49-F238E27FC236}">
                <a16:creationId xmlns:a16="http://schemas.microsoft.com/office/drawing/2014/main" id="{0151E3B5-DE6D-4E9F-9305-6CBBC2AF9031}"/>
              </a:ext>
            </a:extLst>
          </p:cNvPr>
          <p:cNvSpPr txBox="1"/>
          <p:nvPr/>
        </p:nvSpPr>
        <p:spPr>
          <a:xfrm>
            <a:off x="3683880" y="4366862"/>
            <a:ext cx="1389020" cy="478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641,000</a:t>
            </a:r>
            <a:r>
              <a:rPr kumimoji="1" lang="ja-JP" altLang="en-US" sz="1000" b="1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25" name="テキスト ボックス 224">
            <a:extLst>
              <a:ext uri="{FF2B5EF4-FFF2-40B4-BE49-F238E27FC236}">
                <a16:creationId xmlns:a16="http://schemas.microsoft.com/office/drawing/2014/main" id="{663D1B4A-46F6-4BE4-9AEF-A6691B124A43}"/>
              </a:ext>
            </a:extLst>
          </p:cNvPr>
          <p:cNvSpPr txBox="1"/>
          <p:nvPr/>
        </p:nvSpPr>
        <p:spPr>
          <a:xfrm>
            <a:off x="3683880" y="4981042"/>
            <a:ext cx="1389020" cy="478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562,000</a:t>
            </a:r>
            <a:r>
              <a:rPr kumimoji="1" lang="ja-JP" altLang="en-US" sz="1000" b="1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27" name="テキスト ボックス 226">
            <a:extLst>
              <a:ext uri="{FF2B5EF4-FFF2-40B4-BE49-F238E27FC236}">
                <a16:creationId xmlns:a16="http://schemas.microsoft.com/office/drawing/2014/main" id="{C47DB22B-77AE-4B93-8035-F13108C4F4B5}"/>
              </a:ext>
            </a:extLst>
          </p:cNvPr>
          <p:cNvSpPr txBox="1"/>
          <p:nvPr/>
        </p:nvSpPr>
        <p:spPr>
          <a:xfrm>
            <a:off x="5384509" y="4360511"/>
            <a:ext cx="1389020" cy="478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759,000</a:t>
            </a:r>
            <a:r>
              <a:rPr kumimoji="1" lang="ja-JP" altLang="en-US" sz="1000" b="1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28" name="テキスト ボックス 227">
            <a:extLst>
              <a:ext uri="{FF2B5EF4-FFF2-40B4-BE49-F238E27FC236}">
                <a16:creationId xmlns:a16="http://schemas.microsoft.com/office/drawing/2014/main" id="{E7F6843B-A3D2-4025-824A-25C3D5EE450E}"/>
              </a:ext>
            </a:extLst>
          </p:cNvPr>
          <p:cNvSpPr txBox="1"/>
          <p:nvPr/>
        </p:nvSpPr>
        <p:spPr>
          <a:xfrm>
            <a:off x="5374319" y="4974691"/>
            <a:ext cx="1389020" cy="478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666,000</a:t>
            </a:r>
            <a:r>
              <a:rPr kumimoji="1" lang="ja-JP" altLang="en-US" sz="1000" b="1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231" name="図 230">
            <a:extLst>
              <a:ext uri="{FF2B5EF4-FFF2-40B4-BE49-F238E27FC236}">
                <a16:creationId xmlns:a16="http://schemas.microsoft.com/office/drawing/2014/main" id="{C16F2A8A-DF20-4A6A-9197-3DC6FC6ADF7F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2267745" y="3225370"/>
            <a:ext cx="852663" cy="537393"/>
          </a:xfrm>
          <a:prstGeom prst="rect">
            <a:avLst/>
          </a:prstGeom>
        </p:spPr>
      </p:pic>
      <p:pic>
        <p:nvPicPr>
          <p:cNvPr id="234" name="図 233">
            <a:extLst>
              <a:ext uri="{FF2B5EF4-FFF2-40B4-BE49-F238E27FC236}">
                <a16:creationId xmlns:a16="http://schemas.microsoft.com/office/drawing/2014/main" id="{5326A0ED-DCDB-4DF1-BC98-F1DA6E9AB5CF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4279213" y="3225370"/>
            <a:ext cx="265485" cy="523697"/>
          </a:xfrm>
          <a:prstGeom prst="rect">
            <a:avLst/>
          </a:prstGeom>
        </p:spPr>
      </p:pic>
      <p:cxnSp>
        <p:nvCxnSpPr>
          <p:cNvPr id="235" name="直線コネクタ 234">
            <a:extLst>
              <a:ext uri="{FF2B5EF4-FFF2-40B4-BE49-F238E27FC236}">
                <a16:creationId xmlns:a16="http://schemas.microsoft.com/office/drawing/2014/main" id="{0A9D00A4-22E5-48A8-855D-A1CA496CFACF}"/>
              </a:ext>
            </a:extLst>
          </p:cNvPr>
          <p:cNvCxnSpPr>
            <a:cxnSpLocks/>
          </p:cNvCxnSpPr>
          <p:nvPr/>
        </p:nvCxnSpPr>
        <p:spPr>
          <a:xfrm>
            <a:off x="5391771" y="4895254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直線コネクタ 235">
            <a:extLst>
              <a:ext uri="{FF2B5EF4-FFF2-40B4-BE49-F238E27FC236}">
                <a16:creationId xmlns:a16="http://schemas.microsoft.com/office/drawing/2014/main" id="{6CFD71EE-7130-4A73-91A0-3FFBAB434FF4}"/>
              </a:ext>
            </a:extLst>
          </p:cNvPr>
          <p:cNvCxnSpPr>
            <a:cxnSpLocks/>
          </p:cNvCxnSpPr>
          <p:nvPr/>
        </p:nvCxnSpPr>
        <p:spPr>
          <a:xfrm>
            <a:off x="5391771" y="4367045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7" name="図 236">
            <a:extLst>
              <a:ext uri="{FF2B5EF4-FFF2-40B4-BE49-F238E27FC236}">
                <a16:creationId xmlns:a16="http://schemas.microsoft.com/office/drawing/2014/main" id="{28989A0C-7B69-4DB4-AC91-986619D11CB1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5554555" y="3225370"/>
            <a:ext cx="1030790" cy="530291"/>
          </a:xfrm>
          <a:prstGeom prst="rect">
            <a:avLst/>
          </a:prstGeom>
        </p:spPr>
      </p:pic>
      <p:sp>
        <p:nvSpPr>
          <p:cNvPr id="240" name="ホームベース 136">
            <a:extLst>
              <a:ext uri="{FF2B5EF4-FFF2-40B4-BE49-F238E27FC236}">
                <a16:creationId xmlns:a16="http://schemas.microsoft.com/office/drawing/2014/main" id="{FEF8B4C3-B763-4D5E-9380-8E80ECD8095A}"/>
              </a:ext>
            </a:extLst>
          </p:cNvPr>
          <p:cNvSpPr/>
          <p:nvPr/>
        </p:nvSpPr>
        <p:spPr>
          <a:xfrm>
            <a:off x="947050" y="4376581"/>
            <a:ext cx="1116000" cy="540000"/>
          </a:xfrm>
          <a:prstGeom prst="homePlate">
            <a:avLst>
              <a:gd name="adj" fmla="val 21404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05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41" name="ホームベース 141">
            <a:extLst>
              <a:ext uri="{FF2B5EF4-FFF2-40B4-BE49-F238E27FC236}">
                <a16:creationId xmlns:a16="http://schemas.microsoft.com/office/drawing/2014/main" id="{154F9440-D995-4C41-89F6-D76C526DFD82}"/>
              </a:ext>
            </a:extLst>
          </p:cNvPr>
          <p:cNvSpPr/>
          <p:nvPr/>
        </p:nvSpPr>
        <p:spPr>
          <a:xfrm>
            <a:off x="947050" y="4908953"/>
            <a:ext cx="1116000" cy="540000"/>
          </a:xfrm>
          <a:prstGeom prst="homePlate">
            <a:avLst>
              <a:gd name="adj" fmla="val 21404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05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42" name="片側の 2 つの角を丸めた四角形 131">
            <a:extLst>
              <a:ext uri="{FF2B5EF4-FFF2-40B4-BE49-F238E27FC236}">
                <a16:creationId xmlns:a16="http://schemas.microsoft.com/office/drawing/2014/main" id="{9E11AFC6-B27F-4E59-B9BE-E6358DC57EE5}"/>
              </a:ext>
            </a:extLst>
          </p:cNvPr>
          <p:cNvSpPr/>
          <p:nvPr/>
        </p:nvSpPr>
        <p:spPr>
          <a:xfrm rot="16200000">
            <a:off x="427805" y="4802259"/>
            <a:ext cx="1080000" cy="216000"/>
          </a:xfrm>
          <a:prstGeom prst="round2SameRect">
            <a:avLst>
              <a:gd name="adj1" fmla="val 32569"/>
              <a:gd name="adj2" fmla="val 0"/>
            </a:avLst>
          </a:prstGeom>
          <a:solidFill>
            <a:schemeClr val="tx1">
              <a:lumMod val="75000"/>
              <a:lumOff val="25000"/>
            </a:schemeClr>
          </a:solidFill>
          <a:ln w="1270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3" name="ホームベース 142">
            <a:extLst>
              <a:ext uri="{FF2B5EF4-FFF2-40B4-BE49-F238E27FC236}">
                <a16:creationId xmlns:a16="http://schemas.microsoft.com/office/drawing/2014/main" id="{93BD506F-DFB3-4507-8FF6-A17D7739B9AC}"/>
              </a:ext>
            </a:extLst>
          </p:cNvPr>
          <p:cNvSpPr/>
          <p:nvPr/>
        </p:nvSpPr>
        <p:spPr>
          <a:xfrm>
            <a:off x="947050" y="3899235"/>
            <a:ext cx="1114790" cy="416203"/>
          </a:xfrm>
          <a:prstGeom prst="homePlate">
            <a:avLst>
              <a:gd name="adj" fmla="val 21404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05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44" name="片側の 2 つの角を丸めた四角形 123">
            <a:extLst>
              <a:ext uri="{FF2B5EF4-FFF2-40B4-BE49-F238E27FC236}">
                <a16:creationId xmlns:a16="http://schemas.microsoft.com/office/drawing/2014/main" id="{70B604E8-8436-4AC5-827A-39540826D66A}"/>
              </a:ext>
            </a:extLst>
          </p:cNvPr>
          <p:cNvSpPr/>
          <p:nvPr/>
        </p:nvSpPr>
        <p:spPr>
          <a:xfrm rot="16200000">
            <a:off x="782663" y="3992108"/>
            <a:ext cx="401715" cy="231393"/>
          </a:xfrm>
          <a:prstGeom prst="round2SameRect">
            <a:avLst>
              <a:gd name="adj1" fmla="val 34133"/>
              <a:gd name="adj2" fmla="val 0"/>
            </a:avLst>
          </a:prstGeom>
          <a:solidFill>
            <a:schemeClr val="tx1">
              <a:lumMod val="75000"/>
              <a:lumOff val="25000"/>
            </a:schemeClr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5" name="テキスト ボックス 244">
            <a:extLst>
              <a:ext uri="{FF2B5EF4-FFF2-40B4-BE49-F238E27FC236}">
                <a16:creationId xmlns:a16="http://schemas.microsoft.com/office/drawing/2014/main" id="{BACF7144-149E-4050-94CF-3AEEC3D466D3}"/>
              </a:ext>
            </a:extLst>
          </p:cNvPr>
          <p:cNvSpPr txBox="1"/>
          <p:nvPr/>
        </p:nvSpPr>
        <p:spPr>
          <a:xfrm>
            <a:off x="909597" y="4011120"/>
            <a:ext cx="1082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掲載期間を指定</a:t>
            </a:r>
            <a:endParaRPr lang="en-US" altLang="ja-JP" sz="1000" b="1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46" name="テキスト ボックス 245">
            <a:extLst>
              <a:ext uri="{FF2B5EF4-FFF2-40B4-BE49-F238E27FC236}">
                <a16:creationId xmlns:a16="http://schemas.microsoft.com/office/drawing/2014/main" id="{70D7118C-08BB-4BA8-B64B-300404059406}"/>
              </a:ext>
            </a:extLst>
          </p:cNvPr>
          <p:cNvSpPr txBox="1"/>
          <p:nvPr/>
        </p:nvSpPr>
        <p:spPr>
          <a:xfrm>
            <a:off x="1015917" y="4432303"/>
            <a:ext cx="1138185" cy="4443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ja-JP" altLang="en-US" sz="11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都道府県</a:t>
            </a:r>
            <a:r>
              <a:rPr lang="ja-JP" altLang="en-US" sz="11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指定</a:t>
            </a:r>
            <a:endParaRPr lang="en-US" altLang="ja-JP" sz="11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>
              <a:lnSpc>
                <a:spcPct val="130000"/>
              </a:lnSpc>
            </a:pPr>
            <a:r>
              <a:rPr kumimoji="1" lang="ja-JP" altLang="en-US" sz="7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の場合　</a:t>
            </a:r>
            <a:endParaRPr kumimoji="1" lang="en-US" altLang="ja-JP" sz="7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47" name="円/楕円 162">
            <a:extLst>
              <a:ext uri="{FF2B5EF4-FFF2-40B4-BE49-F238E27FC236}">
                <a16:creationId xmlns:a16="http://schemas.microsoft.com/office/drawing/2014/main" id="{38BE78B7-0613-429C-A1F1-F57DED72365C}"/>
              </a:ext>
            </a:extLst>
          </p:cNvPr>
          <p:cNvSpPr>
            <a:spLocks noChangeAspect="1"/>
          </p:cNvSpPr>
          <p:nvPr/>
        </p:nvSpPr>
        <p:spPr>
          <a:xfrm>
            <a:off x="1382433" y="4801110"/>
            <a:ext cx="198000" cy="198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or</a:t>
            </a:r>
            <a:endParaRPr kumimoji="1" lang="ja-JP" altLang="en-US" sz="900" b="1">
              <a:solidFill>
                <a:schemeClr val="tx1">
                  <a:lumMod val="50000"/>
                  <a:lumOff val="5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48" name="テキスト ボックス 247">
            <a:extLst>
              <a:ext uri="{FF2B5EF4-FFF2-40B4-BE49-F238E27FC236}">
                <a16:creationId xmlns:a16="http://schemas.microsoft.com/office/drawing/2014/main" id="{064BAC6E-2CED-409B-B253-0CC3D194831A}"/>
              </a:ext>
            </a:extLst>
          </p:cNvPr>
          <p:cNvSpPr txBox="1"/>
          <p:nvPr/>
        </p:nvSpPr>
        <p:spPr>
          <a:xfrm>
            <a:off x="1013525" y="5006681"/>
            <a:ext cx="1071966" cy="4193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11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市区郡指定</a:t>
            </a:r>
            <a:endParaRPr kumimoji="1" lang="en-US" altLang="ja-JP" sz="11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>
              <a:lnSpc>
                <a:spcPct val="120000"/>
              </a:lnSpc>
            </a:pPr>
            <a:r>
              <a:rPr kumimoji="1" lang="ja-JP" altLang="en-US" sz="7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の場合</a:t>
            </a:r>
            <a:endParaRPr kumimoji="1" lang="en-US" altLang="ja-JP" sz="7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49" name="テキスト ボックス 248">
            <a:extLst>
              <a:ext uri="{FF2B5EF4-FFF2-40B4-BE49-F238E27FC236}">
                <a16:creationId xmlns:a16="http://schemas.microsoft.com/office/drawing/2014/main" id="{C4B7E8AB-8891-4CAB-9630-8A590D8855A4}"/>
              </a:ext>
            </a:extLst>
          </p:cNvPr>
          <p:cNvSpPr txBox="1"/>
          <p:nvPr/>
        </p:nvSpPr>
        <p:spPr>
          <a:xfrm>
            <a:off x="810084" y="4358254"/>
            <a:ext cx="338554" cy="110543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0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掲載エリア</a:t>
            </a:r>
            <a:r>
              <a:rPr lang="ja-JP" altLang="en-US" sz="9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を</a:t>
            </a:r>
            <a:r>
              <a:rPr lang="ja-JP" altLang="en-US" sz="10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指定</a:t>
            </a:r>
            <a:endParaRPr lang="en-US" altLang="ja-JP" sz="1000" b="1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63" name="ホームベース 142">
            <a:extLst>
              <a:ext uri="{FF2B5EF4-FFF2-40B4-BE49-F238E27FC236}">
                <a16:creationId xmlns:a16="http://schemas.microsoft.com/office/drawing/2014/main" id="{C1D39340-C6A4-4DE0-9F3F-43B073D32B5B}"/>
              </a:ext>
            </a:extLst>
          </p:cNvPr>
          <p:cNvSpPr/>
          <p:nvPr/>
        </p:nvSpPr>
        <p:spPr>
          <a:xfrm>
            <a:off x="939665" y="3297722"/>
            <a:ext cx="1114790" cy="416203"/>
          </a:xfrm>
          <a:prstGeom prst="homePlate">
            <a:avLst>
              <a:gd name="adj" fmla="val 21404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05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64" name="片側の 2 つの角を丸めた四角形 123">
            <a:extLst>
              <a:ext uri="{FF2B5EF4-FFF2-40B4-BE49-F238E27FC236}">
                <a16:creationId xmlns:a16="http://schemas.microsoft.com/office/drawing/2014/main" id="{BC5D0168-B93B-439A-9A68-B71273A67C35}"/>
              </a:ext>
            </a:extLst>
          </p:cNvPr>
          <p:cNvSpPr/>
          <p:nvPr/>
        </p:nvSpPr>
        <p:spPr>
          <a:xfrm rot="16200000">
            <a:off x="775278" y="3391021"/>
            <a:ext cx="401715" cy="231393"/>
          </a:xfrm>
          <a:prstGeom prst="round2SameRect">
            <a:avLst>
              <a:gd name="adj1" fmla="val 34133"/>
              <a:gd name="adj2" fmla="val 0"/>
            </a:avLst>
          </a:prstGeom>
          <a:solidFill>
            <a:schemeClr val="tx1">
              <a:lumMod val="75000"/>
              <a:lumOff val="25000"/>
            </a:schemeClr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5" name="テキスト ボックス 264">
            <a:extLst>
              <a:ext uri="{FF2B5EF4-FFF2-40B4-BE49-F238E27FC236}">
                <a16:creationId xmlns:a16="http://schemas.microsoft.com/office/drawing/2014/main" id="{21CE92E4-D8A7-4373-9239-25F221167478}"/>
              </a:ext>
            </a:extLst>
          </p:cNvPr>
          <p:cNvSpPr txBox="1"/>
          <p:nvPr/>
        </p:nvSpPr>
        <p:spPr>
          <a:xfrm>
            <a:off x="902212" y="3409607"/>
            <a:ext cx="1082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デバイスを指定</a:t>
            </a:r>
            <a:endParaRPr lang="en-US" altLang="ja-JP" sz="1000" b="1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cxnSp>
        <p:nvCxnSpPr>
          <p:cNvPr id="269" name="直線コネクタ 268">
            <a:extLst>
              <a:ext uri="{FF2B5EF4-FFF2-40B4-BE49-F238E27FC236}">
                <a16:creationId xmlns:a16="http://schemas.microsoft.com/office/drawing/2014/main" id="{284D5320-0AAD-45C4-BD79-E0C233CBEA30}"/>
              </a:ext>
            </a:extLst>
          </p:cNvPr>
          <p:cNvCxnSpPr>
            <a:cxnSpLocks/>
          </p:cNvCxnSpPr>
          <p:nvPr/>
        </p:nvCxnSpPr>
        <p:spPr>
          <a:xfrm>
            <a:off x="5409771" y="3838836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台形 4">
            <a:extLst>
              <a:ext uri="{FF2B5EF4-FFF2-40B4-BE49-F238E27FC236}">
                <a16:creationId xmlns:a16="http://schemas.microsoft.com/office/drawing/2014/main" id="{FFF1C4B9-2C6D-FE49-9EA8-14FDA734FC18}"/>
              </a:ext>
            </a:extLst>
          </p:cNvPr>
          <p:cNvSpPr/>
          <p:nvPr/>
        </p:nvSpPr>
        <p:spPr>
          <a:xfrm rot="10800000">
            <a:off x="1912792" y="2811155"/>
            <a:ext cx="1513576" cy="324000"/>
          </a:xfrm>
          <a:prstGeom prst="trapezoid">
            <a:avLst/>
          </a:prstGeom>
          <a:solidFill>
            <a:srgbClr val="75B998"/>
          </a:solidFill>
          <a:ln w="57150" cap="rnd">
            <a:solidFill>
              <a:srgbClr val="75B998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8E4F8BF8-7611-2240-9865-8C1C46BD883B}"/>
              </a:ext>
            </a:extLst>
          </p:cNvPr>
          <p:cNvCxnSpPr/>
          <p:nvPr/>
        </p:nvCxnSpPr>
        <p:spPr>
          <a:xfrm>
            <a:off x="5244710" y="2799116"/>
            <a:ext cx="0" cy="271137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直線コネクタ 154">
            <a:extLst>
              <a:ext uri="{FF2B5EF4-FFF2-40B4-BE49-F238E27FC236}">
                <a16:creationId xmlns:a16="http://schemas.microsoft.com/office/drawing/2014/main" id="{C799470B-2023-8E40-8178-D25B2262281A}"/>
              </a:ext>
            </a:extLst>
          </p:cNvPr>
          <p:cNvCxnSpPr/>
          <p:nvPr/>
        </p:nvCxnSpPr>
        <p:spPr>
          <a:xfrm>
            <a:off x="3545063" y="2799116"/>
            <a:ext cx="0" cy="271137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1" name="テキスト ボックス 200">
            <a:extLst>
              <a:ext uri="{FF2B5EF4-FFF2-40B4-BE49-F238E27FC236}">
                <a16:creationId xmlns:a16="http://schemas.microsoft.com/office/drawing/2014/main" id="{D5ED5AA8-91E6-4C55-88DD-FA540CB8F059}"/>
              </a:ext>
            </a:extLst>
          </p:cNvPr>
          <p:cNvSpPr txBox="1"/>
          <p:nvPr/>
        </p:nvSpPr>
        <p:spPr>
          <a:xfrm>
            <a:off x="2350743" y="2790522"/>
            <a:ext cx="6078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PC</a:t>
            </a:r>
            <a:endParaRPr kumimoji="1" lang="ja-JP" altLang="en-US" sz="24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72" name="平行四辺形 271">
            <a:extLst>
              <a:ext uri="{FF2B5EF4-FFF2-40B4-BE49-F238E27FC236}">
                <a16:creationId xmlns:a16="http://schemas.microsoft.com/office/drawing/2014/main" id="{F5A52874-88CA-F542-B53D-89396DDCD8A3}"/>
              </a:ext>
            </a:extLst>
          </p:cNvPr>
          <p:cNvSpPr/>
          <p:nvPr/>
        </p:nvSpPr>
        <p:spPr>
          <a:xfrm>
            <a:off x="7324648" y="56634"/>
            <a:ext cx="1272154" cy="323405"/>
          </a:xfrm>
          <a:prstGeom prst="parallelogram">
            <a:avLst/>
          </a:prstGeom>
          <a:solidFill>
            <a:schemeClr val="bg1"/>
          </a:solidFill>
          <a:ln w="50800" cap="rnd">
            <a:solidFill>
              <a:srgbClr val="75B998"/>
            </a:solidFill>
            <a:round/>
          </a:ln>
          <a:effectLst>
            <a:outerShdw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4" name="平行四辺形 273">
            <a:extLst>
              <a:ext uri="{FF2B5EF4-FFF2-40B4-BE49-F238E27FC236}">
                <a16:creationId xmlns:a16="http://schemas.microsoft.com/office/drawing/2014/main" id="{B7F04D89-4097-F74D-88F4-5C337844765D}"/>
              </a:ext>
            </a:extLst>
          </p:cNvPr>
          <p:cNvSpPr/>
          <p:nvPr/>
        </p:nvSpPr>
        <p:spPr>
          <a:xfrm>
            <a:off x="8568687" y="56634"/>
            <a:ext cx="1272154" cy="323405"/>
          </a:xfrm>
          <a:prstGeom prst="parallelogram">
            <a:avLst/>
          </a:prstGeom>
          <a:solidFill>
            <a:schemeClr val="bg1"/>
          </a:solidFill>
          <a:ln w="50800" cap="rnd">
            <a:solidFill>
              <a:srgbClr val="75B998"/>
            </a:solidFill>
            <a:round/>
          </a:ln>
          <a:effectLst>
            <a:outerShdw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8" name="Picture 4" descr="「ヤフーロゴ」の画像検索結果">
            <a:hlinkClick r:id="rId7"/>
            <a:extLst>
              <a:ext uri="{FF2B5EF4-FFF2-40B4-BE49-F238E27FC236}">
                <a16:creationId xmlns:a16="http://schemas.microsoft.com/office/drawing/2014/main" id="{46B96818-4BB0-0F4C-9123-89F71D470AF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9824" t="25462" r="8404" b="23947"/>
          <a:stretch/>
        </p:blipFill>
        <p:spPr bwMode="auto">
          <a:xfrm>
            <a:off x="8875566" y="132399"/>
            <a:ext cx="669243" cy="210957"/>
          </a:xfrm>
          <a:prstGeom prst="rect">
            <a:avLst/>
          </a:prstGeom>
          <a:noFill/>
        </p:spPr>
      </p:pic>
      <p:cxnSp>
        <p:nvCxnSpPr>
          <p:cNvPr id="282" name="直線コネクタ 281">
            <a:extLst>
              <a:ext uri="{FF2B5EF4-FFF2-40B4-BE49-F238E27FC236}">
                <a16:creationId xmlns:a16="http://schemas.microsoft.com/office/drawing/2014/main" id="{09750A97-2BD8-3648-8878-E84AA67F4379}"/>
              </a:ext>
            </a:extLst>
          </p:cNvPr>
          <p:cNvCxnSpPr>
            <a:cxnSpLocks/>
          </p:cNvCxnSpPr>
          <p:nvPr/>
        </p:nvCxnSpPr>
        <p:spPr>
          <a:xfrm>
            <a:off x="3724336" y="4895254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直線コネクタ 283">
            <a:extLst>
              <a:ext uri="{FF2B5EF4-FFF2-40B4-BE49-F238E27FC236}">
                <a16:creationId xmlns:a16="http://schemas.microsoft.com/office/drawing/2014/main" id="{24ECF07F-CA34-E648-928D-6999E21D0533}"/>
              </a:ext>
            </a:extLst>
          </p:cNvPr>
          <p:cNvCxnSpPr>
            <a:cxnSpLocks/>
          </p:cNvCxnSpPr>
          <p:nvPr/>
        </p:nvCxnSpPr>
        <p:spPr>
          <a:xfrm>
            <a:off x="3724336" y="4367045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直線コネクタ 291">
            <a:extLst>
              <a:ext uri="{FF2B5EF4-FFF2-40B4-BE49-F238E27FC236}">
                <a16:creationId xmlns:a16="http://schemas.microsoft.com/office/drawing/2014/main" id="{9FFCB5F0-73DB-5E49-ADDA-262BC90DC55C}"/>
              </a:ext>
            </a:extLst>
          </p:cNvPr>
          <p:cNvCxnSpPr>
            <a:cxnSpLocks/>
          </p:cNvCxnSpPr>
          <p:nvPr/>
        </p:nvCxnSpPr>
        <p:spPr>
          <a:xfrm>
            <a:off x="3742336" y="3838836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直線コネクタ 292">
            <a:extLst>
              <a:ext uri="{FF2B5EF4-FFF2-40B4-BE49-F238E27FC236}">
                <a16:creationId xmlns:a16="http://schemas.microsoft.com/office/drawing/2014/main" id="{AE245413-E1AC-8940-B69E-72664800E4D7}"/>
              </a:ext>
            </a:extLst>
          </p:cNvPr>
          <p:cNvCxnSpPr>
            <a:cxnSpLocks/>
          </p:cNvCxnSpPr>
          <p:nvPr/>
        </p:nvCxnSpPr>
        <p:spPr>
          <a:xfrm>
            <a:off x="1994148" y="4895254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直線コネクタ 293">
            <a:extLst>
              <a:ext uri="{FF2B5EF4-FFF2-40B4-BE49-F238E27FC236}">
                <a16:creationId xmlns:a16="http://schemas.microsoft.com/office/drawing/2014/main" id="{00594EFF-1604-0E49-B12A-EEBD05DE57B0}"/>
              </a:ext>
            </a:extLst>
          </p:cNvPr>
          <p:cNvCxnSpPr>
            <a:cxnSpLocks/>
          </p:cNvCxnSpPr>
          <p:nvPr/>
        </p:nvCxnSpPr>
        <p:spPr>
          <a:xfrm>
            <a:off x="1994148" y="4367045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直線コネクタ 294">
            <a:extLst>
              <a:ext uri="{FF2B5EF4-FFF2-40B4-BE49-F238E27FC236}">
                <a16:creationId xmlns:a16="http://schemas.microsoft.com/office/drawing/2014/main" id="{F39157D7-EB4F-7A4A-B5D8-D7A36A03A6AD}"/>
              </a:ext>
            </a:extLst>
          </p:cNvPr>
          <p:cNvCxnSpPr>
            <a:cxnSpLocks/>
          </p:cNvCxnSpPr>
          <p:nvPr/>
        </p:nvCxnSpPr>
        <p:spPr>
          <a:xfrm>
            <a:off x="2012148" y="3838836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4" name="円/楕円 279">
            <a:extLst>
              <a:ext uri="{FF2B5EF4-FFF2-40B4-BE49-F238E27FC236}">
                <a16:creationId xmlns:a16="http://schemas.microsoft.com/office/drawing/2014/main" id="{A982365A-AA02-432F-B42E-7DB935BF10A8}"/>
              </a:ext>
            </a:extLst>
          </p:cNvPr>
          <p:cNvSpPr>
            <a:spLocks noChangeAspect="1"/>
          </p:cNvSpPr>
          <p:nvPr/>
        </p:nvSpPr>
        <p:spPr>
          <a:xfrm>
            <a:off x="2608981" y="4801110"/>
            <a:ext cx="198000" cy="198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or</a:t>
            </a:r>
            <a:endParaRPr kumimoji="1" lang="ja-JP" altLang="en-US" sz="900" b="1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55" name="円/楕円 280">
            <a:extLst>
              <a:ext uri="{FF2B5EF4-FFF2-40B4-BE49-F238E27FC236}">
                <a16:creationId xmlns:a16="http://schemas.microsoft.com/office/drawing/2014/main" id="{9BB822D8-2414-44DD-A0BF-FBC5EDF08A22}"/>
              </a:ext>
            </a:extLst>
          </p:cNvPr>
          <p:cNvSpPr>
            <a:spLocks noChangeAspect="1"/>
          </p:cNvSpPr>
          <p:nvPr/>
        </p:nvSpPr>
        <p:spPr>
          <a:xfrm>
            <a:off x="4306319" y="4801110"/>
            <a:ext cx="198000" cy="198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or</a:t>
            </a:r>
            <a:endParaRPr kumimoji="1" lang="ja-JP" altLang="en-US" sz="900" b="1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59" name="円/楕円 281">
            <a:extLst>
              <a:ext uri="{FF2B5EF4-FFF2-40B4-BE49-F238E27FC236}">
                <a16:creationId xmlns:a16="http://schemas.microsoft.com/office/drawing/2014/main" id="{B98D657C-5130-42E2-A372-BF063DD89224}"/>
              </a:ext>
            </a:extLst>
          </p:cNvPr>
          <p:cNvSpPr>
            <a:spLocks noChangeAspect="1"/>
          </p:cNvSpPr>
          <p:nvPr/>
        </p:nvSpPr>
        <p:spPr>
          <a:xfrm>
            <a:off x="5984629" y="4801110"/>
            <a:ext cx="198000" cy="198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or</a:t>
            </a:r>
            <a:endParaRPr kumimoji="1" lang="ja-JP" altLang="en-US" sz="900" b="1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61" name="Text Box 11">
            <a:extLst>
              <a:ext uri="{FF2B5EF4-FFF2-40B4-BE49-F238E27FC236}">
                <a16:creationId xmlns:a16="http://schemas.microsoft.com/office/drawing/2014/main" id="{96F7C3E0-22F8-411A-B53C-EFC4272CC7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2569" y="3904225"/>
            <a:ext cx="3531017" cy="265457"/>
          </a:xfrm>
          <a:prstGeom prst="rect">
            <a:avLst/>
          </a:prstGeom>
          <a:noFill/>
          <a:ln w="28575">
            <a:noFill/>
            <a:miter lim="800000"/>
            <a:headEnd/>
            <a:tailEnd type="none" w="med" len="sm"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wrap="square" lIns="0" tIns="0" rIns="0" bIns="0">
            <a:spAutoFit/>
          </a:bodyPr>
          <a:lstStyle/>
          <a:p>
            <a:pPr algn="ctr" defTabSz="913972">
              <a:lnSpc>
                <a:spcPct val="120000"/>
              </a:lnSpc>
            </a:pPr>
            <a:r>
              <a:rPr lang="ja-JP" altLang="en-US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平日開始の</a:t>
            </a:r>
            <a:r>
              <a:rPr lang="en-US" altLang="ja-JP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5</a:t>
            </a:r>
            <a:r>
              <a:rPr lang="ja-JP" altLang="en-US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日</a:t>
            </a:r>
            <a:r>
              <a:rPr lang="en-US" altLang="ja-JP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〜</a:t>
            </a:r>
            <a:r>
              <a:rPr lang="en-US" altLang="ja-JP" sz="1500" b="1" spc="100" dirty="0">
                <a:ln w="0">
                  <a:noFill/>
                </a:ln>
                <a:solidFill>
                  <a:srgbClr val="FF0000"/>
                </a:solidFill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</a:t>
            </a:r>
            <a:r>
              <a:rPr lang="ja-JP" altLang="en-US" sz="1500" b="1" spc="100" dirty="0">
                <a:ln w="0">
                  <a:noFill/>
                </a:ln>
                <a:solidFill>
                  <a:srgbClr val="FF0000"/>
                </a:solidFill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ヶ月間</a:t>
            </a:r>
            <a:r>
              <a:rPr lang="ja-JP" altLang="en-US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で自由設定　</a:t>
            </a:r>
            <a:endParaRPr lang="en-US" altLang="ja-JP" sz="1500" spc="100" dirty="0">
              <a:effectLst>
                <a:glow rad="228600">
                  <a:srgbClr val="D8ECED"/>
                </a:glow>
              </a:effectLst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76" name="平行四辺形 275">
            <a:extLst>
              <a:ext uri="{FF2B5EF4-FFF2-40B4-BE49-F238E27FC236}">
                <a16:creationId xmlns:a16="http://schemas.microsoft.com/office/drawing/2014/main" id="{1791AA5D-E099-6B4E-A387-CE81C776E564}"/>
              </a:ext>
            </a:extLst>
          </p:cNvPr>
          <p:cNvSpPr/>
          <p:nvPr/>
        </p:nvSpPr>
        <p:spPr>
          <a:xfrm>
            <a:off x="177693" y="1047311"/>
            <a:ext cx="673027" cy="689838"/>
          </a:xfrm>
          <a:prstGeom prst="parallelogram">
            <a:avLst>
              <a:gd name="adj" fmla="val 27873"/>
            </a:avLst>
          </a:prstGeom>
          <a:gradFill>
            <a:gsLst>
              <a:gs pos="100000">
                <a:srgbClr val="75B998"/>
              </a:gs>
              <a:gs pos="0">
                <a:srgbClr val="E8F2ED"/>
              </a:gs>
            </a:gsLst>
            <a:lin ang="16200000" scaled="1"/>
          </a:gradFill>
          <a:ln w="76200" cap="rnd">
            <a:gradFill>
              <a:gsLst>
                <a:gs pos="0">
                  <a:srgbClr val="75B998"/>
                </a:gs>
                <a:gs pos="100000">
                  <a:srgbClr val="E8F2ED"/>
                </a:gs>
              </a:gsLst>
              <a:lin ang="5400000" scaled="1"/>
            </a:gra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" name="テキスト ボックス 222">
            <a:extLst>
              <a:ext uri="{FF2B5EF4-FFF2-40B4-BE49-F238E27FC236}">
                <a16:creationId xmlns:a16="http://schemas.microsoft.com/office/drawing/2014/main" id="{66AB387E-F4B1-D741-8B09-C52695BA40ED}"/>
              </a:ext>
            </a:extLst>
          </p:cNvPr>
          <p:cNvSpPr txBox="1"/>
          <p:nvPr/>
        </p:nvSpPr>
        <p:spPr>
          <a:xfrm>
            <a:off x="197583" y="940938"/>
            <a:ext cx="660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01" name="平行四辺形 300">
            <a:extLst>
              <a:ext uri="{FF2B5EF4-FFF2-40B4-BE49-F238E27FC236}">
                <a16:creationId xmlns:a16="http://schemas.microsoft.com/office/drawing/2014/main" id="{E34C82A2-0209-A34F-95AB-D6F553709AE8}"/>
              </a:ext>
            </a:extLst>
          </p:cNvPr>
          <p:cNvSpPr/>
          <p:nvPr/>
        </p:nvSpPr>
        <p:spPr>
          <a:xfrm>
            <a:off x="177693" y="2317131"/>
            <a:ext cx="673027" cy="689838"/>
          </a:xfrm>
          <a:prstGeom prst="parallelogram">
            <a:avLst>
              <a:gd name="adj" fmla="val 27873"/>
            </a:avLst>
          </a:prstGeom>
          <a:gradFill>
            <a:gsLst>
              <a:gs pos="100000">
                <a:srgbClr val="75B998"/>
              </a:gs>
              <a:gs pos="0">
                <a:srgbClr val="E8F2ED"/>
              </a:gs>
            </a:gsLst>
            <a:lin ang="16200000" scaled="1"/>
          </a:gradFill>
          <a:ln w="76200" cap="rnd">
            <a:gradFill>
              <a:gsLst>
                <a:gs pos="0">
                  <a:srgbClr val="75B998"/>
                </a:gs>
                <a:gs pos="100000">
                  <a:srgbClr val="E8F2ED"/>
                </a:gs>
              </a:gsLst>
              <a:lin ang="5400000" scaled="1"/>
            </a:gra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2" name="テキスト ボックス 301">
            <a:extLst>
              <a:ext uri="{FF2B5EF4-FFF2-40B4-BE49-F238E27FC236}">
                <a16:creationId xmlns:a16="http://schemas.microsoft.com/office/drawing/2014/main" id="{603153F0-6F04-274A-B288-A5409C3DC94A}"/>
              </a:ext>
            </a:extLst>
          </p:cNvPr>
          <p:cNvSpPr txBox="1"/>
          <p:nvPr/>
        </p:nvSpPr>
        <p:spPr>
          <a:xfrm>
            <a:off x="197583" y="2210758"/>
            <a:ext cx="660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21" name="角丸四角形 204">
            <a:extLst>
              <a:ext uri="{FF2B5EF4-FFF2-40B4-BE49-F238E27FC236}">
                <a16:creationId xmlns:a16="http://schemas.microsoft.com/office/drawing/2014/main" id="{1C56706A-217D-4849-BA42-39641EEBD5AC}"/>
              </a:ext>
            </a:extLst>
          </p:cNvPr>
          <p:cNvSpPr/>
          <p:nvPr/>
        </p:nvSpPr>
        <p:spPr>
          <a:xfrm>
            <a:off x="7212470" y="2793355"/>
            <a:ext cx="2402211" cy="2664000"/>
          </a:xfrm>
          <a:prstGeom prst="roundRect">
            <a:avLst>
              <a:gd name="adj" fmla="val 4415"/>
            </a:avLst>
          </a:prstGeom>
          <a:solidFill>
            <a:srgbClr val="D8EFE4"/>
          </a:solidFill>
          <a:ln w="38100">
            <a:solidFill>
              <a:schemeClr val="bg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1" rIns="99060" bIns="495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400"/>
          </a:p>
        </p:txBody>
      </p:sp>
      <p:sp>
        <p:nvSpPr>
          <p:cNvPr id="222" name="テキスト ボックス 221">
            <a:extLst>
              <a:ext uri="{FF2B5EF4-FFF2-40B4-BE49-F238E27FC236}">
                <a16:creationId xmlns:a16="http://schemas.microsoft.com/office/drawing/2014/main" id="{AE60470C-FFBE-BE4A-A0DE-7AFB53E26269}"/>
              </a:ext>
            </a:extLst>
          </p:cNvPr>
          <p:cNvSpPr txBox="1"/>
          <p:nvPr/>
        </p:nvSpPr>
        <p:spPr>
          <a:xfrm>
            <a:off x="7436421" y="3827877"/>
            <a:ext cx="19892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15</a:t>
            </a:r>
            <a:r>
              <a:rPr lang="ja-JP" altLang="en-US" sz="1400" dirty="0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秒</a:t>
            </a:r>
            <a:r>
              <a:rPr lang="en-US" altLang="ja-JP" sz="1400" dirty="0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 </a:t>
            </a:r>
            <a:r>
              <a:rPr lang="en-US" altLang="ja-JP" sz="1400" b="1" dirty="0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× </a:t>
            </a:r>
            <a:r>
              <a:rPr lang="ja-JP" altLang="en-US" sz="1400" b="1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計</a:t>
            </a:r>
            <a:r>
              <a:rPr lang="en-US" altLang="ja-JP" sz="2800" b="1" dirty="0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20</a:t>
            </a:r>
            <a:r>
              <a:rPr lang="ja-JP" altLang="en-US" sz="1400" b="1">
                <a:latin typeface="Meiryo" charset="-128"/>
                <a:ea typeface="Meiryo" charset="-128"/>
                <a:cs typeface="Meiryo" charset="-128"/>
              </a:rPr>
              <a:t>本</a:t>
            </a:r>
            <a:endParaRPr lang="ja-JP" altLang="en-US" sz="2800" b="1" dirty="0"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226" name="角丸四角形 225">
            <a:extLst>
              <a:ext uri="{FF2B5EF4-FFF2-40B4-BE49-F238E27FC236}">
                <a16:creationId xmlns:a16="http://schemas.microsoft.com/office/drawing/2014/main" id="{9742AB7C-AB25-E245-A1FD-D0E01CB84A25}"/>
              </a:ext>
            </a:extLst>
          </p:cNvPr>
          <p:cNvSpPr/>
          <p:nvPr/>
        </p:nvSpPr>
        <p:spPr>
          <a:xfrm>
            <a:off x="7428036" y="4408638"/>
            <a:ext cx="2016000" cy="440565"/>
          </a:xfrm>
          <a:prstGeom prst="round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1" rIns="99060" bIns="495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951"/>
          </a:p>
        </p:txBody>
      </p:sp>
      <p:sp>
        <p:nvSpPr>
          <p:cNvPr id="230" name="角丸四角形 229">
            <a:extLst>
              <a:ext uri="{FF2B5EF4-FFF2-40B4-BE49-F238E27FC236}">
                <a16:creationId xmlns:a16="http://schemas.microsoft.com/office/drawing/2014/main" id="{E5D595B4-FAF3-CD45-955F-FF3ACDBAE59E}"/>
              </a:ext>
            </a:extLst>
          </p:cNvPr>
          <p:cNvSpPr/>
          <p:nvPr/>
        </p:nvSpPr>
        <p:spPr>
          <a:xfrm>
            <a:off x="7843340" y="4321726"/>
            <a:ext cx="1209219" cy="153335"/>
          </a:xfrm>
          <a:prstGeom prst="roundRect">
            <a:avLst>
              <a:gd name="adj" fmla="val 50000"/>
            </a:avLst>
          </a:prstGeom>
          <a:solidFill>
            <a:schemeClr val="tx1">
              <a:lumMod val="50000"/>
              <a:lumOff val="50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1" rIns="99060" bIns="495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95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51" name="テキスト ボックス 250">
            <a:extLst>
              <a:ext uri="{FF2B5EF4-FFF2-40B4-BE49-F238E27FC236}">
                <a16:creationId xmlns:a16="http://schemas.microsoft.com/office/drawing/2014/main" id="{C15310F7-0954-D54C-8083-ED09796F9BD2}"/>
              </a:ext>
            </a:extLst>
          </p:cNvPr>
          <p:cNvSpPr txBox="1"/>
          <p:nvPr/>
        </p:nvSpPr>
        <p:spPr>
          <a:xfrm>
            <a:off x="8068338" y="4316998"/>
            <a:ext cx="81304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700" b="1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放送エリア全域</a:t>
            </a:r>
            <a:endParaRPr lang="ja-JP" altLang="en-US" sz="700" b="1" dirty="0">
              <a:solidFill>
                <a:schemeClr val="bg1"/>
              </a:solidFill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260" name="十字形 259">
            <a:extLst>
              <a:ext uri="{FF2B5EF4-FFF2-40B4-BE49-F238E27FC236}">
                <a16:creationId xmlns:a16="http://schemas.microsoft.com/office/drawing/2014/main" id="{63215458-5BFF-744F-A7FC-8DE6C5B8B5F4}"/>
              </a:ext>
            </a:extLst>
          </p:cNvPr>
          <p:cNvSpPr/>
          <p:nvPr/>
        </p:nvSpPr>
        <p:spPr>
          <a:xfrm>
            <a:off x="6898464" y="3952297"/>
            <a:ext cx="391596" cy="391596"/>
          </a:xfrm>
          <a:prstGeom prst="plus">
            <a:avLst>
              <a:gd name="adj" fmla="val 38383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glow rad="63500">
              <a:schemeClr val="bg1">
                <a:alpha val="8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grpSp>
        <p:nvGrpSpPr>
          <p:cNvPr id="266" name="グループ化 265">
            <a:extLst>
              <a:ext uri="{FF2B5EF4-FFF2-40B4-BE49-F238E27FC236}">
                <a16:creationId xmlns:a16="http://schemas.microsoft.com/office/drawing/2014/main" id="{8FEAC3AD-64F4-8240-82B9-A2A15A345E9D}"/>
              </a:ext>
            </a:extLst>
          </p:cNvPr>
          <p:cNvGrpSpPr/>
          <p:nvPr/>
        </p:nvGrpSpPr>
        <p:grpSpPr>
          <a:xfrm>
            <a:off x="8022299" y="3216474"/>
            <a:ext cx="894133" cy="626304"/>
            <a:chOff x="10000151" y="3041307"/>
            <a:chExt cx="935755" cy="655459"/>
          </a:xfrm>
        </p:grpSpPr>
        <p:sp>
          <p:nvSpPr>
            <p:cNvPr id="267" name="正方形/長方形 266">
              <a:extLst>
                <a:ext uri="{FF2B5EF4-FFF2-40B4-BE49-F238E27FC236}">
                  <a16:creationId xmlns:a16="http://schemas.microsoft.com/office/drawing/2014/main" id="{5484EA25-111B-A742-9CC5-034C3986192A}"/>
                </a:ext>
              </a:extLst>
            </p:cNvPr>
            <p:cNvSpPr/>
            <p:nvPr/>
          </p:nvSpPr>
          <p:spPr>
            <a:xfrm>
              <a:off x="10000151" y="3041307"/>
              <a:ext cx="935755" cy="5401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pic>
          <p:nvPicPr>
            <p:cNvPr id="271" name="Picture 12" descr="http://frame-illust.com/fi/wp-content/uploads/2016/04/6898b.png">
              <a:extLst>
                <a:ext uri="{FF2B5EF4-FFF2-40B4-BE49-F238E27FC236}">
                  <a16:creationId xmlns:a16="http://schemas.microsoft.com/office/drawing/2014/main" id="{9345B46E-5427-FB4A-A42A-32691CA58ED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00151" y="3041717"/>
              <a:ext cx="935755" cy="655049"/>
            </a:xfrm>
            <a:prstGeom prst="rect">
              <a:avLst/>
            </a:prstGeom>
            <a:noFill/>
          </p:spPr>
        </p:pic>
      </p:grpSp>
      <p:sp>
        <p:nvSpPr>
          <p:cNvPr id="280" name="台形 279">
            <a:extLst>
              <a:ext uri="{FF2B5EF4-FFF2-40B4-BE49-F238E27FC236}">
                <a16:creationId xmlns:a16="http://schemas.microsoft.com/office/drawing/2014/main" id="{29042998-75E4-5748-BA2E-6D9831288DF8}"/>
              </a:ext>
            </a:extLst>
          </p:cNvPr>
          <p:cNvSpPr/>
          <p:nvPr/>
        </p:nvSpPr>
        <p:spPr>
          <a:xfrm rot="10800000">
            <a:off x="7362314" y="2811154"/>
            <a:ext cx="2122013" cy="324000"/>
          </a:xfrm>
          <a:prstGeom prst="trapezoid">
            <a:avLst/>
          </a:prstGeom>
          <a:solidFill>
            <a:srgbClr val="65A085"/>
          </a:solidFill>
          <a:ln w="57150" cap="rnd">
            <a:solidFill>
              <a:srgbClr val="65A085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6" name="テキスト ボックス 295">
            <a:extLst>
              <a:ext uri="{FF2B5EF4-FFF2-40B4-BE49-F238E27FC236}">
                <a16:creationId xmlns:a16="http://schemas.microsoft.com/office/drawing/2014/main" id="{026F017C-58BA-A941-BBAA-A33D268053A7}"/>
              </a:ext>
            </a:extLst>
          </p:cNvPr>
          <p:cNvSpPr txBox="1"/>
          <p:nvPr/>
        </p:nvSpPr>
        <p:spPr>
          <a:xfrm>
            <a:off x="7753910" y="2810708"/>
            <a:ext cx="13628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000" b="1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テレビ</a:t>
            </a:r>
            <a:r>
              <a:rPr lang="en-US" altLang="ja-JP" sz="2000" b="1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CM</a:t>
            </a:r>
            <a:endParaRPr lang="ja-JP" altLang="en-US" sz="2000" b="1" dirty="0">
              <a:solidFill>
                <a:schemeClr val="bg1"/>
              </a:solidFill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129" name="テキスト ボックス 128">
            <a:extLst>
              <a:ext uri="{FF2B5EF4-FFF2-40B4-BE49-F238E27FC236}">
                <a16:creationId xmlns:a16="http://schemas.microsoft.com/office/drawing/2014/main" id="{5E3C0DE7-4716-4C47-B2C5-B988DE0C52FD}"/>
              </a:ext>
            </a:extLst>
          </p:cNvPr>
          <p:cNvSpPr txBox="1"/>
          <p:nvPr/>
        </p:nvSpPr>
        <p:spPr>
          <a:xfrm>
            <a:off x="7394777" y="4468519"/>
            <a:ext cx="20492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ja-JP" altLang="en-US" sz="900" b="1" dirty="0">
                <a:latin typeface="Meiryo" charset="-128"/>
                <a:ea typeface="Meiryo" charset="-128"/>
                <a:cs typeface="Meiryo" charset="-128"/>
              </a:rPr>
              <a:t>タイムランク別本数</a:t>
            </a:r>
            <a:endParaRPr lang="en-US" altLang="ja-JP" sz="900" b="1" dirty="0">
              <a:latin typeface="Meiryo" charset="-128"/>
              <a:ea typeface="Meiryo" charset="-128"/>
              <a:cs typeface="Meiryo" charset="-128"/>
            </a:endParaRPr>
          </a:p>
          <a:p>
            <a:pPr algn="ctr">
              <a:lnSpc>
                <a:spcPct val="120000"/>
              </a:lnSpc>
            </a:pPr>
            <a:r>
              <a:rPr lang="ja-JP" altLang="en-US" sz="800" b="1" spc="-151" dirty="0">
                <a:latin typeface="Meiryo" charset="-128"/>
                <a:ea typeface="Meiryo" charset="-128"/>
                <a:cs typeface="Meiryo" charset="-128"/>
              </a:rPr>
              <a:t>  </a:t>
            </a:r>
            <a:r>
              <a:rPr lang="ja-JP" altLang="en-US" sz="800" b="1" spc="-151">
                <a:latin typeface="Meiryo" charset="-128"/>
                <a:ea typeface="Meiryo" charset="-128"/>
                <a:cs typeface="Meiryo" charset="-128"/>
              </a:rPr>
              <a:t>Ａ：</a:t>
            </a:r>
            <a:r>
              <a:rPr lang="en-US" altLang="ja-JP" sz="800" b="1" spc="-151" dirty="0">
                <a:latin typeface="Meiryo" charset="-128"/>
                <a:ea typeface="Meiryo" charset="-128"/>
                <a:cs typeface="Meiryo" charset="-128"/>
              </a:rPr>
              <a:t>2 </a:t>
            </a:r>
            <a:r>
              <a:rPr lang="ja-JP" altLang="en-US" sz="800" b="1">
                <a:latin typeface="Meiryo" charset="-128"/>
                <a:ea typeface="Meiryo" charset="-128"/>
                <a:cs typeface="Meiryo" charset="-128"/>
              </a:rPr>
              <a:t>本</a:t>
            </a:r>
            <a:r>
              <a:rPr lang="ja-JP" altLang="en-US" sz="800" b="1" dirty="0">
                <a:latin typeface="Meiryo" charset="-128"/>
                <a:ea typeface="Meiryo" charset="-128"/>
                <a:cs typeface="Meiryo" charset="-128"/>
              </a:rPr>
              <a:t>　特</a:t>
            </a:r>
            <a:r>
              <a:rPr lang="en-US" altLang="ja-JP" sz="800" b="1" spc="-151" dirty="0">
                <a:latin typeface="Meiryo" charset="-128"/>
                <a:ea typeface="Meiryo" charset="-128"/>
                <a:cs typeface="Meiryo" charset="-128"/>
              </a:rPr>
              <a:t>B</a:t>
            </a:r>
            <a:r>
              <a:rPr lang="ja-JP" altLang="en-US" sz="800" b="1" spc="-151">
                <a:latin typeface="Meiryo" charset="-128"/>
                <a:ea typeface="Meiryo" charset="-128"/>
                <a:cs typeface="Meiryo" charset="-128"/>
              </a:rPr>
              <a:t>：</a:t>
            </a:r>
            <a:r>
              <a:rPr lang="en-US" altLang="ja-JP" sz="800" b="1" spc="-151" dirty="0">
                <a:latin typeface="Meiryo" charset="-128"/>
                <a:ea typeface="Meiryo" charset="-128"/>
                <a:cs typeface="Meiryo" charset="-128"/>
              </a:rPr>
              <a:t>4 </a:t>
            </a:r>
            <a:r>
              <a:rPr lang="ja-JP" altLang="en-US" sz="800" b="1">
                <a:latin typeface="Meiryo" charset="-128"/>
                <a:ea typeface="Meiryo" charset="-128"/>
                <a:cs typeface="Meiryo" charset="-128"/>
              </a:rPr>
              <a:t>本　</a:t>
            </a:r>
            <a:r>
              <a:rPr lang="ja-JP" altLang="en-US" sz="800" b="1" spc="-151">
                <a:latin typeface="Meiryo" charset="-128"/>
                <a:ea typeface="Meiryo" charset="-128"/>
                <a:cs typeface="Meiryo" charset="-128"/>
              </a:rPr>
              <a:t>Ｂ：</a:t>
            </a:r>
            <a:r>
              <a:rPr lang="en-US" altLang="ja-JP" sz="800" b="1" spc="-151" dirty="0">
                <a:latin typeface="Meiryo" charset="-128"/>
                <a:ea typeface="Meiryo" charset="-128"/>
                <a:cs typeface="Meiryo" charset="-128"/>
              </a:rPr>
              <a:t>9  </a:t>
            </a:r>
            <a:r>
              <a:rPr lang="ja-JP" altLang="en-US" sz="800" b="1" dirty="0">
                <a:latin typeface="Meiryo" charset="-128"/>
                <a:ea typeface="Meiryo" charset="-128"/>
                <a:cs typeface="Meiryo" charset="-128"/>
              </a:rPr>
              <a:t>本　</a:t>
            </a:r>
            <a:r>
              <a:rPr lang="ja-JP" altLang="en-US" sz="800" b="1" spc="-151">
                <a:latin typeface="Meiryo" charset="-128"/>
                <a:ea typeface="Meiryo" charset="-128"/>
                <a:cs typeface="Meiryo" charset="-128"/>
              </a:rPr>
              <a:t>Ｃ：</a:t>
            </a:r>
            <a:r>
              <a:rPr lang="en-US" altLang="ja-JP" sz="800" b="1" spc="-151" dirty="0">
                <a:latin typeface="Meiryo" charset="-128"/>
                <a:ea typeface="Meiryo" charset="-128"/>
                <a:cs typeface="Meiryo" charset="-128"/>
              </a:rPr>
              <a:t>5 </a:t>
            </a:r>
            <a:r>
              <a:rPr lang="ja-JP" altLang="en-US" sz="800" b="1">
                <a:latin typeface="Meiryo" charset="-128"/>
                <a:ea typeface="Meiryo" charset="-128"/>
                <a:cs typeface="Meiryo" charset="-128"/>
              </a:rPr>
              <a:t>本</a:t>
            </a:r>
            <a:endParaRPr lang="ja-JP" altLang="en-US" sz="800" b="1" dirty="0"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136" name="テキスト ボックス 135">
            <a:extLst>
              <a:ext uri="{FF2B5EF4-FFF2-40B4-BE49-F238E27FC236}">
                <a16:creationId xmlns:a16="http://schemas.microsoft.com/office/drawing/2014/main" id="{842DDA43-CEF8-FA4B-A045-43D711D95C7C}"/>
              </a:ext>
            </a:extLst>
          </p:cNvPr>
          <p:cNvSpPr txBox="1"/>
          <p:nvPr/>
        </p:nvSpPr>
        <p:spPr>
          <a:xfrm>
            <a:off x="1718765" y="59933"/>
            <a:ext cx="4885579" cy="3046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ja-JP" sz="1200" b="1" dirty="0">
                <a:solidFill>
                  <a:srgbClr val="FF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2</a:t>
            </a:r>
            <a:r>
              <a:rPr lang="ja-JP" altLang="en-US" sz="1200" b="1" dirty="0">
                <a:solidFill>
                  <a:srgbClr val="FF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次利用可能な動画制作</a:t>
            </a:r>
            <a:r>
              <a:rPr lang="ja-JP" altLang="en-US" sz="1200" b="1" dirty="0">
                <a:latin typeface="Meiryo" panose="020B0604030504040204" pitchFamily="34" charset="-128"/>
                <a:ea typeface="Meiryo" panose="020B0604030504040204" pitchFamily="34" charset="-128"/>
              </a:rPr>
              <a:t>から広告出稿までのオールインワン企画！</a:t>
            </a:r>
            <a:endParaRPr lang="en-US" altLang="ja-JP" sz="12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38" name="正方形/長方形 137">
            <a:extLst>
              <a:ext uri="{FF2B5EF4-FFF2-40B4-BE49-F238E27FC236}">
                <a16:creationId xmlns:a16="http://schemas.microsoft.com/office/drawing/2014/main" id="{55E1ADB9-7C8D-7541-A09F-629B703ADD92}"/>
              </a:ext>
            </a:extLst>
          </p:cNvPr>
          <p:cNvSpPr/>
          <p:nvPr/>
        </p:nvSpPr>
        <p:spPr>
          <a:xfrm>
            <a:off x="1457468" y="4665685"/>
            <a:ext cx="701861" cy="195814"/>
          </a:xfrm>
          <a:prstGeom prst="rect">
            <a:avLst/>
          </a:prstGeom>
          <a:noFill/>
        </p:spPr>
        <p:txBody>
          <a:bodyPr wrap="square" tIns="7200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5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※</a:t>
            </a:r>
            <a:r>
              <a:rPr kumimoji="0" lang="ja-JP" altLang="en-US" sz="5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複数指定可</a:t>
            </a:r>
          </a:p>
        </p:txBody>
      </p:sp>
      <p:sp>
        <p:nvSpPr>
          <p:cNvPr id="139" name="正方形/長方形 138">
            <a:extLst>
              <a:ext uri="{FF2B5EF4-FFF2-40B4-BE49-F238E27FC236}">
                <a16:creationId xmlns:a16="http://schemas.microsoft.com/office/drawing/2014/main" id="{65B4EDB0-99D3-E642-8B69-0DD59F143DB5}"/>
              </a:ext>
            </a:extLst>
          </p:cNvPr>
          <p:cNvSpPr/>
          <p:nvPr/>
        </p:nvSpPr>
        <p:spPr>
          <a:xfrm>
            <a:off x="1453741" y="5224907"/>
            <a:ext cx="701861" cy="195814"/>
          </a:xfrm>
          <a:prstGeom prst="rect">
            <a:avLst/>
          </a:prstGeom>
          <a:noFill/>
        </p:spPr>
        <p:txBody>
          <a:bodyPr wrap="square" tIns="7200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5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※</a:t>
            </a:r>
            <a:r>
              <a:rPr kumimoji="0" lang="ja-JP" altLang="en-US" sz="5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複数指定可</a:t>
            </a:r>
          </a:p>
        </p:txBody>
      </p:sp>
      <p:sp>
        <p:nvSpPr>
          <p:cNvPr id="151" name="円/楕円 150">
            <a:extLst>
              <a:ext uri="{FF2B5EF4-FFF2-40B4-BE49-F238E27FC236}">
                <a16:creationId xmlns:a16="http://schemas.microsoft.com/office/drawing/2014/main" id="{AD4688CC-E5C5-D447-8846-DF6755DB2BE1}"/>
              </a:ext>
            </a:extLst>
          </p:cNvPr>
          <p:cNvSpPr>
            <a:spLocks noChangeAspect="1"/>
          </p:cNvSpPr>
          <p:nvPr/>
        </p:nvSpPr>
        <p:spPr>
          <a:xfrm>
            <a:off x="3318201" y="2783993"/>
            <a:ext cx="399290" cy="39929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dist="254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75B998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or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75B998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sp>
        <p:nvSpPr>
          <p:cNvPr id="152" name="円/楕円 140">
            <a:extLst>
              <a:ext uri="{FF2B5EF4-FFF2-40B4-BE49-F238E27FC236}">
                <a16:creationId xmlns:a16="http://schemas.microsoft.com/office/drawing/2014/main" id="{352B8F80-4747-174D-A7B5-D5BD5BC1338E}"/>
              </a:ext>
            </a:extLst>
          </p:cNvPr>
          <p:cNvSpPr>
            <a:spLocks noChangeAspect="1"/>
          </p:cNvSpPr>
          <p:nvPr/>
        </p:nvSpPr>
        <p:spPr>
          <a:xfrm>
            <a:off x="5049192" y="2783993"/>
            <a:ext cx="399290" cy="39929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dist="254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75B998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or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75B998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pic>
        <p:nvPicPr>
          <p:cNvPr id="141" name="図 140">
            <a:extLst>
              <a:ext uri="{FF2B5EF4-FFF2-40B4-BE49-F238E27FC236}">
                <a16:creationId xmlns:a16="http://schemas.microsoft.com/office/drawing/2014/main" id="{38400C12-C781-9849-980E-DC8A3CE2F9AF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19875" y="86613"/>
            <a:ext cx="673060" cy="261527"/>
          </a:xfrm>
          <a:prstGeom prst="rect">
            <a:avLst/>
          </a:prstGeom>
        </p:spPr>
      </p:pic>
      <p:pic>
        <p:nvPicPr>
          <p:cNvPr id="142" name="図 141">
            <a:extLst>
              <a:ext uri="{FF2B5EF4-FFF2-40B4-BE49-F238E27FC236}">
                <a16:creationId xmlns:a16="http://schemas.microsoft.com/office/drawing/2014/main" id="{5765C7C6-8E91-8D4D-8E25-CCBF1F161ADB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05625" y="3339488"/>
            <a:ext cx="683955" cy="265760"/>
          </a:xfrm>
          <a:prstGeom prst="rect">
            <a:avLst/>
          </a:prstGeom>
        </p:spPr>
      </p:pic>
      <p:sp>
        <p:nvSpPr>
          <p:cNvPr id="146" name="テキスト ボックス 145">
            <a:extLst>
              <a:ext uri="{FF2B5EF4-FFF2-40B4-BE49-F238E27FC236}">
                <a16:creationId xmlns:a16="http://schemas.microsoft.com/office/drawing/2014/main" id="{2611F43C-33AC-483F-9136-BFB171ED7396}"/>
              </a:ext>
            </a:extLst>
          </p:cNvPr>
          <p:cNvSpPr txBox="1"/>
          <p:nvPr/>
        </p:nvSpPr>
        <p:spPr>
          <a:xfrm>
            <a:off x="6169260" y="457054"/>
            <a:ext cx="3475032" cy="4178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lnSpc>
                <a:spcPct val="120000"/>
              </a:lnSpc>
              <a:defRPr/>
            </a:pPr>
            <a:r>
              <a:rPr lang="ja-JP" altLang="en-US" sz="900" b="1" dirty="0">
                <a:solidFill>
                  <a:prstClr val="white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既存の静止画データから</a:t>
            </a:r>
            <a:r>
              <a:rPr lang="en-US" altLang="ja-JP" sz="900" b="1" dirty="0">
                <a:solidFill>
                  <a:prstClr val="white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15</a:t>
            </a:r>
            <a:r>
              <a:rPr lang="ja-JP" altLang="en-US" sz="900" b="1" dirty="0">
                <a:solidFill>
                  <a:prstClr val="white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秒の動画を制作し、</a:t>
            </a:r>
            <a:endParaRPr lang="en-US" altLang="ja-JP" sz="900" b="1" dirty="0">
              <a:solidFill>
                <a:prstClr val="white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r">
              <a:lnSpc>
                <a:spcPct val="120000"/>
              </a:lnSpc>
            </a:pPr>
            <a:r>
              <a:rPr lang="en-US" altLang="ja-JP" sz="900" b="1" u="sng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TV</a:t>
            </a:r>
            <a:r>
              <a:rPr lang="ja-JP" altLang="en-US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と</a:t>
            </a:r>
            <a:r>
              <a:rPr lang="en-US" altLang="ja-JP" sz="900" b="1" u="sng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Yahoo! JAPAN </a:t>
            </a:r>
            <a:r>
              <a:rPr lang="ja-JP" altLang="en-US" sz="900" b="1" u="sng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トップページ</a:t>
            </a:r>
            <a:r>
              <a:rPr lang="ja-JP" altLang="en-US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で動画広告を実施。</a:t>
            </a:r>
            <a:endParaRPr lang="en-US" altLang="ja-JP" sz="8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00" name="テキスト ボックス 199">
            <a:extLst>
              <a:ext uri="{FF2B5EF4-FFF2-40B4-BE49-F238E27FC236}">
                <a16:creationId xmlns:a16="http://schemas.microsoft.com/office/drawing/2014/main" id="{970E340A-7EAD-4B56-81E3-22C5E6699213}"/>
              </a:ext>
            </a:extLst>
          </p:cNvPr>
          <p:cNvSpPr txBox="1"/>
          <p:nvPr/>
        </p:nvSpPr>
        <p:spPr>
          <a:xfrm>
            <a:off x="7349269" y="4828211"/>
            <a:ext cx="2278587" cy="752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※1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週間以上で放送　</a:t>
            </a: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※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放送尺は</a:t>
            </a: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15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秒</a:t>
            </a:r>
            <a:endParaRPr lang="en-US" altLang="ja-JP" sz="600" dirty="0">
              <a:latin typeface="Meiryo" charset="-128"/>
              <a:ea typeface="Meiryo" charset="-128"/>
              <a:cs typeface="Meiryo" charset="-128"/>
            </a:endParaRPr>
          </a:p>
          <a:p>
            <a:pPr>
              <a:lnSpc>
                <a:spcPct val="120000"/>
              </a:lnSpc>
            </a:pP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※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フリースポットの為、放送時間の事前開示はありません。</a:t>
            </a:r>
            <a:endParaRPr lang="en-US" altLang="ja-JP" sz="600" dirty="0">
              <a:latin typeface="Meiryo" charset="-128"/>
              <a:ea typeface="Meiryo" charset="-128"/>
              <a:cs typeface="Meiryo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　タイムランクの保証はいたします。</a:t>
            </a:r>
            <a:endParaRPr lang="en-US" altLang="ja-JP" sz="600" dirty="0">
              <a:latin typeface="Meiryo" charset="-128"/>
              <a:ea typeface="Meiryo" charset="-128"/>
              <a:cs typeface="Meiryo" charset="-128"/>
            </a:endParaRPr>
          </a:p>
          <a:p>
            <a:pPr>
              <a:lnSpc>
                <a:spcPct val="120000"/>
              </a:lnSpc>
            </a:pP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※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年末年始は対象外です。</a:t>
            </a:r>
            <a:endParaRPr lang="en-US" altLang="ja-JP" sz="600" dirty="0">
              <a:latin typeface="Meiryo" charset="-128"/>
              <a:ea typeface="Meiryo" charset="-128"/>
              <a:cs typeface="Meiryo" charset="-128"/>
            </a:endParaRPr>
          </a:p>
          <a:p>
            <a:pPr>
              <a:lnSpc>
                <a:spcPct val="120000"/>
              </a:lnSpc>
            </a:pPr>
            <a:r>
              <a:rPr lang="en-US" altLang="ja-JP" sz="600" dirty="0">
                <a:solidFill>
                  <a:srgbClr val="FF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※</a:t>
            </a:r>
            <a:r>
              <a:rPr lang="ja-JP" altLang="en-US" sz="600" u="sng" dirty="0">
                <a:solidFill>
                  <a:srgbClr val="FF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この企画は事前プロモート可否確認が必要です。</a:t>
            </a:r>
            <a:endParaRPr lang="en-US" altLang="ja-JP" sz="600" u="sng" dirty="0">
              <a:solidFill>
                <a:srgbClr val="FF0000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>
              <a:lnSpc>
                <a:spcPct val="120000"/>
              </a:lnSpc>
            </a:pPr>
            <a:endParaRPr lang="ja-JP" altLang="en-US" sz="600" dirty="0">
              <a:latin typeface="Meiryo" charset="-128"/>
              <a:ea typeface="Meiryo" charset="-128"/>
              <a:cs typeface="Meiryo" charset="-128"/>
            </a:endParaRPr>
          </a:p>
        </p:txBody>
      </p:sp>
      <p:cxnSp>
        <p:nvCxnSpPr>
          <p:cNvPr id="132" name="直線コネクタ 131">
            <a:extLst>
              <a:ext uri="{FF2B5EF4-FFF2-40B4-BE49-F238E27FC236}">
                <a16:creationId xmlns:a16="http://schemas.microsoft.com/office/drawing/2014/main" id="{34684508-E5A8-4B1D-9845-BC851DB18022}"/>
              </a:ext>
            </a:extLst>
          </p:cNvPr>
          <p:cNvCxnSpPr>
            <a:cxnSpLocks/>
          </p:cNvCxnSpPr>
          <p:nvPr/>
        </p:nvCxnSpPr>
        <p:spPr>
          <a:xfrm>
            <a:off x="844185" y="6267584"/>
            <a:ext cx="4710370" cy="11460"/>
          </a:xfrm>
          <a:prstGeom prst="line">
            <a:avLst/>
          </a:prstGeom>
          <a:ln>
            <a:solidFill>
              <a:srgbClr val="75B9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正方形/長方形 136">
            <a:extLst>
              <a:ext uri="{FF2B5EF4-FFF2-40B4-BE49-F238E27FC236}">
                <a16:creationId xmlns:a16="http://schemas.microsoft.com/office/drawing/2014/main" id="{1E4166BF-758A-4AA4-B984-494AAA1B48BC}"/>
              </a:ext>
            </a:extLst>
          </p:cNvPr>
          <p:cNvSpPr/>
          <p:nvPr/>
        </p:nvSpPr>
        <p:spPr>
          <a:xfrm flipV="1">
            <a:off x="361191" y="5568290"/>
            <a:ext cx="9283101" cy="576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rgbClr val="D8EFE4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40" name="直線コネクタ 139">
            <a:extLst>
              <a:ext uri="{FF2B5EF4-FFF2-40B4-BE49-F238E27FC236}">
                <a16:creationId xmlns:a16="http://schemas.microsoft.com/office/drawing/2014/main" id="{F186AE0C-9CFC-4209-A29E-D29F161F5A93}"/>
              </a:ext>
            </a:extLst>
          </p:cNvPr>
          <p:cNvCxnSpPr>
            <a:cxnSpLocks/>
          </p:cNvCxnSpPr>
          <p:nvPr/>
        </p:nvCxnSpPr>
        <p:spPr>
          <a:xfrm flipV="1">
            <a:off x="361585" y="5565249"/>
            <a:ext cx="9293209" cy="7144"/>
          </a:xfrm>
          <a:prstGeom prst="line">
            <a:avLst/>
          </a:prstGeom>
          <a:ln>
            <a:solidFill>
              <a:srgbClr val="75B9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平行四辺形 142">
            <a:extLst>
              <a:ext uri="{FF2B5EF4-FFF2-40B4-BE49-F238E27FC236}">
                <a16:creationId xmlns:a16="http://schemas.microsoft.com/office/drawing/2014/main" id="{968135D1-685A-467B-A579-1A293B5385D8}"/>
              </a:ext>
            </a:extLst>
          </p:cNvPr>
          <p:cNvSpPr/>
          <p:nvPr/>
        </p:nvSpPr>
        <p:spPr>
          <a:xfrm>
            <a:off x="177693" y="5547878"/>
            <a:ext cx="673027" cy="689838"/>
          </a:xfrm>
          <a:prstGeom prst="parallelogram">
            <a:avLst>
              <a:gd name="adj" fmla="val 27873"/>
            </a:avLst>
          </a:prstGeom>
          <a:gradFill>
            <a:gsLst>
              <a:gs pos="100000">
                <a:srgbClr val="75B998"/>
              </a:gs>
              <a:gs pos="0">
                <a:srgbClr val="E8F2ED"/>
              </a:gs>
            </a:gsLst>
            <a:lin ang="16200000" scaled="1"/>
          </a:gradFill>
          <a:ln w="76200" cap="rnd">
            <a:gradFill>
              <a:gsLst>
                <a:gs pos="0">
                  <a:srgbClr val="75B998"/>
                </a:gs>
                <a:gs pos="100000">
                  <a:srgbClr val="E8F2ED"/>
                </a:gs>
              </a:gsLst>
              <a:lin ang="5400000" scaled="1"/>
            </a:gra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" name="テキスト ボックス 144">
            <a:extLst>
              <a:ext uri="{FF2B5EF4-FFF2-40B4-BE49-F238E27FC236}">
                <a16:creationId xmlns:a16="http://schemas.microsoft.com/office/drawing/2014/main" id="{1A34EEF5-9EC1-4D67-8060-05D39857BE91}"/>
              </a:ext>
            </a:extLst>
          </p:cNvPr>
          <p:cNvSpPr txBox="1"/>
          <p:nvPr/>
        </p:nvSpPr>
        <p:spPr>
          <a:xfrm>
            <a:off x="197583" y="5441505"/>
            <a:ext cx="660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grpSp>
        <p:nvGrpSpPr>
          <p:cNvPr id="169" name="グループ化 168">
            <a:extLst>
              <a:ext uri="{FF2B5EF4-FFF2-40B4-BE49-F238E27FC236}">
                <a16:creationId xmlns:a16="http://schemas.microsoft.com/office/drawing/2014/main" id="{5945A1C9-5D77-40CC-9C5A-7BF56AF13405}"/>
              </a:ext>
            </a:extLst>
          </p:cNvPr>
          <p:cNvGrpSpPr/>
          <p:nvPr/>
        </p:nvGrpSpPr>
        <p:grpSpPr>
          <a:xfrm>
            <a:off x="897977" y="1075507"/>
            <a:ext cx="8462184" cy="1101946"/>
            <a:chOff x="897977" y="1075507"/>
            <a:chExt cx="8462184" cy="1101946"/>
          </a:xfrm>
        </p:grpSpPr>
        <p:sp>
          <p:nvSpPr>
            <p:cNvPr id="170" name="角丸四角形 204">
              <a:extLst>
                <a:ext uri="{FF2B5EF4-FFF2-40B4-BE49-F238E27FC236}">
                  <a16:creationId xmlns:a16="http://schemas.microsoft.com/office/drawing/2014/main" id="{3C84F151-538C-4F26-BC95-8654D1C7A16A}"/>
                </a:ext>
              </a:extLst>
            </p:cNvPr>
            <p:cNvSpPr>
              <a:spLocks/>
            </p:cNvSpPr>
            <p:nvPr/>
          </p:nvSpPr>
          <p:spPr>
            <a:xfrm>
              <a:off x="5649126" y="1421453"/>
              <a:ext cx="991960" cy="756000"/>
            </a:xfrm>
            <a:prstGeom prst="roundRect">
              <a:avLst>
                <a:gd name="adj" fmla="val 7668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制作する</a:t>
              </a:r>
              <a:endParaRPr kumimoji="0" lang="en-US" altLang="ja-JP" sz="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完全パッケージ動画</a:t>
              </a:r>
              <a:endParaRPr kumimoji="0" lang="en-US" altLang="ja-JP" sz="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2</a:t>
              </a:r>
              <a:r>
                <a:rPr kumimoji="0" lang="ja-JP" alt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次利用権利</a:t>
              </a:r>
            </a:p>
          </p:txBody>
        </p:sp>
        <p:sp>
          <p:nvSpPr>
            <p:cNvPr id="174" name="角丸四角形 204">
              <a:extLst>
                <a:ext uri="{FF2B5EF4-FFF2-40B4-BE49-F238E27FC236}">
                  <a16:creationId xmlns:a16="http://schemas.microsoft.com/office/drawing/2014/main" id="{3A8D0DA8-6048-44F5-ACCC-3C757E798973}"/>
                </a:ext>
              </a:extLst>
            </p:cNvPr>
            <p:cNvSpPr>
              <a:spLocks/>
            </p:cNvSpPr>
            <p:nvPr/>
          </p:nvSpPr>
          <p:spPr>
            <a:xfrm>
              <a:off x="6672627" y="1421455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15</a:t>
              </a: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秒動画制作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1</a:t>
              </a: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タイプ</a:t>
              </a:r>
              <a:endParaRPr kumimoji="0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183" name="角丸四角形 204">
              <a:extLst>
                <a:ext uri="{FF2B5EF4-FFF2-40B4-BE49-F238E27FC236}">
                  <a16:creationId xmlns:a16="http://schemas.microsoft.com/office/drawing/2014/main" id="{086D9ABB-693A-4E47-B6D6-E003427A44C7}"/>
                </a:ext>
              </a:extLst>
            </p:cNvPr>
            <p:cNvSpPr>
              <a:spLocks/>
            </p:cNvSpPr>
            <p:nvPr/>
          </p:nvSpPr>
          <p:spPr>
            <a:xfrm>
              <a:off x="7351273" y="1421455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ヤフー用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バナー制作</a:t>
              </a:r>
              <a:endParaRPr kumimoji="0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184" name="角丸四角形 204">
              <a:extLst>
                <a:ext uri="{FF2B5EF4-FFF2-40B4-BE49-F238E27FC236}">
                  <a16:creationId xmlns:a16="http://schemas.microsoft.com/office/drawing/2014/main" id="{A858C05D-BFFE-438E-B8D4-5E97DCE9B4C8}"/>
                </a:ext>
              </a:extLst>
            </p:cNvPr>
            <p:cNvSpPr>
              <a:spLocks/>
            </p:cNvSpPr>
            <p:nvPr/>
          </p:nvSpPr>
          <p:spPr>
            <a:xfrm>
              <a:off x="8029919" y="1421455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お任せ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ナレーション</a:t>
              </a: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BGM</a:t>
              </a: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・効果音</a:t>
              </a:r>
            </a:p>
          </p:txBody>
        </p:sp>
        <p:sp>
          <p:nvSpPr>
            <p:cNvPr id="185" name="角丸四角形 204">
              <a:extLst>
                <a:ext uri="{FF2B5EF4-FFF2-40B4-BE49-F238E27FC236}">
                  <a16:creationId xmlns:a16="http://schemas.microsoft.com/office/drawing/2014/main" id="{6C74C7F2-5A37-4470-A3D8-C26CC3586220}"/>
                </a:ext>
              </a:extLst>
            </p:cNvPr>
            <p:cNvSpPr>
              <a:spLocks/>
            </p:cNvSpPr>
            <p:nvPr/>
          </p:nvSpPr>
          <p:spPr>
            <a:xfrm>
              <a:off x="8708564" y="1421455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完パケ動画データ納品</a:t>
              </a:r>
            </a:p>
          </p:txBody>
        </p:sp>
        <p:sp>
          <p:nvSpPr>
            <p:cNvPr id="186" name="角丸四角形 204">
              <a:extLst>
                <a:ext uri="{FF2B5EF4-FFF2-40B4-BE49-F238E27FC236}">
                  <a16:creationId xmlns:a16="http://schemas.microsoft.com/office/drawing/2014/main" id="{5873A050-278D-492B-869B-BE7D87F38341}"/>
                </a:ext>
              </a:extLst>
            </p:cNvPr>
            <p:cNvSpPr>
              <a:spLocks/>
            </p:cNvSpPr>
            <p:nvPr/>
          </p:nvSpPr>
          <p:spPr>
            <a:xfrm>
              <a:off x="6672627" y="1817453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ヤフー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広告料</a:t>
              </a:r>
              <a:endParaRPr kumimoji="0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202" name="角丸四角形 204">
              <a:extLst>
                <a:ext uri="{FF2B5EF4-FFF2-40B4-BE49-F238E27FC236}">
                  <a16:creationId xmlns:a16="http://schemas.microsoft.com/office/drawing/2014/main" id="{0FCCB11F-35F8-4B1D-9FED-37029C7C27DE}"/>
                </a:ext>
              </a:extLst>
            </p:cNvPr>
            <p:cNvSpPr>
              <a:spLocks/>
            </p:cNvSpPr>
            <p:nvPr/>
          </p:nvSpPr>
          <p:spPr>
            <a:xfrm>
              <a:off x="7351273" y="1816794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rgbClr val="404040"/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TVCM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広告料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(</a:t>
              </a:r>
              <a:r>
                <a:rPr kumimoji="0" lang="ja-JP" altLang="en-US" sz="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納品ﾒﾃﾞｨｱ含</a:t>
              </a:r>
              <a:r>
                <a:rPr kumimoji="0" lang="en-US" altLang="ja-JP" sz="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)</a:t>
              </a:r>
              <a:endParaRPr kumimoji="0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203" name="角丸四角形 204">
              <a:extLst>
                <a:ext uri="{FF2B5EF4-FFF2-40B4-BE49-F238E27FC236}">
                  <a16:creationId xmlns:a16="http://schemas.microsoft.com/office/drawing/2014/main" id="{B3F63754-8660-4B57-8B77-D6FAA49BAE24}"/>
                </a:ext>
              </a:extLst>
            </p:cNvPr>
            <p:cNvSpPr>
              <a:spLocks/>
            </p:cNvSpPr>
            <p:nvPr/>
          </p:nvSpPr>
          <p:spPr>
            <a:xfrm>
              <a:off x="8029919" y="1816794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bg1"/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WEB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広告料</a:t>
              </a:r>
              <a:endParaRPr kumimoji="0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205" name="角丸四角形 204">
              <a:extLst>
                <a:ext uri="{FF2B5EF4-FFF2-40B4-BE49-F238E27FC236}">
                  <a16:creationId xmlns:a16="http://schemas.microsoft.com/office/drawing/2014/main" id="{70114AF3-A882-4D50-B4CF-A6D0C9794754}"/>
                </a:ext>
              </a:extLst>
            </p:cNvPr>
            <p:cNvSpPr>
              <a:spLocks/>
            </p:cNvSpPr>
            <p:nvPr/>
          </p:nvSpPr>
          <p:spPr>
            <a:xfrm>
              <a:off x="8708564" y="1816794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bg1"/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サイネージ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広告料</a:t>
              </a:r>
            </a:p>
          </p:txBody>
        </p:sp>
        <p:cxnSp>
          <p:nvCxnSpPr>
            <p:cNvPr id="206" name="直線コネクタ 205">
              <a:extLst>
                <a:ext uri="{FF2B5EF4-FFF2-40B4-BE49-F238E27FC236}">
                  <a16:creationId xmlns:a16="http://schemas.microsoft.com/office/drawing/2014/main" id="{7F52AF0F-8022-49CF-B3CE-9B7B2BF9A26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042389" y="1826118"/>
              <a:ext cx="628485" cy="33760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8" name="テキスト ボックス 207">
              <a:extLst>
                <a:ext uri="{FF2B5EF4-FFF2-40B4-BE49-F238E27FC236}">
                  <a16:creationId xmlns:a16="http://schemas.microsoft.com/office/drawing/2014/main" id="{9313860D-29A9-4013-AEFA-7E74EBB7AD68}"/>
                </a:ext>
              </a:extLst>
            </p:cNvPr>
            <p:cNvSpPr txBox="1"/>
            <p:nvPr/>
          </p:nvSpPr>
          <p:spPr>
            <a:xfrm>
              <a:off x="6854092" y="1156195"/>
              <a:ext cx="1261884" cy="184666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この</a:t>
              </a:r>
              <a:r>
                <a:rPr kumimoji="0" lang="ja-JP" altLang="en-US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プランに含まれるサービス</a:t>
              </a:r>
              <a:endParaRPr kumimoji="1" lang="ja-JP" altLang="en-US" sz="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cxnSp>
          <p:nvCxnSpPr>
            <p:cNvPr id="209" name="直線コネクタ 208">
              <a:extLst>
                <a:ext uri="{FF2B5EF4-FFF2-40B4-BE49-F238E27FC236}">
                  <a16:creationId xmlns:a16="http://schemas.microsoft.com/office/drawing/2014/main" id="{7BA5CC69-C73A-46D4-8A6C-6A38CD6C5D8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710900" y="1826118"/>
              <a:ext cx="628485" cy="33760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直線コネクタ 209">
              <a:extLst>
                <a:ext uri="{FF2B5EF4-FFF2-40B4-BE49-F238E27FC236}">
                  <a16:creationId xmlns:a16="http://schemas.microsoft.com/office/drawing/2014/main" id="{8B9C5AD5-BD46-44F9-868C-8EC748046251}"/>
                </a:ext>
              </a:extLst>
            </p:cNvPr>
            <p:cNvCxnSpPr>
              <a:cxnSpLocks/>
            </p:cNvCxnSpPr>
            <p:nvPr/>
          </p:nvCxnSpPr>
          <p:spPr>
            <a:xfrm>
              <a:off x="5667417" y="1248706"/>
              <a:ext cx="1266067" cy="0"/>
            </a:xfrm>
            <a:prstGeom prst="line">
              <a:avLst/>
            </a:prstGeom>
            <a:ln w="12700" cap="rnd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直線コネクタ 210">
              <a:extLst>
                <a:ext uri="{FF2B5EF4-FFF2-40B4-BE49-F238E27FC236}">
                  <a16:creationId xmlns:a16="http://schemas.microsoft.com/office/drawing/2014/main" id="{BABB5616-20A9-4985-8756-3B70DA9CE2A0}"/>
                </a:ext>
              </a:extLst>
            </p:cNvPr>
            <p:cNvCxnSpPr>
              <a:cxnSpLocks/>
            </p:cNvCxnSpPr>
            <p:nvPr/>
          </p:nvCxnSpPr>
          <p:spPr>
            <a:xfrm>
              <a:off x="8094094" y="1248706"/>
              <a:ext cx="1266067" cy="0"/>
            </a:xfrm>
            <a:prstGeom prst="line">
              <a:avLst/>
            </a:prstGeom>
            <a:ln w="12700" cap="rnd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12" name="図 211">
              <a:extLst>
                <a:ext uri="{FF2B5EF4-FFF2-40B4-BE49-F238E27FC236}">
                  <a16:creationId xmlns:a16="http://schemas.microsoft.com/office/drawing/2014/main" id="{EE72FA00-C67A-48DD-975B-E08BB361E2E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47370"/>
            <a:stretch/>
          </p:blipFill>
          <p:spPr>
            <a:xfrm>
              <a:off x="5907929" y="1075507"/>
              <a:ext cx="433858" cy="337750"/>
            </a:xfrm>
            <a:prstGeom prst="rect">
              <a:avLst/>
            </a:prstGeom>
            <a:effectLst/>
          </p:spPr>
        </p:pic>
        <p:grpSp>
          <p:nvGrpSpPr>
            <p:cNvPr id="213" name="グループ化 212">
              <a:extLst>
                <a:ext uri="{FF2B5EF4-FFF2-40B4-BE49-F238E27FC236}">
                  <a16:creationId xmlns:a16="http://schemas.microsoft.com/office/drawing/2014/main" id="{FFA8B597-E7FE-4031-B425-D0A01D045D4D}"/>
                </a:ext>
              </a:extLst>
            </p:cNvPr>
            <p:cNvGrpSpPr/>
            <p:nvPr/>
          </p:nvGrpSpPr>
          <p:grpSpPr>
            <a:xfrm>
              <a:off x="897977" y="1121406"/>
              <a:ext cx="4361369" cy="1010125"/>
              <a:chOff x="897977" y="1121406"/>
              <a:chExt cx="4361369" cy="1010125"/>
            </a:xfrm>
          </p:grpSpPr>
          <p:pic>
            <p:nvPicPr>
              <p:cNvPr id="214" name="図 213">
                <a:extLst>
                  <a:ext uri="{FF2B5EF4-FFF2-40B4-BE49-F238E27FC236}">
                    <a16:creationId xmlns:a16="http://schemas.microsoft.com/office/drawing/2014/main" id="{AC2179E4-719E-45C0-B064-98E3AD91C04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406213" y="1445127"/>
                <a:ext cx="853133" cy="686404"/>
              </a:xfrm>
              <a:prstGeom prst="rect">
                <a:avLst/>
              </a:prstGeom>
            </p:spPr>
          </p:pic>
          <p:cxnSp>
            <p:nvCxnSpPr>
              <p:cNvPr id="215" name="直線矢印コネクタ 214">
                <a:extLst>
                  <a:ext uri="{FF2B5EF4-FFF2-40B4-BE49-F238E27FC236}">
                    <a16:creationId xmlns:a16="http://schemas.microsoft.com/office/drawing/2014/main" id="{E08155C2-17C6-42D8-9555-0CC9DE86E0A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587676" y="1811311"/>
                <a:ext cx="290128" cy="0"/>
              </a:xfrm>
              <a:prstGeom prst="straightConnector1">
                <a:avLst/>
              </a:prstGeom>
              <a:ln w="28575">
                <a:solidFill>
                  <a:schemeClr val="tx1">
                    <a:lumMod val="65000"/>
                    <a:lumOff val="35000"/>
                  </a:schemeClr>
                </a:solidFill>
                <a:prstDash val="sysDot"/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217" name="図 216">
                <a:extLst>
                  <a:ext uri="{FF2B5EF4-FFF2-40B4-BE49-F238E27FC236}">
                    <a16:creationId xmlns:a16="http://schemas.microsoft.com/office/drawing/2014/main" id="{D3D20A6E-FB80-4396-814D-43A780168200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3140" t="13197" r="290"/>
              <a:stretch/>
            </p:blipFill>
            <p:spPr>
              <a:xfrm>
                <a:off x="931546" y="1468484"/>
                <a:ext cx="2023285" cy="657587"/>
              </a:xfrm>
              <a:prstGeom prst="rect">
                <a:avLst/>
              </a:prstGeom>
            </p:spPr>
          </p:pic>
          <p:grpSp>
            <p:nvGrpSpPr>
              <p:cNvPr id="218" name="グループ化 217">
                <a:extLst>
                  <a:ext uri="{FF2B5EF4-FFF2-40B4-BE49-F238E27FC236}">
                    <a16:creationId xmlns:a16="http://schemas.microsoft.com/office/drawing/2014/main" id="{01878DF5-4B05-420F-B3A0-8382D3DF5A46}"/>
                  </a:ext>
                </a:extLst>
              </p:cNvPr>
              <p:cNvGrpSpPr/>
              <p:nvPr/>
            </p:nvGrpSpPr>
            <p:grpSpPr>
              <a:xfrm>
                <a:off x="3965314" y="1520677"/>
                <a:ext cx="616988" cy="609485"/>
                <a:chOff x="4024761" y="1544123"/>
                <a:chExt cx="616988" cy="609485"/>
              </a:xfrm>
            </p:grpSpPr>
            <p:grpSp>
              <p:nvGrpSpPr>
                <p:cNvPr id="233" name="グループ化 232">
                  <a:extLst>
                    <a:ext uri="{FF2B5EF4-FFF2-40B4-BE49-F238E27FC236}">
                      <a16:creationId xmlns:a16="http://schemas.microsoft.com/office/drawing/2014/main" id="{A0702A17-B14E-40D2-B054-51549762EC04}"/>
                    </a:ext>
                  </a:extLst>
                </p:cNvPr>
                <p:cNvGrpSpPr/>
                <p:nvPr/>
              </p:nvGrpSpPr>
              <p:grpSpPr>
                <a:xfrm>
                  <a:off x="4032264" y="1544123"/>
                  <a:ext cx="609485" cy="609485"/>
                  <a:chOff x="3577777" y="1565044"/>
                  <a:chExt cx="734386" cy="734386"/>
                </a:xfrm>
              </p:grpSpPr>
              <p:sp>
                <p:nvSpPr>
                  <p:cNvPr id="239" name="円/楕円 184">
                    <a:extLst>
                      <a:ext uri="{FF2B5EF4-FFF2-40B4-BE49-F238E27FC236}">
                        <a16:creationId xmlns:a16="http://schemas.microsoft.com/office/drawing/2014/main" id="{B7095009-3215-4CD4-B826-5CF36CDBEE9A}"/>
                      </a:ext>
                    </a:extLst>
                  </p:cNvPr>
                  <p:cNvSpPr/>
                  <p:nvPr/>
                </p:nvSpPr>
                <p:spPr>
                  <a:xfrm>
                    <a:off x="3577777" y="1565044"/>
                    <a:ext cx="734386" cy="734386"/>
                  </a:xfrm>
                  <a:prstGeom prst="ellipse">
                    <a:avLst/>
                  </a:prstGeom>
                  <a:solidFill>
                    <a:schemeClr val="tx1">
                      <a:lumMod val="75000"/>
                      <a:lumOff val="2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1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游ゴシック" panose="020B0400000000000000" pitchFamily="50" charset="-128"/>
                      <a:cs typeface="+mn-cs"/>
                    </a:endParaRPr>
                  </a:p>
                </p:txBody>
              </p:sp>
              <p:sp>
                <p:nvSpPr>
                  <p:cNvPr id="250" name="テキスト ボックス 249">
                    <a:extLst>
                      <a:ext uri="{FF2B5EF4-FFF2-40B4-BE49-F238E27FC236}">
                        <a16:creationId xmlns:a16="http://schemas.microsoft.com/office/drawing/2014/main" id="{63B96777-C7E8-44B5-BC78-8C924737C134}"/>
                      </a:ext>
                    </a:extLst>
                  </p:cNvPr>
                  <p:cNvSpPr txBox="1"/>
                  <p:nvPr/>
                </p:nvSpPr>
                <p:spPr>
                  <a:xfrm>
                    <a:off x="3594744" y="1582301"/>
                    <a:ext cx="676413" cy="61560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algn="ctr" defTabSz="457200" rtl="0" eaLnBrk="1" fontAlgn="auto" latinLnBrk="0" hangingPunct="1">
                      <a:lnSpc>
                        <a:spcPct val="18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ja-JP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" charset="-128"/>
                        <a:ea typeface="Meiryo" charset="-128"/>
                        <a:cs typeface="Meiryo" charset="-128"/>
                      </a:rPr>
                      <a:t>15</a:t>
                    </a:r>
                    <a:r>
                      <a:rPr kumimoji="0" lang="ja-JP" alt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" charset="-128"/>
                        <a:ea typeface="Meiryo" charset="-128"/>
                        <a:cs typeface="Meiryo" charset="-128"/>
                      </a:rPr>
                      <a:t>秒</a:t>
                    </a:r>
                    <a:endParaRPr kumimoji="0" lang="en-US" altLang="ja-JP" sz="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Meiryo" charset="-128"/>
                      <a:ea typeface="Meiryo" charset="-128"/>
                      <a:cs typeface="Meiryo" charset="-128"/>
                    </a:endParaRPr>
                  </a:p>
                  <a:p>
                    <a:pPr marL="0" marR="0" lvl="0" indent="0" algn="ctr" defTabSz="457200" rtl="0" eaLnBrk="1" fontAlgn="auto" latinLnBrk="0" hangingPunct="1">
                      <a:lnSpc>
                        <a:spcPct val="18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ja-JP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" charset="-128"/>
                        <a:ea typeface="Meiryo" charset="-128"/>
                        <a:cs typeface="Meiryo" charset="-128"/>
                      </a:rPr>
                      <a:t>1</a:t>
                    </a:r>
                    <a:r>
                      <a:rPr kumimoji="0" lang="ja-JP" alt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" charset="-128"/>
                        <a:ea typeface="Meiryo" charset="-128"/>
                        <a:cs typeface="Meiryo" charset="-128"/>
                      </a:rPr>
                      <a:t>タイプ</a:t>
                    </a:r>
                  </a:p>
                </p:txBody>
              </p:sp>
            </p:grpSp>
            <p:cxnSp>
              <p:nvCxnSpPr>
                <p:cNvPr id="238" name="直線コネクタ 237">
                  <a:extLst>
                    <a:ext uri="{FF2B5EF4-FFF2-40B4-BE49-F238E27FC236}">
                      <a16:creationId xmlns:a16="http://schemas.microsoft.com/office/drawing/2014/main" id="{FD2F0FE8-A03A-4417-AE85-90B4BE28551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024761" y="1835774"/>
                  <a:ext cx="614514" cy="0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19" name="テキスト ボックス 218">
                <a:extLst>
                  <a:ext uri="{FF2B5EF4-FFF2-40B4-BE49-F238E27FC236}">
                    <a16:creationId xmlns:a16="http://schemas.microsoft.com/office/drawing/2014/main" id="{E25072DE-AE7B-42DC-84EC-84C69BDC05EA}"/>
                  </a:ext>
                </a:extLst>
              </p:cNvPr>
              <p:cNvSpPr txBox="1"/>
              <p:nvPr/>
            </p:nvSpPr>
            <p:spPr>
              <a:xfrm>
                <a:off x="897977" y="1121406"/>
                <a:ext cx="3499676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1400" b="1" i="0" u="none" strike="noStrike" kern="1200" cap="none" spc="5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" charset="-128"/>
                    <a:ea typeface="Meiryo" charset="-128"/>
                    <a:cs typeface="Meiryo" charset="-128"/>
                  </a:rPr>
                  <a:t>既存の静止画データをもとに</a:t>
                </a:r>
                <a:r>
                  <a:rPr kumimoji="0" lang="ja-JP" altLang="en-US" sz="1400" b="1" i="0" u="none" strike="noStrike" kern="1200" cap="none" spc="0" normalizeH="0" baseline="0" noProof="0" dirty="0">
                    <a:ln w="3175">
                      <a:noFill/>
                      <a:prstDash val="solid"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Meiryo" charset="-128"/>
                    <a:ea typeface="Meiryo" charset="-128"/>
                    <a:cs typeface="Meiryo" charset="-128"/>
                  </a:rPr>
                  <a:t>動画を作成</a:t>
                </a:r>
                <a:endParaRPr kumimoji="0" lang="ja-JP" altLang="en-US" sz="1400" b="1" i="0" u="none" strike="noStrike" kern="1200" cap="none" spc="0" normalizeH="0" baseline="0" noProof="0" dirty="0">
                  <a:ln w="3175">
                    <a:noFill/>
                    <a:prstDash val="solid"/>
                  </a:ln>
                  <a:solidFill>
                    <a:srgbClr val="FF0000"/>
                  </a:solidFill>
                  <a:effectLst/>
                  <a:uLnTx/>
                  <a:uFillTx/>
                  <a:latin typeface="Arial Black" panose="020B0604020202020204" pitchFamily="34" charset="0"/>
                  <a:ea typeface="游ゴシック" panose="020B0400000000000000" pitchFamily="50" charset="-128"/>
                  <a:cs typeface="Arial Black" panose="020B0604020202020204" pitchFamily="34" charset="0"/>
                </a:endParaRPr>
              </a:p>
            </p:txBody>
          </p:sp>
          <p:pic>
            <p:nvPicPr>
              <p:cNvPr id="220" name="図 219">
                <a:extLst>
                  <a:ext uri="{FF2B5EF4-FFF2-40B4-BE49-F238E27FC236}">
                    <a16:creationId xmlns:a16="http://schemas.microsoft.com/office/drawing/2014/main" id="{62A0C869-3A6F-46CC-A7CB-E53D0430107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3054913" y="1705524"/>
                <a:ext cx="309618" cy="217460"/>
              </a:xfrm>
              <a:prstGeom prst="rect">
                <a:avLst/>
              </a:prstGeom>
            </p:spPr>
          </p:pic>
          <p:sp>
            <p:nvSpPr>
              <p:cNvPr id="229" name="テキスト ボックス 228">
                <a:extLst>
                  <a:ext uri="{FF2B5EF4-FFF2-40B4-BE49-F238E27FC236}">
                    <a16:creationId xmlns:a16="http://schemas.microsoft.com/office/drawing/2014/main" id="{8FA7D4A6-44A6-4BE5-8A98-7F77C66DF6C4}"/>
                  </a:ext>
                </a:extLst>
              </p:cNvPr>
              <p:cNvSpPr txBox="1"/>
              <p:nvPr/>
            </p:nvSpPr>
            <p:spPr>
              <a:xfrm>
                <a:off x="2988682" y="1915127"/>
                <a:ext cx="425116" cy="1692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5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rPr>
                  <a:t>動画も可</a:t>
                </a:r>
              </a:p>
            </p:txBody>
          </p:sp>
          <p:sp>
            <p:nvSpPr>
              <p:cNvPr id="232" name="正方形/長方形 231">
                <a:extLst>
                  <a:ext uri="{FF2B5EF4-FFF2-40B4-BE49-F238E27FC236}">
                    <a16:creationId xmlns:a16="http://schemas.microsoft.com/office/drawing/2014/main" id="{CEDCE229-7519-4DE6-8474-8D54084F1A57}"/>
                  </a:ext>
                </a:extLst>
              </p:cNvPr>
              <p:cNvSpPr/>
              <p:nvPr/>
            </p:nvSpPr>
            <p:spPr>
              <a:xfrm>
                <a:off x="2662428" y="1588414"/>
                <a:ext cx="110799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9054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latin typeface="HGS行書体" panose="03000600000000000000" pitchFamily="66" charset="-128"/>
                    <a:ea typeface="HGS行書体" panose="03000600000000000000" pitchFamily="66" charset="-128"/>
                    <a:cs typeface="Hiragino Kaku Gothic StdN W8" charset="-128"/>
                  </a:rPr>
                  <a:t>（　）</a:t>
                </a:r>
                <a:endParaRPr kumimoji="1" lang="en-US" altLang="ja-JP" sz="2400" b="0" i="0" u="none" strike="noStrike" kern="1200" cap="none" spc="30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HGS行書体" panose="03000600000000000000" pitchFamily="66" charset="-128"/>
                  <a:ea typeface="HGS行書体" panose="03000600000000000000" pitchFamily="66" charset="-128"/>
                  <a:cs typeface="Meiryo" charset="-128"/>
                </a:endParaRPr>
              </a:p>
            </p:txBody>
          </p:sp>
        </p:grpSp>
      </p:grpSp>
      <p:sp>
        <p:nvSpPr>
          <p:cNvPr id="252" name="テキスト ボックス 251">
            <a:extLst>
              <a:ext uri="{FF2B5EF4-FFF2-40B4-BE49-F238E27FC236}">
                <a16:creationId xmlns:a16="http://schemas.microsoft.com/office/drawing/2014/main" id="{26AF88C9-C801-4DB2-87F1-144F499EE6B7}"/>
              </a:ext>
            </a:extLst>
          </p:cNvPr>
          <p:cNvSpPr txBox="1"/>
          <p:nvPr/>
        </p:nvSpPr>
        <p:spPr>
          <a:xfrm>
            <a:off x="936076" y="2396651"/>
            <a:ext cx="8265073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ヤフー</a:t>
            </a:r>
            <a:r>
              <a:rPr kumimoji="0" lang="en-US" altLang="ja-JP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TOP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ページ ブランドパネル（予約型）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の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デバイス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と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期間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と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エリア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を選択し掲載</a:t>
            </a:r>
          </a:p>
        </p:txBody>
      </p:sp>
      <p:sp>
        <p:nvSpPr>
          <p:cNvPr id="273" name="テキスト ボックス 272">
            <a:extLst>
              <a:ext uri="{FF2B5EF4-FFF2-40B4-BE49-F238E27FC236}">
                <a16:creationId xmlns:a16="http://schemas.microsoft.com/office/drawing/2014/main" id="{C147E05D-7668-4DA9-83AD-3FF188CDF600}"/>
              </a:ext>
            </a:extLst>
          </p:cNvPr>
          <p:cNvSpPr txBox="1"/>
          <p:nvPr/>
        </p:nvSpPr>
        <p:spPr>
          <a:xfrm>
            <a:off x="967805" y="5628671"/>
            <a:ext cx="334578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b="1" spc="50" dirty="0">
                <a:solidFill>
                  <a:srgbClr val="FF0000"/>
                </a:solidFill>
                <a:latin typeface="Meiryo" charset="-128"/>
                <a:ea typeface="Meiryo" charset="-128"/>
                <a:cs typeface="Meiryo" charset="-128"/>
              </a:rPr>
              <a:t>広告掲載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レポート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と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放送確認書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を提出</a:t>
            </a:r>
          </a:p>
        </p:txBody>
      </p:sp>
      <p:sp>
        <p:nvSpPr>
          <p:cNvPr id="299" name="角丸四角形 204">
            <a:extLst>
              <a:ext uri="{FF2B5EF4-FFF2-40B4-BE49-F238E27FC236}">
                <a16:creationId xmlns:a16="http://schemas.microsoft.com/office/drawing/2014/main" id="{DCFA8182-BF87-44E8-AA17-FAA75562D48C}"/>
              </a:ext>
            </a:extLst>
          </p:cNvPr>
          <p:cNvSpPr/>
          <p:nvPr/>
        </p:nvSpPr>
        <p:spPr>
          <a:xfrm>
            <a:off x="5404146" y="5876458"/>
            <a:ext cx="4187233" cy="826878"/>
          </a:xfrm>
          <a:prstGeom prst="roundRect">
            <a:avLst>
              <a:gd name="adj" fmla="val 14697"/>
            </a:avLst>
          </a:prstGeom>
          <a:solidFill>
            <a:srgbClr val="75B998"/>
          </a:solidFill>
          <a:ln w="25400">
            <a:noFill/>
            <a:prstDash val="solid"/>
          </a:ln>
          <a:effectLst>
            <a:outerShdw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00" name="台形 299">
            <a:extLst>
              <a:ext uri="{FF2B5EF4-FFF2-40B4-BE49-F238E27FC236}">
                <a16:creationId xmlns:a16="http://schemas.microsoft.com/office/drawing/2014/main" id="{575A3C17-C6C7-41A7-974C-75D4EF9B2FF0}"/>
              </a:ext>
            </a:extLst>
          </p:cNvPr>
          <p:cNvSpPr/>
          <p:nvPr/>
        </p:nvSpPr>
        <p:spPr>
          <a:xfrm rot="10800000">
            <a:off x="6409003" y="5838150"/>
            <a:ext cx="2136484" cy="323410"/>
          </a:xfrm>
          <a:prstGeom prst="trapezoid">
            <a:avLst/>
          </a:prstGeom>
          <a:solidFill>
            <a:schemeClr val="bg1"/>
          </a:solidFill>
          <a:ln w="57150" cap="rnd">
            <a:solidFill>
              <a:srgbClr val="75B998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05" name="正方形/長方形 304">
            <a:extLst>
              <a:ext uri="{FF2B5EF4-FFF2-40B4-BE49-F238E27FC236}">
                <a16:creationId xmlns:a16="http://schemas.microsoft.com/office/drawing/2014/main" id="{0BFA5806-F9AE-4B7D-BBFC-A41AE9320F7F}"/>
              </a:ext>
            </a:extLst>
          </p:cNvPr>
          <p:cNvSpPr/>
          <p:nvPr/>
        </p:nvSpPr>
        <p:spPr>
          <a:xfrm>
            <a:off x="6266057" y="5856962"/>
            <a:ext cx="2249406" cy="36157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75B998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  </a:t>
            </a:r>
            <a:r>
              <a:rPr kumimoji="0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75B998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実施料金</a:t>
            </a:r>
            <a:endParaRPr kumimoji="0" lang="ja-JP" altLang="en-US" sz="1600" b="1" i="1" u="none" strike="noStrike" kern="1200" cap="none" spc="0" normalizeH="0" baseline="0" noProof="0" dirty="0">
              <a:ln>
                <a:noFill/>
              </a:ln>
              <a:solidFill>
                <a:srgbClr val="75B998"/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310" name="テキスト ボックス 309">
            <a:extLst>
              <a:ext uri="{FF2B5EF4-FFF2-40B4-BE49-F238E27FC236}">
                <a16:creationId xmlns:a16="http://schemas.microsoft.com/office/drawing/2014/main" id="{CCC46847-C71F-4034-A915-C6046AC24359}"/>
              </a:ext>
            </a:extLst>
          </p:cNvPr>
          <p:cNvSpPr txBox="1"/>
          <p:nvPr/>
        </p:nvSpPr>
        <p:spPr>
          <a:xfrm>
            <a:off x="5737118" y="6214479"/>
            <a:ext cx="29765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3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" charset="-128"/>
                <a:ea typeface="Meiryo" charset="-128"/>
                <a:cs typeface="Meiryo" charset="-128"/>
              </a:rPr>
              <a:t>2</a:t>
            </a:r>
            <a:r>
              <a:rPr kumimoji="0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" charset="-128"/>
                <a:ea typeface="Meiryo" charset="-128"/>
                <a:cs typeface="Meiryo" charset="-128"/>
              </a:rPr>
              <a:t>,000,00</a:t>
            </a:r>
            <a:r>
              <a:rPr kumimoji="0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0</a:t>
            </a:r>
            <a:r>
              <a:rPr kumimoji="0" lang="ja-JP" altLang="en-US" sz="2400" b="1" i="0" u="none" strike="noStrike" kern="1200" cap="none" spc="-30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円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sp>
        <p:nvSpPr>
          <p:cNvPr id="311" name="正方形/長方形 310">
            <a:extLst>
              <a:ext uri="{FF2B5EF4-FFF2-40B4-BE49-F238E27FC236}">
                <a16:creationId xmlns:a16="http://schemas.microsoft.com/office/drawing/2014/main" id="{2C76EC85-8C60-4F62-9DB0-88811CF817D2}"/>
              </a:ext>
            </a:extLst>
          </p:cNvPr>
          <p:cNvSpPr/>
          <p:nvPr/>
        </p:nvSpPr>
        <p:spPr>
          <a:xfrm>
            <a:off x="8382491" y="6386485"/>
            <a:ext cx="929306" cy="307777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（税別）</a:t>
            </a:r>
            <a:endParaRPr kumimoji="0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30" name="Text Box 11">
            <a:extLst>
              <a:ext uri="{FF2B5EF4-FFF2-40B4-BE49-F238E27FC236}">
                <a16:creationId xmlns:a16="http://schemas.microsoft.com/office/drawing/2014/main" id="{1B09A64A-8621-4395-A66B-60BEF7054D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0018" y="4205050"/>
            <a:ext cx="2098214" cy="106183"/>
          </a:xfrm>
          <a:prstGeom prst="rect">
            <a:avLst/>
          </a:prstGeom>
          <a:noFill/>
          <a:ln w="28575">
            <a:noFill/>
            <a:miter lim="800000"/>
            <a:headEnd/>
            <a:tailEnd type="none" w="med" len="sm"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ctr" defTabSz="913972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※</a:t>
            </a:r>
            <a:r>
              <a:rPr kumimoji="0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掲載回数は設定期間で按分されるイメージです。</a:t>
            </a:r>
            <a:endParaRPr kumimoji="0" lang="en-US" altLang="ja-JP" sz="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31" name="テキスト ボックス 130">
            <a:extLst>
              <a:ext uri="{FF2B5EF4-FFF2-40B4-BE49-F238E27FC236}">
                <a16:creationId xmlns:a16="http://schemas.microsoft.com/office/drawing/2014/main" id="{6BC72291-6200-4EA5-9A19-1ED897F5CAE1}"/>
              </a:ext>
            </a:extLst>
          </p:cNvPr>
          <p:cNvSpPr txBox="1"/>
          <p:nvPr/>
        </p:nvSpPr>
        <p:spPr>
          <a:xfrm>
            <a:off x="1423464" y="6428457"/>
            <a:ext cx="3922202" cy="20005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※</a:t>
            </a:r>
            <a:r>
              <a:rPr kumimoji="0" lang="en-US" altLang="ja-JP" sz="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WEB</a:t>
            </a:r>
            <a:r>
              <a:rPr kumimoji="0" lang="ja-JP" altLang="en-US" sz="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広告用の</a:t>
            </a:r>
            <a:r>
              <a:rPr kumimoji="0" lang="en-US" altLang="ja-JP" sz="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【</a:t>
            </a:r>
            <a:r>
              <a:rPr kumimoji="0" lang="ja-JP" altLang="en-US" sz="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遷移先</a:t>
            </a:r>
            <a:r>
              <a:rPr lang="en-US" altLang="ja-JP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WEB</a:t>
            </a:r>
            <a:r>
              <a:rPr lang="ja-JP" altLang="en-US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ページの</a:t>
            </a:r>
            <a:r>
              <a:rPr lang="en-US" altLang="ja-JP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URL】</a:t>
            </a:r>
            <a:r>
              <a:rPr lang="ja-JP" altLang="en-US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をご準備下さい。（パラメータ付も可）</a:t>
            </a:r>
            <a:endParaRPr kumimoji="0" lang="ja-JP" altLang="en-US" sz="7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Meiryo" charset="-128"/>
            </a:endParaRPr>
          </a:p>
        </p:txBody>
      </p:sp>
      <p:pic>
        <p:nvPicPr>
          <p:cNvPr id="133" name="図 132">
            <a:extLst>
              <a:ext uri="{FF2B5EF4-FFF2-40B4-BE49-F238E27FC236}">
                <a16:creationId xmlns:a16="http://schemas.microsoft.com/office/drawing/2014/main" id="{33272690-7034-4B3A-9DAC-301ABA829C9C}"/>
              </a:ext>
            </a:extLst>
          </p:cNvPr>
          <p:cNvPicPr>
            <a:picLocks noChangeAspect="1"/>
          </p:cNvPicPr>
          <p:nvPr/>
        </p:nvPicPr>
        <p:blipFill>
          <a:blip r:embed="rId16"/>
          <a:srcRect l="154" r="154"/>
          <a:stretch/>
        </p:blipFill>
        <p:spPr>
          <a:xfrm>
            <a:off x="826071" y="6455518"/>
            <a:ext cx="597393" cy="275105"/>
          </a:xfrm>
          <a:prstGeom prst="rect">
            <a:avLst/>
          </a:prstGeom>
        </p:spPr>
      </p:pic>
      <p:sp>
        <p:nvSpPr>
          <p:cNvPr id="134" name="正方形/長方形 133">
            <a:extLst>
              <a:ext uri="{FF2B5EF4-FFF2-40B4-BE49-F238E27FC236}">
                <a16:creationId xmlns:a16="http://schemas.microsoft.com/office/drawing/2014/main" id="{2BD0A26A-F1E8-4FB9-AFBC-A236B3C09D97}"/>
              </a:ext>
            </a:extLst>
          </p:cNvPr>
          <p:cNvSpPr/>
          <p:nvPr/>
        </p:nvSpPr>
        <p:spPr>
          <a:xfrm>
            <a:off x="1423464" y="6545661"/>
            <a:ext cx="4025018" cy="226591"/>
          </a:xfrm>
          <a:prstGeom prst="rect">
            <a:avLst/>
          </a:prstGeom>
          <a:noFill/>
        </p:spPr>
        <p:txBody>
          <a:bodyPr wrap="square" tIns="7200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0" lang="ja-JP" altLang="en-US" sz="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遷移先代用の</a:t>
            </a:r>
            <a:r>
              <a:rPr kumimoji="0" lang="en-US" altLang="ja-JP" sz="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WEB</a:t>
            </a:r>
            <a:r>
              <a:rPr kumimoji="0" lang="ja-JP" altLang="en-US" sz="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チラシビューアー（無償）もございます。詳細はお問合せください。</a:t>
            </a:r>
          </a:p>
        </p:txBody>
      </p:sp>
      <p:sp>
        <p:nvSpPr>
          <p:cNvPr id="135" name="テキスト ボックス 134">
            <a:extLst>
              <a:ext uri="{FF2B5EF4-FFF2-40B4-BE49-F238E27FC236}">
                <a16:creationId xmlns:a16="http://schemas.microsoft.com/office/drawing/2014/main" id="{2D0E7041-1185-445F-A088-61D2779AAE68}"/>
              </a:ext>
            </a:extLst>
          </p:cNvPr>
          <p:cNvSpPr txBox="1"/>
          <p:nvPr/>
        </p:nvSpPr>
        <p:spPr>
          <a:xfrm>
            <a:off x="741078" y="6278883"/>
            <a:ext cx="3595631" cy="21544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■</a:t>
            </a:r>
            <a:r>
              <a:rPr kumimoji="0" lang="en-US" altLang="ja-JP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WEB</a:t>
            </a:r>
            <a:r>
              <a:rPr kumimoji="0" lang="ja-JP" alt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広告の遷移先ページについて</a:t>
            </a:r>
          </a:p>
        </p:txBody>
      </p:sp>
    </p:spTree>
    <p:extLst>
      <p:ext uri="{BB962C8B-B14F-4D97-AF65-F5344CB8AC3E}">
        <p14:creationId xmlns:p14="http://schemas.microsoft.com/office/powerpoint/2010/main" val="245182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145</TotalTime>
  <Words>728</Words>
  <Application>Microsoft Office PowerPoint</Application>
  <PresentationFormat>A4 210 x 297 mm</PresentationFormat>
  <Paragraphs>168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2" baseType="lpstr">
      <vt:lpstr>HGS行書体</vt:lpstr>
      <vt:lpstr>Meiryo UI</vt:lpstr>
      <vt:lpstr>メイリオ</vt:lpstr>
      <vt:lpstr>メイリオ</vt:lpstr>
      <vt:lpstr>游ゴシック</vt:lpstr>
      <vt:lpstr>Arial</vt:lpstr>
      <vt:lpstr>Arial Black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nishiguchi0913@outlook.jp</dc:creator>
  <cp:lastModifiedBy>本多 智明</cp:lastModifiedBy>
  <cp:revision>43</cp:revision>
  <cp:lastPrinted>2022-03-03T04:22:30Z</cp:lastPrinted>
  <dcterms:created xsi:type="dcterms:W3CDTF">2022-02-28T00:11:28Z</dcterms:created>
  <dcterms:modified xsi:type="dcterms:W3CDTF">2022-03-04T06:56:36Z</dcterms:modified>
</cp:coreProperties>
</file>