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927" r:id="rId2"/>
    <p:sldId id="928" r:id="rId3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B998"/>
    <a:srgbClr val="71B5BD"/>
    <a:srgbClr val="009A92"/>
    <a:srgbClr val="404040"/>
    <a:srgbClr val="D6EDED"/>
    <a:srgbClr val="E1F7E9"/>
    <a:srgbClr val="E3E9E7"/>
    <a:srgbClr val="BAF9F7"/>
    <a:srgbClr val="DAEEEE"/>
    <a:srgbClr val="0087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46" autoAdjust="0"/>
    <p:restoredTop sz="96018"/>
  </p:normalViewPr>
  <p:slideViewPr>
    <p:cSldViewPr snapToGrid="0" snapToObjects="1" showGuides="1">
      <p:cViewPr varScale="1">
        <p:scale>
          <a:sx n="114" d="100"/>
          <a:sy n="114" d="100"/>
        </p:scale>
        <p:origin x="1488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A2DCB-6B22-684B-8305-8D32C3326916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AE036-BB84-D941-BEAE-1699DB289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886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66822C-3A83-6143-8558-7841D4196EF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287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66822C-3A83-6143-8558-7841D4196EF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0384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946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87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098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6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625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68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18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39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74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42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787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42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hyperlink" Target="http://www.google.co.jp/url?sa=i&amp;rct=j&amp;q=&amp;esrc=s&amp;source=images&amp;cd=&amp;cad=rja&amp;uact=8&amp;ved=0ahUKEwiF95qlgpPQAhXFXrwKHVnVDQ0QjRwIBw&amp;url=http://sem-consul.com/1916/%E6%97%A5%E6%9C%AC%E5%9B%BD%E5%86%85%E3%81%A7%E3%81%AE%E6%A4%9C%E7%B4%A2%E3%82%A8%E3%83%B3%E3%82%B8%E3%83%B3%E3%82%B7%E3%82%A7%E3%82%A2%EF%BC%88google%EF%BC%8Cyahoo-japan%EF%BC%89/&amp;psig=AFQjCNFsOaPFfgXCU-kf1u0NI5uINA3d6w&amp;ust=1478483371848387" TargetMode="External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jpe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7.jpe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hyperlink" Target="http://www.google.co.jp/url?sa=i&amp;rct=j&amp;q=&amp;esrc=s&amp;source=images&amp;cd=&amp;cad=rja&amp;uact=8&amp;ved=0ahUKEwiF95qlgpPQAhXFXrwKHVnVDQ0QjRwIBw&amp;url=http://sem-consul.com/1916/%E6%97%A5%E6%9C%AC%E5%9B%BD%E5%86%85%E3%81%A7%E3%81%AE%E6%A4%9C%E7%B4%A2%E3%82%A8%E3%83%B3%E3%82%B8%E3%83%B3%E3%82%B7%E3%82%A7%E3%82%A2%EF%BC%88google%EF%BC%8Cyahoo-japan%EF%BC%89/&amp;psig=AFQjCNFsOaPFfgXCU-kf1u0NI5uINA3d6w&amp;ust=1478483371848387" TargetMode="External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jpe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7.jpe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正方形/長方形 302">
            <a:extLst>
              <a:ext uri="{FF2B5EF4-FFF2-40B4-BE49-F238E27FC236}">
                <a16:creationId xmlns:a16="http://schemas.microsoft.com/office/drawing/2014/main" id="{3B0F4C3E-734A-C546-8246-0ED960B45BCB}"/>
              </a:ext>
            </a:extLst>
          </p:cNvPr>
          <p:cNvSpPr/>
          <p:nvPr/>
        </p:nvSpPr>
        <p:spPr>
          <a:xfrm flipV="1">
            <a:off x="361191" y="2325344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8ECED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4" name="直線コネクタ 303">
            <a:extLst>
              <a:ext uri="{FF2B5EF4-FFF2-40B4-BE49-F238E27FC236}">
                <a16:creationId xmlns:a16="http://schemas.microsoft.com/office/drawing/2014/main" id="{1C1B22B1-D48A-4A4E-9E2E-DFA80D556317}"/>
              </a:ext>
            </a:extLst>
          </p:cNvPr>
          <p:cNvCxnSpPr>
            <a:cxnSpLocks/>
          </p:cNvCxnSpPr>
          <p:nvPr/>
        </p:nvCxnSpPr>
        <p:spPr>
          <a:xfrm flipV="1">
            <a:off x="361585" y="2325344"/>
            <a:ext cx="9293209" cy="7144"/>
          </a:xfrm>
          <a:prstGeom prst="line">
            <a:avLst/>
          </a:prstGeom>
          <a:ln>
            <a:solidFill>
              <a:srgbClr val="66A3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正方形/長方形 180">
            <a:extLst>
              <a:ext uri="{FF2B5EF4-FFF2-40B4-BE49-F238E27FC236}">
                <a16:creationId xmlns:a16="http://schemas.microsoft.com/office/drawing/2014/main" id="{2928F103-B2EC-DE43-B544-3BEAE66D4B42}"/>
              </a:ext>
            </a:extLst>
          </p:cNvPr>
          <p:cNvSpPr/>
          <p:nvPr/>
        </p:nvSpPr>
        <p:spPr>
          <a:xfrm flipV="1">
            <a:off x="361191" y="1065952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8ECED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角丸四角形 204">
            <a:extLst>
              <a:ext uri="{FF2B5EF4-FFF2-40B4-BE49-F238E27FC236}">
                <a16:creationId xmlns:a16="http://schemas.microsoft.com/office/drawing/2014/main" id="{BDADFB6D-ACD0-B344-B9BB-A830696C4A79}"/>
              </a:ext>
            </a:extLst>
          </p:cNvPr>
          <p:cNvSpPr/>
          <p:nvPr/>
        </p:nvSpPr>
        <p:spPr>
          <a:xfrm>
            <a:off x="1803253" y="2793355"/>
            <a:ext cx="5137685" cy="2664000"/>
          </a:xfrm>
          <a:prstGeom prst="roundRect">
            <a:avLst>
              <a:gd name="adj" fmla="val 2989"/>
            </a:avLst>
          </a:prstGeom>
          <a:solidFill>
            <a:srgbClr val="D8ECED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163" name="台形 162">
            <a:extLst>
              <a:ext uri="{FF2B5EF4-FFF2-40B4-BE49-F238E27FC236}">
                <a16:creationId xmlns:a16="http://schemas.microsoft.com/office/drawing/2014/main" id="{3932D21E-4D22-BC4D-BB70-6B3723E13C90}"/>
              </a:ext>
            </a:extLst>
          </p:cNvPr>
          <p:cNvSpPr/>
          <p:nvPr/>
        </p:nvSpPr>
        <p:spPr>
          <a:xfrm rot="10800000">
            <a:off x="3640853" y="2811155"/>
            <a:ext cx="1513576" cy="324000"/>
          </a:xfrm>
          <a:prstGeom prst="trapezoid">
            <a:avLst/>
          </a:prstGeom>
          <a:solidFill>
            <a:srgbClr val="71B5BC"/>
          </a:solidFill>
          <a:ln w="57150" cap="rnd">
            <a:solidFill>
              <a:srgbClr val="71B5B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台形 163">
            <a:extLst>
              <a:ext uri="{FF2B5EF4-FFF2-40B4-BE49-F238E27FC236}">
                <a16:creationId xmlns:a16="http://schemas.microsoft.com/office/drawing/2014/main" id="{39209CDD-DB24-994D-9B56-AA9F2485B906}"/>
              </a:ext>
            </a:extLst>
          </p:cNvPr>
          <p:cNvSpPr/>
          <p:nvPr/>
        </p:nvSpPr>
        <p:spPr>
          <a:xfrm rot="10800000">
            <a:off x="5345666" y="2811155"/>
            <a:ext cx="1513576" cy="324000"/>
          </a:xfrm>
          <a:prstGeom prst="trapezoid">
            <a:avLst/>
          </a:prstGeom>
          <a:solidFill>
            <a:srgbClr val="71B5BC"/>
          </a:solidFill>
          <a:ln w="57150" cap="rnd">
            <a:solidFill>
              <a:srgbClr val="71B5B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平行四辺形 148">
            <a:extLst>
              <a:ext uri="{FF2B5EF4-FFF2-40B4-BE49-F238E27FC236}">
                <a16:creationId xmlns:a16="http://schemas.microsoft.com/office/drawing/2014/main" id="{B8BBEC6D-8B91-C240-ADBF-D0EF61EE9B0A}"/>
              </a:ext>
            </a:extLst>
          </p:cNvPr>
          <p:cNvSpPr/>
          <p:nvPr/>
        </p:nvSpPr>
        <p:spPr>
          <a:xfrm>
            <a:off x="197066" y="406125"/>
            <a:ext cx="9558190" cy="464038"/>
          </a:xfrm>
          <a:prstGeom prst="parallelogram">
            <a:avLst/>
          </a:prstGeom>
          <a:solidFill>
            <a:srgbClr val="71B5BC"/>
          </a:solidFill>
          <a:ln w="76200" cap="rnd">
            <a:solidFill>
              <a:srgbClr val="71B5B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7F9011FD-B106-3048-A9E5-E4268788E05B}"/>
              </a:ext>
            </a:extLst>
          </p:cNvPr>
          <p:cNvCxnSpPr>
            <a:cxnSpLocks/>
          </p:cNvCxnSpPr>
          <p:nvPr/>
        </p:nvCxnSpPr>
        <p:spPr>
          <a:xfrm flipV="1">
            <a:off x="361585" y="1061828"/>
            <a:ext cx="9293209" cy="7144"/>
          </a:xfrm>
          <a:prstGeom prst="line">
            <a:avLst/>
          </a:prstGeom>
          <a:ln>
            <a:solidFill>
              <a:srgbClr val="66A3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3" name="図 282">
            <a:extLst>
              <a:ext uri="{FF2B5EF4-FFF2-40B4-BE49-F238E27FC236}">
                <a16:creationId xmlns:a16="http://schemas.microsoft.com/office/drawing/2014/main" id="{21244445-553A-CE47-87DF-C439C852561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924" b="-12618"/>
          <a:stretch/>
        </p:blipFill>
        <p:spPr>
          <a:xfrm>
            <a:off x="361191" y="93413"/>
            <a:ext cx="1357574" cy="250990"/>
          </a:xfrm>
          <a:prstGeom prst="rect">
            <a:avLst/>
          </a:prstGeom>
        </p:spPr>
      </p:pic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7B97EE18-91B9-4944-B096-3CC1C6394C63}"/>
              </a:ext>
            </a:extLst>
          </p:cNvPr>
          <p:cNvCxnSpPr/>
          <p:nvPr/>
        </p:nvCxnSpPr>
        <p:spPr>
          <a:xfrm>
            <a:off x="2567929" y="451406"/>
            <a:ext cx="0" cy="37686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D8FFA07E-E20B-9447-97FF-7F2D7014F538}"/>
              </a:ext>
            </a:extLst>
          </p:cNvPr>
          <p:cNvSpPr/>
          <p:nvPr/>
        </p:nvSpPr>
        <p:spPr>
          <a:xfrm>
            <a:off x="2669691" y="446799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40">
              <a:spcBef>
                <a:spcPct val="0"/>
              </a:spcBef>
              <a:defRPr/>
            </a:pPr>
            <a:r>
              <a:rPr lang="ja-JP" altLang="en-US" sz="24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テレビ愛知</a:t>
            </a:r>
          </a:p>
        </p:txBody>
      </p:sp>
      <p:sp>
        <p:nvSpPr>
          <p:cNvPr id="191" name="正方形/長方形 190">
            <a:extLst>
              <a:ext uri="{FF2B5EF4-FFF2-40B4-BE49-F238E27FC236}">
                <a16:creationId xmlns:a16="http://schemas.microsoft.com/office/drawing/2014/main" id="{AB137241-7319-8345-ACC9-D4625166B66A}"/>
              </a:ext>
            </a:extLst>
          </p:cNvPr>
          <p:cNvSpPr/>
          <p:nvPr/>
        </p:nvSpPr>
        <p:spPr>
          <a:xfrm>
            <a:off x="332457" y="428646"/>
            <a:ext cx="218072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70">
              <a:spcBef>
                <a:spcPct val="0"/>
              </a:spcBef>
              <a:defRPr/>
            </a:pPr>
            <a:r>
              <a:rPr lang="en-US" altLang="ja-JP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TVCM</a:t>
            </a:r>
            <a:r>
              <a:rPr lang="ja-JP" altLang="en-US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セット</a:t>
            </a:r>
            <a:endParaRPr lang="en-US" altLang="ja-JP" sz="26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98" name="テキスト ボックス 197">
            <a:extLst>
              <a:ext uri="{FF2B5EF4-FFF2-40B4-BE49-F238E27FC236}">
                <a16:creationId xmlns:a16="http://schemas.microsoft.com/office/drawing/2014/main" id="{000DBBB4-FCAB-4AE6-9175-32B49D74870E}"/>
              </a:ext>
            </a:extLst>
          </p:cNvPr>
          <p:cNvSpPr txBox="1"/>
          <p:nvPr/>
        </p:nvSpPr>
        <p:spPr>
          <a:xfrm>
            <a:off x="2018309" y="4373293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349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4" name="テキスト ボックス 203">
            <a:extLst>
              <a:ext uri="{FF2B5EF4-FFF2-40B4-BE49-F238E27FC236}">
                <a16:creationId xmlns:a16="http://schemas.microsoft.com/office/drawing/2014/main" id="{8B955666-6385-4917-85F9-EB03F44843AE}"/>
              </a:ext>
            </a:extLst>
          </p:cNvPr>
          <p:cNvSpPr txBox="1"/>
          <p:nvPr/>
        </p:nvSpPr>
        <p:spPr>
          <a:xfrm>
            <a:off x="3894756" y="2802958"/>
            <a:ext cx="95410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100" b="1" kern="0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sz="2100" b="1" kern="0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7" name="テキスト ボックス 206">
            <a:extLst>
              <a:ext uri="{FF2B5EF4-FFF2-40B4-BE49-F238E27FC236}">
                <a16:creationId xmlns:a16="http://schemas.microsoft.com/office/drawing/2014/main" id="{31170289-6823-462E-8798-38E5A6C5FADC}"/>
              </a:ext>
            </a:extLst>
          </p:cNvPr>
          <p:cNvSpPr txBox="1"/>
          <p:nvPr/>
        </p:nvSpPr>
        <p:spPr>
          <a:xfrm>
            <a:off x="5402258" y="2831430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r>
              <a:rPr kumimoji="1" lang="ja-JP" altLang="en-US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＋</a:t>
            </a:r>
            <a:r>
              <a:rPr kumimoji="1" lang="ja-JP" altLang="en-US" b="1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b="1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16" name="テキスト ボックス 215">
            <a:extLst>
              <a:ext uri="{FF2B5EF4-FFF2-40B4-BE49-F238E27FC236}">
                <a16:creationId xmlns:a16="http://schemas.microsoft.com/office/drawing/2014/main" id="{481E9284-C62B-4993-A1EF-EEDDB3A6B7A7}"/>
              </a:ext>
            </a:extLst>
          </p:cNvPr>
          <p:cNvSpPr txBox="1"/>
          <p:nvPr/>
        </p:nvSpPr>
        <p:spPr>
          <a:xfrm>
            <a:off x="2018309" y="4987473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320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4" name="テキスト ボックス 223">
            <a:extLst>
              <a:ext uri="{FF2B5EF4-FFF2-40B4-BE49-F238E27FC236}">
                <a16:creationId xmlns:a16="http://schemas.microsoft.com/office/drawing/2014/main" id="{0151E3B5-DE6D-4E9F-9305-6CBBC2AF9031}"/>
              </a:ext>
            </a:extLst>
          </p:cNvPr>
          <p:cNvSpPr txBox="1"/>
          <p:nvPr/>
        </p:nvSpPr>
        <p:spPr>
          <a:xfrm>
            <a:off x="3683880" y="4366862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218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5" name="テキスト ボックス 224">
            <a:extLst>
              <a:ext uri="{FF2B5EF4-FFF2-40B4-BE49-F238E27FC236}">
                <a16:creationId xmlns:a16="http://schemas.microsoft.com/office/drawing/2014/main" id="{663D1B4A-46F6-4BE4-9AEF-A6691B124A43}"/>
              </a:ext>
            </a:extLst>
          </p:cNvPr>
          <p:cNvSpPr txBox="1"/>
          <p:nvPr/>
        </p:nvSpPr>
        <p:spPr>
          <a:xfrm>
            <a:off x="3683880" y="4981042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00,000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7" name="テキスト ボックス 226">
            <a:extLst>
              <a:ext uri="{FF2B5EF4-FFF2-40B4-BE49-F238E27FC236}">
                <a16:creationId xmlns:a16="http://schemas.microsoft.com/office/drawing/2014/main" id="{C47DB22B-77AE-4B93-8035-F13108C4F4B5}"/>
              </a:ext>
            </a:extLst>
          </p:cNvPr>
          <p:cNvSpPr txBox="1"/>
          <p:nvPr/>
        </p:nvSpPr>
        <p:spPr>
          <a:xfrm>
            <a:off x="5384509" y="4360511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242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8" name="テキスト ボックス 227">
            <a:extLst>
              <a:ext uri="{FF2B5EF4-FFF2-40B4-BE49-F238E27FC236}">
                <a16:creationId xmlns:a16="http://schemas.microsoft.com/office/drawing/2014/main" id="{E7F6843B-A3D2-4025-824A-25C3D5EE450E}"/>
              </a:ext>
            </a:extLst>
          </p:cNvPr>
          <p:cNvSpPr txBox="1"/>
          <p:nvPr/>
        </p:nvSpPr>
        <p:spPr>
          <a:xfrm>
            <a:off x="5374319" y="4974691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222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231" name="図 230">
            <a:extLst>
              <a:ext uri="{FF2B5EF4-FFF2-40B4-BE49-F238E27FC236}">
                <a16:creationId xmlns:a16="http://schemas.microsoft.com/office/drawing/2014/main" id="{C16F2A8A-DF20-4A6A-9197-3DC6FC6ADF7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267745" y="3225370"/>
            <a:ext cx="852663" cy="537393"/>
          </a:xfrm>
          <a:prstGeom prst="rect">
            <a:avLst/>
          </a:prstGeom>
        </p:spPr>
      </p:pic>
      <p:pic>
        <p:nvPicPr>
          <p:cNvPr id="234" name="図 233">
            <a:extLst>
              <a:ext uri="{FF2B5EF4-FFF2-40B4-BE49-F238E27FC236}">
                <a16:creationId xmlns:a16="http://schemas.microsoft.com/office/drawing/2014/main" id="{5326A0ED-DCDB-4DF1-BC98-F1DA6E9AB5C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79213" y="3225370"/>
            <a:ext cx="265485" cy="523697"/>
          </a:xfrm>
          <a:prstGeom prst="rect">
            <a:avLst/>
          </a:prstGeom>
        </p:spPr>
      </p:pic>
      <p:cxnSp>
        <p:nvCxnSpPr>
          <p:cNvPr id="235" name="直線コネクタ 234">
            <a:extLst>
              <a:ext uri="{FF2B5EF4-FFF2-40B4-BE49-F238E27FC236}">
                <a16:creationId xmlns:a16="http://schemas.microsoft.com/office/drawing/2014/main" id="{0A9D00A4-22E5-48A8-855D-A1CA496CFACF}"/>
              </a:ext>
            </a:extLst>
          </p:cNvPr>
          <p:cNvCxnSpPr>
            <a:cxnSpLocks/>
          </p:cNvCxnSpPr>
          <p:nvPr/>
        </p:nvCxnSpPr>
        <p:spPr>
          <a:xfrm>
            <a:off x="5391771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直線コネクタ 235">
            <a:extLst>
              <a:ext uri="{FF2B5EF4-FFF2-40B4-BE49-F238E27FC236}">
                <a16:creationId xmlns:a16="http://schemas.microsoft.com/office/drawing/2014/main" id="{6CFD71EE-7130-4A73-91A0-3FFBAB434FF4}"/>
              </a:ext>
            </a:extLst>
          </p:cNvPr>
          <p:cNvCxnSpPr>
            <a:cxnSpLocks/>
          </p:cNvCxnSpPr>
          <p:nvPr/>
        </p:nvCxnSpPr>
        <p:spPr>
          <a:xfrm>
            <a:off x="5391771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7" name="図 236">
            <a:extLst>
              <a:ext uri="{FF2B5EF4-FFF2-40B4-BE49-F238E27FC236}">
                <a16:creationId xmlns:a16="http://schemas.microsoft.com/office/drawing/2014/main" id="{28989A0C-7B69-4DB4-AC91-986619D11CB1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5554555" y="3225370"/>
            <a:ext cx="1030790" cy="530291"/>
          </a:xfrm>
          <a:prstGeom prst="rect">
            <a:avLst/>
          </a:prstGeom>
        </p:spPr>
      </p:pic>
      <p:sp>
        <p:nvSpPr>
          <p:cNvPr id="240" name="ホームベース 136">
            <a:extLst>
              <a:ext uri="{FF2B5EF4-FFF2-40B4-BE49-F238E27FC236}">
                <a16:creationId xmlns:a16="http://schemas.microsoft.com/office/drawing/2014/main" id="{FEF8B4C3-B763-4D5E-9380-8E80ECD8095A}"/>
              </a:ext>
            </a:extLst>
          </p:cNvPr>
          <p:cNvSpPr/>
          <p:nvPr/>
        </p:nvSpPr>
        <p:spPr>
          <a:xfrm>
            <a:off x="947050" y="4376581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1" name="ホームベース 141">
            <a:extLst>
              <a:ext uri="{FF2B5EF4-FFF2-40B4-BE49-F238E27FC236}">
                <a16:creationId xmlns:a16="http://schemas.microsoft.com/office/drawing/2014/main" id="{154F9440-D995-4C41-89F6-D76C526DFD82}"/>
              </a:ext>
            </a:extLst>
          </p:cNvPr>
          <p:cNvSpPr/>
          <p:nvPr/>
        </p:nvSpPr>
        <p:spPr>
          <a:xfrm>
            <a:off x="947050" y="4908953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2" name="片側の 2 つの角を丸めた四角形 131">
            <a:extLst>
              <a:ext uri="{FF2B5EF4-FFF2-40B4-BE49-F238E27FC236}">
                <a16:creationId xmlns:a16="http://schemas.microsoft.com/office/drawing/2014/main" id="{9E11AFC6-B27F-4E59-B9BE-E6358DC57EE5}"/>
              </a:ext>
            </a:extLst>
          </p:cNvPr>
          <p:cNvSpPr/>
          <p:nvPr/>
        </p:nvSpPr>
        <p:spPr>
          <a:xfrm rot="16200000">
            <a:off x="427805" y="4802259"/>
            <a:ext cx="1080000" cy="216000"/>
          </a:xfrm>
          <a:prstGeom prst="round2SameRect">
            <a:avLst>
              <a:gd name="adj1" fmla="val 32569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ホームベース 142">
            <a:extLst>
              <a:ext uri="{FF2B5EF4-FFF2-40B4-BE49-F238E27FC236}">
                <a16:creationId xmlns:a16="http://schemas.microsoft.com/office/drawing/2014/main" id="{93BD506F-DFB3-4507-8FF6-A17D7739B9AC}"/>
              </a:ext>
            </a:extLst>
          </p:cNvPr>
          <p:cNvSpPr/>
          <p:nvPr/>
        </p:nvSpPr>
        <p:spPr>
          <a:xfrm>
            <a:off x="947050" y="3899235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4" name="片側の 2 つの角を丸めた四角形 123">
            <a:extLst>
              <a:ext uri="{FF2B5EF4-FFF2-40B4-BE49-F238E27FC236}">
                <a16:creationId xmlns:a16="http://schemas.microsoft.com/office/drawing/2014/main" id="{70B604E8-8436-4AC5-827A-39540826D66A}"/>
              </a:ext>
            </a:extLst>
          </p:cNvPr>
          <p:cNvSpPr/>
          <p:nvPr/>
        </p:nvSpPr>
        <p:spPr>
          <a:xfrm rot="16200000">
            <a:off x="782663" y="3992108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テキスト ボックス 244">
            <a:extLst>
              <a:ext uri="{FF2B5EF4-FFF2-40B4-BE49-F238E27FC236}">
                <a16:creationId xmlns:a16="http://schemas.microsoft.com/office/drawing/2014/main" id="{BACF7144-149E-4050-94CF-3AEEC3D466D3}"/>
              </a:ext>
            </a:extLst>
          </p:cNvPr>
          <p:cNvSpPr txBox="1"/>
          <p:nvPr/>
        </p:nvSpPr>
        <p:spPr>
          <a:xfrm>
            <a:off x="909597" y="4011120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掲載期間を指定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6" name="テキスト ボックス 245">
            <a:extLst>
              <a:ext uri="{FF2B5EF4-FFF2-40B4-BE49-F238E27FC236}">
                <a16:creationId xmlns:a16="http://schemas.microsoft.com/office/drawing/2014/main" id="{70D7118C-08BB-4BA8-B64B-300404059406}"/>
              </a:ext>
            </a:extLst>
          </p:cNvPr>
          <p:cNvSpPr txBox="1"/>
          <p:nvPr/>
        </p:nvSpPr>
        <p:spPr>
          <a:xfrm>
            <a:off x="1015917" y="4432303"/>
            <a:ext cx="1138185" cy="444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都道府県</a:t>
            </a:r>
            <a:r>
              <a:rPr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指定</a:t>
            </a:r>
            <a:endParaRPr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3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　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7" name="円/楕円 162">
            <a:extLst>
              <a:ext uri="{FF2B5EF4-FFF2-40B4-BE49-F238E27FC236}">
                <a16:creationId xmlns:a16="http://schemas.microsoft.com/office/drawing/2014/main" id="{38BE78B7-0613-429C-A1F1-F57DED72365C}"/>
              </a:ext>
            </a:extLst>
          </p:cNvPr>
          <p:cNvSpPr>
            <a:spLocks noChangeAspect="1"/>
          </p:cNvSpPr>
          <p:nvPr/>
        </p:nvSpPr>
        <p:spPr>
          <a:xfrm>
            <a:off x="1382433" y="4801110"/>
            <a:ext cx="198000" cy="19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8" name="テキスト ボックス 247">
            <a:extLst>
              <a:ext uri="{FF2B5EF4-FFF2-40B4-BE49-F238E27FC236}">
                <a16:creationId xmlns:a16="http://schemas.microsoft.com/office/drawing/2014/main" id="{064BAC6E-2CED-409B-B253-0CC3D194831A}"/>
              </a:ext>
            </a:extLst>
          </p:cNvPr>
          <p:cNvSpPr txBox="1"/>
          <p:nvPr/>
        </p:nvSpPr>
        <p:spPr>
          <a:xfrm>
            <a:off x="1013525" y="5006681"/>
            <a:ext cx="1071966" cy="41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市区郡指定</a:t>
            </a:r>
            <a:endParaRPr kumimoji="1"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9" name="テキスト ボックス 248">
            <a:extLst>
              <a:ext uri="{FF2B5EF4-FFF2-40B4-BE49-F238E27FC236}">
                <a16:creationId xmlns:a16="http://schemas.microsoft.com/office/drawing/2014/main" id="{C4B7E8AB-8891-4CAB-9630-8A590D8855A4}"/>
              </a:ext>
            </a:extLst>
          </p:cNvPr>
          <p:cNvSpPr txBox="1"/>
          <p:nvPr/>
        </p:nvSpPr>
        <p:spPr>
          <a:xfrm>
            <a:off x="810084" y="4358254"/>
            <a:ext cx="338554" cy="11054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掲載エリア</a:t>
            </a:r>
            <a:r>
              <a:rPr lang="ja-JP" altLang="en-US" sz="9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</a:t>
            </a:r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3" name="ホームベース 142">
            <a:extLst>
              <a:ext uri="{FF2B5EF4-FFF2-40B4-BE49-F238E27FC236}">
                <a16:creationId xmlns:a16="http://schemas.microsoft.com/office/drawing/2014/main" id="{C1D39340-C6A4-4DE0-9F3F-43B073D32B5B}"/>
              </a:ext>
            </a:extLst>
          </p:cNvPr>
          <p:cNvSpPr/>
          <p:nvPr/>
        </p:nvSpPr>
        <p:spPr>
          <a:xfrm>
            <a:off x="939665" y="3297722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4" name="片側の 2 つの角を丸めた四角形 123">
            <a:extLst>
              <a:ext uri="{FF2B5EF4-FFF2-40B4-BE49-F238E27FC236}">
                <a16:creationId xmlns:a16="http://schemas.microsoft.com/office/drawing/2014/main" id="{BC5D0168-B93B-439A-9A68-B71273A67C35}"/>
              </a:ext>
            </a:extLst>
          </p:cNvPr>
          <p:cNvSpPr/>
          <p:nvPr/>
        </p:nvSpPr>
        <p:spPr>
          <a:xfrm rot="16200000">
            <a:off x="775278" y="3388982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テキスト ボックス 264">
            <a:extLst>
              <a:ext uri="{FF2B5EF4-FFF2-40B4-BE49-F238E27FC236}">
                <a16:creationId xmlns:a16="http://schemas.microsoft.com/office/drawing/2014/main" id="{21CE92E4-D8A7-4373-9239-25F221167478}"/>
              </a:ext>
            </a:extLst>
          </p:cNvPr>
          <p:cNvSpPr txBox="1"/>
          <p:nvPr/>
        </p:nvSpPr>
        <p:spPr>
          <a:xfrm>
            <a:off x="902212" y="3409607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デバイスを指定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269" name="直線コネクタ 268">
            <a:extLst>
              <a:ext uri="{FF2B5EF4-FFF2-40B4-BE49-F238E27FC236}">
                <a16:creationId xmlns:a16="http://schemas.microsoft.com/office/drawing/2014/main" id="{284D5320-0AAD-45C4-BD79-E0C233CBEA30}"/>
              </a:ext>
            </a:extLst>
          </p:cNvPr>
          <p:cNvCxnSpPr>
            <a:cxnSpLocks/>
          </p:cNvCxnSpPr>
          <p:nvPr/>
        </p:nvCxnSpPr>
        <p:spPr>
          <a:xfrm>
            <a:off x="5409771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台形 4">
            <a:extLst>
              <a:ext uri="{FF2B5EF4-FFF2-40B4-BE49-F238E27FC236}">
                <a16:creationId xmlns:a16="http://schemas.microsoft.com/office/drawing/2014/main" id="{FFF1C4B9-2C6D-FE49-9EA8-14FDA734FC18}"/>
              </a:ext>
            </a:extLst>
          </p:cNvPr>
          <p:cNvSpPr/>
          <p:nvPr/>
        </p:nvSpPr>
        <p:spPr>
          <a:xfrm rot="10800000">
            <a:off x="1912792" y="2811155"/>
            <a:ext cx="1513576" cy="324000"/>
          </a:xfrm>
          <a:prstGeom prst="trapezoid">
            <a:avLst/>
          </a:prstGeom>
          <a:solidFill>
            <a:srgbClr val="71B5BC"/>
          </a:solidFill>
          <a:ln w="57150" cap="rnd">
            <a:solidFill>
              <a:srgbClr val="71B5B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8E4F8BF8-7611-2240-9865-8C1C46BD883B}"/>
              </a:ext>
            </a:extLst>
          </p:cNvPr>
          <p:cNvCxnSpPr/>
          <p:nvPr/>
        </p:nvCxnSpPr>
        <p:spPr>
          <a:xfrm>
            <a:off x="5244710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>
            <a:extLst>
              <a:ext uri="{FF2B5EF4-FFF2-40B4-BE49-F238E27FC236}">
                <a16:creationId xmlns:a16="http://schemas.microsoft.com/office/drawing/2014/main" id="{C799470B-2023-8E40-8178-D25B2262281A}"/>
              </a:ext>
            </a:extLst>
          </p:cNvPr>
          <p:cNvCxnSpPr/>
          <p:nvPr/>
        </p:nvCxnSpPr>
        <p:spPr>
          <a:xfrm>
            <a:off x="3545063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id="{D5ED5AA8-91E6-4C55-88DD-FA540CB8F059}"/>
              </a:ext>
            </a:extLst>
          </p:cNvPr>
          <p:cNvSpPr txBox="1"/>
          <p:nvPr/>
        </p:nvSpPr>
        <p:spPr>
          <a:xfrm>
            <a:off x="2350743" y="2790522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endParaRPr kumimoji="1" lang="ja-JP" altLang="en-US" sz="24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2" name="平行四辺形 271">
            <a:extLst>
              <a:ext uri="{FF2B5EF4-FFF2-40B4-BE49-F238E27FC236}">
                <a16:creationId xmlns:a16="http://schemas.microsoft.com/office/drawing/2014/main" id="{F5A52874-88CA-F542-B53D-89396DDCD8A3}"/>
              </a:ext>
            </a:extLst>
          </p:cNvPr>
          <p:cNvSpPr/>
          <p:nvPr/>
        </p:nvSpPr>
        <p:spPr>
          <a:xfrm>
            <a:off x="7324648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71B5BC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平行四辺形 273">
            <a:extLst>
              <a:ext uri="{FF2B5EF4-FFF2-40B4-BE49-F238E27FC236}">
                <a16:creationId xmlns:a16="http://schemas.microsoft.com/office/drawing/2014/main" id="{B7F04D89-4097-F74D-88F4-5C337844765D}"/>
              </a:ext>
            </a:extLst>
          </p:cNvPr>
          <p:cNvSpPr/>
          <p:nvPr/>
        </p:nvSpPr>
        <p:spPr>
          <a:xfrm>
            <a:off x="8568687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71B5BC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テキスト ボックス 216">
            <a:extLst>
              <a:ext uri="{FF2B5EF4-FFF2-40B4-BE49-F238E27FC236}">
                <a16:creationId xmlns:a16="http://schemas.microsoft.com/office/drawing/2014/main" id="{64998A32-E72A-A94E-81EA-BE30409A80F2}"/>
              </a:ext>
            </a:extLst>
          </p:cNvPr>
          <p:cNvSpPr txBox="1"/>
          <p:nvPr/>
        </p:nvSpPr>
        <p:spPr>
          <a:xfrm>
            <a:off x="1718765" y="59933"/>
            <a:ext cx="4885579" cy="3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lang="ja-JP" altLang="en-US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次利用可能な動画制作</a:t>
            </a:r>
            <a:r>
              <a:rPr lang="ja-JP" altLang="en-US" sz="1200" b="1" dirty="0">
                <a:latin typeface="Meiryo" panose="020B0604030504040204" pitchFamily="34" charset="-128"/>
                <a:ea typeface="Meiryo" panose="020B0604030504040204" pitchFamily="34" charset="-128"/>
              </a:rPr>
              <a:t>から広告出稿までのオールインワン企画！</a:t>
            </a:r>
            <a:endParaRPr lang="en-US" altLang="ja-JP" sz="12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108" name="Picture 4" descr="「ヤフーロゴ」の画像検索結果">
            <a:hlinkClick r:id="rId7"/>
            <a:extLst>
              <a:ext uri="{FF2B5EF4-FFF2-40B4-BE49-F238E27FC236}">
                <a16:creationId xmlns:a16="http://schemas.microsoft.com/office/drawing/2014/main" id="{46B96818-4BB0-0F4C-9123-89F71D470A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824" t="25462" r="8404" b="23947"/>
          <a:stretch/>
        </p:blipFill>
        <p:spPr bwMode="auto">
          <a:xfrm>
            <a:off x="8875566" y="132399"/>
            <a:ext cx="669243" cy="210957"/>
          </a:xfrm>
          <a:prstGeom prst="rect">
            <a:avLst/>
          </a:prstGeom>
          <a:noFill/>
        </p:spPr>
      </p:pic>
      <p:cxnSp>
        <p:nvCxnSpPr>
          <p:cNvPr id="282" name="直線コネクタ 281">
            <a:extLst>
              <a:ext uri="{FF2B5EF4-FFF2-40B4-BE49-F238E27FC236}">
                <a16:creationId xmlns:a16="http://schemas.microsoft.com/office/drawing/2014/main" id="{09750A97-2BD8-3648-8878-E84AA67F4379}"/>
              </a:ext>
            </a:extLst>
          </p:cNvPr>
          <p:cNvCxnSpPr>
            <a:cxnSpLocks/>
          </p:cNvCxnSpPr>
          <p:nvPr/>
        </p:nvCxnSpPr>
        <p:spPr>
          <a:xfrm>
            <a:off x="3724336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直線コネクタ 283">
            <a:extLst>
              <a:ext uri="{FF2B5EF4-FFF2-40B4-BE49-F238E27FC236}">
                <a16:creationId xmlns:a16="http://schemas.microsoft.com/office/drawing/2014/main" id="{24ECF07F-CA34-E648-928D-6999E21D0533}"/>
              </a:ext>
            </a:extLst>
          </p:cNvPr>
          <p:cNvCxnSpPr>
            <a:cxnSpLocks/>
          </p:cNvCxnSpPr>
          <p:nvPr/>
        </p:nvCxnSpPr>
        <p:spPr>
          <a:xfrm>
            <a:off x="3724336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直線コネクタ 291">
            <a:extLst>
              <a:ext uri="{FF2B5EF4-FFF2-40B4-BE49-F238E27FC236}">
                <a16:creationId xmlns:a16="http://schemas.microsoft.com/office/drawing/2014/main" id="{9FFCB5F0-73DB-5E49-ADDA-262BC90DC55C}"/>
              </a:ext>
            </a:extLst>
          </p:cNvPr>
          <p:cNvCxnSpPr>
            <a:cxnSpLocks/>
          </p:cNvCxnSpPr>
          <p:nvPr/>
        </p:nvCxnSpPr>
        <p:spPr>
          <a:xfrm>
            <a:off x="3742336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直線コネクタ 292">
            <a:extLst>
              <a:ext uri="{FF2B5EF4-FFF2-40B4-BE49-F238E27FC236}">
                <a16:creationId xmlns:a16="http://schemas.microsoft.com/office/drawing/2014/main" id="{AE245413-E1AC-8940-B69E-72664800E4D7}"/>
              </a:ext>
            </a:extLst>
          </p:cNvPr>
          <p:cNvCxnSpPr>
            <a:cxnSpLocks/>
          </p:cNvCxnSpPr>
          <p:nvPr/>
        </p:nvCxnSpPr>
        <p:spPr>
          <a:xfrm>
            <a:off x="1994148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直線コネクタ 293">
            <a:extLst>
              <a:ext uri="{FF2B5EF4-FFF2-40B4-BE49-F238E27FC236}">
                <a16:creationId xmlns:a16="http://schemas.microsoft.com/office/drawing/2014/main" id="{00594EFF-1604-0E49-B12A-EEBD05DE57B0}"/>
              </a:ext>
            </a:extLst>
          </p:cNvPr>
          <p:cNvCxnSpPr>
            <a:cxnSpLocks/>
          </p:cNvCxnSpPr>
          <p:nvPr/>
        </p:nvCxnSpPr>
        <p:spPr>
          <a:xfrm>
            <a:off x="1994148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直線コネクタ 294">
            <a:extLst>
              <a:ext uri="{FF2B5EF4-FFF2-40B4-BE49-F238E27FC236}">
                <a16:creationId xmlns:a16="http://schemas.microsoft.com/office/drawing/2014/main" id="{F39157D7-EB4F-7A4A-B5D8-D7A36A03A6AD}"/>
              </a:ext>
            </a:extLst>
          </p:cNvPr>
          <p:cNvCxnSpPr>
            <a:cxnSpLocks/>
          </p:cNvCxnSpPr>
          <p:nvPr/>
        </p:nvCxnSpPr>
        <p:spPr>
          <a:xfrm>
            <a:off x="2012148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円/楕円 279">
            <a:extLst>
              <a:ext uri="{FF2B5EF4-FFF2-40B4-BE49-F238E27FC236}">
                <a16:creationId xmlns:a16="http://schemas.microsoft.com/office/drawing/2014/main" id="{A982365A-AA02-432F-B42E-7DB935BF10A8}"/>
              </a:ext>
            </a:extLst>
          </p:cNvPr>
          <p:cNvSpPr>
            <a:spLocks noChangeAspect="1"/>
          </p:cNvSpPr>
          <p:nvPr/>
        </p:nvSpPr>
        <p:spPr>
          <a:xfrm>
            <a:off x="2608981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5" name="円/楕円 280">
            <a:extLst>
              <a:ext uri="{FF2B5EF4-FFF2-40B4-BE49-F238E27FC236}">
                <a16:creationId xmlns:a16="http://schemas.microsoft.com/office/drawing/2014/main" id="{9BB822D8-2414-44DD-A0BF-FBC5EDF08A22}"/>
              </a:ext>
            </a:extLst>
          </p:cNvPr>
          <p:cNvSpPr>
            <a:spLocks noChangeAspect="1"/>
          </p:cNvSpPr>
          <p:nvPr/>
        </p:nvSpPr>
        <p:spPr>
          <a:xfrm>
            <a:off x="430631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9" name="円/楕円 281">
            <a:extLst>
              <a:ext uri="{FF2B5EF4-FFF2-40B4-BE49-F238E27FC236}">
                <a16:creationId xmlns:a16="http://schemas.microsoft.com/office/drawing/2014/main" id="{B98D657C-5130-42E2-A372-BF063DD89224}"/>
              </a:ext>
            </a:extLst>
          </p:cNvPr>
          <p:cNvSpPr>
            <a:spLocks noChangeAspect="1"/>
          </p:cNvSpPr>
          <p:nvPr/>
        </p:nvSpPr>
        <p:spPr>
          <a:xfrm>
            <a:off x="598462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1" name="Text Box 11">
            <a:extLst>
              <a:ext uri="{FF2B5EF4-FFF2-40B4-BE49-F238E27FC236}">
                <a16:creationId xmlns:a16="http://schemas.microsoft.com/office/drawing/2014/main" id="{96F7C3E0-22F8-411A-B53C-EFC4272CC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569" y="3904225"/>
            <a:ext cx="3531017" cy="265457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lIns="0" tIns="0" rIns="0" bIns="0">
            <a:spAutoFit/>
          </a:bodyPr>
          <a:lstStyle/>
          <a:p>
            <a:pPr algn="ctr" defTabSz="913972">
              <a:lnSpc>
                <a:spcPct val="120000"/>
              </a:lnSpc>
            </a:pP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平日開始の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〜</a:t>
            </a:r>
            <a:r>
              <a:rPr lang="en-US" altLang="ja-JP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ヶ月間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で自由設定　</a:t>
            </a:r>
            <a:endParaRPr lang="en-US" altLang="ja-JP" sz="1500" spc="100" dirty="0">
              <a:effectLst>
                <a:glow rad="228600">
                  <a:srgbClr val="D8ECED"/>
                </a:glo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76" name="平行四辺形 275">
            <a:extLst>
              <a:ext uri="{FF2B5EF4-FFF2-40B4-BE49-F238E27FC236}">
                <a16:creationId xmlns:a16="http://schemas.microsoft.com/office/drawing/2014/main" id="{1791AA5D-E099-6B4E-A387-CE81C776E564}"/>
              </a:ext>
            </a:extLst>
          </p:cNvPr>
          <p:cNvSpPr/>
          <p:nvPr/>
        </p:nvSpPr>
        <p:spPr>
          <a:xfrm>
            <a:off x="177693" y="104731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71B5BC"/>
              </a:gs>
              <a:gs pos="0">
                <a:srgbClr val="D8ECED"/>
              </a:gs>
            </a:gsLst>
            <a:lin ang="16200000" scaled="1"/>
          </a:gradFill>
          <a:ln w="76200" cap="rnd">
            <a:gradFill>
              <a:gsLst>
                <a:gs pos="0">
                  <a:srgbClr val="71B5BC"/>
                </a:gs>
                <a:gs pos="100000">
                  <a:srgbClr val="D8EC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テキスト ボックス 222">
            <a:extLst>
              <a:ext uri="{FF2B5EF4-FFF2-40B4-BE49-F238E27FC236}">
                <a16:creationId xmlns:a16="http://schemas.microsoft.com/office/drawing/2014/main" id="{66AB387E-F4B1-D741-8B09-C52695BA40ED}"/>
              </a:ext>
            </a:extLst>
          </p:cNvPr>
          <p:cNvSpPr txBox="1"/>
          <p:nvPr/>
        </p:nvSpPr>
        <p:spPr>
          <a:xfrm>
            <a:off x="194517" y="94093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01" name="平行四辺形 300">
            <a:extLst>
              <a:ext uri="{FF2B5EF4-FFF2-40B4-BE49-F238E27FC236}">
                <a16:creationId xmlns:a16="http://schemas.microsoft.com/office/drawing/2014/main" id="{E34C82A2-0209-A34F-95AB-D6F553709AE8}"/>
              </a:ext>
            </a:extLst>
          </p:cNvPr>
          <p:cNvSpPr/>
          <p:nvPr/>
        </p:nvSpPr>
        <p:spPr>
          <a:xfrm>
            <a:off x="177693" y="231713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71B5BC"/>
              </a:gs>
              <a:gs pos="0">
                <a:srgbClr val="D8ECED"/>
              </a:gs>
            </a:gsLst>
            <a:lin ang="16200000" scaled="1"/>
          </a:gradFill>
          <a:ln w="76200" cap="rnd">
            <a:gradFill>
              <a:gsLst>
                <a:gs pos="0">
                  <a:srgbClr val="71B5BC"/>
                </a:gs>
                <a:gs pos="100000">
                  <a:srgbClr val="D8EC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テキスト ボックス 301">
            <a:extLst>
              <a:ext uri="{FF2B5EF4-FFF2-40B4-BE49-F238E27FC236}">
                <a16:creationId xmlns:a16="http://schemas.microsoft.com/office/drawing/2014/main" id="{603153F0-6F04-274A-B288-A5409C3DC94A}"/>
              </a:ext>
            </a:extLst>
          </p:cNvPr>
          <p:cNvSpPr txBox="1"/>
          <p:nvPr/>
        </p:nvSpPr>
        <p:spPr>
          <a:xfrm>
            <a:off x="194517" y="221075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21" name="角丸四角形 204">
            <a:extLst>
              <a:ext uri="{FF2B5EF4-FFF2-40B4-BE49-F238E27FC236}">
                <a16:creationId xmlns:a16="http://schemas.microsoft.com/office/drawing/2014/main" id="{1C56706A-217D-4849-BA42-39641EEBD5AC}"/>
              </a:ext>
            </a:extLst>
          </p:cNvPr>
          <p:cNvSpPr/>
          <p:nvPr/>
        </p:nvSpPr>
        <p:spPr>
          <a:xfrm>
            <a:off x="7212470" y="2793355"/>
            <a:ext cx="2402211" cy="2664000"/>
          </a:xfrm>
          <a:prstGeom prst="roundRect">
            <a:avLst>
              <a:gd name="adj" fmla="val 4415"/>
            </a:avLst>
          </a:prstGeom>
          <a:solidFill>
            <a:srgbClr val="D8ECED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222" name="テキスト ボックス 221">
            <a:extLst>
              <a:ext uri="{FF2B5EF4-FFF2-40B4-BE49-F238E27FC236}">
                <a16:creationId xmlns:a16="http://schemas.microsoft.com/office/drawing/2014/main" id="{AE60470C-FFBE-BE4A-A0DE-7AFB53E26269}"/>
              </a:ext>
            </a:extLst>
          </p:cNvPr>
          <p:cNvSpPr txBox="1"/>
          <p:nvPr/>
        </p:nvSpPr>
        <p:spPr>
          <a:xfrm>
            <a:off x="7436421" y="3827877"/>
            <a:ext cx="1989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秒</a:t>
            </a:r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 </a:t>
            </a:r>
            <a:r>
              <a:rPr lang="en-US" altLang="ja-JP" sz="14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× </a:t>
            </a:r>
            <a:r>
              <a:rPr lang="ja-JP" altLang="en-US" sz="1400" b="1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計</a:t>
            </a:r>
            <a:r>
              <a:rPr lang="en-US" altLang="ja-JP" sz="28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10</a:t>
            </a:r>
            <a:r>
              <a:rPr lang="ja-JP" altLang="en-US" sz="1400" b="1">
                <a:latin typeface="Meiryo" charset="-128"/>
                <a:ea typeface="Meiryo" charset="-128"/>
                <a:cs typeface="Meiryo" charset="-128"/>
              </a:rPr>
              <a:t>本</a:t>
            </a:r>
            <a:endParaRPr lang="ja-JP" altLang="en-US" sz="2800" b="1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26" name="角丸四角形 225">
            <a:extLst>
              <a:ext uri="{FF2B5EF4-FFF2-40B4-BE49-F238E27FC236}">
                <a16:creationId xmlns:a16="http://schemas.microsoft.com/office/drawing/2014/main" id="{9742AB7C-AB25-E245-A1FD-D0E01CB84A25}"/>
              </a:ext>
            </a:extLst>
          </p:cNvPr>
          <p:cNvSpPr/>
          <p:nvPr/>
        </p:nvSpPr>
        <p:spPr>
          <a:xfrm>
            <a:off x="7428036" y="4408638"/>
            <a:ext cx="2016000" cy="440565"/>
          </a:xfrm>
          <a:prstGeom prst="round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/>
          </a:p>
        </p:txBody>
      </p:sp>
      <p:sp>
        <p:nvSpPr>
          <p:cNvPr id="230" name="角丸四角形 229">
            <a:extLst>
              <a:ext uri="{FF2B5EF4-FFF2-40B4-BE49-F238E27FC236}">
                <a16:creationId xmlns:a16="http://schemas.microsoft.com/office/drawing/2014/main" id="{E5D595B4-FAF3-CD45-955F-FF3ACDBAE59E}"/>
              </a:ext>
            </a:extLst>
          </p:cNvPr>
          <p:cNvSpPr/>
          <p:nvPr/>
        </p:nvSpPr>
        <p:spPr>
          <a:xfrm>
            <a:off x="7843340" y="4321726"/>
            <a:ext cx="1209219" cy="153335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1" name="テキスト ボックス 250">
            <a:extLst>
              <a:ext uri="{FF2B5EF4-FFF2-40B4-BE49-F238E27FC236}">
                <a16:creationId xmlns:a16="http://schemas.microsoft.com/office/drawing/2014/main" id="{C15310F7-0954-D54C-8083-ED09796F9BD2}"/>
              </a:ext>
            </a:extLst>
          </p:cNvPr>
          <p:cNvSpPr txBox="1"/>
          <p:nvPr/>
        </p:nvSpPr>
        <p:spPr>
          <a:xfrm>
            <a:off x="8068338" y="4316998"/>
            <a:ext cx="81304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7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放送エリア全域</a:t>
            </a:r>
            <a:endParaRPr lang="ja-JP" altLang="en-US" sz="7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52" name="テキスト ボックス 251">
            <a:extLst>
              <a:ext uri="{FF2B5EF4-FFF2-40B4-BE49-F238E27FC236}">
                <a16:creationId xmlns:a16="http://schemas.microsoft.com/office/drawing/2014/main" id="{5F35473F-778D-5E43-9BE9-F77B355E7CD9}"/>
              </a:ext>
            </a:extLst>
          </p:cNvPr>
          <p:cNvSpPr txBox="1"/>
          <p:nvPr/>
        </p:nvSpPr>
        <p:spPr>
          <a:xfrm>
            <a:off x="7351273" y="4468519"/>
            <a:ext cx="21241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ja-JP" altLang="en-US" sz="900" b="1" dirty="0">
                <a:latin typeface="Meiryo" charset="-128"/>
                <a:ea typeface="Meiryo" charset="-128"/>
                <a:cs typeface="Meiryo" charset="-128"/>
              </a:rPr>
              <a:t>タイムランク別本数</a:t>
            </a:r>
            <a:endParaRPr lang="en-US" altLang="ja-JP" sz="900" b="1" dirty="0">
              <a:latin typeface="Meiryo" charset="-128"/>
              <a:ea typeface="Meiryo" charset="-128"/>
              <a:cs typeface="Meiryo" charset="-128"/>
            </a:endParaRPr>
          </a:p>
          <a:p>
            <a:pPr algn="ctr">
              <a:lnSpc>
                <a:spcPct val="120000"/>
              </a:lnSpc>
            </a:pPr>
            <a:r>
              <a:rPr lang="ja-JP" altLang="en-US" sz="800" b="1" spc="-151" dirty="0">
                <a:latin typeface="Meiryo" charset="-128"/>
                <a:ea typeface="Meiryo" charset="-128"/>
                <a:cs typeface="Meiryo" charset="-128"/>
              </a:rPr>
              <a:t>  Ａ：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1 </a:t>
            </a:r>
            <a:r>
              <a:rPr lang="ja-JP" altLang="en-US" sz="800" b="1" dirty="0">
                <a:latin typeface="Meiryo" charset="-128"/>
                <a:ea typeface="Meiryo" charset="-128"/>
                <a:cs typeface="Meiryo" charset="-128"/>
              </a:rPr>
              <a:t>本　特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B</a:t>
            </a:r>
            <a:r>
              <a:rPr lang="ja-JP" altLang="en-US" sz="800" b="1" spc="-151" dirty="0">
                <a:latin typeface="Meiryo" charset="-128"/>
                <a:ea typeface="Meiryo" charset="-128"/>
                <a:cs typeface="Meiryo" charset="-128"/>
              </a:rPr>
              <a:t>：２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 </a:t>
            </a:r>
            <a:r>
              <a:rPr lang="ja-JP" altLang="en-US" sz="800" b="1" dirty="0">
                <a:latin typeface="Meiryo" charset="-128"/>
                <a:ea typeface="Meiryo" charset="-128"/>
                <a:cs typeface="Meiryo" charset="-128"/>
              </a:rPr>
              <a:t>本　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Ｂ：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4 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</a:t>
            </a:r>
            <a:r>
              <a:rPr lang="ja-JP" altLang="en-US" sz="800" b="1" dirty="0">
                <a:latin typeface="Meiryo" charset="-128"/>
                <a:ea typeface="Meiryo" charset="-128"/>
                <a:cs typeface="Meiryo" charset="-128"/>
              </a:rPr>
              <a:t>　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Ｃ：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3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</a:t>
            </a:r>
            <a:endParaRPr lang="ja-JP" altLang="en-US" sz="800" b="1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60" name="十字形 259">
            <a:extLst>
              <a:ext uri="{FF2B5EF4-FFF2-40B4-BE49-F238E27FC236}">
                <a16:creationId xmlns:a16="http://schemas.microsoft.com/office/drawing/2014/main" id="{63215458-5BFF-744F-A7FC-8DE6C5B8B5F4}"/>
              </a:ext>
            </a:extLst>
          </p:cNvPr>
          <p:cNvSpPr/>
          <p:nvPr/>
        </p:nvSpPr>
        <p:spPr>
          <a:xfrm>
            <a:off x="6898464" y="3952297"/>
            <a:ext cx="391596" cy="391596"/>
          </a:xfrm>
          <a:prstGeom prst="plus">
            <a:avLst>
              <a:gd name="adj" fmla="val 38383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glow rad="63500">
              <a:schemeClr val="bg1">
                <a:alpha val="8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266" name="グループ化 265">
            <a:extLst>
              <a:ext uri="{FF2B5EF4-FFF2-40B4-BE49-F238E27FC236}">
                <a16:creationId xmlns:a16="http://schemas.microsoft.com/office/drawing/2014/main" id="{8FEAC3AD-64F4-8240-82B9-A2A15A345E9D}"/>
              </a:ext>
            </a:extLst>
          </p:cNvPr>
          <p:cNvGrpSpPr/>
          <p:nvPr/>
        </p:nvGrpSpPr>
        <p:grpSpPr>
          <a:xfrm>
            <a:off x="8022299" y="3216474"/>
            <a:ext cx="894133" cy="626304"/>
            <a:chOff x="10000151" y="3041307"/>
            <a:chExt cx="935755" cy="655459"/>
          </a:xfrm>
        </p:grpSpPr>
        <p:sp>
          <p:nvSpPr>
            <p:cNvPr id="267" name="正方形/長方形 266">
              <a:extLst>
                <a:ext uri="{FF2B5EF4-FFF2-40B4-BE49-F238E27FC236}">
                  <a16:creationId xmlns:a16="http://schemas.microsoft.com/office/drawing/2014/main" id="{5484EA25-111B-A742-9CC5-034C3986192A}"/>
                </a:ext>
              </a:extLst>
            </p:cNvPr>
            <p:cNvSpPr/>
            <p:nvPr/>
          </p:nvSpPr>
          <p:spPr>
            <a:xfrm>
              <a:off x="10000151" y="3041307"/>
              <a:ext cx="935755" cy="5401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pic>
          <p:nvPicPr>
            <p:cNvPr id="271" name="Picture 12" descr="http://frame-illust.com/fi/wp-content/uploads/2016/04/6898b.png">
              <a:extLst>
                <a:ext uri="{FF2B5EF4-FFF2-40B4-BE49-F238E27FC236}">
                  <a16:creationId xmlns:a16="http://schemas.microsoft.com/office/drawing/2014/main" id="{9345B46E-5427-FB4A-A42A-32691CA58E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00151" y="3041717"/>
              <a:ext cx="935755" cy="655049"/>
            </a:xfrm>
            <a:prstGeom prst="rect">
              <a:avLst/>
            </a:prstGeom>
            <a:noFill/>
          </p:spPr>
        </p:pic>
      </p:grpSp>
      <p:sp>
        <p:nvSpPr>
          <p:cNvPr id="280" name="台形 279">
            <a:extLst>
              <a:ext uri="{FF2B5EF4-FFF2-40B4-BE49-F238E27FC236}">
                <a16:creationId xmlns:a16="http://schemas.microsoft.com/office/drawing/2014/main" id="{29042998-75E4-5748-BA2E-6D9831288DF8}"/>
              </a:ext>
            </a:extLst>
          </p:cNvPr>
          <p:cNvSpPr/>
          <p:nvPr/>
        </p:nvSpPr>
        <p:spPr>
          <a:xfrm rot="10800000">
            <a:off x="7362314" y="2811154"/>
            <a:ext cx="2122013" cy="324000"/>
          </a:xfrm>
          <a:prstGeom prst="trapezoid">
            <a:avLst/>
          </a:prstGeom>
          <a:solidFill>
            <a:srgbClr val="588D94"/>
          </a:solidFill>
          <a:ln w="57150" cap="rnd">
            <a:solidFill>
              <a:srgbClr val="588D9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テキスト ボックス 295">
            <a:extLst>
              <a:ext uri="{FF2B5EF4-FFF2-40B4-BE49-F238E27FC236}">
                <a16:creationId xmlns:a16="http://schemas.microsoft.com/office/drawing/2014/main" id="{026F017C-58BA-A941-BBAA-A33D268053A7}"/>
              </a:ext>
            </a:extLst>
          </p:cNvPr>
          <p:cNvSpPr txBox="1"/>
          <p:nvPr/>
        </p:nvSpPr>
        <p:spPr>
          <a:xfrm>
            <a:off x="7753910" y="2810708"/>
            <a:ext cx="1362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テレビ</a:t>
            </a:r>
            <a:r>
              <a:rPr lang="en-US" altLang="ja-JP" sz="20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CM</a:t>
            </a:r>
            <a:endParaRPr lang="ja-JP" altLang="en-US" sz="20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29" name="正方形/長方形 128">
            <a:extLst>
              <a:ext uri="{FF2B5EF4-FFF2-40B4-BE49-F238E27FC236}">
                <a16:creationId xmlns:a16="http://schemas.microsoft.com/office/drawing/2014/main" id="{06C33CD9-2C8E-E146-AC33-D3F9A801FADD}"/>
              </a:ext>
            </a:extLst>
          </p:cNvPr>
          <p:cNvSpPr/>
          <p:nvPr/>
        </p:nvSpPr>
        <p:spPr>
          <a:xfrm>
            <a:off x="1457468" y="4665685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32" name="正方形/長方形 131">
            <a:extLst>
              <a:ext uri="{FF2B5EF4-FFF2-40B4-BE49-F238E27FC236}">
                <a16:creationId xmlns:a16="http://schemas.microsoft.com/office/drawing/2014/main" id="{99474187-B899-C443-A754-8C931537277F}"/>
              </a:ext>
            </a:extLst>
          </p:cNvPr>
          <p:cNvSpPr/>
          <p:nvPr/>
        </p:nvSpPr>
        <p:spPr>
          <a:xfrm>
            <a:off x="1453741" y="5224907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37" name="円/楕円 136">
            <a:extLst>
              <a:ext uri="{FF2B5EF4-FFF2-40B4-BE49-F238E27FC236}">
                <a16:creationId xmlns:a16="http://schemas.microsoft.com/office/drawing/2014/main" id="{1A8D0FA5-56E0-D84B-A7FA-BEA8A1052E22}"/>
              </a:ext>
            </a:extLst>
          </p:cNvPr>
          <p:cNvSpPr>
            <a:spLocks noChangeAspect="1"/>
          </p:cNvSpPr>
          <p:nvPr/>
        </p:nvSpPr>
        <p:spPr>
          <a:xfrm>
            <a:off x="3318201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1B5BD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71B5BD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38" name="円/楕円 140">
            <a:extLst>
              <a:ext uri="{FF2B5EF4-FFF2-40B4-BE49-F238E27FC236}">
                <a16:creationId xmlns:a16="http://schemas.microsoft.com/office/drawing/2014/main" id="{BE5ADA56-4EB1-314F-A2AA-B55713B92BBF}"/>
              </a:ext>
            </a:extLst>
          </p:cNvPr>
          <p:cNvSpPr>
            <a:spLocks noChangeAspect="1"/>
          </p:cNvSpPr>
          <p:nvPr/>
        </p:nvSpPr>
        <p:spPr>
          <a:xfrm>
            <a:off x="5049192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1B5BD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71B5BD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pic>
        <p:nvPicPr>
          <p:cNvPr id="141" name="図 140">
            <a:extLst>
              <a:ext uri="{FF2B5EF4-FFF2-40B4-BE49-F238E27FC236}">
                <a16:creationId xmlns:a16="http://schemas.microsoft.com/office/drawing/2014/main" id="{25417B27-EF09-024D-919D-146F5BDEAE9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6650" y="119921"/>
            <a:ext cx="705739" cy="202140"/>
          </a:xfrm>
          <a:prstGeom prst="rect">
            <a:avLst/>
          </a:prstGeom>
        </p:spPr>
      </p:pic>
      <p:pic>
        <p:nvPicPr>
          <p:cNvPr id="142" name="図 141">
            <a:extLst>
              <a:ext uri="{FF2B5EF4-FFF2-40B4-BE49-F238E27FC236}">
                <a16:creationId xmlns:a16="http://schemas.microsoft.com/office/drawing/2014/main" id="{964AB3EC-8918-3E4A-8047-192FB036A36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5342" y="3367702"/>
            <a:ext cx="766683" cy="219596"/>
          </a:xfrm>
          <a:prstGeom prst="rect">
            <a:avLst/>
          </a:prstGeom>
        </p:spPr>
      </p:pic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233F3486-0FD7-469D-9BC0-039B879F9C04}"/>
              </a:ext>
            </a:extLst>
          </p:cNvPr>
          <p:cNvSpPr txBox="1"/>
          <p:nvPr/>
        </p:nvSpPr>
        <p:spPr>
          <a:xfrm>
            <a:off x="6169260" y="457054"/>
            <a:ext cx="3475032" cy="417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ct val="120000"/>
              </a:lnSpc>
              <a:defRPr/>
            </a:pP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既存の静止画データから</a:t>
            </a:r>
            <a:r>
              <a:rPr lang="en-US" altLang="ja-JP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15</a:t>
            </a: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秒の動画を制作し、</a:t>
            </a:r>
            <a:endParaRPr lang="en-US" altLang="ja-JP" sz="900" b="1" dirty="0">
              <a:solidFill>
                <a:prstClr val="whit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r">
              <a:lnSpc>
                <a:spcPct val="120000"/>
              </a:lnSpc>
            </a:pP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TV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と</a:t>
            </a: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Yahoo! JAPAN </a:t>
            </a:r>
            <a:r>
              <a:rPr lang="ja-JP" altLang="en-US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トップページ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で動画広告を実施。</a:t>
            </a:r>
            <a:endParaRPr lang="en-US" altLang="ja-JP" sz="8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93" name="テキスト ボックス 192">
            <a:extLst>
              <a:ext uri="{FF2B5EF4-FFF2-40B4-BE49-F238E27FC236}">
                <a16:creationId xmlns:a16="http://schemas.microsoft.com/office/drawing/2014/main" id="{47FF86DD-836E-4B59-AA5E-568438056D38}"/>
              </a:ext>
            </a:extLst>
          </p:cNvPr>
          <p:cNvSpPr txBox="1"/>
          <p:nvPr/>
        </p:nvSpPr>
        <p:spPr>
          <a:xfrm>
            <a:off x="7349269" y="4828211"/>
            <a:ext cx="2278587" cy="752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※1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週間以上で放送　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放送尺は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秒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フリースポットの為、放送時間の事前開示はありません。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　タイムランクの保証はいたします。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年末年始は対象外です。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※</a:t>
            </a:r>
            <a:r>
              <a:rPr lang="ja-JP" altLang="en-US" sz="600" u="sng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この企画は事前プロモート可否確認が必要です。</a:t>
            </a:r>
            <a:endParaRPr lang="en-US" altLang="ja-JP" sz="600" u="sng" dirty="0">
              <a:solidFill>
                <a:srgbClr val="FF000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20000"/>
              </a:lnSpc>
            </a:pPr>
            <a:endParaRPr lang="ja-JP" altLang="en-US" sz="600" dirty="0">
              <a:latin typeface="Meiryo" charset="-128"/>
              <a:ea typeface="Meiryo" charset="-128"/>
              <a:cs typeface="Meiryo" charset="-128"/>
            </a:endParaRPr>
          </a:p>
        </p:txBody>
      </p:sp>
      <p:cxnSp>
        <p:nvCxnSpPr>
          <p:cNvPr id="134" name="直線コネクタ 133">
            <a:extLst>
              <a:ext uri="{FF2B5EF4-FFF2-40B4-BE49-F238E27FC236}">
                <a16:creationId xmlns:a16="http://schemas.microsoft.com/office/drawing/2014/main" id="{0769940F-D99E-46B8-883A-5BE904C267B3}"/>
              </a:ext>
            </a:extLst>
          </p:cNvPr>
          <p:cNvCxnSpPr>
            <a:cxnSpLocks/>
          </p:cNvCxnSpPr>
          <p:nvPr/>
        </p:nvCxnSpPr>
        <p:spPr>
          <a:xfrm>
            <a:off x="804971" y="6270715"/>
            <a:ext cx="4605411" cy="9381"/>
          </a:xfrm>
          <a:prstGeom prst="line">
            <a:avLst/>
          </a:prstGeom>
          <a:ln>
            <a:solidFill>
              <a:srgbClr val="66A3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正方形/長方形 134">
            <a:extLst>
              <a:ext uri="{FF2B5EF4-FFF2-40B4-BE49-F238E27FC236}">
                <a16:creationId xmlns:a16="http://schemas.microsoft.com/office/drawing/2014/main" id="{463E19C4-F322-49DD-BC0F-7D45C247C2F1}"/>
              </a:ext>
            </a:extLst>
          </p:cNvPr>
          <p:cNvSpPr/>
          <p:nvPr/>
        </p:nvSpPr>
        <p:spPr>
          <a:xfrm flipV="1">
            <a:off x="361191" y="5567655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8ECED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6" name="直線コネクタ 135">
            <a:extLst>
              <a:ext uri="{FF2B5EF4-FFF2-40B4-BE49-F238E27FC236}">
                <a16:creationId xmlns:a16="http://schemas.microsoft.com/office/drawing/2014/main" id="{0C6B4A6E-6CF3-40EE-A5A1-F0E80E437058}"/>
              </a:ext>
            </a:extLst>
          </p:cNvPr>
          <p:cNvCxnSpPr>
            <a:cxnSpLocks/>
          </p:cNvCxnSpPr>
          <p:nvPr/>
        </p:nvCxnSpPr>
        <p:spPr>
          <a:xfrm flipV="1">
            <a:off x="361585" y="5559033"/>
            <a:ext cx="9293209" cy="7144"/>
          </a:xfrm>
          <a:prstGeom prst="line">
            <a:avLst/>
          </a:prstGeom>
          <a:ln>
            <a:solidFill>
              <a:srgbClr val="66A3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平行四辺形 168">
            <a:extLst>
              <a:ext uri="{FF2B5EF4-FFF2-40B4-BE49-F238E27FC236}">
                <a16:creationId xmlns:a16="http://schemas.microsoft.com/office/drawing/2014/main" id="{32E149E3-7BE3-4E5C-9538-573B82BF2F9A}"/>
              </a:ext>
            </a:extLst>
          </p:cNvPr>
          <p:cNvSpPr/>
          <p:nvPr/>
        </p:nvSpPr>
        <p:spPr>
          <a:xfrm>
            <a:off x="177693" y="5550820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71B5BC"/>
              </a:gs>
              <a:gs pos="0">
                <a:srgbClr val="D8ECED"/>
              </a:gs>
            </a:gsLst>
            <a:lin ang="16200000" scaled="1"/>
          </a:gradFill>
          <a:ln w="76200" cap="rnd">
            <a:gradFill>
              <a:gsLst>
                <a:gs pos="0">
                  <a:srgbClr val="71B5BC"/>
                </a:gs>
                <a:gs pos="100000">
                  <a:srgbClr val="D8EC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テキスト ボックス 169">
            <a:extLst>
              <a:ext uri="{FF2B5EF4-FFF2-40B4-BE49-F238E27FC236}">
                <a16:creationId xmlns:a16="http://schemas.microsoft.com/office/drawing/2014/main" id="{DAB587BE-D807-492A-ADD3-00649AE8F1F4}"/>
              </a:ext>
            </a:extLst>
          </p:cNvPr>
          <p:cNvSpPr txBox="1"/>
          <p:nvPr/>
        </p:nvSpPr>
        <p:spPr>
          <a:xfrm>
            <a:off x="194517" y="5444447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grpSp>
        <p:nvGrpSpPr>
          <p:cNvPr id="174" name="グループ化 173">
            <a:extLst>
              <a:ext uri="{FF2B5EF4-FFF2-40B4-BE49-F238E27FC236}">
                <a16:creationId xmlns:a16="http://schemas.microsoft.com/office/drawing/2014/main" id="{A8BAC0BD-3382-4B65-8811-1062CD3F46E4}"/>
              </a:ext>
            </a:extLst>
          </p:cNvPr>
          <p:cNvGrpSpPr/>
          <p:nvPr/>
        </p:nvGrpSpPr>
        <p:grpSpPr>
          <a:xfrm>
            <a:off x="897977" y="1075507"/>
            <a:ext cx="8462184" cy="1101946"/>
            <a:chOff x="897977" y="1075507"/>
            <a:chExt cx="8462184" cy="1101946"/>
          </a:xfrm>
        </p:grpSpPr>
        <p:sp>
          <p:nvSpPr>
            <p:cNvPr id="183" name="角丸四角形 204">
              <a:extLst>
                <a:ext uri="{FF2B5EF4-FFF2-40B4-BE49-F238E27FC236}">
                  <a16:creationId xmlns:a16="http://schemas.microsoft.com/office/drawing/2014/main" id="{A5169AC9-1FD5-43DB-AD2F-C345AAD4C812}"/>
                </a:ext>
              </a:extLst>
            </p:cNvPr>
            <p:cNvSpPr>
              <a:spLocks/>
            </p:cNvSpPr>
            <p:nvPr/>
          </p:nvSpPr>
          <p:spPr>
            <a:xfrm>
              <a:off x="5649126" y="1421453"/>
              <a:ext cx="991960" cy="756000"/>
            </a:xfrm>
            <a:prstGeom prst="roundRect">
              <a:avLst>
                <a:gd name="adj" fmla="val 7668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制作する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完全パッケージ動画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2</a:t>
              </a: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次利用権利</a:t>
              </a:r>
            </a:p>
          </p:txBody>
        </p:sp>
        <p:sp>
          <p:nvSpPr>
            <p:cNvPr id="184" name="角丸四角形 204">
              <a:extLst>
                <a:ext uri="{FF2B5EF4-FFF2-40B4-BE49-F238E27FC236}">
                  <a16:creationId xmlns:a16="http://schemas.microsoft.com/office/drawing/2014/main" id="{5A7A245B-5871-48B4-BE4A-78ECB5950D2D}"/>
                </a:ext>
              </a:extLst>
            </p:cNvPr>
            <p:cNvSpPr>
              <a:spLocks/>
            </p:cNvSpPr>
            <p:nvPr/>
          </p:nvSpPr>
          <p:spPr>
            <a:xfrm>
              <a:off x="6672627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15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秒動画制作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タイプ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5" name="角丸四角形 204">
              <a:extLst>
                <a:ext uri="{FF2B5EF4-FFF2-40B4-BE49-F238E27FC236}">
                  <a16:creationId xmlns:a16="http://schemas.microsoft.com/office/drawing/2014/main" id="{3FF4EE33-7898-498A-A9AA-24695BE5A10E}"/>
                </a:ext>
              </a:extLst>
            </p:cNvPr>
            <p:cNvSpPr>
              <a:spLocks/>
            </p:cNvSpPr>
            <p:nvPr/>
          </p:nvSpPr>
          <p:spPr>
            <a:xfrm>
              <a:off x="7351273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ヤフー用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バナー制作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6" name="角丸四角形 204">
              <a:extLst>
                <a:ext uri="{FF2B5EF4-FFF2-40B4-BE49-F238E27FC236}">
                  <a16:creationId xmlns:a16="http://schemas.microsoft.com/office/drawing/2014/main" id="{8DB2817D-5FBA-4AF0-A8C8-12BF3525181C}"/>
                </a:ext>
              </a:extLst>
            </p:cNvPr>
            <p:cNvSpPr>
              <a:spLocks/>
            </p:cNvSpPr>
            <p:nvPr/>
          </p:nvSpPr>
          <p:spPr>
            <a:xfrm>
              <a:off x="8029919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お任せ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ナレーション</a:t>
              </a: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BGM</a:t>
              </a: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・効果音</a:t>
              </a:r>
            </a:p>
          </p:txBody>
        </p:sp>
        <p:sp>
          <p:nvSpPr>
            <p:cNvPr id="194" name="角丸四角形 204">
              <a:extLst>
                <a:ext uri="{FF2B5EF4-FFF2-40B4-BE49-F238E27FC236}">
                  <a16:creationId xmlns:a16="http://schemas.microsoft.com/office/drawing/2014/main" id="{0791C834-CC58-4963-9765-8971BA204CC7}"/>
                </a:ext>
              </a:extLst>
            </p:cNvPr>
            <p:cNvSpPr>
              <a:spLocks/>
            </p:cNvSpPr>
            <p:nvPr/>
          </p:nvSpPr>
          <p:spPr>
            <a:xfrm>
              <a:off x="8708564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完パケ動画データ納品</a:t>
              </a:r>
            </a:p>
          </p:txBody>
        </p:sp>
        <p:sp>
          <p:nvSpPr>
            <p:cNvPr id="195" name="角丸四角形 204">
              <a:extLst>
                <a:ext uri="{FF2B5EF4-FFF2-40B4-BE49-F238E27FC236}">
                  <a16:creationId xmlns:a16="http://schemas.microsoft.com/office/drawing/2014/main" id="{BFB3DE20-A54E-409C-B568-EE6B7505725C}"/>
                </a:ext>
              </a:extLst>
            </p:cNvPr>
            <p:cNvSpPr>
              <a:spLocks/>
            </p:cNvSpPr>
            <p:nvPr/>
          </p:nvSpPr>
          <p:spPr>
            <a:xfrm>
              <a:off x="6672627" y="1817453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96" name="角丸四角形 204">
              <a:extLst>
                <a:ext uri="{FF2B5EF4-FFF2-40B4-BE49-F238E27FC236}">
                  <a16:creationId xmlns:a16="http://schemas.microsoft.com/office/drawing/2014/main" id="{E2D17C26-B491-4724-9E26-E155A072CDB2}"/>
                </a:ext>
              </a:extLst>
            </p:cNvPr>
            <p:cNvSpPr>
              <a:spLocks/>
            </p:cNvSpPr>
            <p:nvPr/>
          </p:nvSpPr>
          <p:spPr>
            <a:xfrm>
              <a:off x="7351273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rgbClr val="404040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TVCM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(</a:t>
              </a:r>
              <a:r>
                <a:rPr kumimoji="0" lang="ja-JP" altLang="en-US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納品ﾒﾃﾞｨｱ含</a:t>
              </a: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)</a:t>
              </a:r>
              <a:endPara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97" name="角丸四角形 204">
              <a:extLst>
                <a:ext uri="{FF2B5EF4-FFF2-40B4-BE49-F238E27FC236}">
                  <a16:creationId xmlns:a16="http://schemas.microsoft.com/office/drawing/2014/main" id="{E19E4E0B-3093-4ED2-82C4-851C58D9E211}"/>
                </a:ext>
              </a:extLst>
            </p:cNvPr>
            <p:cNvSpPr>
              <a:spLocks/>
            </p:cNvSpPr>
            <p:nvPr/>
          </p:nvSpPr>
          <p:spPr>
            <a:xfrm>
              <a:off x="8029919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WEB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99" name="角丸四角形 204">
              <a:extLst>
                <a:ext uri="{FF2B5EF4-FFF2-40B4-BE49-F238E27FC236}">
                  <a16:creationId xmlns:a16="http://schemas.microsoft.com/office/drawing/2014/main" id="{AC1C8233-249E-4B43-910F-A24813756326}"/>
                </a:ext>
              </a:extLst>
            </p:cNvPr>
            <p:cNvSpPr>
              <a:spLocks/>
            </p:cNvSpPr>
            <p:nvPr/>
          </p:nvSpPr>
          <p:spPr>
            <a:xfrm>
              <a:off x="8708564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サイネージ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</a:p>
          </p:txBody>
        </p:sp>
        <p:cxnSp>
          <p:nvCxnSpPr>
            <p:cNvPr id="200" name="直線コネクタ 199">
              <a:extLst>
                <a:ext uri="{FF2B5EF4-FFF2-40B4-BE49-F238E27FC236}">
                  <a16:creationId xmlns:a16="http://schemas.microsoft.com/office/drawing/2014/main" id="{8855D95F-3798-426F-BDE5-4A88384FB28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42389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2" name="テキスト ボックス 201">
              <a:extLst>
                <a:ext uri="{FF2B5EF4-FFF2-40B4-BE49-F238E27FC236}">
                  <a16:creationId xmlns:a16="http://schemas.microsoft.com/office/drawing/2014/main" id="{68929F79-935F-47E8-8174-3BF5CAA87A2F}"/>
                </a:ext>
              </a:extLst>
            </p:cNvPr>
            <p:cNvSpPr txBox="1"/>
            <p:nvPr/>
          </p:nvSpPr>
          <p:spPr>
            <a:xfrm>
              <a:off x="6854092" y="1156195"/>
              <a:ext cx="1261884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この</a:t>
              </a:r>
              <a:r>
                <a:rPr kumimoji="0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プランに含まれるサービス</a:t>
              </a:r>
              <a:endParaRPr kumimoji="1" lang="ja-JP" altLang="en-US" sz="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cxnSp>
          <p:nvCxnSpPr>
            <p:cNvPr id="203" name="直線コネクタ 202">
              <a:extLst>
                <a:ext uri="{FF2B5EF4-FFF2-40B4-BE49-F238E27FC236}">
                  <a16:creationId xmlns:a16="http://schemas.microsoft.com/office/drawing/2014/main" id="{C071F6CD-5CB2-48CD-B977-F0EB5A052EC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10900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直線コネクタ 204">
              <a:extLst>
                <a:ext uri="{FF2B5EF4-FFF2-40B4-BE49-F238E27FC236}">
                  <a16:creationId xmlns:a16="http://schemas.microsoft.com/office/drawing/2014/main" id="{0A7A7960-A48A-4ED1-A7DE-AD8EF840BE1B}"/>
                </a:ext>
              </a:extLst>
            </p:cNvPr>
            <p:cNvCxnSpPr>
              <a:cxnSpLocks/>
            </p:cNvCxnSpPr>
            <p:nvPr/>
          </p:nvCxnSpPr>
          <p:spPr>
            <a:xfrm>
              <a:off x="5667417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直線コネクタ 205">
              <a:extLst>
                <a:ext uri="{FF2B5EF4-FFF2-40B4-BE49-F238E27FC236}">
                  <a16:creationId xmlns:a16="http://schemas.microsoft.com/office/drawing/2014/main" id="{00E66896-1279-4524-B321-F59E792F7A8B}"/>
                </a:ext>
              </a:extLst>
            </p:cNvPr>
            <p:cNvCxnSpPr>
              <a:cxnSpLocks/>
            </p:cNvCxnSpPr>
            <p:nvPr/>
          </p:nvCxnSpPr>
          <p:spPr>
            <a:xfrm>
              <a:off x="8094094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8" name="図 207">
              <a:extLst>
                <a:ext uri="{FF2B5EF4-FFF2-40B4-BE49-F238E27FC236}">
                  <a16:creationId xmlns:a16="http://schemas.microsoft.com/office/drawing/2014/main" id="{D3CB8632-F043-475E-B81B-D88DEAE5778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47370"/>
            <a:stretch/>
          </p:blipFill>
          <p:spPr>
            <a:xfrm>
              <a:off x="5907929" y="1075507"/>
              <a:ext cx="433858" cy="337750"/>
            </a:xfrm>
            <a:prstGeom prst="rect">
              <a:avLst/>
            </a:prstGeom>
            <a:effectLst/>
          </p:spPr>
        </p:pic>
        <p:grpSp>
          <p:nvGrpSpPr>
            <p:cNvPr id="209" name="グループ化 208">
              <a:extLst>
                <a:ext uri="{FF2B5EF4-FFF2-40B4-BE49-F238E27FC236}">
                  <a16:creationId xmlns:a16="http://schemas.microsoft.com/office/drawing/2014/main" id="{4C369EDA-405F-4083-9F27-74B60D53829C}"/>
                </a:ext>
              </a:extLst>
            </p:cNvPr>
            <p:cNvGrpSpPr/>
            <p:nvPr/>
          </p:nvGrpSpPr>
          <p:grpSpPr>
            <a:xfrm>
              <a:off x="897977" y="1121406"/>
              <a:ext cx="4361369" cy="1010125"/>
              <a:chOff x="897977" y="1121406"/>
              <a:chExt cx="4361369" cy="1010125"/>
            </a:xfrm>
          </p:grpSpPr>
          <p:pic>
            <p:nvPicPr>
              <p:cNvPr id="210" name="図 209">
                <a:extLst>
                  <a:ext uri="{FF2B5EF4-FFF2-40B4-BE49-F238E27FC236}">
                    <a16:creationId xmlns:a16="http://schemas.microsoft.com/office/drawing/2014/main" id="{A30DB77B-AFD2-4036-BF31-D1D44B9AC62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406213" y="1445127"/>
                <a:ext cx="853133" cy="686404"/>
              </a:xfrm>
              <a:prstGeom prst="rect">
                <a:avLst/>
              </a:prstGeom>
            </p:spPr>
          </p:pic>
          <p:cxnSp>
            <p:nvCxnSpPr>
              <p:cNvPr id="211" name="直線矢印コネクタ 210">
                <a:extLst>
                  <a:ext uri="{FF2B5EF4-FFF2-40B4-BE49-F238E27FC236}">
                    <a16:creationId xmlns:a16="http://schemas.microsoft.com/office/drawing/2014/main" id="{D23BE1C8-CC54-4861-9DC2-20B59FC5E7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7676" y="1811311"/>
                <a:ext cx="290128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12" name="図 211">
                <a:extLst>
                  <a:ext uri="{FF2B5EF4-FFF2-40B4-BE49-F238E27FC236}">
                    <a16:creationId xmlns:a16="http://schemas.microsoft.com/office/drawing/2014/main" id="{7BE2710E-D322-41AC-B212-832C4AD48F5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3140" t="13197" r="290"/>
              <a:stretch/>
            </p:blipFill>
            <p:spPr>
              <a:xfrm>
                <a:off x="931546" y="1468484"/>
                <a:ext cx="2023285" cy="657587"/>
              </a:xfrm>
              <a:prstGeom prst="rect">
                <a:avLst/>
              </a:prstGeom>
            </p:spPr>
          </p:pic>
          <p:grpSp>
            <p:nvGrpSpPr>
              <p:cNvPr id="213" name="グループ化 212">
                <a:extLst>
                  <a:ext uri="{FF2B5EF4-FFF2-40B4-BE49-F238E27FC236}">
                    <a16:creationId xmlns:a16="http://schemas.microsoft.com/office/drawing/2014/main" id="{8F84AF2F-056E-421D-966C-97932A312B8F}"/>
                  </a:ext>
                </a:extLst>
              </p:cNvPr>
              <p:cNvGrpSpPr/>
              <p:nvPr/>
            </p:nvGrpSpPr>
            <p:grpSpPr>
              <a:xfrm>
                <a:off x="3965314" y="1520677"/>
                <a:ext cx="616988" cy="609485"/>
                <a:chOff x="4024761" y="1544123"/>
                <a:chExt cx="616988" cy="609485"/>
              </a:xfrm>
            </p:grpSpPr>
            <p:grpSp>
              <p:nvGrpSpPr>
                <p:cNvPr id="220" name="グループ化 219">
                  <a:extLst>
                    <a:ext uri="{FF2B5EF4-FFF2-40B4-BE49-F238E27FC236}">
                      <a16:creationId xmlns:a16="http://schemas.microsoft.com/office/drawing/2014/main" id="{642E7F27-9E27-4E8A-8C0C-AA8A8569CA6F}"/>
                    </a:ext>
                  </a:extLst>
                </p:cNvPr>
                <p:cNvGrpSpPr/>
                <p:nvPr/>
              </p:nvGrpSpPr>
              <p:grpSpPr>
                <a:xfrm>
                  <a:off x="4032264" y="1544123"/>
                  <a:ext cx="609485" cy="609485"/>
                  <a:chOff x="3577777" y="1565044"/>
                  <a:chExt cx="734386" cy="734386"/>
                </a:xfrm>
              </p:grpSpPr>
              <p:sp>
                <p:nvSpPr>
                  <p:cNvPr id="233" name="円/楕円 184">
                    <a:extLst>
                      <a:ext uri="{FF2B5EF4-FFF2-40B4-BE49-F238E27FC236}">
                        <a16:creationId xmlns:a16="http://schemas.microsoft.com/office/drawing/2014/main" id="{3A757DFA-EB2E-4214-A285-35798EB89E1B}"/>
                      </a:ext>
                    </a:extLst>
                  </p:cNvPr>
                  <p:cNvSpPr/>
                  <p:nvPr/>
                </p:nvSpPr>
                <p:spPr>
                  <a:xfrm>
                    <a:off x="3577777" y="1565044"/>
                    <a:ext cx="734386" cy="734386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1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游ゴシック" panose="020B0400000000000000" pitchFamily="50" charset="-128"/>
                      <a:cs typeface="+mn-cs"/>
                    </a:endParaRPr>
                  </a:p>
                </p:txBody>
              </p:sp>
              <p:sp>
                <p:nvSpPr>
                  <p:cNvPr id="238" name="テキスト ボックス 237">
                    <a:extLst>
                      <a:ext uri="{FF2B5EF4-FFF2-40B4-BE49-F238E27FC236}">
                        <a16:creationId xmlns:a16="http://schemas.microsoft.com/office/drawing/2014/main" id="{482B9334-026F-412C-A595-DD6311557CD3}"/>
                      </a:ext>
                    </a:extLst>
                  </p:cNvPr>
                  <p:cNvSpPr txBox="1"/>
                  <p:nvPr/>
                </p:nvSpPr>
                <p:spPr>
                  <a:xfrm>
                    <a:off x="3594744" y="1582301"/>
                    <a:ext cx="676413" cy="61560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15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秒</a:t>
                    </a:r>
                    <a:endParaRPr kumimoji="0" lang="en-US" altLang="ja-JP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Meiryo" charset="-128"/>
                      <a:ea typeface="Meiryo" charset="-128"/>
                      <a:cs typeface="Meiryo" charset="-128"/>
                    </a:endParaRPr>
                  </a:p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タイプ</a:t>
                    </a:r>
                  </a:p>
                </p:txBody>
              </p:sp>
            </p:grpSp>
            <p:cxnSp>
              <p:nvCxnSpPr>
                <p:cNvPr id="229" name="直線コネクタ 228">
                  <a:extLst>
                    <a:ext uri="{FF2B5EF4-FFF2-40B4-BE49-F238E27FC236}">
                      <a16:creationId xmlns:a16="http://schemas.microsoft.com/office/drawing/2014/main" id="{6FA08F53-0D97-4828-94C4-892022DB80B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24761" y="1835774"/>
                  <a:ext cx="614514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4" name="テキスト ボックス 213">
                <a:extLst>
                  <a:ext uri="{FF2B5EF4-FFF2-40B4-BE49-F238E27FC236}">
                    <a16:creationId xmlns:a16="http://schemas.microsoft.com/office/drawing/2014/main" id="{432FE23F-2403-42D4-B442-14E4F54E1CF5}"/>
                  </a:ext>
                </a:extLst>
              </p:cNvPr>
              <p:cNvSpPr txBox="1"/>
              <p:nvPr/>
            </p:nvSpPr>
            <p:spPr>
              <a:xfrm>
                <a:off x="897977" y="1121406"/>
                <a:ext cx="349967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400" b="1" i="0" u="none" strike="noStrike" kern="1200" cap="none" spc="5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既存の静止画データをもとに</a:t>
                </a:r>
                <a:r>
                  <a:rPr kumimoji="0" lang="ja-JP" altLang="en-US" sz="1400" b="1" i="0" u="none" strike="noStrike" kern="1200" cap="none" spc="0" normalizeH="0" baseline="0" noProof="0" dirty="0">
                    <a:ln w="3175">
                      <a:noFill/>
                      <a:prstDash val="solid"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動画を作成</a:t>
                </a:r>
                <a:endParaRPr kumimoji="0" lang="ja-JP" altLang="en-US" sz="1400" b="1" i="0" u="none" strike="noStrike" kern="1200" cap="none" spc="0" normalizeH="0" baseline="0" noProof="0" dirty="0">
                  <a:ln w="3175">
                    <a:noFill/>
                    <a:prstDash val="solid"/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anose="020B0604020202020204" pitchFamily="34" charset="0"/>
                  <a:ea typeface="游ゴシック" panose="020B0400000000000000" pitchFamily="50" charset="-128"/>
                  <a:cs typeface="Arial Black" panose="020B0604020202020204" pitchFamily="34" charset="0"/>
                </a:endParaRPr>
              </a:p>
            </p:txBody>
          </p:sp>
          <p:pic>
            <p:nvPicPr>
              <p:cNvPr id="215" name="図 214">
                <a:extLst>
                  <a:ext uri="{FF2B5EF4-FFF2-40B4-BE49-F238E27FC236}">
                    <a16:creationId xmlns:a16="http://schemas.microsoft.com/office/drawing/2014/main" id="{71616C02-1DFC-4996-8A3D-3EF7750A803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054913" y="1705524"/>
                <a:ext cx="309618" cy="217460"/>
              </a:xfrm>
              <a:prstGeom prst="rect">
                <a:avLst/>
              </a:prstGeom>
            </p:spPr>
          </p:pic>
          <p:sp>
            <p:nvSpPr>
              <p:cNvPr id="218" name="テキスト ボックス 217">
                <a:extLst>
                  <a:ext uri="{FF2B5EF4-FFF2-40B4-BE49-F238E27FC236}">
                    <a16:creationId xmlns:a16="http://schemas.microsoft.com/office/drawing/2014/main" id="{7E014441-07AE-4825-87A8-30AF662EDB0C}"/>
                  </a:ext>
                </a:extLst>
              </p:cNvPr>
              <p:cNvSpPr txBox="1"/>
              <p:nvPr/>
            </p:nvSpPr>
            <p:spPr>
              <a:xfrm>
                <a:off x="2988682" y="1915127"/>
                <a:ext cx="425116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5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動画も可</a:t>
                </a:r>
              </a:p>
            </p:txBody>
          </p:sp>
          <p:sp>
            <p:nvSpPr>
              <p:cNvPr id="219" name="正方形/長方形 218">
                <a:extLst>
                  <a:ext uri="{FF2B5EF4-FFF2-40B4-BE49-F238E27FC236}">
                    <a16:creationId xmlns:a16="http://schemas.microsoft.com/office/drawing/2014/main" id="{8F78D537-192E-45E4-88CD-C4502FD991E1}"/>
                  </a:ext>
                </a:extLst>
              </p:cNvPr>
              <p:cNvSpPr/>
              <p:nvPr/>
            </p:nvSpPr>
            <p:spPr>
              <a:xfrm>
                <a:off x="2662428" y="1588414"/>
                <a:ext cx="110799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9054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HGS行書体" panose="03000600000000000000" pitchFamily="66" charset="-128"/>
                    <a:ea typeface="HGS行書体" panose="03000600000000000000" pitchFamily="66" charset="-128"/>
                    <a:cs typeface="Hiragino Kaku Gothic StdN W8" charset="-128"/>
                  </a:rPr>
                  <a:t>（　）</a:t>
                </a:r>
                <a:endParaRPr kumimoji="1" lang="en-US" altLang="ja-JP" sz="24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HGS行書体" panose="03000600000000000000" pitchFamily="66" charset="-128"/>
                  <a:ea typeface="HGS行書体" panose="03000600000000000000" pitchFamily="66" charset="-128"/>
                  <a:cs typeface="Meiryo" charset="-128"/>
                </a:endParaRPr>
              </a:p>
            </p:txBody>
          </p:sp>
        </p:grpSp>
      </p:grpSp>
      <p:sp>
        <p:nvSpPr>
          <p:cNvPr id="239" name="テキスト ボックス 238">
            <a:extLst>
              <a:ext uri="{FF2B5EF4-FFF2-40B4-BE49-F238E27FC236}">
                <a16:creationId xmlns:a16="http://schemas.microsoft.com/office/drawing/2014/main" id="{49FCDB9C-A932-49AB-8DBE-6BA8F7B72C20}"/>
              </a:ext>
            </a:extLst>
          </p:cNvPr>
          <p:cNvSpPr txBox="1"/>
          <p:nvPr/>
        </p:nvSpPr>
        <p:spPr>
          <a:xfrm>
            <a:off x="936076" y="2396651"/>
            <a:ext cx="826507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ヤフー</a:t>
            </a:r>
            <a:r>
              <a:rPr kumimoji="0" lang="en-US" altLang="ja-JP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TOP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ページ ブランドパネル（予約型）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の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デバイス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期間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エリア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を選択し掲載</a:t>
            </a:r>
          </a:p>
        </p:txBody>
      </p:sp>
      <p:sp>
        <p:nvSpPr>
          <p:cNvPr id="270" name="テキスト ボックス 269">
            <a:extLst>
              <a:ext uri="{FF2B5EF4-FFF2-40B4-BE49-F238E27FC236}">
                <a16:creationId xmlns:a16="http://schemas.microsoft.com/office/drawing/2014/main" id="{417BC31D-6FCC-4FB8-A051-8CFD9A95BE70}"/>
              </a:ext>
            </a:extLst>
          </p:cNvPr>
          <p:cNvSpPr txBox="1"/>
          <p:nvPr/>
        </p:nvSpPr>
        <p:spPr>
          <a:xfrm>
            <a:off x="967805" y="5628671"/>
            <a:ext cx="334578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spc="50" dirty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広告掲載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レポート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放送確認書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を提出</a:t>
            </a:r>
          </a:p>
        </p:txBody>
      </p:sp>
      <p:sp>
        <p:nvSpPr>
          <p:cNvPr id="298" name="角丸四角形 204">
            <a:extLst>
              <a:ext uri="{FF2B5EF4-FFF2-40B4-BE49-F238E27FC236}">
                <a16:creationId xmlns:a16="http://schemas.microsoft.com/office/drawing/2014/main" id="{0118DE95-1E1F-4ABD-9F4E-8AA02BE04FB8}"/>
              </a:ext>
            </a:extLst>
          </p:cNvPr>
          <p:cNvSpPr/>
          <p:nvPr/>
        </p:nvSpPr>
        <p:spPr>
          <a:xfrm>
            <a:off x="5406051" y="5876458"/>
            <a:ext cx="4187233" cy="826878"/>
          </a:xfrm>
          <a:prstGeom prst="roundRect">
            <a:avLst>
              <a:gd name="adj" fmla="val 14697"/>
            </a:avLst>
          </a:prstGeom>
          <a:solidFill>
            <a:srgbClr val="71B5BD"/>
          </a:solidFill>
          <a:ln w="25400">
            <a:noFill/>
            <a:prstDash val="solid"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99" name="台形 298">
            <a:extLst>
              <a:ext uri="{FF2B5EF4-FFF2-40B4-BE49-F238E27FC236}">
                <a16:creationId xmlns:a16="http://schemas.microsoft.com/office/drawing/2014/main" id="{FDBA3E8A-93B4-47AC-BAAA-1F72195454E6}"/>
              </a:ext>
            </a:extLst>
          </p:cNvPr>
          <p:cNvSpPr/>
          <p:nvPr/>
        </p:nvSpPr>
        <p:spPr>
          <a:xfrm rot="10800000">
            <a:off x="6410908" y="5838150"/>
            <a:ext cx="2136484" cy="323410"/>
          </a:xfrm>
          <a:prstGeom prst="trapezoid">
            <a:avLst/>
          </a:prstGeom>
          <a:solidFill>
            <a:schemeClr val="bg1"/>
          </a:solidFill>
          <a:ln w="57150" cap="rnd">
            <a:solidFill>
              <a:srgbClr val="71B5B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0" name="正方形/長方形 299">
            <a:extLst>
              <a:ext uri="{FF2B5EF4-FFF2-40B4-BE49-F238E27FC236}">
                <a16:creationId xmlns:a16="http://schemas.microsoft.com/office/drawing/2014/main" id="{64F85E13-C984-4F36-81B3-DBDAD5E0EA7A}"/>
              </a:ext>
            </a:extLst>
          </p:cNvPr>
          <p:cNvSpPr/>
          <p:nvPr/>
        </p:nvSpPr>
        <p:spPr>
          <a:xfrm>
            <a:off x="6267962" y="5856962"/>
            <a:ext cx="2249406" cy="36157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1B5BD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  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71B5BD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実施料金</a:t>
            </a:r>
            <a:endParaRPr kumimoji="0" lang="ja-JP" altLang="en-US" sz="1600" b="1" i="1" u="none" strike="noStrike" kern="1200" cap="none" spc="0" normalizeH="0" baseline="0" noProof="0" dirty="0">
              <a:ln>
                <a:noFill/>
              </a:ln>
              <a:solidFill>
                <a:srgbClr val="71B5BD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05" name="テキスト ボックス 304">
            <a:extLst>
              <a:ext uri="{FF2B5EF4-FFF2-40B4-BE49-F238E27FC236}">
                <a16:creationId xmlns:a16="http://schemas.microsoft.com/office/drawing/2014/main" id="{5C28C4D9-A5A0-4AC2-9C31-D7E909F175F4}"/>
              </a:ext>
            </a:extLst>
          </p:cNvPr>
          <p:cNvSpPr txBox="1"/>
          <p:nvPr/>
        </p:nvSpPr>
        <p:spPr>
          <a:xfrm>
            <a:off x="5739023" y="6214479"/>
            <a:ext cx="2976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charset="-128"/>
                <a:ea typeface="Meiryo" charset="-128"/>
                <a:cs typeface="Meiryo" charset="-128"/>
              </a:rPr>
              <a:t>1,000,00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0</a:t>
            </a:r>
            <a:r>
              <a:rPr kumimoji="0" lang="ja-JP" altLang="en-US" sz="2400" b="1" i="0" u="none" strike="noStrike" kern="1200" cap="none" spc="-30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円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310" name="正方形/長方形 309">
            <a:extLst>
              <a:ext uri="{FF2B5EF4-FFF2-40B4-BE49-F238E27FC236}">
                <a16:creationId xmlns:a16="http://schemas.microsoft.com/office/drawing/2014/main" id="{B9BE7BB3-8ADB-497F-84D2-EBC9D4FFFEE9}"/>
              </a:ext>
            </a:extLst>
          </p:cNvPr>
          <p:cNvSpPr/>
          <p:nvPr/>
        </p:nvSpPr>
        <p:spPr>
          <a:xfrm>
            <a:off x="8384396" y="6386485"/>
            <a:ext cx="929306" cy="30777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（税別）</a:t>
            </a:r>
            <a:endParaRPr kumimoji="0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0" name="Text Box 11">
            <a:extLst>
              <a:ext uri="{FF2B5EF4-FFF2-40B4-BE49-F238E27FC236}">
                <a16:creationId xmlns:a16="http://schemas.microsoft.com/office/drawing/2014/main" id="{6863E98A-CDE7-488F-A5B1-73AC7775C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0018" y="4205050"/>
            <a:ext cx="2098214" cy="106183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ctr" defTabSz="913972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掲載回数は設定期間で按分されるイメージです。</a:t>
            </a:r>
            <a:endParaRPr kumimoji="0" lang="en-US" altLang="ja-JP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1" name="テキスト ボックス 130">
            <a:extLst>
              <a:ext uri="{FF2B5EF4-FFF2-40B4-BE49-F238E27FC236}">
                <a16:creationId xmlns:a16="http://schemas.microsoft.com/office/drawing/2014/main" id="{74864486-D0CD-46F4-8056-E66B0940E115}"/>
              </a:ext>
            </a:extLst>
          </p:cNvPr>
          <p:cNvSpPr txBox="1"/>
          <p:nvPr/>
        </p:nvSpPr>
        <p:spPr>
          <a:xfrm>
            <a:off x="1423464" y="6428457"/>
            <a:ext cx="3922202" cy="20005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※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広告用の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【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遷移先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ページの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URL】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をご準備下さい。（パラメータ付も可）</a:t>
            </a:r>
            <a:endParaRPr kumimoji="0" lang="ja-JP" altLang="en-US" sz="7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Meiryo" charset="-128"/>
            </a:endParaRPr>
          </a:p>
        </p:txBody>
      </p:sp>
      <p:pic>
        <p:nvPicPr>
          <p:cNvPr id="133" name="図 132">
            <a:extLst>
              <a:ext uri="{FF2B5EF4-FFF2-40B4-BE49-F238E27FC236}">
                <a16:creationId xmlns:a16="http://schemas.microsoft.com/office/drawing/2014/main" id="{6E1F5EA1-3395-4197-8D9D-4F16641EC28A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 l="154" r="154"/>
          <a:stretch/>
        </p:blipFill>
        <p:spPr>
          <a:xfrm>
            <a:off x="826071" y="6455518"/>
            <a:ext cx="597393" cy="275105"/>
          </a:xfrm>
          <a:prstGeom prst="rect">
            <a:avLst/>
          </a:prstGeom>
        </p:spPr>
      </p:pic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E5831B0D-5644-41D2-BE25-014463996215}"/>
              </a:ext>
            </a:extLst>
          </p:cNvPr>
          <p:cNvSpPr/>
          <p:nvPr/>
        </p:nvSpPr>
        <p:spPr>
          <a:xfrm>
            <a:off x="1423464" y="6545661"/>
            <a:ext cx="4025018" cy="226591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遷移先代用の</a:t>
            </a: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チラシビューアー（無償）もございます。詳細はお問合せください。</a:t>
            </a:r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D9B8C499-96E9-403E-9A2F-06E5EB254CE9}"/>
              </a:ext>
            </a:extLst>
          </p:cNvPr>
          <p:cNvSpPr txBox="1"/>
          <p:nvPr/>
        </p:nvSpPr>
        <p:spPr>
          <a:xfrm>
            <a:off x="741078" y="6278883"/>
            <a:ext cx="3595631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■</a:t>
            </a:r>
            <a:r>
              <a: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広告の遷移先ページについて</a:t>
            </a:r>
          </a:p>
        </p:txBody>
      </p:sp>
    </p:spTree>
    <p:extLst>
      <p:ext uri="{BB962C8B-B14F-4D97-AF65-F5344CB8AC3E}">
        <p14:creationId xmlns:p14="http://schemas.microsoft.com/office/powerpoint/2010/main" val="4132173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正方形/長方形 302">
            <a:extLst>
              <a:ext uri="{FF2B5EF4-FFF2-40B4-BE49-F238E27FC236}">
                <a16:creationId xmlns:a16="http://schemas.microsoft.com/office/drawing/2014/main" id="{3B0F4C3E-734A-C546-8246-0ED960B45BCB}"/>
              </a:ext>
            </a:extLst>
          </p:cNvPr>
          <p:cNvSpPr/>
          <p:nvPr/>
        </p:nvSpPr>
        <p:spPr>
          <a:xfrm flipV="1">
            <a:off x="361191" y="2325344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8EFE4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4" name="直線コネクタ 303">
            <a:extLst>
              <a:ext uri="{FF2B5EF4-FFF2-40B4-BE49-F238E27FC236}">
                <a16:creationId xmlns:a16="http://schemas.microsoft.com/office/drawing/2014/main" id="{1C1B22B1-D48A-4A4E-9E2E-DFA80D556317}"/>
              </a:ext>
            </a:extLst>
          </p:cNvPr>
          <p:cNvCxnSpPr>
            <a:cxnSpLocks/>
          </p:cNvCxnSpPr>
          <p:nvPr/>
        </p:nvCxnSpPr>
        <p:spPr>
          <a:xfrm flipV="1">
            <a:off x="361585" y="2325344"/>
            <a:ext cx="9293209" cy="7144"/>
          </a:xfrm>
          <a:prstGeom prst="line">
            <a:avLst/>
          </a:prstGeom>
          <a:ln>
            <a:solidFill>
              <a:srgbClr val="75B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正方形/長方形 180">
            <a:extLst>
              <a:ext uri="{FF2B5EF4-FFF2-40B4-BE49-F238E27FC236}">
                <a16:creationId xmlns:a16="http://schemas.microsoft.com/office/drawing/2014/main" id="{2928F103-B2EC-DE43-B544-3BEAE66D4B42}"/>
              </a:ext>
            </a:extLst>
          </p:cNvPr>
          <p:cNvSpPr/>
          <p:nvPr/>
        </p:nvSpPr>
        <p:spPr>
          <a:xfrm flipV="1">
            <a:off x="361191" y="1065952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8EFE4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角丸四角形 204">
            <a:extLst>
              <a:ext uri="{FF2B5EF4-FFF2-40B4-BE49-F238E27FC236}">
                <a16:creationId xmlns:a16="http://schemas.microsoft.com/office/drawing/2014/main" id="{BDADFB6D-ACD0-B344-B9BB-A830696C4A79}"/>
              </a:ext>
            </a:extLst>
          </p:cNvPr>
          <p:cNvSpPr/>
          <p:nvPr/>
        </p:nvSpPr>
        <p:spPr>
          <a:xfrm>
            <a:off x="1803253" y="2793355"/>
            <a:ext cx="5137685" cy="2664000"/>
          </a:xfrm>
          <a:prstGeom prst="roundRect">
            <a:avLst>
              <a:gd name="adj" fmla="val 2989"/>
            </a:avLst>
          </a:prstGeom>
          <a:solidFill>
            <a:srgbClr val="D8EFE4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163" name="台形 162">
            <a:extLst>
              <a:ext uri="{FF2B5EF4-FFF2-40B4-BE49-F238E27FC236}">
                <a16:creationId xmlns:a16="http://schemas.microsoft.com/office/drawing/2014/main" id="{3932D21E-4D22-BC4D-BB70-6B3723E13C90}"/>
              </a:ext>
            </a:extLst>
          </p:cNvPr>
          <p:cNvSpPr/>
          <p:nvPr/>
        </p:nvSpPr>
        <p:spPr>
          <a:xfrm rot="10800000">
            <a:off x="3640853" y="2811155"/>
            <a:ext cx="1513576" cy="324000"/>
          </a:xfrm>
          <a:prstGeom prst="trapezoid">
            <a:avLst/>
          </a:prstGeom>
          <a:solidFill>
            <a:srgbClr val="75B998"/>
          </a:solidFill>
          <a:ln w="57150" cap="rnd">
            <a:solidFill>
              <a:srgbClr val="75B99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台形 163">
            <a:extLst>
              <a:ext uri="{FF2B5EF4-FFF2-40B4-BE49-F238E27FC236}">
                <a16:creationId xmlns:a16="http://schemas.microsoft.com/office/drawing/2014/main" id="{39209CDD-DB24-994D-9B56-AA9F2485B906}"/>
              </a:ext>
            </a:extLst>
          </p:cNvPr>
          <p:cNvSpPr/>
          <p:nvPr/>
        </p:nvSpPr>
        <p:spPr>
          <a:xfrm rot="10800000">
            <a:off x="5345666" y="2811155"/>
            <a:ext cx="1513576" cy="324000"/>
          </a:xfrm>
          <a:prstGeom prst="trapezoid">
            <a:avLst/>
          </a:prstGeom>
          <a:solidFill>
            <a:srgbClr val="75B998"/>
          </a:solidFill>
          <a:ln w="57150" cap="rnd">
            <a:solidFill>
              <a:srgbClr val="75B99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平行四辺形 148">
            <a:extLst>
              <a:ext uri="{FF2B5EF4-FFF2-40B4-BE49-F238E27FC236}">
                <a16:creationId xmlns:a16="http://schemas.microsoft.com/office/drawing/2014/main" id="{B8BBEC6D-8B91-C240-ADBF-D0EF61EE9B0A}"/>
              </a:ext>
            </a:extLst>
          </p:cNvPr>
          <p:cNvSpPr/>
          <p:nvPr/>
        </p:nvSpPr>
        <p:spPr>
          <a:xfrm>
            <a:off x="197066" y="406125"/>
            <a:ext cx="9558190" cy="464038"/>
          </a:xfrm>
          <a:prstGeom prst="parallelogram">
            <a:avLst/>
          </a:prstGeom>
          <a:solidFill>
            <a:srgbClr val="75B998"/>
          </a:solidFill>
          <a:ln w="76200" cap="rnd">
            <a:solidFill>
              <a:srgbClr val="75B99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7F9011FD-B106-3048-A9E5-E4268788E05B}"/>
              </a:ext>
            </a:extLst>
          </p:cNvPr>
          <p:cNvCxnSpPr>
            <a:cxnSpLocks/>
          </p:cNvCxnSpPr>
          <p:nvPr/>
        </p:nvCxnSpPr>
        <p:spPr>
          <a:xfrm flipV="1">
            <a:off x="361585" y="1061828"/>
            <a:ext cx="9293209" cy="7144"/>
          </a:xfrm>
          <a:prstGeom prst="line">
            <a:avLst/>
          </a:prstGeom>
          <a:ln>
            <a:solidFill>
              <a:srgbClr val="75B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3" name="図 282">
            <a:extLst>
              <a:ext uri="{FF2B5EF4-FFF2-40B4-BE49-F238E27FC236}">
                <a16:creationId xmlns:a16="http://schemas.microsoft.com/office/drawing/2014/main" id="{21244445-553A-CE47-87DF-C439C852561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924" b="-12618"/>
          <a:stretch/>
        </p:blipFill>
        <p:spPr>
          <a:xfrm>
            <a:off x="361191" y="93413"/>
            <a:ext cx="1357574" cy="250990"/>
          </a:xfrm>
          <a:prstGeom prst="rect">
            <a:avLst/>
          </a:prstGeom>
        </p:spPr>
      </p:pic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7B97EE18-91B9-4944-B096-3CC1C6394C63}"/>
              </a:ext>
            </a:extLst>
          </p:cNvPr>
          <p:cNvCxnSpPr/>
          <p:nvPr/>
        </p:nvCxnSpPr>
        <p:spPr>
          <a:xfrm>
            <a:off x="2567929" y="451406"/>
            <a:ext cx="0" cy="37686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D8FFA07E-E20B-9447-97FF-7F2D7014F538}"/>
              </a:ext>
            </a:extLst>
          </p:cNvPr>
          <p:cNvSpPr/>
          <p:nvPr/>
        </p:nvSpPr>
        <p:spPr>
          <a:xfrm>
            <a:off x="2669691" y="446799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40">
              <a:spcBef>
                <a:spcPct val="0"/>
              </a:spcBef>
              <a:defRPr/>
            </a:pPr>
            <a:r>
              <a:rPr lang="ja-JP" altLang="en-US" sz="24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テレビ愛知</a:t>
            </a:r>
          </a:p>
        </p:txBody>
      </p:sp>
      <p:sp>
        <p:nvSpPr>
          <p:cNvPr id="191" name="正方形/長方形 190">
            <a:extLst>
              <a:ext uri="{FF2B5EF4-FFF2-40B4-BE49-F238E27FC236}">
                <a16:creationId xmlns:a16="http://schemas.microsoft.com/office/drawing/2014/main" id="{AB137241-7319-8345-ACC9-D4625166B66A}"/>
              </a:ext>
            </a:extLst>
          </p:cNvPr>
          <p:cNvSpPr/>
          <p:nvPr/>
        </p:nvSpPr>
        <p:spPr>
          <a:xfrm>
            <a:off x="332457" y="428646"/>
            <a:ext cx="218072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70">
              <a:spcBef>
                <a:spcPct val="0"/>
              </a:spcBef>
              <a:defRPr/>
            </a:pPr>
            <a:r>
              <a:rPr lang="en-US" altLang="ja-JP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TVCM</a:t>
            </a:r>
            <a:r>
              <a:rPr lang="ja-JP" altLang="en-US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セット</a:t>
            </a:r>
            <a:endParaRPr lang="en-US" altLang="ja-JP" sz="26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98" name="テキスト ボックス 197">
            <a:extLst>
              <a:ext uri="{FF2B5EF4-FFF2-40B4-BE49-F238E27FC236}">
                <a16:creationId xmlns:a16="http://schemas.microsoft.com/office/drawing/2014/main" id="{000DBBB4-FCAB-4AE6-9175-32B49D74870E}"/>
              </a:ext>
            </a:extLst>
          </p:cNvPr>
          <p:cNvSpPr txBox="1"/>
          <p:nvPr/>
        </p:nvSpPr>
        <p:spPr>
          <a:xfrm>
            <a:off x="2018309" y="4373293"/>
            <a:ext cx="1389020" cy="478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1,025,000</a:t>
            </a:r>
            <a:r>
              <a:rPr kumimoji="1" lang="ja-JP" altLang="en-US" sz="1000" b="1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4" name="テキスト ボックス 203">
            <a:extLst>
              <a:ext uri="{FF2B5EF4-FFF2-40B4-BE49-F238E27FC236}">
                <a16:creationId xmlns:a16="http://schemas.microsoft.com/office/drawing/2014/main" id="{8B955666-6385-4917-85F9-EB03F44843AE}"/>
              </a:ext>
            </a:extLst>
          </p:cNvPr>
          <p:cNvSpPr txBox="1"/>
          <p:nvPr/>
        </p:nvSpPr>
        <p:spPr>
          <a:xfrm>
            <a:off x="3894756" y="2802958"/>
            <a:ext cx="95410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100" b="1" kern="0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sz="2100" b="1" kern="0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7" name="テキスト ボックス 206">
            <a:extLst>
              <a:ext uri="{FF2B5EF4-FFF2-40B4-BE49-F238E27FC236}">
                <a16:creationId xmlns:a16="http://schemas.microsoft.com/office/drawing/2014/main" id="{31170289-6823-462E-8798-38E5A6C5FADC}"/>
              </a:ext>
            </a:extLst>
          </p:cNvPr>
          <p:cNvSpPr txBox="1"/>
          <p:nvPr/>
        </p:nvSpPr>
        <p:spPr>
          <a:xfrm>
            <a:off x="5402258" y="2831430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r>
              <a:rPr kumimoji="1" lang="ja-JP" altLang="en-US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＋</a:t>
            </a:r>
            <a:r>
              <a:rPr kumimoji="1" lang="ja-JP" altLang="en-US" b="1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b="1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16" name="テキスト ボックス 215">
            <a:extLst>
              <a:ext uri="{FF2B5EF4-FFF2-40B4-BE49-F238E27FC236}">
                <a16:creationId xmlns:a16="http://schemas.microsoft.com/office/drawing/2014/main" id="{481E9284-C62B-4993-A1EF-EEDDB3A6B7A7}"/>
              </a:ext>
            </a:extLst>
          </p:cNvPr>
          <p:cNvSpPr txBox="1"/>
          <p:nvPr/>
        </p:nvSpPr>
        <p:spPr>
          <a:xfrm>
            <a:off x="2018309" y="4987473"/>
            <a:ext cx="1389020" cy="478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899,000</a:t>
            </a:r>
            <a:r>
              <a:rPr kumimoji="1" lang="ja-JP" altLang="en-US" sz="1000" b="1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4" name="テキスト ボックス 223">
            <a:extLst>
              <a:ext uri="{FF2B5EF4-FFF2-40B4-BE49-F238E27FC236}">
                <a16:creationId xmlns:a16="http://schemas.microsoft.com/office/drawing/2014/main" id="{0151E3B5-DE6D-4E9F-9305-6CBBC2AF9031}"/>
              </a:ext>
            </a:extLst>
          </p:cNvPr>
          <p:cNvSpPr txBox="1"/>
          <p:nvPr/>
        </p:nvSpPr>
        <p:spPr>
          <a:xfrm>
            <a:off x="3683880" y="4366862"/>
            <a:ext cx="1389020" cy="478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641,000</a:t>
            </a:r>
            <a:r>
              <a:rPr kumimoji="1" lang="ja-JP" altLang="en-US" sz="1000" b="1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5" name="テキスト ボックス 224">
            <a:extLst>
              <a:ext uri="{FF2B5EF4-FFF2-40B4-BE49-F238E27FC236}">
                <a16:creationId xmlns:a16="http://schemas.microsoft.com/office/drawing/2014/main" id="{663D1B4A-46F6-4BE4-9AEF-A6691B124A43}"/>
              </a:ext>
            </a:extLst>
          </p:cNvPr>
          <p:cNvSpPr txBox="1"/>
          <p:nvPr/>
        </p:nvSpPr>
        <p:spPr>
          <a:xfrm>
            <a:off x="3683880" y="4981042"/>
            <a:ext cx="1389020" cy="478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562,000</a:t>
            </a:r>
            <a:r>
              <a:rPr kumimoji="1" lang="ja-JP" altLang="en-US" sz="1000" b="1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7" name="テキスト ボックス 226">
            <a:extLst>
              <a:ext uri="{FF2B5EF4-FFF2-40B4-BE49-F238E27FC236}">
                <a16:creationId xmlns:a16="http://schemas.microsoft.com/office/drawing/2014/main" id="{C47DB22B-77AE-4B93-8035-F13108C4F4B5}"/>
              </a:ext>
            </a:extLst>
          </p:cNvPr>
          <p:cNvSpPr txBox="1"/>
          <p:nvPr/>
        </p:nvSpPr>
        <p:spPr>
          <a:xfrm>
            <a:off x="5384509" y="4360511"/>
            <a:ext cx="1389020" cy="478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759,000</a:t>
            </a:r>
            <a:r>
              <a:rPr kumimoji="1" lang="ja-JP" altLang="en-US" sz="1000" b="1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8" name="テキスト ボックス 227">
            <a:extLst>
              <a:ext uri="{FF2B5EF4-FFF2-40B4-BE49-F238E27FC236}">
                <a16:creationId xmlns:a16="http://schemas.microsoft.com/office/drawing/2014/main" id="{E7F6843B-A3D2-4025-824A-25C3D5EE450E}"/>
              </a:ext>
            </a:extLst>
          </p:cNvPr>
          <p:cNvSpPr txBox="1"/>
          <p:nvPr/>
        </p:nvSpPr>
        <p:spPr>
          <a:xfrm>
            <a:off x="5374319" y="4974691"/>
            <a:ext cx="1389020" cy="478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666,000</a:t>
            </a:r>
            <a:r>
              <a:rPr kumimoji="1" lang="ja-JP" altLang="en-US" sz="1000" b="1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231" name="図 230">
            <a:extLst>
              <a:ext uri="{FF2B5EF4-FFF2-40B4-BE49-F238E27FC236}">
                <a16:creationId xmlns:a16="http://schemas.microsoft.com/office/drawing/2014/main" id="{C16F2A8A-DF20-4A6A-9197-3DC6FC6ADF7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267745" y="3225370"/>
            <a:ext cx="852663" cy="537393"/>
          </a:xfrm>
          <a:prstGeom prst="rect">
            <a:avLst/>
          </a:prstGeom>
        </p:spPr>
      </p:pic>
      <p:pic>
        <p:nvPicPr>
          <p:cNvPr id="234" name="図 233">
            <a:extLst>
              <a:ext uri="{FF2B5EF4-FFF2-40B4-BE49-F238E27FC236}">
                <a16:creationId xmlns:a16="http://schemas.microsoft.com/office/drawing/2014/main" id="{5326A0ED-DCDB-4DF1-BC98-F1DA6E9AB5C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79213" y="3225370"/>
            <a:ext cx="265485" cy="523697"/>
          </a:xfrm>
          <a:prstGeom prst="rect">
            <a:avLst/>
          </a:prstGeom>
        </p:spPr>
      </p:pic>
      <p:cxnSp>
        <p:nvCxnSpPr>
          <p:cNvPr id="235" name="直線コネクタ 234">
            <a:extLst>
              <a:ext uri="{FF2B5EF4-FFF2-40B4-BE49-F238E27FC236}">
                <a16:creationId xmlns:a16="http://schemas.microsoft.com/office/drawing/2014/main" id="{0A9D00A4-22E5-48A8-855D-A1CA496CFACF}"/>
              </a:ext>
            </a:extLst>
          </p:cNvPr>
          <p:cNvCxnSpPr>
            <a:cxnSpLocks/>
          </p:cNvCxnSpPr>
          <p:nvPr/>
        </p:nvCxnSpPr>
        <p:spPr>
          <a:xfrm>
            <a:off x="5391771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直線コネクタ 235">
            <a:extLst>
              <a:ext uri="{FF2B5EF4-FFF2-40B4-BE49-F238E27FC236}">
                <a16:creationId xmlns:a16="http://schemas.microsoft.com/office/drawing/2014/main" id="{6CFD71EE-7130-4A73-91A0-3FFBAB434FF4}"/>
              </a:ext>
            </a:extLst>
          </p:cNvPr>
          <p:cNvCxnSpPr>
            <a:cxnSpLocks/>
          </p:cNvCxnSpPr>
          <p:nvPr/>
        </p:nvCxnSpPr>
        <p:spPr>
          <a:xfrm>
            <a:off x="5391771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7" name="図 236">
            <a:extLst>
              <a:ext uri="{FF2B5EF4-FFF2-40B4-BE49-F238E27FC236}">
                <a16:creationId xmlns:a16="http://schemas.microsoft.com/office/drawing/2014/main" id="{28989A0C-7B69-4DB4-AC91-986619D11CB1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5554555" y="3225370"/>
            <a:ext cx="1030790" cy="530291"/>
          </a:xfrm>
          <a:prstGeom prst="rect">
            <a:avLst/>
          </a:prstGeom>
        </p:spPr>
      </p:pic>
      <p:sp>
        <p:nvSpPr>
          <p:cNvPr id="240" name="ホームベース 136">
            <a:extLst>
              <a:ext uri="{FF2B5EF4-FFF2-40B4-BE49-F238E27FC236}">
                <a16:creationId xmlns:a16="http://schemas.microsoft.com/office/drawing/2014/main" id="{FEF8B4C3-B763-4D5E-9380-8E80ECD8095A}"/>
              </a:ext>
            </a:extLst>
          </p:cNvPr>
          <p:cNvSpPr/>
          <p:nvPr/>
        </p:nvSpPr>
        <p:spPr>
          <a:xfrm>
            <a:off x="947050" y="4376581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1" name="ホームベース 141">
            <a:extLst>
              <a:ext uri="{FF2B5EF4-FFF2-40B4-BE49-F238E27FC236}">
                <a16:creationId xmlns:a16="http://schemas.microsoft.com/office/drawing/2014/main" id="{154F9440-D995-4C41-89F6-D76C526DFD82}"/>
              </a:ext>
            </a:extLst>
          </p:cNvPr>
          <p:cNvSpPr/>
          <p:nvPr/>
        </p:nvSpPr>
        <p:spPr>
          <a:xfrm>
            <a:off x="947050" y="4908953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2" name="片側の 2 つの角を丸めた四角形 131">
            <a:extLst>
              <a:ext uri="{FF2B5EF4-FFF2-40B4-BE49-F238E27FC236}">
                <a16:creationId xmlns:a16="http://schemas.microsoft.com/office/drawing/2014/main" id="{9E11AFC6-B27F-4E59-B9BE-E6358DC57EE5}"/>
              </a:ext>
            </a:extLst>
          </p:cNvPr>
          <p:cNvSpPr/>
          <p:nvPr/>
        </p:nvSpPr>
        <p:spPr>
          <a:xfrm rot="16200000">
            <a:off x="427805" y="4802259"/>
            <a:ext cx="1080000" cy="216000"/>
          </a:xfrm>
          <a:prstGeom prst="round2SameRect">
            <a:avLst>
              <a:gd name="adj1" fmla="val 32569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ホームベース 142">
            <a:extLst>
              <a:ext uri="{FF2B5EF4-FFF2-40B4-BE49-F238E27FC236}">
                <a16:creationId xmlns:a16="http://schemas.microsoft.com/office/drawing/2014/main" id="{93BD506F-DFB3-4507-8FF6-A17D7739B9AC}"/>
              </a:ext>
            </a:extLst>
          </p:cNvPr>
          <p:cNvSpPr/>
          <p:nvPr/>
        </p:nvSpPr>
        <p:spPr>
          <a:xfrm>
            <a:off x="947050" y="3899235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4" name="片側の 2 つの角を丸めた四角形 123">
            <a:extLst>
              <a:ext uri="{FF2B5EF4-FFF2-40B4-BE49-F238E27FC236}">
                <a16:creationId xmlns:a16="http://schemas.microsoft.com/office/drawing/2014/main" id="{70B604E8-8436-4AC5-827A-39540826D66A}"/>
              </a:ext>
            </a:extLst>
          </p:cNvPr>
          <p:cNvSpPr/>
          <p:nvPr/>
        </p:nvSpPr>
        <p:spPr>
          <a:xfrm rot="16200000">
            <a:off x="782663" y="3992108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テキスト ボックス 244">
            <a:extLst>
              <a:ext uri="{FF2B5EF4-FFF2-40B4-BE49-F238E27FC236}">
                <a16:creationId xmlns:a16="http://schemas.microsoft.com/office/drawing/2014/main" id="{BACF7144-149E-4050-94CF-3AEEC3D466D3}"/>
              </a:ext>
            </a:extLst>
          </p:cNvPr>
          <p:cNvSpPr txBox="1"/>
          <p:nvPr/>
        </p:nvSpPr>
        <p:spPr>
          <a:xfrm>
            <a:off x="909597" y="4011120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掲載期間を指定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6" name="テキスト ボックス 245">
            <a:extLst>
              <a:ext uri="{FF2B5EF4-FFF2-40B4-BE49-F238E27FC236}">
                <a16:creationId xmlns:a16="http://schemas.microsoft.com/office/drawing/2014/main" id="{70D7118C-08BB-4BA8-B64B-300404059406}"/>
              </a:ext>
            </a:extLst>
          </p:cNvPr>
          <p:cNvSpPr txBox="1"/>
          <p:nvPr/>
        </p:nvSpPr>
        <p:spPr>
          <a:xfrm>
            <a:off x="1015917" y="4432303"/>
            <a:ext cx="1138185" cy="444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都道府県</a:t>
            </a:r>
            <a:r>
              <a:rPr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指定</a:t>
            </a:r>
            <a:endParaRPr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3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　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7" name="円/楕円 162">
            <a:extLst>
              <a:ext uri="{FF2B5EF4-FFF2-40B4-BE49-F238E27FC236}">
                <a16:creationId xmlns:a16="http://schemas.microsoft.com/office/drawing/2014/main" id="{38BE78B7-0613-429C-A1F1-F57DED72365C}"/>
              </a:ext>
            </a:extLst>
          </p:cNvPr>
          <p:cNvSpPr>
            <a:spLocks noChangeAspect="1"/>
          </p:cNvSpPr>
          <p:nvPr/>
        </p:nvSpPr>
        <p:spPr>
          <a:xfrm>
            <a:off x="1382433" y="4801110"/>
            <a:ext cx="198000" cy="19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8" name="テキスト ボックス 247">
            <a:extLst>
              <a:ext uri="{FF2B5EF4-FFF2-40B4-BE49-F238E27FC236}">
                <a16:creationId xmlns:a16="http://schemas.microsoft.com/office/drawing/2014/main" id="{064BAC6E-2CED-409B-B253-0CC3D194831A}"/>
              </a:ext>
            </a:extLst>
          </p:cNvPr>
          <p:cNvSpPr txBox="1"/>
          <p:nvPr/>
        </p:nvSpPr>
        <p:spPr>
          <a:xfrm>
            <a:off x="1013525" y="5006681"/>
            <a:ext cx="1071966" cy="41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市区郡指定</a:t>
            </a:r>
            <a:endParaRPr kumimoji="1"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9" name="テキスト ボックス 248">
            <a:extLst>
              <a:ext uri="{FF2B5EF4-FFF2-40B4-BE49-F238E27FC236}">
                <a16:creationId xmlns:a16="http://schemas.microsoft.com/office/drawing/2014/main" id="{C4B7E8AB-8891-4CAB-9630-8A590D8855A4}"/>
              </a:ext>
            </a:extLst>
          </p:cNvPr>
          <p:cNvSpPr txBox="1"/>
          <p:nvPr/>
        </p:nvSpPr>
        <p:spPr>
          <a:xfrm>
            <a:off x="810084" y="4358254"/>
            <a:ext cx="338554" cy="11054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掲載エリア</a:t>
            </a:r>
            <a:r>
              <a:rPr lang="ja-JP" altLang="en-US" sz="9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</a:t>
            </a:r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3" name="ホームベース 142">
            <a:extLst>
              <a:ext uri="{FF2B5EF4-FFF2-40B4-BE49-F238E27FC236}">
                <a16:creationId xmlns:a16="http://schemas.microsoft.com/office/drawing/2014/main" id="{C1D39340-C6A4-4DE0-9F3F-43B073D32B5B}"/>
              </a:ext>
            </a:extLst>
          </p:cNvPr>
          <p:cNvSpPr/>
          <p:nvPr/>
        </p:nvSpPr>
        <p:spPr>
          <a:xfrm>
            <a:off x="939665" y="3297722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4" name="片側の 2 つの角を丸めた四角形 123">
            <a:extLst>
              <a:ext uri="{FF2B5EF4-FFF2-40B4-BE49-F238E27FC236}">
                <a16:creationId xmlns:a16="http://schemas.microsoft.com/office/drawing/2014/main" id="{BC5D0168-B93B-439A-9A68-B71273A67C35}"/>
              </a:ext>
            </a:extLst>
          </p:cNvPr>
          <p:cNvSpPr/>
          <p:nvPr/>
        </p:nvSpPr>
        <p:spPr>
          <a:xfrm rot="16200000">
            <a:off x="775278" y="3388982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テキスト ボックス 264">
            <a:extLst>
              <a:ext uri="{FF2B5EF4-FFF2-40B4-BE49-F238E27FC236}">
                <a16:creationId xmlns:a16="http://schemas.microsoft.com/office/drawing/2014/main" id="{21CE92E4-D8A7-4373-9239-25F221167478}"/>
              </a:ext>
            </a:extLst>
          </p:cNvPr>
          <p:cNvSpPr txBox="1"/>
          <p:nvPr/>
        </p:nvSpPr>
        <p:spPr>
          <a:xfrm>
            <a:off x="902212" y="3409607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デバイスを指定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269" name="直線コネクタ 268">
            <a:extLst>
              <a:ext uri="{FF2B5EF4-FFF2-40B4-BE49-F238E27FC236}">
                <a16:creationId xmlns:a16="http://schemas.microsoft.com/office/drawing/2014/main" id="{284D5320-0AAD-45C4-BD79-E0C233CBEA30}"/>
              </a:ext>
            </a:extLst>
          </p:cNvPr>
          <p:cNvCxnSpPr>
            <a:cxnSpLocks/>
          </p:cNvCxnSpPr>
          <p:nvPr/>
        </p:nvCxnSpPr>
        <p:spPr>
          <a:xfrm>
            <a:off x="5409771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台形 4">
            <a:extLst>
              <a:ext uri="{FF2B5EF4-FFF2-40B4-BE49-F238E27FC236}">
                <a16:creationId xmlns:a16="http://schemas.microsoft.com/office/drawing/2014/main" id="{FFF1C4B9-2C6D-FE49-9EA8-14FDA734FC18}"/>
              </a:ext>
            </a:extLst>
          </p:cNvPr>
          <p:cNvSpPr/>
          <p:nvPr/>
        </p:nvSpPr>
        <p:spPr>
          <a:xfrm rot="10800000">
            <a:off x="1912792" y="2811155"/>
            <a:ext cx="1513576" cy="324000"/>
          </a:xfrm>
          <a:prstGeom prst="trapezoid">
            <a:avLst/>
          </a:prstGeom>
          <a:solidFill>
            <a:srgbClr val="75B998"/>
          </a:solidFill>
          <a:ln w="57150" cap="rnd">
            <a:solidFill>
              <a:srgbClr val="75B99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8E4F8BF8-7611-2240-9865-8C1C46BD883B}"/>
              </a:ext>
            </a:extLst>
          </p:cNvPr>
          <p:cNvCxnSpPr/>
          <p:nvPr/>
        </p:nvCxnSpPr>
        <p:spPr>
          <a:xfrm>
            <a:off x="5244710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>
            <a:extLst>
              <a:ext uri="{FF2B5EF4-FFF2-40B4-BE49-F238E27FC236}">
                <a16:creationId xmlns:a16="http://schemas.microsoft.com/office/drawing/2014/main" id="{C799470B-2023-8E40-8178-D25B2262281A}"/>
              </a:ext>
            </a:extLst>
          </p:cNvPr>
          <p:cNvCxnSpPr/>
          <p:nvPr/>
        </p:nvCxnSpPr>
        <p:spPr>
          <a:xfrm>
            <a:off x="3545063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id="{D5ED5AA8-91E6-4C55-88DD-FA540CB8F059}"/>
              </a:ext>
            </a:extLst>
          </p:cNvPr>
          <p:cNvSpPr txBox="1"/>
          <p:nvPr/>
        </p:nvSpPr>
        <p:spPr>
          <a:xfrm>
            <a:off x="2350743" y="2790522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endParaRPr kumimoji="1" lang="ja-JP" altLang="en-US" sz="24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2" name="平行四辺形 271">
            <a:extLst>
              <a:ext uri="{FF2B5EF4-FFF2-40B4-BE49-F238E27FC236}">
                <a16:creationId xmlns:a16="http://schemas.microsoft.com/office/drawing/2014/main" id="{F5A52874-88CA-F542-B53D-89396DDCD8A3}"/>
              </a:ext>
            </a:extLst>
          </p:cNvPr>
          <p:cNvSpPr/>
          <p:nvPr/>
        </p:nvSpPr>
        <p:spPr>
          <a:xfrm>
            <a:off x="7324648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75B998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平行四辺形 273">
            <a:extLst>
              <a:ext uri="{FF2B5EF4-FFF2-40B4-BE49-F238E27FC236}">
                <a16:creationId xmlns:a16="http://schemas.microsoft.com/office/drawing/2014/main" id="{B7F04D89-4097-F74D-88F4-5C337844765D}"/>
              </a:ext>
            </a:extLst>
          </p:cNvPr>
          <p:cNvSpPr/>
          <p:nvPr/>
        </p:nvSpPr>
        <p:spPr>
          <a:xfrm>
            <a:off x="8568687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75B998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8" name="Picture 4" descr="「ヤフーロゴ」の画像検索結果">
            <a:hlinkClick r:id="rId7"/>
            <a:extLst>
              <a:ext uri="{FF2B5EF4-FFF2-40B4-BE49-F238E27FC236}">
                <a16:creationId xmlns:a16="http://schemas.microsoft.com/office/drawing/2014/main" id="{46B96818-4BB0-0F4C-9123-89F71D470A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824" t="25462" r="8404" b="23947"/>
          <a:stretch/>
        </p:blipFill>
        <p:spPr bwMode="auto">
          <a:xfrm>
            <a:off x="8875566" y="132399"/>
            <a:ext cx="669243" cy="210957"/>
          </a:xfrm>
          <a:prstGeom prst="rect">
            <a:avLst/>
          </a:prstGeom>
          <a:noFill/>
        </p:spPr>
      </p:pic>
      <p:cxnSp>
        <p:nvCxnSpPr>
          <p:cNvPr id="282" name="直線コネクタ 281">
            <a:extLst>
              <a:ext uri="{FF2B5EF4-FFF2-40B4-BE49-F238E27FC236}">
                <a16:creationId xmlns:a16="http://schemas.microsoft.com/office/drawing/2014/main" id="{09750A97-2BD8-3648-8878-E84AA67F4379}"/>
              </a:ext>
            </a:extLst>
          </p:cNvPr>
          <p:cNvCxnSpPr>
            <a:cxnSpLocks/>
          </p:cNvCxnSpPr>
          <p:nvPr/>
        </p:nvCxnSpPr>
        <p:spPr>
          <a:xfrm>
            <a:off x="3724336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直線コネクタ 283">
            <a:extLst>
              <a:ext uri="{FF2B5EF4-FFF2-40B4-BE49-F238E27FC236}">
                <a16:creationId xmlns:a16="http://schemas.microsoft.com/office/drawing/2014/main" id="{24ECF07F-CA34-E648-928D-6999E21D0533}"/>
              </a:ext>
            </a:extLst>
          </p:cNvPr>
          <p:cNvCxnSpPr>
            <a:cxnSpLocks/>
          </p:cNvCxnSpPr>
          <p:nvPr/>
        </p:nvCxnSpPr>
        <p:spPr>
          <a:xfrm>
            <a:off x="3724336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直線コネクタ 291">
            <a:extLst>
              <a:ext uri="{FF2B5EF4-FFF2-40B4-BE49-F238E27FC236}">
                <a16:creationId xmlns:a16="http://schemas.microsoft.com/office/drawing/2014/main" id="{9FFCB5F0-73DB-5E49-ADDA-262BC90DC55C}"/>
              </a:ext>
            </a:extLst>
          </p:cNvPr>
          <p:cNvCxnSpPr>
            <a:cxnSpLocks/>
          </p:cNvCxnSpPr>
          <p:nvPr/>
        </p:nvCxnSpPr>
        <p:spPr>
          <a:xfrm>
            <a:off x="3742336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直線コネクタ 292">
            <a:extLst>
              <a:ext uri="{FF2B5EF4-FFF2-40B4-BE49-F238E27FC236}">
                <a16:creationId xmlns:a16="http://schemas.microsoft.com/office/drawing/2014/main" id="{AE245413-E1AC-8940-B69E-72664800E4D7}"/>
              </a:ext>
            </a:extLst>
          </p:cNvPr>
          <p:cNvCxnSpPr>
            <a:cxnSpLocks/>
          </p:cNvCxnSpPr>
          <p:nvPr/>
        </p:nvCxnSpPr>
        <p:spPr>
          <a:xfrm>
            <a:off x="1994148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直線コネクタ 293">
            <a:extLst>
              <a:ext uri="{FF2B5EF4-FFF2-40B4-BE49-F238E27FC236}">
                <a16:creationId xmlns:a16="http://schemas.microsoft.com/office/drawing/2014/main" id="{00594EFF-1604-0E49-B12A-EEBD05DE57B0}"/>
              </a:ext>
            </a:extLst>
          </p:cNvPr>
          <p:cNvCxnSpPr>
            <a:cxnSpLocks/>
          </p:cNvCxnSpPr>
          <p:nvPr/>
        </p:nvCxnSpPr>
        <p:spPr>
          <a:xfrm>
            <a:off x="1994148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直線コネクタ 294">
            <a:extLst>
              <a:ext uri="{FF2B5EF4-FFF2-40B4-BE49-F238E27FC236}">
                <a16:creationId xmlns:a16="http://schemas.microsoft.com/office/drawing/2014/main" id="{F39157D7-EB4F-7A4A-B5D8-D7A36A03A6AD}"/>
              </a:ext>
            </a:extLst>
          </p:cNvPr>
          <p:cNvCxnSpPr>
            <a:cxnSpLocks/>
          </p:cNvCxnSpPr>
          <p:nvPr/>
        </p:nvCxnSpPr>
        <p:spPr>
          <a:xfrm>
            <a:off x="2012148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円/楕円 279">
            <a:extLst>
              <a:ext uri="{FF2B5EF4-FFF2-40B4-BE49-F238E27FC236}">
                <a16:creationId xmlns:a16="http://schemas.microsoft.com/office/drawing/2014/main" id="{A982365A-AA02-432F-B42E-7DB935BF10A8}"/>
              </a:ext>
            </a:extLst>
          </p:cNvPr>
          <p:cNvSpPr>
            <a:spLocks noChangeAspect="1"/>
          </p:cNvSpPr>
          <p:nvPr/>
        </p:nvSpPr>
        <p:spPr>
          <a:xfrm>
            <a:off x="2608981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5" name="円/楕円 280">
            <a:extLst>
              <a:ext uri="{FF2B5EF4-FFF2-40B4-BE49-F238E27FC236}">
                <a16:creationId xmlns:a16="http://schemas.microsoft.com/office/drawing/2014/main" id="{9BB822D8-2414-44DD-A0BF-FBC5EDF08A22}"/>
              </a:ext>
            </a:extLst>
          </p:cNvPr>
          <p:cNvSpPr>
            <a:spLocks noChangeAspect="1"/>
          </p:cNvSpPr>
          <p:nvPr/>
        </p:nvSpPr>
        <p:spPr>
          <a:xfrm>
            <a:off x="430631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9" name="円/楕円 281">
            <a:extLst>
              <a:ext uri="{FF2B5EF4-FFF2-40B4-BE49-F238E27FC236}">
                <a16:creationId xmlns:a16="http://schemas.microsoft.com/office/drawing/2014/main" id="{B98D657C-5130-42E2-A372-BF063DD89224}"/>
              </a:ext>
            </a:extLst>
          </p:cNvPr>
          <p:cNvSpPr>
            <a:spLocks noChangeAspect="1"/>
          </p:cNvSpPr>
          <p:nvPr/>
        </p:nvSpPr>
        <p:spPr>
          <a:xfrm>
            <a:off x="598462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1" name="Text Box 11">
            <a:extLst>
              <a:ext uri="{FF2B5EF4-FFF2-40B4-BE49-F238E27FC236}">
                <a16:creationId xmlns:a16="http://schemas.microsoft.com/office/drawing/2014/main" id="{96F7C3E0-22F8-411A-B53C-EFC4272CC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569" y="3904225"/>
            <a:ext cx="3531017" cy="265457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lIns="0" tIns="0" rIns="0" bIns="0">
            <a:spAutoFit/>
          </a:bodyPr>
          <a:lstStyle/>
          <a:p>
            <a:pPr algn="ctr" defTabSz="913972">
              <a:lnSpc>
                <a:spcPct val="120000"/>
              </a:lnSpc>
            </a:pP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平日開始の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〜</a:t>
            </a:r>
            <a:r>
              <a:rPr lang="en-US" altLang="ja-JP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ヶ月間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で自由設定　</a:t>
            </a:r>
            <a:endParaRPr lang="en-US" altLang="ja-JP" sz="1500" spc="100" dirty="0">
              <a:effectLst>
                <a:glow rad="228600">
                  <a:srgbClr val="D8ECED"/>
                </a:glo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76" name="平行四辺形 275">
            <a:extLst>
              <a:ext uri="{FF2B5EF4-FFF2-40B4-BE49-F238E27FC236}">
                <a16:creationId xmlns:a16="http://schemas.microsoft.com/office/drawing/2014/main" id="{1791AA5D-E099-6B4E-A387-CE81C776E564}"/>
              </a:ext>
            </a:extLst>
          </p:cNvPr>
          <p:cNvSpPr/>
          <p:nvPr/>
        </p:nvSpPr>
        <p:spPr>
          <a:xfrm>
            <a:off x="177693" y="104731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75B998"/>
              </a:gs>
              <a:gs pos="0">
                <a:srgbClr val="E8F2ED"/>
              </a:gs>
            </a:gsLst>
            <a:lin ang="16200000" scaled="1"/>
          </a:gradFill>
          <a:ln w="76200" cap="rnd">
            <a:gradFill>
              <a:gsLst>
                <a:gs pos="0">
                  <a:srgbClr val="75B998"/>
                </a:gs>
                <a:gs pos="100000">
                  <a:srgbClr val="E8F2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テキスト ボックス 222">
            <a:extLst>
              <a:ext uri="{FF2B5EF4-FFF2-40B4-BE49-F238E27FC236}">
                <a16:creationId xmlns:a16="http://schemas.microsoft.com/office/drawing/2014/main" id="{66AB387E-F4B1-D741-8B09-C52695BA40ED}"/>
              </a:ext>
            </a:extLst>
          </p:cNvPr>
          <p:cNvSpPr txBox="1"/>
          <p:nvPr/>
        </p:nvSpPr>
        <p:spPr>
          <a:xfrm>
            <a:off x="197583" y="94093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01" name="平行四辺形 300">
            <a:extLst>
              <a:ext uri="{FF2B5EF4-FFF2-40B4-BE49-F238E27FC236}">
                <a16:creationId xmlns:a16="http://schemas.microsoft.com/office/drawing/2014/main" id="{E34C82A2-0209-A34F-95AB-D6F553709AE8}"/>
              </a:ext>
            </a:extLst>
          </p:cNvPr>
          <p:cNvSpPr/>
          <p:nvPr/>
        </p:nvSpPr>
        <p:spPr>
          <a:xfrm>
            <a:off x="177693" y="231713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75B998"/>
              </a:gs>
              <a:gs pos="0">
                <a:srgbClr val="E8F2ED"/>
              </a:gs>
            </a:gsLst>
            <a:lin ang="16200000" scaled="1"/>
          </a:gradFill>
          <a:ln w="76200" cap="rnd">
            <a:gradFill>
              <a:gsLst>
                <a:gs pos="0">
                  <a:srgbClr val="75B998"/>
                </a:gs>
                <a:gs pos="100000">
                  <a:srgbClr val="E8F2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テキスト ボックス 301">
            <a:extLst>
              <a:ext uri="{FF2B5EF4-FFF2-40B4-BE49-F238E27FC236}">
                <a16:creationId xmlns:a16="http://schemas.microsoft.com/office/drawing/2014/main" id="{603153F0-6F04-274A-B288-A5409C3DC94A}"/>
              </a:ext>
            </a:extLst>
          </p:cNvPr>
          <p:cNvSpPr txBox="1"/>
          <p:nvPr/>
        </p:nvSpPr>
        <p:spPr>
          <a:xfrm>
            <a:off x="197583" y="221075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21" name="角丸四角形 204">
            <a:extLst>
              <a:ext uri="{FF2B5EF4-FFF2-40B4-BE49-F238E27FC236}">
                <a16:creationId xmlns:a16="http://schemas.microsoft.com/office/drawing/2014/main" id="{1C56706A-217D-4849-BA42-39641EEBD5AC}"/>
              </a:ext>
            </a:extLst>
          </p:cNvPr>
          <p:cNvSpPr/>
          <p:nvPr/>
        </p:nvSpPr>
        <p:spPr>
          <a:xfrm>
            <a:off x="7212470" y="2793355"/>
            <a:ext cx="2402211" cy="2664000"/>
          </a:xfrm>
          <a:prstGeom prst="roundRect">
            <a:avLst>
              <a:gd name="adj" fmla="val 4415"/>
            </a:avLst>
          </a:prstGeom>
          <a:solidFill>
            <a:srgbClr val="D8EFE4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222" name="テキスト ボックス 221">
            <a:extLst>
              <a:ext uri="{FF2B5EF4-FFF2-40B4-BE49-F238E27FC236}">
                <a16:creationId xmlns:a16="http://schemas.microsoft.com/office/drawing/2014/main" id="{AE60470C-FFBE-BE4A-A0DE-7AFB53E26269}"/>
              </a:ext>
            </a:extLst>
          </p:cNvPr>
          <p:cNvSpPr txBox="1"/>
          <p:nvPr/>
        </p:nvSpPr>
        <p:spPr>
          <a:xfrm>
            <a:off x="7436421" y="3827877"/>
            <a:ext cx="1989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秒</a:t>
            </a:r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 </a:t>
            </a:r>
            <a:r>
              <a:rPr lang="en-US" altLang="ja-JP" sz="14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× </a:t>
            </a:r>
            <a:r>
              <a:rPr lang="ja-JP" altLang="en-US" sz="1400" b="1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計</a:t>
            </a:r>
            <a:r>
              <a:rPr lang="en-US" altLang="ja-JP" sz="28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30</a:t>
            </a:r>
            <a:r>
              <a:rPr lang="ja-JP" altLang="en-US" sz="1400" b="1">
                <a:latin typeface="Meiryo" charset="-128"/>
                <a:ea typeface="Meiryo" charset="-128"/>
                <a:cs typeface="Meiryo" charset="-128"/>
              </a:rPr>
              <a:t>本</a:t>
            </a:r>
            <a:endParaRPr lang="ja-JP" altLang="en-US" sz="2800" b="1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26" name="角丸四角形 225">
            <a:extLst>
              <a:ext uri="{FF2B5EF4-FFF2-40B4-BE49-F238E27FC236}">
                <a16:creationId xmlns:a16="http://schemas.microsoft.com/office/drawing/2014/main" id="{9742AB7C-AB25-E245-A1FD-D0E01CB84A25}"/>
              </a:ext>
            </a:extLst>
          </p:cNvPr>
          <p:cNvSpPr/>
          <p:nvPr/>
        </p:nvSpPr>
        <p:spPr>
          <a:xfrm>
            <a:off x="7428036" y="4408638"/>
            <a:ext cx="2016000" cy="440565"/>
          </a:xfrm>
          <a:prstGeom prst="round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/>
          </a:p>
        </p:txBody>
      </p:sp>
      <p:sp>
        <p:nvSpPr>
          <p:cNvPr id="230" name="角丸四角形 229">
            <a:extLst>
              <a:ext uri="{FF2B5EF4-FFF2-40B4-BE49-F238E27FC236}">
                <a16:creationId xmlns:a16="http://schemas.microsoft.com/office/drawing/2014/main" id="{E5D595B4-FAF3-CD45-955F-FF3ACDBAE59E}"/>
              </a:ext>
            </a:extLst>
          </p:cNvPr>
          <p:cNvSpPr/>
          <p:nvPr/>
        </p:nvSpPr>
        <p:spPr>
          <a:xfrm>
            <a:off x="7843340" y="4321726"/>
            <a:ext cx="1209219" cy="153335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1" name="テキスト ボックス 250">
            <a:extLst>
              <a:ext uri="{FF2B5EF4-FFF2-40B4-BE49-F238E27FC236}">
                <a16:creationId xmlns:a16="http://schemas.microsoft.com/office/drawing/2014/main" id="{C15310F7-0954-D54C-8083-ED09796F9BD2}"/>
              </a:ext>
            </a:extLst>
          </p:cNvPr>
          <p:cNvSpPr txBox="1"/>
          <p:nvPr/>
        </p:nvSpPr>
        <p:spPr>
          <a:xfrm>
            <a:off x="8068338" y="4316998"/>
            <a:ext cx="81304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7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放送エリア全域</a:t>
            </a:r>
            <a:endParaRPr lang="ja-JP" altLang="en-US" sz="7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60" name="十字形 259">
            <a:extLst>
              <a:ext uri="{FF2B5EF4-FFF2-40B4-BE49-F238E27FC236}">
                <a16:creationId xmlns:a16="http://schemas.microsoft.com/office/drawing/2014/main" id="{63215458-5BFF-744F-A7FC-8DE6C5B8B5F4}"/>
              </a:ext>
            </a:extLst>
          </p:cNvPr>
          <p:cNvSpPr/>
          <p:nvPr/>
        </p:nvSpPr>
        <p:spPr>
          <a:xfrm>
            <a:off x="6898464" y="3952297"/>
            <a:ext cx="391596" cy="391596"/>
          </a:xfrm>
          <a:prstGeom prst="plus">
            <a:avLst>
              <a:gd name="adj" fmla="val 38383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glow rad="63500">
              <a:schemeClr val="bg1">
                <a:alpha val="8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266" name="グループ化 265">
            <a:extLst>
              <a:ext uri="{FF2B5EF4-FFF2-40B4-BE49-F238E27FC236}">
                <a16:creationId xmlns:a16="http://schemas.microsoft.com/office/drawing/2014/main" id="{8FEAC3AD-64F4-8240-82B9-A2A15A345E9D}"/>
              </a:ext>
            </a:extLst>
          </p:cNvPr>
          <p:cNvGrpSpPr/>
          <p:nvPr/>
        </p:nvGrpSpPr>
        <p:grpSpPr>
          <a:xfrm>
            <a:off x="8022299" y="3216474"/>
            <a:ext cx="894133" cy="626304"/>
            <a:chOff x="10000151" y="3041307"/>
            <a:chExt cx="935755" cy="655459"/>
          </a:xfrm>
        </p:grpSpPr>
        <p:sp>
          <p:nvSpPr>
            <p:cNvPr id="267" name="正方形/長方形 266">
              <a:extLst>
                <a:ext uri="{FF2B5EF4-FFF2-40B4-BE49-F238E27FC236}">
                  <a16:creationId xmlns:a16="http://schemas.microsoft.com/office/drawing/2014/main" id="{5484EA25-111B-A742-9CC5-034C3986192A}"/>
                </a:ext>
              </a:extLst>
            </p:cNvPr>
            <p:cNvSpPr/>
            <p:nvPr/>
          </p:nvSpPr>
          <p:spPr>
            <a:xfrm>
              <a:off x="10000151" y="3041307"/>
              <a:ext cx="935755" cy="5401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pic>
          <p:nvPicPr>
            <p:cNvPr id="271" name="Picture 12" descr="http://frame-illust.com/fi/wp-content/uploads/2016/04/6898b.png">
              <a:extLst>
                <a:ext uri="{FF2B5EF4-FFF2-40B4-BE49-F238E27FC236}">
                  <a16:creationId xmlns:a16="http://schemas.microsoft.com/office/drawing/2014/main" id="{9345B46E-5427-FB4A-A42A-32691CA58E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00151" y="3041717"/>
              <a:ext cx="935755" cy="655049"/>
            </a:xfrm>
            <a:prstGeom prst="rect">
              <a:avLst/>
            </a:prstGeom>
            <a:noFill/>
          </p:spPr>
        </p:pic>
      </p:grpSp>
      <p:sp>
        <p:nvSpPr>
          <p:cNvPr id="280" name="台形 279">
            <a:extLst>
              <a:ext uri="{FF2B5EF4-FFF2-40B4-BE49-F238E27FC236}">
                <a16:creationId xmlns:a16="http://schemas.microsoft.com/office/drawing/2014/main" id="{29042998-75E4-5748-BA2E-6D9831288DF8}"/>
              </a:ext>
            </a:extLst>
          </p:cNvPr>
          <p:cNvSpPr/>
          <p:nvPr/>
        </p:nvSpPr>
        <p:spPr>
          <a:xfrm rot="10800000">
            <a:off x="7362314" y="2811154"/>
            <a:ext cx="2122013" cy="324000"/>
          </a:xfrm>
          <a:prstGeom prst="trapezoid">
            <a:avLst/>
          </a:prstGeom>
          <a:solidFill>
            <a:srgbClr val="65A085"/>
          </a:solidFill>
          <a:ln w="57150" cap="rnd">
            <a:solidFill>
              <a:srgbClr val="65A085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テキスト ボックス 295">
            <a:extLst>
              <a:ext uri="{FF2B5EF4-FFF2-40B4-BE49-F238E27FC236}">
                <a16:creationId xmlns:a16="http://schemas.microsoft.com/office/drawing/2014/main" id="{026F017C-58BA-A941-BBAA-A33D268053A7}"/>
              </a:ext>
            </a:extLst>
          </p:cNvPr>
          <p:cNvSpPr txBox="1"/>
          <p:nvPr/>
        </p:nvSpPr>
        <p:spPr>
          <a:xfrm>
            <a:off x="7753910" y="2810708"/>
            <a:ext cx="1362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テレビ</a:t>
            </a:r>
            <a:r>
              <a:rPr lang="en-US" altLang="ja-JP" sz="20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CM</a:t>
            </a:r>
            <a:endParaRPr lang="ja-JP" altLang="en-US" sz="20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5E3C0DE7-4716-4C47-B2C5-B988DE0C52FD}"/>
              </a:ext>
            </a:extLst>
          </p:cNvPr>
          <p:cNvSpPr txBox="1"/>
          <p:nvPr/>
        </p:nvSpPr>
        <p:spPr>
          <a:xfrm>
            <a:off x="7294005" y="4468519"/>
            <a:ext cx="2250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ja-JP" altLang="en-US" sz="900" b="1" dirty="0">
                <a:latin typeface="Meiryo" charset="-128"/>
                <a:ea typeface="Meiryo" charset="-128"/>
                <a:cs typeface="Meiryo" charset="-128"/>
              </a:rPr>
              <a:t>タイムランク別本数</a:t>
            </a:r>
            <a:endParaRPr lang="en-US" altLang="ja-JP" sz="900" b="1" dirty="0">
              <a:latin typeface="Meiryo" charset="-128"/>
              <a:ea typeface="Meiryo" charset="-128"/>
              <a:cs typeface="Meiryo" charset="-128"/>
            </a:endParaRPr>
          </a:p>
          <a:p>
            <a:pPr algn="ctr">
              <a:lnSpc>
                <a:spcPct val="120000"/>
              </a:lnSpc>
            </a:pPr>
            <a:r>
              <a:rPr lang="ja-JP" altLang="en-US" sz="800" b="1" spc="-151" dirty="0">
                <a:latin typeface="Meiryo" charset="-128"/>
                <a:ea typeface="Meiryo" charset="-128"/>
                <a:cs typeface="Meiryo" charset="-128"/>
              </a:rPr>
              <a:t>  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Ａ：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3 </a:t>
            </a:r>
            <a:r>
              <a:rPr lang="ja-JP" altLang="en-US" sz="800" b="1" dirty="0">
                <a:latin typeface="Meiryo" charset="-128"/>
                <a:ea typeface="Meiryo" charset="-128"/>
                <a:cs typeface="Meiryo" charset="-128"/>
              </a:rPr>
              <a:t>本　特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B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7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　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Ｂ：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1 0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</a:t>
            </a:r>
            <a:r>
              <a:rPr lang="ja-JP" altLang="en-US" sz="800" b="1" dirty="0">
                <a:latin typeface="Meiryo" charset="-128"/>
                <a:ea typeface="Meiryo" charset="-128"/>
                <a:cs typeface="Meiryo" charset="-128"/>
              </a:rPr>
              <a:t>　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Ｃ：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1 0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</a:t>
            </a:r>
            <a:endParaRPr lang="ja-JP" altLang="en-US" sz="800" b="1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842DDA43-CEF8-FA4B-A045-43D711D95C7C}"/>
              </a:ext>
            </a:extLst>
          </p:cNvPr>
          <p:cNvSpPr txBox="1"/>
          <p:nvPr/>
        </p:nvSpPr>
        <p:spPr>
          <a:xfrm>
            <a:off x="1718765" y="59933"/>
            <a:ext cx="4885579" cy="3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lang="ja-JP" altLang="en-US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次利用可能な動画制作</a:t>
            </a:r>
            <a:r>
              <a:rPr lang="ja-JP" altLang="en-US" sz="1200" b="1" dirty="0">
                <a:latin typeface="Meiryo" panose="020B0604030504040204" pitchFamily="34" charset="-128"/>
                <a:ea typeface="Meiryo" panose="020B0604030504040204" pitchFamily="34" charset="-128"/>
              </a:rPr>
              <a:t>から広告出稿までのオールインワン企画！</a:t>
            </a:r>
            <a:endParaRPr lang="en-US" altLang="ja-JP" sz="12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38" name="正方形/長方形 137">
            <a:extLst>
              <a:ext uri="{FF2B5EF4-FFF2-40B4-BE49-F238E27FC236}">
                <a16:creationId xmlns:a16="http://schemas.microsoft.com/office/drawing/2014/main" id="{55E1ADB9-7C8D-7541-A09F-629B703ADD92}"/>
              </a:ext>
            </a:extLst>
          </p:cNvPr>
          <p:cNvSpPr/>
          <p:nvPr/>
        </p:nvSpPr>
        <p:spPr>
          <a:xfrm>
            <a:off x="1457468" y="4665685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65B4EDB0-99D3-E642-8B69-0DD59F143DB5}"/>
              </a:ext>
            </a:extLst>
          </p:cNvPr>
          <p:cNvSpPr/>
          <p:nvPr/>
        </p:nvSpPr>
        <p:spPr>
          <a:xfrm>
            <a:off x="1453741" y="5224907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51" name="円/楕円 150">
            <a:extLst>
              <a:ext uri="{FF2B5EF4-FFF2-40B4-BE49-F238E27FC236}">
                <a16:creationId xmlns:a16="http://schemas.microsoft.com/office/drawing/2014/main" id="{AD4688CC-E5C5-D447-8846-DF6755DB2BE1}"/>
              </a:ext>
            </a:extLst>
          </p:cNvPr>
          <p:cNvSpPr>
            <a:spLocks noChangeAspect="1"/>
          </p:cNvSpPr>
          <p:nvPr/>
        </p:nvSpPr>
        <p:spPr>
          <a:xfrm>
            <a:off x="3318201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5B998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75B998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52" name="円/楕円 140">
            <a:extLst>
              <a:ext uri="{FF2B5EF4-FFF2-40B4-BE49-F238E27FC236}">
                <a16:creationId xmlns:a16="http://schemas.microsoft.com/office/drawing/2014/main" id="{352B8F80-4747-174D-A7B5-D5BD5BC1338E}"/>
              </a:ext>
            </a:extLst>
          </p:cNvPr>
          <p:cNvSpPr>
            <a:spLocks noChangeAspect="1"/>
          </p:cNvSpPr>
          <p:nvPr/>
        </p:nvSpPr>
        <p:spPr>
          <a:xfrm>
            <a:off x="5049192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5B998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75B998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pic>
        <p:nvPicPr>
          <p:cNvPr id="141" name="図 140">
            <a:extLst>
              <a:ext uri="{FF2B5EF4-FFF2-40B4-BE49-F238E27FC236}">
                <a16:creationId xmlns:a16="http://schemas.microsoft.com/office/drawing/2014/main" id="{EF6D36D4-4F01-FF40-8081-A28E2889128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6650" y="119921"/>
            <a:ext cx="705739" cy="202140"/>
          </a:xfrm>
          <a:prstGeom prst="rect">
            <a:avLst/>
          </a:prstGeom>
        </p:spPr>
      </p:pic>
      <p:pic>
        <p:nvPicPr>
          <p:cNvPr id="142" name="図 141">
            <a:extLst>
              <a:ext uri="{FF2B5EF4-FFF2-40B4-BE49-F238E27FC236}">
                <a16:creationId xmlns:a16="http://schemas.microsoft.com/office/drawing/2014/main" id="{AFEAEAB9-C511-C34B-932F-435F20AB6E7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5342" y="3367702"/>
            <a:ext cx="766683" cy="219596"/>
          </a:xfrm>
          <a:prstGeom prst="rect">
            <a:avLst/>
          </a:prstGeom>
        </p:spPr>
      </p:pic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E59C1F47-77D2-4AE3-876F-EC1062EA9906}"/>
              </a:ext>
            </a:extLst>
          </p:cNvPr>
          <p:cNvSpPr txBox="1"/>
          <p:nvPr/>
        </p:nvSpPr>
        <p:spPr>
          <a:xfrm>
            <a:off x="6169260" y="457054"/>
            <a:ext cx="3475032" cy="417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ct val="120000"/>
              </a:lnSpc>
              <a:defRPr/>
            </a:pP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既存の静止画データから</a:t>
            </a:r>
            <a:r>
              <a:rPr lang="en-US" altLang="ja-JP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15</a:t>
            </a: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秒の動画を制作し、</a:t>
            </a:r>
            <a:endParaRPr lang="en-US" altLang="ja-JP" sz="900" b="1" dirty="0">
              <a:solidFill>
                <a:prstClr val="whit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r">
              <a:lnSpc>
                <a:spcPct val="120000"/>
              </a:lnSpc>
            </a:pP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TV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と</a:t>
            </a: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Yahoo! JAPAN </a:t>
            </a:r>
            <a:r>
              <a:rPr lang="ja-JP" altLang="en-US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トップページ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で動画広告を実施。</a:t>
            </a:r>
            <a:endParaRPr lang="en-US" altLang="ja-JP" sz="8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2" name="テキスト ボックス 201">
            <a:extLst>
              <a:ext uri="{FF2B5EF4-FFF2-40B4-BE49-F238E27FC236}">
                <a16:creationId xmlns:a16="http://schemas.microsoft.com/office/drawing/2014/main" id="{5B46B4D3-9E3B-408F-B333-7D4F7AF7C31E}"/>
              </a:ext>
            </a:extLst>
          </p:cNvPr>
          <p:cNvSpPr txBox="1"/>
          <p:nvPr/>
        </p:nvSpPr>
        <p:spPr>
          <a:xfrm>
            <a:off x="7349269" y="4828211"/>
            <a:ext cx="2278587" cy="752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※1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週間以上で放送　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放送尺は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秒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フリースポットの為、放送時間の事前開示はありません。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　タイムランクの保証はいたします。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年末年始は対象外です。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※</a:t>
            </a:r>
            <a:r>
              <a:rPr lang="ja-JP" altLang="en-US" sz="600" u="sng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この企画は事前プロモート可否確認が必要です。</a:t>
            </a:r>
            <a:endParaRPr lang="en-US" altLang="ja-JP" sz="600" u="sng" dirty="0">
              <a:solidFill>
                <a:srgbClr val="FF000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20000"/>
              </a:lnSpc>
            </a:pPr>
            <a:endParaRPr lang="ja-JP" altLang="en-US" sz="600" dirty="0">
              <a:latin typeface="Meiryo" charset="-128"/>
              <a:ea typeface="Meiryo" charset="-128"/>
              <a:cs typeface="Meiryo" charset="-128"/>
            </a:endParaRPr>
          </a:p>
        </p:txBody>
      </p:sp>
      <p:cxnSp>
        <p:nvCxnSpPr>
          <p:cNvPr id="132" name="直線コネクタ 131">
            <a:extLst>
              <a:ext uri="{FF2B5EF4-FFF2-40B4-BE49-F238E27FC236}">
                <a16:creationId xmlns:a16="http://schemas.microsoft.com/office/drawing/2014/main" id="{D06E5509-A301-4B55-ABCB-A46EA3782183}"/>
              </a:ext>
            </a:extLst>
          </p:cNvPr>
          <p:cNvCxnSpPr>
            <a:cxnSpLocks/>
          </p:cNvCxnSpPr>
          <p:nvPr/>
        </p:nvCxnSpPr>
        <p:spPr>
          <a:xfrm>
            <a:off x="844185" y="6267584"/>
            <a:ext cx="4710370" cy="11460"/>
          </a:xfrm>
          <a:prstGeom prst="line">
            <a:avLst/>
          </a:prstGeom>
          <a:ln>
            <a:solidFill>
              <a:srgbClr val="75B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正方形/長方形 136">
            <a:extLst>
              <a:ext uri="{FF2B5EF4-FFF2-40B4-BE49-F238E27FC236}">
                <a16:creationId xmlns:a16="http://schemas.microsoft.com/office/drawing/2014/main" id="{5B9E6177-614F-47C8-8542-947CC8E4972E}"/>
              </a:ext>
            </a:extLst>
          </p:cNvPr>
          <p:cNvSpPr/>
          <p:nvPr/>
        </p:nvSpPr>
        <p:spPr>
          <a:xfrm flipV="1">
            <a:off x="361191" y="5568290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8EFE4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0" name="直線コネクタ 139">
            <a:extLst>
              <a:ext uri="{FF2B5EF4-FFF2-40B4-BE49-F238E27FC236}">
                <a16:creationId xmlns:a16="http://schemas.microsoft.com/office/drawing/2014/main" id="{388A72B2-5CBC-4E70-AB6F-C3BF0C9C04F2}"/>
              </a:ext>
            </a:extLst>
          </p:cNvPr>
          <p:cNvCxnSpPr>
            <a:cxnSpLocks/>
          </p:cNvCxnSpPr>
          <p:nvPr/>
        </p:nvCxnSpPr>
        <p:spPr>
          <a:xfrm flipV="1">
            <a:off x="361585" y="5565249"/>
            <a:ext cx="9293209" cy="7144"/>
          </a:xfrm>
          <a:prstGeom prst="line">
            <a:avLst/>
          </a:prstGeom>
          <a:ln>
            <a:solidFill>
              <a:srgbClr val="75B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平行四辺形 142">
            <a:extLst>
              <a:ext uri="{FF2B5EF4-FFF2-40B4-BE49-F238E27FC236}">
                <a16:creationId xmlns:a16="http://schemas.microsoft.com/office/drawing/2014/main" id="{62D2CACE-1C2A-4B81-A2D1-23D82D5D5EB5}"/>
              </a:ext>
            </a:extLst>
          </p:cNvPr>
          <p:cNvSpPr/>
          <p:nvPr/>
        </p:nvSpPr>
        <p:spPr>
          <a:xfrm>
            <a:off x="177693" y="5547878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75B998"/>
              </a:gs>
              <a:gs pos="0">
                <a:srgbClr val="E8F2ED"/>
              </a:gs>
            </a:gsLst>
            <a:lin ang="16200000" scaled="1"/>
          </a:gradFill>
          <a:ln w="76200" cap="rnd">
            <a:gradFill>
              <a:gsLst>
                <a:gs pos="0">
                  <a:srgbClr val="75B998"/>
                </a:gs>
                <a:gs pos="100000">
                  <a:srgbClr val="E8F2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CE41FDCD-A60B-4B6F-AAB9-63B3BFADD4CD}"/>
              </a:ext>
            </a:extLst>
          </p:cNvPr>
          <p:cNvSpPr txBox="1"/>
          <p:nvPr/>
        </p:nvSpPr>
        <p:spPr>
          <a:xfrm>
            <a:off x="197583" y="5441505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grpSp>
        <p:nvGrpSpPr>
          <p:cNvPr id="169" name="グループ化 168">
            <a:extLst>
              <a:ext uri="{FF2B5EF4-FFF2-40B4-BE49-F238E27FC236}">
                <a16:creationId xmlns:a16="http://schemas.microsoft.com/office/drawing/2014/main" id="{29CCE7EE-40D4-4472-A648-10553AA6CB34}"/>
              </a:ext>
            </a:extLst>
          </p:cNvPr>
          <p:cNvGrpSpPr/>
          <p:nvPr/>
        </p:nvGrpSpPr>
        <p:grpSpPr>
          <a:xfrm>
            <a:off x="897977" y="1075507"/>
            <a:ext cx="8462184" cy="1101946"/>
            <a:chOff x="897977" y="1075507"/>
            <a:chExt cx="8462184" cy="1101946"/>
          </a:xfrm>
        </p:grpSpPr>
        <p:sp>
          <p:nvSpPr>
            <p:cNvPr id="170" name="角丸四角形 204">
              <a:extLst>
                <a:ext uri="{FF2B5EF4-FFF2-40B4-BE49-F238E27FC236}">
                  <a16:creationId xmlns:a16="http://schemas.microsoft.com/office/drawing/2014/main" id="{240D1193-7D1D-494B-98FB-C4DF978E281C}"/>
                </a:ext>
              </a:extLst>
            </p:cNvPr>
            <p:cNvSpPr>
              <a:spLocks/>
            </p:cNvSpPr>
            <p:nvPr/>
          </p:nvSpPr>
          <p:spPr>
            <a:xfrm>
              <a:off x="5649126" y="1421453"/>
              <a:ext cx="991960" cy="756000"/>
            </a:xfrm>
            <a:prstGeom prst="roundRect">
              <a:avLst>
                <a:gd name="adj" fmla="val 7668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制作する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完全パッケージ動画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2</a:t>
              </a: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次利用権利</a:t>
              </a:r>
            </a:p>
          </p:txBody>
        </p:sp>
        <p:sp>
          <p:nvSpPr>
            <p:cNvPr id="174" name="角丸四角形 204">
              <a:extLst>
                <a:ext uri="{FF2B5EF4-FFF2-40B4-BE49-F238E27FC236}">
                  <a16:creationId xmlns:a16="http://schemas.microsoft.com/office/drawing/2014/main" id="{C6486FCA-6EC5-4886-9194-0E7DDDAE213F}"/>
                </a:ext>
              </a:extLst>
            </p:cNvPr>
            <p:cNvSpPr>
              <a:spLocks/>
            </p:cNvSpPr>
            <p:nvPr/>
          </p:nvSpPr>
          <p:spPr>
            <a:xfrm>
              <a:off x="6672627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15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秒動画制作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タイプ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3" name="角丸四角形 204">
              <a:extLst>
                <a:ext uri="{FF2B5EF4-FFF2-40B4-BE49-F238E27FC236}">
                  <a16:creationId xmlns:a16="http://schemas.microsoft.com/office/drawing/2014/main" id="{19895DB1-8FAD-4A25-972C-12AD8BA5837A}"/>
                </a:ext>
              </a:extLst>
            </p:cNvPr>
            <p:cNvSpPr>
              <a:spLocks/>
            </p:cNvSpPr>
            <p:nvPr/>
          </p:nvSpPr>
          <p:spPr>
            <a:xfrm>
              <a:off x="7351273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ヤフー用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バナー制作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4" name="角丸四角形 204">
              <a:extLst>
                <a:ext uri="{FF2B5EF4-FFF2-40B4-BE49-F238E27FC236}">
                  <a16:creationId xmlns:a16="http://schemas.microsoft.com/office/drawing/2014/main" id="{496A0F25-80E2-4388-A9CC-C2119D7ED057}"/>
                </a:ext>
              </a:extLst>
            </p:cNvPr>
            <p:cNvSpPr>
              <a:spLocks/>
            </p:cNvSpPr>
            <p:nvPr/>
          </p:nvSpPr>
          <p:spPr>
            <a:xfrm>
              <a:off x="8029919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お任せ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ナレーション</a:t>
              </a: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BGM</a:t>
              </a: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・効果音</a:t>
              </a:r>
            </a:p>
          </p:txBody>
        </p:sp>
        <p:sp>
          <p:nvSpPr>
            <p:cNvPr id="185" name="角丸四角形 204">
              <a:extLst>
                <a:ext uri="{FF2B5EF4-FFF2-40B4-BE49-F238E27FC236}">
                  <a16:creationId xmlns:a16="http://schemas.microsoft.com/office/drawing/2014/main" id="{B899AABF-3C24-4178-A82F-C84046D96AFC}"/>
                </a:ext>
              </a:extLst>
            </p:cNvPr>
            <p:cNvSpPr>
              <a:spLocks/>
            </p:cNvSpPr>
            <p:nvPr/>
          </p:nvSpPr>
          <p:spPr>
            <a:xfrm>
              <a:off x="8708564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完パケ動画データ納品</a:t>
              </a:r>
            </a:p>
          </p:txBody>
        </p:sp>
        <p:sp>
          <p:nvSpPr>
            <p:cNvPr id="186" name="角丸四角形 204">
              <a:extLst>
                <a:ext uri="{FF2B5EF4-FFF2-40B4-BE49-F238E27FC236}">
                  <a16:creationId xmlns:a16="http://schemas.microsoft.com/office/drawing/2014/main" id="{ED81D337-3AAA-4743-8732-7582AA69DB7C}"/>
                </a:ext>
              </a:extLst>
            </p:cNvPr>
            <p:cNvSpPr>
              <a:spLocks/>
            </p:cNvSpPr>
            <p:nvPr/>
          </p:nvSpPr>
          <p:spPr>
            <a:xfrm>
              <a:off x="6672627" y="1817453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200" name="角丸四角形 204">
              <a:extLst>
                <a:ext uri="{FF2B5EF4-FFF2-40B4-BE49-F238E27FC236}">
                  <a16:creationId xmlns:a16="http://schemas.microsoft.com/office/drawing/2014/main" id="{DC582BAF-93F3-46CB-883B-C34D0AF7A012}"/>
                </a:ext>
              </a:extLst>
            </p:cNvPr>
            <p:cNvSpPr>
              <a:spLocks/>
            </p:cNvSpPr>
            <p:nvPr/>
          </p:nvSpPr>
          <p:spPr>
            <a:xfrm>
              <a:off x="7351273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rgbClr val="404040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TVCM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(</a:t>
              </a:r>
              <a:r>
                <a:rPr kumimoji="0" lang="ja-JP" altLang="en-US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納品ﾒﾃﾞｨｱ含</a:t>
              </a: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)</a:t>
              </a:r>
              <a:endPara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203" name="角丸四角形 204">
              <a:extLst>
                <a:ext uri="{FF2B5EF4-FFF2-40B4-BE49-F238E27FC236}">
                  <a16:creationId xmlns:a16="http://schemas.microsoft.com/office/drawing/2014/main" id="{ABEC63FD-4F29-4FE2-A9A3-4311F01C809E}"/>
                </a:ext>
              </a:extLst>
            </p:cNvPr>
            <p:cNvSpPr>
              <a:spLocks/>
            </p:cNvSpPr>
            <p:nvPr/>
          </p:nvSpPr>
          <p:spPr>
            <a:xfrm>
              <a:off x="8029919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WEB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205" name="角丸四角形 204">
              <a:extLst>
                <a:ext uri="{FF2B5EF4-FFF2-40B4-BE49-F238E27FC236}">
                  <a16:creationId xmlns:a16="http://schemas.microsoft.com/office/drawing/2014/main" id="{45A030BE-5BE7-4D27-A9D7-D5952792115F}"/>
                </a:ext>
              </a:extLst>
            </p:cNvPr>
            <p:cNvSpPr>
              <a:spLocks/>
            </p:cNvSpPr>
            <p:nvPr/>
          </p:nvSpPr>
          <p:spPr>
            <a:xfrm>
              <a:off x="8708564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サイネージ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</a:p>
          </p:txBody>
        </p:sp>
        <p:cxnSp>
          <p:nvCxnSpPr>
            <p:cNvPr id="206" name="直線コネクタ 205">
              <a:extLst>
                <a:ext uri="{FF2B5EF4-FFF2-40B4-BE49-F238E27FC236}">
                  <a16:creationId xmlns:a16="http://schemas.microsoft.com/office/drawing/2014/main" id="{D33D69A4-88C1-4AEE-803A-B26D133B60A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42389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8" name="テキスト ボックス 207">
              <a:extLst>
                <a:ext uri="{FF2B5EF4-FFF2-40B4-BE49-F238E27FC236}">
                  <a16:creationId xmlns:a16="http://schemas.microsoft.com/office/drawing/2014/main" id="{140439B0-0B2E-4EBE-9A35-E7FCA421E2FC}"/>
                </a:ext>
              </a:extLst>
            </p:cNvPr>
            <p:cNvSpPr txBox="1"/>
            <p:nvPr/>
          </p:nvSpPr>
          <p:spPr>
            <a:xfrm>
              <a:off x="6854092" y="1156195"/>
              <a:ext cx="1261884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この</a:t>
              </a:r>
              <a:r>
                <a:rPr kumimoji="0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プランに含まれるサービス</a:t>
              </a:r>
              <a:endParaRPr kumimoji="1" lang="ja-JP" altLang="en-US" sz="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cxnSp>
          <p:nvCxnSpPr>
            <p:cNvPr id="209" name="直線コネクタ 208">
              <a:extLst>
                <a:ext uri="{FF2B5EF4-FFF2-40B4-BE49-F238E27FC236}">
                  <a16:creationId xmlns:a16="http://schemas.microsoft.com/office/drawing/2014/main" id="{753D02BF-A26B-45FA-9677-0C16FF7FD32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10900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線コネクタ 209">
              <a:extLst>
                <a:ext uri="{FF2B5EF4-FFF2-40B4-BE49-F238E27FC236}">
                  <a16:creationId xmlns:a16="http://schemas.microsoft.com/office/drawing/2014/main" id="{E8E1319D-32F2-4364-A2D8-DF1C65387BC0}"/>
                </a:ext>
              </a:extLst>
            </p:cNvPr>
            <p:cNvCxnSpPr>
              <a:cxnSpLocks/>
            </p:cNvCxnSpPr>
            <p:nvPr/>
          </p:nvCxnSpPr>
          <p:spPr>
            <a:xfrm>
              <a:off x="5667417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線コネクタ 210">
              <a:extLst>
                <a:ext uri="{FF2B5EF4-FFF2-40B4-BE49-F238E27FC236}">
                  <a16:creationId xmlns:a16="http://schemas.microsoft.com/office/drawing/2014/main" id="{1FC585E4-768F-404A-BE12-EEAB246D0A77}"/>
                </a:ext>
              </a:extLst>
            </p:cNvPr>
            <p:cNvCxnSpPr>
              <a:cxnSpLocks/>
            </p:cNvCxnSpPr>
            <p:nvPr/>
          </p:nvCxnSpPr>
          <p:spPr>
            <a:xfrm>
              <a:off x="8094094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2" name="図 211">
              <a:extLst>
                <a:ext uri="{FF2B5EF4-FFF2-40B4-BE49-F238E27FC236}">
                  <a16:creationId xmlns:a16="http://schemas.microsoft.com/office/drawing/2014/main" id="{8706183D-4D42-4780-8DE6-D669C4BA9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47370"/>
            <a:stretch/>
          </p:blipFill>
          <p:spPr>
            <a:xfrm>
              <a:off x="5907929" y="1075507"/>
              <a:ext cx="433858" cy="337750"/>
            </a:xfrm>
            <a:prstGeom prst="rect">
              <a:avLst/>
            </a:prstGeom>
            <a:effectLst/>
          </p:spPr>
        </p:pic>
        <p:grpSp>
          <p:nvGrpSpPr>
            <p:cNvPr id="213" name="グループ化 212">
              <a:extLst>
                <a:ext uri="{FF2B5EF4-FFF2-40B4-BE49-F238E27FC236}">
                  <a16:creationId xmlns:a16="http://schemas.microsoft.com/office/drawing/2014/main" id="{A7DB781D-4D9F-400B-BEDF-9903003F3745}"/>
                </a:ext>
              </a:extLst>
            </p:cNvPr>
            <p:cNvGrpSpPr/>
            <p:nvPr/>
          </p:nvGrpSpPr>
          <p:grpSpPr>
            <a:xfrm>
              <a:off x="897977" y="1121406"/>
              <a:ext cx="4361369" cy="1010125"/>
              <a:chOff x="897977" y="1121406"/>
              <a:chExt cx="4361369" cy="1010125"/>
            </a:xfrm>
          </p:grpSpPr>
          <p:pic>
            <p:nvPicPr>
              <p:cNvPr id="214" name="図 213">
                <a:extLst>
                  <a:ext uri="{FF2B5EF4-FFF2-40B4-BE49-F238E27FC236}">
                    <a16:creationId xmlns:a16="http://schemas.microsoft.com/office/drawing/2014/main" id="{3F539059-FEA4-4B44-8538-00C821CA65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406213" y="1445127"/>
                <a:ext cx="853133" cy="686404"/>
              </a:xfrm>
              <a:prstGeom prst="rect">
                <a:avLst/>
              </a:prstGeom>
            </p:spPr>
          </p:pic>
          <p:cxnSp>
            <p:nvCxnSpPr>
              <p:cNvPr id="215" name="直線矢印コネクタ 214">
                <a:extLst>
                  <a:ext uri="{FF2B5EF4-FFF2-40B4-BE49-F238E27FC236}">
                    <a16:creationId xmlns:a16="http://schemas.microsoft.com/office/drawing/2014/main" id="{6BF7813D-E4DC-4BDA-9923-A6276E620C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7676" y="1811311"/>
                <a:ext cx="290128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17" name="図 216">
                <a:extLst>
                  <a:ext uri="{FF2B5EF4-FFF2-40B4-BE49-F238E27FC236}">
                    <a16:creationId xmlns:a16="http://schemas.microsoft.com/office/drawing/2014/main" id="{7910998F-0C0B-436D-A334-E8D65007A23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3140" t="13197" r="290"/>
              <a:stretch/>
            </p:blipFill>
            <p:spPr>
              <a:xfrm>
                <a:off x="931546" y="1468484"/>
                <a:ext cx="2023285" cy="657587"/>
              </a:xfrm>
              <a:prstGeom prst="rect">
                <a:avLst/>
              </a:prstGeom>
            </p:spPr>
          </p:pic>
          <p:grpSp>
            <p:nvGrpSpPr>
              <p:cNvPr id="218" name="グループ化 217">
                <a:extLst>
                  <a:ext uri="{FF2B5EF4-FFF2-40B4-BE49-F238E27FC236}">
                    <a16:creationId xmlns:a16="http://schemas.microsoft.com/office/drawing/2014/main" id="{EEA69CA1-C72C-4C67-90C9-6718C79B1FE0}"/>
                  </a:ext>
                </a:extLst>
              </p:cNvPr>
              <p:cNvGrpSpPr/>
              <p:nvPr/>
            </p:nvGrpSpPr>
            <p:grpSpPr>
              <a:xfrm>
                <a:off x="3965314" y="1520677"/>
                <a:ext cx="616988" cy="609485"/>
                <a:chOff x="4024761" y="1544123"/>
                <a:chExt cx="616988" cy="609485"/>
              </a:xfrm>
            </p:grpSpPr>
            <p:grpSp>
              <p:nvGrpSpPr>
                <p:cNvPr id="233" name="グループ化 232">
                  <a:extLst>
                    <a:ext uri="{FF2B5EF4-FFF2-40B4-BE49-F238E27FC236}">
                      <a16:creationId xmlns:a16="http://schemas.microsoft.com/office/drawing/2014/main" id="{BA6E24E1-3E49-4CBC-B490-B44A0681426E}"/>
                    </a:ext>
                  </a:extLst>
                </p:cNvPr>
                <p:cNvGrpSpPr/>
                <p:nvPr/>
              </p:nvGrpSpPr>
              <p:grpSpPr>
                <a:xfrm>
                  <a:off x="4032264" y="1544123"/>
                  <a:ext cx="609485" cy="609485"/>
                  <a:chOff x="3577777" y="1565044"/>
                  <a:chExt cx="734386" cy="734386"/>
                </a:xfrm>
              </p:grpSpPr>
              <p:sp>
                <p:nvSpPr>
                  <p:cNvPr id="239" name="円/楕円 184">
                    <a:extLst>
                      <a:ext uri="{FF2B5EF4-FFF2-40B4-BE49-F238E27FC236}">
                        <a16:creationId xmlns:a16="http://schemas.microsoft.com/office/drawing/2014/main" id="{79A9A7AF-4D4C-4F90-8B79-57B1B2423EF2}"/>
                      </a:ext>
                    </a:extLst>
                  </p:cNvPr>
                  <p:cNvSpPr/>
                  <p:nvPr/>
                </p:nvSpPr>
                <p:spPr>
                  <a:xfrm>
                    <a:off x="3577777" y="1565044"/>
                    <a:ext cx="734386" cy="734386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1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游ゴシック" panose="020B0400000000000000" pitchFamily="50" charset="-128"/>
                      <a:cs typeface="+mn-cs"/>
                    </a:endParaRPr>
                  </a:p>
                </p:txBody>
              </p:sp>
              <p:sp>
                <p:nvSpPr>
                  <p:cNvPr id="250" name="テキスト ボックス 249">
                    <a:extLst>
                      <a:ext uri="{FF2B5EF4-FFF2-40B4-BE49-F238E27FC236}">
                        <a16:creationId xmlns:a16="http://schemas.microsoft.com/office/drawing/2014/main" id="{7BD0F275-D00E-4BFB-88E2-62C14C54DF8C}"/>
                      </a:ext>
                    </a:extLst>
                  </p:cNvPr>
                  <p:cNvSpPr txBox="1"/>
                  <p:nvPr/>
                </p:nvSpPr>
                <p:spPr>
                  <a:xfrm>
                    <a:off x="3594744" y="1582301"/>
                    <a:ext cx="676413" cy="61560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15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秒</a:t>
                    </a:r>
                    <a:endParaRPr kumimoji="0" lang="en-US" altLang="ja-JP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Meiryo" charset="-128"/>
                      <a:ea typeface="Meiryo" charset="-128"/>
                      <a:cs typeface="Meiryo" charset="-128"/>
                    </a:endParaRPr>
                  </a:p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タイプ</a:t>
                    </a:r>
                  </a:p>
                </p:txBody>
              </p:sp>
            </p:grpSp>
            <p:cxnSp>
              <p:nvCxnSpPr>
                <p:cNvPr id="238" name="直線コネクタ 237">
                  <a:extLst>
                    <a:ext uri="{FF2B5EF4-FFF2-40B4-BE49-F238E27FC236}">
                      <a16:creationId xmlns:a16="http://schemas.microsoft.com/office/drawing/2014/main" id="{0A6C81F0-3ACC-45B8-9869-2B1885A15B4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24761" y="1835774"/>
                  <a:ext cx="614514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9" name="テキスト ボックス 218">
                <a:extLst>
                  <a:ext uri="{FF2B5EF4-FFF2-40B4-BE49-F238E27FC236}">
                    <a16:creationId xmlns:a16="http://schemas.microsoft.com/office/drawing/2014/main" id="{51CE1415-179D-4BC4-BCDC-2CD122A93A30}"/>
                  </a:ext>
                </a:extLst>
              </p:cNvPr>
              <p:cNvSpPr txBox="1"/>
              <p:nvPr/>
            </p:nvSpPr>
            <p:spPr>
              <a:xfrm>
                <a:off x="897977" y="1121406"/>
                <a:ext cx="349967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400" b="1" i="0" u="none" strike="noStrike" kern="1200" cap="none" spc="5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既存の静止画データをもとに</a:t>
                </a:r>
                <a:r>
                  <a:rPr kumimoji="0" lang="ja-JP" altLang="en-US" sz="1400" b="1" i="0" u="none" strike="noStrike" kern="1200" cap="none" spc="0" normalizeH="0" baseline="0" noProof="0" dirty="0">
                    <a:ln w="3175">
                      <a:noFill/>
                      <a:prstDash val="solid"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動画を作成</a:t>
                </a:r>
                <a:endParaRPr kumimoji="0" lang="ja-JP" altLang="en-US" sz="1400" b="1" i="0" u="none" strike="noStrike" kern="1200" cap="none" spc="0" normalizeH="0" baseline="0" noProof="0" dirty="0">
                  <a:ln w="3175">
                    <a:noFill/>
                    <a:prstDash val="solid"/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anose="020B0604020202020204" pitchFamily="34" charset="0"/>
                  <a:ea typeface="游ゴシック" panose="020B0400000000000000" pitchFamily="50" charset="-128"/>
                  <a:cs typeface="Arial Black" panose="020B0604020202020204" pitchFamily="34" charset="0"/>
                </a:endParaRPr>
              </a:p>
            </p:txBody>
          </p:sp>
          <p:pic>
            <p:nvPicPr>
              <p:cNvPr id="220" name="図 219">
                <a:extLst>
                  <a:ext uri="{FF2B5EF4-FFF2-40B4-BE49-F238E27FC236}">
                    <a16:creationId xmlns:a16="http://schemas.microsoft.com/office/drawing/2014/main" id="{EA210716-8B93-4E8B-82B6-52EEE5A7F1A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054913" y="1705524"/>
                <a:ext cx="309618" cy="217460"/>
              </a:xfrm>
              <a:prstGeom prst="rect">
                <a:avLst/>
              </a:prstGeom>
            </p:spPr>
          </p:pic>
          <p:sp>
            <p:nvSpPr>
              <p:cNvPr id="229" name="テキスト ボックス 228">
                <a:extLst>
                  <a:ext uri="{FF2B5EF4-FFF2-40B4-BE49-F238E27FC236}">
                    <a16:creationId xmlns:a16="http://schemas.microsoft.com/office/drawing/2014/main" id="{810ED7D0-F3D2-4B14-9BDC-AC803E325FA1}"/>
                  </a:ext>
                </a:extLst>
              </p:cNvPr>
              <p:cNvSpPr txBox="1"/>
              <p:nvPr/>
            </p:nvSpPr>
            <p:spPr>
              <a:xfrm>
                <a:off x="2988682" y="1915127"/>
                <a:ext cx="425116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5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動画も可</a:t>
                </a:r>
              </a:p>
            </p:txBody>
          </p:sp>
          <p:sp>
            <p:nvSpPr>
              <p:cNvPr id="232" name="正方形/長方形 231">
                <a:extLst>
                  <a:ext uri="{FF2B5EF4-FFF2-40B4-BE49-F238E27FC236}">
                    <a16:creationId xmlns:a16="http://schemas.microsoft.com/office/drawing/2014/main" id="{BA066435-D094-4FEC-B17D-861F434CFF51}"/>
                  </a:ext>
                </a:extLst>
              </p:cNvPr>
              <p:cNvSpPr/>
              <p:nvPr/>
            </p:nvSpPr>
            <p:spPr>
              <a:xfrm>
                <a:off x="2662428" y="1588414"/>
                <a:ext cx="110799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9054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HGS行書体" panose="03000600000000000000" pitchFamily="66" charset="-128"/>
                    <a:ea typeface="HGS行書体" panose="03000600000000000000" pitchFamily="66" charset="-128"/>
                    <a:cs typeface="Hiragino Kaku Gothic StdN W8" charset="-128"/>
                  </a:rPr>
                  <a:t>（　）</a:t>
                </a:r>
                <a:endParaRPr kumimoji="1" lang="en-US" altLang="ja-JP" sz="24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HGS行書体" panose="03000600000000000000" pitchFamily="66" charset="-128"/>
                  <a:ea typeface="HGS行書体" panose="03000600000000000000" pitchFamily="66" charset="-128"/>
                  <a:cs typeface="Meiryo" charset="-128"/>
                </a:endParaRPr>
              </a:p>
            </p:txBody>
          </p:sp>
        </p:grpSp>
      </p:grpSp>
      <p:sp>
        <p:nvSpPr>
          <p:cNvPr id="252" name="テキスト ボックス 251">
            <a:extLst>
              <a:ext uri="{FF2B5EF4-FFF2-40B4-BE49-F238E27FC236}">
                <a16:creationId xmlns:a16="http://schemas.microsoft.com/office/drawing/2014/main" id="{F5A90BBF-050B-432B-95B5-47411F9556B5}"/>
              </a:ext>
            </a:extLst>
          </p:cNvPr>
          <p:cNvSpPr txBox="1"/>
          <p:nvPr/>
        </p:nvSpPr>
        <p:spPr>
          <a:xfrm>
            <a:off x="936076" y="2396651"/>
            <a:ext cx="826507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ヤフー</a:t>
            </a:r>
            <a:r>
              <a:rPr kumimoji="0" lang="en-US" altLang="ja-JP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TOP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ページ ブランドパネル（予約型）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の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デバイス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期間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エリア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を選択し掲載</a:t>
            </a:r>
          </a:p>
        </p:txBody>
      </p:sp>
      <p:sp>
        <p:nvSpPr>
          <p:cNvPr id="273" name="テキスト ボックス 272">
            <a:extLst>
              <a:ext uri="{FF2B5EF4-FFF2-40B4-BE49-F238E27FC236}">
                <a16:creationId xmlns:a16="http://schemas.microsoft.com/office/drawing/2014/main" id="{08580114-D1DE-4C27-8DED-EC3D12676BC1}"/>
              </a:ext>
            </a:extLst>
          </p:cNvPr>
          <p:cNvSpPr txBox="1"/>
          <p:nvPr/>
        </p:nvSpPr>
        <p:spPr>
          <a:xfrm>
            <a:off x="967805" y="5628671"/>
            <a:ext cx="334578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spc="50" dirty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広告掲載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レポート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放送確認書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を提出</a:t>
            </a:r>
          </a:p>
        </p:txBody>
      </p:sp>
      <p:sp>
        <p:nvSpPr>
          <p:cNvPr id="299" name="角丸四角形 204">
            <a:extLst>
              <a:ext uri="{FF2B5EF4-FFF2-40B4-BE49-F238E27FC236}">
                <a16:creationId xmlns:a16="http://schemas.microsoft.com/office/drawing/2014/main" id="{C550DC6A-A5B7-4AEA-9E92-4EE19706223B}"/>
              </a:ext>
            </a:extLst>
          </p:cNvPr>
          <p:cNvSpPr/>
          <p:nvPr/>
        </p:nvSpPr>
        <p:spPr>
          <a:xfrm>
            <a:off x="5404146" y="5876458"/>
            <a:ext cx="4187233" cy="826878"/>
          </a:xfrm>
          <a:prstGeom prst="roundRect">
            <a:avLst>
              <a:gd name="adj" fmla="val 14697"/>
            </a:avLst>
          </a:prstGeom>
          <a:solidFill>
            <a:srgbClr val="75B998"/>
          </a:solidFill>
          <a:ln w="25400">
            <a:noFill/>
            <a:prstDash val="solid"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0" name="台形 299">
            <a:extLst>
              <a:ext uri="{FF2B5EF4-FFF2-40B4-BE49-F238E27FC236}">
                <a16:creationId xmlns:a16="http://schemas.microsoft.com/office/drawing/2014/main" id="{34EEE1A1-416E-4C0A-AC66-F35BE9D9E2CC}"/>
              </a:ext>
            </a:extLst>
          </p:cNvPr>
          <p:cNvSpPr/>
          <p:nvPr/>
        </p:nvSpPr>
        <p:spPr>
          <a:xfrm rot="10800000">
            <a:off x="6409003" y="5838150"/>
            <a:ext cx="2136484" cy="323410"/>
          </a:xfrm>
          <a:prstGeom prst="trapezoid">
            <a:avLst/>
          </a:prstGeom>
          <a:solidFill>
            <a:schemeClr val="bg1"/>
          </a:solidFill>
          <a:ln w="57150" cap="rnd">
            <a:solidFill>
              <a:srgbClr val="75B99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5" name="正方形/長方形 304">
            <a:extLst>
              <a:ext uri="{FF2B5EF4-FFF2-40B4-BE49-F238E27FC236}">
                <a16:creationId xmlns:a16="http://schemas.microsoft.com/office/drawing/2014/main" id="{9E30B28D-39D3-4915-9A48-46C5ECFBBA23}"/>
              </a:ext>
            </a:extLst>
          </p:cNvPr>
          <p:cNvSpPr/>
          <p:nvPr/>
        </p:nvSpPr>
        <p:spPr>
          <a:xfrm>
            <a:off x="6266057" y="5856962"/>
            <a:ext cx="2249406" cy="36157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5B998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  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75B998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実施料金</a:t>
            </a:r>
            <a:endParaRPr kumimoji="0" lang="ja-JP" altLang="en-US" sz="1600" b="1" i="1" u="none" strike="noStrike" kern="1200" cap="none" spc="0" normalizeH="0" baseline="0" noProof="0" dirty="0">
              <a:ln>
                <a:noFill/>
              </a:ln>
              <a:solidFill>
                <a:srgbClr val="75B998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10" name="テキスト ボックス 309">
            <a:extLst>
              <a:ext uri="{FF2B5EF4-FFF2-40B4-BE49-F238E27FC236}">
                <a16:creationId xmlns:a16="http://schemas.microsoft.com/office/drawing/2014/main" id="{17845618-2C87-47E1-8068-4B2CDA50476A}"/>
              </a:ext>
            </a:extLst>
          </p:cNvPr>
          <p:cNvSpPr txBox="1"/>
          <p:nvPr/>
        </p:nvSpPr>
        <p:spPr>
          <a:xfrm>
            <a:off x="5737118" y="6214479"/>
            <a:ext cx="2976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charset="-128"/>
                <a:ea typeface="Meiryo" charset="-128"/>
                <a:cs typeface="Meiryo" charset="-128"/>
              </a:rPr>
              <a:t>2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charset="-128"/>
                <a:ea typeface="Meiryo" charset="-128"/>
                <a:cs typeface="Meiryo" charset="-128"/>
              </a:rPr>
              <a:t>,000,00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0</a:t>
            </a:r>
            <a:r>
              <a:rPr kumimoji="0" lang="ja-JP" altLang="en-US" sz="2400" b="1" i="0" u="none" strike="noStrike" kern="1200" cap="none" spc="-30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円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311" name="正方形/長方形 310">
            <a:extLst>
              <a:ext uri="{FF2B5EF4-FFF2-40B4-BE49-F238E27FC236}">
                <a16:creationId xmlns:a16="http://schemas.microsoft.com/office/drawing/2014/main" id="{FAD687B2-F3BA-4ABD-89BC-4811C0B2E055}"/>
              </a:ext>
            </a:extLst>
          </p:cNvPr>
          <p:cNvSpPr/>
          <p:nvPr/>
        </p:nvSpPr>
        <p:spPr>
          <a:xfrm>
            <a:off x="8382491" y="6386485"/>
            <a:ext cx="929306" cy="30777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（税別）</a:t>
            </a:r>
            <a:endParaRPr kumimoji="0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0" name="Text Box 11">
            <a:extLst>
              <a:ext uri="{FF2B5EF4-FFF2-40B4-BE49-F238E27FC236}">
                <a16:creationId xmlns:a16="http://schemas.microsoft.com/office/drawing/2014/main" id="{C5559933-52C9-44BC-95E0-3B124B109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0018" y="4205050"/>
            <a:ext cx="2098214" cy="106183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ctr" defTabSz="913972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掲載回数は設定期間で按分されるイメージです。</a:t>
            </a:r>
            <a:endParaRPr kumimoji="0" lang="en-US" altLang="ja-JP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1" name="テキスト ボックス 130">
            <a:extLst>
              <a:ext uri="{FF2B5EF4-FFF2-40B4-BE49-F238E27FC236}">
                <a16:creationId xmlns:a16="http://schemas.microsoft.com/office/drawing/2014/main" id="{D9AB701D-D9B3-49CE-9017-EEDE7DEADAB5}"/>
              </a:ext>
            </a:extLst>
          </p:cNvPr>
          <p:cNvSpPr txBox="1"/>
          <p:nvPr/>
        </p:nvSpPr>
        <p:spPr>
          <a:xfrm>
            <a:off x="1423464" y="6428457"/>
            <a:ext cx="3922202" cy="20005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※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広告用の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【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遷移先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ページの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URL】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をご準備下さい。（パラメータ付も可）</a:t>
            </a:r>
            <a:endParaRPr kumimoji="0" lang="ja-JP" altLang="en-US" sz="7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Meiryo" charset="-128"/>
            </a:endParaRPr>
          </a:p>
        </p:txBody>
      </p:sp>
      <p:pic>
        <p:nvPicPr>
          <p:cNvPr id="133" name="図 132">
            <a:extLst>
              <a:ext uri="{FF2B5EF4-FFF2-40B4-BE49-F238E27FC236}">
                <a16:creationId xmlns:a16="http://schemas.microsoft.com/office/drawing/2014/main" id="{090F41BD-0D38-418E-AF0A-702CCADD4096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 l="154" r="154"/>
          <a:stretch/>
        </p:blipFill>
        <p:spPr>
          <a:xfrm>
            <a:off x="826071" y="6455518"/>
            <a:ext cx="597393" cy="275105"/>
          </a:xfrm>
          <a:prstGeom prst="rect">
            <a:avLst/>
          </a:prstGeom>
        </p:spPr>
      </p:pic>
      <p:sp>
        <p:nvSpPr>
          <p:cNvPr id="134" name="正方形/長方形 133">
            <a:extLst>
              <a:ext uri="{FF2B5EF4-FFF2-40B4-BE49-F238E27FC236}">
                <a16:creationId xmlns:a16="http://schemas.microsoft.com/office/drawing/2014/main" id="{8D2FDB14-0F9E-4199-B0D5-AA2D96F314DA}"/>
              </a:ext>
            </a:extLst>
          </p:cNvPr>
          <p:cNvSpPr/>
          <p:nvPr/>
        </p:nvSpPr>
        <p:spPr>
          <a:xfrm>
            <a:off x="1423464" y="6545661"/>
            <a:ext cx="4025018" cy="226591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遷移先代用の</a:t>
            </a: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チラシビューアー（無償）もございます。詳細はお問合せください。</a:t>
            </a:r>
          </a:p>
        </p:txBody>
      </p:sp>
      <p:sp>
        <p:nvSpPr>
          <p:cNvPr id="135" name="テキスト ボックス 134">
            <a:extLst>
              <a:ext uri="{FF2B5EF4-FFF2-40B4-BE49-F238E27FC236}">
                <a16:creationId xmlns:a16="http://schemas.microsoft.com/office/drawing/2014/main" id="{170B6465-8D12-4F0B-B104-421CCE8485D1}"/>
              </a:ext>
            </a:extLst>
          </p:cNvPr>
          <p:cNvSpPr txBox="1"/>
          <p:nvPr/>
        </p:nvSpPr>
        <p:spPr>
          <a:xfrm>
            <a:off x="741078" y="6278883"/>
            <a:ext cx="3595631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■</a:t>
            </a:r>
            <a:r>
              <a: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広告の遷移先ページについて</a:t>
            </a:r>
          </a:p>
        </p:txBody>
      </p:sp>
    </p:spTree>
    <p:extLst>
      <p:ext uri="{BB962C8B-B14F-4D97-AF65-F5344CB8AC3E}">
        <p14:creationId xmlns:p14="http://schemas.microsoft.com/office/powerpoint/2010/main" val="3494383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730</Words>
  <Application>Microsoft Office PowerPoint</Application>
  <PresentationFormat>A4 210 x 297 mm</PresentationFormat>
  <Paragraphs>168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HGS行書体</vt:lpstr>
      <vt:lpstr>Meiryo UI</vt:lpstr>
      <vt:lpstr>Meiryo</vt:lpstr>
      <vt:lpstr>Meiryo</vt:lpstr>
      <vt:lpstr>游ゴシック</vt:lpstr>
      <vt:lpstr>Arial</vt:lpstr>
      <vt:lpstr>Arial Black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nishiguchi0913@outlook.jp</dc:creator>
  <cp:lastModifiedBy>本多 智明</cp:lastModifiedBy>
  <cp:revision>43</cp:revision>
  <cp:lastPrinted>2022-03-03T04:22:30Z</cp:lastPrinted>
  <dcterms:created xsi:type="dcterms:W3CDTF">2022-02-28T00:11:28Z</dcterms:created>
  <dcterms:modified xsi:type="dcterms:W3CDTF">2022-03-04T06:55:43Z</dcterms:modified>
</cp:coreProperties>
</file>