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22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998"/>
    <a:srgbClr val="71B5BD"/>
    <a:srgbClr val="009A92"/>
    <a:srgbClr val="404040"/>
    <a:srgbClr val="D6EDED"/>
    <a:srgbClr val="E1F7E9"/>
    <a:srgbClr val="E3E9E7"/>
    <a:srgbClr val="BAF9F7"/>
    <a:srgbClr val="DAEEEE"/>
    <a:srgbClr val="0087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17" autoAdjust="0"/>
    <p:restoredTop sz="96018"/>
  </p:normalViewPr>
  <p:slideViewPr>
    <p:cSldViewPr snapToGrid="0" snapToObjects="1" showGuides="1">
      <p:cViewPr varScale="1">
        <p:scale>
          <a:sx n="114" d="100"/>
          <a:sy n="114" d="100"/>
        </p:scale>
        <p:origin x="179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A2DCB-6B22-684B-8305-8D32C3326916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AE036-BB84-D941-BEAE-1699DB2895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8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66822C-3A83-6143-8558-7841D4196EF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84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94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6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2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8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74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42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78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2358-558F-5B4A-A6E9-B31A58B8D41E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A60F1-80C3-7B48-A929-04C48558A9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2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hyperlink" Target="http://www.google.co.jp/url?sa=i&amp;rct=j&amp;q=&amp;esrc=s&amp;source=images&amp;cd=&amp;cad=rja&amp;uact=8&amp;ved=0ahUKEwiF95qlgpPQAhXFXrwKHVnVDQ0QjRwIBw&amp;url=http://sem-consul.com/1916/%E6%97%A5%E6%9C%AC%E5%9B%BD%E5%86%85%E3%81%A7%E3%81%AE%E6%A4%9C%E7%B4%A2%E3%82%A8%E3%83%B3%E3%82%B8%E3%83%B3%E3%82%B7%E3%82%A7%E3%82%A2%EF%BC%88google%EF%BC%8Cyahoo-japan%EF%BC%89/&amp;psig=AFQjCNFsOaPFfgXCU-kf1u0NI5uINA3d6w&amp;ust=1478483371848387" TargetMode="External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3B0F4C3E-734A-C546-8246-0ED960B45BCB}"/>
              </a:ext>
            </a:extLst>
          </p:cNvPr>
          <p:cNvSpPr/>
          <p:nvPr/>
        </p:nvSpPr>
        <p:spPr>
          <a:xfrm flipV="1">
            <a:off x="361191" y="2325344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4" name="直線コネクタ 303">
            <a:extLst>
              <a:ext uri="{FF2B5EF4-FFF2-40B4-BE49-F238E27FC236}">
                <a16:creationId xmlns:a16="http://schemas.microsoft.com/office/drawing/2014/main" id="{1C1B22B1-D48A-4A4E-9E2E-DFA80D556317}"/>
              </a:ext>
            </a:extLst>
          </p:cNvPr>
          <p:cNvCxnSpPr>
            <a:cxnSpLocks/>
          </p:cNvCxnSpPr>
          <p:nvPr/>
        </p:nvCxnSpPr>
        <p:spPr>
          <a:xfrm flipV="1">
            <a:off x="361585" y="2325344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2928F103-B2EC-DE43-B544-3BEAE66D4B42}"/>
              </a:ext>
            </a:extLst>
          </p:cNvPr>
          <p:cNvSpPr/>
          <p:nvPr/>
        </p:nvSpPr>
        <p:spPr>
          <a:xfrm flipV="1">
            <a:off x="361191" y="1065952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角丸四角形 204">
            <a:extLst>
              <a:ext uri="{FF2B5EF4-FFF2-40B4-BE49-F238E27FC236}">
                <a16:creationId xmlns:a16="http://schemas.microsoft.com/office/drawing/2014/main" id="{BDADFB6D-ACD0-B344-B9BB-A830696C4A79}"/>
              </a:ext>
            </a:extLst>
          </p:cNvPr>
          <p:cNvSpPr/>
          <p:nvPr/>
        </p:nvSpPr>
        <p:spPr>
          <a:xfrm>
            <a:off x="1803253" y="2793355"/>
            <a:ext cx="5137685" cy="2664000"/>
          </a:xfrm>
          <a:prstGeom prst="roundRect">
            <a:avLst>
              <a:gd name="adj" fmla="val 2989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163" name="台形 162">
            <a:extLst>
              <a:ext uri="{FF2B5EF4-FFF2-40B4-BE49-F238E27FC236}">
                <a16:creationId xmlns:a16="http://schemas.microsoft.com/office/drawing/2014/main" id="{3932D21E-4D22-BC4D-BB70-6B3723E13C90}"/>
              </a:ext>
            </a:extLst>
          </p:cNvPr>
          <p:cNvSpPr/>
          <p:nvPr/>
        </p:nvSpPr>
        <p:spPr>
          <a:xfrm rot="10800000">
            <a:off x="3640853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台形 163">
            <a:extLst>
              <a:ext uri="{FF2B5EF4-FFF2-40B4-BE49-F238E27FC236}">
                <a16:creationId xmlns:a16="http://schemas.microsoft.com/office/drawing/2014/main" id="{39209CDD-DB24-994D-9B56-AA9F2485B906}"/>
              </a:ext>
            </a:extLst>
          </p:cNvPr>
          <p:cNvSpPr/>
          <p:nvPr/>
        </p:nvSpPr>
        <p:spPr>
          <a:xfrm rot="10800000">
            <a:off x="5345666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平行四辺形 148">
            <a:extLst>
              <a:ext uri="{FF2B5EF4-FFF2-40B4-BE49-F238E27FC236}">
                <a16:creationId xmlns:a16="http://schemas.microsoft.com/office/drawing/2014/main" id="{B8BBEC6D-8B91-C240-ADBF-D0EF61EE9B0A}"/>
              </a:ext>
            </a:extLst>
          </p:cNvPr>
          <p:cNvSpPr/>
          <p:nvPr/>
        </p:nvSpPr>
        <p:spPr>
          <a:xfrm>
            <a:off x="197066" y="406125"/>
            <a:ext cx="9558190" cy="464038"/>
          </a:xfrm>
          <a:prstGeom prst="parallelogram">
            <a:avLst/>
          </a:prstGeom>
          <a:solidFill>
            <a:srgbClr val="71B5BC"/>
          </a:solidFill>
          <a:ln w="7620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7F9011FD-B106-3048-A9E5-E4268788E05B}"/>
              </a:ext>
            </a:extLst>
          </p:cNvPr>
          <p:cNvCxnSpPr>
            <a:cxnSpLocks/>
          </p:cNvCxnSpPr>
          <p:nvPr/>
        </p:nvCxnSpPr>
        <p:spPr>
          <a:xfrm flipV="1">
            <a:off x="361585" y="1061828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3" name="図 282">
            <a:extLst>
              <a:ext uri="{FF2B5EF4-FFF2-40B4-BE49-F238E27FC236}">
                <a16:creationId xmlns:a16="http://schemas.microsoft.com/office/drawing/2014/main" id="{21244445-553A-CE47-87DF-C439C852561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924" b="-12618"/>
          <a:stretch/>
        </p:blipFill>
        <p:spPr>
          <a:xfrm>
            <a:off x="361191" y="93413"/>
            <a:ext cx="1357574" cy="250990"/>
          </a:xfrm>
          <a:prstGeom prst="rect">
            <a:avLst/>
          </a:prstGeom>
        </p:spPr>
      </p:pic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7B97EE18-91B9-4944-B096-3CC1C6394C63}"/>
              </a:ext>
            </a:extLst>
          </p:cNvPr>
          <p:cNvCxnSpPr/>
          <p:nvPr/>
        </p:nvCxnSpPr>
        <p:spPr>
          <a:xfrm>
            <a:off x="2567929" y="451406"/>
            <a:ext cx="0" cy="37686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8FFA07E-E20B-9447-97FF-7F2D7014F538}"/>
              </a:ext>
            </a:extLst>
          </p:cNvPr>
          <p:cNvSpPr/>
          <p:nvPr/>
        </p:nvSpPr>
        <p:spPr>
          <a:xfrm>
            <a:off x="2669691" y="446799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40">
              <a:spcBef>
                <a:spcPct val="0"/>
              </a:spcBef>
              <a:defRPr/>
            </a:pPr>
            <a:r>
              <a:rPr lang="ja-JP" altLang="en-US" sz="24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Hiragino Kaku Gothic StdN W8" charset="-128"/>
              </a:rPr>
              <a:t>テレビ神奈川</a:t>
            </a:r>
          </a:p>
        </p:txBody>
      </p:sp>
      <p:sp>
        <p:nvSpPr>
          <p:cNvPr id="191" name="正方形/長方形 190">
            <a:extLst>
              <a:ext uri="{FF2B5EF4-FFF2-40B4-BE49-F238E27FC236}">
                <a16:creationId xmlns:a16="http://schemas.microsoft.com/office/drawing/2014/main" id="{AB137241-7319-8345-ACC9-D4625166B66A}"/>
              </a:ext>
            </a:extLst>
          </p:cNvPr>
          <p:cNvSpPr/>
          <p:nvPr/>
        </p:nvSpPr>
        <p:spPr>
          <a:xfrm>
            <a:off x="332457" y="428646"/>
            <a:ext cx="21807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90570">
              <a:spcBef>
                <a:spcPct val="0"/>
              </a:spcBef>
              <a:defRPr/>
            </a:pPr>
            <a:r>
              <a:rPr lang="en-US" altLang="ja-JP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TVCM</a:t>
            </a:r>
            <a:r>
              <a:rPr lang="ja-JP" altLang="en-US" sz="26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セット</a:t>
            </a:r>
            <a:endParaRPr lang="en-US" altLang="ja-JP" sz="26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000DBBB4-FCAB-4AE6-9175-32B49D74870E}"/>
              </a:ext>
            </a:extLst>
          </p:cNvPr>
          <p:cNvSpPr txBox="1"/>
          <p:nvPr/>
        </p:nvSpPr>
        <p:spPr>
          <a:xfrm>
            <a:off x="2018309" y="437329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349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4" name="テキスト ボックス 203">
            <a:extLst>
              <a:ext uri="{FF2B5EF4-FFF2-40B4-BE49-F238E27FC236}">
                <a16:creationId xmlns:a16="http://schemas.microsoft.com/office/drawing/2014/main" id="{8B955666-6385-4917-85F9-EB03F44843AE}"/>
              </a:ext>
            </a:extLst>
          </p:cNvPr>
          <p:cNvSpPr txBox="1"/>
          <p:nvPr/>
        </p:nvSpPr>
        <p:spPr>
          <a:xfrm>
            <a:off x="3894756" y="2802958"/>
            <a:ext cx="95410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100" b="1" kern="0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sz="2100" b="1" kern="0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31170289-6823-462E-8798-38E5A6C5FADC}"/>
              </a:ext>
            </a:extLst>
          </p:cNvPr>
          <p:cNvSpPr txBox="1"/>
          <p:nvPr/>
        </p:nvSpPr>
        <p:spPr>
          <a:xfrm>
            <a:off x="5402258" y="2831430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r>
              <a:rPr kumimoji="1" lang="ja-JP" altLang="en-US" b="1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＋</a:t>
            </a:r>
            <a:r>
              <a:rPr kumimoji="1" lang="ja-JP" altLang="en-US" b="1" spc="-10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スマホ</a:t>
            </a:r>
            <a:endParaRPr kumimoji="1" lang="ja-JP" altLang="en-US" b="1" spc="-1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6" name="テキスト ボックス 215">
            <a:extLst>
              <a:ext uri="{FF2B5EF4-FFF2-40B4-BE49-F238E27FC236}">
                <a16:creationId xmlns:a16="http://schemas.microsoft.com/office/drawing/2014/main" id="{481E9284-C62B-4993-A1EF-EEDDB3A6B7A7}"/>
              </a:ext>
            </a:extLst>
          </p:cNvPr>
          <p:cNvSpPr txBox="1"/>
          <p:nvPr/>
        </p:nvSpPr>
        <p:spPr>
          <a:xfrm>
            <a:off x="2018309" y="4987473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320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0151E3B5-DE6D-4E9F-9305-6CBBC2AF9031}"/>
              </a:ext>
            </a:extLst>
          </p:cNvPr>
          <p:cNvSpPr txBox="1"/>
          <p:nvPr/>
        </p:nvSpPr>
        <p:spPr>
          <a:xfrm>
            <a:off x="3683880" y="436686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218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663D1B4A-46F6-4BE4-9AEF-A6691B124A43}"/>
              </a:ext>
            </a:extLst>
          </p:cNvPr>
          <p:cNvSpPr txBox="1"/>
          <p:nvPr/>
        </p:nvSpPr>
        <p:spPr>
          <a:xfrm>
            <a:off x="3683880" y="4981042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00,000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C47DB22B-77AE-4B93-8035-F13108C4F4B5}"/>
              </a:ext>
            </a:extLst>
          </p:cNvPr>
          <p:cNvSpPr txBox="1"/>
          <p:nvPr/>
        </p:nvSpPr>
        <p:spPr>
          <a:xfrm>
            <a:off x="5384509" y="436051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242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E7F6843B-A3D2-4025-824A-25C3D5EE450E}"/>
              </a:ext>
            </a:extLst>
          </p:cNvPr>
          <p:cNvSpPr txBox="1"/>
          <p:nvPr/>
        </p:nvSpPr>
        <p:spPr>
          <a:xfrm>
            <a:off x="5374319" y="4974691"/>
            <a:ext cx="1389020" cy="487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kumimoji="1" lang="ja-JP" altLang="en-US" sz="800" dirty="0">
                <a:latin typeface="Meiryo" panose="020B0604030504040204" pitchFamily="34" charset="-128"/>
                <a:ea typeface="Meiryo" panose="020B0604030504040204" pitchFamily="34" charset="-128"/>
              </a:rPr>
              <a:t>掲載保証回数</a:t>
            </a:r>
            <a:endParaRPr kumimoji="1" lang="en-US" altLang="ja-JP" sz="800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>
              <a:lnSpc>
                <a:spcPct val="114000"/>
              </a:lnSpc>
            </a:pPr>
            <a:r>
              <a:rPr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222</a:t>
            </a:r>
            <a:r>
              <a:rPr kumimoji="1" lang="en-US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,000</a:t>
            </a:r>
            <a:r>
              <a:rPr kumimoji="1" lang="ja-JP" altLang="en-US" sz="1000" b="1" dirty="0"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endParaRPr kumimoji="1" lang="en-US" altLang="ja-JP" sz="10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16F2A8A-DF20-4A6A-9197-3DC6FC6ADF7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67745" y="3225370"/>
            <a:ext cx="852663" cy="537393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5326A0ED-DCDB-4DF1-BC98-F1DA6E9AB5C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79213" y="3225370"/>
            <a:ext cx="265485" cy="523697"/>
          </a:xfrm>
          <a:prstGeom prst="rect">
            <a:avLst/>
          </a:prstGeom>
        </p:spPr>
      </p:pic>
      <p:cxnSp>
        <p:nvCxnSpPr>
          <p:cNvPr id="235" name="直線コネクタ 234">
            <a:extLst>
              <a:ext uri="{FF2B5EF4-FFF2-40B4-BE49-F238E27FC236}">
                <a16:creationId xmlns:a16="http://schemas.microsoft.com/office/drawing/2014/main" id="{0A9D00A4-22E5-48A8-855D-A1CA496CFACF}"/>
              </a:ext>
            </a:extLst>
          </p:cNvPr>
          <p:cNvCxnSpPr>
            <a:cxnSpLocks/>
          </p:cNvCxnSpPr>
          <p:nvPr/>
        </p:nvCxnSpPr>
        <p:spPr>
          <a:xfrm>
            <a:off x="5391771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CFD71EE-7130-4A73-91A0-3FFBAB434FF4}"/>
              </a:ext>
            </a:extLst>
          </p:cNvPr>
          <p:cNvCxnSpPr>
            <a:cxnSpLocks/>
          </p:cNvCxnSpPr>
          <p:nvPr/>
        </p:nvCxnSpPr>
        <p:spPr>
          <a:xfrm>
            <a:off x="5391771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7" name="図 236">
            <a:extLst>
              <a:ext uri="{FF2B5EF4-FFF2-40B4-BE49-F238E27FC236}">
                <a16:creationId xmlns:a16="http://schemas.microsoft.com/office/drawing/2014/main" id="{28989A0C-7B69-4DB4-AC91-986619D11CB1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5554555" y="3225370"/>
            <a:ext cx="1030790" cy="530291"/>
          </a:xfrm>
          <a:prstGeom prst="rect">
            <a:avLst/>
          </a:prstGeom>
        </p:spPr>
      </p:pic>
      <p:sp>
        <p:nvSpPr>
          <p:cNvPr id="249" name="テキスト ボックス 248">
            <a:extLst>
              <a:ext uri="{FF2B5EF4-FFF2-40B4-BE49-F238E27FC236}">
                <a16:creationId xmlns:a16="http://schemas.microsoft.com/office/drawing/2014/main" id="{C4B7E8AB-8891-4CAB-9630-8A590D8855A4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cxnSp>
        <p:nvCxnSpPr>
          <p:cNvPr id="269" name="直線コネクタ 268">
            <a:extLst>
              <a:ext uri="{FF2B5EF4-FFF2-40B4-BE49-F238E27FC236}">
                <a16:creationId xmlns:a16="http://schemas.microsoft.com/office/drawing/2014/main" id="{284D5320-0AAD-45C4-BD79-E0C233CBEA30}"/>
              </a:ext>
            </a:extLst>
          </p:cNvPr>
          <p:cNvCxnSpPr>
            <a:cxnSpLocks/>
          </p:cNvCxnSpPr>
          <p:nvPr/>
        </p:nvCxnSpPr>
        <p:spPr>
          <a:xfrm>
            <a:off x="5409771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台形 4">
            <a:extLst>
              <a:ext uri="{FF2B5EF4-FFF2-40B4-BE49-F238E27FC236}">
                <a16:creationId xmlns:a16="http://schemas.microsoft.com/office/drawing/2014/main" id="{FFF1C4B9-2C6D-FE49-9EA8-14FDA734FC18}"/>
              </a:ext>
            </a:extLst>
          </p:cNvPr>
          <p:cNvSpPr/>
          <p:nvPr/>
        </p:nvSpPr>
        <p:spPr>
          <a:xfrm rot="10800000">
            <a:off x="1912792" y="2811155"/>
            <a:ext cx="1513576" cy="324000"/>
          </a:xfrm>
          <a:prstGeom prst="trapezoid">
            <a:avLst/>
          </a:prstGeom>
          <a:solidFill>
            <a:srgbClr val="71B5BC"/>
          </a:solidFill>
          <a:ln w="57150" cap="rnd">
            <a:solidFill>
              <a:srgbClr val="71B5B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E4F8BF8-7611-2240-9865-8C1C46BD883B}"/>
              </a:ext>
            </a:extLst>
          </p:cNvPr>
          <p:cNvCxnSpPr/>
          <p:nvPr/>
        </p:nvCxnSpPr>
        <p:spPr>
          <a:xfrm>
            <a:off x="5244710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C799470B-2023-8E40-8178-D25B2262281A}"/>
              </a:ext>
            </a:extLst>
          </p:cNvPr>
          <p:cNvCxnSpPr/>
          <p:nvPr/>
        </p:nvCxnSpPr>
        <p:spPr>
          <a:xfrm>
            <a:off x="3545063" y="2799116"/>
            <a:ext cx="0" cy="271137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テキスト ボックス 200">
            <a:extLst>
              <a:ext uri="{FF2B5EF4-FFF2-40B4-BE49-F238E27FC236}">
                <a16:creationId xmlns:a16="http://schemas.microsoft.com/office/drawing/2014/main" id="{D5ED5AA8-91E6-4C55-88DD-FA540CB8F059}"/>
              </a:ext>
            </a:extLst>
          </p:cNvPr>
          <p:cNvSpPr txBox="1"/>
          <p:nvPr/>
        </p:nvSpPr>
        <p:spPr>
          <a:xfrm>
            <a:off x="2350743" y="2790522"/>
            <a:ext cx="607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PC</a:t>
            </a:r>
            <a:endParaRPr kumimoji="1" lang="ja-JP" altLang="en-US" sz="24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2" name="平行四辺形 271">
            <a:extLst>
              <a:ext uri="{FF2B5EF4-FFF2-40B4-BE49-F238E27FC236}">
                <a16:creationId xmlns:a16="http://schemas.microsoft.com/office/drawing/2014/main" id="{F5A52874-88CA-F542-B53D-89396DDCD8A3}"/>
              </a:ext>
            </a:extLst>
          </p:cNvPr>
          <p:cNvSpPr/>
          <p:nvPr/>
        </p:nvSpPr>
        <p:spPr>
          <a:xfrm>
            <a:off x="7324648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平行四辺形 273">
            <a:extLst>
              <a:ext uri="{FF2B5EF4-FFF2-40B4-BE49-F238E27FC236}">
                <a16:creationId xmlns:a16="http://schemas.microsoft.com/office/drawing/2014/main" id="{B7F04D89-4097-F74D-88F4-5C337844765D}"/>
              </a:ext>
            </a:extLst>
          </p:cNvPr>
          <p:cNvSpPr/>
          <p:nvPr/>
        </p:nvSpPr>
        <p:spPr>
          <a:xfrm>
            <a:off x="8568687" y="56634"/>
            <a:ext cx="1272154" cy="323405"/>
          </a:xfrm>
          <a:prstGeom prst="parallelogram">
            <a:avLst/>
          </a:prstGeom>
          <a:solidFill>
            <a:schemeClr val="bg1"/>
          </a:solidFill>
          <a:ln w="50800" cap="rnd">
            <a:solidFill>
              <a:srgbClr val="71B5BC"/>
            </a:solidFill>
            <a:round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テキスト ボックス 216">
            <a:extLst>
              <a:ext uri="{FF2B5EF4-FFF2-40B4-BE49-F238E27FC236}">
                <a16:creationId xmlns:a16="http://schemas.microsoft.com/office/drawing/2014/main" id="{64998A32-E72A-A94E-81EA-BE30409A80F2}"/>
              </a:ext>
            </a:extLst>
          </p:cNvPr>
          <p:cNvSpPr txBox="1"/>
          <p:nvPr/>
        </p:nvSpPr>
        <p:spPr>
          <a:xfrm>
            <a:off x="1718765" y="59933"/>
            <a:ext cx="4885579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次利用可能な動画制作</a:t>
            </a:r>
            <a:r>
              <a:rPr lang="ja-JP" altLang="en-US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から広告出稿までのオールインワン企画！</a:t>
            </a:r>
            <a:endParaRPr lang="en-US" altLang="ja-JP" sz="12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108" name="Picture 4" descr="「ヤフーロゴ」の画像検索結果">
            <a:hlinkClick r:id="rId7"/>
            <a:extLst>
              <a:ext uri="{FF2B5EF4-FFF2-40B4-BE49-F238E27FC236}">
                <a16:creationId xmlns:a16="http://schemas.microsoft.com/office/drawing/2014/main" id="{46B96818-4BB0-0F4C-9123-89F71D470A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824" t="25462" r="8404" b="23947"/>
          <a:stretch/>
        </p:blipFill>
        <p:spPr bwMode="auto">
          <a:xfrm>
            <a:off x="8875566" y="132399"/>
            <a:ext cx="669243" cy="210957"/>
          </a:xfrm>
          <a:prstGeom prst="rect">
            <a:avLst/>
          </a:prstGeom>
          <a:noFill/>
        </p:spPr>
      </p:pic>
      <p:cxnSp>
        <p:nvCxnSpPr>
          <p:cNvPr id="282" name="直線コネクタ 281">
            <a:extLst>
              <a:ext uri="{FF2B5EF4-FFF2-40B4-BE49-F238E27FC236}">
                <a16:creationId xmlns:a16="http://schemas.microsoft.com/office/drawing/2014/main" id="{09750A97-2BD8-3648-8878-E84AA67F4379}"/>
              </a:ext>
            </a:extLst>
          </p:cNvPr>
          <p:cNvCxnSpPr>
            <a:cxnSpLocks/>
          </p:cNvCxnSpPr>
          <p:nvPr/>
        </p:nvCxnSpPr>
        <p:spPr>
          <a:xfrm>
            <a:off x="3724336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直線コネクタ 283">
            <a:extLst>
              <a:ext uri="{FF2B5EF4-FFF2-40B4-BE49-F238E27FC236}">
                <a16:creationId xmlns:a16="http://schemas.microsoft.com/office/drawing/2014/main" id="{24ECF07F-CA34-E648-928D-6999E21D0533}"/>
              </a:ext>
            </a:extLst>
          </p:cNvPr>
          <p:cNvCxnSpPr>
            <a:cxnSpLocks/>
          </p:cNvCxnSpPr>
          <p:nvPr/>
        </p:nvCxnSpPr>
        <p:spPr>
          <a:xfrm>
            <a:off x="3724336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直線コネクタ 291">
            <a:extLst>
              <a:ext uri="{FF2B5EF4-FFF2-40B4-BE49-F238E27FC236}">
                <a16:creationId xmlns:a16="http://schemas.microsoft.com/office/drawing/2014/main" id="{9FFCB5F0-73DB-5E49-ADDA-262BC90DC55C}"/>
              </a:ext>
            </a:extLst>
          </p:cNvPr>
          <p:cNvCxnSpPr>
            <a:cxnSpLocks/>
          </p:cNvCxnSpPr>
          <p:nvPr/>
        </p:nvCxnSpPr>
        <p:spPr>
          <a:xfrm>
            <a:off x="3742336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直線コネクタ 292">
            <a:extLst>
              <a:ext uri="{FF2B5EF4-FFF2-40B4-BE49-F238E27FC236}">
                <a16:creationId xmlns:a16="http://schemas.microsoft.com/office/drawing/2014/main" id="{AE245413-E1AC-8940-B69E-72664800E4D7}"/>
              </a:ext>
            </a:extLst>
          </p:cNvPr>
          <p:cNvCxnSpPr>
            <a:cxnSpLocks/>
          </p:cNvCxnSpPr>
          <p:nvPr/>
        </p:nvCxnSpPr>
        <p:spPr>
          <a:xfrm>
            <a:off x="1994148" y="4895254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直線コネクタ 293">
            <a:extLst>
              <a:ext uri="{FF2B5EF4-FFF2-40B4-BE49-F238E27FC236}">
                <a16:creationId xmlns:a16="http://schemas.microsoft.com/office/drawing/2014/main" id="{00594EFF-1604-0E49-B12A-EEBD05DE57B0}"/>
              </a:ext>
            </a:extLst>
          </p:cNvPr>
          <p:cNvCxnSpPr>
            <a:cxnSpLocks/>
          </p:cNvCxnSpPr>
          <p:nvPr/>
        </p:nvCxnSpPr>
        <p:spPr>
          <a:xfrm>
            <a:off x="1994148" y="4367045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直線コネクタ 294">
            <a:extLst>
              <a:ext uri="{FF2B5EF4-FFF2-40B4-BE49-F238E27FC236}">
                <a16:creationId xmlns:a16="http://schemas.microsoft.com/office/drawing/2014/main" id="{F39157D7-EB4F-7A4A-B5D8-D7A36A03A6AD}"/>
              </a:ext>
            </a:extLst>
          </p:cNvPr>
          <p:cNvCxnSpPr>
            <a:cxnSpLocks/>
          </p:cNvCxnSpPr>
          <p:nvPr/>
        </p:nvCxnSpPr>
        <p:spPr>
          <a:xfrm>
            <a:off x="2012148" y="3838836"/>
            <a:ext cx="1368000" cy="0"/>
          </a:xfrm>
          <a:prstGeom prst="line">
            <a:avLst/>
          </a:prstGeom>
          <a:ln w="12700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円/楕円 279">
            <a:extLst>
              <a:ext uri="{FF2B5EF4-FFF2-40B4-BE49-F238E27FC236}">
                <a16:creationId xmlns:a16="http://schemas.microsoft.com/office/drawing/2014/main" id="{A982365A-AA02-432F-B42E-7DB935BF10A8}"/>
              </a:ext>
            </a:extLst>
          </p:cNvPr>
          <p:cNvSpPr>
            <a:spLocks noChangeAspect="1"/>
          </p:cNvSpPr>
          <p:nvPr/>
        </p:nvSpPr>
        <p:spPr>
          <a:xfrm>
            <a:off x="2608981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5" name="円/楕円 280">
            <a:extLst>
              <a:ext uri="{FF2B5EF4-FFF2-40B4-BE49-F238E27FC236}">
                <a16:creationId xmlns:a16="http://schemas.microsoft.com/office/drawing/2014/main" id="{9BB822D8-2414-44DD-A0BF-FBC5EDF08A22}"/>
              </a:ext>
            </a:extLst>
          </p:cNvPr>
          <p:cNvSpPr>
            <a:spLocks noChangeAspect="1"/>
          </p:cNvSpPr>
          <p:nvPr/>
        </p:nvSpPr>
        <p:spPr>
          <a:xfrm>
            <a:off x="430631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9" name="円/楕円 281">
            <a:extLst>
              <a:ext uri="{FF2B5EF4-FFF2-40B4-BE49-F238E27FC236}">
                <a16:creationId xmlns:a16="http://schemas.microsoft.com/office/drawing/2014/main" id="{B98D657C-5130-42E2-A372-BF063DD89224}"/>
              </a:ext>
            </a:extLst>
          </p:cNvPr>
          <p:cNvSpPr>
            <a:spLocks noChangeAspect="1"/>
          </p:cNvSpPr>
          <p:nvPr/>
        </p:nvSpPr>
        <p:spPr>
          <a:xfrm>
            <a:off x="5984629" y="4801110"/>
            <a:ext cx="198000" cy="198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1" name="Text Box 11">
            <a:extLst>
              <a:ext uri="{FF2B5EF4-FFF2-40B4-BE49-F238E27FC236}">
                <a16:creationId xmlns:a16="http://schemas.microsoft.com/office/drawing/2014/main" id="{96F7C3E0-22F8-411A-B53C-EFC4272CC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69" y="3904225"/>
            <a:ext cx="3531017" cy="265457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lIns="0" tIns="0" rIns="0" bIns="0">
            <a:spAutoFit/>
          </a:bodyPr>
          <a:lstStyle/>
          <a:p>
            <a:pPr algn="ctr" defTabSz="913972">
              <a:lnSpc>
                <a:spcPct val="120000"/>
              </a:lnSpc>
            </a:pP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平日開始の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日</a:t>
            </a:r>
            <a:r>
              <a:rPr lang="en-US" altLang="ja-JP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〜</a:t>
            </a:r>
            <a:r>
              <a:rPr lang="en-US" altLang="ja-JP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500" b="1" spc="100" dirty="0">
                <a:ln w="0">
                  <a:noFill/>
                </a:ln>
                <a:solidFill>
                  <a:srgbClr val="FF0000"/>
                </a:solidFill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ヶ月間</a:t>
            </a:r>
            <a:r>
              <a:rPr lang="ja-JP" altLang="en-US" sz="1500" b="1" spc="100" dirty="0">
                <a:effectLst>
                  <a:glow rad="228600">
                    <a:srgbClr val="D8ECED"/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で自由設定　</a:t>
            </a:r>
            <a:endParaRPr lang="en-US" altLang="ja-JP" sz="1500" spc="100" dirty="0">
              <a:effectLst>
                <a:glow rad="228600">
                  <a:srgbClr val="D8ECED"/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76" name="平行四辺形 275">
            <a:extLst>
              <a:ext uri="{FF2B5EF4-FFF2-40B4-BE49-F238E27FC236}">
                <a16:creationId xmlns:a16="http://schemas.microsoft.com/office/drawing/2014/main" id="{1791AA5D-E099-6B4E-A387-CE81C776E564}"/>
              </a:ext>
            </a:extLst>
          </p:cNvPr>
          <p:cNvSpPr/>
          <p:nvPr/>
        </p:nvSpPr>
        <p:spPr>
          <a:xfrm>
            <a:off x="177693" y="104731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66AB387E-F4B1-D741-8B09-C52695BA40ED}"/>
              </a:ext>
            </a:extLst>
          </p:cNvPr>
          <p:cNvSpPr txBox="1"/>
          <p:nvPr/>
        </p:nvSpPr>
        <p:spPr>
          <a:xfrm>
            <a:off x="194517" y="94093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1" name="平行四辺形 300">
            <a:extLst>
              <a:ext uri="{FF2B5EF4-FFF2-40B4-BE49-F238E27FC236}">
                <a16:creationId xmlns:a16="http://schemas.microsoft.com/office/drawing/2014/main" id="{E34C82A2-0209-A34F-95AB-D6F553709AE8}"/>
              </a:ext>
            </a:extLst>
          </p:cNvPr>
          <p:cNvSpPr/>
          <p:nvPr/>
        </p:nvSpPr>
        <p:spPr>
          <a:xfrm>
            <a:off x="177693" y="2317131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テキスト ボックス 301">
            <a:extLst>
              <a:ext uri="{FF2B5EF4-FFF2-40B4-BE49-F238E27FC236}">
                <a16:creationId xmlns:a16="http://schemas.microsoft.com/office/drawing/2014/main" id="{603153F0-6F04-274A-B288-A5409C3DC94A}"/>
              </a:ext>
            </a:extLst>
          </p:cNvPr>
          <p:cNvSpPr txBox="1"/>
          <p:nvPr/>
        </p:nvSpPr>
        <p:spPr>
          <a:xfrm>
            <a:off x="194517" y="2210758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1" name="角丸四角形 204">
            <a:extLst>
              <a:ext uri="{FF2B5EF4-FFF2-40B4-BE49-F238E27FC236}">
                <a16:creationId xmlns:a16="http://schemas.microsoft.com/office/drawing/2014/main" id="{1C56706A-217D-4849-BA42-39641EEBD5AC}"/>
              </a:ext>
            </a:extLst>
          </p:cNvPr>
          <p:cNvSpPr/>
          <p:nvPr/>
        </p:nvSpPr>
        <p:spPr>
          <a:xfrm>
            <a:off x="7212470" y="2793355"/>
            <a:ext cx="2402211" cy="2664000"/>
          </a:xfrm>
          <a:prstGeom prst="roundRect">
            <a:avLst>
              <a:gd name="adj" fmla="val 4415"/>
            </a:avLst>
          </a:prstGeom>
          <a:solidFill>
            <a:srgbClr val="D8ECED"/>
          </a:solidFill>
          <a:ln w="38100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400"/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AE60470C-FFBE-BE4A-A0DE-7AFB53E26269}"/>
              </a:ext>
            </a:extLst>
          </p:cNvPr>
          <p:cNvSpPr txBox="1"/>
          <p:nvPr/>
        </p:nvSpPr>
        <p:spPr>
          <a:xfrm>
            <a:off x="7436421" y="3827877"/>
            <a:ext cx="1989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秒</a:t>
            </a:r>
            <a:r>
              <a:rPr lang="en-US" altLang="ja-JP" sz="1400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 </a:t>
            </a:r>
            <a:r>
              <a:rPr lang="en-US" altLang="ja-JP" sz="14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× </a:t>
            </a:r>
            <a:r>
              <a:rPr lang="ja-JP" altLang="en-US" sz="1400" b="1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計</a:t>
            </a:r>
            <a:r>
              <a:rPr lang="en-US" altLang="ja-JP" sz="2800" b="1" dirty="0">
                <a:ln w="12700">
                  <a:noFill/>
                  <a:prstDash val="solid"/>
                </a:ln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1400" b="1">
                <a:latin typeface="Meiryo" charset="-128"/>
                <a:ea typeface="Meiryo" charset="-128"/>
                <a:cs typeface="Meiryo" charset="-128"/>
              </a:rPr>
              <a:t>本</a:t>
            </a:r>
            <a:endParaRPr lang="ja-JP" altLang="en-US" sz="2800" b="1" dirty="0"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26" name="角丸四角形 225">
            <a:extLst>
              <a:ext uri="{FF2B5EF4-FFF2-40B4-BE49-F238E27FC236}">
                <a16:creationId xmlns:a16="http://schemas.microsoft.com/office/drawing/2014/main" id="{9742AB7C-AB25-E245-A1FD-D0E01CB84A25}"/>
              </a:ext>
            </a:extLst>
          </p:cNvPr>
          <p:cNvSpPr/>
          <p:nvPr/>
        </p:nvSpPr>
        <p:spPr>
          <a:xfrm>
            <a:off x="7428036" y="4408638"/>
            <a:ext cx="2016000" cy="440565"/>
          </a:xfrm>
          <a:prstGeom prst="round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/>
          </a:p>
        </p:txBody>
      </p:sp>
      <p:sp>
        <p:nvSpPr>
          <p:cNvPr id="230" name="角丸四角形 229">
            <a:extLst>
              <a:ext uri="{FF2B5EF4-FFF2-40B4-BE49-F238E27FC236}">
                <a16:creationId xmlns:a16="http://schemas.microsoft.com/office/drawing/2014/main" id="{E5D595B4-FAF3-CD45-955F-FF3ACDBAE59E}"/>
              </a:ext>
            </a:extLst>
          </p:cNvPr>
          <p:cNvSpPr/>
          <p:nvPr/>
        </p:nvSpPr>
        <p:spPr>
          <a:xfrm>
            <a:off x="7843340" y="4321726"/>
            <a:ext cx="1209219" cy="153335"/>
          </a:xfrm>
          <a:prstGeom prst="roundRect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1" rIns="99060" bIns="495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5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C15310F7-0954-D54C-8083-ED09796F9BD2}"/>
              </a:ext>
            </a:extLst>
          </p:cNvPr>
          <p:cNvSpPr txBox="1"/>
          <p:nvPr/>
        </p:nvSpPr>
        <p:spPr>
          <a:xfrm>
            <a:off x="8068338" y="4316998"/>
            <a:ext cx="81304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放送エリア全域</a:t>
            </a:r>
            <a:endParaRPr lang="ja-JP" altLang="en-US" sz="7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5F35473F-778D-5E43-9BE9-F77B355E7CD9}"/>
              </a:ext>
            </a:extLst>
          </p:cNvPr>
          <p:cNvSpPr txBox="1"/>
          <p:nvPr/>
        </p:nvSpPr>
        <p:spPr>
          <a:xfrm>
            <a:off x="7395355" y="4526284"/>
            <a:ext cx="2124147" cy="251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900" b="1">
                <a:latin typeface="Meiryo" charset="-128"/>
                <a:ea typeface="Meiryo" charset="-128"/>
                <a:cs typeface="Meiryo" charset="-128"/>
              </a:rPr>
              <a:t>フリースポット：</a:t>
            </a:r>
            <a:r>
              <a:rPr lang="en-US" altLang="ja-JP" sz="900" b="1" dirty="0">
                <a:latin typeface="Meiryo" charset="-128"/>
                <a:ea typeface="Meiryo" charset="-128"/>
                <a:cs typeface="Meiryo" charset="-128"/>
              </a:rPr>
              <a:t>15 </a:t>
            </a:r>
            <a:r>
              <a:rPr lang="ja-JP" altLang="en-US" sz="900" b="1">
                <a:latin typeface="Meiryo" charset="-128"/>
                <a:ea typeface="Meiryo" charset="-128"/>
                <a:cs typeface="Meiryo" charset="-128"/>
              </a:rPr>
              <a:t>本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0D72774C-3EBC-AC40-9121-5BBC9149FE6A}"/>
              </a:ext>
            </a:extLst>
          </p:cNvPr>
          <p:cNvSpPr txBox="1"/>
          <p:nvPr/>
        </p:nvSpPr>
        <p:spPr>
          <a:xfrm>
            <a:off x="7317519" y="4904411"/>
            <a:ext cx="2278587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※1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週間以上で放送　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放送尺は</a:t>
            </a: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15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秒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フリースポットの為、放送時間の事前開示はありません。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　タイムランクの保証はいたします。</a:t>
            </a:r>
            <a:endParaRPr lang="en-US" altLang="ja-JP" sz="600" dirty="0">
              <a:latin typeface="Meiryo" charset="-128"/>
              <a:ea typeface="Meiryo" charset="-128"/>
              <a:cs typeface="Meiryo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600" dirty="0">
                <a:latin typeface="Meiryo" charset="-128"/>
                <a:ea typeface="Meiryo" charset="-128"/>
                <a:cs typeface="Meiryo" charset="-128"/>
              </a:rPr>
              <a:t>※</a:t>
            </a:r>
            <a:r>
              <a:rPr lang="ja-JP" altLang="en-US" sz="600" dirty="0">
                <a:latin typeface="Meiryo" charset="-128"/>
                <a:ea typeface="Meiryo" charset="-128"/>
                <a:cs typeface="Meiryo" charset="-128"/>
              </a:rPr>
              <a:t>年末年始は対象外です。</a:t>
            </a:r>
          </a:p>
        </p:txBody>
      </p:sp>
      <p:sp>
        <p:nvSpPr>
          <p:cNvPr id="260" name="十字形 259">
            <a:extLst>
              <a:ext uri="{FF2B5EF4-FFF2-40B4-BE49-F238E27FC236}">
                <a16:creationId xmlns:a16="http://schemas.microsoft.com/office/drawing/2014/main" id="{63215458-5BFF-744F-A7FC-8DE6C5B8B5F4}"/>
              </a:ext>
            </a:extLst>
          </p:cNvPr>
          <p:cNvSpPr/>
          <p:nvPr/>
        </p:nvSpPr>
        <p:spPr>
          <a:xfrm>
            <a:off x="6898464" y="3952297"/>
            <a:ext cx="391596" cy="391596"/>
          </a:xfrm>
          <a:prstGeom prst="plus">
            <a:avLst>
              <a:gd name="adj" fmla="val 38383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glow rad="63500">
              <a:schemeClr val="bg1">
                <a:alpha val="8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66" name="グループ化 265">
            <a:extLst>
              <a:ext uri="{FF2B5EF4-FFF2-40B4-BE49-F238E27FC236}">
                <a16:creationId xmlns:a16="http://schemas.microsoft.com/office/drawing/2014/main" id="{8FEAC3AD-64F4-8240-82B9-A2A15A345E9D}"/>
              </a:ext>
            </a:extLst>
          </p:cNvPr>
          <p:cNvGrpSpPr/>
          <p:nvPr/>
        </p:nvGrpSpPr>
        <p:grpSpPr>
          <a:xfrm>
            <a:off x="8022299" y="3216474"/>
            <a:ext cx="894133" cy="626304"/>
            <a:chOff x="10000151" y="3041307"/>
            <a:chExt cx="935755" cy="655459"/>
          </a:xfrm>
        </p:grpSpPr>
        <p:sp>
          <p:nvSpPr>
            <p:cNvPr id="267" name="正方形/長方形 266">
              <a:extLst>
                <a:ext uri="{FF2B5EF4-FFF2-40B4-BE49-F238E27FC236}">
                  <a16:creationId xmlns:a16="http://schemas.microsoft.com/office/drawing/2014/main" id="{5484EA25-111B-A742-9CC5-034C3986192A}"/>
                </a:ext>
              </a:extLst>
            </p:cNvPr>
            <p:cNvSpPr/>
            <p:nvPr/>
          </p:nvSpPr>
          <p:spPr>
            <a:xfrm>
              <a:off x="10000151" y="3041307"/>
              <a:ext cx="935755" cy="5401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pic>
          <p:nvPicPr>
            <p:cNvPr id="271" name="Picture 12" descr="http://frame-illust.com/fi/wp-content/uploads/2016/04/6898b.png">
              <a:extLst>
                <a:ext uri="{FF2B5EF4-FFF2-40B4-BE49-F238E27FC236}">
                  <a16:creationId xmlns:a16="http://schemas.microsoft.com/office/drawing/2014/main" id="{9345B46E-5427-FB4A-A42A-32691CA58E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0151" y="3041717"/>
              <a:ext cx="935755" cy="655049"/>
            </a:xfrm>
            <a:prstGeom prst="rect">
              <a:avLst/>
            </a:prstGeom>
            <a:noFill/>
          </p:spPr>
        </p:pic>
      </p:grpSp>
      <p:sp>
        <p:nvSpPr>
          <p:cNvPr id="280" name="台形 279">
            <a:extLst>
              <a:ext uri="{FF2B5EF4-FFF2-40B4-BE49-F238E27FC236}">
                <a16:creationId xmlns:a16="http://schemas.microsoft.com/office/drawing/2014/main" id="{29042998-75E4-5748-BA2E-6D9831288DF8}"/>
              </a:ext>
            </a:extLst>
          </p:cNvPr>
          <p:cNvSpPr/>
          <p:nvPr/>
        </p:nvSpPr>
        <p:spPr>
          <a:xfrm rot="10800000">
            <a:off x="7362314" y="2811154"/>
            <a:ext cx="2122013" cy="324000"/>
          </a:xfrm>
          <a:prstGeom prst="trapezoid">
            <a:avLst/>
          </a:prstGeom>
          <a:solidFill>
            <a:srgbClr val="588D94"/>
          </a:solidFill>
          <a:ln w="57150" cap="rnd">
            <a:solidFill>
              <a:srgbClr val="588D9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026F017C-58BA-A941-BBAA-A33D268053A7}"/>
              </a:ext>
            </a:extLst>
          </p:cNvPr>
          <p:cNvSpPr txBox="1"/>
          <p:nvPr/>
        </p:nvSpPr>
        <p:spPr>
          <a:xfrm>
            <a:off x="7753910" y="2810708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テレビ</a:t>
            </a:r>
            <a:r>
              <a:rPr lang="en-US" altLang="ja-JP" sz="2000" b="1" dirty="0">
                <a:solidFill>
                  <a:schemeClr val="bg1"/>
                </a:solidFill>
                <a:latin typeface="Meiryo" charset="-128"/>
                <a:ea typeface="Meiryo" charset="-128"/>
                <a:cs typeface="Meiryo" charset="-128"/>
              </a:rPr>
              <a:t>CM</a:t>
            </a:r>
            <a:endParaRPr lang="ja-JP" altLang="en-US" sz="2000" b="1" dirty="0">
              <a:solidFill>
                <a:schemeClr val="bg1"/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137" name="円/楕円 136">
            <a:extLst>
              <a:ext uri="{FF2B5EF4-FFF2-40B4-BE49-F238E27FC236}">
                <a16:creationId xmlns:a16="http://schemas.microsoft.com/office/drawing/2014/main" id="{1A8D0FA5-56E0-D84B-A7FA-BEA8A1052E22}"/>
              </a:ext>
            </a:extLst>
          </p:cNvPr>
          <p:cNvSpPr>
            <a:spLocks noChangeAspect="1"/>
          </p:cNvSpPr>
          <p:nvPr/>
        </p:nvSpPr>
        <p:spPr>
          <a:xfrm>
            <a:off x="3318201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138" name="円/楕円 140">
            <a:extLst>
              <a:ext uri="{FF2B5EF4-FFF2-40B4-BE49-F238E27FC236}">
                <a16:creationId xmlns:a16="http://schemas.microsoft.com/office/drawing/2014/main" id="{BE5ADA56-4EB1-314F-A2AA-B55713B92BBF}"/>
              </a:ext>
            </a:extLst>
          </p:cNvPr>
          <p:cNvSpPr>
            <a:spLocks noChangeAspect="1"/>
          </p:cNvSpPr>
          <p:nvPr/>
        </p:nvSpPr>
        <p:spPr>
          <a:xfrm>
            <a:off x="5049192" y="2783993"/>
            <a:ext cx="399290" cy="39929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or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pic>
        <p:nvPicPr>
          <p:cNvPr id="141" name="図 140">
            <a:extLst>
              <a:ext uri="{FF2B5EF4-FFF2-40B4-BE49-F238E27FC236}">
                <a16:creationId xmlns:a16="http://schemas.microsoft.com/office/drawing/2014/main" id="{5DBCB7A4-C71B-204F-83D9-E704A34E1AD1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915" b="21551"/>
          <a:stretch/>
        </p:blipFill>
        <p:spPr>
          <a:xfrm>
            <a:off x="7753262" y="111145"/>
            <a:ext cx="386812" cy="218679"/>
          </a:xfrm>
          <a:prstGeom prst="rect">
            <a:avLst/>
          </a:prstGeom>
        </p:spPr>
      </p:pic>
      <p:pic>
        <p:nvPicPr>
          <p:cNvPr id="142" name="図 141">
            <a:extLst>
              <a:ext uri="{FF2B5EF4-FFF2-40B4-BE49-F238E27FC236}">
                <a16:creationId xmlns:a16="http://schemas.microsoft.com/office/drawing/2014/main" id="{C5ADBD7F-78D0-A948-ADAE-9088457AF01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915" b="21551"/>
          <a:stretch/>
        </p:blipFill>
        <p:spPr>
          <a:xfrm>
            <a:off x="8218373" y="3374003"/>
            <a:ext cx="483999" cy="273621"/>
          </a:xfrm>
          <a:prstGeom prst="rect">
            <a:avLst/>
          </a:prstGeom>
        </p:spPr>
      </p:pic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2AA5803D-7131-4ED1-8AA8-4EC74255FF16}"/>
              </a:ext>
            </a:extLst>
          </p:cNvPr>
          <p:cNvSpPr txBox="1"/>
          <p:nvPr/>
        </p:nvSpPr>
        <p:spPr>
          <a:xfrm>
            <a:off x="6169260" y="457054"/>
            <a:ext cx="3475032" cy="417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20000"/>
              </a:lnSpc>
              <a:defRPr/>
            </a:pP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既存の静止画データから</a:t>
            </a:r>
            <a:r>
              <a:rPr lang="en-US" altLang="ja-JP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15</a:t>
            </a:r>
            <a:r>
              <a:rPr lang="ja-JP" altLang="en-US" sz="900" b="1" dirty="0">
                <a:solidFill>
                  <a:prstClr val="white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秒の動画を制作し、</a:t>
            </a:r>
            <a:endParaRPr lang="en-US" altLang="ja-JP" sz="900" b="1" dirty="0">
              <a:solidFill>
                <a:prstClr val="white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>
              <a:lnSpc>
                <a:spcPct val="120000"/>
              </a:lnSpc>
            </a:pP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TV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</a:t>
            </a:r>
            <a:r>
              <a:rPr lang="en-US" altLang="ja-JP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Yahoo! JAPAN </a:t>
            </a:r>
            <a:r>
              <a:rPr lang="ja-JP" altLang="en-US" sz="900" b="1" u="sng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トップページ</a:t>
            </a:r>
            <a:r>
              <a:rPr lang="ja-JP" altLang="en-US" sz="9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で動画広告を実施。</a:t>
            </a:r>
            <a:endParaRPr lang="en-US" altLang="ja-JP" sz="8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134" name="直線コネクタ 133">
            <a:extLst>
              <a:ext uri="{FF2B5EF4-FFF2-40B4-BE49-F238E27FC236}">
                <a16:creationId xmlns:a16="http://schemas.microsoft.com/office/drawing/2014/main" id="{ABAF8022-7D79-4E7F-93B3-25AC75AAA168}"/>
              </a:ext>
            </a:extLst>
          </p:cNvPr>
          <p:cNvCxnSpPr>
            <a:cxnSpLocks/>
          </p:cNvCxnSpPr>
          <p:nvPr/>
        </p:nvCxnSpPr>
        <p:spPr>
          <a:xfrm>
            <a:off x="804971" y="6270715"/>
            <a:ext cx="4605411" cy="9381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580FAD78-E40A-423C-82DA-231D321D727D}"/>
              </a:ext>
            </a:extLst>
          </p:cNvPr>
          <p:cNvSpPr/>
          <p:nvPr/>
        </p:nvSpPr>
        <p:spPr>
          <a:xfrm flipV="1">
            <a:off x="361191" y="5567655"/>
            <a:ext cx="9283101" cy="576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rgbClr val="D8ECED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6" name="直線コネクタ 135">
            <a:extLst>
              <a:ext uri="{FF2B5EF4-FFF2-40B4-BE49-F238E27FC236}">
                <a16:creationId xmlns:a16="http://schemas.microsoft.com/office/drawing/2014/main" id="{CED46205-1A30-476F-BF52-3CA658CA7326}"/>
              </a:ext>
            </a:extLst>
          </p:cNvPr>
          <p:cNvCxnSpPr>
            <a:cxnSpLocks/>
          </p:cNvCxnSpPr>
          <p:nvPr/>
        </p:nvCxnSpPr>
        <p:spPr>
          <a:xfrm flipV="1">
            <a:off x="361585" y="5559033"/>
            <a:ext cx="9293209" cy="7144"/>
          </a:xfrm>
          <a:prstGeom prst="line">
            <a:avLst/>
          </a:prstGeom>
          <a:ln>
            <a:solidFill>
              <a:srgbClr val="66A3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平行四辺形 168">
            <a:extLst>
              <a:ext uri="{FF2B5EF4-FFF2-40B4-BE49-F238E27FC236}">
                <a16:creationId xmlns:a16="http://schemas.microsoft.com/office/drawing/2014/main" id="{F630C71D-2D6B-4F5F-BDE2-3DCFE997DAB7}"/>
              </a:ext>
            </a:extLst>
          </p:cNvPr>
          <p:cNvSpPr/>
          <p:nvPr/>
        </p:nvSpPr>
        <p:spPr>
          <a:xfrm>
            <a:off x="177693" y="5550820"/>
            <a:ext cx="673027" cy="689838"/>
          </a:xfrm>
          <a:prstGeom prst="parallelogram">
            <a:avLst>
              <a:gd name="adj" fmla="val 27873"/>
            </a:avLst>
          </a:prstGeom>
          <a:gradFill>
            <a:gsLst>
              <a:gs pos="100000">
                <a:srgbClr val="71B5BC"/>
              </a:gs>
              <a:gs pos="0">
                <a:srgbClr val="D8ECED"/>
              </a:gs>
            </a:gsLst>
            <a:lin ang="16200000" scaled="1"/>
          </a:gradFill>
          <a:ln w="76200" cap="rnd">
            <a:gradFill>
              <a:gsLst>
                <a:gs pos="0">
                  <a:srgbClr val="71B5BC"/>
                </a:gs>
                <a:gs pos="100000">
                  <a:srgbClr val="D8ECED"/>
                </a:gs>
              </a:gsLst>
              <a:lin ang="5400000" scaled="1"/>
            </a:gra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テキスト ボックス 169">
            <a:extLst>
              <a:ext uri="{FF2B5EF4-FFF2-40B4-BE49-F238E27FC236}">
                <a16:creationId xmlns:a16="http://schemas.microsoft.com/office/drawing/2014/main" id="{EB031564-2285-42D5-B587-FA64F63C5744}"/>
              </a:ext>
            </a:extLst>
          </p:cNvPr>
          <p:cNvSpPr txBox="1"/>
          <p:nvPr/>
        </p:nvSpPr>
        <p:spPr>
          <a:xfrm>
            <a:off x="194517" y="5444447"/>
            <a:ext cx="660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7765BA20-82A7-4433-93B7-9EC401DF085F}"/>
              </a:ext>
            </a:extLst>
          </p:cNvPr>
          <p:cNvGrpSpPr/>
          <p:nvPr/>
        </p:nvGrpSpPr>
        <p:grpSpPr>
          <a:xfrm>
            <a:off x="897977" y="1075507"/>
            <a:ext cx="8462184" cy="1101946"/>
            <a:chOff x="897977" y="1075507"/>
            <a:chExt cx="8462184" cy="1101946"/>
          </a:xfrm>
        </p:grpSpPr>
        <p:sp>
          <p:nvSpPr>
            <p:cNvPr id="183" name="角丸四角形 204">
              <a:extLst>
                <a:ext uri="{FF2B5EF4-FFF2-40B4-BE49-F238E27FC236}">
                  <a16:creationId xmlns:a16="http://schemas.microsoft.com/office/drawing/2014/main" id="{61EA17C3-154F-407E-9C72-D82E7171535D}"/>
                </a:ext>
              </a:extLst>
            </p:cNvPr>
            <p:cNvSpPr>
              <a:spLocks/>
            </p:cNvSpPr>
            <p:nvPr/>
          </p:nvSpPr>
          <p:spPr>
            <a:xfrm>
              <a:off x="5649126" y="1421453"/>
              <a:ext cx="991960" cy="756000"/>
            </a:xfrm>
            <a:prstGeom prst="roundRect">
              <a:avLst>
                <a:gd name="adj" fmla="val 7668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制作する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完全パッケージ動画</a:t>
              </a:r>
              <a:endPara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2</a:t>
              </a:r>
              <a:r>
                <a:rPr kumimoji="0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次利用権利</a:t>
              </a:r>
            </a:p>
          </p:txBody>
        </p:sp>
        <p:sp>
          <p:nvSpPr>
            <p:cNvPr id="184" name="角丸四角形 204">
              <a:extLst>
                <a:ext uri="{FF2B5EF4-FFF2-40B4-BE49-F238E27FC236}">
                  <a16:creationId xmlns:a16="http://schemas.microsoft.com/office/drawing/2014/main" id="{127969C7-B8D5-4D3D-AB9F-0E6D96277496}"/>
                </a:ext>
              </a:extLst>
            </p:cNvPr>
            <p:cNvSpPr>
              <a:spLocks/>
            </p:cNvSpPr>
            <p:nvPr/>
          </p:nvSpPr>
          <p:spPr>
            <a:xfrm>
              <a:off x="6672627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15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秒動画制作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1</a:t>
              </a: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タイプ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5" name="角丸四角形 204">
              <a:extLst>
                <a:ext uri="{FF2B5EF4-FFF2-40B4-BE49-F238E27FC236}">
                  <a16:creationId xmlns:a16="http://schemas.microsoft.com/office/drawing/2014/main" id="{ED83A08C-1EE2-4EE8-9C90-72B5BE7A14CD}"/>
                </a:ext>
              </a:extLst>
            </p:cNvPr>
            <p:cNvSpPr>
              <a:spLocks/>
            </p:cNvSpPr>
            <p:nvPr/>
          </p:nvSpPr>
          <p:spPr>
            <a:xfrm>
              <a:off x="7351273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ヤフー用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バナー制作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86" name="角丸四角形 204">
              <a:extLst>
                <a:ext uri="{FF2B5EF4-FFF2-40B4-BE49-F238E27FC236}">
                  <a16:creationId xmlns:a16="http://schemas.microsoft.com/office/drawing/2014/main" id="{A715F206-0650-4AB2-8FE4-BB1960DF8CA3}"/>
                </a:ext>
              </a:extLst>
            </p:cNvPr>
            <p:cNvSpPr>
              <a:spLocks/>
            </p:cNvSpPr>
            <p:nvPr/>
          </p:nvSpPr>
          <p:spPr>
            <a:xfrm>
              <a:off x="8029919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お任せ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ナレーション</a:t>
              </a: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BGM</a:t>
              </a: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・効果音</a:t>
              </a:r>
            </a:p>
          </p:txBody>
        </p:sp>
        <p:sp>
          <p:nvSpPr>
            <p:cNvPr id="193" name="角丸四角形 204">
              <a:extLst>
                <a:ext uri="{FF2B5EF4-FFF2-40B4-BE49-F238E27FC236}">
                  <a16:creationId xmlns:a16="http://schemas.microsoft.com/office/drawing/2014/main" id="{FC1DF13A-E4DA-463D-962B-24F1ECF50CC1}"/>
                </a:ext>
              </a:extLst>
            </p:cNvPr>
            <p:cNvSpPr>
              <a:spLocks/>
            </p:cNvSpPr>
            <p:nvPr/>
          </p:nvSpPr>
          <p:spPr>
            <a:xfrm>
              <a:off x="8708564" y="1421455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完パケ動画データ納品</a:t>
              </a:r>
            </a:p>
          </p:txBody>
        </p:sp>
        <p:sp>
          <p:nvSpPr>
            <p:cNvPr id="194" name="角丸四角形 204">
              <a:extLst>
                <a:ext uri="{FF2B5EF4-FFF2-40B4-BE49-F238E27FC236}">
                  <a16:creationId xmlns:a16="http://schemas.microsoft.com/office/drawing/2014/main" id="{8504C9C3-5EBC-43DA-ABA1-224F9422A21D}"/>
                </a:ext>
              </a:extLst>
            </p:cNvPr>
            <p:cNvSpPr>
              <a:spLocks/>
            </p:cNvSpPr>
            <p:nvPr/>
          </p:nvSpPr>
          <p:spPr>
            <a:xfrm>
              <a:off x="6672627" y="1817453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ヤフー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5" name="角丸四角形 204">
              <a:extLst>
                <a:ext uri="{FF2B5EF4-FFF2-40B4-BE49-F238E27FC236}">
                  <a16:creationId xmlns:a16="http://schemas.microsoft.com/office/drawing/2014/main" id="{1A006C66-C15E-41DB-83C9-7178A7B64C00}"/>
                </a:ext>
              </a:extLst>
            </p:cNvPr>
            <p:cNvSpPr>
              <a:spLocks/>
            </p:cNvSpPr>
            <p:nvPr/>
          </p:nvSpPr>
          <p:spPr>
            <a:xfrm>
              <a:off x="7351273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rgbClr val="404040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TVCM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(</a:t>
              </a:r>
              <a:r>
                <a:rPr kumimoji="0" lang="ja-JP" altLang="en-US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納品ﾒﾃﾞｨｱ含</a:t>
              </a:r>
              <a:r>
                <a:rPr kumimoji="0" lang="en-US" altLang="ja-JP" sz="6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)</a:t>
              </a:r>
              <a:endPara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6" name="角丸四角形 204">
              <a:extLst>
                <a:ext uri="{FF2B5EF4-FFF2-40B4-BE49-F238E27FC236}">
                  <a16:creationId xmlns:a16="http://schemas.microsoft.com/office/drawing/2014/main" id="{EC90F40A-0B88-4169-8678-A1B837ECA8AD}"/>
                </a:ext>
              </a:extLst>
            </p:cNvPr>
            <p:cNvSpPr>
              <a:spLocks/>
            </p:cNvSpPr>
            <p:nvPr/>
          </p:nvSpPr>
          <p:spPr>
            <a:xfrm>
              <a:off x="8029919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WEB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  <a:endParaRPr kumimoji="0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sp>
          <p:nvSpPr>
            <p:cNvPr id="197" name="角丸四角形 204">
              <a:extLst>
                <a:ext uri="{FF2B5EF4-FFF2-40B4-BE49-F238E27FC236}">
                  <a16:creationId xmlns:a16="http://schemas.microsoft.com/office/drawing/2014/main" id="{C64E134B-209D-4471-8220-449613AF8CF5}"/>
                </a:ext>
              </a:extLst>
            </p:cNvPr>
            <p:cNvSpPr>
              <a:spLocks/>
            </p:cNvSpPr>
            <p:nvPr/>
          </p:nvSpPr>
          <p:spPr>
            <a:xfrm>
              <a:off x="8708564" y="1816794"/>
              <a:ext cx="648000" cy="360000"/>
            </a:xfrm>
            <a:prstGeom prst="roundRect">
              <a:avLst>
                <a:gd name="adj" fmla="val 12240"/>
              </a:avLst>
            </a:prstGeom>
            <a:solidFill>
              <a:schemeClr val="bg1"/>
            </a:solidFill>
            <a:ln w="952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49531" rIns="0" bIns="49531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サイネージ</a:t>
              </a:r>
              <a:endParaRPr kumimoji="0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広告料</a:t>
              </a:r>
            </a:p>
          </p:txBody>
        </p:sp>
        <p:cxnSp>
          <p:nvCxnSpPr>
            <p:cNvPr id="199" name="直線コネクタ 198">
              <a:extLst>
                <a:ext uri="{FF2B5EF4-FFF2-40B4-BE49-F238E27FC236}">
                  <a16:creationId xmlns:a16="http://schemas.microsoft.com/office/drawing/2014/main" id="{3836A58F-90C9-4FF6-8463-C3AADFAB5A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42389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テキスト ボックス 199">
              <a:extLst>
                <a:ext uri="{FF2B5EF4-FFF2-40B4-BE49-F238E27FC236}">
                  <a16:creationId xmlns:a16="http://schemas.microsoft.com/office/drawing/2014/main" id="{AF94C64D-AC49-4FCD-8B6F-16E8837B9E87}"/>
                </a:ext>
              </a:extLst>
            </p:cNvPr>
            <p:cNvSpPr txBox="1"/>
            <p:nvPr/>
          </p:nvSpPr>
          <p:spPr>
            <a:xfrm>
              <a:off x="6854092" y="1156195"/>
              <a:ext cx="1261884" cy="18466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この</a:t>
              </a:r>
              <a:r>
                <a:rPr kumimoji="0" lang="ja-JP" altLang="en-US" sz="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  <a:cs typeface="+mn-cs"/>
                </a:rPr>
                <a:t>プランに含まれるサービス</a:t>
              </a:r>
              <a:endParaRPr kumimoji="1" lang="ja-JP" altLang="en-US" sz="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endParaRPr>
            </a:p>
          </p:txBody>
        </p:sp>
        <p:cxnSp>
          <p:nvCxnSpPr>
            <p:cNvPr id="202" name="直線コネクタ 201">
              <a:extLst>
                <a:ext uri="{FF2B5EF4-FFF2-40B4-BE49-F238E27FC236}">
                  <a16:creationId xmlns:a16="http://schemas.microsoft.com/office/drawing/2014/main" id="{E4A37690-729B-4772-8A42-FF6313B773F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710900" y="1826118"/>
              <a:ext cx="628485" cy="33760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A53C574A-C85B-4758-BA5F-60200EB2DC55}"/>
                </a:ext>
              </a:extLst>
            </p:cNvPr>
            <p:cNvCxnSpPr>
              <a:cxnSpLocks/>
            </p:cNvCxnSpPr>
            <p:nvPr/>
          </p:nvCxnSpPr>
          <p:spPr>
            <a:xfrm>
              <a:off x="5667417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コネクタ 204">
              <a:extLst>
                <a:ext uri="{FF2B5EF4-FFF2-40B4-BE49-F238E27FC236}">
                  <a16:creationId xmlns:a16="http://schemas.microsoft.com/office/drawing/2014/main" id="{41130939-9A11-4A28-9B06-7DC2269EFD35}"/>
                </a:ext>
              </a:extLst>
            </p:cNvPr>
            <p:cNvCxnSpPr>
              <a:cxnSpLocks/>
            </p:cNvCxnSpPr>
            <p:nvPr/>
          </p:nvCxnSpPr>
          <p:spPr>
            <a:xfrm>
              <a:off x="8094094" y="1248706"/>
              <a:ext cx="1266067" cy="0"/>
            </a:xfrm>
            <a:prstGeom prst="line">
              <a:avLst/>
            </a:prstGeom>
            <a:ln w="12700" cap="rnd">
              <a:solidFill>
                <a:schemeClr val="tx1">
                  <a:lumMod val="50000"/>
                  <a:lumOff val="50000"/>
                </a:schemeClr>
              </a:solidFill>
              <a:prstDash val="sysDot"/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CDA69CCD-2058-4E7B-9364-29A500D1EAE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7370"/>
            <a:stretch/>
          </p:blipFill>
          <p:spPr>
            <a:xfrm>
              <a:off x="5907929" y="1075507"/>
              <a:ext cx="433858" cy="337750"/>
            </a:xfrm>
            <a:prstGeom prst="rect">
              <a:avLst/>
            </a:prstGeom>
            <a:effectLst/>
          </p:spPr>
        </p:pic>
        <p:grpSp>
          <p:nvGrpSpPr>
            <p:cNvPr id="208" name="グループ化 207">
              <a:extLst>
                <a:ext uri="{FF2B5EF4-FFF2-40B4-BE49-F238E27FC236}">
                  <a16:creationId xmlns:a16="http://schemas.microsoft.com/office/drawing/2014/main" id="{8E416AF1-D13E-482C-9C5B-403B4433B224}"/>
                </a:ext>
              </a:extLst>
            </p:cNvPr>
            <p:cNvGrpSpPr/>
            <p:nvPr/>
          </p:nvGrpSpPr>
          <p:grpSpPr>
            <a:xfrm>
              <a:off x="897977" y="1121406"/>
              <a:ext cx="4361369" cy="1010125"/>
              <a:chOff x="897977" y="1121406"/>
              <a:chExt cx="4361369" cy="1010125"/>
            </a:xfrm>
          </p:grpSpPr>
          <p:pic>
            <p:nvPicPr>
              <p:cNvPr id="209" name="図 208">
                <a:extLst>
                  <a:ext uri="{FF2B5EF4-FFF2-40B4-BE49-F238E27FC236}">
                    <a16:creationId xmlns:a16="http://schemas.microsoft.com/office/drawing/2014/main" id="{01118ACB-3E7F-421D-81FF-B377114D01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406213" y="1445127"/>
                <a:ext cx="853133" cy="686404"/>
              </a:xfrm>
              <a:prstGeom prst="rect">
                <a:avLst/>
              </a:prstGeom>
            </p:spPr>
          </p:pic>
          <p:cxnSp>
            <p:nvCxnSpPr>
              <p:cNvPr id="210" name="直線矢印コネクタ 209">
                <a:extLst>
                  <a:ext uri="{FF2B5EF4-FFF2-40B4-BE49-F238E27FC236}">
                    <a16:creationId xmlns:a16="http://schemas.microsoft.com/office/drawing/2014/main" id="{1932622F-6BB4-428A-BE5F-13714F6EBC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7676" y="1811311"/>
                <a:ext cx="290128" cy="0"/>
              </a:xfrm>
              <a:prstGeom prst="straightConnector1">
                <a:avLst/>
              </a:prstGeom>
              <a:ln w="28575">
                <a:solidFill>
                  <a:schemeClr val="tx1">
                    <a:lumMod val="65000"/>
                    <a:lumOff val="35000"/>
                  </a:schemeClr>
                </a:solidFill>
                <a:prstDash val="sysDot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11" name="図 210">
                <a:extLst>
                  <a:ext uri="{FF2B5EF4-FFF2-40B4-BE49-F238E27FC236}">
                    <a16:creationId xmlns:a16="http://schemas.microsoft.com/office/drawing/2014/main" id="{B4F867CD-6A43-4E99-88C5-7CEF3812D5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3140" t="13197" r="290"/>
              <a:stretch/>
            </p:blipFill>
            <p:spPr>
              <a:xfrm>
                <a:off x="931546" y="1468484"/>
                <a:ext cx="2023285" cy="657587"/>
              </a:xfrm>
              <a:prstGeom prst="rect">
                <a:avLst/>
              </a:prstGeom>
            </p:spPr>
          </p:pic>
          <p:grpSp>
            <p:nvGrpSpPr>
              <p:cNvPr id="212" name="グループ化 211">
                <a:extLst>
                  <a:ext uri="{FF2B5EF4-FFF2-40B4-BE49-F238E27FC236}">
                    <a16:creationId xmlns:a16="http://schemas.microsoft.com/office/drawing/2014/main" id="{0295CB22-F4A4-48B5-944D-AF8D04B106EB}"/>
                  </a:ext>
                </a:extLst>
              </p:cNvPr>
              <p:cNvGrpSpPr/>
              <p:nvPr/>
            </p:nvGrpSpPr>
            <p:grpSpPr>
              <a:xfrm>
                <a:off x="3965314" y="1520677"/>
                <a:ext cx="616988" cy="609485"/>
                <a:chOff x="4024761" y="1544123"/>
                <a:chExt cx="616988" cy="609485"/>
              </a:xfrm>
            </p:grpSpPr>
            <p:grpSp>
              <p:nvGrpSpPr>
                <p:cNvPr id="219" name="グループ化 218">
                  <a:extLst>
                    <a:ext uri="{FF2B5EF4-FFF2-40B4-BE49-F238E27FC236}">
                      <a16:creationId xmlns:a16="http://schemas.microsoft.com/office/drawing/2014/main" id="{ABA13C10-9357-4886-B5F9-9D8C0771A374}"/>
                    </a:ext>
                  </a:extLst>
                </p:cNvPr>
                <p:cNvGrpSpPr/>
                <p:nvPr/>
              </p:nvGrpSpPr>
              <p:grpSpPr>
                <a:xfrm>
                  <a:off x="4032264" y="1544123"/>
                  <a:ext cx="609485" cy="609485"/>
                  <a:chOff x="3577777" y="1565044"/>
                  <a:chExt cx="734386" cy="734386"/>
                </a:xfrm>
              </p:grpSpPr>
              <p:sp>
                <p:nvSpPr>
                  <p:cNvPr id="229" name="円/楕円 184">
                    <a:extLst>
                      <a:ext uri="{FF2B5EF4-FFF2-40B4-BE49-F238E27FC236}">
                        <a16:creationId xmlns:a16="http://schemas.microsoft.com/office/drawing/2014/main" id="{6A6C0404-8F15-4E1B-9F91-4EF01DF5FBA5}"/>
                      </a:ext>
                    </a:extLst>
                  </p:cNvPr>
                  <p:cNvSpPr/>
                  <p:nvPr/>
                </p:nvSpPr>
                <p:spPr>
                  <a:xfrm>
                    <a:off x="3577777" y="1565044"/>
                    <a:ext cx="734386" cy="734386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1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sp>
                <p:nvSpPr>
                  <p:cNvPr id="233" name="テキスト ボックス 232">
                    <a:extLst>
                      <a:ext uri="{FF2B5EF4-FFF2-40B4-BE49-F238E27FC236}">
                        <a16:creationId xmlns:a16="http://schemas.microsoft.com/office/drawing/2014/main" id="{2E8F60E6-7AEF-4741-A729-9805B8F91CC6}"/>
                      </a:ext>
                    </a:extLst>
                  </p:cNvPr>
                  <p:cNvSpPr txBox="1"/>
                  <p:nvPr/>
                </p:nvSpPr>
                <p:spPr>
                  <a:xfrm>
                    <a:off x="3594744" y="1582301"/>
                    <a:ext cx="676413" cy="61560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15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秒</a:t>
                    </a:r>
                    <a:endParaRPr kumimoji="0" lang="en-US" altLang="ja-JP" sz="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Meiryo" charset="-128"/>
                      <a:ea typeface="Meiryo" charset="-128"/>
                      <a:cs typeface="Meiryo" charset="-128"/>
                    </a:endParaRPr>
                  </a:p>
                  <a:p>
                    <a:pPr marL="0" marR="0" lvl="0" indent="0" algn="ctr" defTabSz="457200" rtl="0" eaLnBrk="1" fontAlgn="auto" latinLnBrk="0" hangingPunct="1">
                      <a:lnSpc>
                        <a:spcPct val="18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altLang="ja-JP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1</a:t>
                    </a:r>
                    <a:r>
                      <a:rPr kumimoji="0" lang="ja-JP" alt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" charset="-128"/>
                        <a:ea typeface="Meiryo" charset="-128"/>
                        <a:cs typeface="Meiryo" charset="-128"/>
                      </a:rPr>
                      <a:t>タイプ</a:t>
                    </a:r>
                  </a:p>
                </p:txBody>
              </p:sp>
            </p:grpSp>
            <p:cxnSp>
              <p:nvCxnSpPr>
                <p:cNvPr id="220" name="直線コネクタ 219">
                  <a:extLst>
                    <a:ext uri="{FF2B5EF4-FFF2-40B4-BE49-F238E27FC236}">
                      <a16:creationId xmlns:a16="http://schemas.microsoft.com/office/drawing/2014/main" id="{88CD4375-3AE2-441E-B251-091B9D4D86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4761" y="1835774"/>
                  <a:ext cx="614514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3" name="テキスト ボックス 212">
                <a:extLst>
                  <a:ext uri="{FF2B5EF4-FFF2-40B4-BE49-F238E27FC236}">
                    <a16:creationId xmlns:a16="http://schemas.microsoft.com/office/drawing/2014/main" id="{3C8AA205-C8C5-41F9-9B85-F185AE2F3A21}"/>
                  </a:ext>
                </a:extLst>
              </p:cNvPr>
              <p:cNvSpPr txBox="1"/>
              <p:nvPr/>
            </p:nvSpPr>
            <p:spPr>
              <a:xfrm>
                <a:off x="897977" y="1121406"/>
                <a:ext cx="34996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400" b="1" i="0" u="none" strike="noStrike" kern="1200" cap="none" spc="5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既存の静止画データをもとに</a:t>
                </a:r>
                <a:r>
                  <a:rPr kumimoji="0" lang="ja-JP" altLang="en-US" sz="1400" b="1" i="0" u="none" strike="noStrike" kern="1200" cap="none" spc="0" normalizeH="0" baseline="0" noProof="0" dirty="0">
                    <a:ln w="3175">
                      <a:noFill/>
                      <a:prstDash val="solid"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" charset="-128"/>
                    <a:ea typeface="Meiryo" charset="-128"/>
                    <a:cs typeface="Meiryo" charset="-128"/>
                  </a:rPr>
                  <a:t>動画を作成</a:t>
                </a:r>
                <a:endParaRPr kumimoji="0" lang="ja-JP" altLang="en-US" sz="1400" b="1" i="0" u="none" strike="noStrike" kern="1200" cap="none" spc="0" normalizeH="0" baseline="0" noProof="0" dirty="0">
                  <a:ln w="3175">
                    <a:noFill/>
                    <a:prstDash val="solid"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anose="020B0604020202020204" pitchFamily="34" charset="0"/>
                  <a:ea typeface="游ゴシック" panose="020B0400000000000000" pitchFamily="50" charset="-128"/>
                  <a:cs typeface="Arial Black" panose="020B0604020202020204" pitchFamily="34" charset="0"/>
                </a:endParaRPr>
              </a:p>
            </p:txBody>
          </p:sp>
          <p:pic>
            <p:nvPicPr>
              <p:cNvPr id="214" name="図 213">
                <a:extLst>
                  <a:ext uri="{FF2B5EF4-FFF2-40B4-BE49-F238E27FC236}">
                    <a16:creationId xmlns:a16="http://schemas.microsoft.com/office/drawing/2014/main" id="{62E3BC51-55DC-4EEB-92FB-2E1661EAD2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54913" y="1705524"/>
                <a:ext cx="309618" cy="217460"/>
              </a:xfrm>
              <a:prstGeom prst="rect">
                <a:avLst/>
              </a:prstGeom>
            </p:spPr>
          </p:pic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7CA7813A-39D6-49F2-AA2E-2173C634E816}"/>
                  </a:ext>
                </a:extLst>
              </p:cNvPr>
              <p:cNvSpPr txBox="1"/>
              <p:nvPr/>
            </p:nvSpPr>
            <p:spPr>
              <a:xfrm>
                <a:off x="2988682" y="1915127"/>
                <a:ext cx="425116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5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rPr>
                  <a:t>動画も可</a:t>
                </a:r>
              </a:p>
            </p:txBody>
          </p:sp>
          <p:sp>
            <p:nvSpPr>
              <p:cNvPr id="218" name="正方形/長方形 217">
                <a:extLst>
                  <a:ext uri="{FF2B5EF4-FFF2-40B4-BE49-F238E27FC236}">
                    <a16:creationId xmlns:a16="http://schemas.microsoft.com/office/drawing/2014/main" id="{169DECB7-76F5-4B3C-907A-7CF8A920C115}"/>
                  </a:ext>
                </a:extLst>
              </p:cNvPr>
              <p:cNvSpPr/>
              <p:nvPr/>
            </p:nvSpPr>
            <p:spPr>
              <a:xfrm>
                <a:off x="2662428" y="1588414"/>
                <a:ext cx="11079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9054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latin typeface="HGS行書体" panose="03000600000000000000" pitchFamily="66" charset="-128"/>
                    <a:ea typeface="HGS行書体" panose="03000600000000000000" pitchFamily="66" charset="-128"/>
                    <a:cs typeface="Hiragino Kaku Gothic StdN W8" charset="-128"/>
                  </a:rPr>
                  <a:t>（　）</a:t>
                </a:r>
                <a:endParaRPr kumimoji="1" lang="en-US" altLang="ja-JP" sz="24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HGS行書体" panose="03000600000000000000" pitchFamily="66" charset="-128"/>
                  <a:ea typeface="HGS行書体" panose="03000600000000000000" pitchFamily="66" charset="-128"/>
                  <a:cs typeface="Meiryo" charset="-128"/>
                </a:endParaRPr>
              </a:p>
            </p:txBody>
          </p:sp>
        </p:grpSp>
      </p:grpSp>
      <p:sp>
        <p:nvSpPr>
          <p:cNvPr id="238" name="テキスト ボックス 237">
            <a:extLst>
              <a:ext uri="{FF2B5EF4-FFF2-40B4-BE49-F238E27FC236}">
                <a16:creationId xmlns:a16="http://schemas.microsoft.com/office/drawing/2014/main" id="{2C7DB4C1-2B67-47EA-B2B0-F621DDA2DE2C}"/>
              </a:ext>
            </a:extLst>
          </p:cNvPr>
          <p:cNvSpPr txBox="1"/>
          <p:nvPr/>
        </p:nvSpPr>
        <p:spPr>
          <a:xfrm>
            <a:off x="936076" y="2396651"/>
            <a:ext cx="826507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ヤフー</a:t>
            </a:r>
            <a:r>
              <a:rPr kumimoji="0" lang="en-US" altLang="ja-JP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TOP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ページ ブランドパネル（予約型）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の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デバイス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期間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エリア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を選択し掲載</a:t>
            </a:r>
          </a:p>
        </p:txBody>
      </p:sp>
      <p:sp>
        <p:nvSpPr>
          <p:cNvPr id="270" name="テキスト ボックス 269">
            <a:extLst>
              <a:ext uri="{FF2B5EF4-FFF2-40B4-BE49-F238E27FC236}">
                <a16:creationId xmlns:a16="http://schemas.microsoft.com/office/drawing/2014/main" id="{E3B1A298-2562-4DA1-9CDF-3C9F30741741}"/>
              </a:ext>
            </a:extLst>
          </p:cNvPr>
          <p:cNvSpPr txBox="1"/>
          <p:nvPr/>
        </p:nvSpPr>
        <p:spPr>
          <a:xfrm>
            <a:off x="967805" y="5628671"/>
            <a:ext cx="334578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spc="50" dirty="0">
                <a:solidFill>
                  <a:srgbClr val="FF0000"/>
                </a:solidFill>
                <a:latin typeface="Meiryo" charset="-128"/>
                <a:ea typeface="Meiryo" charset="-128"/>
                <a:cs typeface="Meiryo" charset="-128"/>
              </a:rPr>
              <a:t>広告掲載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レポート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と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放送確認書</a:t>
            </a:r>
            <a:r>
              <a:rPr kumimoji="0" lang="ja-JP" altLang="en-US" sz="1400" b="1" i="0" u="none" strike="noStrike" kern="1200" cap="none" spc="50" normalizeH="0" baseline="0" noProof="0" dirty="0">
                <a:ln>
                  <a:noFill/>
                </a:ln>
                <a:effectLst/>
                <a:uLnTx/>
                <a:uFillTx/>
                <a:latin typeface="Meiryo" charset="-128"/>
                <a:ea typeface="Meiryo" charset="-128"/>
                <a:cs typeface="Meiryo" charset="-128"/>
              </a:rPr>
              <a:t>を提出</a:t>
            </a:r>
          </a:p>
        </p:txBody>
      </p:sp>
      <p:sp>
        <p:nvSpPr>
          <p:cNvPr id="298" name="角丸四角形 204">
            <a:extLst>
              <a:ext uri="{FF2B5EF4-FFF2-40B4-BE49-F238E27FC236}">
                <a16:creationId xmlns:a16="http://schemas.microsoft.com/office/drawing/2014/main" id="{A2DEFF8B-A5FE-49F2-80BB-BD2EAC33B0D2}"/>
              </a:ext>
            </a:extLst>
          </p:cNvPr>
          <p:cNvSpPr/>
          <p:nvPr/>
        </p:nvSpPr>
        <p:spPr>
          <a:xfrm>
            <a:off x="5406051" y="5876458"/>
            <a:ext cx="4187233" cy="826878"/>
          </a:xfrm>
          <a:prstGeom prst="roundRect">
            <a:avLst>
              <a:gd name="adj" fmla="val 14697"/>
            </a:avLst>
          </a:prstGeom>
          <a:solidFill>
            <a:srgbClr val="71B5BD"/>
          </a:solidFill>
          <a:ln w="25400">
            <a:noFill/>
            <a:prstDash val="solid"/>
          </a:ln>
          <a:effectLst>
            <a:outerShdw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9060" tIns="49530" rIns="99060" bIns="4953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9" name="台形 298">
            <a:extLst>
              <a:ext uri="{FF2B5EF4-FFF2-40B4-BE49-F238E27FC236}">
                <a16:creationId xmlns:a16="http://schemas.microsoft.com/office/drawing/2014/main" id="{0D828B6E-718B-49BD-8712-83DFE88ED570}"/>
              </a:ext>
            </a:extLst>
          </p:cNvPr>
          <p:cNvSpPr/>
          <p:nvPr/>
        </p:nvSpPr>
        <p:spPr>
          <a:xfrm rot="10800000">
            <a:off x="6410908" y="5838150"/>
            <a:ext cx="2136484" cy="323410"/>
          </a:xfrm>
          <a:prstGeom prst="trapezoid">
            <a:avLst/>
          </a:prstGeom>
          <a:solidFill>
            <a:schemeClr val="bg1"/>
          </a:solidFill>
          <a:ln w="57150" cap="rnd">
            <a:solidFill>
              <a:srgbClr val="71B5B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DD4303E1-559F-42F4-BCE1-8B583B2E6CC8}"/>
              </a:ext>
            </a:extLst>
          </p:cNvPr>
          <p:cNvSpPr/>
          <p:nvPr/>
        </p:nvSpPr>
        <p:spPr>
          <a:xfrm>
            <a:off x="6267962" y="5856962"/>
            <a:ext cx="2249406" cy="361572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  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71B5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実施料金</a:t>
            </a:r>
            <a:endParaRPr kumimoji="0" lang="ja-JP" altLang="en-US" sz="1600" b="1" i="1" u="none" strike="noStrike" kern="1200" cap="none" spc="0" normalizeH="0" baseline="0" noProof="0" dirty="0">
              <a:ln>
                <a:noFill/>
              </a:ln>
              <a:solidFill>
                <a:srgbClr val="71B5BD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5" name="テキスト ボックス 304">
            <a:extLst>
              <a:ext uri="{FF2B5EF4-FFF2-40B4-BE49-F238E27FC236}">
                <a16:creationId xmlns:a16="http://schemas.microsoft.com/office/drawing/2014/main" id="{94D1A3C3-FBF1-4C1C-9DA4-9D16D3D5FFFA}"/>
              </a:ext>
            </a:extLst>
          </p:cNvPr>
          <p:cNvSpPr txBox="1"/>
          <p:nvPr/>
        </p:nvSpPr>
        <p:spPr>
          <a:xfrm>
            <a:off x="5739023" y="6214479"/>
            <a:ext cx="2976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charset="-128"/>
                <a:ea typeface="Meiryo" charset="-128"/>
                <a:cs typeface="Meiryo" charset="-128"/>
              </a:rPr>
              <a:t>1,000,00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0</a:t>
            </a:r>
            <a:r>
              <a:rPr kumimoji="0" lang="ja-JP" altLang="en-US" sz="2400" b="1" i="0" u="none" strike="noStrike" kern="1200" cap="none" spc="-30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円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+mn-cs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4A2FF382-7C6F-4905-8122-C498C789D174}"/>
              </a:ext>
            </a:extLst>
          </p:cNvPr>
          <p:cNvSpPr/>
          <p:nvPr/>
        </p:nvSpPr>
        <p:spPr>
          <a:xfrm>
            <a:off x="8384396" y="6386485"/>
            <a:ext cx="929306" cy="307777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（税別）</a:t>
            </a:r>
            <a:endParaRPr kumimoji="0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0" name="Text Box 11">
            <a:extLst>
              <a:ext uri="{FF2B5EF4-FFF2-40B4-BE49-F238E27FC236}">
                <a16:creationId xmlns:a16="http://schemas.microsoft.com/office/drawing/2014/main" id="{868875C3-075C-471F-ACF8-3BFDCED5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018" y="4205050"/>
            <a:ext cx="2098214" cy="106183"/>
          </a:xfrm>
          <a:prstGeom prst="rect">
            <a:avLst/>
          </a:prstGeom>
          <a:noFill/>
          <a:ln w="28575">
            <a:noFill/>
            <a:miter lim="800000"/>
            <a:headEnd/>
            <a:tailEnd type="none" w="med" len="sm"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ctr" defTabSz="91397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0" lang="ja-JP" altLang="en-US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掲載回数は設定期間で按分されるイメージです。</a:t>
            </a:r>
            <a:endParaRPr kumimoji="0" lang="en-US" altLang="ja-JP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1" name="ホームベース 136">
            <a:extLst>
              <a:ext uri="{FF2B5EF4-FFF2-40B4-BE49-F238E27FC236}">
                <a16:creationId xmlns:a16="http://schemas.microsoft.com/office/drawing/2014/main" id="{4B265055-B4B9-479A-A684-BFD30F4ADD29}"/>
              </a:ext>
            </a:extLst>
          </p:cNvPr>
          <p:cNvSpPr/>
          <p:nvPr/>
        </p:nvSpPr>
        <p:spPr>
          <a:xfrm>
            <a:off x="947050" y="4376581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3" name="ホームベース 141">
            <a:extLst>
              <a:ext uri="{FF2B5EF4-FFF2-40B4-BE49-F238E27FC236}">
                <a16:creationId xmlns:a16="http://schemas.microsoft.com/office/drawing/2014/main" id="{F66447E0-AC84-4451-9B9B-55E5E4AA36AA}"/>
              </a:ext>
            </a:extLst>
          </p:cNvPr>
          <p:cNvSpPr/>
          <p:nvPr/>
        </p:nvSpPr>
        <p:spPr>
          <a:xfrm>
            <a:off x="947050" y="4908953"/>
            <a:ext cx="1116000" cy="540000"/>
          </a:xfrm>
          <a:prstGeom prst="homePlate">
            <a:avLst>
              <a:gd name="adj" fmla="val 21404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9" name="片側の 2 つの角を丸めた四角形 131">
            <a:extLst>
              <a:ext uri="{FF2B5EF4-FFF2-40B4-BE49-F238E27FC236}">
                <a16:creationId xmlns:a16="http://schemas.microsoft.com/office/drawing/2014/main" id="{6976784C-0697-4ACA-990D-2D6408D0BBEB}"/>
              </a:ext>
            </a:extLst>
          </p:cNvPr>
          <p:cNvSpPr/>
          <p:nvPr/>
        </p:nvSpPr>
        <p:spPr>
          <a:xfrm rot="16200000">
            <a:off x="427805" y="4802259"/>
            <a:ext cx="1080000" cy="216000"/>
          </a:xfrm>
          <a:prstGeom prst="round2SameRect">
            <a:avLst>
              <a:gd name="adj1" fmla="val 32569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ホームベース 142">
            <a:extLst>
              <a:ext uri="{FF2B5EF4-FFF2-40B4-BE49-F238E27FC236}">
                <a16:creationId xmlns:a16="http://schemas.microsoft.com/office/drawing/2014/main" id="{152648A2-C71F-42F1-87EB-CE92CF3F8DC1}"/>
              </a:ext>
            </a:extLst>
          </p:cNvPr>
          <p:cNvSpPr/>
          <p:nvPr/>
        </p:nvSpPr>
        <p:spPr>
          <a:xfrm>
            <a:off x="947050" y="3899235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3" name="片側の 2 つの角を丸めた四角形 123">
            <a:extLst>
              <a:ext uri="{FF2B5EF4-FFF2-40B4-BE49-F238E27FC236}">
                <a16:creationId xmlns:a16="http://schemas.microsoft.com/office/drawing/2014/main" id="{2C497EBC-4E21-430B-8438-BC414B525DF2}"/>
              </a:ext>
            </a:extLst>
          </p:cNvPr>
          <p:cNvSpPr/>
          <p:nvPr/>
        </p:nvSpPr>
        <p:spPr>
          <a:xfrm rot="16200000">
            <a:off x="782663" y="3992108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C845BFFC-5273-484E-B765-FCEAEE679951}"/>
              </a:ext>
            </a:extLst>
          </p:cNvPr>
          <p:cNvSpPr txBox="1"/>
          <p:nvPr/>
        </p:nvSpPr>
        <p:spPr>
          <a:xfrm>
            <a:off x="909597" y="4011120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掲載期間を指定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60F7940E-D6C9-47C9-85F9-9A2E326B2145}"/>
              </a:ext>
            </a:extLst>
          </p:cNvPr>
          <p:cNvSpPr txBox="1"/>
          <p:nvPr/>
        </p:nvSpPr>
        <p:spPr>
          <a:xfrm>
            <a:off x="1015917" y="4432303"/>
            <a:ext cx="1138185" cy="444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都道府県</a:t>
            </a:r>
            <a:r>
              <a:rPr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指定</a:t>
            </a:r>
            <a:endParaRPr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　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7" name="円/楕円 162">
            <a:extLst>
              <a:ext uri="{FF2B5EF4-FFF2-40B4-BE49-F238E27FC236}">
                <a16:creationId xmlns:a16="http://schemas.microsoft.com/office/drawing/2014/main" id="{5BDDE729-9CA6-492A-BF57-5EA54DED59DE}"/>
              </a:ext>
            </a:extLst>
          </p:cNvPr>
          <p:cNvSpPr>
            <a:spLocks noChangeAspect="1"/>
          </p:cNvSpPr>
          <p:nvPr/>
        </p:nvSpPr>
        <p:spPr>
          <a:xfrm>
            <a:off x="1382433" y="4801110"/>
            <a:ext cx="198000" cy="19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or</a:t>
            </a:r>
            <a:endParaRPr kumimoji="1" lang="ja-JP" altLang="en-US" sz="900" b="1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2BB8EFE4-93A8-468D-A48D-0183F83DB1BD}"/>
              </a:ext>
            </a:extLst>
          </p:cNvPr>
          <p:cNvSpPr txBox="1"/>
          <p:nvPr/>
        </p:nvSpPr>
        <p:spPr>
          <a:xfrm>
            <a:off x="1013525" y="5006681"/>
            <a:ext cx="1071966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市区郡指定</a:t>
            </a:r>
            <a:endParaRPr kumimoji="1" lang="en-US" altLang="ja-JP" sz="11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700" b="1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の場合</a:t>
            </a:r>
            <a:endParaRPr kumimoji="1" lang="en-US" altLang="ja-JP" sz="700" b="1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73208DB7-48F6-4B0F-8325-CE7D8F4C09BB}"/>
              </a:ext>
            </a:extLst>
          </p:cNvPr>
          <p:cNvSpPr txBox="1"/>
          <p:nvPr/>
        </p:nvSpPr>
        <p:spPr>
          <a:xfrm>
            <a:off x="810084" y="4358254"/>
            <a:ext cx="338554" cy="110543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掲載エリア</a:t>
            </a:r>
            <a:r>
              <a:rPr lang="ja-JP" altLang="en-US" sz="9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1" name="ホームベース 142">
            <a:extLst>
              <a:ext uri="{FF2B5EF4-FFF2-40B4-BE49-F238E27FC236}">
                <a16:creationId xmlns:a16="http://schemas.microsoft.com/office/drawing/2014/main" id="{840863A6-A897-4356-AC0A-D49635C86548}"/>
              </a:ext>
            </a:extLst>
          </p:cNvPr>
          <p:cNvSpPr/>
          <p:nvPr/>
        </p:nvSpPr>
        <p:spPr>
          <a:xfrm>
            <a:off x="939665" y="3297722"/>
            <a:ext cx="1114790" cy="416203"/>
          </a:xfrm>
          <a:prstGeom prst="homePlate">
            <a:avLst>
              <a:gd name="adj" fmla="val 21404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5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2" name="片側の 2 つの角を丸めた四角形 123">
            <a:extLst>
              <a:ext uri="{FF2B5EF4-FFF2-40B4-BE49-F238E27FC236}">
                <a16:creationId xmlns:a16="http://schemas.microsoft.com/office/drawing/2014/main" id="{1B899FC0-0FB7-48A8-9C5A-C1DCB58A591D}"/>
              </a:ext>
            </a:extLst>
          </p:cNvPr>
          <p:cNvSpPr/>
          <p:nvPr/>
        </p:nvSpPr>
        <p:spPr>
          <a:xfrm rot="16200000">
            <a:off x="775278" y="3391021"/>
            <a:ext cx="401715" cy="231393"/>
          </a:xfrm>
          <a:prstGeom prst="round2SameRect">
            <a:avLst>
              <a:gd name="adj1" fmla="val 34133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テキスト ボックス 153">
            <a:extLst>
              <a:ext uri="{FF2B5EF4-FFF2-40B4-BE49-F238E27FC236}">
                <a16:creationId xmlns:a16="http://schemas.microsoft.com/office/drawing/2014/main" id="{7E370263-E7B3-45B0-AA59-C0C125F23A23}"/>
              </a:ext>
            </a:extLst>
          </p:cNvPr>
          <p:cNvSpPr txBox="1"/>
          <p:nvPr/>
        </p:nvSpPr>
        <p:spPr>
          <a:xfrm>
            <a:off x="902212" y="3409607"/>
            <a:ext cx="10823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デバイスを指定</a:t>
            </a:r>
            <a:endParaRPr lang="en-US" altLang="ja-JP" sz="1000" b="1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0CBCE1BC-49CC-489F-8002-8CCC8261C72E}"/>
              </a:ext>
            </a:extLst>
          </p:cNvPr>
          <p:cNvSpPr/>
          <p:nvPr/>
        </p:nvSpPr>
        <p:spPr>
          <a:xfrm>
            <a:off x="1457468" y="4665685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02CED41E-2446-4421-BB68-B2FB9D05AD43}"/>
              </a:ext>
            </a:extLst>
          </p:cNvPr>
          <p:cNvSpPr/>
          <p:nvPr/>
        </p:nvSpPr>
        <p:spPr>
          <a:xfrm>
            <a:off x="1453741" y="5224907"/>
            <a:ext cx="701861" cy="195814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※</a:t>
            </a:r>
            <a:r>
              <a:rPr kumimoji="0" lang="ja-JP" altLang="en-US" sz="5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+mn-cs"/>
              </a:rPr>
              <a:t>複数指定可</a:t>
            </a: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F75663E4-E38F-4E49-B336-B48205300F67}"/>
              </a:ext>
            </a:extLst>
          </p:cNvPr>
          <p:cNvSpPr txBox="1"/>
          <p:nvPr/>
        </p:nvSpPr>
        <p:spPr>
          <a:xfrm>
            <a:off x="1423464" y="6428457"/>
            <a:ext cx="3922202" cy="20005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※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広告用の</a:t>
            </a:r>
            <a:r>
              <a:rPr kumimoji="0" lang="en-US" altLang="ja-JP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【</a:t>
            </a:r>
            <a:r>
              <a:rPr kumimoji="0" lang="ja-JP" altLang="en-US" sz="7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遷移先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ページの</a:t>
            </a:r>
            <a:r>
              <a:rPr lang="en-US" altLang="ja-JP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URL】</a:t>
            </a:r>
            <a:r>
              <a:rPr lang="ja-JP" altLang="en-US" sz="7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をご準備下さい。（パラメータ付も可）</a:t>
            </a:r>
            <a:endParaRPr kumimoji="0" lang="ja-JP" altLang="en-US" sz="7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Meiryo" charset="-128"/>
            </a:endParaRPr>
          </a:p>
        </p:txBody>
      </p:sp>
      <p:pic>
        <p:nvPicPr>
          <p:cNvPr id="158" name="図 157">
            <a:extLst>
              <a:ext uri="{FF2B5EF4-FFF2-40B4-BE49-F238E27FC236}">
                <a16:creationId xmlns:a16="http://schemas.microsoft.com/office/drawing/2014/main" id="{966FC818-A963-4A32-9DB6-6D3582E1E057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l="154" r="154"/>
          <a:stretch/>
        </p:blipFill>
        <p:spPr>
          <a:xfrm>
            <a:off x="826071" y="6455518"/>
            <a:ext cx="597393" cy="275105"/>
          </a:xfrm>
          <a:prstGeom prst="rect">
            <a:avLst/>
          </a:prstGeom>
        </p:spPr>
      </p:pic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857B4735-91D8-490D-9FBB-7EC68D1B3761}"/>
              </a:ext>
            </a:extLst>
          </p:cNvPr>
          <p:cNvSpPr/>
          <p:nvPr/>
        </p:nvSpPr>
        <p:spPr>
          <a:xfrm>
            <a:off x="1423464" y="6545661"/>
            <a:ext cx="4025018" cy="226591"/>
          </a:xfrm>
          <a:prstGeom prst="rect">
            <a:avLst/>
          </a:prstGeom>
          <a:noFill/>
        </p:spPr>
        <p:txBody>
          <a:bodyPr wrap="square" tIns="7200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遷移先代用の</a:t>
            </a:r>
            <a:r>
              <a:rPr kumimoji="0" lang="en-US" altLang="ja-JP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0" lang="ja-JP" alt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チラシビューアー（無償）もございます。詳細はお問合せください。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F0C444BC-8369-4E80-B37D-DAA6CFD7011E}"/>
              </a:ext>
            </a:extLst>
          </p:cNvPr>
          <p:cNvSpPr txBox="1"/>
          <p:nvPr/>
        </p:nvSpPr>
        <p:spPr>
          <a:xfrm>
            <a:off x="741078" y="6278883"/>
            <a:ext cx="3595631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■</a:t>
            </a:r>
            <a:r>
              <a:rPr kumimoji="0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WEB</a:t>
            </a:r>
            <a:r>
              <a:rPr kumimoji="0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Meiryo" charset="-128"/>
              </a:rPr>
              <a:t>広告の遷移先ページについて</a:t>
            </a:r>
          </a:p>
        </p:txBody>
      </p:sp>
    </p:spTree>
    <p:extLst>
      <p:ext uri="{BB962C8B-B14F-4D97-AF65-F5344CB8AC3E}">
        <p14:creationId xmlns:p14="http://schemas.microsoft.com/office/powerpoint/2010/main" val="3481014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339</Words>
  <Application>Microsoft Office PowerPoint</Application>
  <PresentationFormat>A4 210 x 297 mm</PresentationFormat>
  <Paragraphs>83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HGS行書体</vt:lpstr>
      <vt:lpstr>Meiryo UI</vt:lpstr>
      <vt:lpstr>Meiryo</vt:lpstr>
      <vt:lpstr>Meiryo</vt:lpstr>
      <vt:lpstr>游ゴシック</vt:lpstr>
      <vt:lpstr>Arial</vt:lpstr>
      <vt:lpstr>Arial Black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nishiguchi0913@outlook.jp</dc:creator>
  <cp:lastModifiedBy>本多 智明</cp:lastModifiedBy>
  <cp:revision>43</cp:revision>
  <cp:lastPrinted>2022-03-03T04:22:30Z</cp:lastPrinted>
  <dcterms:created xsi:type="dcterms:W3CDTF">2022-02-28T00:11:28Z</dcterms:created>
  <dcterms:modified xsi:type="dcterms:W3CDTF">2022-03-04T06:25:55Z</dcterms:modified>
</cp:coreProperties>
</file>