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863" r:id="rId2"/>
    <p:sldId id="864" r:id="rId3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998"/>
    <a:srgbClr val="71B5BD"/>
    <a:srgbClr val="009A92"/>
    <a:srgbClr val="404040"/>
    <a:srgbClr val="D6EDED"/>
    <a:srgbClr val="E1F7E9"/>
    <a:srgbClr val="E3E9E7"/>
    <a:srgbClr val="BAF9F7"/>
    <a:srgbClr val="DAEEEE"/>
    <a:srgbClr val="008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17" autoAdjust="0"/>
    <p:restoredTop sz="96018"/>
  </p:normalViewPr>
  <p:slideViewPr>
    <p:cSldViewPr snapToGrid="0" snapToObjects="1" showGuides="1">
      <p:cViewPr varScale="1">
        <p:scale>
          <a:sx n="114" d="100"/>
          <a:sy n="114" d="100"/>
        </p:scale>
        <p:origin x="1794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2DCB-6B22-684B-8305-8D32C3326916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AE036-BB84-D941-BEAE-1699DB28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88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822C-3A83-6143-8558-7841D4196E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064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822C-3A83-6143-8558-7841D4196EF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975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94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87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09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6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62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68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8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39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74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42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78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42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jpe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jpe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9" name="直線コネクタ 298">
            <a:extLst>
              <a:ext uri="{FF2B5EF4-FFF2-40B4-BE49-F238E27FC236}">
                <a16:creationId xmlns:a16="http://schemas.microsoft.com/office/drawing/2014/main" id="{7A49A8E8-20ED-417C-B55E-A5E5EA7B9286}"/>
              </a:ext>
            </a:extLst>
          </p:cNvPr>
          <p:cNvCxnSpPr>
            <a:cxnSpLocks/>
          </p:cNvCxnSpPr>
          <p:nvPr/>
        </p:nvCxnSpPr>
        <p:spPr>
          <a:xfrm>
            <a:off x="804971" y="6270715"/>
            <a:ext cx="4605411" cy="9381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正方形/長方形 305">
            <a:extLst>
              <a:ext uri="{FF2B5EF4-FFF2-40B4-BE49-F238E27FC236}">
                <a16:creationId xmlns:a16="http://schemas.microsoft.com/office/drawing/2014/main" id="{10FC89A7-3B86-404E-B9FF-E94BB9CC0012}"/>
              </a:ext>
            </a:extLst>
          </p:cNvPr>
          <p:cNvSpPr/>
          <p:nvPr/>
        </p:nvSpPr>
        <p:spPr>
          <a:xfrm flipV="1">
            <a:off x="361191" y="5567655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CED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7" name="直線コネクタ 306">
            <a:extLst>
              <a:ext uri="{FF2B5EF4-FFF2-40B4-BE49-F238E27FC236}">
                <a16:creationId xmlns:a16="http://schemas.microsoft.com/office/drawing/2014/main" id="{9998447D-9198-9A4D-BA3E-35B88AB81660}"/>
              </a:ext>
            </a:extLst>
          </p:cNvPr>
          <p:cNvCxnSpPr>
            <a:cxnSpLocks/>
          </p:cNvCxnSpPr>
          <p:nvPr/>
        </p:nvCxnSpPr>
        <p:spPr>
          <a:xfrm flipV="1">
            <a:off x="361585" y="5559033"/>
            <a:ext cx="9293209" cy="7144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平行四辺形 307">
            <a:extLst>
              <a:ext uri="{FF2B5EF4-FFF2-40B4-BE49-F238E27FC236}">
                <a16:creationId xmlns:a16="http://schemas.microsoft.com/office/drawing/2014/main" id="{A52B71FD-1DC9-0740-A11F-7BAE949CC15A}"/>
              </a:ext>
            </a:extLst>
          </p:cNvPr>
          <p:cNvSpPr/>
          <p:nvPr/>
        </p:nvSpPr>
        <p:spPr>
          <a:xfrm>
            <a:off x="177693" y="5550820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1B5BC"/>
              </a:gs>
              <a:gs pos="0">
                <a:srgbClr val="D8ECED"/>
              </a:gs>
            </a:gsLst>
            <a:lin ang="16200000" scaled="1"/>
          </a:gradFill>
          <a:ln w="76200" cap="rnd">
            <a:gradFill>
              <a:gsLst>
                <a:gs pos="0">
                  <a:srgbClr val="71B5BC"/>
                </a:gs>
                <a:gs pos="100000">
                  <a:srgbClr val="D8EC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" name="テキスト ボックス 308">
            <a:extLst>
              <a:ext uri="{FF2B5EF4-FFF2-40B4-BE49-F238E27FC236}">
                <a16:creationId xmlns:a16="http://schemas.microsoft.com/office/drawing/2014/main" id="{06B4CC58-546A-5340-9213-315CE32EC066}"/>
              </a:ext>
            </a:extLst>
          </p:cNvPr>
          <p:cNvSpPr txBox="1"/>
          <p:nvPr/>
        </p:nvSpPr>
        <p:spPr>
          <a:xfrm>
            <a:off x="194517" y="5444447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3B0F4C3E-734A-C546-8246-0ED960B45BCB}"/>
              </a:ext>
            </a:extLst>
          </p:cNvPr>
          <p:cNvSpPr/>
          <p:nvPr/>
        </p:nvSpPr>
        <p:spPr>
          <a:xfrm flipV="1">
            <a:off x="361191" y="2325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CED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1C1B22B1-D48A-4A4E-9E2E-DFA80D556317}"/>
              </a:ext>
            </a:extLst>
          </p:cNvPr>
          <p:cNvCxnSpPr>
            <a:cxnSpLocks/>
          </p:cNvCxnSpPr>
          <p:nvPr/>
        </p:nvCxnSpPr>
        <p:spPr>
          <a:xfrm flipV="1">
            <a:off x="361585" y="2325344"/>
            <a:ext cx="9293209" cy="7144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2928F103-B2EC-DE43-B544-3BEAE66D4B42}"/>
              </a:ext>
            </a:extLst>
          </p:cNvPr>
          <p:cNvSpPr/>
          <p:nvPr/>
        </p:nvSpPr>
        <p:spPr>
          <a:xfrm flipV="1">
            <a:off x="361191" y="1065952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CED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204">
            <a:extLst>
              <a:ext uri="{FF2B5EF4-FFF2-40B4-BE49-F238E27FC236}">
                <a16:creationId xmlns:a16="http://schemas.microsoft.com/office/drawing/2014/main" id="{BDADFB6D-ACD0-B344-B9BB-A830696C4A79}"/>
              </a:ext>
            </a:extLst>
          </p:cNvPr>
          <p:cNvSpPr/>
          <p:nvPr/>
        </p:nvSpPr>
        <p:spPr>
          <a:xfrm>
            <a:off x="1803253" y="2793355"/>
            <a:ext cx="5137685" cy="2664000"/>
          </a:xfrm>
          <a:prstGeom prst="roundRect">
            <a:avLst>
              <a:gd name="adj" fmla="val 2989"/>
            </a:avLst>
          </a:prstGeom>
          <a:solidFill>
            <a:srgbClr val="D8EC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163" name="台形 162">
            <a:extLst>
              <a:ext uri="{FF2B5EF4-FFF2-40B4-BE49-F238E27FC236}">
                <a16:creationId xmlns:a16="http://schemas.microsoft.com/office/drawing/2014/main" id="{3932D21E-4D22-BC4D-BB70-6B3723E13C90}"/>
              </a:ext>
            </a:extLst>
          </p:cNvPr>
          <p:cNvSpPr/>
          <p:nvPr/>
        </p:nvSpPr>
        <p:spPr>
          <a:xfrm rot="10800000">
            <a:off x="3640853" y="2811155"/>
            <a:ext cx="1513576" cy="324000"/>
          </a:xfrm>
          <a:prstGeom prst="trapezoid">
            <a:avLst/>
          </a:prstGeom>
          <a:solidFill>
            <a:srgbClr val="71B5BC"/>
          </a:solidFill>
          <a:ln w="5715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台形 163">
            <a:extLst>
              <a:ext uri="{FF2B5EF4-FFF2-40B4-BE49-F238E27FC236}">
                <a16:creationId xmlns:a16="http://schemas.microsoft.com/office/drawing/2014/main" id="{39209CDD-DB24-994D-9B56-AA9F2485B906}"/>
              </a:ext>
            </a:extLst>
          </p:cNvPr>
          <p:cNvSpPr/>
          <p:nvPr/>
        </p:nvSpPr>
        <p:spPr>
          <a:xfrm rot="10800000">
            <a:off x="5345666" y="2811155"/>
            <a:ext cx="1513576" cy="324000"/>
          </a:xfrm>
          <a:prstGeom prst="trapezoid">
            <a:avLst/>
          </a:prstGeom>
          <a:solidFill>
            <a:srgbClr val="71B5BC"/>
          </a:solidFill>
          <a:ln w="5715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97066" y="406125"/>
            <a:ext cx="9558190" cy="464038"/>
          </a:xfrm>
          <a:prstGeom prst="parallelogram">
            <a:avLst/>
          </a:prstGeom>
          <a:solidFill>
            <a:srgbClr val="71B5BC"/>
          </a:solidFill>
          <a:ln w="7620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F9011FD-B106-3048-A9E5-E4268788E05B}"/>
              </a:ext>
            </a:extLst>
          </p:cNvPr>
          <p:cNvCxnSpPr>
            <a:cxnSpLocks/>
          </p:cNvCxnSpPr>
          <p:nvPr/>
        </p:nvCxnSpPr>
        <p:spPr>
          <a:xfrm flipV="1">
            <a:off x="361585" y="1061828"/>
            <a:ext cx="9293209" cy="7144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361191" y="93413"/>
            <a:ext cx="1357574" cy="250990"/>
          </a:xfrm>
          <a:prstGeom prst="rect">
            <a:avLst/>
          </a:prstGeom>
        </p:spPr>
      </p:pic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7B97EE18-91B9-4944-B096-3CC1C6394C63}"/>
              </a:ext>
            </a:extLst>
          </p:cNvPr>
          <p:cNvCxnSpPr/>
          <p:nvPr/>
        </p:nvCxnSpPr>
        <p:spPr>
          <a:xfrm>
            <a:off x="2567929" y="451406"/>
            <a:ext cx="0" cy="3768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8FFA07E-E20B-9447-97FF-7F2D7014F538}"/>
              </a:ext>
            </a:extLst>
          </p:cNvPr>
          <p:cNvSpPr/>
          <p:nvPr/>
        </p:nvSpPr>
        <p:spPr>
          <a:xfrm>
            <a:off x="2669691" y="446799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40">
              <a:spcBef>
                <a:spcPct val="0"/>
              </a:spcBef>
              <a:defRPr/>
            </a:pPr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北海道放送</a:t>
            </a:r>
            <a:endParaRPr lang="en-US" altLang="ja-JP" sz="2400" b="1" spc="300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B137241-7319-8345-ACC9-D4625166B66A}"/>
              </a:ext>
            </a:extLst>
          </p:cNvPr>
          <p:cNvSpPr/>
          <p:nvPr/>
        </p:nvSpPr>
        <p:spPr>
          <a:xfrm>
            <a:off x="332457" y="428646"/>
            <a:ext cx="21807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en-US" altLang="ja-JP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TVCM</a:t>
            </a:r>
            <a:r>
              <a:rPr lang="ja-JP" altLang="en-US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セット</a:t>
            </a:r>
            <a:endParaRPr lang="en-US" altLang="ja-JP" sz="26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98" name="テキスト ボックス 197">
            <a:extLst>
              <a:ext uri="{FF2B5EF4-FFF2-40B4-BE49-F238E27FC236}">
                <a16:creationId xmlns:a16="http://schemas.microsoft.com/office/drawing/2014/main" id="{000DBBB4-FCAB-4AE6-9175-32B49D74870E}"/>
              </a:ext>
            </a:extLst>
          </p:cNvPr>
          <p:cNvSpPr txBox="1"/>
          <p:nvPr/>
        </p:nvSpPr>
        <p:spPr>
          <a:xfrm>
            <a:off x="2018309" y="437329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349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8B955666-6385-4917-85F9-EB03F44843AE}"/>
              </a:ext>
            </a:extLst>
          </p:cNvPr>
          <p:cNvSpPr txBox="1"/>
          <p:nvPr/>
        </p:nvSpPr>
        <p:spPr>
          <a:xfrm>
            <a:off x="3894756" y="2802958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kern="0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sz="2100" b="1" kern="0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31170289-6823-462E-8798-38E5A6C5FADC}"/>
              </a:ext>
            </a:extLst>
          </p:cNvPr>
          <p:cNvSpPr txBox="1"/>
          <p:nvPr/>
        </p:nvSpPr>
        <p:spPr>
          <a:xfrm>
            <a:off x="5402258" y="283143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＋</a:t>
            </a:r>
            <a:r>
              <a:rPr kumimoji="1" lang="ja-JP" altLang="en-US" b="1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b="1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6" name="テキスト ボックス 215">
            <a:extLst>
              <a:ext uri="{FF2B5EF4-FFF2-40B4-BE49-F238E27FC236}">
                <a16:creationId xmlns:a16="http://schemas.microsoft.com/office/drawing/2014/main" id="{481E9284-C62B-4993-A1EF-EEDDB3A6B7A7}"/>
              </a:ext>
            </a:extLst>
          </p:cNvPr>
          <p:cNvSpPr txBox="1"/>
          <p:nvPr/>
        </p:nvSpPr>
        <p:spPr>
          <a:xfrm>
            <a:off x="2018309" y="498747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320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4" name="テキスト ボックス 223">
            <a:extLst>
              <a:ext uri="{FF2B5EF4-FFF2-40B4-BE49-F238E27FC236}">
                <a16:creationId xmlns:a16="http://schemas.microsoft.com/office/drawing/2014/main" id="{0151E3B5-DE6D-4E9F-9305-6CBBC2AF9031}"/>
              </a:ext>
            </a:extLst>
          </p:cNvPr>
          <p:cNvSpPr txBox="1"/>
          <p:nvPr/>
        </p:nvSpPr>
        <p:spPr>
          <a:xfrm>
            <a:off x="3683880" y="436686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218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5" name="テキスト ボックス 224">
            <a:extLst>
              <a:ext uri="{FF2B5EF4-FFF2-40B4-BE49-F238E27FC236}">
                <a16:creationId xmlns:a16="http://schemas.microsoft.com/office/drawing/2014/main" id="{663D1B4A-46F6-4BE4-9AEF-A6691B124A43}"/>
              </a:ext>
            </a:extLst>
          </p:cNvPr>
          <p:cNvSpPr txBox="1"/>
          <p:nvPr/>
        </p:nvSpPr>
        <p:spPr>
          <a:xfrm>
            <a:off x="3683880" y="498104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00,000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id="{C47DB22B-77AE-4B93-8035-F13108C4F4B5}"/>
              </a:ext>
            </a:extLst>
          </p:cNvPr>
          <p:cNvSpPr txBox="1"/>
          <p:nvPr/>
        </p:nvSpPr>
        <p:spPr>
          <a:xfrm>
            <a:off x="5384509" y="436051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242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8" name="テキスト ボックス 227">
            <a:extLst>
              <a:ext uri="{FF2B5EF4-FFF2-40B4-BE49-F238E27FC236}">
                <a16:creationId xmlns:a16="http://schemas.microsoft.com/office/drawing/2014/main" id="{E7F6843B-A3D2-4025-824A-25C3D5EE450E}"/>
              </a:ext>
            </a:extLst>
          </p:cNvPr>
          <p:cNvSpPr txBox="1"/>
          <p:nvPr/>
        </p:nvSpPr>
        <p:spPr>
          <a:xfrm>
            <a:off x="5374319" y="497469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222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16F2A8A-DF20-4A6A-9197-3DC6FC6ADF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67745" y="3225370"/>
            <a:ext cx="852663" cy="53739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326A0ED-DCDB-4DF1-BC98-F1DA6E9AB5C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79213" y="3225370"/>
            <a:ext cx="265485" cy="523697"/>
          </a:xfrm>
          <a:prstGeom prst="rect">
            <a:avLst/>
          </a:prstGeom>
        </p:spPr>
      </p:pic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0A9D00A4-22E5-48A8-855D-A1CA496CFACF}"/>
              </a:ext>
            </a:extLst>
          </p:cNvPr>
          <p:cNvCxnSpPr>
            <a:cxnSpLocks/>
          </p:cNvCxnSpPr>
          <p:nvPr/>
        </p:nvCxnSpPr>
        <p:spPr>
          <a:xfrm>
            <a:off x="5391771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CFD71EE-7130-4A73-91A0-3FFBAB434FF4}"/>
              </a:ext>
            </a:extLst>
          </p:cNvPr>
          <p:cNvCxnSpPr>
            <a:cxnSpLocks/>
          </p:cNvCxnSpPr>
          <p:nvPr/>
        </p:nvCxnSpPr>
        <p:spPr>
          <a:xfrm>
            <a:off x="5391771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図 236">
            <a:extLst>
              <a:ext uri="{FF2B5EF4-FFF2-40B4-BE49-F238E27FC236}">
                <a16:creationId xmlns:a16="http://schemas.microsoft.com/office/drawing/2014/main" id="{28989A0C-7B69-4DB4-AC91-986619D11CB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554555" y="3225370"/>
            <a:ext cx="1030790" cy="530291"/>
          </a:xfrm>
          <a:prstGeom prst="rect">
            <a:avLst/>
          </a:prstGeom>
        </p:spPr>
      </p:pic>
      <p:sp>
        <p:nvSpPr>
          <p:cNvPr id="240" name="ホームベース 136">
            <a:extLst>
              <a:ext uri="{FF2B5EF4-FFF2-40B4-BE49-F238E27FC236}">
                <a16:creationId xmlns:a16="http://schemas.microsoft.com/office/drawing/2014/main" id="{FEF8B4C3-B763-4D5E-9380-8E80ECD8095A}"/>
              </a:ext>
            </a:extLst>
          </p:cNvPr>
          <p:cNvSpPr/>
          <p:nvPr/>
        </p:nvSpPr>
        <p:spPr>
          <a:xfrm>
            <a:off x="947050" y="437658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1" name="ホームベース 141">
            <a:extLst>
              <a:ext uri="{FF2B5EF4-FFF2-40B4-BE49-F238E27FC236}">
                <a16:creationId xmlns:a16="http://schemas.microsoft.com/office/drawing/2014/main" id="{154F9440-D995-4C41-89F6-D76C526DFD82}"/>
              </a:ext>
            </a:extLst>
          </p:cNvPr>
          <p:cNvSpPr/>
          <p:nvPr/>
        </p:nvSpPr>
        <p:spPr>
          <a:xfrm>
            <a:off x="947050" y="490895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2" name="片側の 2 つの角を丸めた四角形 131">
            <a:extLst>
              <a:ext uri="{FF2B5EF4-FFF2-40B4-BE49-F238E27FC236}">
                <a16:creationId xmlns:a16="http://schemas.microsoft.com/office/drawing/2014/main" id="{9E11AFC6-B27F-4E59-B9BE-E6358DC57EE5}"/>
              </a:ext>
            </a:extLst>
          </p:cNvPr>
          <p:cNvSpPr/>
          <p:nvPr/>
        </p:nvSpPr>
        <p:spPr>
          <a:xfrm rot="16200000">
            <a:off x="427805" y="480225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ホームベース 142">
            <a:extLst>
              <a:ext uri="{FF2B5EF4-FFF2-40B4-BE49-F238E27FC236}">
                <a16:creationId xmlns:a16="http://schemas.microsoft.com/office/drawing/2014/main" id="{93BD506F-DFB3-4507-8FF6-A17D7739B9AC}"/>
              </a:ext>
            </a:extLst>
          </p:cNvPr>
          <p:cNvSpPr/>
          <p:nvPr/>
        </p:nvSpPr>
        <p:spPr>
          <a:xfrm>
            <a:off x="947050" y="3899235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4" name="片側の 2 つの角を丸めた四角形 123">
            <a:extLst>
              <a:ext uri="{FF2B5EF4-FFF2-40B4-BE49-F238E27FC236}">
                <a16:creationId xmlns:a16="http://schemas.microsoft.com/office/drawing/2014/main" id="{70B604E8-8436-4AC5-827A-39540826D66A}"/>
              </a:ext>
            </a:extLst>
          </p:cNvPr>
          <p:cNvSpPr/>
          <p:nvPr/>
        </p:nvSpPr>
        <p:spPr>
          <a:xfrm rot="16200000">
            <a:off x="782663" y="3992108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テキスト ボックス 244">
            <a:extLst>
              <a:ext uri="{FF2B5EF4-FFF2-40B4-BE49-F238E27FC236}">
                <a16:creationId xmlns:a16="http://schemas.microsoft.com/office/drawing/2014/main" id="{BACF7144-149E-4050-94CF-3AEEC3D466D3}"/>
              </a:ext>
            </a:extLst>
          </p:cNvPr>
          <p:cNvSpPr txBox="1"/>
          <p:nvPr/>
        </p:nvSpPr>
        <p:spPr>
          <a:xfrm>
            <a:off x="909597" y="40111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6" name="テキスト ボックス 245">
            <a:extLst>
              <a:ext uri="{FF2B5EF4-FFF2-40B4-BE49-F238E27FC236}">
                <a16:creationId xmlns:a16="http://schemas.microsoft.com/office/drawing/2014/main" id="{70D7118C-08BB-4BA8-B64B-300404059406}"/>
              </a:ext>
            </a:extLst>
          </p:cNvPr>
          <p:cNvSpPr txBox="1"/>
          <p:nvPr/>
        </p:nvSpPr>
        <p:spPr>
          <a:xfrm>
            <a:off x="1015917" y="443230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</a:t>
            </a:r>
            <a:r>
              <a:rPr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指定</a:t>
            </a:r>
            <a:endParaRPr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　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7" name="円/楕円 162">
            <a:extLst>
              <a:ext uri="{FF2B5EF4-FFF2-40B4-BE49-F238E27FC236}">
                <a16:creationId xmlns:a16="http://schemas.microsoft.com/office/drawing/2014/main" id="{38BE78B7-0613-429C-A1F1-F57DED72365C}"/>
              </a:ext>
            </a:extLst>
          </p:cNvPr>
          <p:cNvSpPr>
            <a:spLocks noChangeAspect="1"/>
          </p:cNvSpPr>
          <p:nvPr/>
        </p:nvSpPr>
        <p:spPr>
          <a:xfrm>
            <a:off x="1382433" y="480111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8" name="テキスト ボックス 247">
            <a:extLst>
              <a:ext uri="{FF2B5EF4-FFF2-40B4-BE49-F238E27FC236}">
                <a16:creationId xmlns:a16="http://schemas.microsoft.com/office/drawing/2014/main" id="{064BAC6E-2CED-409B-B253-0CC3D194831A}"/>
              </a:ext>
            </a:extLst>
          </p:cNvPr>
          <p:cNvSpPr txBox="1"/>
          <p:nvPr/>
        </p:nvSpPr>
        <p:spPr>
          <a:xfrm>
            <a:off x="1013525" y="500668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市区郡指定</a:t>
            </a:r>
            <a:endParaRPr kumimoji="1"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9" name="テキスト ボックス 248">
            <a:extLst>
              <a:ext uri="{FF2B5EF4-FFF2-40B4-BE49-F238E27FC236}">
                <a16:creationId xmlns:a16="http://schemas.microsoft.com/office/drawing/2014/main" id="{C4B7E8AB-8891-4CAB-9630-8A590D8855A4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3" name="ホームベース 142">
            <a:extLst>
              <a:ext uri="{FF2B5EF4-FFF2-40B4-BE49-F238E27FC236}">
                <a16:creationId xmlns:a16="http://schemas.microsoft.com/office/drawing/2014/main" id="{C1D39340-C6A4-4DE0-9F3F-43B073D32B5B}"/>
              </a:ext>
            </a:extLst>
          </p:cNvPr>
          <p:cNvSpPr/>
          <p:nvPr/>
        </p:nvSpPr>
        <p:spPr>
          <a:xfrm>
            <a:off x="939665" y="3297722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4" name="片側の 2 つの角を丸めた四角形 123">
            <a:extLst>
              <a:ext uri="{FF2B5EF4-FFF2-40B4-BE49-F238E27FC236}">
                <a16:creationId xmlns:a16="http://schemas.microsoft.com/office/drawing/2014/main" id="{BC5D0168-B93B-439A-9A68-B71273A67C35}"/>
              </a:ext>
            </a:extLst>
          </p:cNvPr>
          <p:cNvSpPr/>
          <p:nvPr/>
        </p:nvSpPr>
        <p:spPr>
          <a:xfrm rot="16200000">
            <a:off x="775278" y="3391021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テキスト ボックス 264">
            <a:extLst>
              <a:ext uri="{FF2B5EF4-FFF2-40B4-BE49-F238E27FC236}">
                <a16:creationId xmlns:a16="http://schemas.microsoft.com/office/drawing/2014/main" id="{21CE92E4-D8A7-4373-9239-25F221167478}"/>
              </a:ext>
            </a:extLst>
          </p:cNvPr>
          <p:cNvSpPr txBox="1"/>
          <p:nvPr/>
        </p:nvSpPr>
        <p:spPr>
          <a:xfrm>
            <a:off x="902212" y="3409607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269" name="直線コネクタ 268">
            <a:extLst>
              <a:ext uri="{FF2B5EF4-FFF2-40B4-BE49-F238E27FC236}">
                <a16:creationId xmlns:a16="http://schemas.microsoft.com/office/drawing/2014/main" id="{284D5320-0AAD-45C4-BD79-E0C233CBEA30}"/>
              </a:ext>
            </a:extLst>
          </p:cNvPr>
          <p:cNvCxnSpPr>
            <a:cxnSpLocks/>
          </p:cNvCxnSpPr>
          <p:nvPr/>
        </p:nvCxnSpPr>
        <p:spPr>
          <a:xfrm>
            <a:off x="5409771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台形 4">
            <a:extLst>
              <a:ext uri="{FF2B5EF4-FFF2-40B4-BE49-F238E27FC236}">
                <a16:creationId xmlns:a16="http://schemas.microsoft.com/office/drawing/2014/main" id="{FFF1C4B9-2C6D-FE49-9EA8-14FDA734FC18}"/>
              </a:ext>
            </a:extLst>
          </p:cNvPr>
          <p:cNvSpPr/>
          <p:nvPr/>
        </p:nvSpPr>
        <p:spPr>
          <a:xfrm rot="10800000">
            <a:off x="1912792" y="2811155"/>
            <a:ext cx="1513576" cy="324000"/>
          </a:xfrm>
          <a:prstGeom prst="trapezoid">
            <a:avLst/>
          </a:prstGeom>
          <a:solidFill>
            <a:srgbClr val="71B5BC"/>
          </a:solidFill>
          <a:ln w="5715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E4F8BF8-7611-2240-9865-8C1C46BD883B}"/>
              </a:ext>
            </a:extLst>
          </p:cNvPr>
          <p:cNvCxnSpPr/>
          <p:nvPr/>
        </p:nvCxnSpPr>
        <p:spPr>
          <a:xfrm>
            <a:off x="5244710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C799470B-2023-8E40-8178-D25B2262281A}"/>
              </a:ext>
            </a:extLst>
          </p:cNvPr>
          <p:cNvCxnSpPr/>
          <p:nvPr/>
        </p:nvCxnSpPr>
        <p:spPr>
          <a:xfrm>
            <a:off x="3545063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5ED5AA8-91E6-4C55-88DD-FA540CB8F059}"/>
              </a:ext>
            </a:extLst>
          </p:cNvPr>
          <p:cNvSpPr txBox="1"/>
          <p:nvPr/>
        </p:nvSpPr>
        <p:spPr>
          <a:xfrm>
            <a:off x="2350743" y="2790522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endParaRPr kumimoji="1" lang="ja-JP" altLang="en-US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2" name="平行四辺形 271">
            <a:extLst>
              <a:ext uri="{FF2B5EF4-FFF2-40B4-BE49-F238E27FC236}">
                <a16:creationId xmlns:a16="http://schemas.microsoft.com/office/drawing/2014/main" id="{F5A52874-88CA-F542-B53D-89396DDCD8A3}"/>
              </a:ext>
            </a:extLst>
          </p:cNvPr>
          <p:cNvSpPr/>
          <p:nvPr/>
        </p:nvSpPr>
        <p:spPr>
          <a:xfrm>
            <a:off x="7324648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71B5BC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平行四辺形 273">
            <a:extLst>
              <a:ext uri="{FF2B5EF4-FFF2-40B4-BE49-F238E27FC236}">
                <a16:creationId xmlns:a16="http://schemas.microsoft.com/office/drawing/2014/main" id="{B7F04D89-4097-F74D-88F4-5C337844765D}"/>
              </a:ext>
            </a:extLst>
          </p:cNvPr>
          <p:cNvSpPr/>
          <p:nvPr/>
        </p:nvSpPr>
        <p:spPr>
          <a:xfrm>
            <a:off x="8568687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71B5BC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テキスト ボックス 216">
            <a:extLst>
              <a:ext uri="{FF2B5EF4-FFF2-40B4-BE49-F238E27FC236}">
                <a16:creationId xmlns:a16="http://schemas.microsoft.com/office/drawing/2014/main" id="{64998A32-E72A-A94E-81EA-BE30409A80F2}"/>
              </a:ext>
            </a:extLst>
          </p:cNvPr>
          <p:cNvSpPr txBox="1"/>
          <p:nvPr/>
        </p:nvSpPr>
        <p:spPr>
          <a:xfrm>
            <a:off x="1718765" y="59933"/>
            <a:ext cx="4885579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次利用可能な動画制作</a:t>
            </a:r>
            <a:r>
              <a:rPr lang="ja-JP" altLang="en-US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から広告出稿までのオールインワン企画！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190" name="図 189">
            <a:extLst>
              <a:ext uri="{FF2B5EF4-FFF2-40B4-BE49-F238E27FC236}">
                <a16:creationId xmlns:a16="http://schemas.microsoft.com/office/drawing/2014/main" id="{1DC262DA-8611-DE4B-A31A-090EA3D339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517" y="178268"/>
            <a:ext cx="835494" cy="97788"/>
          </a:xfrm>
          <a:prstGeom prst="rect">
            <a:avLst/>
          </a:prstGeom>
        </p:spPr>
      </p:pic>
      <p:pic>
        <p:nvPicPr>
          <p:cNvPr id="108" name="Picture 4" descr="「ヤフーロゴ」の画像検索結果">
            <a:hlinkClick r:id="rId8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875566" y="132399"/>
            <a:ext cx="669243" cy="210957"/>
          </a:xfrm>
          <a:prstGeom prst="rect">
            <a:avLst/>
          </a:prstGeom>
          <a:noFill/>
        </p:spPr>
      </p:pic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09750A97-2BD8-3648-8878-E84AA67F4379}"/>
              </a:ext>
            </a:extLst>
          </p:cNvPr>
          <p:cNvCxnSpPr>
            <a:cxnSpLocks/>
          </p:cNvCxnSpPr>
          <p:nvPr/>
        </p:nvCxnSpPr>
        <p:spPr>
          <a:xfrm>
            <a:off x="3724336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24ECF07F-CA34-E648-928D-6999E21D0533}"/>
              </a:ext>
            </a:extLst>
          </p:cNvPr>
          <p:cNvCxnSpPr>
            <a:cxnSpLocks/>
          </p:cNvCxnSpPr>
          <p:nvPr/>
        </p:nvCxnSpPr>
        <p:spPr>
          <a:xfrm>
            <a:off x="3724336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9FFCB5F0-73DB-5E49-ADDA-262BC90DC55C}"/>
              </a:ext>
            </a:extLst>
          </p:cNvPr>
          <p:cNvCxnSpPr>
            <a:cxnSpLocks/>
          </p:cNvCxnSpPr>
          <p:nvPr/>
        </p:nvCxnSpPr>
        <p:spPr>
          <a:xfrm>
            <a:off x="3742336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AE245413-E1AC-8940-B69E-72664800E4D7}"/>
              </a:ext>
            </a:extLst>
          </p:cNvPr>
          <p:cNvCxnSpPr>
            <a:cxnSpLocks/>
          </p:cNvCxnSpPr>
          <p:nvPr/>
        </p:nvCxnSpPr>
        <p:spPr>
          <a:xfrm>
            <a:off x="1994148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>
            <a:extLst>
              <a:ext uri="{FF2B5EF4-FFF2-40B4-BE49-F238E27FC236}">
                <a16:creationId xmlns:a16="http://schemas.microsoft.com/office/drawing/2014/main" id="{00594EFF-1604-0E49-B12A-EEBD05DE57B0}"/>
              </a:ext>
            </a:extLst>
          </p:cNvPr>
          <p:cNvCxnSpPr>
            <a:cxnSpLocks/>
          </p:cNvCxnSpPr>
          <p:nvPr/>
        </p:nvCxnSpPr>
        <p:spPr>
          <a:xfrm>
            <a:off x="1994148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>
            <a:extLst>
              <a:ext uri="{FF2B5EF4-FFF2-40B4-BE49-F238E27FC236}">
                <a16:creationId xmlns:a16="http://schemas.microsoft.com/office/drawing/2014/main" id="{F39157D7-EB4F-7A4A-B5D8-D7A36A03A6AD}"/>
              </a:ext>
            </a:extLst>
          </p:cNvPr>
          <p:cNvCxnSpPr>
            <a:cxnSpLocks/>
          </p:cNvCxnSpPr>
          <p:nvPr/>
        </p:nvCxnSpPr>
        <p:spPr>
          <a:xfrm>
            <a:off x="2012148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円/楕円 279">
            <a:extLst>
              <a:ext uri="{FF2B5EF4-FFF2-40B4-BE49-F238E27FC236}">
                <a16:creationId xmlns:a16="http://schemas.microsoft.com/office/drawing/2014/main" id="{A982365A-AA02-432F-B42E-7DB935BF10A8}"/>
              </a:ext>
            </a:extLst>
          </p:cNvPr>
          <p:cNvSpPr>
            <a:spLocks noChangeAspect="1"/>
          </p:cNvSpPr>
          <p:nvPr/>
        </p:nvSpPr>
        <p:spPr>
          <a:xfrm>
            <a:off x="2608981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5" name="円/楕円 280">
            <a:extLst>
              <a:ext uri="{FF2B5EF4-FFF2-40B4-BE49-F238E27FC236}">
                <a16:creationId xmlns:a16="http://schemas.microsoft.com/office/drawing/2014/main" id="{9BB822D8-2414-44DD-A0BF-FBC5EDF08A22}"/>
              </a:ext>
            </a:extLst>
          </p:cNvPr>
          <p:cNvSpPr>
            <a:spLocks noChangeAspect="1"/>
          </p:cNvSpPr>
          <p:nvPr/>
        </p:nvSpPr>
        <p:spPr>
          <a:xfrm>
            <a:off x="430631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9" name="円/楕円 281">
            <a:extLst>
              <a:ext uri="{FF2B5EF4-FFF2-40B4-BE49-F238E27FC236}">
                <a16:creationId xmlns:a16="http://schemas.microsoft.com/office/drawing/2014/main" id="{B98D657C-5130-42E2-A372-BF063DD89224}"/>
              </a:ext>
            </a:extLst>
          </p:cNvPr>
          <p:cNvSpPr>
            <a:spLocks noChangeAspect="1"/>
          </p:cNvSpPr>
          <p:nvPr/>
        </p:nvSpPr>
        <p:spPr>
          <a:xfrm>
            <a:off x="598462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1" name="Text Box 11">
            <a:extLst>
              <a:ext uri="{FF2B5EF4-FFF2-40B4-BE49-F238E27FC236}">
                <a16:creationId xmlns:a16="http://schemas.microsoft.com/office/drawing/2014/main" id="{96F7C3E0-22F8-411A-B53C-EFC4272C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69" y="3904225"/>
            <a:ext cx="3531017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</a:bodyPr>
          <a:lstStyle/>
          <a:p>
            <a:pPr algn="ctr" defTabSz="913972">
              <a:lnSpc>
                <a:spcPct val="120000"/>
              </a:lnSpc>
            </a:pP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lang="en-US" altLang="ja-JP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lang="en-US" altLang="ja-JP" sz="1500" spc="100" dirty="0">
              <a:effectLst>
                <a:glow rad="228600">
                  <a:srgbClr val="D8ECED"/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6" name="平行四辺形 275">
            <a:extLst>
              <a:ext uri="{FF2B5EF4-FFF2-40B4-BE49-F238E27FC236}">
                <a16:creationId xmlns:a16="http://schemas.microsoft.com/office/drawing/2014/main" id="{1791AA5D-E099-6B4E-A387-CE81C776E564}"/>
              </a:ext>
            </a:extLst>
          </p:cNvPr>
          <p:cNvSpPr/>
          <p:nvPr/>
        </p:nvSpPr>
        <p:spPr>
          <a:xfrm>
            <a:off x="177693" y="104731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1B5BC"/>
              </a:gs>
              <a:gs pos="0">
                <a:srgbClr val="D8ECED"/>
              </a:gs>
            </a:gsLst>
            <a:lin ang="16200000" scaled="1"/>
          </a:gradFill>
          <a:ln w="76200" cap="rnd">
            <a:gradFill>
              <a:gsLst>
                <a:gs pos="0">
                  <a:srgbClr val="71B5BC"/>
                </a:gs>
                <a:gs pos="100000">
                  <a:srgbClr val="D8EC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194517" y="94093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1" name="平行四辺形 300">
            <a:extLst>
              <a:ext uri="{FF2B5EF4-FFF2-40B4-BE49-F238E27FC236}">
                <a16:creationId xmlns:a16="http://schemas.microsoft.com/office/drawing/2014/main" id="{E34C82A2-0209-A34F-95AB-D6F553709AE8}"/>
              </a:ext>
            </a:extLst>
          </p:cNvPr>
          <p:cNvSpPr/>
          <p:nvPr/>
        </p:nvSpPr>
        <p:spPr>
          <a:xfrm>
            <a:off x="177693" y="2317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1B5BC"/>
              </a:gs>
              <a:gs pos="0">
                <a:srgbClr val="D8ECED"/>
              </a:gs>
            </a:gsLst>
            <a:lin ang="16200000" scaled="1"/>
          </a:gradFill>
          <a:ln w="76200" cap="rnd">
            <a:gradFill>
              <a:gsLst>
                <a:gs pos="0">
                  <a:srgbClr val="71B5BC"/>
                </a:gs>
                <a:gs pos="100000">
                  <a:srgbClr val="D8EC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194517" y="2210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1" name="角丸四角形 204">
            <a:extLst>
              <a:ext uri="{FF2B5EF4-FFF2-40B4-BE49-F238E27FC236}">
                <a16:creationId xmlns:a16="http://schemas.microsoft.com/office/drawing/2014/main" id="{1C56706A-217D-4849-BA42-39641EEBD5AC}"/>
              </a:ext>
            </a:extLst>
          </p:cNvPr>
          <p:cNvSpPr/>
          <p:nvPr/>
        </p:nvSpPr>
        <p:spPr>
          <a:xfrm>
            <a:off x="7212470" y="2793355"/>
            <a:ext cx="2402211" cy="2664000"/>
          </a:xfrm>
          <a:prstGeom prst="roundRect">
            <a:avLst>
              <a:gd name="adj" fmla="val 4415"/>
            </a:avLst>
          </a:prstGeom>
          <a:solidFill>
            <a:srgbClr val="D8EC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222" name="テキスト ボックス 221">
            <a:extLst>
              <a:ext uri="{FF2B5EF4-FFF2-40B4-BE49-F238E27FC236}">
                <a16:creationId xmlns:a16="http://schemas.microsoft.com/office/drawing/2014/main" id="{AE60470C-FFBE-BE4A-A0DE-7AFB53E26269}"/>
              </a:ext>
            </a:extLst>
          </p:cNvPr>
          <p:cNvSpPr txBox="1"/>
          <p:nvPr/>
        </p:nvSpPr>
        <p:spPr>
          <a:xfrm>
            <a:off x="7436421" y="3827877"/>
            <a:ext cx="198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秒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ja-JP" sz="14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× </a:t>
            </a:r>
            <a:r>
              <a:rPr lang="ja-JP" altLang="en-US" sz="14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計</a:t>
            </a:r>
            <a:r>
              <a:rPr lang="en-US" altLang="ja-JP" sz="28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14</a:t>
            </a:r>
            <a:r>
              <a:rPr lang="ja-JP" altLang="en-US" sz="1400" b="1" dirty="0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2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26" name="角丸四角形 225">
            <a:extLst>
              <a:ext uri="{FF2B5EF4-FFF2-40B4-BE49-F238E27FC236}">
                <a16:creationId xmlns:a16="http://schemas.microsoft.com/office/drawing/2014/main" id="{9742AB7C-AB25-E245-A1FD-D0E01CB84A25}"/>
              </a:ext>
            </a:extLst>
          </p:cNvPr>
          <p:cNvSpPr/>
          <p:nvPr/>
        </p:nvSpPr>
        <p:spPr>
          <a:xfrm>
            <a:off x="7428036" y="4408638"/>
            <a:ext cx="2016000" cy="440565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/>
          </a:p>
        </p:txBody>
      </p:sp>
      <p:sp>
        <p:nvSpPr>
          <p:cNvPr id="230" name="角丸四角形 229">
            <a:extLst>
              <a:ext uri="{FF2B5EF4-FFF2-40B4-BE49-F238E27FC236}">
                <a16:creationId xmlns:a16="http://schemas.microsoft.com/office/drawing/2014/main" id="{E5D595B4-FAF3-CD45-955F-FF3ACDBAE59E}"/>
              </a:ext>
            </a:extLst>
          </p:cNvPr>
          <p:cNvSpPr/>
          <p:nvPr/>
        </p:nvSpPr>
        <p:spPr>
          <a:xfrm>
            <a:off x="7843340" y="4321726"/>
            <a:ext cx="1209219" cy="15333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C15310F7-0954-D54C-8083-ED09796F9BD2}"/>
              </a:ext>
            </a:extLst>
          </p:cNvPr>
          <p:cNvSpPr txBox="1"/>
          <p:nvPr/>
        </p:nvSpPr>
        <p:spPr>
          <a:xfrm>
            <a:off x="8068338" y="4316998"/>
            <a:ext cx="81304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放送エリア全域</a:t>
            </a:r>
            <a:endParaRPr lang="ja-JP" altLang="en-US" sz="7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5F35473F-778D-5E43-9BE9-F77B355E7CD9}"/>
              </a:ext>
            </a:extLst>
          </p:cNvPr>
          <p:cNvSpPr txBox="1"/>
          <p:nvPr/>
        </p:nvSpPr>
        <p:spPr>
          <a:xfrm>
            <a:off x="7428037" y="4468519"/>
            <a:ext cx="2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900" b="1" dirty="0">
                <a:latin typeface="Meiryo" charset="-128"/>
                <a:ea typeface="Meiryo" charset="-128"/>
                <a:cs typeface="Meiryo" charset="-128"/>
              </a:rPr>
              <a:t>タイムランク別本数</a:t>
            </a:r>
            <a:endParaRPr lang="en-US" altLang="ja-JP" sz="900" b="1" dirty="0">
              <a:latin typeface="Meiryo" charset="-128"/>
              <a:ea typeface="Meiryo" charset="-128"/>
              <a:cs typeface="Meiryo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800" b="1" spc="-151" dirty="0">
                <a:latin typeface="Meiryo" charset="-128"/>
                <a:ea typeface="Meiryo" charset="-128"/>
                <a:cs typeface="Meiryo" charset="-128"/>
              </a:rPr>
              <a:t>  Ａ：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1 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本　特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B</a:t>
            </a:r>
            <a:r>
              <a:rPr lang="ja-JP" altLang="en-US" sz="800" b="1" spc="-151" dirty="0">
                <a:latin typeface="Meiryo" charset="-128"/>
                <a:ea typeface="Meiryo" charset="-128"/>
                <a:cs typeface="Meiryo" charset="-128"/>
              </a:rPr>
              <a:t>：２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 dirty="0">
                <a:latin typeface="Meiryo" charset="-128"/>
                <a:ea typeface="Meiryo" charset="-128"/>
                <a:cs typeface="Meiryo" charset="-128"/>
              </a:rPr>
              <a:t>Ｂ：５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 dirty="0">
                <a:latin typeface="Meiryo" charset="-128"/>
                <a:ea typeface="Meiryo" charset="-128"/>
                <a:cs typeface="Meiryo" charset="-128"/>
              </a:rPr>
              <a:t>Ｃ：６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本</a:t>
            </a: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0D72774C-3EBC-AC40-9121-5BBC9149FE6A}"/>
              </a:ext>
            </a:extLst>
          </p:cNvPr>
          <p:cNvSpPr txBox="1"/>
          <p:nvPr/>
        </p:nvSpPr>
        <p:spPr>
          <a:xfrm>
            <a:off x="7317519" y="4904411"/>
            <a:ext cx="2278587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※1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週間以上で放送　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放送尺は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秒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フリースポットの為、放送時間の事前開示はありません。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　タイムランクの保証はいたします。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年末年始は対象外です。</a:t>
            </a:r>
          </a:p>
        </p:txBody>
      </p:sp>
      <p:sp>
        <p:nvSpPr>
          <p:cNvPr id="260" name="十字形 259">
            <a:extLst>
              <a:ext uri="{FF2B5EF4-FFF2-40B4-BE49-F238E27FC236}">
                <a16:creationId xmlns:a16="http://schemas.microsoft.com/office/drawing/2014/main" id="{63215458-5BFF-744F-A7FC-8DE6C5B8B5F4}"/>
              </a:ext>
            </a:extLst>
          </p:cNvPr>
          <p:cNvSpPr/>
          <p:nvPr/>
        </p:nvSpPr>
        <p:spPr>
          <a:xfrm>
            <a:off x="6898464" y="3952297"/>
            <a:ext cx="391596" cy="391596"/>
          </a:xfrm>
          <a:prstGeom prst="plus">
            <a:avLst>
              <a:gd name="adj" fmla="val 3838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8FEAC3AD-64F4-8240-82B9-A2A15A345E9D}"/>
              </a:ext>
            </a:extLst>
          </p:cNvPr>
          <p:cNvGrpSpPr/>
          <p:nvPr/>
        </p:nvGrpSpPr>
        <p:grpSpPr>
          <a:xfrm>
            <a:off x="8022299" y="3216474"/>
            <a:ext cx="894133" cy="626304"/>
            <a:chOff x="10000151" y="3041307"/>
            <a:chExt cx="935755" cy="655459"/>
          </a:xfrm>
        </p:grpSpPr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5484EA25-111B-A742-9CC5-034C3986192A}"/>
                </a:ext>
              </a:extLst>
            </p:cNvPr>
            <p:cNvSpPr/>
            <p:nvPr/>
          </p:nvSpPr>
          <p:spPr>
            <a:xfrm>
              <a:off x="10000151" y="3041307"/>
              <a:ext cx="935755" cy="5401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271" name="Picture 12" descr="http://frame-illust.com/fi/wp-content/uploads/2016/04/6898b.png">
              <a:extLst>
                <a:ext uri="{FF2B5EF4-FFF2-40B4-BE49-F238E27FC236}">
                  <a16:creationId xmlns:a16="http://schemas.microsoft.com/office/drawing/2014/main" id="{9345B46E-5427-FB4A-A42A-32691CA58E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0151" y="3041717"/>
              <a:ext cx="935755" cy="655049"/>
            </a:xfrm>
            <a:prstGeom prst="rect">
              <a:avLst/>
            </a:prstGeom>
            <a:noFill/>
          </p:spPr>
        </p:pic>
      </p:grpSp>
      <p:pic>
        <p:nvPicPr>
          <p:cNvPr id="277" name="図 276">
            <a:extLst>
              <a:ext uri="{FF2B5EF4-FFF2-40B4-BE49-F238E27FC236}">
                <a16:creationId xmlns:a16="http://schemas.microsoft.com/office/drawing/2014/main" id="{25BA94CE-D3A2-F541-A758-7F7CE9090B4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9626" y="3353409"/>
            <a:ext cx="394312" cy="485427"/>
          </a:xfrm>
          <a:prstGeom prst="rect">
            <a:avLst/>
          </a:prstGeom>
        </p:spPr>
      </p:pic>
      <p:pic>
        <p:nvPicPr>
          <p:cNvPr id="278" name="図 277">
            <a:extLst>
              <a:ext uri="{FF2B5EF4-FFF2-40B4-BE49-F238E27FC236}">
                <a16:creationId xmlns:a16="http://schemas.microsoft.com/office/drawing/2014/main" id="{D27A05A4-1B51-6247-B8DE-BD1F99F49F7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428" y="3397286"/>
            <a:ext cx="595524" cy="193233"/>
          </a:xfrm>
          <a:prstGeom prst="rect">
            <a:avLst/>
          </a:prstGeom>
        </p:spPr>
      </p:pic>
      <p:sp>
        <p:nvSpPr>
          <p:cNvPr id="280" name="台形 279">
            <a:extLst>
              <a:ext uri="{FF2B5EF4-FFF2-40B4-BE49-F238E27FC236}">
                <a16:creationId xmlns:a16="http://schemas.microsoft.com/office/drawing/2014/main" id="{29042998-75E4-5748-BA2E-6D9831288DF8}"/>
              </a:ext>
            </a:extLst>
          </p:cNvPr>
          <p:cNvSpPr/>
          <p:nvPr/>
        </p:nvSpPr>
        <p:spPr>
          <a:xfrm rot="10800000">
            <a:off x="7362314" y="2811154"/>
            <a:ext cx="2122013" cy="324000"/>
          </a:xfrm>
          <a:prstGeom prst="trapezoid">
            <a:avLst/>
          </a:prstGeom>
          <a:solidFill>
            <a:srgbClr val="588D94"/>
          </a:solidFill>
          <a:ln w="57150" cap="rnd">
            <a:solidFill>
              <a:srgbClr val="588D9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id="{026F017C-58BA-A941-BBAA-A33D268053A7}"/>
              </a:ext>
            </a:extLst>
          </p:cNvPr>
          <p:cNvSpPr txBox="1"/>
          <p:nvPr/>
        </p:nvSpPr>
        <p:spPr>
          <a:xfrm>
            <a:off x="7753910" y="2810708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テレビ</a:t>
            </a:r>
            <a:r>
              <a:rPr lang="en-US" altLang="ja-JP" sz="20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CM</a:t>
            </a:r>
            <a:endParaRPr lang="ja-JP" altLang="en-US" sz="20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06C33CD9-2C8E-E146-AC33-D3F9A801FADD}"/>
              </a:ext>
            </a:extLst>
          </p:cNvPr>
          <p:cNvSpPr/>
          <p:nvPr/>
        </p:nvSpPr>
        <p:spPr>
          <a:xfrm>
            <a:off x="1457468" y="466568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99474187-B899-C443-A754-8C931537277F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37" name="円/楕円 136">
            <a:extLst>
              <a:ext uri="{FF2B5EF4-FFF2-40B4-BE49-F238E27FC236}">
                <a16:creationId xmlns:a16="http://schemas.microsoft.com/office/drawing/2014/main" id="{1A8D0FA5-56E0-D84B-A7FA-BEA8A1052E22}"/>
              </a:ext>
            </a:extLst>
          </p:cNvPr>
          <p:cNvSpPr>
            <a:spLocks noChangeAspect="1"/>
          </p:cNvSpPr>
          <p:nvPr/>
        </p:nvSpPr>
        <p:spPr>
          <a:xfrm>
            <a:off x="3318201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71B5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38" name="円/楕円 140">
            <a:extLst>
              <a:ext uri="{FF2B5EF4-FFF2-40B4-BE49-F238E27FC236}">
                <a16:creationId xmlns:a16="http://schemas.microsoft.com/office/drawing/2014/main" id="{BE5ADA56-4EB1-314F-A2AA-B55713B92BBF}"/>
              </a:ext>
            </a:extLst>
          </p:cNvPr>
          <p:cNvSpPr>
            <a:spLocks noChangeAspect="1"/>
          </p:cNvSpPr>
          <p:nvPr/>
        </p:nvSpPr>
        <p:spPr>
          <a:xfrm>
            <a:off x="5049192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71B5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28795920-E4D4-4AF1-B066-384A157EBC0C}"/>
              </a:ext>
            </a:extLst>
          </p:cNvPr>
          <p:cNvSpPr txBox="1"/>
          <p:nvPr/>
        </p:nvSpPr>
        <p:spPr>
          <a:xfrm>
            <a:off x="6169260" y="457054"/>
            <a:ext cx="3475032" cy="41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既存の静止画データから</a:t>
            </a:r>
            <a:r>
              <a:rPr lang="en-US" altLang="ja-JP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秒の動画を制作し、</a:t>
            </a:r>
            <a:endParaRPr lang="en-US" altLang="ja-JP" sz="9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>
              <a:lnSpc>
                <a:spcPct val="120000"/>
              </a:lnSpc>
            </a:pP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TV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</a:t>
            </a: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Yahoo! JAPAN </a:t>
            </a:r>
            <a:r>
              <a:rPr lang="ja-JP" altLang="en-US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トップページ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で動画広告を実施。</a:t>
            </a:r>
            <a:endParaRPr lang="en-US" altLang="ja-JP" sz="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134" name="グループ化 133">
            <a:extLst>
              <a:ext uri="{FF2B5EF4-FFF2-40B4-BE49-F238E27FC236}">
                <a16:creationId xmlns:a16="http://schemas.microsoft.com/office/drawing/2014/main" id="{49E59EFA-AFD2-443D-9016-6169D716C60F}"/>
              </a:ext>
            </a:extLst>
          </p:cNvPr>
          <p:cNvGrpSpPr/>
          <p:nvPr/>
        </p:nvGrpSpPr>
        <p:grpSpPr>
          <a:xfrm>
            <a:off x="897977" y="1075507"/>
            <a:ext cx="8462184" cy="1101946"/>
            <a:chOff x="897977" y="1075507"/>
            <a:chExt cx="8462184" cy="1101946"/>
          </a:xfrm>
        </p:grpSpPr>
        <p:sp>
          <p:nvSpPr>
            <p:cNvPr id="135" name="角丸四角形 204">
              <a:extLst>
                <a:ext uri="{FF2B5EF4-FFF2-40B4-BE49-F238E27FC236}">
                  <a16:creationId xmlns:a16="http://schemas.microsoft.com/office/drawing/2014/main" id="{8DEF3BAE-62EE-4602-AF11-BD36DBA46B90}"/>
                </a:ext>
              </a:extLst>
            </p:cNvPr>
            <p:cNvSpPr>
              <a:spLocks/>
            </p:cNvSpPr>
            <p:nvPr/>
          </p:nvSpPr>
          <p:spPr>
            <a:xfrm>
              <a:off x="5649126" y="1421453"/>
              <a:ext cx="991960" cy="756000"/>
            </a:xfrm>
            <a:prstGeom prst="roundRect">
              <a:avLst>
                <a:gd name="adj" fmla="val 7668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制作する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完全パッケージ動画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2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次利用権利</a:t>
              </a:r>
            </a:p>
          </p:txBody>
        </p:sp>
        <p:sp>
          <p:nvSpPr>
            <p:cNvPr id="136" name="角丸四角形 204">
              <a:extLst>
                <a:ext uri="{FF2B5EF4-FFF2-40B4-BE49-F238E27FC236}">
                  <a16:creationId xmlns:a16="http://schemas.microsoft.com/office/drawing/2014/main" id="{E38D6D63-47A1-4C08-ACB7-FB9C41850267}"/>
                </a:ext>
              </a:extLst>
            </p:cNvPr>
            <p:cNvSpPr>
              <a:spLocks/>
            </p:cNvSpPr>
            <p:nvPr/>
          </p:nvSpPr>
          <p:spPr>
            <a:xfrm>
              <a:off x="6672627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秒動画制作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タイプ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9" name="角丸四角形 204">
              <a:extLst>
                <a:ext uri="{FF2B5EF4-FFF2-40B4-BE49-F238E27FC236}">
                  <a16:creationId xmlns:a16="http://schemas.microsoft.com/office/drawing/2014/main" id="{95CE9A7D-4A17-41F9-8926-B5900A97B36D}"/>
                </a:ext>
              </a:extLst>
            </p:cNvPr>
            <p:cNvSpPr>
              <a:spLocks/>
            </p:cNvSpPr>
            <p:nvPr/>
          </p:nvSpPr>
          <p:spPr>
            <a:xfrm>
              <a:off x="7351273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ヤフー用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バナー制作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70" name="角丸四角形 204">
              <a:extLst>
                <a:ext uri="{FF2B5EF4-FFF2-40B4-BE49-F238E27FC236}">
                  <a16:creationId xmlns:a16="http://schemas.microsoft.com/office/drawing/2014/main" id="{29EE4BBC-DF2F-4179-9CBC-0BCEEAD3B803}"/>
                </a:ext>
              </a:extLst>
            </p:cNvPr>
            <p:cNvSpPr>
              <a:spLocks/>
            </p:cNvSpPr>
            <p:nvPr/>
          </p:nvSpPr>
          <p:spPr>
            <a:xfrm>
              <a:off x="8029919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お任せ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ナレーション</a:t>
              </a: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BGM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・効果音</a:t>
              </a:r>
            </a:p>
          </p:txBody>
        </p:sp>
        <p:sp>
          <p:nvSpPr>
            <p:cNvPr id="174" name="角丸四角形 204">
              <a:extLst>
                <a:ext uri="{FF2B5EF4-FFF2-40B4-BE49-F238E27FC236}">
                  <a16:creationId xmlns:a16="http://schemas.microsoft.com/office/drawing/2014/main" id="{DD0D9FA1-CFA0-42DC-854A-4DED2A815B85}"/>
                </a:ext>
              </a:extLst>
            </p:cNvPr>
            <p:cNvSpPr>
              <a:spLocks/>
            </p:cNvSpPr>
            <p:nvPr/>
          </p:nvSpPr>
          <p:spPr>
            <a:xfrm>
              <a:off x="8708564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完パケ動画データ納品</a:t>
              </a:r>
            </a:p>
          </p:txBody>
        </p:sp>
        <p:sp>
          <p:nvSpPr>
            <p:cNvPr id="183" name="角丸四角形 204">
              <a:extLst>
                <a:ext uri="{FF2B5EF4-FFF2-40B4-BE49-F238E27FC236}">
                  <a16:creationId xmlns:a16="http://schemas.microsoft.com/office/drawing/2014/main" id="{4B23CF35-613C-47D4-A709-B10ADF706FFC}"/>
                </a:ext>
              </a:extLst>
            </p:cNvPr>
            <p:cNvSpPr>
              <a:spLocks/>
            </p:cNvSpPr>
            <p:nvPr/>
          </p:nvSpPr>
          <p:spPr>
            <a:xfrm>
              <a:off x="6672627" y="1817453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4" name="角丸四角形 204">
              <a:extLst>
                <a:ext uri="{FF2B5EF4-FFF2-40B4-BE49-F238E27FC236}">
                  <a16:creationId xmlns:a16="http://schemas.microsoft.com/office/drawing/2014/main" id="{2D31E833-E716-4FE4-B7ED-75CD4E504D71}"/>
                </a:ext>
              </a:extLst>
            </p:cNvPr>
            <p:cNvSpPr>
              <a:spLocks/>
            </p:cNvSpPr>
            <p:nvPr/>
          </p:nvSpPr>
          <p:spPr>
            <a:xfrm>
              <a:off x="7351273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rgbClr val="40404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TVCM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(</a:t>
              </a:r>
              <a:r>
                <a:rPr kumimoji="0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納品ﾒﾃﾞｨｱ含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)</a:t>
              </a:r>
              <a:endPara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5" name="角丸四角形 204">
              <a:extLst>
                <a:ext uri="{FF2B5EF4-FFF2-40B4-BE49-F238E27FC236}">
                  <a16:creationId xmlns:a16="http://schemas.microsoft.com/office/drawing/2014/main" id="{8A8341C7-39E1-4BC5-8A3F-285CB5B7CCAC}"/>
                </a:ext>
              </a:extLst>
            </p:cNvPr>
            <p:cNvSpPr>
              <a:spLocks/>
            </p:cNvSpPr>
            <p:nvPr/>
          </p:nvSpPr>
          <p:spPr>
            <a:xfrm>
              <a:off x="8029919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WEB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6" name="角丸四角形 204">
              <a:extLst>
                <a:ext uri="{FF2B5EF4-FFF2-40B4-BE49-F238E27FC236}">
                  <a16:creationId xmlns:a16="http://schemas.microsoft.com/office/drawing/2014/main" id="{9FC4ABB7-F2FC-4B13-8BBC-4879886650FB}"/>
                </a:ext>
              </a:extLst>
            </p:cNvPr>
            <p:cNvSpPr>
              <a:spLocks/>
            </p:cNvSpPr>
            <p:nvPr/>
          </p:nvSpPr>
          <p:spPr>
            <a:xfrm>
              <a:off x="8708564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サイネージ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</a:p>
          </p:txBody>
        </p:sp>
        <p:cxnSp>
          <p:nvCxnSpPr>
            <p:cNvPr id="192" name="直線コネクタ 191">
              <a:extLst>
                <a:ext uri="{FF2B5EF4-FFF2-40B4-BE49-F238E27FC236}">
                  <a16:creationId xmlns:a16="http://schemas.microsoft.com/office/drawing/2014/main" id="{E3A038A7-FB7C-4BED-906D-57CD0E985AB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2389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テキスト ボックス 192">
              <a:extLst>
                <a:ext uri="{FF2B5EF4-FFF2-40B4-BE49-F238E27FC236}">
                  <a16:creationId xmlns:a16="http://schemas.microsoft.com/office/drawing/2014/main" id="{CBE55484-4B3B-4235-902E-CF62BA0D61E9}"/>
                </a:ext>
              </a:extLst>
            </p:cNvPr>
            <p:cNvSpPr txBox="1"/>
            <p:nvPr/>
          </p:nvSpPr>
          <p:spPr>
            <a:xfrm>
              <a:off x="6854092" y="1156195"/>
              <a:ext cx="126188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この</a:t>
              </a:r>
              <a:r>
                <a:rPr kumimoji="0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プランに含まれるサービス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cxnSp>
          <p:nvCxnSpPr>
            <p:cNvPr id="194" name="直線コネクタ 193">
              <a:extLst>
                <a:ext uri="{FF2B5EF4-FFF2-40B4-BE49-F238E27FC236}">
                  <a16:creationId xmlns:a16="http://schemas.microsoft.com/office/drawing/2014/main" id="{F2213E7B-E765-4973-B8CD-53B95CFEC9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0900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コネクタ 194">
              <a:extLst>
                <a:ext uri="{FF2B5EF4-FFF2-40B4-BE49-F238E27FC236}">
                  <a16:creationId xmlns:a16="http://schemas.microsoft.com/office/drawing/2014/main" id="{B7AFE685-0A12-4D40-B03F-EB26F8B625AB}"/>
                </a:ext>
              </a:extLst>
            </p:cNvPr>
            <p:cNvCxnSpPr>
              <a:cxnSpLocks/>
            </p:cNvCxnSpPr>
            <p:nvPr/>
          </p:nvCxnSpPr>
          <p:spPr>
            <a:xfrm>
              <a:off x="5667417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コネクタ 195">
              <a:extLst>
                <a:ext uri="{FF2B5EF4-FFF2-40B4-BE49-F238E27FC236}">
                  <a16:creationId xmlns:a16="http://schemas.microsoft.com/office/drawing/2014/main" id="{3C143879-0F55-4C2B-B444-139D8411A34C}"/>
                </a:ext>
              </a:extLst>
            </p:cNvPr>
            <p:cNvCxnSpPr>
              <a:cxnSpLocks/>
            </p:cNvCxnSpPr>
            <p:nvPr/>
          </p:nvCxnSpPr>
          <p:spPr>
            <a:xfrm>
              <a:off x="8094094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7" name="図 196">
              <a:extLst>
                <a:ext uri="{FF2B5EF4-FFF2-40B4-BE49-F238E27FC236}">
                  <a16:creationId xmlns:a16="http://schemas.microsoft.com/office/drawing/2014/main" id="{17AAFE64-CED5-435B-AF50-03A0104638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7370"/>
            <a:stretch/>
          </p:blipFill>
          <p:spPr>
            <a:xfrm>
              <a:off x="5907929" y="1075507"/>
              <a:ext cx="433858" cy="337750"/>
            </a:xfrm>
            <a:prstGeom prst="rect">
              <a:avLst/>
            </a:prstGeom>
            <a:effectLst/>
          </p:spPr>
        </p:pic>
        <p:grpSp>
          <p:nvGrpSpPr>
            <p:cNvPr id="199" name="グループ化 198">
              <a:extLst>
                <a:ext uri="{FF2B5EF4-FFF2-40B4-BE49-F238E27FC236}">
                  <a16:creationId xmlns:a16="http://schemas.microsoft.com/office/drawing/2014/main" id="{324E237E-EC76-452E-834E-B77744FA5712}"/>
                </a:ext>
              </a:extLst>
            </p:cNvPr>
            <p:cNvGrpSpPr/>
            <p:nvPr/>
          </p:nvGrpSpPr>
          <p:grpSpPr>
            <a:xfrm>
              <a:off x="897977" y="1121406"/>
              <a:ext cx="4361369" cy="1010125"/>
              <a:chOff x="897977" y="1121406"/>
              <a:chExt cx="4361369" cy="1010125"/>
            </a:xfrm>
          </p:grpSpPr>
          <p:pic>
            <p:nvPicPr>
              <p:cNvPr id="200" name="図 199">
                <a:extLst>
                  <a:ext uri="{FF2B5EF4-FFF2-40B4-BE49-F238E27FC236}">
                    <a16:creationId xmlns:a16="http://schemas.microsoft.com/office/drawing/2014/main" id="{F15C720F-E684-4C68-A705-53C72C25E7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406213" y="1445127"/>
                <a:ext cx="853133" cy="686404"/>
              </a:xfrm>
              <a:prstGeom prst="rect">
                <a:avLst/>
              </a:prstGeom>
            </p:spPr>
          </p:pic>
          <p:cxnSp>
            <p:nvCxnSpPr>
              <p:cNvPr id="202" name="直線矢印コネクタ 201">
                <a:extLst>
                  <a:ext uri="{FF2B5EF4-FFF2-40B4-BE49-F238E27FC236}">
                    <a16:creationId xmlns:a16="http://schemas.microsoft.com/office/drawing/2014/main" id="{0A887E6B-82B1-4536-AD5A-8B473820F2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76" y="1811311"/>
                <a:ext cx="290128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3" name="図 202">
                <a:extLst>
                  <a:ext uri="{FF2B5EF4-FFF2-40B4-BE49-F238E27FC236}">
                    <a16:creationId xmlns:a16="http://schemas.microsoft.com/office/drawing/2014/main" id="{E75252DC-C231-4249-A43F-2E7F7F5F905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3140" t="13197" r="290"/>
              <a:stretch/>
            </p:blipFill>
            <p:spPr>
              <a:xfrm>
                <a:off x="931546" y="1468484"/>
                <a:ext cx="2023285" cy="657587"/>
              </a:xfrm>
              <a:prstGeom prst="rect">
                <a:avLst/>
              </a:prstGeom>
            </p:spPr>
          </p:pic>
          <p:grpSp>
            <p:nvGrpSpPr>
              <p:cNvPr id="205" name="グループ化 204">
                <a:extLst>
                  <a:ext uri="{FF2B5EF4-FFF2-40B4-BE49-F238E27FC236}">
                    <a16:creationId xmlns:a16="http://schemas.microsoft.com/office/drawing/2014/main" id="{1D3B6261-A317-41BC-B993-54DD9A1C9700}"/>
                  </a:ext>
                </a:extLst>
              </p:cNvPr>
              <p:cNvGrpSpPr/>
              <p:nvPr/>
            </p:nvGrpSpPr>
            <p:grpSpPr>
              <a:xfrm>
                <a:off x="3965314" y="1520677"/>
                <a:ext cx="616988" cy="609485"/>
                <a:chOff x="4024761" y="1544123"/>
                <a:chExt cx="616988" cy="609485"/>
              </a:xfrm>
            </p:grpSpPr>
            <p:grpSp>
              <p:nvGrpSpPr>
                <p:cNvPr id="211" name="グループ化 210">
                  <a:extLst>
                    <a:ext uri="{FF2B5EF4-FFF2-40B4-BE49-F238E27FC236}">
                      <a16:creationId xmlns:a16="http://schemas.microsoft.com/office/drawing/2014/main" id="{1EF20A2C-82C8-4DB3-A3F9-3CEA9CB3AFF1}"/>
                    </a:ext>
                  </a:extLst>
                </p:cNvPr>
                <p:cNvGrpSpPr/>
                <p:nvPr/>
              </p:nvGrpSpPr>
              <p:grpSpPr>
                <a:xfrm>
                  <a:off x="4032264" y="1544123"/>
                  <a:ext cx="609485" cy="609485"/>
                  <a:chOff x="3577777" y="1565044"/>
                  <a:chExt cx="734386" cy="734386"/>
                </a:xfrm>
              </p:grpSpPr>
              <p:sp>
                <p:nvSpPr>
                  <p:cNvPr id="213" name="円/楕円 184">
                    <a:extLst>
                      <a:ext uri="{FF2B5EF4-FFF2-40B4-BE49-F238E27FC236}">
                        <a16:creationId xmlns:a16="http://schemas.microsoft.com/office/drawing/2014/main" id="{49801E9A-8D3C-4912-A823-C5BC1F7C45AA}"/>
                      </a:ext>
                    </a:extLst>
                  </p:cNvPr>
                  <p:cNvSpPr/>
                  <p:nvPr/>
                </p:nvSpPr>
                <p:spPr>
                  <a:xfrm>
                    <a:off x="3577777" y="1565044"/>
                    <a:ext cx="734386" cy="73438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214" name="テキスト ボックス 213">
                    <a:extLst>
                      <a:ext uri="{FF2B5EF4-FFF2-40B4-BE49-F238E27FC236}">
                        <a16:creationId xmlns:a16="http://schemas.microsoft.com/office/drawing/2014/main" id="{B518F694-302E-4C6E-BD0F-BDAF1E540E8D}"/>
                      </a:ext>
                    </a:extLst>
                  </p:cNvPr>
                  <p:cNvSpPr txBox="1"/>
                  <p:nvPr/>
                </p:nvSpPr>
                <p:spPr>
                  <a:xfrm>
                    <a:off x="3594744" y="1582301"/>
                    <a:ext cx="676413" cy="61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15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秒</a:t>
                    </a:r>
                    <a:endParaRPr kumimoji="0" lang="en-US" altLang="ja-JP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eiryo" charset="-128"/>
                      <a:ea typeface="Meiryo" charset="-128"/>
                      <a:cs typeface="Meiryo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タイプ</a:t>
                    </a:r>
                  </a:p>
                </p:txBody>
              </p:sp>
            </p:grpSp>
            <p:cxnSp>
              <p:nvCxnSpPr>
                <p:cNvPr id="212" name="直線コネクタ 211">
                  <a:extLst>
                    <a:ext uri="{FF2B5EF4-FFF2-40B4-BE49-F238E27FC236}">
                      <a16:creationId xmlns:a16="http://schemas.microsoft.com/office/drawing/2014/main" id="{9318B5DA-2A40-429A-AA44-D8CE0F9D74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4761" y="1835774"/>
                  <a:ext cx="61451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6" name="テキスト ボックス 205">
                <a:extLst>
                  <a:ext uri="{FF2B5EF4-FFF2-40B4-BE49-F238E27FC236}">
                    <a16:creationId xmlns:a16="http://schemas.microsoft.com/office/drawing/2014/main" id="{B4966AB7-D5D0-4330-85DF-50946E93BB0C}"/>
                  </a:ext>
                </a:extLst>
              </p:cNvPr>
              <p:cNvSpPr txBox="1"/>
              <p:nvPr/>
            </p:nvSpPr>
            <p:spPr>
              <a:xfrm>
                <a:off x="897977" y="1121406"/>
                <a:ext cx="34996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200" cap="none" spc="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既存の静止画データをもとに</a:t>
                </a:r>
                <a:r>
                  <a:rPr kumimoji="0" lang="ja-JP" altLang="en-US" sz="1400" b="1" i="0" u="none" strike="noStrike" kern="1200" cap="none" spc="0" normalizeH="0" baseline="0" noProof="0" dirty="0">
                    <a:ln w="317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動画を作成</a:t>
                </a:r>
                <a:endParaRPr kumimoji="0" lang="ja-JP" altLang="en-US" sz="1400" b="1" i="0" u="none" strike="noStrike" kern="1200" cap="none" spc="0" normalizeH="0" baseline="0" noProof="0" dirty="0">
                  <a:ln w="3175">
                    <a:noFill/>
                    <a:prstDash val="solid"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endParaRPr>
              </a:p>
            </p:txBody>
          </p:sp>
          <p:pic>
            <p:nvPicPr>
              <p:cNvPr id="208" name="図 207">
                <a:extLst>
                  <a:ext uri="{FF2B5EF4-FFF2-40B4-BE49-F238E27FC236}">
                    <a16:creationId xmlns:a16="http://schemas.microsoft.com/office/drawing/2014/main" id="{125B6C90-40CE-4987-B93C-84B4FE59F1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054913" y="1705524"/>
                <a:ext cx="309618" cy="217460"/>
              </a:xfrm>
              <a:prstGeom prst="rect">
                <a:avLst/>
              </a:prstGeom>
            </p:spPr>
          </p:pic>
          <p:sp>
            <p:nvSpPr>
              <p:cNvPr id="209" name="テキスト ボックス 208">
                <a:extLst>
                  <a:ext uri="{FF2B5EF4-FFF2-40B4-BE49-F238E27FC236}">
                    <a16:creationId xmlns:a16="http://schemas.microsoft.com/office/drawing/2014/main" id="{37148D43-BA0F-4738-AE93-01925DE83BE2}"/>
                  </a:ext>
                </a:extLst>
              </p:cNvPr>
              <p:cNvSpPr txBox="1"/>
              <p:nvPr/>
            </p:nvSpPr>
            <p:spPr>
              <a:xfrm>
                <a:off x="2988682" y="1915127"/>
                <a:ext cx="42511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動画も可</a:t>
                </a:r>
              </a:p>
            </p:txBody>
          </p:sp>
          <p:sp>
            <p:nvSpPr>
              <p:cNvPr id="210" name="正方形/長方形 209">
                <a:extLst>
                  <a:ext uri="{FF2B5EF4-FFF2-40B4-BE49-F238E27FC236}">
                    <a16:creationId xmlns:a16="http://schemas.microsoft.com/office/drawing/2014/main" id="{50E7D45E-304A-4019-8F9B-B488BA5B568E}"/>
                  </a:ext>
                </a:extLst>
              </p:cNvPr>
              <p:cNvSpPr/>
              <p:nvPr/>
            </p:nvSpPr>
            <p:spPr>
              <a:xfrm>
                <a:off x="2662428" y="1588414"/>
                <a:ext cx="11079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9054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HGS行書体" panose="03000600000000000000" pitchFamily="66" charset="-128"/>
                    <a:ea typeface="HGS行書体" panose="03000600000000000000" pitchFamily="66" charset="-128"/>
                    <a:cs typeface="Hiragino Kaku Gothic StdN W8" charset="-128"/>
                  </a:rPr>
                  <a:t>（　）</a:t>
                </a:r>
                <a:endParaRPr kumimoji="1" lang="en-US" altLang="ja-JP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HGS行書体" panose="03000600000000000000" pitchFamily="66" charset="-128"/>
                  <a:ea typeface="HGS行書体" panose="03000600000000000000" pitchFamily="66" charset="-128"/>
                  <a:cs typeface="Meiryo" charset="-128"/>
                </a:endParaRPr>
              </a:p>
            </p:txBody>
          </p:sp>
        </p:grpSp>
      </p:grpSp>
      <p:sp>
        <p:nvSpPr>
          <p:cNvPr id="215" name="テキスト ボックス 214">
            <a:extLst>
              <a:ext uri="{FF2B5EF4-FFF2-40B4-BE49-F238E27FC236}">
                <a16:creationId xmlns:a16="http://schemas.microsoft.com/office/drawing/2014/main" id="{DDCC8A00-D8E5-4076-995A-E8866E6ADB3D}"/>
              </a:ext>
            </a:extLst>
          </p:cNvPr>
          <p:cNvSpPr txBox="1"/>
          <p:nvPr/>
        </p:nvSpPr>
        <p:spPr>
          <a:xfrm>
            <a:off x="936076" y="2396651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sp>
        <p:nvSpPr>
          <p:cNvPr id="218" name="Text Box 11">
            <a:extLst>
              <a:ext uri="{FF2B5EF4-FFF2-40B4-BE49-F238E27FC236}">
                <a16:creationId xmlns:a16="http://schemas.microsoft.com/office/drawing/2014/main" id="{82516CE0-6AA3-4868-B42F-CDB2E8A76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018" y="420505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39" name="角丸四角形 204">
            <a:extLst>
              <a:ext uri="{FF2B5EF4-FFF2-40B4-BE49-F238E27FC236}">
                <a16:creationId xmlns:a16="http://schemas.microsoft.com/office/drawing/2014/main" id="{6E8B9157-E838-40D4-A704-C692E5E1797F}"/>
              </a:ext>
            </a:extLst>
          </p:cNvPr>
          <p:cNvSpPr/>
          <p:nvPr/>
        </p:nvSpPr>
        <p:spPr>
          <a:xfrm>
            <a:off x="5406051" y="5876458"/>
            <a:ext cx="4187233" cy="826878"/>
          </a:xfrm>
          <a:prstGeom prst="roundRect">
            <a:avLst>
              <a:gd name="adj" fmla="val 14697"/>
            </a:avLst>
          </a:prstGeom>
          <a:solidFill>
            <a:srgbClr val="71B5BD"/>
          </a:solidFill>
          <a:ln w="25400">
            <a:noFill/>
            <a:prstDash val="solid"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50" name="台形 249">
            <a:extLst>
              <a:ext uri="{FF2B5EF4-FFF2-40B4-BE49-F238E27FC236}">
                <a16:creationId xmlns:a16="http://schemas.microsoft.com/office/drawing/2014/main" id="{DF75424B-36C4-4357-A66D-71B06F879D1B}"/>
              </a:ext>
            </a:extLst>
          </p:cNvPr>
          <p:cNvSpPr/>
          <p:nvPr/>
        </p:nvSpPr>
        <p:spPr>
          <a:xfrm rot="10800000">
            <a:off x="6410908" y="5838150"/>
            <a:ext cx="2136484" cy="323410"/>
          </a:xfrm>
          <a:prstGeom prst="trapezoid">
            <a:avLst/>
          </a:prstGeom>
          <a:solidFill>
            <a:schemeClr val="bg1"/>
          </a:solidFill>
          <a:ln w="57150" cap="rnd">
            <a:solidFill>
              <a:srgbClr val="71B5B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56" name="正方形/長方形 255">
            <a:extLst>
              <a:ext uri="{FF2B5EF4-FFF2-40B4-BE49-F238E27FC236}">
                <a16:creationId xmlns:a16="http://schemas.microsoft.com/office/drawing/2014/main" id="{CF3EC492-DA49-4381-A114-089EAA409C0B}"/>
              </a:ext>
            </a:extLst>
          </p:cNvPr>
          <p:cNvSpPr/>
          <p:nvPr/>
        </p:nvSpPr>
        <p:spPr>
          <a:xfrm>
            <a:off x="6267962" y="5856962"/>
            <a:ext cx="2249406" cy="3615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 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実施料金</a:t>
            </a:r>
            <a:endParaRPr kumimoji="0" lang="ja-JP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71B5BD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57" name="テキスト ボックス 256">
            <a:extLst>
              <a:ext uri="{FF2B5EF4-FFF2-40B4-BE49-F238E27FC236}">
                <a16:creationId xmlns:a16="http://schemas.microsoft.com/office/drawing/2014/main" id="{3CE75B80-8462-4F5A-9304-E5A9B5062062}"/>
              </a:ext>
            </a:extLst>
          </p:cNvPr>
          <p:cNvSpPr txBox="1"/>
          <p:nvPr/>
        </p:nvSpPr>
        <p:spPr>
          <a:xfrm>
            <a:off x="967805" y="5628671"/>
            <a:ext cx="33457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放送確認書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270" name="テキスト ボックス 269">
            <a:extLst>
              <a:ext uri="{FF2B5EF4-FFF2-40B4-BE49-F238E27FC236}">
                <a16:creationId xmlns:a16="http://schemas.microsoft.com/office/drawing/2014/main" id="{0058186C-BF23-4197-8029-6D56B7BEEB31}"/>
              </a:ext>
            </a:extLst>
          </p:cNvPr>
          <p:cNvSpPr txBox="1"/>
          <p:nvPr/>
        </p:nvSpPr>
        <p:spPr>
          <a:xfrm>
            <a:off x="5739023" y="6214479"/>
            <a:ext cx="2976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1,000,00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0</a:t>
            </a:r>
            <a:r>
              <a:rPr kumimoji="0" lang="ja-JP" altLang="en-US" sz="2400" b="1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円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273" name="正方形/長方形 272">
            <a:extLst>
              <a:ext uri="{FF2B5EF4-FFF2-40B4-BE49-F238E27FC236}">
                <a16:creationId xmlns:a16="http://schemas.microsoft.com/office/drawing/2014/main" id="{54DFCFC0-0656-4E54-8E10-F3D2CF5680AF}"/>
              </a:ext>
            </a:extLst>
          </p:cNvPr>
          <p:cNvSpPr/>
          <p:nvPr/>
        </p:nvSpPr>
        <p:spPr>
          <a:xfrm>
            <a:off x="8384396" y="6386485"/>
            <a:ext cx="929306" cy="3077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49A3ADF4-5696-4197-931B-2B14C5B310B5}"/>
              </a:ext>
            </a:extLst>
          </p:cNvPr>
          <p:cNvSpPr txBox="1"/>
          <p:nvPr/>
        </p:nvSpPr>
        <p:spPr>
          <a:xfrm>
            <a:off x="1423464" y="6428457"/>
            <a:ext cx="3922202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139" name="図 138">
            <a:extLst>
              <a:ext uri="{FF2B5EF4-FFF2-40B4-BE49-F238E27FC236}">
                <a16:creationId xmlns:a16="http://schemas.microsoft.com/office/drawing/2014/main" id="{B2510CA3-6226-426B-9F4C-C012146BF5FC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 l="154" r="154"/>
          <a:stretch/>
        </p:blipFill>
        <p:spPr>
          <a:xfrm>
            <a:off x="826071" y="6455518"/>
            <a:ext cx="597393" cy="275105"/>
          </a:xfrm>
          <a:prstGeom prst="rect">
            <a:avLst/>
          </a:prstGeom>
        </p:spPr>
      </p:pic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38843B8A-679F-484B-B3B6-63B62F645BCE}"/>
              </a:ext>
            </a:extLst>
          </p:cNvPr>
          <p:cNvSpPr/>
          <p:nvPr/>
        </p:nvSpPr>
        <p:spPr>
          <a:xfrm>
            <a:off x="1423464" y="6545661"/>
            <a:ext cx="4025018" cy="226591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7AE1FFD5-99A6-478F-A7E9-80FC154D3851}"/>
              </a:ext>
            </a:extLst>
          </p:cNvPr>
          <p:cNvSpPr txBox="1"/>
          <p:nvPr/>
        </p:nvSpPr>
        <p:spPr>
          <a:xfrm>
            <a:off x="741078" y="6278883"/>
            <a:ext cx="3595631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広告の遷移先ページについて</a:t>
            </a:r>
          </a:p>
        </p:txBody>
      </p:sp>
    </p:spTree>
    <p:extLst>
      <p:ext uri="{BB962C8B-B14F-4D97-AF65-F5344CB8AC3E}">
        <p14:creationId xmlns:p14="http://schemas.microsoft.com/office/powerpoint/2010/main" val="200591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5" name="直線コネクタ 304">
            <a:extLst>
              <a:ext uri="{FF2B5EF4-FFF2-40B4-BE49-F238E27FC236}">
                <a16:creationId xmlns:a16="http://schemas.microsoft.com/office/drawing/2014/main" id="{C4E5455C-B558-452B-9CC5-0813025C8E8B}"/>
              </a:ext>
            </a:extLst>
          </p:cNvPr>
          <p:cNvCxnSpPr>
            <a:cxnSpLocks/>
          </p:cNvCxnSpPr>
          <p:nvPr/>
        </p:nvCxnSpPr>
        <p:spPr>
          <a:xfrm>
            <a:off x="844185" y="6267584"/>
            <a:ext cx="4710370" cy="11460"/>
          </a:xfrm>
          <a:prstGeom prst="line">
            <a:avLst/>
          </a:prstGeom>
          <a:ln>
            <a:solidFill>
              <a:srgbClr val="75B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正方形/長方形 305">
            <a:extLst>
              <a:ext uri="{FF2B5EF4-FFF2-40B4-BE49-F238E27FC236}">
                <a16:creationId xmlns:a16="http://schemas.microsoft.com/office/drawing/2014/main" id="{10FC89A7-3B86-404E-B9FF-E94BB9CC0012}"/>
              </a:ext>
            </a:extLst>
          </p:cNvPr>
          <p:cNvSpPr/>
          <p:nvPr/>
        </p:nvSpPr>
        <p:spPr>
          <a:xfrm flipV="1">
            <a:off x="361191" y="5568290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FE4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7" name="直線コネクタ 306">
            <a:extLst>
              <a:ext uri="{FF2B5EF4-FFF2-40B4-BE49-F238E27FC236}">
                <a16:creationId xmlns:a16="http://schemas.microsoft.com/office/drawing/2014/main" id="{9998447D-9198-9A4D-BA3E-35B88AB81660}"/>
              </a:ext>
            </a:extLst>
          </p:cNvPr>
          <p:cNvCxnSpPr>
            <a:cxnSpLocks/>
          </p:cNvCxnSpPr>
          <p:nvPr/>
        </p:nvCxnSpPr>
        <p:spPr>
          <a:xfrm flipV="1">
            <a:off x="361585" y="5565249"/>
            <a:ext cx="9293209" cy="7144"/>
          </a:xfrm>
          <a:prstGeom prst="line">
            <a:avLst/>
          </a:prstGeom>
          <a:ln>
            <a:solidFill>
              <a:srgbClr val="75B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平行四辺形 307">
            <a:extLst>
              <a:ext uri="{FF2B5EF4-FFF2-40B4-BE49-F238E27FC236}">
                <a16:creationId xmlns:a16="http://schemas.microsoft.com/office/drawing/2014/main" id="{A52B71FD-1DC9-0740-A11F-7BAE949CC15A}"/>
              </a:ext>
            </a:extLst>
          </p:cNvPr>
          <p:cNvSpPr/>
          <p:nvPr/>
        </p:nvSpPr>
        <p:spPr>
          <a:xfrm>
            <a:off x="177693" y="5547878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5B998"/>
              </a:gs>
              <a:gs pos="0">
                <a:srgbClr val="E8F2ED"/>
              </a:gs>
            </a:gsLst>
            <a:lin ang="16200000" scaled="1"/>
          </a:gradFill>
          <a:ln w="76200" cap="rnd">
            <a:gradFill>
              <a:gsLst>
                <a:gs pos="0">
                  <a:srgbClr val="75B998"/>
                </a:gs>
                <a:gs pos="100000">
                  <a:srgbClr val="E8F2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" name="テキスト ボックス 308">
            <a:extLst>
              <a:ext uri="{FF2B5EF4-FFF2-40B4-BE49-F238E27FC236}">
                <a16:creationId xmlns:a16="http://schemas.microsoft.com/office/drawing/2014/main" id="{06B4CC58-546A-5340-9213-315CE32EC066}"/>
              </a:ext>
            </a:extLst>
          </p:cNvPr>
          <p:cNvSpPr txBox="1"/>
          <p:nvPr/>
        </p:nvSpPr>
        <p:spPr>
          <a:xfrm>
            <a:off x="197583" y="5441505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3B0F4C3E-734A-C546-8246-0ED960B45BCB}"/>
              </a:ext>
            </a:extLst>
          </p:cNvPr>
          <p:cNvSpPr/>
          <p:nvPr/>
        </p:nvSpPr>
        <p:spPr>
          <a:xfrm flipV="1">
            <a:off x="361191" y="2325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FE4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1C1B22B1-D48A-4A4E-9E2E-DFA80D556317}"/>
              </a:ext>
            </a:extLst>
          </p:cNvPr>
          <p:cNvCxnSpPr>
            <a:cxnSpLocks/>
          </p:cNvCxnSpPr>
          <p:nvPr/>
        </p:nvCxnSpPr>
        <p:spPr>
          <a:xfrm flipV="1">
            <a:off x="361585" y="2325344"/>
            <a:ext cx="9293209" cy="7144"/>
          </a:xfrm>
          <a:prstGeom prst="line">
            <a:avLst/>
          </a:prstGeom>
          <a:ln>
            <a:solidFill>
              <a:srgbClr val="75B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2928F103-B2EC-DE43-B544-3BEAE66D4B42}"/>
              </a:ext>
            </a:extLst>
          </p:cNvPr>
          <p:cNvSpPr/>
          <p:nvPr/>
        </p:nvSpPr>
        <p:spPr>
          <a:xfrm flipV="1">
            <a:off x="361191" y="1065952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FE4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204">
            <a:extLst>
              <a:ext uri="{FF2B5EF4-FFF2-40B4-BE49-F238E27FC236}">
                <a16:creationId xmlns:a16="http://schemas.microsoft.com/office/drawing/2014/main" id="{BDADFB6D-ACD0-B344-B9BB-A830696C4A79}"/>
              </a:ext>
            </a:extLst>
          </p:cNvPr>
          <p:cNvSpPr/>
          <p:nvPr/>
        </p:nvSpPr>
        <p:spPr>
          <a:xfrm>
            <a:off x="1803253" y="2793355"/>
            <a:ext cx="5137685" cy="2664000"/>
          </a:xfrm>
          <a:prstGeom prst="roundRect">
            <a:avLst>
              <a:gd name="adj" fmla="val 2989"/>
            </a:avLst>
          </a:prstGeom>
          <a:solidFill>
            <a:srgbClr val="D8EFE4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163" name="台形 162">
            <a:extLst>
              <a:ext uri="{FF2B5EF4-FFF2-40B4-BE49-F238E27FC236}">
                <a16:creationId xmlns:a16="http://schemas.microsoft.com/office/drawing/2014/main" id="{3932D21E-4D22-BC4D-BB70-6B3723E13C90}"/>
              </a:ext>
            </a:extLst>
          </p:cNvPr>
          <p:cNvSpPr/>
          <p:nvPr/>
        </p:nvSpPr>
        <p:spPr>
          <a:xfrm rot="10800000">
            <a:off x="3640853" y="2811155"/>
            <a:ext cx="1513576" cy="324000"/>
          </a:xfrm>
          <a:prstGeom prst="trapezoid">
            <a:avLst/>
          </a:prstGeom>
          <a:solidFill>
            <a:srgbClr val="75B998"/>
          </a:solidFill>
          <a:ln w="57150" cap="rnd">
            <a:solidFill>
              <a:srgbClr val="75B99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台形 163">
            <a:extLst>
              <a:ext uri="{FF2B5EF4-FFF2-40B4-BE49-F238E27FC236}">
                <a16:creationId xmlns:a16="http://schemas.microsoft.com/office/drawing/2014/main" id="{39209CDD-DB24-994D-9B56-AA9F2485B906}"/>
              </a:ext>
            </a:extLst>
          </p:cNvPr>
          <p:cNvSpPr/>
          <p:nvPr/>
        </p:nvSpPr>
        <p:spPr>
          <a:xfrm rot="10800000">
            <a:off x="5345666" y="2811155"/>
            <a:ext cx="1513576" cy="324000"/>
          </a:xfrm>
          <a:prstGeom prst="trapezoid">
            <a:avLst/>
          </a:prstGeom>
          <a:solidFill>
            <a:srgbClr val="75B998"/>
          </a:solidFill>
          <a:ln w="57150" cap="rnd">
            <a:solidFill>
              <a:srgbClr val="75B99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97066" y="406125"/>
            <a:ext cx="9558190" cy="464038"/>
          </a:xfrm>
          <a:prstGeom prst="parallelogram">
            <a:avLst/>
          </a:prstGeom>
          <a:solidFill>
            <a:srgbClr val="75B998"/>
          </a:solidFill>
          <a:ln w="76200" cap="rnd">
            <a:solidFill>
              <a:srgbClr val="75B99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F9011FD-B106-3048-A9E5-E4268788E05B}"/>
              </a:ext>
            </a:extLst>
          </p:cNvPr>
          <p:cNvCxnSpPr>
            <a:cxnSpLocks/>
          </p:cNvCxnSpPr>
          <p:nvPr/>
        </p:nvCxnSpPr>
        <p:spPr>
          <a:xfrm flipV="1">
            <a:off x="361585" y="1061828"/>
            <a:ext cx="9293209" cy="7144"/>
          </a:xfrm>
          <a:prstGeom prst="line">
            <a:avLst/>
          </a:prstGeom>
          <a:ln>
            <a:solidFill>
              <a:srgbClr val="75B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361191" y="93413"/>
            <a:ext cx="1357574" cy="250990"/>
          </a:xfrm>
          <a:prstGeom prst="rect">
            <a:avLst/>
          </a:prstGeom>
        </p:spPr>
      </p:pic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7B97EE18-91B9-4944-B096-3CC1C6394C63}"/>
              </a:ext>
            </a:extLst>
          </p:cNvPr>
          <p:cNvCxnSpPr/>
          <p:nvPr/>
        </p:nvCxnSpPr>
        <p:spPr>
          <a:xfrm>
            <a:off x="2567929" y="451406"/>
            <a:ext cx="0" cy="3768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8FFA07E-E20B-9447-97FF-7F2D7014F538}"/>
              </a:ext>
            </a:extLst>
          </p:cNvPr>
          <p:cNvSpPr/>
          <p:nvPr/>
        </p:nvSpPr>
        <p:spPr>
          <a:xfrm>
            <a:off x="2669691" y="446799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40">
              <a:spcBef>
                <a:spcPct val="0"/>
              </a:spcBef>
              <a:defRPr/>
            </a:pPr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北海道放送</a:t>
            </a:r>
            <a:endParaRPr lang="en-US" altLang="ja-JP" sz="2400" b="1" spc="300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B137241-7319-8345-ACC9-D4625166B66A}"/>
              </a:ext>
            </a:extLst>
          </p:cNvPr>
          <p:cNvSpPr/>
          <p:nvPr/>
        </p:nvSpPr>
        <p:spPr>
          <a:xfrm>
            <a:off x="332457" y="428646"/>
            <a:ext cx="21807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en-US" altLang="ja-JP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TVCM</a:t>
            </a:r>
            <a:r>
              <a:rPr lang="ja-JP" altLang="en-US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セット</a:t>
            </a:r>
            <a:endParaRPr lang="en-US" altLang="ja-JP" sz="26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98" name="テキスト ボックス 197">
            <a:extLst>
              <a:ext uri="{FF2B5EF4-FFF2-40B4-BE49-F238E27FC236}">
                <a16:creationId xmlns:a16="http://schemas.microsoft.com/office/drawing/2014/main" id="{000DBBB4-FCAB-4AE6-9175-32B49D74870E}"/>
              </a:ext>
            </a:extLst>
          </p:cNvPr>
          <p:cNvSpPr txBox="1"/>
          <p:nvPr/>
        </p:nvSpPr>
        <p:spPr>
          <a:xfrm>
            <a:off x="2018309" y="4373293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1,025,000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8B955666-6385-4917-85F9-EB03F44843AE}"/>
              </a:ext>
            </a:extLst>
          </p:cNvPr>
          <p:cNvSpPr txBox="1"/>
          <p:nvPr/>
        </p:nvSpPr>
        <p:spPr>
          <a:xfrm>
            <a:off x="3894756" y="2802958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kern="0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sz="2100" b="1" kern="0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31170289-6823-462E-8798-38E5A6C5FADC}"/>
              </a:ext>
            </a:extLst>
          </p:cNvPr>
          <p:cNvSpPr txBox="1"/>
          <p:nvPr/>
        </p:nvSpPr>
        <p:spPr>
          <a:xfrm>
            <a:off x="5402258" y="283143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＋</a:t>
            </a:r>
            <a:r>
              <a:rPr kumimoji="1" lang="ja-JP" altLang="en-US" b="1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b="1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6" name="テキスト ボックス 215">
            <a:extLst>
              <a:ext uri="{FF2B5EF4-FFF2-40B4-BE49-F238E27FC236}">
                <a16:creationId xmlns:a16="http://schemas.microsoft.com/office/drawing/2014/main" id="{481E9284-C62B-4993-A1EF-EEDDB3A6B7A7}"/>
              </a:ext>
            </a:extLst>
          </p:cNvPr>
          <p:cNvSpPr txBox="1"/>
          <p:nvPr/>
        </p:nvSpPr>
        <p:spPr>
          <a:xfrm>
            <a:off x="2018309" y="4987473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899,000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4" name="テキスト ボックス 223">
            <a:extLst>
              <a:ext uri="{FF2B5EF4-FFF2-40B4-BE49-F238E27FC236}">
                <a16:creationId xmlns:a16="http://schemas.microsoft.com/office/drawing/2014/main" id="{0151E3B5-DE6D-4E9F-9305-6CBBC2AF9031}"/>
              </a:ext>
            </a:extLst>
          </p:cNvPr>
          <p:cNvSpPr txBox="1"/>
          <p:nvPr/>
        </p:nvSpPr>
        <p:spPr>
          <a:xfrm>
            <a:off x="3683880" y="4366862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641,000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5" name="テキスト ボックス 224">
            <a:extLst>
              <a:ext uri="{FF2B5EF4-FFF2-40B4-BE49-F238E27FC236}">
                <a16:creationId xmlns:a16="http://schemas.microsoft.com/office/drawing/2014/main" id="{663D1B4A-46F6-4BE4-9AEF-A6691B124A43}"/>
              </a:ext>
            </a:extLst>
          </p:cNvPr>
          <p:cNvSpPr txBox="1"/>
          <p:nvPr/>
        </p:nvSpPr>
        <p:spPr>
          <a:xfrm>
            <a:off x="3683880" y="4981042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562,000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id="{C47DB22B-77AE-4B93-8035-F13108C4F4B5}"/>
              </a:ext>
            </a:extLst>
          </p:cNvPr>
          <p:cNvSpPr txBox="1"/>
          <p:nvPr/>
        </p:nvSpPr>
        <p:spPr>
          <a:xfrm>
            <a:off x="5384509" y="4360511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759,000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8" name="テキスト ボックス 227">
            <a:extLst>
              <a:ext uri="{FF2B5EF4-FFF2-40B4-BE49-F238E27FC236}">
                <a16:creationId xmlns:a16="http://schemas.microsoft.com/office/drawing/2014/main" id="{E7F6843B-A3D2-4025-824A-25C3D5EE450E}"/>
              </a:ext>
            </a:extLst>
          </p:cNvPr>
          <p:cNvSpPr txBox="1"/>
          <p:nvPr/>
        </p:nvSpPr>
        <p:spPr>
          <a:xfrm>
            <a:off x="5374319" y="4974691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666,000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16F2A8A-DF20-4A6A-9197-3DC6FC6ADF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67745" y="3225370"/>
            <a:ext cx="852663" cy="53739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326A0ED-DCDB-4DF1-BC98-F1DA6E9AB5C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79213" y="3225370"/>
            <a:ext cx="265485" cy="523697"/>
          </a:xfrm>
          <a:prstGeom prst="rect">
            <a:avLst/>
          </a:prstGeom>
        </p:spPr>
      </p:pic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0A9D00A4-22E5-48A8-855D-A1CA496CFACF}"/>
              </a:ext>
            </a:extLst>
          </p:cNvPr>
          <p:cNvCxnSpPr>
            <a:cxnSpLocks/>
          </p:cNvCxnSpPr>
          <p:nvPr/>
        </p:nvCxnSpPr>
        <p:spPr>
          <a:xfrm>
            <a:off x="5391771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CFD71EE-7130-4A73-91A0-3FFBAB434FF4}"/>
              </a:ext>
            </a:extLst>
          </p:cNvPr>
          <p:cNvCxnSpPr>
            <a:cxnSpLocks/>
          </p:cNvCxnSpPr>
          <p:nvPr/>
        </p:nvCxnSpPr>
        <p:spPr>
          <a:xfrm>
            <a:off x="5391771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図 236">
            <a:extLst>
              <a:ext uri="{FF2B5EF4-FFF2-40B4-BE49-F238E27FC236}">
                <a16:creationId xmlns:a16="http://schemas.microsoft.com/office/drawing/2014/main" id="{28989A0C-7B69-4DB4-AC91-986619D11CB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554555" y="3225370"/>
            <a:ext cx="1030790" cy="530291"/>
          </a:xfrm>
          <a:prstGeom prst="rect">
            <a:avLst/>
          </a:prstGeom>
        </p:spPr>
      </p:pic>
      <p:cxnSp>
        <p:nvCxnSpPr>
          <p:cNvPr id="269" name="直線コネクタ 268">
            <a:extLst>
              <a:ext uri="{FF2B5EF4-FFF2-40B4-BE49-F238E27FC236}">
                <a16:creationId xmlns:a16="http://schemas.microsoft.com/office/drawing/2014/main" id="{284D5320-0AAD-45C4-BD79-E0C233CBEA30}"/>
              </a:ext>
            </a:extLst>
          </p:cNvPr>
          <p:cNvCxnSpPr>
            <a:cxnSpLocks/>
          </p:cNvCxnSpPr>
          <p:nvPr/>
        </p:nvCxnSpPr>
        <p:spPr>
          <a:xfrm>
            <a:off x="5409771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台形 4">
            <a:extLst>
              <a:ext uri="{FF2B5EF4-FFF2-40B4-BE49-F238E27FC236}">
                <a16:creationId xmlns:a16="http://schemas.microsoft.com/office/drawing/2014/main" id="{FFF1C4B9-2C6D-FE49-9EA8-14FDA734FC18}"/>
              </a:ext>
            </a:extLst>
          </p:cNvPr>
          <p:cNvSpPr/>
          <p:nvPr/>
        </p:nvSpPr>
        <p:spPr>
          <a:xfrm rot="10800000">
            <a:off x="1912792" y="2811155"/>
            <a:ext cx="1513576" cy="324000"/>
          </a:xfrm>
          <a:prstGeom prst="trapezoid">
            <a:avLst/>
          </a:prstGeom>
          <a:solidFill>
            <a:srgbClr val="75B998"/>
          </a:solidFill>
          <a:ln w="57150" cap="rnd">
            <a:solidFill>
              <a:srgbClr val="75B99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E4F8BF8-7611-2240-9865-8C1C46BD883B}"/>
              </a:ext>
            </a:extLst>
          </p:cNvPr>
          <p:cNvCxnSpPr/>
          <p:nvPr/>
        </p:nvCxnSpPr>
        <p:spPr>
          <a:xfrm>
            <a:off x="5244710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C799470B-2023-8E40-8178-D25B2262281A}"/>
              </a:ext>
            </a:extLst>
          </p:cNvPr>
          <p:cNvCxnSpPr/>
          <p:nvPr/>
        </p:nvCxnSpPr>
        <p:spPr>
          <a:xfrm>
            <a:off x="3545063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5ED5AA8-91E6-4C55-88DD-FA540CB8F059}"/>
              </a:ext>
            </a:extLst>
          </p:cNvPr>
          <p:cNvSpPr txBox="1"/>
          <p:nvPr/>
        </p:nvSpPr>
        <p:spPr>
          <a:xfrm>
            <a:off x="2350743" y="2790522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endParaRPr kumimoji="1" lang="ja-JP" altLang="en-US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2" name="平行四辺形 271">
            <a:extLst>
              <a:ext uri="{FF2B5EF4-FFF2-40B4-BE49-F238E27FC236}">
                <a16:creationId xmlns:a16="http://schemas.microsoft.com/office/drawing/2014/main" id="{F5A52874-88CA-F542-B53D-89396DDCD8A3}"/>
              </a:ext>
            </a:extLst>
          </p:cNvPr>
          <p:cNvSpPr/>
          <p:nvPr/>
        </p:nvSpPr>
        <p:spPr>
          <a:xfrm>
            <a:off x="7324648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75B998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平行四辺形 273">
            <a:extLst>
              <a:ext uri="{FF2B5EF4-FFF2-40B4-BE49-F238E27FC236}">
                <a16:creationId xmlns:a16="http://schemas.microsoft.com/office/drawing/2014/main" id="{B7F04D89-4097-F74D-88F4-5C337844765D}"/>
              </a:ext>
            </a:extLst>
          </p:cNvPr>
          <p:cNvSpPr/>
          <p:nvPr/>
        </p:nvSpPr>
        <p:spPr>
          <a:xfrm>
            <a:off x="8568687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75B998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0" name="図 189">
            <a:extLst>
              <a:ext uri="{FF2B5EF4-FFF2-40B4-BE49-F238E27FC236}">
                <a16:creationId xmlns:a16="http://schemas.microsoft.com/office/drawing/2014/main" id="{1DC262DA-8611-DE4B-A31A-090EA3D339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517" y="178268"/>
            <a:ext cx="835494" cy="97788"/>
          </a:xfrm>
          <a:prstGeom prst="rect">
            <a:avLst/>
          </a:prstGeom>
        </p:spPr>
      </p:pic>
      <p:pic>
        <p:nvPicPr>
          <p:cNvPr id="108" name="Picture 4" descr="「ヤフーロゴ」の画像検索結果">
            <a:hlinkClick r:id="rId8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875566" y="132399"/>
            <a:ext cx="669243" cy="210957"/>
          </a:xfrm>
          <a:prstGeom prst="rect">
            <a:avLst/>
          </a:prstGeom>
          <a:noFill/>
        </p:spPr>
      </p:pic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09750A97-2BD8-3648-8878-E84AA67F4379}"/>
              </a:ext>
            </a:extLst>
          </p:cNvPr>
          <p:cNvCxnSpPr>
            <a:cxnSpLocks/>
          </p:cNvCxnSpPr>
          <p:nvPr/>
        </p:nvCxnSpPr>
        <p:spPr>
          <a:xfrm>
            <a:off x="3724336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24ECF07F-CA34-E648-928D-6999E21D0533}"/>
              </a:ext>
            </a:extLst>
          </p:cNvPr>
          <p:cNvCxnSpPr>
            <a:cxnSpLocks/>
          </p:cNvCxnSpPr>
          <p:nvPr/>
        </p:nvCxnSpPr>
        <p:spPr>
          <a:xfrm>
            <a:off x="3724336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9FFCB5F0-73DB-5E49-ADDA-262BC90DC55C}"/>
              </a:ext>
            </a:extLst>
          </p:cNvPr>
          <p:cNvCxnSpPr>
            <a:cxnSpLocks/>
          </p:cNvCxnSpPr>
          <p:nvPr/>
        </p:nvCxnSpPr>
        <p:spPr>
          <a:xfrm>
            <a:off x="3742336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AE245413-E1AC-8940-B69E-72664800E4D7}"/>
              </a:ext>
            </a:extLst>
          </p:cNvPr>
          <p:cNvCxnSpPr>
            <a:cxnSpLocks/>
          </p:cNvCxnSpPr>
          <p:nvPr/>
        </p:nvCxnSpPr>
        <p:spPr>
          <a:xfrm>
            <a:off x="1994148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>
            <a:extLst>
              <a:ext uri="{FF2B5EF4-FFF2-40B4-BE49-F238E27FC236}">
                <a16:creationId xmlns:a16="http://schemas.microsoft.com/office/drawing/2014/main" id="{00594EFF-1604-0E49-B12A-EEBD05DE57B0}"/>
              </a:ext>
            </a:extLst>
          </p:cNvPr>
          <p:cNvCxnSpPr>
            <a:cxnSpLocks/>
          </p:cNvCxnSpPr>
          <p:nvPr/>
        </p:nvCxnSpPr>
        <p:spPr>
          <a:xfrm>
            <a:off x="1994148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>
            <a:extLst>
              <a:ext uri="{FF2B5EF4-FFF2-40B4-BE49-F238E27FC236}">
                <a16:creationId xmlns:a16="http://schemas.microsoft.com/office/drawing/2014/main" id="{F39157D7-EB4F-7A4A-B5D8-D7A36A03A6AD}"/>
              </a:ext>
            </a:extLst>
          </p:cNvPr>
          <p:cNvCxnSpPr>
            <a:cxnSpLocks/>
          </p:cNvCxnSpPr>
          <p:nvPr/>
        </p:nvCxnSpPr>
        <p:spPr>
          <a:xfrm>
            <a:off x="2012148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円/楕円 279">
            <a:extLst>
              <a:ext uri="{FF2B5EF4-FFF2-40B4-BE49-F238E27FC236}">
                <a16:creationId xmlns:a16="http://schemas.microsoft.com/office/drawing/2014/main" id="{A982365A-AA02-432F-B42E-7DB935BF10A8}"/>
              </a:ext>
            </a:extLst>
          </p:cNvPr>
          <p:cNvSpPr>
            <a:spLocks noChangeAspect="1"/>
          </p:cNvSpPr>
          <p:nvPr/>
        </p:nvSpPr>
        <p:spPr>
          <a:xfrm>
            <a:off x="2608981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5" name="円/楕円 280">
            <a:extLst>
              <a:ext uri="{FF2B5EF4-FFF2-40B4-BE49-F238E27FC236}">
                <a16:creationId xmlns:a16="http://schemas.microsoft.com/office/drawing/2014/main" id="{9BB822D8-2414-44DD-A0BF-FBC5EDF08A22}"/>
              </a:ext>
            </a:extLst>
          </p:cNvPr>
          <p:cNvSpPr>
            <a:spLocks noChangeAspect="1"/>
          </p:cNvSpPr>
          <p:nvPr/>
        </p:nvSpPr>
        <p:spPr>
          <a:xfrm>
            <a:off x="430631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9" name="円/楕円 281">
            <a:extLst>
              <a:ext uri="{FF2B5EF4-FFF2-40B4-BE49-F238E27FC236}">
                <a16:creationId xmlns:a16="http://schemas.microsoft.com/office/drawing/2014/main" id="{B98D657C-5130-42E2-A372-BF063DD89224}"/>
              </a:ext>
            </a:extLst>
          </p:cNvPr>
          <p:cNvSpPr>
            <a:spLocks noChangeAspect="1"/>
          </p:cNvSpPr>
          <p:nvPr/>
        </p:nvSpPr>
        <p:spPr>
          <a:xfrm>
            <a:off x="598462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1" name="Text Box 11">
            <a:extLst>
              <a:ext uri="{FF2B5EF4-FFF2-40B4-BE49-F238E27FC236}">
                <a16:creationId xmlns:a16="http://schemas.microsoft.com/office/drawing/2014/main" id="{96F7C3E0-22F8-411A-B53C-EFC4272C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69" y="3904225"/>
            <a:ext cx="3531017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</a:bodyPr>
          <a:lstStyle/>
          <a:p>
            <a:pPr algn="ctr" defTabSz="913972">
              <a:lnSpc>
                <a:spcPct val="120000"/>
              </a:lnSpc>
            </a:pP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lang="en-US" altLang="ja-JP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lang="en-US" altLang="ja-JP" sz="1500" spc="100" dirty="0">
              <a:effectLst>
                <a:glow rad="228600">
                  <a:srgbClr val="D8ECED"/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6" name="平行四辺形 275">
            <a:extLst>
              <a:ext uri="{FF2B5EF4-FFF2-40B4-BE49-F238E27FC236}">
                <a16:creationId xmlns:a16="http://schemas.microsoft.com/office/drawing/2014/main" id="{1791AA5D-E099-6B4E-A387-CE81C776E564}"/>
              </a:ext>
            </a:extLst>
          </p:cNvPr>
          <p:cNvSpPr/>
          <p:nvPr/>
        </p:nvSpPr>
        <p:spPr>
          <a:xfrm>
            <a:off x="177693" y="104731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5B998"/>
              </a:gs>
              <a:gs pos="0">
                <a:srgbClr val="E8F2ED"/>
              </a:gs>
            </a:gsLst>
            <a:lin ang="16200000" scaled="1"/>
          </a:gradFill>
          <a:ln w="76200" cap="rnd">
            <a:gradFill>
              <a:gsLst>
                <a:gs pos="0">
                  <a:srgbClr val="75B998"/>
                </a:gs>
                <a:gs pos="100000">
                  <a:srgbClr val="E8F2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197583" y="94093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1" name="平行四辺形 300">
            <a:extLst>
              <a:ext uri="{FF2B5EF4-FFF2-40B4-BE49-F238E27FC236}">
                <a16:creationId xmlns:a16="http://schemas.microsoft.com/office/drawing/2014/main" id="{E34C82A2-0209-A34F-95AB-D6F553709AE8}"/>
              </a:ext>
            </a:extLst>
          </p:cNvPr>
          <p:cNvSpPr/>
          <p:nvPr/>
        </p:nvSpPr>
        <p:spPr>
          <a:xfrm>
            <a:off x="177693" y="2317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5B998"/>
              </a:gs>
              <a:gs pos="0">
                <a:srgbClr val="E8F2ED"/>
              </a:gs>
            </a:gsLst>
            <a:lin ang="16200000" scaled="1"/>
          </a:gradFill>
          <a:ln w="76200" cap="rnd">
            <a:gradFill>
              <a:gsLst>
                <a:gs pos="0">
                  <a:srgbClr val="75B998"/>
                </a:gs>
                <a:gs pos="100000">
                  <a:srgbClr val="E8F2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197583" y="2210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1" name="角丸四角形 204">
            <a:extLst>
              <a:ext uri="{FF2B5EF4-FFF2-40B4-BE49-F238E27FC236}">
                <a16:creationId xmlns:a16="http://schemas.microsoft.com/office/drawing/2014/main" id="{1C56706A-217D-4849-BA42-39641EEBD5AC}"/>
              </a:ext>
            </a:extLst>
          </p:cNvPr>
          <p:cNvSpPr/>
          <p:nvPr/>
        </p:nvSpPr>
        <p:spPr>
          <a:xfrm>
            <a:off x="7212470" y="2793355"/>
            <a:ext cx="2402211" cy="2664000"/>
          </a:xfrm>
          <a:prstGeom prst="roundRect">
            <a:avLst>
              <a:gd name="adj" fmla="val 4415"/>
            </a:avLst>
          </a:prstGeom>
          <a:solidFill>
            <a:srgbClr val="D8EFE4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222" name="テキスト ボックス 221">
            <a:extLst>
              <a:ext uri="{FF2B5EF4-FFF2-40B4-BE49-F238E27FC236}">
                <a16:creationId xmlns:a16="http://schemas.microsoft.com/office/drawing/2014/main" id="{AE60470C-FFBE-BE4A-A0DE-7AFB53E26269}"/>
              </a:ext>
            </a:extLst>
          </p:cNvPr>
          <p:cNvSpPr txBox="1"/>
          <p:nvPr/>
        </p:nvSpPr>
        <p:spPr>
          <a:xfrm>
            <a:off x="7436421" y="3827877"/>
            <a:ext cx="198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秒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ja-JP" sz="14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× </a:t>
            </a:r>
            <a:r>
              <a:rPr lang="ja-JP" altLang="en-US" sz="1400" b="1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計</a:t>
            </a:r>
            <a:r>
              <a:rPr lang="en-US" altLang="ja-JP" sz="28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36</a:t>
            </a:r>
            <a:r>
              <a:rPr lang="ja-JP" altLang="en-US" sz="14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2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26" name="角丸四角形 225">
            <a:extLst>
              <a:ext uri="{FF2B5EF4-FFF2-40B4-BE49-F238E27FC236}">
                <a16:creationId xmlns:a16="http://schemas.microsoft.com/office/drawing/2014/main" id="{9742AB7C-AB25-E245-A1FD-D0E01CB84A25}"/>
              </a:ext>
            </a:extLst>
          </p:cNvPr>
          <p:cNvSpPr/>
          <p:nvPr/>
        </p:nvSpPr>
        <p:spPr>
          <a:xfrm>
            <a:off x="7428036" y="4408638"/>
            <a:ext cx="2016000" cy="440565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/>
          </a:p>
        </p:txBody>
      </p:sp>
      <p:sp>
        <p:nvSpPr>
          <p:cNvPr id="230" name="角丸四角形 229">
            <a:extLst>
              <a:ext uri="{FF2B5EF4-FFF2-40B4-BE49-F238E27FC236}">
                <a16:creationId xmlns:a16="http://schemas.microsoft.com/office/drawing/2014/main" id="{E5D595B4-FAF3-CD45-955F-FF3ACDBAE59E}"/>
              </a:ext>
            </a:extLst>
          </p:cNvPr>
          <p:cNvSpPr/>
          <p:nvPr/>
        </p:nvSpPr>
        <p:spPr>
          <a:xfrm>
            <a:off x="7843340" y="4321726"/>
            <a:ext cx="1209219" cy="15333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C15310F7-0954-D54C-8083-ED09796F9BD2}"/>
              </a:ext>
            </a:extLst>
          </p:cNvPr>
          <p:cNvSpPr txBox="1"/>
          <p:nvPr/>
        </p:nvSpPr>
        <p:spPr>
          <a:xfrm>
            <a:off x="8068338" y="4316998"/>
            <a:ext cx="81304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放送エリア全域</a:t>
            </a:r>
            <a:endParaRPr lang="ja-JP" altLang="en-US" sz="7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0D72774C-3EBC-AC40-9121-5BBC9149FE6A}"/>
              </a:ext>
            </a:extLst>
          </p:cNvPr>
          <p:cNvSpPr txBox="1"/>
          <p:nvPr/>
        </p:nvSpPr>
        <p:spPr>
          <a:xfrm>
            <a:off x="7317519" y="4904411"/>
            <a:ext cx="2278587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※1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週間以上で放送　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放送尺は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秒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フリースポットの為、放送時間の事前開示はありません。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　タイムランクの保証はいたします。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年末年始は対象外です。</a:t>
            </a:r>
          </a:p>
        </p:txBody>
      </p:sp>
      <p:sp>
        <p:nvSpPr>
          <p:cNvPr id="260" name="十字形 259">
            <a:extLst>
              <a:ext uri="{FF2B5EF4-FFF2-40B4-BE49-F238E27FC236}">
                <a16:creationId xmlns:a16="http://schemas.microsoft.com/office/drawing/2014/main" id="{63215458-5BFF-744F-A7FC-8DE6C5B8B5F4}"/>
              </a:ext>
            </a:extLst>
          </p:cNvPr>
          <p:cNvSpPr/>
          <p:nvPr/>
        </p:nvSpPr>
        <p:spPr>
          <a:xfrm>
            <a:off x="6898464" y="3952297"/>
            <a:ext cx="391596" cy="391596"/>
          </a:xfrm>
          <a:prstGeom prst="plus">
            <a:avLst>
              <a:gd name="adj" fmla="val 3838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8FEAC3AD-64F4-8240-82B9-A2A15A345E9D}"/>
              </a:ext>
            </a:extLst>
          </p:cNvPr>
          <p:cNvGrpSpPr/>
          <p:nvPr/>
        </p:nvGrpSpPr>
        <p:grpSpPr>
          <a:xfrm>
            <a:off x="8022299" y="3216474"/>
            <a:ext cx="894133" cy="626304"/>
            <a:chOff x="10000151" y="3041307"/>
            <a:chExt cx="935755" cy="655459"/>
          </a:xfrm>
        </p:grpSpPr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5484EA25-111B-A742-9CC5-034C3986192A}"/>
                </a:ext>
              </a:extLst>
            </p:cNvPr>
            <p:cNvSpPr/>
            <p:nvPr/>
          </p:nvSpPr>
          <p:spPr>
            <a:xfrm>
              <a:off x="10000151" y="3041307"/>
              <a:ext cx="935755" cy="5401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271" name="Picture 12" descr="http://frame-illust.com/fi/wp-content/uploads/2016/04/6898b.png">
              <a:extLst>
                <a:ext uri="{FF2B5EF4-FFF2-40B4-BE49-F238E27FC236}">
                  <a16:creationId xmlns:a16="http://schemas.microsoft.com/office/drawing/2014/main" id="{9345B46E-5427-FB4A-A42A-32691CA58E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0151" y="3041717"/>
              <a:ext cx="935755" cy="655049"/>
            </a:xfrm>
            <a:prstGeom prst="rect">
              <a:avLst/>
            </a:prstGeom>
            <a:noFill/>
          </p:spPr>
        </p:pic>
      </p:grpSp>
      <p:pic>
        <p:nvPicPr>
          <p:cNvPr id="277" name="図 276">
            <a:extLst>
              <a:ext uri="{FF2B5EF4-FFF2-40B4-BE49-F238E27FC236}">
                <a16:creationId xmlns:a16="http://schemas.microsoft.com/office/drawing/2014/main" id="{25BA94CE-D3A2-F541-A758-7F7CE9090B4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9626" y="3353409"/>
            <a:ext cx="394312" cy="485427"/>
          </a:xfrm>
          <a:prstGeom prst="rect">
            <a:avLst/>
          </a:prstGeom>
        </p:spPr>
      </p:pic>
      <p:pic>
        <p:nvPicPr>
          <p:cNvPr id="278" name="図 277">
            <a:extLst>
              <a:ext uri="{FF2B5EF4-FFF2-40B4-BE49-F238E27FC236}">
                <a16:creationId xmlns:a16="http://schemas.microsoft.com/office/drawing/2014/main" id="{D27A05A4-1B51-6247-B8DE-BD1F99F49F7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428" y="3397286"/>
            <a:ext cx="595524" cy="193233"/>
          </a:xfrm>
          <a:prstGeom prst="rect">
            <a:avLst/>
          </a:prstGeom>
        </p:spPr>
      </p:pic>
      <p:sp>
        <p:nvSpPr>
          <p:cNvPr id="280" name="台形 279">
            <a:extLst>
              <a:ext uri="{FF2B5EF4-FFF2-40B4-BE49-F238E27FC236}">
                <a16:creationId xmlns:a16="http://schemas.microsoft.com/office/drawing/2014/main" id="{29042998-75E4-5748-BA2E-6D9831288DF8}"/>
              </a:ext>
            </a:extLst>
          </p:cNvPr>
          <p:cNvSpPr/>
          <p:nvPr/>
        </p:nvSpPr>
        <p:spPr>
          <a:xfrm rot="10800000">
            <a:off x="7362314" y="2811154"/>
            <a:ext cx="2122013" cy="324000"/>
          </a:xfrm>
          <a:prstGeom prst="trapezoid">
            <a:avLst/>
          </a:prstGeom>
          <a:solidFill>
            <a:srgbClr val="65A085"/>
          </a:solidFill>
          <a:ln w="57150" cap="rnd">
            <a:solidFill>
              <a:srgbClr val="65A08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id="{026F017C-58BA-A941-BBAA-A33D268053A7}"/>
              </a:ext>
            </a:extLst>
          </p:cNvPr>
          <p:cNvSpPr txBox="1"/>
          <p:nvPr/>
        </p:nvSpPr>
        <p:spPr>
          <a:xfrm>
            <a:off x="7753910" y="2810708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テレビ</a:t>
            </a:r>
            <a:r>
              <a:rPr lang="en-US" altLang="ja-JP" sz="20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CM</a:t>
            </a:r>
            <a:endParaRPr lang="ja-JP" altLang="en-US" sz="20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5E3C0DE7-4716-4C47-B2C5-B988DE0C52FD}"/>
              </a:ext>
            </a:extLst>
          </p:cNvPr>
          <p:cNvSpPr txBox="1"/>
          <p:nvPr/>
        </p:nvSpPr>
        <p:spPr>
          <a:xfrm>
            <a:off x="7426693" y="4468519"/>
            <a:ext cx="2047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900" b="1" dirty="0">
                <a:latin typeface="Meiryo" charset="-128"/>
                <a:ea typeface="Meiryo" charset="-128"/>
                <a:cs typeface="Meiryo" charset="-128"/>
              </a:rPr>
              <a:t>タイムランク別本数</a:t>
            </a:r>
            <a:endParaRPr lang="en-US" altLang="ja-JP" sz="900" b="1" dirty="0">
              <a:latin typeface="Meiryo" charset="-128"/>
              <a:ea typeface="Meiryo" charset="-128"/>
              <a:cs typeface="Meiryo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800" b="1" spc="-151" dirty="0">
                <a:latin typeface="Meiryo" charset="-128"/>
                <a:ea typeface="Meiryo" charset="-128"/>
                <a:cs typeface="Meiryo" charset="-128"/>
              </a:rPr>
              <a:t>  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Ａ：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3 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本　特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B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5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Ｂ：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14  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Ｃ：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14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842DDA43-CEF8-FA4B-A045-43D711D95C7C}"/>
              </a:ext>
            </a:extLst>
          </p:cNvPr>
          <p:cNvSpPr txBox="1"/>
          <p:nvPr/>
        </p:nvSpPr>
        <p:spPr>
          <a:xfrm>
            <a:off x="1718765" y="59933"/>
            <a:ext cx="4885579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次利用可能な動画制作</a:t>
            </a:r>
            <a:r>
              <a:rPr lang="ja-JP" altLang="en-US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から広告出稿までのオールインワン企画！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1" name="円/楕円 150">
            <a:extLst>
              <a:ext uri="{FF2B5EF4-FFF2-40B4-BE49-F238E27FC236}">
                <a16:creationId xmlns:a16="http://schemas.microsoft.com/office/drawing/2014/main" id="{AD4688CC-E5C5-D447-8846-DF6755DB2BE1}"/>
              </a:ext>
            </a:extLst>
          </p:cNvPr>
          <p:cNvSpPr>
            <a:spLocks noChangeAspect="1"/>
          </p:cNvSpPr>
          <p:nvPr/>
        </p:nvSpPr>
        <p:spPr>
          <a:xfrm>
            <a:off x="3318201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5B998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75B998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52" name="円/楕円 140">
            <a:extLst>
              <a:ext uri="{FF2B5EF4-FFF2-40B4-BE49-F238E27FC236}">
                <a16:creationId xmlns:a16="http://schemas.microsoft.com/office/drawing/2014/main" id="{352B8F80-4747-174D-A7B5-D5BD5BC1338E}"/>
              </a:ext>
            </a:extLst>
          </p:cNvPr>
          <p:cNvSpPr>
            <a:spLocks noChangeAspect="1"/>
          </p:cNvSpPr>
          <p:nvPr/>
        </p:nvSpPr>
        <p:spPr>
          <a:xfrm>
            <a:off x="5049192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5B998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75B998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8BC11BAC-1732-44BC-AE00-0D39585956D0}"/>
              </a:ext>
            </a:extLst>
          </p:cNvPr>
          <p:cNvSpPr txBox="1"/>
          <p:nvPr/>
        </p:nvSpPr>
        <p:spPr>
          <a:xfrm>
            <a:off x="6169260" y="457054"/>
            <a:ext cx="3475032" cy="41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既存の静止画データから</a:t>
            </a:r>
            <a:r>
              <a:rPr lang="en-US" altLang="ja-JP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秒の動画を制作し、</a:t>
            </a:r>
            <a:endParaRPr lang="en-US" altLang="ja-JP" sz="9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>
              <a:lnSpc>
                <a:spcPct val="120000"/>
              </a:lnSpc>
            </a:pP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TV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</a:t>
            </a: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Yahoo! JAPAN </a:t>
            </a:r>
            <a:r>
              <a:rPr lang="ja-JP" altLang="en-US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トップページ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で動画広告を実施。</a:t>
            </a:r>
            <a:endParaRPr lang="en-US" altLang="ja-JP" sz="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137" name="グループ化 136">
            <a:extLst>
              <a:ext uri="{FF2B5EF4-FFF2-40B4-BE49-F238E27FC236}">
                <a16:creationId xmlns:a16="http://schemas.microsoft.com/office/drawing/2014/main" id="{A8DAFF9F-44B9-4FD2-B8AC-266B2A8CE9F0}"/>
              </a:ext>
            </a:extLst>
          </p:cNvPr>
          <p:cNvGrpSpPr/>
          <p:nvPr/>
        </p:nvGrpSpPr>
        <p:grpSpPr>
          <a:xfrm>
            <a:off x="897977" y="1075507"/>
            <a:ext cx="8462184" cy="1101946"/>
            <a:chOff x="897977" y="1075507"/>
            <a:chExt cx="8462184" cy="1101946"/>
          </a:xfrm>
        </p:grpSpPr>
        <p:sp>
          <p:nvSpPr>
            <p:cNvPr id="140" name="角丸四角形 204">
              <a:extLst>
                <a:ext uri="{FF2B5EF4-FFF2-40B4-BE49-F238E27FC236}">
                  <a16:creationId xmlns:a16="http://schemas.microsoft.com/office/drawing/2014/main" id="{23E418A5-B3FF-451D-A640-53E4E1F39D60}"/>
                </a:ext>
              </a:extLst>
            </p:cNvPr>
            <p:cNvSpPr>
              <a:spLocks/>
            </p:cNvSpPr>
            <p:nvPr/>
          </p:nvSpPr>
          <p:spPr>
            <a:xfrm>
              <a:off x="5649126" y="1421453"/>
              <a:ext cx="991960" cy="756000"/>
            </a:xfrm>
            <a:prstGeom prst="roundRect">
              <a:avLst>
                <a:gd name="adj" fmla="val 7668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制作する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完全パッケージ動画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2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次利用権利</a:t>
              </a:r>
            </a:p>
          </p:txBody>
        </p:sp>
        <p:sp>
          <p:nvSpPr>
            <p:cNvPr id="143" name="角丸四角形 204">
              <a:extLst>
                <a:ext uri="{FF2B5EF4-FFF2-40B4-BE49-F238E27FC236}">
                  <a16:creationId xmlns:a16="http://schemas.microsoft.com/office/drawing/2014/main" id="{CD538ED0-AFAB-490A-8897-743590CFC26F}"/>
                </a:ext>
              </a:extLst>
            </p:cNvPr>
            <p:cNvSpPr>
              <a:spLocks/>
            </p:cNvSpPr>
            <p:nvPr/>
          </p:nvSpPr>
          <p:spPr>
            <a:xfrm>
              <a:off x="6672627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秒動画制作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タイプ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45" name="角丸四角形 204">
              <a:extLst>
                <a:ext uri="{FF2B5EF4-FFF2-40B4-BE49-F238E27FC236}">
                  <a16:creationId xmlns:a16="http://schemas.microsoft.com/office/drawing/2014/main" id="{E0AC391F-F775-45DF-BD89-554877D3BB17}"/>
                </a:ext>
              </a:extLst>
            </p:cNvPr>
            <p:cNvSpPr>
              <a:spLocks/>
            </p:cNvSpPr>
            <p:nvPr/>
          </p:nvSpPr>
          <p:spPr>
            <a:xfrm>
              <a:off x="7351273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ヤフー用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バナー制作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9" name="角丸四角形 204">
              <a:extLst>
                <a:ext uri="{FF2B5EF4-FFF2-40B4-BE49-F238E27FC236}">
                  <a16:creationId xmlns:a16="http://schemas.microsoft.com/office/drawing/2014/main" id="{F9C2C80C-5788-426F-AD19-743F75D25C41}"/>
                </a:ext>
              </a:extLst>
            </p:cNvPr>
            <p:cNvSpPr>
              <a:spLocks/>
            </p:cNvSpPr>
            <p:nvPr/>
          </p:nvSpPr>
          <p:spPr>
            <a:xfrm>
              <a:off x="8029919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お任せ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ナレーション</a:t>
              </a: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BGM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・効果音</a:t>
              </a:r>
            </a:p>
          </p:txBody>
        </p:sp>
        <p:sp>
          <p:nvSpPr>
            <p:cNvPr id="170" name="角丸四角形 204">
              <a:extLst>
                <a:ext uri="{FF2B5EF4-FFF2-40B4-BE49-F238E27FC236}">
                  <a16:creationId xmlns:a16="http://schemas.microsoft.com/office/drawing/2014/main" id="{1A2ABBB0-DC95-49B0-8D4D-B721CE242FED}"/>
                </a:ext>
              </a:extLst>
            </p:cNvPr>
            <p:cNvSpPr>
              <a:spLocks/>
            </p:cNvSpPr>
            <p:nvPr/>
          </p:nvSpPr>
          <p:spPr>
            <a:xfrm>
              <a:off x="8708564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完パケ動画データ納品</a:t>
              </a:r>
            </a:p>
          </p:txBody>
        </p:sp>
        <p:sp>
          <p:nvSpPr>
            <p:cNvPr id="174" name="角丸四角形 204">
              <a:extLst>
                <a:ext uri="{FF2B5EF4-FFF2-40B4-BE49-F238E27FC236}">
                  <a16:creationId xmlns:a16="http://schemas.microsoft.com/office/drawing/2014/main" id="{D67EA295-60D7-4C24-AFA4-4F92F094CF3D}"/>
                </a:ext>
              </a:extLst>
            </p:cNvPr>
            <p:cNvSpPr>
              <a:spLocks/>
            </p:cNvSpPr>
            <p:nvPr/>
          </p:nvSpPr>
          <p:spPr>
            <a:xfrm>
              <a:off x="6672627" y="1817453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3" name="角丸四角形 204">
              <a:extLst>
                <a:ext uri="{FF2B5EF4-FFF2-40B4-BE49-F238E27FC236}">
                  <a16:creationId xmlns:a16="http://schemas.microsoft.com/office/drawing/2014/main" id="{88DF1B02-3EB6-40A8-AEBD-BA4838116076}"/>
                </a:ext>
              </a:extLst>
            </p:cNvPr>
            <p:cNvSpPr>
              <a:spLocks/>
            </p:cNvSpPr>
            <p:nvPr/>
          </p:nvSpPr>
          <p:spPr>
            <a:xfrm>
              <a:off x="7351273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rgbClr val="40404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TVCM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(</a:t>
              </a:r>
              <a:r>
                <a:rPr kumimoji="0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納品ﾒﾃﾞｨｱ含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)</a:t>
              </a:r>
              <a:endPara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4" name="角丸四角形 204">
              <a:extLst>
                <a:ext uri="{FF2B5EF4-FFF2-40B4-BE49-F238E27FC236}">
                  <a16:creationId xmlns:a16="http://schemas.microsoft.com/office/drawing/2014/main" id="{085E4266-116B-40BB-8F00-23FC00055D9E}"/>
                </a:ext>
              </a:extLst>
            </p:cNvPr>
            <p:cNvSpPr>
              <a:spLocks/>
            </p:cNvSpPr>
            <p:nvPr/>
          </p:nvSpPr>
          <p:spPr>
            <a:xfrm>
              <a:off x="8029919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WEB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5" name="角丸四角形 204">
              <a:extLst>
                <a:ext uri="{FF2B5EF4-FFF2-40B4-BE49-F238E27FC236}">
                  <a16:creationId xmlns:a16="http://schemas.microsoft.com/office/drawing/2014/main" id="{4C6BBC6C-024C-415B-88C3-593EDB2B3BFC}"/>
                </a:ext>
              </a:extLst>
            </p:cNvPr>
            <p:cNvSpPr>
              <a:spLocks/>
            </p:cNvSpPr>
            <p:nvPr/>
          </p:nvSpPr>
          <p:spPr>
            <a:xfrm>
              <a:off x="8708564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サイネージ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</a:p>
          </p:txBody>
        </p:sp>
        <p:cxnSp>
          <p:nvCxnSpPr>
            <p:cNvPr id="186" name="直線コネクタ 185">
              <a:extLst>
                <a:ext uri="{FF2B5EF4-FFF2-40B4-BE49-F238E27FC236}">
                  <a16:creationId xmlns:a16="http://schemas.microsoft.com/office/drawing/2014/main" id="{F250F863-069F-4714-8AB8-0E145A1618E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2389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テキスト ボックス 198">
              <a:extLst>
                <a:ext uri="{FF2B5EF4-FFF2-40B4-BE49-F238E27FC236}">
                  <a16:creationId xmlns:a16="http://schemas.microsoft.com/office/drawing/2014/main" id="{3B2D8674-ADE6-4F25-B334-C6B0060B4D42}"/>
                </a:ext>
              </a:extLst>
            </p:cNvPr>
            <p:cNvSpPr txBox="1"/>
            <p:nvPr/>
          </p:nvSpPr>
          <p:spPr>
            <a:xfrm>
              <a:off x="6854092" y="1156195"/>
              <a:ext cx="126188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この</a:t>
              </a:r>
              <a:r>
                <a:rPr kumimoji="0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プランに含まれるサービス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cxnSp>
          <p:nvCxnSpPr>
            <p:cNvPr id="200" name="直線コネクタ 199">
              <a:extLst>
                <a:ext uri="{FF2B5EF4-FFF2-40B4-BE49-F238E27FC236}">
                  <a16:creationId xmlns:a16="http://schemas.microsoft.com/office/drawing/2014/main" id="{5F19D0CB-D7D6-4A7D-BF78-493D789ABE0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0900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線コネクタ 201">
              <a:extLst>
                <a:ext uri="{FF2B5EF4-FFF2-40B4-BE49-F238E27FC236}">
                  <a16:creationId xmlns:a16="http://schemas.microsoft.com/office/drawing/2014/main" id="{703DDADE-9F97-423B-99D0-635456D70B20}"/>
                </a:ext>
              </a:extLst>
            </p:cNvPr>
            <p:cNvCxnSpPr>
              <a:cxnSpLocks/>
            </p:cNvCxnSpPr>
            <p:nvPr/>
          </p:nvCxnSpPr>
          <p:spPr>
            <a:xfrm>
              <a:off x="5667417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線コネクタ 202">
              <a:extLst>
                <a:ext uri="{FF2B5EF4-FFF2-40B4-BE49-F238E27FC236}">
                  <a16:creationId xmlns:a16="http://schemas.microsoft.com/office/drawing/2014/main" id="{AB7A3693-7449-45ED-8DEF-A59EC394CD59}"/>
                </a:ext>
              </a:extLst>
            </p:cNvPr>
            <p:cNvCxnSpPr>
              <a:cxnSpLocks/>
            </p:cNvCxnSpPr>
            <p:nvPr/>
          </p:nvCxnSpPr>
          <p:spPr>
            <a:xfrm>
              <a:off x="8094094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5" name="図 204">
              <a:extLst>
                <a:ext uri="{FF2B5EF4-FFF2-40B4-BE49-F238E27FC236}">
                  <a16:creationId xmlns:a16="http://schemas.microsoft.com/office/drawing/2014/main" id="{42DBC1D3-EC6C-49AE-AA61-35C0E81A0B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7370"/>
            <a:stretch/>
          </p:blipFill>
          <p:spPr>
            <a:xfrm>
              <a:off x="5907929" y="1075507"/>
              <a:ext cx="433858" cy="337750"/>
            </a:xfrm>
            <a:prstGeom prst="rect">
              <a:avLst/>
            </a:prstGeom>
            <a:effectLst/>
          </p:spPr>
        </p:pic>
        <p:grpSp>
          <p:nvGrpSpPr>
            <p:cNvPr id="206" name="グループ化 205">
              <a:extLst>
                <a:ext uri="{FF2B5EF4-FFF2-40B4-BE49-F238E27FC236}">
                  <a16:creationId xmlns:a16="http://schemas.microsoft.com/office/drawing/2014/main" id="{3685F5DA-519B-4D42-A2B8-5E7175B43552}"/>
                </a:ext>
              </a:extLst>
            </p:cNvPr>
            <p:cNvGrpSpPr/>
            <p:nvPr/>
          </p:nvGrpSpPr>
          <p:grpSpPr>
            <a:xfrm>
              <a:off x="897977" y="1121406"/>
              <a:ext cx="4361369" cy="1010125"/>
              <a:chOff x="897977" y="1121406"/>
              <a:chExt cx="4361369" cy="1010125"/>
            </a:xfrm>
          </p:grpSpPr>
          <p:pic>
            <p:nvPicPr>
              <p:cNvPr id="208" name="図 207">
                <a:extLst>
                  <a:ext uri="{FF2B5EF4-FFF2-40B4-BE49-F238E27FC236}">
                    <a16:creationId xmlns:a16="http://schemas.microsoft.com/office/drawing/2014/main" id="{5145CBB7-65DD-4282-9939-760283927C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406213" y="1445127"/>
                <a:ext cx="853133" cy="686404"/>
              </a:xfrm>
              <a:prstGeom prst="rect">
                <a:avLst/>
              </a:prstGeom>
            </p:spPr>
          </p:pic>
          <p:cxnSp>
            <p:nvCxnSpPr>
              <p:cNvPr id="209" name="直線矢印コネクタ 208">
                <a:extLst>
                  <a:ext uri="{FF2B5EF4-FFF2-40B4-BE49-F238E27FC236}">
                    <a16:creationId xmlns:a16="http://schemas.microsoft.com/office/drawing/2014/main" id="{19C0C6D1-A257-4271-BE47-1F320485D9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76" y="1811311"/>
                <a:ext cx="290128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0" name="図 209">
                <a:extLst>
                  <a:ext uri="{FF2B5EF4-FFF2-40B4-BE49-F238E27FC236}">
                    <a16:creationId xmlns:a16="http://schemas.microsoft.com/office/drawing/2014/main" id="{BDED9138-20C2-4D87-99B7-0EF708E3184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3140" t="13197" r="290"/>
              <a:stretch/>
            </p:blipFill>
            <p:spPr>
              <a:xfrm>
                <a:off x="931546" y="1468484"/>
                <a:ext cx="2023285" cy="657587"/>
              </a:xfrm>
              <a:prstGeom prst="rect">
                <a:avLst/>
              </a:prstGeom>
            </p:spPr>
          </p:pic>
          <p:grpSp>
            <p:nvGrpSpPr>
              <p:cNvPr id="211" name="グループ化 210">
                <a:extLst>
                  <a:ext uri="{FF2B5EF4-FFF2-40B4-BE49-F238E27FC236}">
                    <a16:creationId xmlns:a16="http://schemas.microsoft.com/office/drawing/2014/main" id="{3824D389-AA58-46F0-856A-6D693D07BC04}"/>
                  </a:ext>
                </a:extLst>
              </p:cNvPr>
              <p:cNvGrpSpPr/>
              <p:nvPr/>
            </p:nvGrpSpPr>
            <p:grpSpPr>
              <a:xfrm>
                <a:off x="3965314" y="1520677"/>
                <a:ext cx="616988" cy="609485"/>
                <a:chOff x="4024761" y="1544123"/>
                <a:chExt cx="616988" cy="609485"/>
              </a:xfrm>
            </p:grpSpPr>
            <p:grpSp>
              <p:nvGrpSpPr>
                <p:cNvPr id="217" name="グループ化 216">
                  <a:extLst>
                    <a:ext uri="{FF2B5EF4-FFF2-40B4-BE49-F238E27FC236}">
                      <a16:creationId xmlns:a16="http://schemas.microsoft.com/office/drawing/2014/main" id="{36A919AD-3790-4364-B937-97D42631B8D8}"/>
                    </a:ext>
                  </a:extLst>
                </p:cNvPr>
                <p:cNvGrpSpPr/>
                <p:nvPr/>
              </p:nvGrpSpPr>
              <p:grpSpPr>
                <a:xfrm>
                  <a:off x="4032264" y="1544123"/>
                  <a:ext cx="609485" cy="609485"/>
                  <a:chOff x="3577777" y="1565044"/>
                  <a:chExt cx="734386" cy="734386"/>
                </a:xfrm>
              </p:grpSpPr>
              <p:sp>
                <p:nvSpPr>
                  <p:cNvPr id="219" name="円/楕円 184">
                    <a:extLst>
                      <a:ext uri="{FF2B5EF4-FFF2-40B4-BE49-F238E27FC236}">
                        <a16:creationId xmlns:a16="http://schemas.microsoft.com/office/drawing/2014/main" id="{182B5BD8-D5F9-4045-B88C-D73E54A49548}"/>
                      </a:ext>
                    </a:extLst>
                  </p:cNvPr>
                  <p:cNvSpPr/>
                  <p:nvPr/>
                </p:nvSpPr>
                <p:spPr>
                  <a:xfrm>
                    <a:off x="3577777" y="1565044"/>
                    <a:ext cx="734386" cy="73438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220" name="テキスト ボックス 219">
                    <a:extLst>
                      <a:ext uri="{FF2B5EF4-FFF2-40B4-BE49-F238E27FC236}">
                        <a16:creationId xmlns:a16="http://schemas.microsoft.com/office/drawing/2014/main" id="{04DCC05A-DDBE-4A59-850C-9B216147A3DD}"/>
                      </a:ext>
                    </a:extLst>
                  </p:cNvPr>
                  <p:cNvSpPr txBox="1"/>
                  <p:nvPr/>
                </p:nvSpPr>
                <p:spPr>
                  <a:xfrm>
                    <a:off x="3594744" y="1582301"/>
                    <a:ext cx="676413" cy="61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15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秒</a:t>
                    </a:r>
                    <a:endParaRPr kumimoji="0" lang="en-US" altLang="ja-JP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eiryo" charset="-128"/>
                      <a:ea typeface="Meiryo" charset="-128"/>
                      <a:cs typeface="Meiryo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タイプ</a:t>
                    </a:r>
                  </a:p>
                </p:txBody>
              </p:sp>
            </p:grpSp>
            <p:cxnSp>
              <p:nvCxnSpPr>
                <p:cNvPr id="218" name="直線コネクタ 217">
                  <a:extLst>
                    <a:ext uri="{FF2B5EF4-FFF2-40B4-BE49-F238E27FC236}">
                      <a16:creationId xmlns:a16="http://schemas.microsoft.com/office/drawing/2014/main" id="{33C98A7D-6583-4CAB-BECA-BFF71C41CB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4761" y="1835774"/>
                  <a:ext cx="61451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2" name="テキスト ボックス 211">
                <a:extLst>
                  <a:ext uri="{FF2B5EF4-FFF2-40B4-BE49-F238E27FC236}">
                    <a16:creationId xmlns:a16="http://schemas.microsoft.com/office/drawing/2014/main" id="{5ECFF6B5-DEAB-4308-80B5-18216EB83972}"/>
                  </a:ext>
                </a:extLst>
              </p:cNvPr>
              <p:cNvSpPr txBox="1"/>
              <p:nvPr/>
            </p:nvSpPr>
            <p:spPr>
              <a:xfrm>
                <a:off x="897977" y="1121406"/>
                <a:ext cx="34996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200" cap="none" spc="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既存の静止画データをもとに</a:t>
                </a:r>
                <a:r>
                  <a:rPr kumimoji="0" lang="ja-JP" altLang="en-US" sz="1400" b="1" i="0" u="none" strike="noStrike" kern="1200" cap="none" spc="0" normalizeH="0" baseline="0" noProof="0" dirty="0">
                    <a:ln w="317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動画を作成</a:t>
                </a:r>
                <a:endParaRPr kumimoji="0" lang="ja-JP" altLang="en-US" sz="1400" b="1" i="0" u="none" strike="noStrike" kern="1200" cap="none" spc="0" normalizeH="0" baseline="0" noProof="0" dirty="0">
                  <a:ln w="3175">
                    <a:noFill/>
                    <a:prstDash val="solid"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endParaRPr>
              </a:p>
            </p:txBody>
          </p:sp>
          <p:pic>
            <p:nvPicPr>
              <p:cNvPr id="213" name="図 212">
                <a:extLst>
                  <a:ext uri="{FF2B5EF4-FFF2-40B4-BE49-F238E27FC236}">
                    <a16:creationId xmlns:a16="http://schemas.microsoft.com/office/drawing/2014/main" id="{10F51707-1D4E-4CD6-AADA-FAF77A3853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054913" y="1705524"/>
                <a:ext cx="309618" cy="217460"/>
              </a:xfrm>
              <a:prstGeom prst="rect">
                <a:avLst/>
              </a:prstGeom>
            </p:spPr>
          </p:pic>
          <p:sp>
            <p:nvSpPr>
              <p:cNvPr id="214" name="テキスト ボックス 213">
                <a:extLst>
                  <a:ext uri="{FF2B5EF4-FFF2-40B4-BE49-F238E27FC236}">
                    <a16:creationId xmlns:a16="http://schemas.microsoft.com/office/drawing/2014/main" id="{8C939A44-1C32-4028-A7E2-9212F665EB90}"/>
                  </a:ext>
                </a:extLst>
              </p:cNvPr>
              <p:cNvSpPr txBox="1"/>
              <p:nvPr/>
            </p:nvSpPr>
            <p:spPr>
              <a:xfrm>
                <a:off x="2988682" y="1915127"/>
                <a:ext cx="42511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動画も可</a:t>
                </a:r>
              </a:p>
            </p:txBody>
          </p:sp>
          <p:sp>
            <p:nvSpPr>
              <p:cNvPr id="215" name="正方形/長方形 214">
                <a:extLst>
                  <a:ext uri="{FF2B5EF4-FFF2-40B4-BE49-F238E27FC236}">
                    <a16:creationId xmlns:a16="http://schemas.microsoft.com/office/drawing/2014/main" id="{E26D9953-5D52-403D-9CEF-F4FE4A2AAFA2}"/>
                  </a:ext>
                </a:extLst>
              </p:cNvPr>
              <p:cNvSpPr/>
              <p:nvPr/>
            </p:nvSpPr>
            <p:spPr>
              <a:xfrm>
                <a:off x="2662428" y="1588414"/>
                <a:ext cx="11079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9054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HGS行書体" panose="03000600000000000000" pitchFamily="66" charset="-128"/>
                    <a:ea typeface="HGS行書体" panose="03000600000000000000" pitchFamily="66" charset="-128"/>
                    <a:cs typeface="Hiragino Kaku Gothic StdN W8" charset="-128"/>
                  </a:rPr>
                  <a:t>（　）</a:t>
                </a:r>
                <a:endParaRPr kumimoji="1" lang="en-US" altLang="ja-JP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HGS行書体" panose="03000600000000000000" pitchFamily="66" charset="-128"/>
                  <a:ea typeface="HGS行書体" panose="03000600000000000000" pitchFamily="66" charset="-128"/>
                  <a:cs typeface="Meiryo" charset="-128"/>
                </a:endParaRPr>
              </a:p>
            </p:txBody>
          </p:sp>
        </p:grpSp>
      </p:grpSp>
      <p:sp>
        <p:nvSpPr>
          <p:cNvPr id="229" name="テキスト ボックス 228">
            <a:extLst>
              <a:ext uri="{FF2B5EF4-FFF2-40B4-BE49-F238E27FC236}">
                <a16:creationId xmlns:a16="http://schemas.microsoft.com/office/drawing/2014/main" id="{B1943A85-4EC3-4912-8242-4CDB12C69208}"/>
              </a:ext>
            </a:extLst>
          </p:cNvPr>
          <p:cNvSpPr txBox="1"/>
          <p:nvPr/>
        </p:nvSpPr>
        <p:spPr>
          <a:xfrm>
            <a:off x="936076" y="2396651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sp>
        <p:nvSpPr>
          <p:cNvPr id="256" name="角丸四角形 204">
            <a:extLst>
              <a:ext uri="{FF2B5EF4-FFF2-40B4-BE49-F238E27FC236}">
                <a16:creationId xmlns:a16="http://schemas.microsoft.com/office/drawing/2014/main" id="{8EE75592-D870-43C6-AE40-ACFF6B38D57D}"/>
              </a:ext>
            </a:extLst>
          </p:cNvPr>
          <p:cNvSpPr/>
          <p:nvPr/>
        </p:nvSpPr>
        <p:spPr>
          <a:xfrm>
            <a:off x="5404146" y="5876458"/>
            <a:ext cx="4187233" cy="826878"/>
          </a:xfrm>
          <a:prstGeom prst="roundRect">
            <a:avLst>
              <a:gd name="adj" fmla="val 14697"/>
            </a:avLst>
          </a:prstGeom>
          <a:solidFill>
            <a:srgbClr val="75B998"/>
          </a:solidFill>
          <a:ln w="25400">
            <a:noFill/>
            <a:prstDash val="solid"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57" name="台形 256">
            <a:extLst>
              <a:ext uri="{FF2B5EF4-FFF2-40B4-BE49-F238E27FC236}">
                <a16:creationId xmlns:a16="http://schemas.microsoft.com/office/drawing/2014/main" id="{EB73DECF-8B23-4FE5-A27B-8954A74CB8F9}"/>
              </a:ext>
            </a:extLst>
          </p:cNvPr>
          <p:cNvSpPr/>
          <p:nvPr/>
        </p:nvSpPr>
        <p:spPr>
          <a:xfrm rot="10800000">
            <a:off x="6409003" y="5838150"/>
            <a:ext cx="2136484" cy="323410"/>
          </a:xfrm>
          <a:prstGeom prst="trapezoid">
            <a:avLst/>
          </a:prstGeom>
          <a:solidFill>
            <a:schemeClr val="bg1"/>
          </a:solidFill>
          <a:ln w="57150" cap="rnd">
            <a:solidFill>
              <a:srgbClr val="75B99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70" name="正方形/長方形 269">
            <a:extLst>
              <a:ext uri="{FF2B5EF4-FFF2-40B4-BE49-F238E27FC236}">
                <a16:creationId xmlns:a16="http://schemas.microsoft.com/office/drawing/2014/main" id="{540B769E-0676-48B5-8ACD-632D1F050F9B}"/>
              </a:ext>
            </a:extLst>
          </p:cNvPr>
          <p:cNvSpPr/>
          <p:nvPr/>
        </p:nvSpPr>
        <p:spPr>
          <a:xfrm>
            <a:off x="6266057" y="5856962"/>
            <a:ext cx="2249406" cy="3615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5B998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 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75B998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実施料金</a:t>
            </a:r>
            <a:endParaRPr kumimoji="0" lang="ja-JP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75B998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73" name="テキスト ボックス 272">
            <a:extLst>
              <a:ext uri="{FF2B5EF4-FFF2-40B4-BE49-F238E27FC236}">
                <a16:creationId xmlns:a16="http://schemas.microsoft.com/office/drawing/2014/main" id="{0EC65B16-4022-436F-BF35-91DF53C44E28}"/>
              </a:ext>
            </a:extLst>
          </p:cNvPr>
          <p:cNvSpPr txBox="1"/>
          <p:nvPr/>
        </p:nvSpPr>
        <p:spPr>
          <a:xfrm>
            <a:off x="967805" y="5628671"/>
            <a:ext cx="33457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放送確認書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275" name="テキスト ボックス 274">
            <a:extLst>
              <a:ext uri="{FF2B5EF4-FFF2-40B4-BE49-F238E27FC236}">
                <a16:creationId xmlns:a16="http://schemas.microsoft.com/office/drawing/2014/main" id="{F59161FF-76CB-49F7-A994-BE43CD046391}"/>
              </a:ext>
            </a:extLst>
          </p:cNvPr>
          <p:cNvSpPr txBox="1"/>
          <p:nvPr/>
        </p:nvSpPr>
        <p:spPr>
          <a:xfrm>
            <a:off x="5737118" y="6214479"/>
            <a:ext cx="2976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2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,000,00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0</a:t>
            </a:r>
            <a:r>
              <a:rPr kumimoji="0" lang="ja-JP" altLang="en-US" sz="2400" b="1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円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279" name="正方形/長方形 278">
            <a:extLst>
              <a:ext uri="{FF2B5EF4-FFF2-40B4-BE49-F238E27FC236}">
                <a16:creationId xmlns:a16="http://schemas.microsoft.com/office/drawing/2014/main" id="{A43484BA-0FEB-48B4-B640-D82CF131E17B}"/>
              </a:ext>
            </a:extLst>
          </p:cNvPr>
          <p:cNvSpPr/>
          <p:nvPr/>
        </p:nvSpPr>
        <p:spPr>
          <a:xfrm>
            <a:off x="8382491" y="6386485"/>
            <a:ext cx="929306" cy="3077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18" name="テキスト ボックス 317">
            <a:extLst>
              <a:ext uri="{FF2B5EF4-FFF2-40B4-BE49-F238E27FC236}">
                <a16:creationId xmlns:a16="http://schemas.microsoft.com/office/drawing/2014/main" id="{E38E542A-807A-4221-A1CA-3202080676FC}"/>
              </a:ext>
            </a:extLst>
          </p:cNvPr>
          <p:cNvSpPr txBox="1"/>
          <p:nvPr/>
        </p:nvSpPr>
        <p:spPr>
          <a:xfrm>
            <a:off x="1423464" y="6428457"/>
            <a:ext cx="3922202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319" name="図 318">
            <a:extLst>
              <a:ext uri="{FF2B5EF4-FFF2-40B4-BE49-F238E27FC236}">
                <a16:creationId xmlns:a16="http://schemas.microsoft.com/office/drawing/2014/main" id="{6B8D45D5-4570-4637-9A27-1397331EBDC6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 l="154" r="154"/>
          <a:stretch/>
        </p:blipFill>
        <p:spPr>
          <a:xfrm>
            <a:off x="826071" y="6455518"/>
            <a:ext cx="597393" cy="275105"/>
          </a:xfrm>
          <a:prstGeom prst="rect">
            <a:avLst/>
          </a:prstGeom>
        </p:spPr>
      </p:pic>
      <p:sp>
        <p:nvSpPr>
          <p:cNvPr id="320" name="正方形/長方形 319">
            <a:extLst>
              <a:ext uri="{FF2B5EF4-FFF2-40B4-BE49-F238E27FC236}">
                <a16:creationId xmlns:a16="http://schemas.microsoft.com/office/drawing/2014/main" id="{87A059DF-EE0E-402E-9A86-F65F46D3AFED}"/>
              </a:ext>
            </a:extLst>
          </p:cNvPr>
          <p:cNvSpPr/>
          <p:nvPr/>
        </p:nvSpPr>
        <p:spPr>
          <a:xfrm>
            <a:off x="1423464" y="6545661"/>
            <a:ext cx="4025018" cy="226591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321" name="テキスト ボックス 320">
            <a:extLst>
              <a:ext uri="{FF2B5EF4-FFF2-40B4-BE49-F238E27FC236}">
                <a16:creationId xmlns:a16="http://schemas.microsoft.com/office/drawing/2014/main" id="{3AC9327E-A3D4-45B5-804B-F2E4AAB0FF7F}"/>
              </a:ext>
            </a:extLst>
          </p:cNvPr>
          <p:cNvSpPr txBox="1"/>
          <p:nvPr/>
        </p:nvSpPr>
        <p:spPr>
          <a:xfrm>
            <a:off x="741078" y="6278883"/>
            <a:ext cx="3595631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広告の遷移先ページについて</a:t>
            </a:r>
          </a:p>
        </p:txBody>
      </p:sp>
      <p:sp>
        <p:nvSpPr>
          <p:cNvPr id="130" name="Text Box 11">
            <a:extLst>
              <a:ext uri="{FF2B5EF4-FFF2-40B4-BE49-F238E27FC236}">
                <a16:creationId xmlns:a16="http://schemas.microsoft.com/office/drawing/2014/main" id="{176853CB-DBE3-49C5-8C3D-577F87FA8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018" y="420505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1" name="ホームベース 136">
            <a:extLst>
              <a:ext uri="{FF2B5EF4-FFF2-40B4-BE49-F238E27FC236}">
                <a16:creationId xmlns:a16="http://schemas.microsoft.com/office/drawing/2014/main" id="{A1E45B86-5EE1-4939-8BD4-7A42AD89DBCC}"/>
              </a:ext>
            </a:extLst>
          </p:cNvPr>
          <p:cNvSpPr/>
          <p:nvPr/>
        </p:nvSpPr>
        <p:spPr>
          <a:xfrm>
            <a:off x="947050" y="437658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2" name="ホームベース 141">
            <a:extLst>
              <a:ext uri="{FF2B5EF4-FFF2-40B4-BE49-F238E27FC236}">
                <a16:creationId xmlns:a16="http://schemas.microsoft.com/office/drawing/2014/main" id="{DBE6C1CD-1AD5-4A6F-8831-C25236557DE9}"/>
              </a:ext>
            </a:extLst>
          </p:cNvPr>
          <p:cNvSpPr/>
          <p:nvPr/>
        </p:nvSpPr>
        <p:spPr>
          <a:xfrm>
            <a:off x="947050" y="490895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3" name="片側の 2 つの角を丸めた四角形 131">
            <a:extLst>
              <a:ext uri="{FF2B5EF4-FFF2-40B4-BE49-F238E27FC236}">
                <a16:creationId xmlns:a16="http://schemas.microsoft.com/office/drawing/2014/main" id="{3C0E988E-E8E8-4B6F-B9D2-67327DFC187B}"/>
              </a:ext>
            </a:extLst>
          </p:cNvPr>
          <p:cNvSpPr/>
          <p:nvPr/>
        </p:nvSpPr>
        <p:spPr>
          <a:xfrm rot="16200000">
            <a:off x="427805" y="480225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ホームベース 142">
            <a:extLst>
              <a:ext uri="{FF2B5EF4-FFF2-40B4-BE49-F238E27FC236}">
                <a16:creationId xmlns:a16="http://schemas.microsoft.com/office/drawing/2014/main" id="{AB8E2FBA-0C5A-4095-8BD4-239E96F20B1B}"/>
              </a:ext>
            </a:extLst>
          </p:cNvPr>
          <p:cNvSpPr/>
          <p:nvPr/>
        </p:nvSpPr>
        <p:spPr>
          <a:xfrm>
            <a:off x="947050" y="3899235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5" name="片側の 2 つの角を丸めた四角形 123">
            <a:extLst>
              <a:ext uri="{FF2B5EF4-FFF2-40B4-BE49-F238E27FC236}">
                <a16:creationId xmlns:a16="http://schemas.microsoft.com/office/drawing/2014/main" id="{71DCF97C-0D00-44C6-BA17-66B363BB53E2}"/>
              </a:ext>
            </a:extLst>
          </p:cNvPr>
          <p:cNvSpPr/>
          <p:nvPr/>
        </p:nvSpPr>
        <p:spPr>
          <a:xfrm rot="16200000">
            <a:off x="782663" y="3992108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05FE159E-2C15-45A4-A282-A255F7DBC064}"/>
              </a:ext>
            </a:extLst>
          </p:cNvPr>
          <p:cNvSpPr txBox="1"/>
          <p:nvPr/>
        </p:nvSpPr>
        <p:spPr>
          <a:xfrm>
            <a:off x="909597" y="40111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A1E05E9F-3E4F-4F6A-85CA-CEFB2320B41B}"/>
              </a:ext>
            </a:extLst>
          </p:cNvPr>
          <p:cNvSpPr txBox="1"/>
          <p:nvPr/>
        </p:nvSpPr>
        <p:spPr>
          <a:xfrm>
            <a:off x="1015917" y="443230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</a:t>
            </a:r>
            <a:r>
              <a:rPr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指定</a:t>
            </a:r>
            <a:endParaRPr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　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6" name="円/楕円 162">
            <a:extLst>
              <a:ext uri="{FF2B5EF4-FFF2-40B4-BE49-F238E27FC236}">
                <a16:creationId xmlns:a16="http://schemas.microsoft.com/office/drawing/2014/main" id="{7D6CCD2B-4C57-45AA-8D81-943274DB32D2}"/>
              </a:ext>
            </a:extLst>
          </p:cNvPr>
          <p:cNvSpPr>
            <a:spLocks noChangeAspect="1"/>
          </p:cNvSpPr>
          <p:nvPr/>
        </p:nvSpPr>
        <p:spPr>
          <a:xfrm>
            <a:off x="1382433" y="480111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E7B5E3FE-B31D-4D73-9034-C4F8F602EDDA}"/>
              </a:ext>
            </a:extLst>
          </p:cNvPr>
          <p:cNvSpPr txBox="1"/>
          <p:nvPr/>
        </p:nvSpPr>
        <p:spPr>
          <a:xfrm>
            <a:off x="1013525" y="500668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市区郡指定</a:t>
            </a:r>
            <a:endParaRPr kumimoji="1"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27F5801B-091C-4408-B093-947C00E9A155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0" name="ホームベース 142">
            <a:extLst>
              <a:ext uri="{FF2B5EF4-FFF2-40B4-BE49-F238E27FC236}">
                <a16:creationId xmlns:a16="http://schemas.microsoft.com/office/drawing/2014/main" id="{DDA1C743-9A9E-42E6-ADAD-1E7B693209E3}"/>
              </a:ext>
            </a:extLst>
          </p:cNvPr>
          <p:cNvSpPr/>
          <p:nvPr/>
        </p:nvSpPr>
        <p:spPr>
          <a:xfrm>
            <a:off x="939665" y="3297722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4" name="片側の 2 つの角を丸めた四角形 123">
            <a:extLst>
              <a:ext uri="{FF2B5EF4-FFF2-40B4-BE49-F238E27FC236}">
                <a16:creationId xmlns:a16="http://schemas.microsoft.com/office/drawing/2014/main" id="{9CB65E26-D816-4896-B1EC-A3D8DB0AC1BF}"/>
              </a:ext>
            </a:extLst>
          </p:cNvPr>
          <p:cNvSpPr/>
          <p:nvPr/>
        </p:nvSpPr>
        <p:spPr>
          <a:xfrm rot="16200000">
            <a:off x="775278" y="3391021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テキスト ボックス 155">
            <a:extLst>
              <a:ext uri="{FF2B5EF4-FFF2-40B4-BE49-F238E27FC236}">
                <a16:creationId xmlns:a16="http://schemas.microsoft.com/office/drawing/2014/main" id="{DCB95455-BFE8-4866-B721-C026D59B0E52}"/>
              </a:ext>
            </a:extLst>
          </p:cNvPr>
          <p:cNvSpPr txBox="1"/>
          <p:nvPr/>
        </p:nvSpPr>
        <p:spPr>
          <a:xfrm>
            <a:off x="902212" y="3409607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7" name="正方形/長方形 156">
            <a:extLst>
              <a:ext uri="{FF2B5EF4-FFF2-40B4-BE49-F238E27FC236}">
                <a16:creationId xmlns:a16="http://schemas.microsoft.com/office/drawing/2014/main" id="{2E6F0D85-4504-438F-BAE5-E8AA797D15EE}"/>
              </a:ext>
            </a:extLst>
          </p:cNvPr>
          <p:cNvSpPr/>
          <p:nvPr/>
        </p:nvSpPr>
        <p:spPr>
          <a:xfrm>
            <a:off x="1457468" y="466568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43DFAE7D-4BAC-4566-A02F-A065B7153743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</p:spTree>
    <p:extLst>
      <p:ext uri="{BB962C8B-B14F-4D97-AF65-F5344CB8AC3E}">
        <p14:creationId xmlns:p14="http://schemas.microsoft.com/office/powerpoint/2010/main" val="4281075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703</Words>
  <Application>Microsoft Office PowerPoint</Application>
  <PresentationFormat>A4 210 x 297 mm</PresentationFormat>
  <Paragraphs>166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HGS行書体</vt:lpstr>
      <vt:lpstr>Meiryo UI</vt:lpstr>
      <vt:lpstr>Meiryo</vt:lpstr>
      <vt:lpstr>Meiryo</vt:lpstr>
      <vt:lpstr>游ゴシック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nishiguchi0913@outlook.jp</dc:creator>
  <cp:lastModifiedBy>本多 智明</cp:lastModifiedBy>
  <cp:revision>43</cp:revision>
  <cp:lastPrinted>2022-03-03T04:22:30Z</cp:lastPrinted>
  <dcterms:created xsi:type="dcterms:W3CDTF">2022-02-28T00:11:28Z</dcterms:created>
  <dcterms:modified xsi:type="dcterms:W3CDTF">2022-03-04T06:22:16Z</dcterms:modified>
</cp:coreProperties>
</file>