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945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B998"/>
    <a:srgbClr val="71B5BD"/>
    <a:srgbClr val="009A92"/>
    <a:srgbClr val="404040"/>
    <a:srgbClr val="D6EDED"/>
    <a:srgbClr val="E1F7E9"/>
    <a:srgbClr val="E3E9E7"/>
    <a:srgbClr val="BAF9F7"/>
    <a:srgbClr val="DAEEEE"/>
    <a:srgbClr val="0087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46" autoAdjust="0"/>
    <p:restoredTop sz="96018"/>
  </p:normalViewPr>
  <p:slideViewPr>
    <p:cSldViewPr snapToGrid="0" snapToObjects="1" showGuides="1">
      <p:cViewPr varScale="1">
        <p:scale>
          <a:sx n="114" d="100"/>
          <a:sy n="114" d="100"/>
        </p:scale>
        <p:origin x="1488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A2DCB-6B22-684B-8305-8D32C3326916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AE036-BB84-D941-BEAE-1699DB289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886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6822C-3A83-6143-8558-7841D4196EF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858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94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87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09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6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62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68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18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39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74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42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78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42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hyperlink" Target="http://www.google.co.jp/url?sa=i&amp;rct=j&amp;q=&amp;esrc=s&amp;source=images&amp;cd=&amp;cad=rja&amp;uact=8&amp;ved=0ahUKEwiF95qlgpPQAhXFXrwKHVnVDQ0QjRwIBw&amp;url=http://sem-consul.com/1916/%E6%97%A5%E6%9C%AC%E5%9B%BD%E5%86%85%E3%81%A7%E3%81%AE%E6%A4%9C%E7%B4%A2%E3%82%A8%E3%83%B3%E3%82%B8%E3%83%B3%E3%82%B7%E3%82%A7%E3%82%A2%EF%BC%88google%EF%BC%8Cyahoo-japan%EF%BC%89/&amp;psig=AFQjCNFsOaPFfgXCU-kf1u0NI5uINA3d6w&amp;ust=1478483371848387" TargetMode="External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7.jpe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正方形/長方形 302">
            <a:extLst>
              <a:ext uri="{FF2B5EF4-FFF2-40B4-BE49-F238E27FC236}">
                <a16:creationId xmlns:a16="http://schemas.microsoft.com/office/drawing/2014/main" id="{3B0F4C3E-734A-C546-8246-0ED960B45BCB}"/>
              </a:ext>
            </a:extLst>
          </p:cNvPr>
          <p:cNvSpPr/>
          <p:nvPr/>
        </p:nvSpPr>
        <p:spPr>
          <a:xfrm flipV="1">
            <a:off x="361191" y="2325344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4" name="直線コネクタ 303">
            <a:extLst>
              <a:ext uri="{FF2B5EF4-FFF2-40B4-BE49-F238E27FC236}">
                <a16:creationId xmlns:a16="http://schemas.microsoft.com/office/drawing/2014/main" id="{1C1B22B1-D48A-4A4E-9E2E-DFA80D556317}"/>
              </a:ext>
            </a:extLst>
          </p:cNvPr>
          <p:cNvCxnSpPr>
            <a:cxnSpLocks/>
          </p:cNvCxnSpPr>
          <p:nvPr/>
        </p:nvCxnSpPr>
        <p:spPr>
          <a:xfrm flipV="1">
            <a:off x="361585" y="2325344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2928F103-B2EC-DE43-B544-3BEAE66D4B42}"/>
              </a:ext>
            </a:extLst>
          </p:cNvPr>
          <p:cNvSpPr/>
          <p:nvPr/>
        </p:nvSpPr>
        <p:spPr>
          <a:xfrm flipV="1">
            <a:off x="361191" y="1065952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角丸四角形 204">
            <a:extLst>
              <a:ext uri="{FF2B5EF4-FFF2-40B4-BE49-F238E27FC236}">
                <a16:creationId xmlns:a16="http://schemas.microsoft.com/office/drawing/2014/main" id="{BDADFB6D-ACD0-B344-B9BB-A830696C4A79}"/>
              </a:ext>
            </a:extLst>
          </p:cNvPr>
          <p:cNvSpPr/>
          <p:nvPr/>
        </p:nvSpPr>
        <p:spPr>
          <a:xfrm>
            <a:off x="1803253" y="2793355"/>
            <a:ext cx="5137685" cy="2664000"/>
          </a:xfrm>
          <a:prstGeom prst="roundRect">
            <a:avLst>
              <a:gd name="adj" fmla="val 2989"/>
            </a:avLst>
          </a:prstGeom>
          <a:solidFill>
            <a:srgbClr val="D6ED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163" name="台形 162">
            <a:extLst>
              <a:ext uri="{FF2B5EF4-FFF2-40B4-BE49-F238E27FC236}">
                <a16:creationId xmlns:a16="http://schemas.microsoft.com/office/drawing/2014/main" id="{3932D21E-4D22-BC4D-BB70-6B3723E13C90}"/>
              </a:ext>
            </a:extLst>
          </p:cNvPr>
          <p:cNvSpPr/>
          <p:nvPr/>
        </p:nvSpPr>
        <p:spPr>
          <a:xfrm rot="10800000">
            <a:off x="3640853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台形 163">
            <a:extLst>
              <a:ext uri="{FF2B5EF4-FFF2-40B4-BE49-F238E27FC236}">
                <a16:creationId xmlns:a16="http://schemas.microsoft.com/office/drawing/2014/main" id="{39209CDD-DB24-994D-9B56-AA9F2485B906}"/>
              </a:ext>
            </a:extLst>
          </p:cNvPr>
          <p:cNvSpPr/>
          <p:nvPr/>
        </p:nvSpPr>
        <p:spPr>
          <a:xfrm rot="10800000">
            <a:off x="5345666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平行四辺形 148">
            <a:extLst>
              <a:ext uri="{FF2B5EF4-FFF2-40B4-BE49-F238E27FC236}">
                <a16:creationId xmlns:a16="http://schemas.microsoft.com/office/drawing/2014/main" id="{B8BBEC6D-8B91-C240-ADBF-D0EF61EE9B0A}"/>
              </a:ext>
            </a:extLst>
          </p:cNvPr>
          <p:cNvSpPr/>
          <p:nvPr/>
        </p:nvSpPr>
        <p:spPr>
          <a:xfrm>
            <a:off x="197066" y="406125"/>
            <a:ext cx="9558190" cy="464038"/>
          </a:xfrm>
          <a:prstGeom prst="parallelogram">
            <a:avLst/>
          </a:prstGeom>
          <a:solidFill>
            <a:srgbClr val="009A92"/>
          </a:solidFill>
          <a:ln w="7620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7F9011FD-B106-3048-A9E5-E4268788E05B}"/>
              </a:ext>
            </a:extLst>
          </p:cNvPr>
          <p:cNvCxnSpPr>
            <a:cxnSpLocks/>
          </p:cNvCxnSpPr>
          <p:nvPr/>
        </p:nvCxnSpPr>
        <p:spPr>
          <a:xfrm flipV="1">
            <a:off x="361585" y="1061828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3" name="図 282">
            <a:extLst>
              <a:ext uri="{FF2B5EF4-FFF2-40B4-BE49-F238E27FC236}">
                <a16:creationId xmlns:a16="http://schemas.microsoft.com/office/drawing/2014/main" id="{21244445-553A-CE47-87DF-C439C85256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24" b="-12618"/>
          <a:stretch/>
        </p:blipFill>
        <p:spPr>
          <a:xfrm>
            <a:off x="361191" y="93413"/>
            <a:ext cx="1357574" cy="250990"/>
          </a:xfrm>
          <a:prstGeom prst="rect">
            <a:avLst/>
          </a:prstGeom>
        </p:spPr>
      </p:pic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7B97EE18-91B9-4944-B096-3CC1C6394C63}"/>
              </a:ext>
            </a:extLst>
          </p:cNvPr>
          <p:cNvCxnSpPr/>
          <p:nvPr/>
        </p:nvCxnSpPr>
        <p:spPr>
          <a:xfrm>
            <a:off x="2567929" y="451406"/>
            <a:ext cx="0" cy="37686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D8FFA07E-E20B-9447-97FF-7F2D7014F538}"/>
              </a:ext>
            </a:extLst>
          </p:cNvPr>
          <p:cNvSpPr/>
          <p:nvPr/>
        </p:nvSpPr>
        <p:spPr>
          <a:xfrm>
            <a:off x="2669691" y="446799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40">
              <a:spcBef>
                <a:spcPct val="0"/>
              </a:spcBef>
              <a:defRPr/>
            </a:pPr>
            <a:r>
              <a:rPr lang="ja-JP" altLang="en-US" sz="24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南日本放送</a:t>
            </a:r>
          </a:p>
        </p:txBody>
      </p:sp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AB137241-7319-8345-ACC9-D4625166B66A}"/>
              </a:ext>
            </a:extLst>
          </p:cNvPr>
          <p:cNvSpPr/>
          <p:nvPr/>
        </p:nvSpPr>
        <p:spPr>
          <a:xfrm>
            <a:off x="332457" y="428646"/>
            <a:ext cx="218072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70">
              <a:spcBef>
                <a:spcPct val="0"/>
              </a:spcBef>
              <a:defRPr/>
            </a:pPr>
            <a:r>
              <a:rPr lang="en-US" altLang="ja-JP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TVCM</a:t>
            </a:r>
            <a:r>
              <a:rPr lang="ja-JP" altLang="en-US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セット</a:t>
            </a:r>
            <a:endParaRPr lang="en-US" altLang="ja-JP" sz="26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id="{8B955666-6385-4917-85F9-EB03F44843AE}"/>
              </a:ext>
            </a:extLst>
          </p:cNvPr>
          <p:cNvSpPr txBox="1"/>
          <p:nvPr/>
        </p:nvSpPr>
        <p:spPr>
          <a:xfrm>
            <a:off x="3894756" y="2802958"/>
            <a:ext cx="95410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b="1" kern="0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sz="2100" b="1" kern="0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7" name="テキスト ボックス 206">
            <a:extLst>
              <a:ext uri="{FF2B5EF4-FFF2-40B4-BE49-F238E27FC236}">
                <a16:creationId xmlns:a16="http://schemas.microsoft.com/office/drawing/2014/main" id="{31170289-6823-462E-8798-38E5A6C5FADC}"/>
              </a:ext>
            </a:extLst>
          </p:cNvPr>
          <p:cNvSpPr txBox="1"/>
          <p:nvPr/>
        </p:nvSpPr>
        <p:spPr>
          <a:xfrm>
            <a:off x="5402258" y="2831430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r>
              <a:rPr kumimoji="1" lang="ja-JP" altLang="en-US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＋</a:t>
            </a:r>
            <a:r>
              <a:rPr kumimoji="1" lang="ja-JP" altLang="en-US" b="1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b="1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231" name="図 230">
            <a:extLst>
              <a:ext uri="{FF2B5EF4-FFF2-40B4-BE49-F238E27FC236}">
                <a16:creationId xmlns:a16="http://schemas.microsoft.com/office/drawing/2014/main" id="{C16F2A8A-DF20-4A6A-9197-3DC6FC6ADF7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267745" y="3225370"/>
            <a:ext cx="852663" cy="537393"/>
          </a:xfrm>
          <a:prstGeom prst="rect">
            <a:avLst/>
          </a:prstGeom>
        </p:spPr>
      </p:pic>
      <p:pic>
        <p:nvPicPr>
          <p:cNvPr id="234" name="図 233">
            <a:extLst>
              <a:ext uri="{FF2B5EF4-FFF2-40B4-BE49-F238E27FC236}">
                <a16:creationId xmlns:a16="http://schemas.microsoft.com/office/drawing/2014/main" id="{5326A0ED-DCDB-4DF1-BC98-F1DA6E9AB5C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79213" y="3225370"/>
            <a:ext cx="265485" cy="523697"/>
          </a:xfrm>
          <a:prstGeom prst="rect">
            <a:avLst/>
          </a:prstGeom>
        </p:spPr>
      </p:pic>
      <p:cxnSp>
        <p:nvCxnSpPr>
          <p:cNvPr id="235" name="直線コネクタ 234">
            <a:extLst>
              <a:ext uri="{FF2B5EF4-FFF2-40B4-BE49-F238E27FC236}">
                <a16:creationId xmlns:a16="http://schemas.microsoft.com/office/drawing/2014/main" id="{0A9D00A4-22E5-48A8-855D-A1CA496CFACF}"/>
              </a:ext>
            </a:extLst>
          </p:cNvPr>
          <p:cNvCxnSpPr>
            <a:cxnSpLocks/>
          </p:cNvCxnSpPr>
          <p:nvPr/>
        </p:nvCxnSpPr>
        <p:spPr>
          <a:xfrm>
            <a:off x="5391771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直線コネクタ 235">
            <a:extLst>
              <a:ext uri="{FF2B5EF4-FFF2-40B4-BE49-F238E27FC236}">
                <a16:creationId xmlns:a16="http://schemas.microsoft.com/office/drawing/2014/main" id="{6CFD71EE-7130-4A73-91A0-3FFBAB434FF4}"/>
              </a:ext>
            </a:extLst>
          </p:cNvPr>
          <p:cNvCxnSpPr>
            <a:cxnSpLocks/>
          </p:cNvCxnSpPr>
          <p:nvPr/>
        </p:nvCxnSpPr>
        <p:spPr>
          <a:xfrm>
            <a:off x="5391771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7" name="図 236">
            <a:extLst>
              <a:ext uri="{FF2B5EF4-FFF2-40B4-BE49-F238E27FC236}">
                <a16:creationId xmlns:a16="http://schemas.microsoft.com/office/drawing/2014/main" id="{28989A0C-7B69-4DB4-AC91-986619D11CB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554555" y="3225370"/>
            <a:ext cx="1030790" cy="530291"/>
          </a:xfrm>
          <a:prstGeom prst="rect">
            <a:avLst/>
          </a:prstGeom>
        </p:spPr>
      </p:pic>
      <p:sp>
        <p:nvSpPr>
          <p:cNvPr id="240" name="ホームベース 136">
            <a:extLst>
              <a:ext uri="{FF2B5EF4-FFF2-40B4-BE49-F238E27FC236}">
                <a16:creationId xmlns:a16="http://schemas.microsoft.com/office/drawing/2014/main" id="{FEF8B4C3-B763-4D5E-9380-8E80ECD8095A}"/>
              </a:ext>
            </a:extLst>
          </p:cNvPr>
          <p:cNvSpPr/>
          <p:nvPr/>
        </p:nvSpPr>
        <p:spPr>
          <a:xfrm>
            <a:off x="947050" y="4376581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1" name="ホームベース 141">
            <a:extLst>
              <a:ext uri="{FF2B5EF4-FFF2-40B4-BE49-F238E27FC236}">
                <a16:creationId xmlns:a16="http://schemas.microsoft.com/office/drawing/2014/main" id="{154F9440-D995-4C41-89F6-D76C526DFD82}"/>
              </a:ext>
            </a:extLst>
          </p:cNvPr>
          <p:cNvSpPr/>
          <p:nvPr/>
        </p:nvSpPr>
        <p:spPr>
          <a:xfrm>
            <a:off x="947050" y="4908953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2" name="片側の 2 つの角を丸めた四角形 131">
            <a:extLst>
              <a:ext uri="{FF2B5EF4-FFF2-40B4-BE49-F238E27FC236}">
                <a16:creationId xmlns:a16="http://schemas.microsoft.com/office/drawing/2014/main" id="{9E11AFC6-B27F-4E59-B9BE-E6358DC57EE5}"/>
              </a:ext>
            </a:extLst>
          </p:cNvPr>
          <p:cNvSpPr/>
          <p:nvPr/>
        </p:nvSpPr>
        <p:spPr>
          <a:xfrm rot="16200000">
            <a:off x="427805" y="4802259"/>
            <a:ext cx="1080000" cy="216000"/>
          </a:xfrm>
          <a:prstGeom prst="round2SameRect">
            <a:avLst>
              <a:gd name="adj1" fmla="val 32569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ホームベース 142">
            <a:extLst>
              <a:ext uri="{FF2B5EF4-FFF2-40B4-BE49-F238E27FC236}">
                <a16:creationId xmlns:a16="http://schemas.microsoft.com/office/drawing/2014/main" id="{93BD506F-DFB3-4507-8FF6-A17D7739B9AC}"/>
              </a:ext>
            </a:extLst>
          </p:cNvPr>
          <p:cNvSpPr/>
          <p:nvPr/>
        </p:nvSpPr>
        <p:spPr>
          <a:xfrm>
            <a:off x="947050" y="3899235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4" name="片側の 2 つの角を丸めた四角形 123">
            <a:extLst>
              <a:ext uri="{FF2B5EF4-FFF2-40B4-BE49-F238E27FC236}">
                <a16:creationId xmlns:a16="http://schemas.microsoft.com/office/drawing/2014/main" id="{70B604E8-8436-4AC5-827A-39540826D66A}"/>
              </a:ext>
            </a:extLst>
          </p:cNvPr>
          <p:cNvSpPr/>
          <p:nvPr/>
        </p:nvSpPr>
        <p:spPr>
          <a:xfrm rot="16200000">
            <a:off x="782663" y="3992108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テキスト ボックス 244">
            <a:extLst>
              <a:ext uri="{FF2B5EF4-FFF2-40B4-BE49-F238E27FC236}">
                <a16:creationId xmlns:a16="http://schemas.microsoft.com/office/drawing/2014/main" id="{BACF7144-149E-4050-94CF-3AEEC3D466D3}"/>
              </a:ext>
            </a:extLst>
          </p:cNvPr>
          <p:cNvSpPr txBox="1"/>
          <p:nvPr/>
        </p:nvSpPr>
        <p:spPr>
          <a:xfrm>
            <a:off x="909597" y="4011120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掲載期間を指定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6" name="テキスト ボックス 245">
            <a:extLst>
              <a:ext uri="{FF2B5EF4-FFF2-40B4-BE49-F238E27FC236}">
                <a16:creationId xmlns:a16="http://schemas.microsoft.com/office/drawing/2014/main" id="{70D7118C-08BB-4BA8-B64B-300404059406}"/>
              </a:ext>
            </a:extLst>
          </p:cNvPr>
          <p:cNvSpPr txBox="1"/>
          <p:nvPr/>
        </p:nvSpPr>
        <p:spPr>
          <a:xfrm>
            <a:off x="1015917" y="4432303"/>
            <a:ext cx="1138185" cy="444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都道府県</a:t>
            </a:r>
            <a:r>
              <a:rPr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指定</a:t>
            </a:r>
            <a:endParaRPr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3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　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7" name="円/楕円 162">
            <a:extLst>
              <a:ext uri="{FF2B5EF4-FFF2-40B4-BE49-F238E27FC236}">
                <a16:creationId xmlns:a16="http://schemas.microsoft.com/office/drawing/2014/main" id="{38BE78B7-0613-429C-A1F1-F57DED72365C}"/>
              </a:ext>
            </a:extLst>
          </p:cNvPr>
          <p:cNvSpPr>
            <a:spLocks noChangeAspect="1"/>
          </p:cNvSpPr>
          <p:nvPr/>
        </p:nvSpPr>
        <p:spPr>
          <a:xfrm>
            <a:off x="1382433" y="4801110"/>
            <a:ext cx="198000" cy="19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8" name="テキスト ボックス 247">
            <a:extLst>
              <a:ext uri="{FF2B5EF4-FFF2-40B4-BE49-F238E27FC236}">
                <a16:creationId xmlns:a16="http://schemas.microsoft.com/office/drawing/2014/main" id="{064BAC6E-2CED-409B-B253-0CC3D194831A}"/>
              </a:ext>
            </a:extLst>
          </p:cNvPr>
          <p:cNvSpPr txBox="1"/>
          <p:nvPr/>
        </p:nvSpPr>
        <p:spPr>
          <a:xfrm>
            <a:off x="1013525" y="5006681"/>
            <a:ext cx="1071966" cy="41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市区郡指定</a:t>
            </a:r>
            <a:endParaRPr kumimoji="1"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9" name="テキスト ボックス 248">
            <a:extLst>
              <a:ext uri="{FF2B5EF4-FFF2-40B4-BE49-F238E27FC236}">
                <a16:creationId xmlns:a16="http://schemas.microsoft.com/office/drawing/2014/main" id="{C4B7E8AB-8891-4CAB-9630-8A590D8855A4}"/>
              </a:ext>
            </a:extLst>
          </p:cNvPr>
          <p:cNvSpPr txBox="1"/>
          <p:nvPr/>
        </p:nvSpPr>
        <p:spPr>
          <a:xfrm>
            <a:off x="810084" y="4358254"/>
            <a:ext cx="338554" cy="11054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掲載エリア</a:t>
            </a:r>
            <a:r>
              <a:rPr lang="ja-JP" altLang="en-US" sz="9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</a:t>
            </a:r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3" name="ホームベース 142">
            <a:extLst>
              <a:ext uri="{FF2B5EF4-FFF2-40B4-BE49-F238E27FC236}">
                <a16:creationId xmlns:a16="http://schemas.microsoft.com/office/drawing/2014/main" id="{C1D39340-C6A4-4DE0-9F3F-43B073D32B5B}"/>
              </a:ext>
            </a:extLst>
          </p:cNvPr>
          <p:cNvSpPr/>
          <p:nvPr/>
        </p:nvSpPr>
        <p:spPr>
          <a:xfrm>
            <a:off x="939665" y="3297722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4" name="片側の 2 つの角を丸めた四角形 123">
            <a:extLst>
              <a:ext uri="{FF2B5EF4-FFF2-40B4-BE49-F238E27FC236}">
                <a16:creationId xmlns:a16="http://schemas.microsoft.com/office/drawing/2014/main" id="{BC5D0168-B93B-439A-9A68-B71273A67C35}"/>
              </a:ext>
            </a:extLst>
          </p:cNvPr>
          <p:cNvSpPr/>
          <p:nvPr/>
        </p:nvSpPr>
        <p:spPr>
          <a:xfrm rot="16200000">
            <a:off x="775278" y="3388982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テキスト ボックス 264">
            <a:extLst>
              <a:ext uri="{FF2B5EF4-FFF2-40B4-BE49-F238E27FC236}">
                <a16:creationId xmlns:a16="http://schemas.microsoft.com/office/drawing/2014/main" id="{21CE92E4-D8A7-4373-9239-25F221167478}"/>
              </a:ext>
            </a:extLst>
          </p:cNvPr>
          <p:cNvSpPr txBox="1"/>
          <p:nvPr/>
        </p:nvSpPr>
        <p:spPr>
          <a:xfrm>
            <a:off x="902212" y="3409607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デバイスを指定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269" name="直線コネクタ 268">
            <a:extLst>
              <a:ext uri="{FF2B5EF4-FFF2-40B4-BE49-F238E27FC236}">
                <a16:creationId xmlns:a16="http://schemas.microsoft.com/office/drawing/2014/main" id="{284D5320-0AAD-45C4-BD79-E0C233CBEA30}"/>
              </a:ext>
            </a:extLst>
          </p:cNvPr>
          <p:cNvCxnSpPr>
            <a:cxnSpLocks/>
          </p:cNvCxnSpPr>
          <p:nvPr/>
        </p:nvCxnSpPr>
        <p:spPr>
          <a:xfrm>
            <a:off x="5409771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台形 4">
            <a:extLst>
              <a:ext uri="{FF2B5EF4-FFF2-40B4-BE49-F238E27FC236}">
                <a16:creationId xmlns:a16="http://schemas.microsoft.com/office/drawing/2014/main" id="{FFF1C4B9-2C6D-FE49-9EA8-14FDA734FC18}"/>
              </a:ext>
            </a:extLst>
          </p:cNvPr>
          <p:cNvSpPr/>
          <p:nvPr/>
        </p:nvSpPr>
        <p:spPr>
          <a:xfrm rot="10800000">
            <a:off x="1912792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8E4F8BF8-7611-2240-9865-8C1C46BD883B}"/>
              </a:ext>
            </a:extLst>
          </p:cNvPr>
          <p:cNvCxnSpPr/>
          <p:nvPr/>
        </p:nvCxnSpPr>
        <p:spPr>
          <a:xfrm>
            <a:off x="5244710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>
            <a:extLst>
              <a:ext uri="{FF2B5EF4-FFF2-40B4-BE49-F238E27FC236}">
                <a16:creationId xmlns:a16="http://schemas.microsoft.com/office/drawing/2014/main" id="{C799470B-2023-8E40-8178-D25B2262281A}"/>
              </a:ext>
            </a:extLst>
          </p:cNvPr>
          <p:cNvCxnSpPr/>
          <p:nvPr/>
        </p:nvCxnSpPr>
        <p:spPr>
          <a:xfrm>
            <a:off x="3545063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D5ED5AA8-91E6-4C55-88DD-FA540CB8F059}"/>
              </a:ext>
            </a:extLst>
          </p:cNvPr>
          <p:cNvSpPr txBox="1"/>
          <p:nvPr/>
        </p:nvSpPr>
        <p:spPr>
          <a:xfrm>
            <a:off x="2350743" y="2790522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endParaRPr kumimoji="1" lang="ja-JP" altLang="en-US" sz="24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2" name="平行四辺形 271">
            <a:extLst>
              <a:ext uri="{FF2B5EF4-FFF2-40B4-BE49-F238E27FC236}">
                <a16:creationId xmlns:a16="http://schemas.microsoft.com/office/drawing/2014/main" id="{F5A52874-88CA-F542-B53D-89396DDCD8A3}"/>
              </a:ext>
            </a:extLst>
          </p:cNvPr>
          <p:cNvSpPr/>
          <p:nvPr/>
        </p:nvSpPr>
        <p:spPr>
          <a:xfrm>
            <a:off x="7324648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009A92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平行四辺形 273">
            <a:extLst>
              <a:ext uri="{FF2B5EF4-FFF2-40B4-BE49-F238E27FC236}">
                <a16:creationId xmlns:a16="http://schemas.microsoft.com/office/drawing/2014/main" id="{B7F04D89-4097-F74D-88F4-5C337844765D}"/>
              </a:ext>
            </a:extLst>
          </p:cNvPr>
          <p:cNvSpPr/>
          <p:nvPr/>
        </p:nvSpPr>
        <p:spPr>
          <a:xfrm>
            <a:off x="8568687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009A92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8" name="Picture 4" descr="「ヤフーロゴ」の画像検索結果">
            <a:hlinkClick r:id="rId7"/>
            <a:extLst>
              <a:ext uri="{FF2B5EF4-FFF2-40B4-BE49-F238E27FC236}">
                <a16:creationId xmlns:a16="http://schemas.microsoft.com/office/drawing/2014/main" id="{46B96818-4BB0-0F4C-9123-89F71D470A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824" t="25462" r="8404" b="23947"/>
          <a:stretch/>
        </p:blipFill>
        <p:spPr bwMode="auto">
          <a:xfrm>
            <a:off x="8875566" y="132399"/>
            <a:ext cx="669243" cy="210957"/>
          </a:xfrm>
          <a:prstGeom prst="rect">
            <a:avLst/>
          </a:prstGeom>
          <a:noFill/>
        </p:spPr>
      </p:pic>
      <p:cxnSp>
        <p:nvCxnSpPr>
          <p:cNvPr id="282" name="直線コネクタ 281">
            <a:extLst>
              <a:ext uri="{FF2B5EF4-FFF2-40B4-BE49-F238E27FC236}">
                <a16:creationId xmlns:a16="http://schemas.microsoft.com/office/drawing/2014/main" id="{09750A97-2BD8-3648-8878-E84AA67F4379}"/>
              </a:ext>
            </a:extLst>
          </p:cNvPr>
          <p:cNvCxnSpPr>
            <a:cxnSpLocks/>
          </p:cNvCxnSpPr>
          <p:nvPr/>
        </p:nvCxnSpPr>
        <p:spPr>
          <a:xfrm>
            <a:off x="3724336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直線コネクタ 283">
            <a:extLst>
              <a:ext uri="{FF2B5EF4-FFF2-40B4-BE49-F238E27FC236}">
                <a16:creationId xmlns:a16="http://schemas.microsoft.com/office/drawing/2014/main" id="{24ECF07F-CA34-E648-928D-6999E21D0533}"/>
              </a:ext>
            </a:extLst>
          </p:cNvPr>
          <p:cNvCxnSpPr>
            <a:cxnSpLocks/>
          </p:cNvCxnSpPr>
          <p:nvPr/>
        </p:nvCxnSpPr>
        <p:spPr>
          <a:xfrm>
            <a:off x="3724336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直線コネクタ 291">
            <a:extLst>
              <a:ext uri="{FF2B5EF4-FFF2-40B4-BE49-F238E27FC236}">
                <a16:creationId xmlns:a16="http://schemas.microsoft.com/office/drawing/2014/main" id="{9FFCB5F0-73DB-5E49-ADDA-262BC90DC55C}"/>
              </a:ext>
            </a:extLst>
          </p:cNvPr>
          <p:cNvCxnSpPr>
            <a:cxnSpLocks/>
          </p:cNvCxnSpPr>
          <p:nvPr/>
        </p:nvCxnSpPr>
        <p:spPr>
          <a:xfrm>
            <a:off x="3742336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直線コネクタ 292">
            <a:extLst>
              <a:ext uri="{FF2B5EF4-FFF2-40B4-BE49-F238E27FC236}">
                <a16:creationId xmlns:a16="http://schemas.microsoft.com/office/drawing/2014/main" id="{AE245413-E1AC-8940-B69E-72664800E4D7}"/>
              </a:ext>
            </a:extLst>
          </p:cNvPr>
          <p:cNvCxnSpPr>
            <a:cxnSpLocks/>
          </p:cNvCxnSpPr>
          <p:nvPr/>
        </p:nvCxnSpPr>
        <p:spPr>
          <a:xfrm>
            <a:off x="1994148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直線コネクタ 293">
            <a:extLst>
              <a:ext uri="{FF2B5EF4-FFF2-40B4-BE49-F238E27FC236}">
                <a16:creationId xmlns:a16="http://schemas.microsoft.com/office/drawing/2014/main" id="{00594EFF-1604-0E49-B12A-EEBD05DE57B0}"/>
              </a:ext>
            </a:extLst>
          </p:cNvPr>
          <p:cNvCxnSpPr>
            <a:cxnSpLocks/>
          </p:cNvCxnSpPr>
          <p:nvPr/>
        </p:nvCxnSpPr>
        <p:spPr>
          <a:xfrm>
            <a:off x="1994148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直線コネクタ 294">
            <a:extLst>
              <a:ext uri="{FF2B5EF4-FFF2-40B4-BE49-F238E27FC236}">
                <a16:creationId xmlns:a16="http://schemas.microsoft.com/office/drawing/2014/main" id="{F39157D7-EB4F-7A4A-B5D8-D7A36A03A6AD}"/>
              </a:ext>
            </a:extLst>
          </p:cNvPr>
          <p:cNvCxnSpPr>
            <a:cxnSpLocks/>
          </p:cNvCxnSpPr>
          <p:nvPr/>
        </p:nvCxnSpPr>
        <p:spPr>
          <a:xfrm>
            <a:off x="2012148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円/楕円 279">
            <a:extLst>
              <a:ext uri="{FF2B5EF4-FFF2-40B4-BE49-F238E27FC236}">
                <a16:creationId xmlns:a16="http://schemas.microsoft.com/office/drawing/2014/main" id="{A982365A-AA02-432F-B42E-7DB935BF10A8}"/>
              </a:ext>
            </a:extLst>
          </p:cNvPr>
          <p:cNvSpPr>
            <a:spLocks noChangeAspect="1"/>
          </p:cNvSpPr>
          <p:nvPr/>
        </p:nvSpPr>
        <p:spPr>
          <a:xfrm>
            <a:off x="2608981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5" name="円/楕円 280">
            <a:extLst>
              <a:ext uri="{FF2B5EF4-FFF2-40B4-BE49-F238E27FC236}">
                <a16:creationId xmlns:a16="http://schemas.microsoft.com/office/drawing/2014/main" id="{9BB822D8-2414-44DD-A0BF-FBC5EDF08A22}"/>
              </a:ext>
            </a:extLst>
          </p:cNvPr>
          <p:cNvSpPr>
            <a:spLocks noChangeAspect="1"/>
          </p:cNvSpPr>
          <p:nvPr/>
        </p:nvSpPr>
        <p:spPr>
          <a:xfrm>
            <a:off x="430631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9" name="円/楕円 281">
            <a:extLst>
              <a:ext uri="{FF2B5EF4-FFF2-40B4-BE49-F238E27FC236}">
                <a16:creationId xmlns:a16="http://schemas.microsoft.com/office/drawing/2014/main" id="{B98D657C-5130-42E2-A372-BF063DD89224}"/>
              </a:ext>
            </a:extLst>
          </p:cNvPr>
          <p:cNvSpPr>
            <a:spLocks noChangeAspect="1"/>
          </p:cNvSpPr>
          <p:nvPr/>
        </p:nvSpPr>
        <p:spPr>
          <a:xfrm>
            <a:off x="598462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1" name="Text Box 11">
            <a:extLst>
              <a:ext uri="{FF2B5EF4-FFF2-40B4-BE49-F238E27FC236}">
                <a16:creationId xmlns:a16="http://schemas.microsoft.com/office/drawing/2014/main" id="{96F7C3E0-22F8-411A-B53C-EFC4272CC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569" y="3904225"/>
            <a:ext cx="3531017" cy="265457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lIns="0" tIns="0" rIns="0" bIns="0">
            <a:spAutoFit/>
          </a:bodyPr>
          <a:lstStyle/>
          <a:p>
            <a:pPr algn="ctr" defTabSz="913972">
              <a:lnSpc>
                <a:spcPct val="120000"/>
              </a:lnSpc>
            </a:pP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平日開始の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〜</a:t>
            </a:r>
            <a:r>
              <a:rPr lang="en-US" altLang="ja-JP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ヶ月間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で自由設定　</a:t>
            </a:r>
            <a:endParaRPr lang="en-US" altLang="ja-JP" sz="1500" spc="100" dirty="0">
              <a:effectLst>
                <a:glow rad="228600">
                  <a:srgbClr val="D8ECED"/>
                </a:glo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76" name="平行四辺形 275">
            <a:extLst>
              <a:ext uri="{FF2B5EF4-FFF2-40B4-BE49-F238E27FC236}">
                <a16:creationId xmlns:a16="http://schemas.microsoft.com/office/drawing/2014/main" id="{1791AA5D-E099-6B4E-A387-CE81C776E564}"/>
              </a:ext>
            </a:extLst>
          </p:cNvPr>
          <p:cNvSpPr/>
          <p:nvPr/>
        </p:nvSpPr>
        <p:spPr>
          <a:xfrm>
            <a:off x="177693" y="104731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テキスト ボックス 222">
            <a:extLst>
              <a:ext uri="{FF2B5EF4-FFF2-40B4-BE49-F238E27FC236}">
                <a16:creationId xmlns:a16="http://schemas.microsoft.com/office/drawing/2014/main" id="{66AB387E-F4B1-D741-8B09-C52695BA40ED}"/>
              </a:ext>
            </a:extLst>
          </p:cNvPr>
          <p:cNvSpPr txBox="1"/>
          <p:nvPr/>
        </p:nvSpPr>
        <p:spPr>
          <a:xfrm>
            <a:off x="207035" y="94093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1" name="平行四辺形 300">
            <a:extLst>
              <a:ext uri="{FF2B5EF4-FFF2-40B4-BE49-F238E27FC236}">
                <a16:creationId xmlns:a16="http://schemas.microsoft.com/office/drawing/2014/main" id="{E34C82A2-0209-A34F-95AB-D6F553709AE8}"/>
              </a:ext>
            </a:extLst>
          </p:cNvPr>
          <p:cNvSpPr/>
          <p:nvPr/>
        </p:nvSpPr>
        <p:spPr>
          <a:xfrm>
            <a:off x="177693" y="2317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テキスト ボックス 301">
            <a:extLst>
              <a:ext uri="{FF2B5EF4-FFF2-40B4-BE49-F238E27FC236}">
                <a16:creationId xmlns:a16="http://schemas.microsoft.com/office/drawing/2014/main" id="{603153F0-6F04-274A-B288-A5409C3DC94A}"/>
              </a:ext>
            </a:extLst>
          </p:cNvPr>
          <p:cNvSpPr txBox="1"/>
          <p:nvPr/>
        </p:nvSpPr>
        <p:spPr>
          <a:xfrm>
            <a:off x="207035" y="2210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21" name="角丸四角形 204">
            <a:extLst>
              <a:ext uri="{FF2B5EF4-FFF2-40B4-BE49-F238E27FC236}">
                <a16:creationId xmlns:a16="http://schemas.microsoft.com/office/drawing/2014/main" id="{1C56706A-217D-4849-BA42-39641EEBD5AC}"/>
              </a:ext>
            </a:extLst>
          </p:cNvPr>
          <p:cNvSpPr/>
          <p:nvPr/>
        </p:nvSpPr>
        <p:spPr>
          <a:xfrm>
            <a:off x="7212470" y="2793355"/>
            <a:ext cx="2402211" cy="2664000"/>
          </a:xfrm>
          <a:prstGeom prst="roundRect">
            <a:avLst>
              <a:gd name="adj" fmla="val 4415"/>
            </a:avLst>
          </a:prstGeom>
          <a:solidFill>
            <a:srgbClr val="D6ED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226" name="角丸四角形 225">
            <a:extLst>
              <a:ext uri="{FF2B5EF4-FFF2-40B4-BE49-F238E27FC236}">
                <a16:creationId xmlns:a16="http://schemas.microsoft.com/office/drawing/2014/main" id="{9742AB7C-AB25-E245-A1FD-D0E01CB84A25}"/>
              </a:ext>
            </a:extLst>
          </p:cNvPr>
          <p:cNvSpPr/>
          <p:nvPr/>
        </p:nvSpPr>
        <p:spPr>
          <a:xfrm>
            <a:off x="7428036" y="4408638"/>
            <a:ext cx="2016000" cy="440565"/>
          </a:xfrm>
          <a:prstGeom prst="round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/>
          </a:p>
        </p:txBody>
      </p:sp>
      <p:sp>
        <p:nvSpPr>
          <p:cNvPr id="230" name="角丸四角形 229">
            <a:extLst>
              <a:ext uri="{FF2B5EF4-FFF2-40B4-BE49-F238E27FC236}">
                <a16:creationId xmlns:a16="http://schemas.microsoft.com/office/drawing/2014/main" id="{E5D595B4-FAF3-CD45-955F-FF3ACDBAE59E}"/>
              </a:ext>
            </a:extLst>
          </p:cNvPr>
          <p:cNvSpPr/>
          <p:nvPr/>
        </p:nvSpPr>
        <p:spPr>
          <a:xfrm>
            <a:off x="7843340" y="4321726"/>
            <a:ext cx="1209219" cy="153335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1" name="テキスト ボックス 250">
            <a:extLst>
              <a:ext uri="{FF2B5EF4-FFF2-40B4-BE49-F238E27FC236}">
                <a16:creationId xmlns:a16="http://schemas.microsoft.com/office/drawing/2014/main" id="{C15310F7-0954-D54C-8083-ED09796F9BD2}"/>
              </a:ext>
            </a:extLst>
          </p:cNvPr>
          <p:cNvSpPr txBox="1"/>
          <p:nvPr/>
        </p:nvSpPr>
        <p:spPr>
          <a:xfrm>
            <a:off x="8068338" y="4316998"/>
            <a:ext cx="81304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放送エリア全域</a:t>
            </a:r>
            <a:endParaRPr lang="ja-JP" altLang="en-US" sz="7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53" name="テキスト ボックス 252">
            <a:extLst>
              <a:ext uri="{FF2B5EF4-FFF2-40B4-BE49-F238E27FC236}">
                <a16:creationId xmlns:a16="http://schemas.microsoft.com/office/drawing/2014/main" id="{0D72774C-3EBC-AC40-9121-5BBC9149FE6A}"/>
              </a:ext>
            </a:extLst>
          </p:cNvPr>
          <p:cNvSpPr txBox="1"/>
          <p:nvPr/>
        </p:nvSpPr>
        <p:spPr>
          <a:xfrm>
            <a:off x="7317519" y="4904411"/>
            <a:ext cx="2278587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※1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週間以上で放送　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放送尺は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秒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フリースポットの為、放送時間の事前開示はありません。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　タイムランクの保証はいたします。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年末年始は対象外です。</a:t>
            </a:r>
          </a:p>
        </p:txBody>
      </p:sp>
      <p:sp>
        <p:nvSpPr>
          <p:cNvPr id="260" name="十字形 259">
            <a:extLst>
              <a:ext uri="{FF2B5EF4-FFF2-40B4-BE49-F238E27FC236}">
                <a16:creationId xmlns:a16="http://schemas.microsoft.com/office/drawing/2014/main" id="{63215458-5BFF-744F-A7FC-8DE6C5B8B5F4}"/>
              </a:ext>
            </a:extLst>
          </p:cNvPr>
          <p:cNvSpPr/>
          <p:nvPr/>
        </p:nvSpPr>
        <p:spPr>
          <a:xfrm>
            <a:off x="6898464" y="3952297"/>
            <a:ext cx="391596" cy="391596"/>
          </a:xfrm>
          <a:prstGeom prst="plus">
            <a:avLst>
              <a:gd name="adj" fmla="val 3838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glow rad="63500">
              <a:schemeClr val="bg1">
                <a:alpha val="8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266" name="グループ化 265">
            <a:extLst>
              <a:ext uri="{FF2B5EF4-FFF2-40B4-BE49-F238E27FC236}">
                <a16:creationId xmlns:a16="http://schemas.microsoft.com/office/drawing/2014/main" id="{8FEAC3AD-64F4-8240-82B9-A2A15A345E9D}"/>
              </a:ext>
            </a:extLst>
          </p:cNvPr>
          <p:cNvGrpSpPr/>
          <p:nvPr/>
        </p:nvGrpSpPr>
        <p:grpSpPr>
          <a:xfrm>
            <a:off x="8022299" y="3216474"/>
            <a:ext cx="894133" cy="626304"/>
            <a:chOff x="10000151" y="3041307"/>
            <a:chExt cx="935755" cy="655459"/>
          </a:xfrm>
        </p:grpSpPr>
        <p:sp>
          <p:nvSpPr>
            <p:cNvPr id="267" name="正方形/長方形 266">
              <a:extLst>
                <a:ext uri="{FF2B5EF4-FFF2-40B4-BE49-F238E27FC236}">
                  <a16:creationId xmlns:a16="http://schemas.microsoft.com/office/drawing/2014/main" id="{5484EA25-111B-A742-9CC5-034C3986192A}"/>
                </a:ext>
              </a:extLst>
            </p:cNvPr>
            <p:cNvSpPr/>
            <p:nvPr/>
          </p:nvSpPr>
          <p:spPr>
            <a:xfrm>
              <a:off x="10000151" y="3041307"/>
              <a:ext cx="935755" cy="5401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pic>
          <p:nvPicPr>
            <p:cNvPr id="271" name="Picture 12" descr="http://frame-illust.com/fi/wp-content/uploads/2016/04/6898b.png">
              <a:extLst>
                <a:ext uri="{FF2B5EF4-FFF2-40B4-BE49-F238E27FC236}">
                  <a16:creationId xmlns:a16="http://schemas.microsoft.com/office/drawing/2014/main" id="{9345B46E-5427-FB4A-A42A-32691CA58E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00151" y="3041717"/>
              <a:ext cx="935755" cy="655049"/>
            </a:xfrm>
            <a:prstGeom prst="rect">
              <a:avLst/>
            </a:prstGeom>
            <a:noFill/>
          </p:spPr>
        </p:pic>
      </p:grpSp>
      <p:sp>
        <p:nvSpPr>
          <p:cNvPr id="280" name="台形 279">
            <a:extLst>
              <a:ext uri="{FF2B5EF4-FFF2-40B4-BE49-F238E27FC236}">
                <a16:creationId xmlns:a16="http://schemas.microsoft.com/office/drawing/2014/main" id="{29042998-75E4-5748-BA2E-6D9831288DF8}"/>
              </a:ext>
            </a:extLst>
          </p:cNvPr>
          <p:cNvSpPr/>
          <p:nvPr/>
        </p:nvSpPr>
        <p:spPr>
          <a:xfrm rot="10800000">
            <a:off x="7362314" y="2811154"/>
            <a:ext cx="2122013" cy="324000"/>
          </a:xfrm>
          <a:prstGeom prst="trapezoid">
            <a:avLst/>
          </a:prstGeom>
          <a:solidFill>
            <a:srgbClr val="008781"/>
          </a:solidFill>
          <a:ln w="57150" cap="rnd">
            <a:solidFill>
              <a:srgbClr val="00878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テキスト ボックス 295">
            <a:extLst>
              <a:ext uri="{FF2B5EF4-FFF2-40B4-BE49-F238E27FC236}">
                <a16:creationId xmlns:a16="http://schemas.microsoft.com/office/drawing/2014/main" id="{026F017C-58BA-A941-BBAA-A33D268053A7}"/>
              </a:ext>
            </a:extLst>
          </p:cNvPr>
          <p:cNvSpPr txBox="1"/>
          <p:nvPr/>
        </p:nvSpPr>
        <p:spPr>
          <a:xfrm>
            <a:off x="7753910" y="2810708"/>
            <a:ext cx="1362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テレビ</a:t>
            </a:r>
            <a:r>
              <a:rPr lang="en-US" altLang="ja-JP" sz="20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CM</a:t>
            </a:r>
            <a:endParaRPr lang="ja-JP" altLang="en-US" sz="20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CCA814DE-8DB0-EF49-9171-D797D4BA3687}"/>
              </a:ext>
            </a:extLst>
          </p:cNvPr>
          <p:cNvSpPr txBox="1"/>
          <p:nvPr/>
        </p:nvSpPr>
        <p:spPr>
          <a:xfrm>
            <a:off x="7431974" y="3841392"/>
            <a:ext cx="1989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秒</a:t>
            </a:r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 </a:t>
            </a:r>
            <a:r>
              <a:rPr lang="en-US" altLang="ja-JP" sz="14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× </a:t>
            </a:r>
            <a:r>
              <a:rPr lang="ja-JP" altLang="en-US" sz="1400" b="1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計</a:t>
            </a:r>
            <a:r>
              <a:rPr lang="en-US" altLang="ja-JP" sz="28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14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2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B9B64D15-6AB9-C146-A91A-BD482F35F013}"/>
              </a:ext>
            </a:extLst>
          </p:cNvPr>
          <p:cNvSpPr txBox="1"/>
          <p:nvPr/>
        </p:nvSpPr>
        <p:spPr>
          <a:xfrm>
            <a:off x="7394777" y="4468519"/>
            <a:ext cx="2049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sz="900" b="1" dirty="0">
                <a:latin typeface="Meiryo" charset="-128"/>
                <a:ea typeface="Meiryo" charset="-128"/>
                <a:cs typeface="Meiryo" charset="-128"/>
              </a:rPr>
              <a:t>タイムランク</a:t>
            </a:r>
            <a:r>
              <a:rPr lang="ja-JP" altLang="en-US" sz="900" b="1">
                <a:latin typeface="Meiryo" charset="-128"/>
                <a:ea typeface="Meiryo" charset="-128"/>
                <a:cs typeface="Meiryo" charset="-128"/>
              </a:rPr>
              <a:t>別本数</a:t>
            </a:r>
          </a:p>
          <a:p>
            <a:pPr algn="ctr">
              <a:lnSpc>
                <a:spcPct val="120000"/>
              </a:lnSpc>
            </a:pP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Ａ：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1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　特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B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1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Ｂ：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2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Ｃ：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11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7D955A84-8D26-3241-BE8C-778D17F23F19}"/>
              </a:ext>
            </a:extLst>
          </p:cNvPr>
          <p:cNvSpPr txBox="1"/>
          <p:nvPr/>
        </p:nvSpPr>
        <p:spPr>
          <a:xfrm>
            <a:off x="2018309" y="437329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349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DC81D20C-79E8-1F45-AEEF-2A0A711AE17E}"/>
              </a:ext>
            </a:extLst>
          </p:cNvPr>
          <p:cNvSpPr txBox="1"/>
          <p:nvPr/>
        </p:nvSpPr>
        <p:spPr>
          <a:xfrm>
            <a:off x="2018309" y="498747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320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8731ED2A-9916-C44F-97D5-80B31B62EA3D}"/>
              </a:ext>
            </a:extLst>
          </p:cNvPr>
          <p:cNvSpPr txBox="1"/>
          <p:nvPr/>
        </p:nvSpPr>
        <p:spPr>
          <a:xfrm>
            <a:off x="3683880" y="436686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218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3" name="テキスト ボックス 142">
            <a:extLst>
              <a:ext uri="{FF2B5EF4-FFF2-40B4-BE49-F238E27FC236}">
                <a16:creationId xmlns:a16="http://schemas.microsoft.com/office/drawing/2014/main" id="{C2D22E38-A37B-7C4C-9DDC-64F91B1D042B}"/>
              </a:ext>
            </a:extLst>
          </p:cNvPr>
          <p:cNvSpPr txBox="1"/>
          <p:nvPr/>
        </p:nvSpPr>
        <p:spPr>
          <a:xfrm>
            <a:off x="3683880" y="498104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00,000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F21E6E23-1198-544A-8DBE-573E18B593B9}"/>
              </a:ext>
            </a:extLst>
          </p:cNvPr>
          <p:cNvSpPr txBox="1"/>
          <p:nvPr/>
        </p:nvSpPr>
        <p:spPr>
          <a:xfrm>
            <a:off x="5384509" y="436051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242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1" name="テキスト ボックス 150">
            <a:extLst>
              <a:ext uri="{FF2B5EF4-FFF2-40B4-BE49-F238E27FC236}">
                <a16:creationId xmlns:a16="http://schemas.microsoft.com/office/drawing/2014/main" id="{78D7DA12-2E71-4743-BEF6-25EC3D0A2705}"/>
              </a:ext>
            </a:extLst>
          </p:cNvPr>
          <p:cNvSpPr txBox="1"/>
          <p:nvPr/>
        </p:nvSpPr>
        <p:spPr>
          <a:xfrm>
            <a:off x="5374319" y="497469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222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31CFABC1-D0F0-B34A-9FA8-5072E01B6954}"/>
              </a:ext>
            </a:extLst>
          </p:cNvPr>
          <p:cNvSpPr txBox="1"/>
          <p:nvPr/>
        </p:nvSpPr>
        <p:spPr>
          <a:xfrm>
            <a:off x="1718765" y="59933"/>
            <a:ext cx="4885579" cy="3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lang="ja-JP" altLang="en-US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次利用可能な動画制作</a:t>
            </a:r>
            <a:r>
              <a:rPr lang="ja-JP" altLang="en-US" sz="1200" b="1" dirty="0">
                <a:latin typeface="Meiryo" panose="020B0604030504040204" pitchFamily="34" charset="-128"/>
                <a:ea typeface="Meiryo" panose="020B0604030504040204" pitchFamily="34" charset="-128"/>
              </a:rPr>
              <a:t>から広告出稿までのオールインワン企画！</a:t>
            </a:r>
            <a:endParaRPr lang="en-US" altLang="ja-JP" sz="12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6" name="正方形/長方形 155">
            <a:extLst>
              <a:ext uri="{FF2B5EF4-FFF2-40B4-BE49-F238E27FC236}">
                <a16:creationId xmlns:a16="http://schemas.microsoft.com/office/drawing/2014/main" id="{2258A5EA-29BF-7E4E-AEFE-87DF2C9F2489}"/>
              </a:ext>
            </a:extLst>
          </p:cNvPr>
          <p:cNvSpPr/>
          <p:nvPr/>
        </p:nvSpPr>
        <p:spPr>
          <a:xfrm>
            <a:off x="1457468" y="4665685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58" name="正方形/長方形 157">
            <a:extLst>
              <a:ext uri="{FF2B5EF4-FFF2-40B4-BE49-F238E27FC236}">
                <a16:creationId xmlns:a16="http://schemas.microsoft.com/office/drawing/2014/main" id="{215D0EF7-4C03-EA4F-843F-DFE7EEE60415}"/>
              </a:ext>
            </a:extLst>
          </p:cNvPr>
          <p:cNvSpPr/>
          <p:nvPr/>
        </p:nvSpPr>
        <p:spPr>
          <a:xfrm>
            <a:off x="1453741" y="5224907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62" name="円/楕円 161">
            <a:extLst>
              <a:ext uri="{FF2B5EF4-FFF2-40B4-BE49-F238E27FC236}">
                <a16:creationId xmlns:a16="http://schemas.microsoft.com/office/drawing/2014/main" id="{DEF652F9-AB18-784D-9803-08C8EA1F9C87}"/>
              </a:ext>
            </a:extLst>
          </p:cNvPr>
          <p:cNvSpPr>
            <a:spLocks noChangeAspect="1"/>
          </p:cNvSpPr>
          <p:nvPr/>
        </p:nvSpPr>
        <p:spPr>
          <a:xfrm>
            <a:off x="3318201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65" name="円/楕円 140">
            <a:extLst>
              <a:ext uri="{FF2B5EF4-FFF2-40B4-BE49-F238E27FC236}">
                <a16:creationId xmlns:a16="http://schemas.microsoft.com/office/drawing/2014/main" id="{525ABECF-9FE3-964C-9364-80C99C210CAE}"/>
              </a:ext>
            </a:extLst>
          </p:cNvPr>
          <p:cNvSpPr>
            <a:spLocks noChangeAspect="1"/>
          </p:cNvSpPr>
          <p:nvPr/>
        </p:nvSpPr>
        <p:spPr>
          <a:xfrm>
            <a:off x="5049192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pic>
        <p:nvPicPr>
          <p:cNvPr id="141" name="image1.jpg">
            <a:extLst>
              <a:ext uri="{FF2B5EF4-FFF2-40B4-BE49-F238E27FC236}">
                <a16:creationId xmlns:a16="http://schemas.microsoft.com/office/drawing/2014/main" id="{36AFA0A4-A2BF-A646-9B81-F31199F88CA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48264" y="163965"/>
            <a:ext cx="796808" cy="120135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146" name="image1.jpg">
            <a:extLst>
              <a:ext uri="{FF2B5EF4-FFF2-40B4-BE49-F238E27FC236}">
                <a16:creationId xmlns:a16="http://schemas.microsoft.com/office/drawing/2014/main" id="{FF075A6D-5627-434C-BCAA-4BFA5F2951E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1697" y="3435926"/>
            <a:ext cx="796808" cy="120135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549E06EC-0790-4385-B4B4-430BE5F475BF}"/>
              </a:ext>
            </a:extLst>
          </p:cNvPr>
          <p:cNvSpPr txBox="1"/>
          <p:nvPr/>
        </p:nvSpPr>
        <p:spPr>
          <a:xfrm>
            <a:off x="6169260" y="457054"/>
            <a:ext cx="3475032" cy="417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ct val="120000"/>
              </a:lnSpc>
              <a:defRPr/>
            </a:pP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既存の静止画データから</a:t>
            </a:r>
            <a:r>
              <a:rPr lang="en-US" altLang="ja-JP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15</a:t>
            </a: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秒の動画を制作し、</a:t>
            </a:r>
            <a:endParaRPr lang="en-US" altLang="ja-JP" sz="900" b="1" dirty="0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r">
              <a:lnSpc>
                <a:spcPct val="120000"/>
              </a:lnSpc>
            </a:pP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TV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と</a:t>
            </a: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Yahoo! JAPAN </a:t>
            </a:r>
            <a:r>
              <a:rPr lang="ja-JP" altLang="en-US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トップページ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で動画広告を実施。</a:t>
            </a:r>
            <a:endParaRPr lang="en-US" altLang="ja-JP" sz="8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135" name="グループ化 134">
            <a:extLst>
              <a:ext uri="{FF2B5EF4-FFF2-40B4-BE49-F238E27FC236}">
                <a16:creationId xmlns:a16="http://schemas.microsoft.com/office/drawing/2014/main" id="{65EA1F52-CD94-4F04-A16E-F10C8A3D7C02}"/>
              </a:ext>
            </a:extLst>
          </p:cNvPr>
          <p:cNvGrpSpPr/>
          <p:nvPr/>
        </p:nvGrpSpPr>
        <p:grpSpPr>
          <a:xfrm>
            <a:off x="897977" y="1075507"/>
            <a:ext cx="8462184" cy="1101946"/>
            <a:chOff x="897977" y="1075507"/>
            <a:chExt cx="8462184" cy="1101946"/>
          </a:xfrm>
        </p:grpSpPr>
        <p:sp>
          <p:nvSpPr>
            <p:cNvPr id="157" name="角丸四角形 204">
              <a:extLst>
                <a:ext uri="{FF2B5EF4-FFF2-40B4-BE49-F238E27FC236}">
                  <a16:creationId xmlns:a16="http://schemas.microsoft.com/office/drawing/2014/main" id="{47709019-166C-4172-ADDA-AC11C7EC4096}"/>
                </a:ext>
              </a:extLst>
            </p:cNvPr>
            <p:cNvSpPr>
              <a:spLocks/>
            </p:cNvSpPr>
            <p:nvPr/>
          </p:nvSpPr>
          <p:spPr>
            <a:xfrm>
              <a:off x="5649126" y="1421453"/>
              <a:ext cx="991960" cy="756000"/>
            </a:xfrm>
            <a:prstGeom prst="roundRect">
              <a:avLst>
                <a:gd name="adj" fmla="val 7668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制作する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完全パッケージ動画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2</a:t>
              </a: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次利用権利</a:t>
              </a:r>
            </a:p>
          </p:txBody>
        </p:sp>
        <p:sp>
          <p:nvSpPr>
            <p:cNvPr id="160" name="角丸四角形 204">
              <a:extLst>
                <a:ext uri="{FF2B5EF4-FFF2-40B4-BE49-F238E27FC236}">
                  <a16:creationId xmlns:a16="http://schemas.microsoft.com/office/drawing/2014/main" id="{037F1DA6-EBBD-4FA2-B4C0-9562A7F9F6AB}"/>
                </a:ext>
              </a:extLst>
            </p:cNvPr>
            <p:cNvSpPr>
              <a:spLocks/>
            </p:cNvSpPr>
            <p:nvPr/>
          </p:nvSpPr>
          <p:spPr>
            <a:xfrm>
              <a:off x="6672627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15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秒動画制作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タイプ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61" name="角丸四角形 204">
              <a:extLst>
                <a:ext uri="{FF2B5EF4-FFF2-40B4-BE49-F238E27FC236}">
                  <a16:creationId xmlns:a16="http://schemas.microsoft.com/office/drawing/2014/main" id="{BADE3EF0-C64B-4F95-9CF5-41D1CAB5EAC8}"/>
                </a:ext>
              </a:extLst>
            </p:cNvPr>
            <p:cNvSpPr>
              <a:spLocks/>
            </p:cNvSpPr>
            <p:nvPr/>
          </p:nvSpPr>
          <p:spPr>
            <a:xfrm>
              <a:off x="7351273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ヤフー用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バナー制作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69" name="角丸四角形 204">
              <a:extLst>
                <a:ext uri="{FF2B5EF4-FFF2-40B4-BE49-F238E27FC236}">
                  <a16:creationId xmlns:a16="http://schemas.microsoft.com/office/drawing/2014/main" id="{B333F765-DEF1-4212-AFF6-7125A96AD047}"/>
                </a:ext>
              </a:extLst>
            </p:cNvPr>
            <p:cNvSpPr>
              <a:spLocks/>
            </p:cNvSpPr>
            <p:nvPr/>
          </p:nvSpPr>
          <p:spPr>
            <a:xfrm>
              <a:off x="8029919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お任せ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ナレーション</a:t>
              </a: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BGM</a:t>
              </a: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・効果音</a:t>
              </a:r>
            </a:p>
          </p:txBody>
        </p:sp>
        <p:sp>
          <p:nvSpPr>
            <p:cNvPr id="170" name="角丸四角形 204">
              <a:extLst>
                <a:ext uri="{FF2B5EF4-FFF2-40B4-BE49-F238E27FC236}">
                  <a16:creationId xmlns:a16="http://schemas.microsoft.com/office/drawing/2014/main" id="{AE885ED3-068B-4C00-932A-1E540F16B0CF}"/>
                </a:ext>
              </a:extLst>
            </p:cNvPr>
            <p:cNvSpPr>
              <a:spLocks/>
            </p:cNvSpPr>
            <p:nvPr/>
          </p:nvSpPr>
          <p:spPr>
            <a:xfrm>
              <a:off x="8708564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完パケ動画データ納品</a:t>
              </a:r>
            </a:p>
          </p:txBody>
        </p:sp>
        <p:sp>
          <p:nvSpPr>
            <p:cNvPr id="174" name="角丸四角形 204">
              <a:extLst>
                <a:ext uri="{FF2B5EF4-FFF2-40B4-BE49-F238E27FC236}">
                  <a16:creationId xmlns:a16="http://schemas.microsoft.com/office/drawing/2014/main" id="{AE955DEF-0702-45C6-B1E0-844D72CCA0B6}"/>
                </a:ext>
              </a:extLst>
            </p:cNvPr>
            <p:cNvSpPr>
              <a:spLocks/>
            </p:cNvSpPr>
            <p:nvPr/>
          </p:nvSpPr>
          <p:spPr>
            <a:xfrm>
              <a:off x="6672627" y="1817453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3" name="角丸四角形 204">
              <a:extLst>
                <a:ext uri="{FF2B5EF4-FFF2-40B4-BE49-F238E27FC236}">
                  <a16:creationId xmlns:a16="http://schemas.microsoft.com/office/drawing/2014/main" id="{13FA644F-A1E1-4134-8B0F-66FC00AF4D4D}"/>
                </a:ext>
              </a:extLst>
            </p:cNvPr>
            <p:cNvSpPr>
              <a:spLocks/>
            </p:cNvSpPr>
            <p:nvPr/>
          </p:nvSpPr>
          <p:spPr>
            <a:xfrm>
              <a:off x="7351273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rgbClr val="404040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TVCM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(</a:t>
              </a:r>
              <a:r>
                <a:rPr kumimoji="0" lang="ja-JP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納品ﾒﾃﾞｨｱ含</a:t>
              </a: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)</a:t>
              </a:r>
              <a:endPara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4" name="角丸四角形 204">
              <a:extLst>
                <a:ext uri="{FF2B5EF4-FFF2-40B4-BE49-F238E27FC236}">
                  <a16:creationId xmlns:a16="http://schemas.microsoft.com/office/drawing/2014/main" id="{19CC53B5-270E-4E65-913E-665B8B054134}"/>
                </a:ext>
              </a:extLst>
            </p:cNvPr>
            <p:cNvSpPr>
              <a:spLocks/>
            </p:cNvSpPr>
            <p:nvPr/>
          </p:nvSpPr>
          <p:spPr>
            <a:xfrm>
              <a:off x="8029919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WEB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5" name="角丸四角形 204">
              <a:extLst>
                <a:ext uri="{FF2B5EF4-FFF2-40B4-BE49-F238E27FC236}">
                  <a16:creationId xmlns:a16="http://schemas.microsoft.com/office/drawing/2014/main" id="{9B0D7EC4-0EBA-4D64-B452-799FC9B8A521}"/>
                </a:ext>
              </a:extLst>
            </p:cNvPr>
            <p:cNvSpPr>
              <a:spLocks/>
            </p:cNvSpPr>
            <p:nvPr/>
          </p:nvSpPr>
          <p:spPr>
            <a:xfrm>
              <a:off x="8708564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サイネージ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</a:p>
          </p:txBody>
        </p:sp>
        <p:cxnSp>
          <p:nvCxnSpPr>
            <p:cNvPr id="186" name="直線コネクタ 185">
              <a:extLst>
                <a:ext uri="{FF2B5EF4-FFF2-40B4-BE49-F238E27FC236}">
                  <a16:creationId xmlns:a16="http://schemas.microsoft.com/office/drawing/2014/main" id="{AB5556A8-DD07-4ED8-8831-9D4A2453257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42389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テキスト ボックス 205">
              <a:extLst>
                <a:ext uri="{FF2B5EF4-FFF2-40B4-BE49-F238E27FC236}">
                  <a16:creationId xmlns:a16="http://schemas.microsoft.com/office/drawing/2014/main" id="{5522CAFA-8D0F-4F00-A124-EC2F3F9B906C}"/>
                </a:ext>
              </a:extLst>
            </p:cNvPr>
            <p:cNvSpPr txBox="1"/>
            <p:nvPr/>
          </p:nvSpPr>
          <p:spPr>
            <a:xfrm>
              <a:off x="6854092" y="1156195"/>
              <a:ext cx="1261884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この</a:t>
              </a:r>
              <a:r>
                <a:rPr kumimoji="0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プランに含まれるサービス</a:t>
              </a:r>
              <a:endPara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cxnSp>
          <p:nvCxnSpPr>
            <p:cNvPr id="209" name="直線コネクタ 208">
              <a:extLst>
                <a:ext uri="{FF2B5EF4-FFF2-40B4-BE49-F238E27FC236}">
                  <a16:creationId xmlns:a16="http://schemas.microsoft.com/office/drawing/2014/main" id="{09F8CB0C-C362-40A9-8ABB-A7E108503F9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10900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線コネクタ 209">
              <a:extLst>
                <a:ext uri="{FF2B5EF4-FFF2-40B4-BE49-F238E27FC236}">
                  <a16:creationId xmlns:a16="http://schemas.microsoft.com/office/drawing/2014/main" id="{C5AB355A-8941-447A-81AB-DC617B69CC10}"/>
                </a:ext>
              </a:extLst>
            </p:cNvPr>
            <p:cNvCxnSpPr>
              <a:cxnSpLocks/>
            </p:cNvCxnSpPr>
            <p:nvPr/>
          </p:nvCxnSpPr>
          <p:spPr>
            <a:xfrm>
              <a:off x="5667417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線コネクタ 210">
              <a:extLst>
                <a:ext uri="{FF2B5EF4-FFF2-40B4-BE49-F238E27FC236}">
                  <a16:creationId xmlns:a16="http://schemas.microsoft.com/office/drawing/2014/main" id="{3D6F33B9-4A3C-4CBF-A133-4807294B9CC2}"/>
                </a:ext>
              </a:extLst>
            </p:cNvPr>
            <p:cNvCxnSpPr>
              <a:cxnSpLocks/>
            </p:cNvCxnSpPr>
            <p:nvPr/>
          </p:nvCxnSpPr>
          <p:spPr>
            <a:xfrm>
              <a:off x="8094094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2" name="図 211">
              <a:extLst>
                <a:ext uri="{FF2B5EF4-FFF2-40B4-BE49-F238E27FC236}">
                  <a16:creationId xmlns:a16="http://schemas.microsoft.com/office/drawing/2014/main" id="{7EF31705-23C4-45D1-A552-C8045CEFF97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7370"/>
            <a:stretch/>
          </p:blipFill>
          <p:spPr>
            <a:xfrm>
              <a:off x="5907929" y="1075507"/>
              <a:ext cx="433858" cy="337750"/>
            </a:xfrm>
            <a:prstGeom prst="rect">
              <a:avLst/>
            </a:prstGeom>
            <a:effectLst/>
          </p:spPr>
        </p:pic>
        <p:grpSp>
          <p:nvGrpSpPr>
            <p:cNvPr id="213" name="グループ化 212">
              <a:extLst>
                <a:ext uri="{FF2B5EF4-FFF2-40B4-BE49-F238E27FC236}">
                  <a16:creationId xmlns:a16="http://schemas.microsoft.com/office/drawing/2014/main" id="{FA3BEF76-3BA6-48E2-9C75-A0DDD702BD54}"/>
                </a:ext>
              </a:extLst>
            </p:cNvPr>
            <p:cNvGrpSpPr/>
            <p:nvPr/>
          </p:nvGrpSpPr>
          <p:grpSpPr>
            <a:xfrm>
              <a:off x="897977" y="1121406"/>
              <a:ext cx="4361369" cy="1010125"/>
              <a:chOff x="897977" y="1121406"/>
              <a:chExt cx="4361369" cy="1010125"/>
            </a:xfrm>
          </p:grpSpPr>
          <p:pic>
            <p:nvPicPr>
              <p:cNvPr id="214" name="図 213">
                <a:extLst>
                  <a:ext uri="{FF2B5EF4-FFF2-40B4-BE49-F238E27FC236}">
                    <a16:creationId xmlns:a16="http://schemas.microsoft.com/office/drawing/2014/main" id="{FB43C49A-166F-4E7D-B2CE-E258FEF6CA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406213" y="1445127"/>
                <a:ext cx="853133" cy="686404"/>
              </a:xfrm>
              <a:prstGeom prst="rect">
                <a:avLst/>
              </a:prstGeom>
            </p:spPr>
          </p:pic>
          <p:cxnSp>
            <p:nvCxnSpPr>
              <p:cNvPr id="215" name="直線矢印コネクタ 214">
                <a:extLst>
                  <a:ext uri="{FF2B5EF4-FFF2-40B4-BE49-F238E27FC236}">
                    <a16:creationId xmlns:a16="http://schemas.microsoft.com/office/drawing/2014/main" id="{95209C37-50D4-4915-B61C-3A25F5DB75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7676" y="1811311"/>
                <a:ext cx="290128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16" name="図 215">
                <a:extLst>
                  <a:ext uri="{FF2B5EF4-FFF2-40B4-BE49-F238E27FC236}">
                    <a16:creationId xmlns:a16="http://schemas.microsoft.com/office/drawing/2014/main" id="{C224B4C0-F9F1-4B55-93ED-2DA0F2B848C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3140" t="13197" r="290"/>
              <a:stretch/>
            </p:blipFill>
            <p:spPr>
              <a:xfrm>
                <a:off x="931546" y="1468484"/>
                <a:ext cx="2023285" cy="657587"/>
              </a:xfrm>
              <a:prstGeom prst="rect">
                <a:avLst/>
              </a:prstGeom>
            </p:spPr>
          </p:pic>
          <p:grpSp>
            <p:nvGrpSpPr>
              <p:cNvPr id="217" name="グループ化 216">
                <a:extLst>
                  <a:ext uri="{FF2B5EF4-FFF2-40B4-BE49-F238E27FC236}">
                    <a16:creationId xmlns:a16="http://schemas.microsoft.com/office/drawing/2014/main" id="{B56F96C9-0EEF-479C-A314-E795CDF733CC}"/>
                  </a:ext>
                </a:extLst>
              </p:cNvPr>
              <p:cNvGrpSpPr/>
              <p:nvPr/>
            </p:nvGrpSpPr>
            <p:grpSpPr>
              <a:xfrm>
                <a:off x="3965314" y="1520677"/>
                <a:ext cx="616988" cy="609485"/>
                <a:chOff x="4024761" y="1544123"/>
                <a:chExt cx="616988" cy="609485"/>
              </a:xfrm>
            </p:grpSpPr>
            <p:grpSp>
              <p:nvGrpSpPr>
                <p:cNvPr id="224" name="グループ化 223">
                  <a:extLst>
                    <a:ext uri="{FF2B5EF4-FFF2-40B4-BE49-F238E27FC236}">
                      <a16:creationId xmlns:a16="http://schemas.microsoft.com/office/drawing/2014/main" id="{E9F52245-64A2-4DD1-8C8D-F2F487016A33}"/>
                    </a:ext>
                  </a:extLst>
                </p:cNvPr>
                <p:cNvGrpSpPr/>
                <p:nvPr/>
              </p:nvGrpSpPr>
              <p:grpSpPr>
                <a:xfrm>
                  <a:off x="4032264" y="1544123"/>
                  <a:ext cx="609485" cy="609485"/>
                  <a:chOff x="3577777" y="1565044"/>
                  <a:chExt cx="734386" cy="734386"/>
                </a:xfrm>
              </p:grpSpPr>
              <p:sp>
                <p:nvSpPr>
                  <p:cNvPr id="227" name="円/楕円 184">
                    <a:extLst>
                      <a:ext uri="{FF2B5EF4-FFF2-40B4-BE49-F238E27FC236}">
                        <a16:creationId xmlns:a16="http://schemas.microsoft.com/office/drawing/2014/main" id="{D419D59E-404F-47A0-8BD0-8FFFC6D114B0}"/>
                      </a:ext>
                    </a:extLst>
                  </p:cNvPr>
                  <p:cNvSpPr/>
                  <p:nvPr/>
                </p:nvSpPr>
                <p:spPr>
                  <a:xfrm>
                    <a:off x="3577777" y="1565044"/>
                    <a:ext cx="734386" cy="734386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1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游ゴシック" panose="020B0400000000000000" pitchFamily="50" charset="-128"/>
                      <a:cs typeface="+mn-cs"/>
                    </a:endParaRPr>
                  </a:p>
                </p:txBody>
              </p:sp>
              <p:sp>
                <p:nvSpPr>
                  <p:cNvPr id="228" name="テキスト ボックス 227">
                    <a:extLst>
                      <a:ext uri="{FF2B5EF4-FFF2-40B4-BE49-F238E27FC236}">
                        <a16:creationId xmlns:a16="http://schemas.microsoft.com/office/drawing/2014/main" id="{FF824F15-036B-4047-8240-F5D8DC6B2FD6}"/>
                      </a:ext>
                    </a:extLst>
                  </p:cNvPr>
                  <p:cNvSpPr txBox="1"/>
                  <p:nvPr/>
                </p:nvSpPr>
                <p:spPr>
                  <a:xfrm>
                    <a:off x="3594744" y="1582301"/>
                    <a:ext cx="676413" cy="61560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15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秒</a:t>
                    </a:r>
                    <a:endParaRPr kumimoji="0" lang="en-US" altLang="ja-JP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Meiryo" charset="-128"/>
                      <a:ea typeface="Meiryo" charset="-128"/>
                      <a:cs typeface="Meiryo" charset="-128"/>
                    </a:endParaRPr>
                  </a:p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タイプ</a:t>
                    </a:r>
                  </a:p>
                </p:txBody>
              </p:sp>
            </p:grpSp>
            <p:cxnSp>
              <p:nvCxnSpPr>
                <p:cNvPr id="225" name="直線コネクタ 224">
                  <a:extLst>
                    <a:ext uri="{FF2B5EF4-FFF2-40B4-BE49-F238E27FC236}">
                      <a16:creationId xmlns:a16="http://schemas.microsoft.com/office/drawing/2014/main" id="{38D7ACCE-F4FC-4B36-A3BA-A009DAE83B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24761" y="1835774"/>
                  <a:ext cx="614514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8" name="テキスト ボックス 217">
                <a:extLst>
                  <a:ext uri="{FF2B5EF4-FFF2-40B4-BE49-F238E27FC236}">
                    <a16:creationId xmlns:a16="http://schemas.microsoft.com/office/drawing/2014/main" id="{EA0E4879-4AFD-4062-B96D-D163C6225E30}"/>
                  </a:ext>
                </a:extLst>
              </p:cNvPr>
              <p:cNvSpPr txBox="1"/>
              <p:nvPr/>
            </p:nvSpPr>
            <p:spPr>
              <a:xfrm>
                <a:off x="897977" y="1121406"/>
                <a:ext cx="349967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400" b="1" i="0" u="none" strike="noStrike" kern="1200" cap="none" spc="5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既存の静止画データをもとに</a:t>
                </a:r>
                <a:r>
                  <a:rPr kumimoji="0" lang="ja-JP" altLang="en-US" sz="1400" b="1" i="0" u="none" strike="noStrike" kern="1200" cap="none" spc="0" normalizeH="0" baseline="0" noProof="0" dirty="0">
                    <a:ln w="3175">
                      <a:noFill/>
                      <a:prstDash val="solid"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動画を作成</a:t>
                </a:r>
                <a:endParaRPr kumimoji="0" lang="ja-JP" altLang="en-US" sz="1400" b="1" i="0" u="none" strike="noStrike" kern="1200" cap="none" spc="0" normalizeH="0" baseline="0" noProof="0" dirty="0">
                  <a:ln w="3175">
                    <a:noFill/>
                    <a:prstDash val="solid"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604020202020204" pitchFamily="34" charset="0"/>
                  <a:ea typeface="游ゴシック" panose="020B0400000000000000" pitchFamily="50" charset="-128"/>
                  <a:cs typeface="Arial Black" panose="020B0604020202020204" pitchFamily="34" charset="0"/>
                </a:endParaRPr>
              </a:p>
            </p:txBody>
          </p:sp>
          <p:pic>
            <p:nvPicPr>
              <p:cNvPr id="219" name="図 218">
                <a:extLst>
                  <a:ext uri="{FF2B5EF4-FFF2-40B4-BE49-F238E27FC236}">
                    <a16:creationId xmlns:a16="http://schemas.microsoft.com/office/drawing/2014/main" id="{1A253629-221C-4D85-9061-6E20ED4D5D5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054913" y="1705524"/>
                <a:ext cx="309618" cy="217460"/>
              </a:xfrm>
              <a:prstGeom prst="rect">
                <a:avLst/>
              </a:prstGeom>
            </p:spPr>
          </p:pic>
          <p:sp>
            <p:nvSpPr>
              <p:cNvPr id="220" name="テキスト ボックス 219">
                <a:extLst>
                  <a:ext uri="{FF2B5EF4-FFF2-40B4-BE49-F238E27FC236}">
                    <a16:creationId xmlns:a16="http://schemas.microsoft.com/office/drawing/2014/main" id="{DFC62384-5C3B-4B3B-9B68-F1D4E764A8F9}"/>
                  </a:ext>
                </a:extLst>
              </p:cNvPr>
              <p:cNvSpPr txBox="1"/>
              <p:nvPr/>
            </p:nvSpPr>
            <p:spPr>
              <a:xfrm>
                <a:off x="2988682" y="1915127"/>
                <a:ext cx="425116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5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動画も可</a:t>
                </a:r>
              </a:p>
            </p:txBody>
          </p:sp>
          <p:sp>
            <p:nvSpPr>
              <p:cNvPr id="222" name="正方形/長方形 221">
                <a:extLst>
                  <a:ext uri="{FF2B5EF4-FFF2-40B4-BE49-F238E27FC236}">
                    <a16:creationId xmlns:a16="http://schemas.microsoft.com/office/drawing/2014/main" id="{BE12A149-1CBE-4C8A-9A2A-11B0C072B142}"/>
                  </a:ext>
                </a:extLst>
              </p:cNvPr>
              <p:cNvSpPr/>
              <p:nvPr/>
            </p:nvSpPr>
            <p:spPr>
              <a:xfrm>
                <a:off x="2662428" y="1588414"/>
                <a:ext cx="110799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9054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HGS行書体" panose="03000600000000000000" pitchFamily="66" charset="-128"/>
                    <a:ea typeface="HGS行書体" panose="03000600000000000000" pitchFamily="66" charset="-128"/>
                    <a:cs typeface="Hiragino Kaku Gothic StdN W8" charset="-128"/>
                  </a:rPr>
                  <a:t>（　）</a:t>
                </a:r>
                <a:endParaRPr kumimoji="1" lang="en-US" altLang="ja-JP" sz="24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HGS行書体" panose="03000600000000000000" pitchFamily="66" charset="-128"/>
                  <a:ea typeface="HGS行書体" panose="03000600000000000000" pitchFamily="66" charset="-128"/>
                  <a:cs typeface="Meiryo" charset="-128"/>
                </a:endParaRPr>
              </a:p>
            </p:txBody>
          </p:sp>
        </p:grpSp>
      </p:grpSp>
      <p:sp>
        <p:nvSpPr>
          <p:cNvPr id="229" name="テキスト ボックス 228">
            <a:extLst>
              <a:ext uri="{FF2B5EF4-FFF2-40B4-BE49-F238E27FC236}">
                <a16:creationId xmlns:a16="http://schemas.microsoft.com/office/drawing/2014/main" id="{2C2CABE5-DE71-4A3C-A3CD-313C52280889}"/>
              </a:ext>
            </a:extLst>
          </p:cNvPr>
          <p:cNvSpPr txBox="1"/>
          <p:nvPr/>
        </p:nvSpPr>
        <p:spPr>
          <a:xfrm>
            <a:off x="936076" y="2396651"/>
            <a:ext cx="82650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ヤフー</a:t>
            </a:r>
            <a:r>
              <a:rPr kumimoji="0" lang="en-US" altLang="ja-JP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TOP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ページ ブランドパネル（予約型）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の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デバイス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期間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エリア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を選択し掲載</a:t>
            </a:r>
          </a:p>
        </p:txBody>
      </p:sp>
      <p:cxnSp>
        <p:nvCxnSpPr>
          <p:cNvPr id="233" name="直線コネクタ 232">
            <a:extLst>
              <a:ext uri="{FF2B5EF4-FFF2-40B4-BE49-F238E27FC236}">
                <a16:creationId xmlns:a16="http://schemas.microsoft.com/office/drawing/2014/main" id="{27B38F43-C68F-4A31-8F3E-9C646E031DA3}"/>
              </a:ext>
            </a:extLst>
          </p:cNvPr>
          <p:cNvCxnSpPr>
            <a:cxnSpLocks/>
          </p:cNvCxnSpPr>
          <p:nvPr/>
        </p:nvCxnSpPr>
        <p:spPr>
          <a:xfrm>
            <a:off x="863946" y="6279568"/>
            <a:ext cx="4658048" cy="0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正方形/長方形 237">
            <a:extLst>
              <a:ext uri="{FF2B5EF4-FFF2-40B4-BE49-F238E27FC236}">
                <a16:creationId xmlns:a16="http://schemas.microsoft.com/office/drawing/2014/main" id="{55CF50D9-6488-4F64-ACA8-1B2F7A5E77D3}"/>
              </a:ext>
            </a:extLst>
          </p:cNvPr>
          <p:cNvSpPr/>
          <p:nvPr/>
        </p:nvSpPr>
        <p:spPr>
          <a:xfrm flipV="1">
            <a:off x="361191" y="5563344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9" name="直線コネクタ 238">
            <a:extLst>
              <a:ext uri="{FF2B5EF4-FFF2-40B4-BE49-F238E27FC236}">
                <a16:creationId xmlns:a16="http://schemas.microsoft.com/office/drawing/2014/main" id="{E172A02D-E23E-4768-88BC-A2BA4CC7B802}"/>
              </a:ext>
            </a:extLst>
          </p:cNvPr>
          <p:cNvCxnSpPr>
            <a:cxnSpLocks/>
          </p:cNvCxnSpPr>
          <p:nvPr/>
        </p:nvCxnSpPr>
        <p:spPr>
          <a:xfrm flipV="1">
            <a:off x="361585" y="5563344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平行四辺形 249">
            <a:extLst>
              <a:ext uri="{FF2B5EF4-FFF2-40B4-BE49-F238E27FC236}">
                <a16:creationId xmlns:a16="http://schemas.microsoft.com/office/drawing/2014/main" id="{8955003B-2605-4FEB-8F99-980BFF8CDC96}"/>
              </a:ext>
            </a:extLst>
          </p:cNvPr>
          <p:cNvSpPr/>
          <p:nvPr/>
        </p:nvSpPr>
        <p:spPr>
          <a:xfrm>
            <a:off x="177693" y="5555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テキスト ボックス 251">
            <a:extLst>
              <a:ext uri="{FF2B5EF4-FFF2-40B4-BE49-F238E27FC236}">
                <a16:creationId xmlns:a16="http://schemas.microsoft.com/office/drawing/2014/main" id="{3DED8A31-E41B-47F2-B7BE-03173B94879B}"/>
              </a:ext>
            </a:extLst>
          </p:cNvPr>
          <p:cNvSpPr txBox="1"/>
          <p:nvPr/>
        </p:nvSpPr>
        <p:spPr>
          <a:xfrm>
            <a:off x="207035" y="5448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73" name="テキスト ボックス 272">
            <a:extLst>
              <a:ext uri="{FF2B5EF4-FFF2-40B4-BE49-F238E27FC236}">
                <a16:creationId xmlns:a16="http://schemas.microsoft.com/office/drawing/2014/main" id="{7784AE0A-3448-4053-A1F9-55342B993A21}"/>
              </a:ext>
            </a:extLst>
          </p:cNvPr>
          <p:cNvSpPr txBox="1"/>
          <p:nvPr/>
        </p:nvSpPr>
        <p:spPr>
          <a:xfrm>
            <a:off x="967805" y="5628671"/>
            <a:ext cx="334578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spc="50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広告掲載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レポート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放送確認書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を提出</a:t>
            </a:r>
          </a:p>
        </p:txBody>
      </p:sp>
      <p:sp>
        <p:nvSpPr>
          <p:cNvPr id="299" name="角丸四角形 204">
            <a:extLst>
              <a:ext uri="{FF2B5EF4-FFF2-40B4-BE49-F238E27FC236}">
                <a16:creationId xmlns:a16="http://schemas.microsoft.com/office/drawing/2014/main" id="{3C612E6F-40DB-4131-B037-3EC6D6964520}"/>
              </a:ext>
            </a:extLst>
          </p:cNvPr>
          <p:cNvSpPr/>
          <p:nvPr/>
        </p:nvSpPr>
        <p:spPr>
          <a:xfrm>
            <a:off x="5402876" y="5876458"/>
            <a:ext cx="4187233" cy="826878"/>
          </a:xfrm>
          <a:prstGeom prst="roundRect">
            <a:avLst>
              <a:gd name="adj" fmla="val 14697"/>
            </a:avLst>
          </a:prstGeom>
          <a:solidFill>
            <a:srgbClr val="009A92"/>
          </a:solidFill>
          <a:ln w="25400">
            <a:noFill/>
            <a:prstDash val="solid"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0" name="台形 299">
            <a:extLst>
              <a:ext uri="{FF2B5EF4-FFF2-40B4-BE49-F238E27FC236}">
                <a16:creationId xmlns:a16="http://schemas.microsoft.com/office/drawing/2014/main" id="{4086548C-3830-4FAD-A7CE-539253652FA3}"/>
              </a:ext>
            </a:extLst>
          </p:cNvPr>
          <p:cNvSpPr/>
          <p:nvPr/>
        </p:nvSpPr>
        <p:spPr>
          <a:xfrm rot="10800000">
            <a:off x="6407733" y="5838150"/>
            <a:ext cx="2136484" cy="323410"/>
          </a:xfrm>
          <a:prstGeom prst="trapezoid">
            <a:avLst/>
          </a:prstGeom>
          <a:solidFill>
            <a:schemeClr val="bg1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5" name="正方形/長方形 304">
            <a:extLst>
              <a:ext uri="{FF2B5EF4-FFF2-40B4-BE49-F238E27FC236}">
                <a16:creationId xmlns:a16="http://schemas.microsoft.com/office/drawing/2014/main" id="{48431B59-B6E4-403F-941E-2DA572CE49AA}"/>
              </a:ext>
            </a:extLst>
          </p:cNvPr>
          <p:cNvSpPr/>
          <p:nvPr/>
        </p:nvSpPr>
        <p:spPr>
          <a:xfrm>
            <a:off x="6264787" y="5856962"/>
            <a:ext cx="2249406" cy="36157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E3020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 </a:t>
            </a:r>
            <a:r>
              <a:rPr kumimoji="0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実施料金</a:t>
            </a:r>
            <a:endParaRPr kumimoji="0" lang="ja-JP" altLang="en-US" sz="1600" b="1" i="1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10" name="テキスト ボックス 309">
            <a:extLst>
              <a:ext uri="{FF2B5EF4-FFF2-40B4-BE49-F238E27FC236}">
                <a16:creationId xmlns:a16="http://schemas.microsoft.com/office/drawing/2014/main" id="{3AEC6DD9-726F-44B5-8D15-8B2F91445B94}"/>
              </a:ext>
            </a:extLst>
          </p:cNvPr>
          <p:cNvSpPr txBox="1"/>
          <p:nvPr/>
        </p:nvSpPr>
        <p:spPr>
          <a:xfrm>
            <a:off x="5677358" y="6214479"/>
            <a:ext cx="2976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charset="-128"/>
                <a:ea typeface="Meiryo" charset="-128"/>
                <a:cs typeface="Meiryo" charset="-128"/>
              </a:rPr>
              <a:t>8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charset="-128"/>
                <a:ea typeface="Meiryo" charset="-128"/>
                <a:cs typeface="Meiryo" charset="-128"/>
              </a:rPr>
              <a:t>00,00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0</a:t>
            </a:r>
            <a:r>
              <a:rPr kumimoji="0" lang="ja-JP" altLang="en-US" sz="2400" b="1" i="0" u="none" strike="noStrike" kern="1200" cap="none" spc="-30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円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311" name="正方形/長方形 310">
            <a:extLst>
              <a:ext uri="{FF2B5EF4-FFF2-40B4-BE49-F238E27FC236}">
                <a16:creationId xmlns:a16="http://schemas.microsoft.com/office/drawing/2014/main" id="{785BBDA3-D2F4-48D9-887F-3EE3660F4D79}"/>
              </a:ext>
            </a:extLst>
          </p:cNvPr>
          <p:cNvSpPr/>
          <p:nvPr/>
        </p:nvSpPr>
        <p:spPr>
          <a:xfrm>
            <a:off x="8280786" y="6386485"/>
            <a:ext cx="929306" cy="30777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（税別）</a:t>
            </a:r>
            <a:endParaRPr kumimoji="0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9" name="Text Box 11">
            <a:extLst>
              <a:ext uri="{FF2B5EF4-FFF2-40B4-BE49-F238E27FC236}">
                <a16:creationId xmlns:a16="http://schemas.microsoft.com/office/drawing/2014/main" id="{94B93ED5-7D7A-48EE-9FCE-98BE77489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0018" y="4205050"/>
            <a:ext cx="2098214" cy="106183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ctr" defTabSz="91397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掲載回数は設定期間で按分されるイメージです。</a:t>
            </a:r>
            <a:endParaRPr kumimoji="0" lang="en-US" altLang="ja-JP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7C2E48B1-94EF-4351-AB1B-3899FCAAF9B5}"/>
              </a:ext>
            </a:extLst>
          </p:cNvPr>
          <p:cNvSpPr txBox="1"/>
          <p:nvPr/>
        </p:nvSpPr>
        <p:spPr>
          <a:xfrm>
            <a:off x="1423464" y="6428457"/>
            <a:ext cx="3922202" cy="2000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※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広告用の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【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遷移先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ページの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URL】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をご準備下さい。（パラメータ付も可）</a:t>
            </a:r>
            <a:endParaRPr kumimoji="0" lang="ja-JP" altLang="en-US" sz="7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Meiryo" charset="-128"/>
            </a:endParaRPr>
          </a:p>
        </p:txBody>
      </p:sp>
      <p:pic>
        <p:nvPicPr>
          <p:cNvPr id="131" name="図 130">
            <a:extLst>
              <a:ext uri="{FF2B5EF4-FFF2-40B4-BE49-F238E27FC236}">
                <a16:creationId xmlns:a16="http://schemas.microsoft.com/office/drawing/2014/main" id="{1A164AEE-35B5-43F2-98E1-03D037AF638E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 l="154" r="154"/>
          <a:stretch/>
        </p:blipFill>
        <p:spPr>
          <a:xfrm>
            <a:off x="826071" y="6455518"/>
            <a:ext cx="597393" cy="275105"/>
          </a:xfrm>
          <a:prstGeom prst="rect">
            <a:avLst/>
          </a:prstGeom>
        </p:spPr>
      </p:pic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F00981E2-4BBA-40BA-8AB7-BB2E5636020D}"/>
              </a:ext>
            </a:extLst>
          </p:cNvPr>
          <p:cNvSpPr/>
          <p:nvPr/>
        </p:nvSpPr>
        <p:spPr>
          <a:xfrm>
            <a:off x="1423464" y="6545661"/>
            <a:ext cx="4025018" cy="226591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遷移先代用の</a:t>
            </a: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チラシビューアー（無償）もございます。詳細はお問合せください。</a:t>
            </a:r>
          </a:p>
        </p:txBody>
      </p:sp>
      <p:sp>
        <p:nvSpPr>
          <p:cNvPr id="137" name="テキスト ボックス 136">
            <a:extLst>
              <a:ext uri="{FF2B5EF4-FFF2-40B4-BE49-F238E27FC236}">
                <a16:creationId xmlns:a16="http://schemas.microsoft.com/office/drawing/2014/main" id="{4D54F8F2-21F5-4589-AAFB-EAB5FD2F1447}"/>
              </a:ext>
            </a:extLst>
          </p:cNvPr>
          <p:cNvSpPr txBox="1"/>
          <p:nvPr/>
        </p:nvSpPr>
        <p:spPr>
          <a:xfrm>
            <a:off x="741078" y="6278883"/>
            <a:ext cx="3595631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■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広告の遷移先ページについて</a:t>
            </a:r>
          </a:p>
        </p:txBody>
      </p:sp>
    </p:spTree>
    <p:extLst>
      <p:ext uri="{BB962C8B-B14F-4D97-AF65-F5344CB8AC3E}">
        <p14:creationId xmlns:p14="http://schemas.microsoft.com/office/powerpoint/2010/main" val="996165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351</Words>
  <Application>Microsoft Office PowerPoint</Application>
  <PresentationFormat>A4 210 x 297 mm</PresentationFormat>
  <Paragraphs>83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HGS行書体</vt:lpstr>
      <vt:lpstr>Meiryo UI</vt:lpstr>
      <vt:lpstr>メイリオ</vt:lpstr>
      <vt:lpstr>メイリオ</vt:lpstr>
      <vt:lpstr>游ゴシック</vt:lpstr>
      <vt:lpstr>Arial</vt:lpstr>
      <vt:lpstr>Arial Black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nishiguchi0913@outlook.jp</dc:creator>
  <cp:lastModifiedBy>本多 智明</cp:lastModifiedBy>
  <cp:revision>43</cp:revision>
  <cp:lastPrinted>2022-03-03T04:22:30Z</cp:lastPrinted>
  <dcterms:created xsi:type="dcterms:W3CDTF">2022-02-28T00:11:28Z</dcterms:created>
  <dcterms:modified xsi:type="dcterms:W3CDTF">2022-03-04T07:11:09Z</dcterms:modified>
</cp:coreProperties>
</file>